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charts/chart11.xml" ContentType="application/vnd.openxmlformats-officedocument.drawingml.chart+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charts/chart13.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5.xml" ContentType="application/vnd.openxmlformats-officedocument.drawingml.chart+xml"/>
  <Override PartName="/ppt/notesSlides/notesSlide39.xml" ContentType="application/vnd.openxmlformats-officedocument.presentationml.notesSlide+xml"/>
  <Override PartName="/ppt/charts/chart1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7.xml" ContentType="application/vnd.openxmlformats-officedocument.drawingml.chart+xml"/>
  <Override PartName="/ppt/notesSlides/notesSlide43.xml" ContentType="application/vnd.openxmlformats-officedocument.presentationml.notesSlide+xml"/>
  <Override PartName="/ppt/charts/chart1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9.xml" ContentType="application/vnd.openxmlformats-officedocument.drawingml.chart+xml"/>
  <Override PartName="/ppt/notesSlides/notesSlide4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7"/>
  </p:notesMasterIdLst>
  <p:handoutMasterIdLst>
    <p:handoutMasterId r:id="rId58"/>
  </p:handoutMasterIdLst>
  <p:sldIdLst>
    <p:sldId id="269" r:id="rId3"/>
    <p:sldId id="268" r:id="rId4"/>
    <p:sldId id="314" r:id="rId5"/>
    <p:sldId id="287" r:id="rId6"/>
    <p:sldId id="298" r:id="rId7"/>
    <p:sldId id="299" r:id="rId8"/>
    <p:sldId id="297" r:id="rId9"/>
    <p:sldId id="300" r:id="rId10"/>
    <p:sldId id="315" r:id="rId11"/>
    <p:sldId id="328" r:id="rId12"/>
    <p:sldId id="378" r:id="rId13"/>
    <p:sldId id="336" r:id="rId14"/>
    <p:sldId id="330" r:id="rId15"/>
    <p:sldId id="316" r:id="rId16"/>
    <p:sldId id="337" r:id="rId17"/>
    <p:sldId id="339" r:id="rId18"/>
    <p:sldId id="331" r:id="rId19"/>
    <p:sldId id="379" r:id="rId20"/>
    <p:sldId id="332" r:id="rId21"/>
    <p:sldId id="334" r:id="rId22"/>
    <p:sldId id="338" r:id="rId23"/>
    <p:sldId id="340" r:id="rId24"/>
    <p:sldId id="341" r:id="rId25"/>
    <p:sldId id="342" r:id="rId26"/>
    <p:sldId id="343" r:id="rId27"/>
    <p:sldId id="344" r:id="rId28"/>
    <p:sldId id="346" r:id="rId29"/>
    <p:sldId id="347" r:id="rId30"/>
    <p:sldId id="345" r:id="rId31"/>
    <p:sldId id="348" r:id="rId32"/>
    <p:sldId id="375" r:id="rId33"/>
    <p:sldId id="317" r:id="rId34"/>
    <p:sldId id="350" r:id="rId35"/>
    <p:sldId id="376" r:id="rId36"/>
    <p:sldId id="349" r:id="rId37"/>
    <p:sldId id="352" r:id="rId38"/>
    <p:sldId id="353" r:id="rId39"/>
    <p:sldId id="354" r:id="rId40"/>
    <p:sldId id="355" r:id="rId41"/>
    <p:sldId id="356" r:id="rId42"/>
    <p:sldId id="318" r:id="rId43"/>
    <p:sldId id="357" r:id="rId44"/>
    <p:sldId id="358" r:id="rId45"/>
    <p:sldId id="359" r:id="rId46"/>
    <p:sldId id="319" r:id="rId47"/>
    <p:sldId id="360" r:id="rId48"/>
    <p:sldId id="361" r:id="rId49"/>
    <p:sldId id="321" r:id="rId50"/>
    <p:sldId id="369" r:id="rId51"/>
    <p:sldId id="370" r:id="rId52"/>
    <p:sldId id="371" r:id="rId53"/>
    <p:sldId id="372" r:id="rId54"/>
    <p:sldId id="373" r:id="rId55"/>
    <p:sldId id="380" r:id="rId5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638"/>
    <a:srgbClr val="B5C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7" autoAdjust="0"/>
    <p:restoredTop sz="83122" autoAdjust="0"/>
  </p:normalViewPr>
  <p:slideViewPr>
    <p:cSldViewPr>
      <p:cViewPr>
        <p:scale>
          <a:sx n="70" d="100"/>
          <a:sy n="70" d="100"/>
        </p:scale>
        <p:origin x="-11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
    </p:cViewPr>
  </p:sorterViewPr>
  <p:notesViewPr>
    <p:cSldViewPr>
      <p:cViewPr varScale="1">
        <p:scale>
          <a:sx n="56" d="100"/>
          <a:sy n="56" d="100"/>
        </p:scale>
        <p:origin x="-2396" y="-6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Sheet1!$A$2:$A$31</c:f>
              <c:strCache>
                <c:ptCount val="30"/>
                <c:pt idx="0">
                  <c:v>Laptop computer</c:v>
                </c:pt>
                <c:pt idx="1">
                  <c:v>Printer</c:v>
                </c:pt>
                <c:pt idx="2">
                  <c:v>DVD player</c:v>
                </c:pt>
                <c:pt idx="3">
                  <c:v>USB Thumbdrive/portable harddrive</c:v>
                </c:pt>
                <c:pt idx="4">
                  <c:v>Wi-Fi</c:v>
                </c:pt>
                <c:pt idx="5">
                  <c:v>Stationary gaming device </c:v>
                </c:pt>
                <c:pt idx="6">
                  <c:v>iPod</c:v>
                </c:pt>
                <c:pt idx="7">
                  <c:v>HDTV</c:v>
                </c:pt>
                <c:pt idx="8">
                  <c:v>Scanner</c:v>
                </c:pt>
                <c:pt idx="9">
                  <c:v>NET: smartphone</c:v>
                </c:pt>
                <c:pt idx="10">
                  <c:v>Digital point and shoot camera</c:v>
                </c:pt>
                <c:pt idx="11">
                  <c:v>Webcam</c:v>
                </c:pt>
                <c:pt idx="12">
                  <c:v>Desktop computer</c:v>
                </c:pt>
                <c:pt idx="13">
                  <c:v>Other mobile/cell phone</c:v>
                </c:pt>
                <c:pt idx="14">
                  <c:v>Handheld/portable gaming device</c:v>
                </c:pt>
                <c:pt idx="15">
                  <c:v>DVR</c:v>
                </c:pt>
                <c:pt idx="16">
                  <c:v>Blu-ray player</c:v>
                </c:pt>
                <c:pt idx="17">
                  <c:v>mp3 player/music device (other than iPod)</c:v>
                </c:pt>
                <c:pt idx="18">
                  <c:v>Digital video camera</c:v>
                </c:pt>
                <c:pt idx="19">
                  <c:v>Digital SLR camera</c:v>
                </c:pt>
                <c:pt idx="20">
                  <c:v>eReader (e.g., Kindle, NOOK)</c:v>
                </c:pt>
                <c:pt idx="21">
                  <c:v>Internet-ready TV</c:v>
                </c:pt>
                <c:pt idx="22">
                  <c:v>Netbook</c:v>
                </c:pt>
                <c:pt idx="23">
                  <c:v>HD set top box</c:v>
                </c:pt>
                <c:pt idx="24">
                  <c:v>Flip video camera </c:v>
                </c:pt>
                <c:pt idx="25">
                  <c:v>iPad</c:v>
                </c:pt>
                <c:pt idx="26">
                  <c:v>Internet device that attaches to TV</c:v>
                </c:pt>
                <c:pt idx="27">
                  <c:v>3D TV</c:v>
                </c:pt>
                <c:pt idx="28">
                  <c:v>Other tablet </c:v>
                </c:pt>
                <c:pt idx="29">
                  <c:v>Smartpen</c:v>
                </c:pt>
              </c:strCache>
            </c:strRef>
          </c:cat>
          <c:val>
            <c:numRef>
              <c:f>Sheet1!$B$2:$B$31</c:f>
              <c:numCache>
                <c:formatCode>0%</c:formatCode>
                <c:ptCount val="30"/>
                <c:pt idx="0">
                  <c:v>0.87000000000000521</c:v>
                </c:pt>
                <c:pt idx="1">
                  <c:v>0.81</c:v>
                </c:pt>
                <c:pt idx="2">
                  <c:v>0.75000000000000533</c:v>
                </c:pt>
                <c:pt idx="3">
                  <c:v>0.70000000000000062</c:v>
                </c:pt>
                <c:pt idx="4">
                  <c:v>0.67000000000000681</c:v>
                </c:pt>
                <c:pt idx="5">
                  <c:v>0.6600000000000068</c:v>
                </c:pt>
                <c:pt idx="6">
                  <c:v>0.62000000000000521</c:v>
                </c:pt>
                <c:pt idx="7">
                  <c:v>0.56000000000000005</c:v>
                </c:pt>
                <c:pt idx="8">
                  <c:v>0.56000000000000005</c:v>
                </c:pt>
                <c:pt idx="9">
                  <c:v>0.55000000000000004</c:v>
                </c:pt>
                <c:pt idx="10">
                  <c:v>0.55000000000000004</c:v>
                </c:pt>
                <c:pt idx="11">
                  <c:v>0.55000000000000004</c:v>
                </c:pt>
                <c:pt idx="12">
                  <c:v>0.53</c:v>
                </c:pt>
                <c:pt idx="13">
                  <c:v>0.39000000000000296</c:v>
                </c:pt>
                <c:pt idx="14">
                  <c:v>0.38000000000000284</c:v>
                </c:pt>
                <c:pt idx="15">
                  <c:v>0.34</c:v>
                </c:pt>
                <c:pt idx="16">
                  <c:v>0.29000000000000031</c:v>
                </c:pt>
                <c:pt idx="17">
                  <c:v>0.29000000000000031</c:v>
                </c:pt>
                <c:pt idx="18">
                  <c:v>0.27</c:v>
                </c:pt>
                <c:pt idx="19">
                  <c:v>0.14000000000000001</c:v>
                </c:pt>
                <c:pt idx="20">
                  <c:v>0.12000000000000002</c:v>
                </c:pt>
                <c:pt idx="21">
                  <c:v>0.11</c:v>
                </c:pt>
                <c:pt idx="22">
                  <c:v>0.11</c:v>
                </c:pt>
                <c:pt idx="23">
                  <c:v>9.0000000000000024E-2</c:v>
                </c:pt>
                <c:pt idx="24">
                  <c:v>8.0000000000000043E-2</c:v>
                </c:pt>
                <c:pt idx="25">
                  <c:v>8.0000000000000043E-2</c:v>
                </c:pt>
                <c:pt idx="26">
                  <c:v>7.0000000000000021E-2</c:v>
                </c:pt>
                <c:pt idx="27">
                  <c:v>2.0000000000000011E-2</c:v>
                </c:pt>
                <c:pt idx="28">
                  <c:v>2.0000000000000011E-2</c:v>
                </c:pt>
                <c:pt idx="29">
                  <c:v>1.0000000000000005E-2</c:v>
                </c:pt>
              </c:numCache>
            </c:numRef>
          </c:val>
        </c:ser>
        <c:dLbls>
          <c:showLegendKey val="0"/>
          <c:showVal val="0"/>
          <c:showCatName val="0"/>
          <c:showSerName val="0"/>
          <c:showPercent val="0"/>
          <c:showBubbleSize val="0"/>
        </c:dLbls>
        <c:gapWidth val="80"/>
        <c:axId val="117095040"/>
        <c:axId val="119312768"/>
      </c:barChart>
      <c:catAx>
        <c:axId val="117095040"/>
        <c:scaling>
          <c:orientation val="maxMin"/>
        </c:scaling>
        <c:delete val="0"/>
        <c:axPos val="l"/>
        <c:majorTickMark val="out"/>
        <c:minorTickMark val="none"/>
        <c:tickLblPos val="nextTo"/>
        <c:txPr>
          <a:bodyPr/>
          <a:lstStyle/>
          <a:p>
            <a:pPr>
              <a:defRPr sz="900">
                <a:latin typeface="Arial" pitchFamily="34" charset="0"/>
                <a:cs typeface="Arial" pitchFamily="34" charset="0"/>
              </a:defRPr>
            </a:pPr>
            <a:endParaRPr lang="en-US"/>
          </a:p>
        </c:txPr>
        <c:crossAx val="119312768"/>
        <c:crosses val="autoZero"/>
        <c:auto val="1"/>
        <c:lblAlgn val="ctr"/>
        <c:lblOffset val="100"/>
        <c:noMultiLvlLbl val="0"/>
      </c:catAx>
      <c:valAx>
        <c:axId val="119312768"/>
        <c:scaling>
          <c:orientation val="minMax"/>
          <c:max val="1"/>
          <c:min val="0"/>
        </c:scaling>
        <c:delete val="1"/>
        <c:axPos val="t"/>
        <c:numFmt formatCode="0%" sourceLinked="1"/>
        <c:majorTickMark val="out"/>
        <c:minorTickMark val="none"/>
        <c:tickLblPos val="none"/>
        <c:crossAx val="117095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Sheet1!$A$2:$A$35</c:f>
              <c:strCache>
                <c:ptCount val="34"/>
                <c:pt idx="0">
                  <c:v>Laptop computer</c:v>
                </c:pt>
                <c:pt idx="1">
                  <c:v>Wi-Fi</c:v>
                </c:pt>
                <c:pt idx="2">
                  <c:v>Printer</c:v>
                </c:pt>
                <c:pt idx="3">
                  <c:v>USB Thumbdrive/portable harddrive</c:v>
                </c:pt>
                <c:pt idx="4">
                  <c:v>Desktop computer</c:v>
                </c:pt>
                <c:pt idx="5">
                  <c:v>Projector </c:v>
                </c:pt>
                <c:pt idx="6">
                  <c:v>Netbook</c:v>
                </c:pt>
                <c:pt idx="7">
                  <c:v>Document camera or digital overhead projector</c:v>
                </c:pt>
                <c:pt idx="8">
                  <c:v>Interactive whiteboard (e.g., SMART board)</c:v>
                </c:pt>
                <c:pt idx="9">
                  <c:v>Net: Smartphones</c:v>
                </c:pt>
                <c:pt idx="10">
                  <c:v>eReader (e.g., Kindle, NOOK)</c:v>
                </c:pt>
                <c:pt idx="11">
                  <c:v>Other mobile/cell phone</c:v>
                </c:pt>
                <c:pt idx="12">
                  <c:v>Scanner</c:v>
                </c:pt>
                <c:pt idx="13">
                  <c:v>Digital SLR camera</c:v>
                </c:pt>
                <c:pt idx="14">
                  <c:v>3D TV</c:v>
                </c:pt>
                <c:pt idx="15">
                  <c:v>Internet device that attaches to TV</c:v>
                </c:pt>
                <c:pt idx="16">
                  <c:v>HD set top box</c:v>
                </c:pt>
                <c:pt idx="17">
                  <c:v>Other tablet - not an iPad</c:v>
                </c:pt>
                <c:pt idx="18">
                  <c:v>iPad</c:v>
                </c:pt>
                <c:pt idx="19">
                  <c:v>Digital video camera</c:v>
                </c:pt>
                <c:pt idx="20">
                  <c:v>DVR</c:v>
                </c:pt>
                <c:pt idx="21">
                  <c:v>mp3 player/music device (other than iPod)</c:v>
                </c:pt>
                <c:pt idx="22">
                  <c:v>Internet-ready TV</c:v>
                </c:pt>
                <c:pt idx="23">
                  <c:v>Student clickers or student response systems</c:v>
                </c:pt>
                <c:pt idx="24">
                  <c:v>Webcam</c:v>
                </c:pt>
                <c:pt idx="25">
                  <c:v>Smartpen</c:v>
                </c:pt>
                <c:pt idx="26">
                  <c:v>HDTV</c:v>
                </c:pt>
                <c:pt idx="27">
                  <c:v>Digital point and shoot camera</c:v>
                </c:pt>
                <c:pt idx="28">
                  <c:v>DVD player</c:v>
                </c:pt>
                <c:pt idx="29">
                  <c:v>iPod</c:v>
                </c:pt>
                <c:pt idx="30">
                  <c:v>Stationary gaming device </c:v>
                </c:pt>
                <c:pt idx="31">
                  <c:v>Blu-ray player</c:v>
                </c:pt>
                <c:pt idx="32">
                  <c:v>Flip video camera</c:v>
                </c:pt>
                <c:pt idx="33">
                  <c:v>Handheld/portable gaming device </c:v>
                </c:pt>
              </c:strCache>
            </c:strRef>
          </c:cat>
          <c:val>
            <c:numRef>
              <c:f>Sheet1!$B$2:$B$35</c:f>
              <c:numCache>
                <c:formatCode>0%</c:formatCode>
                <c:ptCount val="34"/>
                <c:pt idx="0">
                  <c:v>0.81</c:v>
                </c:pt>
                <c:pt idx="1">
                  <c:v>0.78</c:v>
                </c:pt>
                <c:pt idx="2">
                  <c:v>0.73000000000000065</c:v>
                </c:pt>
                <c:pt idx="3">
                  <c:v>0.64000000000000234</c:v>
                </c:pt>
                <c:pt idx="4">
                  <c:v>0.56999999999999995</c:v>
                </c:pt>
                <c:pt idx="5">
                  <c:v>0.53</c:v>
                </c:pt>
                <c:pt idx="6">
                  <c:v>0.46</c:v>
                </c:pt>
                <c:pt idx="7">
                  <c:v>0.41000000000000031</c:v>
                </c:pt>
                <c:pt idx="8">
                  <c:v>0.35000000000000031</c:v>
                </c:pt>
                <c:pt idx="9">
                  <c:v>0.3300000000000014</c:v>
                </c:pt>
                <c:pt idx="10">
                  <c:v>0.3300000000000014</c:v>
                </c:pt>
                <c:pt idx="11">
                  <c:v>0.32000000000000117</c:v>
                </c:pt>
                <c:pt idx="12">
                  <c:v>0.31000000000000105</c:v>
                </c:pt>
                <c:pt idx="13">
                  <c:v>0.28000000000000008</c:v>
                </c:pt>
                <c:pt idx="14">
                  <c:v>0.28000000000000008</c:v>
                </c:pt>
                <c:pt idx="15">
                  <c:v>0.27</c:v>
                </c:pt>
                <c:pt idx="16">
                  <c:v>0.26</c:v>
                </c:pt>
                <c:pt idx="17">
                  <c:v>0.26</c:v>
                </c:pt>
                <c:pt idx="18">
                  <c:v>0.24000000000000021</c:v>
                </c:pt>
                <c:pt idx="19">
                  <c:v>0.23</c:v>
                </c:pt>
                <c:pt idx="20">
                  <c:v>0.23</c:v>
                </c:pt>
                <c:pt idx="21">
                  <c:v>0.23</c:v>
                </c:pt>
                <c:pt idx="22">
                  <c:v>0.22</c:v>
                </c:pt>
                <c:pt idx="23">
                  <c:v>0.22</c:v>
                </c:pt>
                <c:pt idx="24">
                  <c:v>0.21000000000000021</c:v>
                </c:pt>
                <c:pt idx="25">
                  <c:v>0.21000000000000021</c:v>
                </c:pt>
                <c:pt idx="26">
                  <c:v>0.2</c:v>
                </c:pt>
                <c:pt idx="27">
                  <c:v>0.19</c:v>
                </c:pt>
                <c:pt idx="28">
                  <c:v>0.19</c:v>
                </c:pt>
                <c:pt idx="29">
                  <c:v>0.18000000000000024</c:v>
                </c:pt>
                <c:pt idx="30">
                  <c:v>0.16</c:v>
                </c:pt>
                <c:pt idx="31">
                  <c:v>0.16</c:v>
                </c:pt>
                <c:pt idx="32">
                  <c:v>0.15000000000000024</c:v>
                </c:pt>
                <c:pt idx="33">
                  <c:v>0.14000000000000001</c:v>
                </c:pt>
              </c:numCache>
            </c:numRef>
          </c:val>
        </c:ser>
        <c:dLbls>
          <c:showLegendKey val="0"/>
          <c:showVal val="0"/>
          <c:showCatName val="0"/>
          <c:showSerName val="0"/>
          <c:showPercent val="0"/>
          <c:showBubbleSize val="0"/>
        </c:dLbls>
        <c:gapWidth val="80"/>
        <c:axId val="124910976"/>
        <c:axId val="125592704"/>
      </c:barChart>
      <c:catAx>
        <c:axId val="124910976"/>
        <c:scaling>
          <c:orientation val="maxMin"/>
        </c:scaling>
        <c:delete val="0"/>
        <c:axPos val="l"/>
        <c:numFmt formatCode="General" sourceLinked="1"/>
        <c:majorTickMark val="out"/>
        <c:minorTickMark val="none"/>
        <c:tickLblPos val="nextTo"/>
        <c:txPr>
          <a:bodyPr/>
          <a:lstStyle/>
          <a:p>
            <a:pPr>
              <a:defRPr sz="850">
                <a:latin typeface="Arial" pitchFamily="34" charset="0"/>
                <a:cs typeface="Arial" pitchFamily="34" charset="0"/>
              </a:defRPr>
            </a:pPr>
            <a:endParaRPr lang="en-US"/>
          </a:p>
        </c:txPr>
        <c:crossAx val="125592704"/>
        <c:crosses val="autoZero"/>
        <c:auto val="1"/>
        <c:lblAlgn val="ctr"/>
        <c:lblOffset val="100"/>
        <c:noMultiLvlLbl val="0"/>
      </c:catAx>
      <c:valAx>
        <c:axId val="125592704"/>
        <c:scaling>
          <c:orientation val="minMax"/>
          <c:max val="1"/>
          <c:min val="0"/>
        </c:scaling>
        <c:delete val="1"/>
        <c:axPos val="t"/>
        <c:numFmt formatCode="0%" sourceLinked="1"/>
        <c:majorTickMark val="out"/>
        <c:minorTickMark val="none"/>
        <c:tickLblPos val="none"/>
        <c:crossAx val="124910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Sheet1!$A$2:$A$35</c:f>
              <c:strCache>
                <c:ptCount val="34"/>
                <c:pt idx="0">
                  <c:v>Projector </c:v>
                </c:pt>
                <c:pt idx="1">
                  <c:v>Laptop computer</c:v>
                </c:pt>
                <c:pt idx="2">
                  <c:v>Desktop computer</c:v>
                </c:pt>
                <c:pt idx="3">
                  <c:v>Wi-Fi</c:v>
                </c:pt>
                <c:pt idx="4">
                  <c:v>Printer</c:v>
                </c:pt>
                <c:pt idx="5">
                  <c:v>Document camera or digital overhead projector</c:v>
                </c:pt>
                <c:pt idx="6">
                  <c:v>USB Thumbdrive/portable harddrive</c:v>
                </c:pt>
                <c:pt idx="7">
                  <c:v>Clickers or student response systems</c:v>
                </c:pt>
                <c:pt idx="8">
                  <c:v>Interactive whiteboard (e.g., SMART board)</c:v>
                </c:pt>
                <c:pt idx="9">
                  <c:v>DVD player</c:v>
                </c:pt>
                <c:pt idx="10">
                  <c:v>Scanner</c:v>
                </c:pt>
                <c:pt idx="11">
                  <c:v>Net: Smartphones</c:v>
                </c:pt>
                <c:pt idx="12">
                  <c:v>Webcam</c:v>
                </c:pt>
                <c:pt idx="13">
                  <c:v>Netbook</c:v>
                </c:pt>
                <c:pt idx="14">
                  <c:v>iPad</c:v>
                </c:pt>
                <c:pt idx="15">
                  <c:v>Other mobile/cell phone</c:v>
                </c:pt>
                <c:pt idx="16">
                  <c:v>Digital point and shoot camera</c:v>
                </c:pt>
                <c:pt idx="17">
                  <c:v>Digital video camera</c:v>
                </c:pt>
                <c:pt idx="18">
                  <c:v>HDTV</c:v>
                </c:pt>
                <c:pt idx="19">
                  <c:v>iPod</c:v>
                </c:pt>
                <c:pt idx="20">
                  <c:v>Internet device that attaches to TV </c:v>
                </c:pt>
                <c:pt idx="21">
                  <c:v>Smartpen</c:v>
                </c:pt>
                <c:pt idx="22">
                  <c:v>Digital SLR camera</c:v>
                </c:pt>
                <c:pt idx="23">
                  <c:v>Flip video camera </c:v>
                </c:pt>
                <c:pt idx="24">
                  <c:v>Internet-ready TV</c:v>
                </c:pt>
                <c:pt idx="25">
                  <c:v>mp3 player/music device (other than iPod)</c:v>
                </c:pt>
                <c:pt idx="26">
                  <c:v>Other tablet (e.g., Galaxy Tab, Xoom, etc.) - not an iPad</c:v>
                </c:pt>
                <c:pt idx="27">
                  <c:v>eReader (e.g., Kindle, NOOK)</c:v>
                </c:pt>
                <c:pt idx="28">
                  <c:v>Stationary gaming device </c:v>
                </c:pt>
                <c:pt idx="29">
                  <c:v>DVR</c:v>
                </c:pt>
                <c:pt idx="30">
                  <c:v>Blu-ray player</c:v>
                </c:pt>
                <c:pt idx="31">
                  <c:v>Handheld/portable gaming device</c:v>
                </c:pt>
                <c:pt idx="32">
                  <c:v>HD set top box</c:v>
                </c:pt>
                <c:pt idx="33">
                  <c:v>3D TV</c:v>
                </c:pt>
              </c:strCache>
            </c:strRef>
          </c:cat>
          <c:val>
            <c:numRef>
              <c:f>Sheet1!$B$2:$B$35</c:f>
              <c:numCache>
                <c:formatCode>0%</c:formatCode>
                <c:ptCount val="34"/>
                <c:pt idx="0">
                  <c:v>0.69000000000000061</c:v>
                </c:pt>
                <c:pt idx="1">
                  <c:v>0.67000000000000282</c:v>
                </c:pt>
                <c:pt idx="2">
                  <c:v>0.65000000000000246</c:v>
                </c:pt>
                <c:pt idx="3">
                  <c:v>0.44</c:v>
                </c:pt>
                <c:pt idx="4">
                  <c:v>0.42000000000000032</c:v>
                </c:pt>
                <c:pt idx="5">
                  <c:v>0.37000000000000038</c:v>
                </c:pt>
                <c:pt idx="6">
                  <c:v>0.36000000000000032</c:v>
                </c:pt>
                <c:pt idx="7">
                  <c:v>0.32000000000000117</c:v>
                </c:pt>
                <c:pt idx="8">
                  <c:v>0.28000000000000008</c:v>
                </c:pt>
                <c:pt idx="9">
                  <c:v>0.26</c:v>
                </c:pt>
                <c:pt idx="10">
                  <c:v>0.21000000000000021</c:v>
                </c:pt>
                <c:pt idx="11">
                  <c:v>0.17</c:v>
                </c:pt>
                <c:pt idx="12">
                  <c:v>0.11</c:v>
                </c:pt>
                <c:pt idx="13">
                  <c:v>8.0000000000000043E-2</c:v>
                </c:pt>
                <c:pt idx="14">
                  <c:v>7.0000000000000021E-2</c:v>
                </c:pt>
                <c:pt idx="15">
                  <c:v>6.0000000000000032E-2</c:v>
                </c:pt>
                <c:pt idx="16">
                  <c:v>6.0000000000000032E-2</c:v>
                </c:pt>
                <c:pt idx="17">
                  <c:v>6.0000000000000032E-2</c:v>
                </c:pt>
                <c:pt idx="18">
                  <c:v>6.0000000000000032E-2</c:v>
                </c:pt>
                <c:pt idx="19">
                  <c:v>0.05</c:v>
                </c:pt>
                <c:pt idx="20">
                  <c:v>4.0000000000000022E-2</c:v>
                </c:pt>
                <c:pt idx="21">
                  <c:v>4.0000000000000022E-2</c:v>
                </c:pt>
                <c:pt idx="22">
                  <c:v>3.0000000000000002E-2</c:v>
                </c:pt>
                <c:pt idx="23">
                  <c:v>2.0000000000000011E-2</c:v>
                </c:pt>
                <c:pt idx="24">
                  <c:v>2.0000000000000011E-2</c:v>
                </c:pt>
                <c:pt idx="25">
                  <c:v>2.0000000000000011E-2</c:v>
                </c:pt>
                <c:pt idx="26">
                  <c:v>2.0000000000000011E-2</c:v>
                </c:pt>
                <c:pt idx="27">
                  <c:v>2.0000000000000011E-2</c:v>
                </c:pt>
                <c:pt idx="28">
                  <c:v>1.0000000000000005E-2</c:v>
                </c:pt>
                <c:pt idx="29">
                  <c:v>1.0000000000000005E-2</c:v>
                </c:pt>
                <c:pt idx="30">
                  <c:v>1.0000000000000005E-2</c:v>
                </c:pt>
                <c:pt idx="31">
                  <c:v>0</c:v>
                </c:pt>
                <c:pt idx="32">
                  <c:v>0</c:v>
                </c:pt>
                <c:pt idx="33">
                  <c:v>0</c:v>
                </c:pt>
              </c:numCache>
            </c:numRef>
          </c:val>
        </c:ser>
        <c:dLbls>
          <c:showLegendKey val="0"/>
          <c:showVal val="0"/>
          <c:showCatName val="0"/>
          <c:showSerName val="0"/>
          <c:showPercent val="0"/>
          <c:showBubbleSize val="0"/>
        </c:dLbls>
        <c:gapWidth val="80"/>
        <c:axId val="126197120"/>
        <c:axId val="126207104"/>
      </c:barChart>
      <c:catAx>
        <c:axId val="126197120"/>
        <c:scaling>
          <c:orientation val="maxMin"/>
        </c:scaling>
        <c:delete val="0"/>
        <c:axPos val="l"/>
        <c:majorTickMark val="out"/>
        <c:minorTickMark val="none"/>
        <c:tickLblPos val="nextTo"/>
        <c:txPr>
          <a:bodyPr/>
          <a:lstStyle/>
          <a:p>
            <a:pPr>
              <a:defRPr sz="950">
                <a:latin typeface="Arial" pitchFamily="34" charset="0"/>
                <a:cs typeface="Arial" pitchFamily="34" charset="0"/>
              </a:defRPr>
            </a:pPr>
            <a:endParaRPr lang="en-US"/>
          </a:p>
        </c:txPr>
        <c:crossAx val="126207104"/>
        <c:crosses val="autoZero"/>
        <c:auto val="1"/>
        <c:lblAlgn val="ctr"/>
        <c:lblOffset val="100"/>
        <c:tickLblSkip val="1"/>
        <c:noMultiLvlLbl val="0"/>
      </c:catAx>
      <c:valAx>
        <c:axId val="126207104"/>
        <c:scaling>
          <c:orientation val="minMax"/>
          <c:max val="1"/>
          <c:min val="0"/>
        </c:scaling>
        <c:delete val="1"/>
        <c:axPos val="t"/>
        <c:numFmt formatCode="0%" sourceLinked="1"/>
        <c:majorTickMark val="out"/>
        <c:minorTickMark val="none"/>
        <c:tickLblPos val="none"/>
        <c:crossAx val="126197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Column1</c:v>
                </c:pt>
              </c:strCache>
            </c:strRef>
          </c:tx>
          <c:spPr>
            <a:solidFill>
              <a:srgbClr val="A32638"/>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Sheet1!$A$2:$A$23</c:f>
              <c:strCache>
                <c:ptCount val="22"/>
                <c:pt idx="0">
                  <c:v>Word processors</c:v>
                </c:pt>
                <c:pt idx="1">
                  <c:v>College/university’s library website</c:v>
                </c:pt>
                <c:pt idx="2">
                  <c:v>Course or learning management system</c:v>
                </c:pt>
                <c:pt idx="3">
                  <c:v>Presentation software</c:v>
                </c:pt>
                <c:pt idx="4">
                  <c:v>E-books or e-textbooks</c:v>
                </c:pt>
                <c:pt idx="5">
                  <c:v>Online chats, chat events, webinars</c:v>
                </c:pt>
                <c:pt idx="6">
                  <c:v>Spreadsheets</c:v>
                </c:pt>
                <c:pt idx="7">
                  <c:v>Photo-sharing websites</c:v>
                </c:pt>
                <c:pt idx="8">
                  <c:v>Simulations or educational games</c:v>
                </c:pt>
                <c:pt idx="9">
                  <c:v>Web-based citation/bibliography tools</c:v>
                </c:pt>
                <c:pt idx="10">
                  <c:v>Podcasts and webcasts</c:v>
                </c:pt>
                <c:pt idx="11">
                  <c:v>Graphics software</c:v>
                </c:pt>
                <c:pt idx="12">
                  <c:v>Freely available course content</c:v>
                </c:pt>
                <c:pt idx="13">
                  <c:v>Internet content via a TV</c:v>
                </c:pt>
                <c:pt idx="14">
                  <c:v>Online virtual worlds</c:v>
                </c:pt>
                <c:pt idx="15">
                  <c:v>Social studying sites</c:v>
                </c:pt>
                <c:pt idx="16">
                  <c:v>Geo-Tagging, Geo-Tagged environments</c:v>
                </c:pt>
                <c:pt idx="17">
                  <c:v>Speech recognition software</c:v>
                </c:pt>
                <c:pt idx="18">
                  <c:v>Video-creation software</c:v>
                </c:pt>
                <c:pt idx="19">
                  <c:v>Audio-creation software</c:v>
                </c:pt>
                <c:pt idx="20">
                  <c:v>E-portfolios</c:v>
                </c:pt>
                <c:pt idx="21">
                  <c:v>Programming languages</c:v>
                </c:pt>
              </c:strCache>
            </c:strRef>
          </c:cat>
          <c:val>
            <c:numRef>
              <c:f>Sheet1!$B$2:$B$23</c:f>
              <c:numCache>
                <c:formatCode>0%</c:formatCode>
                <c:ptCount val="22"/>
                <c:pt idx="0">
                  <c:v>0.69000000000000061</c:v>
                </c:pt>
                <c:pt idx="1">
                  <c:v>0.5</c:v>
                </c:pt>
                <c:pt idx="2">
                  <c:v>0.52</c:v>
                </c:pt>
                <c:pt idx="3">
                  <c:v>0.47000000000000008</c:v>
                </c:pt>
                <c:pt idx="4">
                  <c:v>0.44</c:v>
                </c:pt>
                <c:pt idx="5">
                  <c:v>0.42000000000000032</c:v>
                </c:pt>
                <c:pt idx="6">
                  <c:v>0.36000000000000032</c:v>
                </c:pt>
                <c:pt idx="7">
                  <c:v>0.31000000000000111</c:v>
                </c:pt>
                <c:pt idx="8">
                  <c:v>0.30000000000000032</c:v>
                </c:pt>
                <c:pt idx="9">
                  <c:v>0.30000000000000032</c:v>
                </c:pt>
                <c:pt idx="10">
                  <c:v>0.27</c:v>
                </c:pt>
                <c:pt idx="11">
                  <c:v>0.2</c:v>
                </c:pt>
                <c:pt idx="12">
                  <c:v>0.2</c:v>
                </c:pt>
                <c:pt idx="13">
                  <c:v>0.21000000000000021</c:v>
                </c:pt>
                <c:pt idx="14">
                  <c:v>0.22</c:v>
                </c:pt>
                <c:pt idx="15">
                  <c:v>0.19</c:v>
                </c:pt>
                <c:pt idx="16">
                  <c:v>0.2</c:v>
                </c:pt>
                <c:pt idx="17">
                  <c:v>0.17</c:v>
                </c:pt>
                <c:pt idx="18">
                  <c:v>0.15000000000000024</c:v>
                </c:pt>
                <c:pt idx="19">
                  <c:v>0.15000000000000024</c:v>
                </c:pt>
                <c:pt idx="20">
                  <c:v>0.15000000000000024</c:v>
                </c:pt>
                <c:pt idx="21">
                  <c:v>0.13</c:v>
                </c:pt>
              </c:numCache>
            </c:numRef>
          </c:val>
        </c:ser>
        <c:ser>
          <c:idx val="1"/>
          <c:order val="1"/>
          <c:tx>
            <c:strRef>
              <c:f>Sheet1!$C$1</c:f>
              <c:strCache>
                <c:ptCount val="1"/>
                <c:pt idx="0">
                  <c:v>Column2</c:v>
                </c:pt>
              </c:strCache>
            </c:strRef>
          </c:tx>
          <c:spPr>
            <a:solidFill>
              <a:srgbClr val="B5CC8E"/>
            </a:solidFill>
          </c:spPr>
          <c:invertIfNegative val="0"/>
          <c:dLbls>
            <c:showLegendKey val="0"/>
            <c:showVal val="1"/>
            <c:showCatName val="0"/>
            <c:showSerName val="0"/>
            <c:showPercent val="0"/>
            <c:showBubbleSize val="0"/>
            <c:showLeaderLines val="0"/>
          </c:dLbls>
          <c:cat>
            <c:strRef>
              <c:f>Sheet1!$A$2:$A$23</c:f>
              <c:strCache>
                <c:ptCount val="22"/>
                <c:pt idx="0">
                  <c:v>Word processors</c:v>
                </c:pt>
                <c:pt idx="1">
                  <c:v>College/university’s library website</c:v>
                </c:pt>
                <c:pt idx="2">
                  <c:v>Course or learning management system</c:v>
                </c:pt>
                <c:pt idx="3">
                  <c:v>Presentation software</c:v>
                </c:pt>
                <c:pt idx="4">
                  <c:v>E-books or e-textbooks</c:v>
                </c:pt>
                <c:pt idx="5">
                  <c:v>Online chats, chat events, webinars</c:v>
                </c:pt>
                <c:pt idx="6">
                  <c:v>Spreadsheets</c:v>
                </c:pt>
                <c:pt idx="7">
                  <c:v>Photo-sharing websites</c:v>
                </c:pt>
                <c:pt idx="8">
                  <c:v>Simulations or educational games</c:v>
                </c:pt>
                <c:pt idx="9">
                  <c:v>Web-based citation/bibliography tools</c:v>
                </c:pt>
                <c:pt idx="10">
                  <c:v>Podcasts and webcasts</c:v>
                </c:pt>
                <c:pt idx="11">
                  <c:v>Graphics software</c:v>
                </c:pt>
                <c:pt idx="12">
                  <c:v>Freely available course content</c:v>
                </c:pt>
                <c:pt idx="13">
                  <c:v>Internet content via a TV</c:v>
                </c:pt>
                <c:pt idx="14">
                  <c:v>Online virtual worlds</c:v>
                </c:pt>
                <c:pt idx="15">
                  <c:v>Social studying sites</c:v>
                </c:pt>
                <c:pt idx="16">
                  <c:v>Geo-Tagging, Geo-Tagged environments</c:v>
                </c:pt>
                <c:pt idx="17">
                  <c:v>Speech recognition software</c:v>
                </c:pt>
                <c:pt idx="18">
                  <c:v>Video-creation software</c:v>
                </c:pt>
                <c:pt idx="19">
                  <c:v>Audio-creation software</c:v>
                </c:pt>
                <c:pt idx="20">
                  <c:v>E-portfolios</c:v>
                </c:pt>
                <c:pt idx="21">
                  <c:v>Programming languages</c:v>
                </c:pt>
              </c:strCache>
            </c:strRef>
          </c:cat>
          <c:val>
            <c:numRef>
              <c:f>Sheet1!$C$2:$C$23</c:f>
              <c:numCache>
                <c:formatCode>0%</c:formatCode>
                <c:ptCount val="22"/>
                <c:pt idx="0">
                  <c:v>0.16000000000000003</c:v>
                </c:pt>
                <c:pt idx="1">
                  <c:v>0.23</c:v>
                </c:pt>
                <c:pt idx="2">
                  <c:v>0.16000000000000003</c:v>
                </c:pt>
                <c:pt idx="3">
                  <c:v>0.21000000000000021</c:v>
                </c:pt>
                <c:pt idx="4">
                  <c:v>0.17</c:v>
                </c:pt>
                <c:pt idx="5">
                  <c:v>0.18000000000000024</c:v>
                </c:pt>
                <c:pt idx="6">
                  <c:v>0.23</c:v>
                </c:pt>
                <c:pt idx="7">
                  <c:v>0.16000000000000003</c:v>
                </c:pt>
                <c:pt idx="8">
                  <c:v>0.13</c:v>
                </c:pt>
                <c:pt idx="9">
                  <c:v>0.12000000000000002</c:v>
                </c:pt>
                <c:pt idx="10">
                  <c:v>0.13</c:v>
                </c:pt>
                <c:pt idx="11">
                  <c:v>0.13</c:v>
                </c:pt>
                <c:pt idx="12">
                  <c:v>9.0000000000000024E-2</c:v>
                </c:pt>
                <c:pt idx="13">
                  <c:v>8.0000000000000043E-2</c:v>
                </c:pt>
                <c:pt idx="14">
                  <c:v>6.9999999999999993E-2</c:v>
                </c:pt>
                <c:pt idx="15">
                  <c:v>9.0000000000000024E-2</c:v>
                </c:pt>
                <c:pt idx="16">
                  <c:v>6.0000000000000032E-2</c:v>
                </c:pt>
                <c:pt idx="17">
                  <c:v>8.0000000000000043E-2</c:v>
                </c:pt>
                <c:pt idx="18">
                  <c:v>0.1</c:v>
                </c:pt>
                <c:pt idx="19">
                  <c:v>9.0000000000000024E-2</c:v>
                </c:pt>
                <c:pt idx="20">
                  <c:v>8.0000000000000043E-2</c:v>
                </c:pt>
                <c:pt idx="21">
                  <c:v>7.0000000000000021E-2</c:v>
                </c:pt>
              </c:numCache>
            </c:numRef>
          </c:val>
        </c:ser>
        <c:ser>
          <c:idx val="2"/>
          <c:order val="2"/>
          <c:tx>
            <c:strRef>
              <c:f>Sheet1!$D$1</c:f>
              <c:strCache>
                <c:ptCount val="1"/>
                <c:pt idx="0">
                  <c:v>Column3</c:v>
                </c:pt>
              </c:strCache>
            </c:strRef>
          </c:tx>
          <c:spPr>
            <a:noFill/>
          </c:spPr>
          <c:invertIfNegative val="0"/>
          <c:dLbls>
            <c:txPr>
              <a:bodyPr/>
              <a:lstStyle/>
              <a:p>
                <a:pPr>
                  <a:defRPr b="1"/>
                </a:pPr>
                <a:endParaRPr lang="en-US"/>
              </a:p>
            </c:txPr>
            <c:dLblPos val="inBase"/>
            <c:showLegendKey val="0"/>
            <c:showVal val="1"/>
            <c:showCatName val="0"/>
            <c:showSerName val="0"/>
            <c:showPercent val="0"/>
            <c:showBubbleSize val="0"/>
            <c:showLeaderLines val="0"/>
          </c:dLbls>
          <c:cat>
            <c:strRef>
              <c:f>Sheet1!$A$2:$A$23</c:f>
              <c:strCache>
                <c:ptCount val="22"/>
                <c:pt idx="0">
                  <c:v>Word processors</c:v>
                </c:pt>
                <c:pt idx="1">
                  <c:v>College/university’s library website</c:v>
                </c:pt>
                <c:pt idx="2">
                  <c:v>Course or learning management system</c:v>
                </c:pt>
                <c:pt idx="3">
                  <c:v>Presentation software</c:v>
                </c:pt>
                <c:pt idx="4">
                  <c:v>E-books or e-textbooks</c:v>
                </c:pt>
                <c:pt idx="5">
                  <c:v>Online chats, chat events, webinars</c:v>
                </c:pt>
                <c:pt idx="6">
                  <c:v>Spreadsheets</c:v>
                </c:pt>
                <c:pt idx="7">
                  <c:v>Photo-sharing websites</c:v>
                </c:pt>
                <c:pt idx="8">
                  <c:v>Simulations or educational games</c:v>
                </c:pt>
                <c:pt idx="9">
                  <c:v>Web-based citation/bibliography tools</c:v>
                </c:pt>
                <c:pt idx="10">
                  <c:v>Podcasts and webcasts</c:v>
                </c:pt>
                <c:pt idx="11">
                  <c:v>Graphics software</c:v>
                </c:pt>
                <c:pt idx="12">
                  <c:v>Freely available course content</c:v>
                </c:pt>
                <c:pt idx="13">
                  <c:v>Internet content via a TV</c:v>
                </c:pt>
                <c:pt idx="14">
                  <c:v>Online virtual worlds</c:v>
                </c:pt>
                <c:pt idx="15">
                  <c:v>Social studying sites</c:v>
                </c:pt>
                <c:pt idx="16">
                  <c:v>Geo-Tagging, Geo-Tagged environments</c:v>
                </c:pt>
                <c:pt idx="17">
                  <c:v>Speech recognition software</c:v>
                </c:pt>
                <c:pt idx="18">
                  <c:v>Video-creation software</c:v>
                </c:pt>
                <c:pt idx="19">
                  <c:v>Audio-creation software</c:v>
                </c:pt>
                <c:pt idx="20">
                  <c:v>E-portfolios</c:v>
                </c:pt>
                <c:pt idx="21">
                  <c:v>Programming languages</c:v>
                </c:pt>
              </c:strCache>
            </c:strRef>
          </c:cat>
          <c:val>
            <c:numRef>
              <c:f>Sheet1!$D$2:$D$23</c:f>
              <c:numCache>
                <c:formatCode>0%</c:formatCode>
                <c:ptCount val="22"/>
                <c:pt idx="0">
                  <c:v>0.85000000000000064</c:v>
                </c:pt>
                <c:pt idx="1">
                  <c:v>0.73000000000000065</c:v>
                </c:pt>
                <c:pt idx="2">
                  <c:v>0.68</c:v>
                </c:pt>
                <c:pt idx="3">
                  <c:v>0.68</c:v>
                </c:pt>
                <c:pt idx="4">
                  <c:v>0.61000000000000065</c:v>
                </c:pt>
                <c:pt idx="5">
                  <c:v>0.60000000000000064</c:v>
                </c:pt>
                <c:pt idx="6">
                  <c:v>0.59</c:v>
                </c:pt>
                <c:pt idx="7">
                  <c:v>0.47000000000000008</c:v>
                </c:pt>
                <c:pt idx="8">
                  <c:v>0.43000000000000038</c:v>
                </c:pt>
                <c:pt idx="9">
                  <c:v>0.42000000000000032</c:v>
                </c:pt>
                <c:pt idx="10">
                  <c:v>0.4</c:v>
                </c:pt>
                <c:pt idx="11">
                  <c:v>0.33000000000000146</c:v>
                </c:pt>
                <c:pt idx="12">
                  <c:v>0.29000000000000031</c:v>
                </c:pt>
                <c:pt idx="13">
                  <c:v>0.29000000000000031</c:v>
                </c:pt>
                <c:pt idx="14">
                  <c:v>0.29000000000000031</c:v>
                </c:pt>
                <c:pt idx="15">
                  <c:v>0.28000000000000008</c:v>
                </c:pt>
                <c:pt idx="16">
                  <c:v>0.26</c:v>
                </c:pt>
                <c:pt idx="17">
                  <c:v>0.25</c:v>
                </c:pt>
                <c:pt idx="18">
                  <c:v>0.25</c:v>
                </c:pt>
                <c:pt idx="19">
                  <c:v>0.24000000000000021</c:v>
                </c:pt>
                <c:pt idx="20">
                  <c:v>0.23</c:v>
                </c:pt>
                <c:pt idx="21">
                  <c:v>0.2</c:v>
                </c:pt>
              </c:numCache>
            </c:numRef>
          </c:val>
        </c:ser>
        <c:dLbls>
          <c:showLegendKey val="0"/>
          <c:showVal val="0"/>
          <c:showCatName val="0"/>
          <c:showSerName val="0"/>
          <c:showPercent val="0"/>
          <c:showBubbleSize val="0"/>
        </c:dLbls>
        <c:gapWidth val="80"/>
        <c:overlap val="100"/>
        <c:axId val="125684736"/>
        <c:axId val="125694720"/>
      </c:barChart>
      <c:catAx>
        <c:axId val="125684736"/>
        <c:scaling>
          <c:orientation val="maxMin"/>
        </c:scaling>
        <c:delete val="0"/>
        <c:axPos val="l"/>
        <c:majorTickMark val="out"/>
        <c:minorTickMark val="none"/>
        <c:tickLblPos val="nextTo"/>
        <c:crossAx val="125694720"/>
        <c:crosses val="autoZero"/>
        <c:auto val="1"/>
        <c:lblAlgn val="ctr"/>
        <c:lblOffset val="100"/>
        <c:noMultiLvlLbl val="0"/>
      </c:catAx>
      <c:valAx>
        <c:axId val="125694720"/>
        <c:scaling>
          <c:orientation val="minMax"/>
          <c:max val="1"/>
          <c:min val="0"/>
        </c:scaling>
        <c:delete val="1"/>
        <c:axPos val="t"/>
        <c:numFmt formatCode="0%" sourceLinked="1"/>
        <c:majorTickMark val="out"/>
        <c:minorTickMark val="none"/>
        <c:tickLblPos val="none"/>
        <c:crossAx val="125684736"/>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Sheet1!$A$2:$A$30</c:f>
              <c:strCache>
                <c:ptCount val="29"/>
                <c:pt idx="0">
                  <c:v>E-mail</c:v>
                </c:pt>
                <c:pt idx="1">
                  <c:v>Course or learning management system</c:v>
                </c:pt>
                <c:pt idx="2">
                  <c:v>E-books or e-textbooks</c:v>
                </c:pt>
                <c:pt idx="3">
                  <c:v>Presentation software</c:v>
                </c:pt>
                <c:pt idx="4">
                  <c:v>Online forums or bulletin boards</c:v>
                </c:pt>
                <c:pt idx="5">
                  <c:v>Online chats, chat events, webinars</c:v>
                </c:pt>
                <c:pt idx="6">
                  <c:v>College/university library website</c:v>
                </c:pt>
                <c:pt idx="7">
                  <c:v>Web-based videos</c:v>
                </c:pt>
                <c:pt idx="8">
                  <c:v>Freely available course content</c:v>
                </c:pt>
                <c:pt idx="9">
                  <c:v>Video-sharing websites</c:v>
                </c:pt>
                <c:pt idx="10">
                  <c:v>Word processors</c:v>
                </c:pt>
                <c:pt idx="11">
                  <c:v>Podcasts and webcasts</c:v>
                </c:pt>
                <c:pt idx="12">
                  <c:v>Text message</c:v>
                </c:pt>
                <c:pt idx="13">
                  <c:v>Spreadsheets</c:v>
                </c:pt>
                <c:pt idx="14">
                  <c:v>Facebook</c:v>
                </c:pt>
                <c:pt idx="15">
                  <c:v>Recommend an article or information online by tagging/bookmarking/liking</c:v>
                </c:pt>
                <c:pt idx="16">
                  <c:v>Simulations or educational games</c:v>
                </c:pt>
                <c:pt idx="17">
                  <c:v>Blogs</c:v>
                </c:pt>
                <c:pt idx="18">
                  <c:v>Wikis</c:v>
                </c:pt>
                <c:pt idx="19">
                  <c:v>Web-based citation/bibliography tools</c:v>
                </c:pt>
                <c:pt idx="20">
                  <c:v>Social studying sites</c:v>
                </c:pt>
                <c:pt idx="21">
                  <c:v>Instant message</c:v>
                </c:pt>
                <c:pt idx="22">
                  <c:v>Telephone-like communication over the Internet</c:v>
                </c:pt>
                <c:pt idx="23">
                  <c:v>Graphics software</c:v>
                </c:pt>
                <c:pt idx="24">
                  <c:v>Video-creation software</c:v>
                </c:pt>
                <c:pt idx="25">
                  <c:v>Online multi-user computer games</c:v>
                </c:pt>
                <c:pt idx="26">
                  <c:v>Programming languages</c:v>
                </c:pt>
                <c:pt idx="27">
                  <c:v>E-portfolios</c:v>
                </c:pt>
                <c:pt idx="28">
                  <c:v>Web-based music</c:v>
                </c:pt>
              </c:strCache>
            </c:strRef>
          </c:cat>
          <c:val>
            <c:numRef>
              <c:f>Sheet1!$B$2:$B$30</c:f>
              <c:numCache>
                <c:formatCode>0%</c:formatCode>
                <c:ptCount val="29"/>
                <c:pt idx="0">
                  <c:v>0.39</c:v>
                </c:pt>
                <c:pt idx="1">
                  <c:v>0.32</c:v>
                </c:pt>
                <c:pt idx="2">
                  <c:v>0.31</c:v>
                </c:pt>
                <c:pt idx="3">
                  <c:v>0.27</c:v>
                </c:pt>
                <c:pt idx="4">
                  <c:v>0.21</c:v>
                </c:pt>
                <c:pt idx="5">
                  <c:v>0.2</c:v>
                </c:pt>
                <c:pt idx="6">
                  <c:v>0.2</c:v>
                </c:pt>
                <c:pt idx="7">
                  <c:v>0.19</c:v>
                </c:pt>
                <c:pt idx="8">
                  <c:v>0.19</c:v>
                </c:pt>
                <c:pt idx="9">
                  <c:v>0.18</c:v>
                </c:pt>
                <c:pt idx="10">
                  <c:v>0.18</c:v>
                </c:pt>
                <c:pt idx="11">
                  <c:v>0.17</c:v>
                </c:pt>
                <c:pt idx="12">
                  <c:v>0.16</c:v>
                </c:pt>
                <c:pt idx="13">
                  <c:v>0.16</c:v>
                </c:pt>
                <c:pt idx="14">
                  <c:v>0.15</c:v>
                </c:pt>
                <c:pt idx="15">
                  <c:v>0.15</c:v>
                </c:pt>
                <c:pt idx="16">
                  <c:v>0.15</c:v>
                </c:pt>
                <c:pt idx="17">
                  <c:v>0.14000000000000001</c:v>
                </c:pt>
                <c:pt idx="18">
                  <c:v>0.13</c:v>
                </c:pt>
                <c:pt idx="19">
                  <c:v>0.12</c:v>
                </c:pt>
                <c:pt idx="20">
                  <c:v>0.11</c:v>
                </c:pt>
                <c:pt idx="21">
                  <c:v>0.09</c:v>
                </c:pt>
                <c:pt idx="22">
                  <c:v>0.09</c:v>
                </c:pt>
                <c:pt idx="23">
                  <c:v>0.09</c:v>
                </c:pt>
                <c:pt idx="24">
                  <c:v>7.0000000000000007E-2</c:v>
                </c:pt>
                <c:pt idx="25">
                  <c:v>0.06</c:v>
                </c:pt>
                <c:pt idx="26">
                  <c:v>0.06</c:v>
                </c:pt>
                <c:pt idx="27">
                  <c:v>0.06</c:v>
                </c:pt>
                <c:pt idx="28">
                  <c:v>0.05</c:v>
                </c:pt>
              </c:numCache>
            </c:numRef>
          </c:val>
        </c:ser>
        <c:dLbls>
          <c:showLegendKey val="0"/>
          <c:showVal val="0"/>
          <c:showCatName val="0"/>
          <c:showSerName val="0"/>
          <c:showPercent val="0"/>
          <c:showBubbleSize val="0"/>
        </c:dLbls>
        <c:gapWidth val="80"/>
        <c:axId val="125787520"/>
        <c:axId val="125801600"/>
      </c:barChart>
      <c:catAx>
        <c:axId val="125787520"/>
        <c:scaling>
          <c:orientation val="maxMin"/>
        </c:scaling>
        <c:delete val="1"/>
        <c:axPos val="l"/>
        <c:majorTickMark val="out"/>
        <c:minorTickMark val="none"/>
        <c:tickLblPos val="nextTo"/>
        <c:crossAx val="125801600"/>
        <c:crosses val="autoZero"/>
        <c:auto val="1"/>
        <c:lblAlgn val="ctr"/>
        <c:lblOffset val="100"/>
        <c:noMultiLvlLbl val="0"/>
      </c:catAx>
      <c:valAx>
        <c:axId val="125801600"/>
        <c:scaling>
          <c:orientation val="minMax"/>
          <c:max val="1"/>
          <c:min val="0"/>
        </c:scaling>
        <c:delete val="1"/>
        <c:axPos val="t"/>
        <c:numFmt formatCode="0%" sourceLinked="1"/>
        <c:majorTickMark val="out"/>
        <c:minorTickMark val="none"/>
        <c:tickLblPos val="none"/>
        <c:crossAx val="125787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58868504089222"/>
          <c:y val="3.8737753726047826E-2"/>
          <c:w val="0.59612737852964592"/>
          <c:h val="0.92252449254790436"/>
        </c:manualLayout>
      </c:layout>
      <c:barChart>
        <c:barDir val="bar"/>
        <c:grouping val="stacked"/>
        <c:varyColors val="0"/>
        <c:ser>
          <c:idx val="0"/>
          <c:order val="0"/>
          <c:tx>
            <c:strRef>
              <c:f>Sheet1!$B$1</c:f>
              <c:strCache>
                <c:ptCount val="1"/>
                <c:pt idx="0">
                  <c:v>5 (out of 5)</c:v>
                </c:pt>
              </c:strCache>
            </c:strRef>
          </c:tx>
          <c:spPr>
            <a:solidFill>
              <a:srgbClr val="A32638"/>
            </a:solidFill>
          </c:spPr>
          <c:invertIfNegative val="0"/>
          <c:dLbls>
            <c:txPr>
              <a:bodyPr/>
              <a:lstStyle/>
              <a:p>
                <a:pPr>
                  <a:defRPr sz="100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Offering online course registration</c:v>
                </c:pt>
                <c:pt idx="1">
                  <c:v>Making grades available online</c:v>
                </c:pt>
                <c:pt idx="2">
                  <c:v>Offering Library resources online</c:v>
                </c:pt>
                <c:pt idx="3">
                  <c:v>Making transcripts available online</c:v>
                </c:pt>
                <c:pt idx="4">
                  <c:v>Making financial aid information available online</c:v>
                </c:pt>
                <c:pt idx="5">
                  <c:v>Offering textbooks for sale online</c:v>
                </c:pt>
              </c:strCache>
            </c:strRef>
          </c:cat>
          <c:val>
            <c:numRef>
              <c:f>Sheet1!$B$2:$B$7</c:f>
              <c:numCache>
                <c:formatCode>0%</c:formatCode>
                <c:ptCount val="6"/>
                <c:pt idx="0">
                  <c:v>0.62</c:v>
                </c:pt>
                <c:pt idx="1">
                  <c:v>0.56000000000000005</c:v>
                </c:pt>
                <c:pt idx="2">
                  <c:v>0.47</c:v>
                </c:pt>
                <c:pt idx="3">
                  <c:v>0.46</c:v>
                </c:pt>
                <c:pt idx="4">
                  <c:v>0.46</c:v>
                </c:pt>
                <c:pt idx="5">
                  <c:v>0.32</c:v>
                </c:pt>
              </c:numCache>
            </c:numRef>
          </c:val>
        </c:ser>
        <c:ser>
          <c:idx val="1"/>
          <c:order val="1"/>
          <c:tx>
            <c:strRef>
              <c:f>Sheet1!$C$1</c:f>
              <c:strCache>
                <c:ptCount val="1"/>
                <c:pt idx="0">
                  <c:v>4 (out of 5)</c:v>
                </c:pt>
              </c:strCache>
            </c:strRef>
          </c:tx>
          <c:spPr>
            <a:solidFill>
              <a:srgbClr val="B5CC8E"/>
            </a:solidFill>
          </c:spPr>
          <c:invertIfNegative val="0"/>
          <c:dLbls>
            <c:txPr>
              <a:bodyPr/>
              <a:lstStyle/>
              <a:p>
                <a:pPr>
                  <a:defRPr sz="1000">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Sheet1!$A$2:$A$7</c:f>
              <c:strCache>
                <c:ptCount val="6"/>
                <c:pt idx="0">
                  <c:v>Offering online course registration</c:v>
                </c:pt>
                <c:pt idx="1">
                  <c:v>Making grades available online</c:v>
                </c:pt>
                <c:pt idx="2">
                  <c:v>Offering Library resources online</c:v>
                </c:pt>
                <c:pt idx="3">
                  <c:v>Making transcripts available online</c:v>
                </c:pt>
                <c:pt idx="4">
                  <c:v>Making financial aid information available online</c:v>
                </c:pt>
                <c:pt idx="5">
                  <c:v>Offering textbooks for sale online</c:v>
                </c:pt>
              </c:strCache>
            </c:strRef>
          </c:cat>
          <c:val>
            <c:numRef>
              <c:f>Sheet1!$C$2:$C$7</c:f>
              <c:numCache>
                <c:formatCode>0%</c:formatCode>
                <c:ptCount val="6"/>
                <c:pt idx="0">
                  <c:v>0.24</c:v>
                </c:pt>
                <c:pt idx="1">
                  <c:v>0.25</c:v>
                </c:pt>
                <c:pt idx="2">
                  <c:v>0.28000000000000003</c:v>
                </c:pt>
                <c:pt idx="3">
                  <c:v>0.23999999999999994</c:v>
                </c:pt>
                <c:pt idx="4">
                  <c:v>0.23999999999999994</c:v>
                </c:pt>
                <c:pt idx="5">
                  <c:v>0.21000000000000002</c:v>
                </c:pt>
              </c:numCache>
            </c:numRef>
          </c:val>
        </c:ser>
        <c:ser>
          <c:idx val="2"/>
          <c:order val="2"/>
          <c:tx>
            <c:strRef>
              <c:f>Sheet1!$D$1</c:f>
              <c:strCache>
                <c:ptCount val="1"/>
                <c:pt idx="0">
                  <c:v>top 2 box (4/5)</c:v>
                </c:pt>
              </c:strCache>
            </c:strRef>
          </c:tx>
          <c:spPr>
            <a:noFill/>
          </c:spPr>
          <c:invertIfNegative val="0"/>
          <c:dLbls>
            <c:txPr>
              <a:bodyPr/>
              <a:lstStyle/>
              <a:p>
                <a:pPr>
                  <a:defRPr sz="1000" b="1">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cat>
            <c:strRef>
              <c:f>Sheet1!$A$2:$A$7</c:f>
              <c:strCache>
                <c:ptCount val="6"/>
                <c:pt idx="0">
                  <c:v>Offering online course registration</c:v>
                </c:pt>
                <c:pt idx="1">
                  <c:v>Making grades available online</c:v>
                </c:pt>
                <c:pt idx="2">
                  <c:v>Offering Library resources online</c:v>
                </c:pt>
                <c:pt idx="3">
                  <c:v>Making transcripts available online</c:v>
                </c:pt>
                <c:pt idx="4">
                  <c:v>Making financial aid information available online</c:v>
                </c:pt>
                <c:pt idx="5">
                  <c:v>Offering textbooks for sale online</c:v>
                </c:pt>
              </c:strCache>
            </c:strRef>
          </c:cat>
          <c:val>
            <c:numRef>
              <c:f>Sheet1!$D$2:$D$7</c:f>
              <c:numCache>
                <c:formatCode>0%</c:formatCode>
                <c:ptCount val="6"/>
                <c:pt idx="0">
                  <c:v>0.86</c:v>
                </c:pt>
                <c:pt idx="1">
                  <c:v>0.81</c:v>
                </c:pt>
                <c:pt idx="2">
                  <c:v>0.75</c:v>
                </c:pt>
                <c:pt idx="3">
                  <c:v>0.7</c:v>
                </c:pt>
                <c:pt idx="4">
                  <c:v>0.7</c:v>
                </c:pt>
                <c:pt idx="5">
                  <c:v>0.53</c:v>
                </c:pt>
              </c:numCache>
            </c:numRef>
          </c:val>
        </c:ser>
        <c:dLbls>
          <c:showLegendKey val="0"/>
          <c:showVal val="0"/>
          <c:showCatName val="0"/>
          <c:showSerName val="0"/>
          <c:showPercent val="0"/>
          <c:showBubbleSize val="0"/>
        </c:dLbls>
        <c:gapWidth val="80"/>
        <c:overlap val="100"/>
        <c:axId val="126362368"/>
        <c:axId val="126363904"/>
      </c:barChart>
      <c:catAx>
        <c:axId val="126362368"/>
        <c:scaling>
          <c:orientation val="maxMin"/>
        </c:scaling>
        <c:delete val="0"/>
        <c:axPos val="l"/>
        <c:majorTickMark val="out"/>
        <c:minorTickMark val="none"/>
        <c:tickLblPos val="nextTo"/>
        <c:txPr>
          <a:bodyPr/>
          <a:lstStyle/>
          <a:p>
            <a:pPr>
              <a:defRPr sz="1000">
                <a:latin typeface="Arial" pitchFamily="34" charset="0"/>
                <a:cs typeface="Arial" pitchFamily="34" charset="0"/>
              </a:defRPr>
            </a:pPr>
            <a:endParaRPr lang="en-US"/>
          </a:p>
        </c:txPr>
        <c:crossAx val="126363904"/>
        <c:crosses val="autoZero"/>
        <c:auto val="1"/>
        <c:lblAlgn val="ctr"/>
        <c:lblOffset val="100"/>
        <c:noMultiLvlLbl val="0"/>
      </c:catAx>
      <c:valAx>
        <c:axId val="126363904"/>
        <c:scaling>
          <c:orientation val="minMax"/>
          <c:max val="1"/>
          <c:min val="0"/>
        </c:scaling>
        <c:delete val="1"/>
        <c:axPos val="t"/>
        <c:numFmt formatCode="0%" sourceLinked="1"/>
        <c:majorTickMark val="out"/>
        <c:minorTickMark val="none"/>
        <c:tickLblPos val="none"/>
        <c:crossAx val="126362368"/>
        <c:crosses val="autoZero"/>
        <c:crossBetween val="between"/>
      </c:valAx>
    </c:plotArea>
    <c:legend>
      <c:legendPos val="r"/>
      <c:legendEntry>
        <c:idx val="2"/>
        <c:delete val="1"/>
      </c:legendEntry>
      <c:layout>
        <c:manualLayout>
          <c:xMode val="edge"/>
          <c:yMode val="edge"/>
          <c:x val="0.8018026670888061"/>
          <c:y val="0.86602504893518317"/>
          <c:w val="0.19626421866414195"/>
          <c:h val="0.11375485564304462"/>
        </c:manualLayout>
      </c:layout>
      <c:overlay val="0"/>
      <c:txPr>
        <a:bodyPr/>
        <a:lstStyle/>
        <a:p>
          <a:pPr>
            <a:defRPr sz="10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Sheet1!$A$2:$A$32</c:f>
              <c:strCache>
                <c:ptCount val="31"/>
                <c:pt idx="0">
                  <c:v>Projector </c:v>
                </c:pt>
                <c:pt idx="1">
                  <c:v>Wi-Fi</c:v>
                </c:pt>
                <c:pt idx="2">
                  <c:v>Laptop computer</c:v>
                </c:pt>
                <c:pt idx="3">
                  <c:v>Desktop computer</c:v>
                </c:pt>
                <c:pt idx="4">
                  <c:v>Document camera or digital overhead projector</c:v>
                </c:pt>
                <c:pt idx="5">
                  <c:v>Stationary gaming device </c:v>
                </c:pt>
                <c:pt idx="6">
                  <c:v>Printer</c:v>
                </c:pt>
                <c:pt idx="7">
                  <c:v>HDTV</c:v>
                </c:pt>
                <c:pt idx="8">
                  <c:v>USB Thumbdrive/portable harddrive</c:v>
                </c:pt>
                <c:pt idx="9">
                  <c:v>Digital SLR camera</c:v>
                </c:pt>
                <c:pt idx="10">
                  <c:v>Netbook</c:v>
                </c:pt>
                <c:pt idx="11">
                  <c:v>Interactive whiteboard (e.g., SMART board)</c:v>
                </c:pt>
                <c:pt idx="12">
                  <c:v>DVD player</c:v>
                </c:pt>
                <c:pt idx="13">
                  <c:v>mp3 player/music device (other than iPod)</c:v>
                </c:pt>
                <c:pt idx="14">
                  <c:v>Smartpen</c:v>
                </c:pt>
                <c:pt idx="15">
                  <c:v>Blu-ray player</c:v>
                </c:pt>
                <c:pt idx="16">
                  <c:v>Scanner</c:v>
                </c:pt>
                <c:pt idx="17">
                  <c:v>Digital point and shoot camera</c:v>
                </c:pt>
                <c:pt idx="18">
                  <c:v>Internet-ready TV</c:v>
                </c:pt>
                <c:pt idx="19">
                  <c:v>Internet device that attaches to TV </c:v>
                </c:pt>
                <c:pt idx="20">
                  <c:v>Other tablet - not an iPad</c:v>
                </c:pt>
                <c:pt idx="21">
                  <c:v>Student clickers or student response systems</c:v>
                </c:pt>
                <c:pt idx="22">
                  <c:v>Net: Smartphones</c:v>
                </c:pt>
                <c:pt idx="23">
                  <c:v>Flip video camera </c:v>
                </c:pt>
                <c:pt idx="24">
                  <c:v>Webcam</c:v>
                </c:pt>
                <c:pt idx="25">
                  <c:v>iPod</c:v>
                </c:pt>
                <c:pt idx="26">
                  <c:v>Digital video camera</c:v>
                </c:pt>
                <c:pt idx="27">
                  <c:v>Other mobile/cell phone</c:v>
                </c:pt>
                <c:pt idx="28">
                  <c:v>DVR</c:v>
                </c:pt>
                <c:pt idx="29">
                  <c:v>iPad</c:v>
                </c:pt>
                <c:pt idx="30">
                  <c:v>eReader (e.g., Kindle, NOOK)</c:v>
                </c:pt>
              </c:strCache>
            </c:strRef>
          </c:cat>
          <c:val>
            <c:numRef>
              <c:f>Sheet1!$B$2:$B$32</c:f>
              <c:numCache>
                <c:formatCode>0%</c:formatCode>
                <c:ptCount val="31"/>
                <c:pt idx="0">
                  <c:v>0.65000000000000246</c:v>
                </c:pt>
                <c:pt idx="1">
                  <c:v>0.59</c:v>
                </c:pt>
                <c:pt idx="2">
                  <c:v>0.58000000000000007</c:v>
                </c:pt>
                <c:pt idx="3">
                  <c:v>0.56999999999999995</c:v>
                </c:pt>
                <c:pt idx="4">
                  <c:v>0.56000000000000005</c:v>
                </c:pt>
                <c:pt idx="5">
                  <c:v>0.55000000000000004</c:v>
                </c:pt>
                <c:pt idx="6">
                  <c:v>0.54</c:v>
                </c:pt>
                <c:pt idx="7">
                  <c:v>0.53</c:v>
                </c:pt>
                <c:pt idx="8">
                  <c:v>0.52</c:v>
                </c:pt>
                <c:pt idx="9">
                  <c:v>0.5</c:v>
                </c:pt>
                <c:pt idx="10">
                  <c:v>0.48000000000000032</c:v>
                </c:pt>
                <c:pt idx="11">
                  <c:v>0.47000000000000008</c:v>
                </c:pt>
                <c:pt idx="12">
                  <c:v>0.44</c:v>
                </c:pt>
                <c:pt idx="13">
                  <c:v>0.42000000000000032</c:v>
                </c:pt>
                <c:pt idx="14">
                  <c:v>0.41000000000000031</c:v>
                </c:pt>
                <c:pt idx="15">
                  <c:v>0.4</c:v>
                </c:pt>
                <c:pt idx="16">
                  <c:v>0.4</c:v>
                </c:pt>
                <c:pt idx="17">
                  <c:v>0.39000000000000118</c:v>
                </c:pt>
                <c:pt idx="18">
                  <c:v>0.38000000000000117</c:v>
                </c:pt>
                <c:pt idx="19">
                  <c:v>0.38000000000000117</c:v>
                </c:pt>
                <c:pt idx="20">
                  <c:v>0.37000000000000038</c:v>
                </c:pt>
                <c:pt idx="21">
                  <c:v>0.37000000000000038</c:v>
                </c:pt>
                <c:pt idx="22">
                  <c:v>0.35000000000000031</c:v>
                </c:pt>
                <c:pt idx="23">
                  <c:v>0.35000000000000031</c:v>
                </c:pt>
                <c:pt idx="24">
                  <c:v>0.35000000000000031</c:v>
                </c:pt>
                <c:pt idx="25">
                  <c:v>0.32000000000000117</c:v>
                </c:pt>
                <c:pt idx="26">
                  <c:v>0.31000000000000105</c:v>
                </c:pt>
                <c:pt idx="27">
                  <c:v>0.30000000000000032</c:v>
                </c:pt>
                <c:pt idx="28">
                  <c:v>0.30000000000000032</c:v>
                </c:pt>
                <c:pt idx="29">
                  <c:v>0.30000000000000032</c:v>
                </c:pt>
                <c:pt idx="30">
                  <c:v>0.29000000000000031</c:v>
                </c:pt>
              </c:numCache>
            </c:numRef>
          </c:val>
        </c:ser>
        <c:dLbls>
          <c:showLegendKey val="0"/>
          <c:showVal val="0"/>
          <c:showCatName val="0"/>
          <c:showSerName val="0"/>
          <c:showPercent val="0"/>
          <c:showBubbleSize val="0"/>
        </c:dLbls>
        <c:gapWidth val="80"/>
        <c:axId val="125437440"/>
        <c:axId val="125438976"/>
      </c:barChart>
      <c:catAx>
        <c:axId val="125437440"/>
        <c:scaling>
          <c:orientation val="maxMin"/>
        </c:scaling>
        <c:delete val="0"/>
        <c:axPos val="l"/>
        <c:majorTickMark val="out"/>
        <c:minorTickMark val="none"/>
        <c:tickLblPos val="nextTo"/>
        <c:txPr>
          <a:bodyPr/>
          <a:lstStyle/>
          <a:p>
            <a:pPr>
              <a:defRPr sz="950">
                <a:latin typeface="Arial" pitchFamily="34" charset="0"/>
                <a:cs typeface="Arial" pitchFamily="34" charset="0"/>
              </a:defRPr>
            </a:pPr>
            <a:endParaRPr lang="en-US"/>
          </a:p>
        </c:txPr>
        <c:crossAx val="125438976"/>
        <c:crosses val="autoZero"/>
        <c:auto val="1"/>
        <c:lblAlgn val="ctr"/>
        <c:lblOffset val="100"/>
        <c:tickLblSkip val="1"/>
        <c:noMultiLvlLbl val="0"/>
      </c:catAx>
      <c:valAx>
        <c:axId val="125438976"/>
        <c:scaling>
          <c:orientation val="minMax"/>
          <c:max val="1"/>
          <c:min val="0"/>
        </c:scaling>
        <c:delete val="1"/>
        <c:axPos val="t"/>
        <c:numFmt formatCode="0%" sourceLinked="1"/>
        <c:majorTickMark val="out"/>
        <c:minorTickMark val="none"/>
        <c:tickLblPos val="none"/>
        <c:crossAx val="125437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5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Sheet1!$A$2:$A$10</c:f>
              <c:strCache>
                <c:ptCount val="9"/>
                <c:pt idx="0">
                  <c:v>My institution uses the technology it has effectively</c:v>
                </c:pt>
                <c:pt idx="1">
                  <c:v>I know more about how to use technology than my professors do</c:v>
                </c:pt>
                <c:pt idx="2">
                  <c:v>My instructors use technology frequently enough</c:v>
                </c:pt>
                <c:pt idx="3">
                  <c:v>Technology makes professors better at their job</c:v>
                </c:pt>
                <c:pt idx="4">
                  <c:v>My institution needs more technology</c:v>
                </c:pt>
                <c:pt idx="5">
                  <c:v>Technology is integrated seamlessly into my courses</c:v>
                </c:pt>
                <c:pt idx="6">
                  <c:v>My instructors use technology effectively</c:v>
                </c:pt>
                <c:pt idx="7">
                  <c:v>My instructor often requires the help of others to get technology up and running successfully</c:v>
                </c:pt>
                <c:pt idx="8">
                  <c:v>My instructors don’t know how to use the technology that is available</c:v>
                </c:pt>
              </c:strCache>
            </c:strRef>
          </c:cat>
          <c:val>
            <c:numRef>
              <c:f>Sheet1!$B$2:$B$10</c:f>
              <c:numCache>
                <c:formatCode>0%</c:formatCode>
                <c:ptCount val="9"/>
                <c:pt idx="0">
                  <c:v>0.22</c:v>
                </c:pt>
                <c:pt idx="1">
                  <c:v>0.22</c:v>
                </c:pt>
                <c:pt idx="2">
                  <c:v>0.2</c:v>
                </c:pt>
                <c:pt idx="3">
                  <c:v>0.19</c:v>
                </c:pt>
                <c:pt idx="4">
                  <c:v>0.19</c:v>
                </c:pt>
                <c:pt idx="5">
                  <c:v>0.19</c:v>
                </c:pt>
                <c:pt idx="6">
                  <c:v>0.19</c:v>
                </c:pt>
                <c:pt idx="7">
                  <c:v>0.12</c:v>
                </c:pt>
                <c:pt idx="8">
                  <c:v>0.08</c:v>
                </c:pt>
              </c:numCache>
            </c:numRef>
          </c:val>
        </c:ser>
        <c:ser>
          <c:idx val="1"/>
          <c:order val="1"/>
          <c:tx>
            <c:strRef>
              <c:f>Sheet1!$C$1</c:f>
              <c:strCache>
                <c:ptCount val="1"/>
                <c:pt idx="0">
                  <c:v>4 (out of 5)</c:v>
                </c:pt>
              </c:strCache>
            </c:strRef>
          </c:tx>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Sheet1!$A$2:$A$10</c:f>
              <c:strCache>
                <c:ptCount val="9"/>
                <c:pt idx="0">
                  <c:v>My institution uses the technology it has effectively</c:v>
                </c:pt>
                <c:pt idx="1">
                  <c:v>I know more about how to use technology than my professors do</c:v>
                </c:pt>
                <c:pt idx="2">
                  <c:v>My instructors use technology frequently enough</c:v>
                </c:pt>
                <c:pt idx="3">
                  <c:v>Technology makes professors better at their job</c:v>
                </c:pt>
                <c:pt idx="4">
                  <c:v>My institution needs more technology</c:v>
                </c:pt>
                <c:pt idx="5">
                  <c:v>Technology is integrated seamlessly into my courses</c:v>
                </c:pt>
                <c:pt idx="6">
                  <c:v>My instructors use technology effectively</c:v>
                </c:pt>
                <c:pt idx="7">
                  <c:v>My instructor often requires the help of others to get technology up and running successfully</c:v>
                </c:pt>
                <c:pt idx="8">
                  <c:v>My instructors don’t know how to use the technology that is available</c:v>
                </c:pt>
              </c:strCache>
            </c:strRef>
          </c:cat>
          <c:val>
            <c:numRef>
              <c:f>Sheet1!$C$2:$C$10</c:f>
              <c:numCache>
                <c:formatCode>0%</c:formatCode>
                <c:ptCount val="9"/>
                <c:pt idx="0">
                  <c:v>0.37</c:v>
                </c:pt>
                <c:pt idx="1">
                  <c:v>0.29000000000000004</c:v>
                </c:pt>
                <c:pt idx="2">
                  <c:v>0.36999999999999994</c:v>
                </c:pt>
                <c:pt idx="3">
                  <c:v>0.27999999999999997</c:v>
                </c:pt>
                <c:pt idx="4">
                  <c:v>0.24</c:v>
                </c:pt>
                <c:pt idx="5">
                  <c:v>0.27</c:v>
                </c:pt>
                <c:pt idx="6">
                  <c:v>0.36000000000000004</c:v>
                </c:pt>
                <c:pt idx="7">
                  <c:v>0.19</c:v>
                </c:pt>
                <c:pt idx="8">
                  <c:v>0.18</c:v>
                </c:pt>
              </c:numCache>
            </c:numRef>
          </c:val>
        </c:ser>
        <c:ser>
          <c:idx val="2"/>
          <c:order val="2"/>
          <c:tx>
            <c:strRef>
              <c:f>Sheet1!$D$1</c:f>
              <c:strCache>
                <c:ptCount val="1"/>
                <c:pt idx="0">
                  <c:v>3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dLbls>
          <c:cat>
            <c:strRef>
              <c:f>Sheet1!$A$2:$A$10</c:f>
              <c:strCache>
                <c:ptCount val="9"/>
                <c:pt idx="0">
                  <c:v>My institution uses the technology it has effectively</c:v>
                </c:pt>
                <c:pt idx="1">
                  <c:v>I know more about how to use technology than my professors do</c:v>
                </c:pt>
                <c:pt idx="2">
                  <c:v>My instructors use technology frequently enough</c:v>
                </c:pt>
                <c:pt idx="3">
                  <c:v>Technology makes professors better at their job</c:v>
                </c:pt>
                <c:pt idx="4">
                  <c:v>My institution needs more technology</c:v>
                </c:pt>
                <c:pt idx="5">
                  <c:v>Technology is integrated seamlessly into my courses</c:v>
                </c:pt>
                <c:pt idx="6">
                  <c:v>My instructors use technology effectively</c:v>
                </c:pt>
                <c:pt idx="7">
                  <c:v>My instructor often requires the help of others to get technology up and running successfully</c:v>
                </c:pt>
                <c:pt idx="8">
                  <c:v>My instructors don’t know how to use the technology that is available</c:v>
                </c:pt>
              </c:strCache>
            </c:strRef>
          </c:cat>
          <c:val>
            <c:numRef>
              <c:f>Sheet1!$D$2:$D$10</c:f>
              <c:numCache>
                <c:formatCode>0%</c:formatCode>
                <c:ptCount val="9"/>
                <c:pt idx="0">
                  <c:v>0.28999999999999998</c:v>
                </c:pt>
                <c:pt idx="1">
                  <c:v>0.32</c:v>
                </c:pt>
                <c:pt idx="2">
                  <c:v>0.32</c:v>
                </c:pt>
                <c:pt idx="3">
                  <c:v>0.33</c:v>
                </c:pt>
                <c:pt idx="4">
                  <c:v>0.36</c:v>
                </c:pt>
                <c:pt idx="5">
                  <c:v>0.39</c:v>
                </c:pt>
                <c:pt idx="6">
                  <c:v>0.33</c:v>
                </c:pt>
                <c:pt idx="7">
                  <c:v>0.34</c:v>
                </c:pt>
                <c:pt idx="8">
                  <c:v>0.32</c:v>
                </c:pt>
              </c:numCache>
            </c:numRef>
          </c:val>
        </c:ser>
        <c:ser>
          <c:idx val="3"/>
          <c:order val="3"/>
          <c:tx>
            <c:strRef>
              <c:f>Sheet1!$E$1</c:f>
              <c:strCache>
                <c:ptCount val="1"/>
                <c:pt idx="0">
                  <c:v>2 (out of 5)</c:v>
                </c:pt>
              </c:strCache>
            </c:strRef>
          </c:tx>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Sheet1!$A$2:$A$10</c:f>
              <c:strCache>
                <c:ptCount val="9"/>
                <c:pt idx="0">
                  <c:v>My institution uses the technology it has effectively</c:v>
                </c:pt>
                <c:pt idx="1">
                  <c:v>I know more about how to use technology than my professors do</c:v>
                </c:pt>
                <c:pt idx="2">
                  <c:v>My instructors use technology frequently enough</c:v>
                </c:pt>
                <c:pt idx="3">
                  <c:v>Technology makes professors better at their job</c:v>
                </c:pt>
                <c:pt idx="4">
                  <c:v>My institution needs more technology</c:v>
                </c:pt>
                <c:pt idx="5">
                  <c:v>Technology is integrated seamlessly into my courses</c:v>
                </c:pt>
                <c:pt idx="6">
                  <c:v>My instructors use technology effectively</c:v>
                </c:pt>
                <c:pt idx="7">
                  <c:v>My instructor often requires the help of others to get technology up and running successfully</c:v>
                </c:pt>
                <c:pt idx="8">
                  <c:v>My instructors don’t know how to use the technology that is available</c:v>
                </c:pt>
              </c:strCache>
            </c:strRef>
          </c:cat>
          <c:val>
            <c:numRef>
              <c:f>Sheet1!$E$2:$E$10</c:f>
              <c:numCache>
                <c:formatCode>0%</c:formatCode>
                <c:ptCount val="9"/>
                <c:pt idx="0">
                  <c:v>0.08</c:v>
                </c:pt>
                <c:pt idx="1">
                  <c:v>0.11</c:v>
                </c:pt>
                <c:pt idx="2">
                  <c:v>0.09</c:v>
                </c:pt>
                <c:pt idx="3">
                  <c:v>0.14000000000000001</c:v>
                </c:pt>
                <c:pt idx="4">
                  <c:v>0.13999999999999999</c:v>
                </c:pt>
                <c:pt idx="5">
                  <c:v>0.12</c:v>
                </c:pt>
                <c:pt idx="6">
                  <c:v>9.9999999999999992E-2</c:v>
                </c:pt>
                <c:pt idx="7">
                  <c:v>0.21999999999999997</c:v>
                </c:pt>
                <c:pt idx="8">
                  <c:v>0.24</c:v>
                </c:pt>
              </c:numCache>
            </c:numRef>
          </c:val>
        </c:ser>
        <c:ser>
          <c:idx val="4"/>
          <c:order val="4"/>
          <c:tx>
            <c:strRef>
              <c:f>Sheet1!$F$1</c:f>
              <c:strCache>
                <c:ptCount val="1"/>
                <c:pt idx="0">
                  <c:v>1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Sheet1!$A$2:$A$10</c:f>
              <c:strCache>
                <c:ptCount val="9"/>
                <c:pt idx="0">
                  <c:v>My institution uses the technology it has effectively</c:v>
                </c:pt>
                <c:pt idx="1">
                  <c:v>I know more about how to use technology than my professors do</c:v>
                </c:pt>
                <c:pt idx="2">
                  <c:v>My instructors use technology frequently enough</c:v>
                </c:pt>
                <c:pt idx="3">
                  <c:v>Technology makes professors better at their job</c:v>
                </c:pt>
                <c:pt idx="4">
                  <c:v>My institution needs more technology</c:v>
                </c:pt>
                <c:pt idx="5">
                  <c:v>Technology is integrated seamlessly into my courses</c:v>
                </c:pt>
                <c:pt idx="6">
                  <c:v>My instructors use technology effectively</c:v>
                </c:pt>
                <c:pt idx="7">
                  <c:v>My instructor often requires the help of others to get technology up and running successfully</c:v>
                </c:pt>
                <c:pt idx="8">
                  <c:v>My instructors don’t know how to use the technology that is available</c:v>
                </c:pt>
              </c:strCache>
            </c:strRef>
          </c:cat>
          <c:val>
            <c:numRef>
              <c:f>Sheet1!$F$2:$F$10</c:f>
              <c:numCache>
                <c:formatCode>0%</c:formatCode>
                <c:ptCount val="9"/>
                <c:pt idx="0">
                  <c:v>0.03</c:v>
                </c:pt>
                <c:pt idx="1">
                  <c:v>0.05</c:v>
                </c:pt>
                <c:pt idx="2">
                  <c:v>0.02</c:v>
                </c:pt>
                <c:pt idx="3">
                  <c:v>0.06</c:v>
                </c:pt>
                <c:pt idx="4">
                  <c:v>7.0000000000000007E-2</c:v>
                </c:pt>
                <c:pt idx="5">
                  <c:v>0.03</c:v>
                </c:pt>
                <c:pt idx="6">
                  <c:v>0.02</c:v>
                </c:pt>
                <c:pt idx="7">
                  <c:v>0.14000000000000001</c:v>
                </c:pt>
                <c:pt idx="8">
                  <c:v>0.18</c:v>
                </c:pt>
              </c:numCache>
            </c:numRef>
          </c:val>
        </c:ser>
        <c:dLbls>
          <c:showLegendKey val="0"/>
          <c:showVal val="0"/>
          <c:showCatName val="0"/>
          <c:showSerName val="0"/>
          <c:showPercent val="0"/>
          <c:showBubbleSize val="0"/>
        </c:dLbls>
        <c:gapWidth val="80"/>
        <c:overlap val="100"/>
        <c:axId val="134650496"/>
        <c:axId val="134664576"/>
      </c:barChart>
      <c:catAx>
        <c:axId val="134650496"/>
        <c:scaling>
          <c:orientation val="maxMin"/>
        </c:scaling>
        <c:delete val="1"/>
        <c:axPos val="l"/>
        <c:majorTickMark val="out"/>
        <c:minorTickMark val="none"/>
        <c:tickLblPos val="none"/>
        <c:crossAx val="134664576"/>
        <c:crosses val="autoZero"/>
        <c:auto val="1"/>
        <c:lblAlgn val="ctr"/>
        <c:lblOffset val="100"/>
        <c:noMultiLvlLbl val="0"/>
      </c:catAx>
      <c:valAx>
        <c:axId val="134664576"/>
        <c:scaling>
          <c:orientation val="minMax"/>
          <c:max val="1"/>
          <c:min val="0"/>
        </c:scaling>
        <c:delete val="1"/>
        <c:axPos val="t"/>
        <c:numFmt formatCode="0%" sourceLinked="1"/>
        <c:majorTickMark val="out"/>
        <c:minorTickMark val="none"/>
        <c:tickLblPos val="none"/>
        <c:crossAx val="134650496"/>
        <c:crosses val="autoZero"/>
        <c:crossBetween val="between"/>
      </c:valAx>
    </c:plotArea>
    <c:legend>
      <c:legendPos val="r"/>
      <c:layout>
        <c:manualLayout>
          <c:xMode val="edge"/>
          <c:yMode val="edge"/>
          <c:x val="0.85194336623415035"/>
          <c:y val="0.71910931160896885"/>
          <c:w val="0.13746552807659607"/>
          <c:h val="0.23572575519079847"/>
        </c:manualLayout>
      </c:layout>
      <c:overlay val="0"/>
      <c:txPr>
        <a:bodyPr/>
        <a:lstStyle/>
        <a:p>
          <a:pPr>
            <a:defRPr sz="9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showLegendKey val="0"/>
            <c:showVal val="1"/>
            <c:showCatName val="0"/>
            <c:showSerName val="0"/>
            <c:showPercent val="0"/>
            <c:showBubbleSize val="0"/>
            <c:showLeaderLines val="0"/>
          </c:dLbls>
          <c:cat>
            <c:strRef>
              <c:f>Sheet1!$A$2:$A$10</c:f>
              <c:strCache>
                <c:ptCount val="9"/>
                <c:pt idx="0">
                  <c:v>Use a social networking site</c:v>
                </c:pt>
                <c:pt idx="1">
                  <c:v>Participate on online forums or bulletin boards</c:v>
                </c:pt>
                <c:pt idx="2">
                  <c:v>Participate in online chats, chat events, webinars</c:v>
                </c:pt>
                <c:pt idx="3">
                  <c:v>Participate in online fundraising/social change activities</c:v>
                </c:pt>
                <c:pt idx="4">
                  <c:v>Participate in geotagging activities</c:v>
                </c:pt>
                <c:pt idx="5">
                  <c:v>Participate in social studying activities</c:v>
                </c:pt>
                <c:pt idx="6">
                  <c:v>Post music (you've created) to a music-sharing website</c:v>
                </c:pt>
                <c:pt idx="7">
                  <c:v>Play location-based games</c:v>
                </c:pt>
                <c:pt idx="8">
                  <c:v>None of the above</c:v>
                </c:pt>
              </c:strCache>
            </c:strRef>
          </c:cat>
          <c:val>
            <c:numRef>
              <c:f>Sheet1!$B$2:$B$10</c:f>
              <c:numCache>
                <c:formatCode>0%</c:formatCode>
                <c:ptCount val="9"/>
                <c:pt idx="0">
                  <c:v>0.86</c:v>
                </c:pt>
                <c:pt idx="1">
                  <c:v>0.32</c:v>
                </c:pt>
                <c:pt idx="2">
                  <c:v>0.24</c:v>
                </c:pt>
                <c:pt idx="3">
                  <c:v>7.0000000000000007E-2</c:v>
                </c:pt>
                <c:pt idx="4">
                  <c:v>0.06</c:v>
                </c:pt>
                <c:pt idx="5">
                  <c:v>0.06</c:v>
                </c:pt>
                <c:pt idx="6">
                  <c:v>0.05</c:v>
                </c:pt>
                <c:pt idx="7">
                  <c:v>0.03</c:v>
                </c:pt>
                <c:pt idx="8">
                  <c:v>0.08</c:v>
                </c:pt>
              </c:numCache>
            </c:numRef>
          </c:val>
        </c:ser>
        <c:dLbls>
          <c:showLegendKey val="0"/>
          <c:showVal val="0"/>
          <c:showCatName val="0"/>
          <c:showSerName val="0"/>
          <c:showPercent val="0"/>
          <c:showBubbleSize val="0"/>
        </c:dLbls>
        <c:gapWidth val="80"/>
        <c:axId val="134397312"/>
        <c:axId val="127939712"/>
      </c:barChart>
      <c:catAx>
        <c:axId val="134397312"/>
        <c:scaling>
          <c:orientation val="maxMin"/>
        </c:scaling>
        <c:delete val="0"/>
        <c:axPos val="l"/>
        <c:majorTickMark val="out"/>
        <c:minorTickMark val="none"/>
        <c:tickLblPos val="nextTo"/>
        <c:crossAx val="127939712"/>
        <c:crosses val="autoZero"/>
        <c:auto val="1"/>
        <c:lblAlgn val="ctr"/>
        <c:lblOffset val="100"/>
        <c:noMultiLvlLbl val="0"/>
      </c:catAx>
      <c:valAx>
        <c:axId val="127939712"/>
        <c:scaling>
          <c:orientation val="minMax"/>
          <c:max val="1"/>
          <c:min val="0"/>
        </c:scaling>
        <c:delete val="1"/>
        <c:axPos val="t"/>
        <c:numFmt formatCode="0%" sourceLinked="1"/>
        <c:majorTickMark val="out"/>
        <c:minorTickMark val="none"/>
        <c:tickLblPos val="none"/>
        <c:crossAx val="134397312"/>
        <c:crosses val="autoZero"/>
        <c:crossBetween val="between"/>
      </c:valAx>
    </c:plotArea>
    <c:plotVisOnly val="1"/>
    <c:dispBlanksAs val="gap"/>
    <c:showDLblsOverMax val="0"/>
  </c:chart>
  <c:txPr>
    <a:bodyPr/>
    <a:lstStyle/>
    <a:p>
      <a:pPr>
        <a:defRPr sz="1000">
          <a:latin typeface="Arial" pitchFamily="34" charset="0"/>
          <a:cs typeface="Arial"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5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 am comfortable using Facebook or other social networking sites to communicate with other students about coursework.</c:v>
                </c:pt>
                <c:pt idx="1">
                  <c:v>I like to keep my academic life and my social life separate.</c:v>
                </c:pt>
                <c:pt idx="2">
                  <c:v>It's important to have an online forum to communicate and interact with other students about coursework outside the classroom.</c:v>
                </c:pt>
                <c:pt idx="3">
                  <c:v>A class online discussion board is better for helping me connect with other students about coursework than a social networking site like Facebook.</c:v>
                </c:pt>
              </c:strCache>
            </c:strRef>
          </c:cat>
          <c:val>
            <c:numRef>
              <c:f>Sheet1!$B$2:$B$5</c:f>
              <c:numCache>
                <c:formatCode>0%</c:formatCode>
                <c:ptCount val="4"/>
                <c:pt idx="0">
                  <c:v>0.32</c:v>
                </c:pt>
                <c:pt idx="1">
                  <c:v>0.3</c:v>
                </c:pt>
                <c:pt idx="2">
                  <c:v>0.25</c:v>
                </c:pt>
                <c:pt idx="3">
                  <c:v>0.27</c:v>
                </c:pt>
              </c:numCache>
            </c:numRef>
          </c:val>
        </c:ser>
        <c:ser>
          <c:idx val="1"/>
          <c:order val="1"/>
          <c:tx>
            <c:strRef>
              <c:f>Sheet1!$C$1</c:f>
              <c:strCache>
                <c:ptCount val="1"/>
                <c:pt idx="0">
                  <c:v>4 (out of 5)</c:v>
                </c:pt>
              </c:strCache>
            </c:strRef>
          </c:tx>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 am comfortable using Facebook or other social networking sites to communicate with other students about coursework.</c:v>
                </c:pt>
                <c:pt idx="1">
                  <c:v>I like to keep my academic life and my social life separate.</c:v>
                </c:pt>
                <c:pt idx="2">
                  <c:v>It's important to have an online forum to communicate and interact with other students about coursework outside the classroom.</c:v>
                </c:pt>
                <c:pt idx="3">
                  <c:v>A class online discussion board is better for helping me connect with other students about coursework than a social networking site like Facebook.</c:v>
                </c:pt>
              </c:strCache>
            </c:strRef>
          </c:cat>
          <c:val>
            <c:numRef>
              <c:f>Sheet1!$C$2:$C$5</c:f>
              <c:numCache>
                <c:formatCode>0%</c:formatCode>
                <c:ptCount val="4"/>
                <c:pt idx="0">
                  <c:v>0.26</c:v>
                </c:pt>
                <c:pt idx="1">
                  <c:v>0.24</c:v>
                </c:pt>
                <c:pt idx="2">
                  <c:v>0.28000000000000003</c:v>
                </c:pt>
                <c:pt idx="3">
                  <c:v>0.24</c:v>
                </c:pt>
              </c:numCache>
            </c:numRef>
          </c:val>
        </c:ser>
        <c:ser>
          <c:idx val="2"/>
          <c:order val="2"/>
          <c:tx>
            <c:strRef>
              <c:f>Sheet1!$D$1</c:f>
              <c:strCache>
                <c:ptCount val="1"/>
                <c:pt idx="0">
                  <c:v>3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dLbls>
          <c:cat>
            <c:strRef>
              <c:f>Sheet1!$A$2:$A$5</c:f>
              <c:strCache>
                <c:ptCount val="4"/>
                <c:pt idx="0">
                  <c:v>I am comfortable using Facebook or other social networking sites to communicate with other students about coursework.</c:v>
                </c:pt>
                <c:pt idx="1">
                  <c:v>I like to keep my academic life and my social life separate.</c:v>
                </c:pt>
                <c:pt idx="2">
                  <c:v>It's important to have an online forum to communicate and interact with other students about coursework outside the classroom.</c:v>
                </c:pt>
                <c:pt idx="3">
                  <c:v>A class online discussion board is better for helping me connect with other students about coursework than a social networking site like Facebook.</c:v>
                </c:pt>
              </c:strCache>
            </c:strRef>
          </c:cat>
          <c:val>
            <c:numRef>
              <c:f>Sheet1!$D$2:$D$5</c:f>
              <c:numCache>
                <c:formatCode>0%</c:formatCode>
                <c:ptCount val="4"/>
                <c:pt idx="0">
                  <c:v>0.18</c:v>
                </c:pt>
                <c:pt idx="1">
                  <c:v>0.27</c:v>
                </c:pt>
                <c:pt idx="2">
                  <c:v>0.28000000000000003</c:v>
                </c:pt>
                <c:pt idx="3">
                  <c:v>0.26</c:v>
                </c:pt>
              </c:numCache>
            </c:numRef>
          </c:val>
        </c:ser>
        <c:ser>
          <c:idx val="3"/>
          <c:order val="3"/>
          <c:tx>
            <c:strRef>
              <c:f>Sheet1!$E$1</c:f>
              <c:strCache>
                <c:ptCount val="1"/>
                <c:pt idx="0">
                  <c:v>2 (out of 5)</c:v>
                </c:pt>
              </c:strCache>
            </c:strRef>
          </c:tx>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 am comfortable using Facebook or other social networking sites to communicate with other students about coursework.</c:v>
                </c:pt>
                <c:pt idx="1">
                  <c:v>I like to keep my academic life and my social life separate.</c:v>
                </c:pt>
                <c:pt idx="2">
                  <c:v>It's important to have an online forum to communicate and interact with other students about coursework outside the classroom.</c:v>
                </c:pt>
                <c:pt idx="3">
                  <c:v>A class online discussion board is better for helping me connect with other students about coursework than a social networking site like Facebook.</c:v>
                </c:pt>
              </c:strCache>
            </c:strRef>
          </c:cat>
          <c:val>
            <c:numRef>
              <c:f>Sheet1!$E$2:$E$5</c:f>
              <c:numCache>
                <c:formatCode>0%</c:formatCode>
                <c:ptCount val="4"/>
                <c:pt idx="0">
                  <c:v>0.14000000000000001</c:v>
                </c:pt>
                <c:pt idx="1">
                  <c:v>0.14000000000000001</c:v>
                </c:pt>
                <c:pt idx="2">
                  <c:v>0.11</c:v>
                </c:pt>
                <c:pt idx="3">
                  <c:v>0.13</c:v>
                </c:pt>
              </c:numCache>
            </c:numRef>
          </c:val>
        </c:ser>
        <c:ser>
          <c:idx val="4"/>
          <c:order val="4"/>
          <c:tx>
            <c:strRef>
              <c:f>Sheet1!$F$1</c:f>
              <c:strCache>
                <c:ptCount val="1"/>
                <c:pt idx="0">
                  <c:v>1 (out of 5)</c:v>
                </c:pt>
              </c:strCache>
            </c:strRef>
          </c:tx>
          <c:invertIfNegative val="0"/>
          <c:dLbls>
            <c:txPr>
              <a:bodyPr/>
              <a:lstStyle/>
              <a:p>
                <a:pPr>
                  <a:defRPr sz="100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 am comfortable using Facebook or other social networking sites to communicate with other students about coursework.</c:v>
                </c:pt>
                <c:pt idx="1">
                  <c:v>I like to keep my academic life and my social life separate.</c:v>
                </c:pt>
                <c:pt idx="2">
                  <c:v>It's important to have an online forum to communicate and interact with other students about coursework outside the classroom.</c:v>
                </c:pt>
                <c:pt idx="3">
                  <c:v>A class online discussion board is better for helping me connect with other students about coursework than a social networking site like Facebook.</c:v>
                </c:pt>
              </c:strCache>
            </c:strRef>
          </c:cat>
          <c:val>
            <c:numRef>
              <c:f>Sheet1!$F$2:$F$5</c:f>
              <c:numCache>
                <c:formatCode>0%</c:formatCode>
                <c:ptCount val="4"/>
                <c:pt idx="0">
                  <c:v>0.1</c:v>
                </c:pt>
                <c:pt idx="1">
                  <c:v>0.05</c:v>
                </c:pt>
                <c:pt idx="2">
                  <c:v>0.08</c:v>
                </c:pt>
                <c:pt idx="3">
                  <c:v>0.09</c:v>
                </c:pt>
              </c:numCache>
            </c:numRef>
          </c:val>
        </c:ser>
        <c:dLbls>
          <c:showLegendKey val="0"/>
          <c:showVal val="0"/>
          <c:showCatName val="0"/>
          <c:showSerName val="0"/>
          <c:showPercent val="0"/>
          <c:showBubbleSize val="0"/>
        </c:dLbls>
        <c:gapWidth val="80"/>
        <c:overlap val="100"/>
        <c:axId val="127862272"/>
        <c:axId val="127863808"/>
      </c:barChart>
      <c:catAx>
        <c:axId val="127862272"/>
        <c:scaling>
          <c:orientation val="maxMin"/>
        </c:scaling>
        <c:delete val="0"/>
        <c:axPos val="l"/>
        <c:majorTickMark val="in"/>
        <c:minorTickMark val="none"/>
        <c:tickLblPos val="nextTo"/>
        <c:txPr>
          <a:bodyPr/>
          <a:lstStyle/>
          <a:p>
            <a:pPr>
              <a:defRPr sz="1000">
                <a:latin typeface="Arial" pitchFamily="34" charset="0"/>
                <a:cs typeface="Arial" pitchFamily="34" charset="0"/>
              </a:defRPr>
            </a:pPr>
            <a:endParaRPr lang="en-US"/>
          </a:p>
        </c:txPr>
        <c:crossAx val="127863808"/>
        <c:crosses val="autoZero"/>
        <c:auto val="1"/>
        <c:lblAlgn val="ctr"/>
        <c:lblOffset val="100"/>
        <c:noMultiLvlLbl val="0"/>
      </c:catAx>
      <c:valAx>
        <c:axId val="127863808"/>
        <c:scaling>
          <c:orientation val="minMax"/>
          <c:max val="1"/>
          <c:min val="0"/>
        </c:scaling>
        <c:delete val="1"/>
        <c:axPos val="t"/>
        <c:numFmt formatCode="0%" sourceLinked="1"/>
        <c:majorTickMark val="out"/>
        <c:minorTickMark val="none"/>
        <c:tickLblPos val="none"/>
        <c:crossAx val="127862272"/>
        <c:crosses val="autoZero"/>
        <c:crossBetween val="between"/>
      </c:valAx>
    </c:plotArea>
    <c:legend>
      <c:legendPos val="r"/>
      <c:layout>
        <c:manualLayout>
          <c:xMode val="edge"/>
          <c:yMode val="edge"/>
          <c:x val="0.89227705052504558"/>
          <c:y val="0.71057770214439619"/>
          <c:w val="0.1008353275348957"/>
          <c:h val="0.2464995695728269"/>
        </c:manualLayout>
      </c:layout>
      <c:overlay val="0"/>
      <c:txPr>
        <a:bodyPr/>
        <a:lstStyle/>
        <a:p>
          <a:pPr>
            <a:defRPr sz="9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Sheet1!$A$2:$A$8</c:f>
              <c:strCache>
                <c:ptCount val="7"/>
                <c:pt idx="0">
                  <c:v>Seminars and other smaller classes with some online components</c:v>
                </c:pt>
                <c:pt idx="1">
                  <c:v>Classes that give me the option to use as many or as few online components as I need to</c:v>
                </c:pt>
                <c:pt idx="2">
                  <c:v>Large lecture classes with some online components</c:v>
                </c:pt>
                <c:pt idx="3">
                  <c:v>Seminars and other smaller classers with no online components</c:v>
                </c:pt>
                <c:pt idx="4">
                  <c:v>Seminars and other smaller classes that are completely online</c:v>
                </c:pt>
                <c:pt idx="5">
                  <c:v>Large lecture classes with no online components</c:v>
                </c:pt>
                <c:pt idx="6">
                  <c:v>Large lecture classes that are completely online</c:v>
                </c:pt>
              </c:strCache>
            </c:strRef>
          </c:cat>
          <c:val>
            <c:numRef>
              <c:f>Sheet1!$B$2:$B$8</c:f>
              <c:numCache>
                <c:formatCode>0%</c:formatCode>
                <c:ptCount val="7"/>
                <c:pt idx="0">
                  <c:v>0.36000000000000032</c:v>
                </c:pt>
                <c:pt idx="1">
                  <c:v>0.22</c:v>
                </c:pt>
                <c:pt idx="2">
                  <c:v>0.16</c:v>
                </c:pt>
                <c:pt idx="3">
                  <c:v>0.1</c:v>
                </c:pt>
                <c:pt idx="4">
                  <c:v>6.0000000000000032E-2</c:v>
                </c:pt>
                <c:pt idx="5">
                  <c:v>0.05</c:v>
                </c:pt>
                <c:pt idx="6">
                  <c:v>0.05</c:v>
                </c:pt>
              </c:numCache>
            </c:numRef>
          </c:val>
        </c:ser>
        <c:dLbls>
          <c:showLegendKey val="0"/>
          <c:showVal val="0"/>
          <c:showCatName val="0"/>
          <c:showSerName val="0"/>
          <c:showPercent val="0"/>
          <c:showBubbleSize val="0"/>
        </c:dLbls>
        <c:gapWidth val="80"/>
        <c:axId val="102604160"/>
        <c:axId val="102614144"/>
      </c:barChart>
      <c:catAx>
        <c:axId val="102604160"/>
        <c:scaling>
          <c:orientation val="maxMin"/>
        </c:scaling>
        <c:delete val="0"/>
        <c:axPos val="l"/>
        <c:majorTickMark val="out"/>
        <c:minorTickMark val="none"/>
        <c:tickLblPos val="nextTo"/>
        <c:txPr>
          <a:bodyPr/>
          <a:lstStyle/>
          <a:p>
            <a:pPr>
              <a:defRPr sz="1000">
                <a:latin typeface="Arial" pitchFamily="34" charset="0"/>
                <a:cs typeface="Arial" pitchFamily="34" charset="0"/>
              </a:defRPr>
            </a:pPr>
            <a:endParaRPr lang="en-US"/>
          </a:p>
        </c:txPr>
        <c:crossAx val="102614144"/>
        <c:crosses val="autoZero"/>
        <c:auto val="1"/>
        <c:lblAlgn val="ctr"/>
        <c:lblOffset val="100"/>
        <c:noMultiLvlLbl val="0"/>
      </c:catAx>
      <c:valAx>
        <c:axId val="102614144"/>
        <c:scaling>
          <c:orientation val="minMax"/>
          <c:max val="1"/>
          <c:min val="0"/>
        </c:scaling>
        <c:delete val="1"/>
        <c:axPos val="t"/>
        <c:numFmt formatCode="0%" sourceLinked="1"/>
        <c:majorTickMark val="out"/>
        <c:minorTickMark val="none"/>
        <c:tickLblPos val="none"/>
        <c:crossAx val="102604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dLbl>
              <c:idx val="1"/>
              <c:layout/>
              <c:tx>
                <c:rich>
                  <a:bodyPr/>
                  <a:lstStyle/>
                  <a:p>
                    <a:r>
                      <a:rPr lang="en-US" dirty="0" smtClean="0">
                        <a:latin typeface="Arial" pitchFamily="34" charset="0"/>
                        <a:cs typeface="Arial" pitchFamily="34" charset="0"/>
                      </a:rPr>
                      <a:t>28%</a:t>
                    </a:r>
                    <a:endParaRPr lang="en-US" dirty="0"/>
                  </a:p>
                </c:rich>
              </c:tx>
              <c:showLegendKey val="0"/>
              <c:showVal val="1"/>
              <c:showCatName val="0"/>
              <c:showSerName val="0"/>
              <c:showPercent val="0"/>
              <c:showBubbleSize val="0"/>
            </c:dLbl>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Institution has no preference</c:v>
                </c:pt>
                <c:pt idx="1">
                  <c:v>Institution prefers students use Windows-based PCs</c:v>
                </c:pt>
                <c:pt idx="2">
                  <c:v>Institution prefers students use Mac computers</c:v>
                </c:pt>
                <c:pt idx="3">
                  <c:v>Institution prefers UNIX-based (including LINUX) computers</c:v>
                </c:pt>
              </c:strCache>
            </c:strRef>
          </c:cat>
          <c:val>
            <c:numRef>
              <c:f>Sheet1!$B$2:$B$5</c:f>
              <c:numCache>
                <c:formatCode>0%</c:formatCode>
                <c:ptCount val="4"/>
                <c:pt idx="0">
                  <c:v>0.67</c:v>
                </c:pt>
                <c:pt idx="1">
                  <c:v>0.28000000000000003</c:v>
                </c:pt>
                <c:pt idx="2">
                  <c:v>0.05</c:v>
                </c:pt>
                <c:pt idx="3">
                  <c:v>0</c:v>
                </c:pt>
              </c:numCache>
            </c:numRef>
          </c:val>
        </c:ser>
        <c:dLbls>
          <c:showLegendKey val="0"/>
          <c:showVal val="0"/>
          <c:showCatName val="0"/>
          <c:showSerName val="0"/>
          <c:showPercent val="0"/>
          <c:showBubbleSize val="0"/>
        </c:dLbls>
        <c:gapWidth val="80"/>
        <c:axId val="119459840"/>
        <c:axId val="119461376"/>
      </c:barChart>
      <c:catAx>
        <c:axId val="119459840"/>
        <c:scaling>
          <c:orientation val="maxMin"/>
        </c:scaling>
        <c:delete val="0"/>
        <c:axPos val="l"/>
        <c:numFmt formatCode="General" sourceLinked="1"/>
        <c:majorTickMark val="out"/>
        <c:minorTickMark val="none"/>
        <c:tickLblPos val="nextTo"/>
        <c:txPr>
          <a:bodyPr/>
          <a:lstStyle/>
          <a:p>
            <a:pPr>
              <a:defRPr sz="1000">
                <a:solidFill>
                  <a:schemeClr val="tx1"/>
                </a:solidFill>
                <a:latin typeface="Arial" pitchFamily="34" charset="0"/>
                <a:cs typeface="Arial" pitchFamily="34" charset="0"/>
              </a:defRPr>
            </a:pPr>
            <a:endParaRPr lang="en-US"/>
          </a:p>
        </c:txPr>
        <c:crossAx val="119461376"/>
        <c:crosses val="autoZero"/>
        <c:auto val="1"/>
        <c:lblAlgn val="ctr"/>
        <c:lblOffset val="100"/>
        <c:noMultiLvlLbl val="0"/>
      </c:catAx>
      <c:valAx>
        <c:axId val="119461376"/>
        <c:scaling>
          <c:orientation val="minMax"/>
          <c:max val="1"/>
          <c:min val="0"/>
        </c:scaling>
        <c:delete val="1"/>
        <c:axPos val="t"/>
        <c:numFmt formatCode="0%" sourceLinked="1"/>
        <c:majorTickMark val="out"/>
        <c:minorTickMark val="none"/>
        <c:tickLblPos val="none"/>
        <c:crossAx val="119459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Yes, online courses provide equal value.</c:v>
                </c:pt>
                <c:pt idx="1">
                  <c:v>No, online courses do not provide equal value.</c:v>
                </c:pt>
                <c:pt idx="2">
                  <c:v>Don't know</c:v>
                </c:pt>
              </c:strCache>
            </c:strRef>
          </c:cat>
          <c:val>
            <c:numRef>
              <c:f>Sheet1!$B$2:$B$4</c:f>
              <c:numCache>
                <c:formatCode>0%</c:formatCode>
                <c:ptCount val="3"/>
                <c:pt idx="0">
                  <c:v>0.3</c:v>
                </c:pt>
                <c:pt idx="1">
                  <c:v>0.57999999999999996</c:v>
                </c:pt>
                <c:pt idx="2">
                  <c:v>0.12</c:v>
                </c:pt>
              </c:numCache>
            </c:numRef>
          </c:val>
        </c:ser>
        <c:dLbls>
          <c:showLegendKey val="0"/>
          <c:showVal val="0"/>
          <c:showCatName val="0"/>
          <c:showSerName val="0"/>
          <c:showPercent val="0"/>
          <c:showBubbleSize val="0"/>
        </c:dLbls>
        <c:gapWidth val="80"/>
        <c:axId val="102782080"/>
        <c:axId val="102783616"/>
      </c:barChart>
      <c:catAx>
        <c:axId val="102782080"/>
        <c:scaling>
          <c:orientation val="maxMin"/>
        </c:scaling>
        <c:delete val="0"/>
        <c:axPos val="l"/>
        <c:numFmt formatCode="General" sourceLinked="1"/>
        <c:majorTickMark val="out"/>
        <c:minorTickMark val="none"/>
        <c:tickLblPos val="nextTo"/>
        <c:txPr>
          <a:bodyPr/>
          <a:lstStyle/>
          <a:p>
            <a:pPr>
              <a:defRPr sz="1000">
                <a:latin typeface="Arial" pitchFamily="34" charset="0"/>
                <a:cs typeface="Arial" pitchFamily="34" charset="0"/>
              </a:defRPr>
            </a:pPr>
            <a:endParaRPr lang="en-US"/>
          </a:p>
        </c:txPr>
        <c:crossAx val="102783616"/>
        <c:crosses val="autoZero"/>
        <c:auto val="1"/>
        <c:lblAlgn val="ctr"/>
        <c:lblOffset val="100"/>
        <c:noMultiLvlLbl val="0"/>
      </c:catAx>
      <c:valAx>
        <c:axId val="102783616"/>
        <c:scaling>
          <c:orientation val="minMax"/>
          <c:max val="1"/>
          <c:min val="0"/>
        </c:scaling>
        <c:delete val="1"/>
        <c:axPos val="t"/>
        <c:numFmt formatCode="0%" sourceLinked="1"/>
        <c:majorTickMark val="out"/>
        <c:minorTickMark val="none"/>
        <c:tickLblPos val="none"/>
        <c:crossAx val="102782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52997867454642"/>
          <c:y val="3.7791668086897642E-2"/>
          <c:w val="0.51174779910323709"/>
          <c:h val="0.92441666382619958"/>
        </c:manualLayout>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c:v>
                </c:pt>
              </c:strCache>
            </c:strRef>
          </c:cat>
          <c:val>
            <c:numRef>
              <c:f>Sheet1!$B$2:$B$4</c:f>
              <c:numCache>
                <c:formatCode>0%</c:formatCode>
                <c:ptCount val="3"/>
                <c:pt idx="0">
                  <c:v>0.8</c:v>
                </c:pt>
                <c:pt idx="1">
                  <c:v>0.1</c:v>
                </c:pt>
                <c:pt idx="2">
                  <c:v>0.1</c:v>
                </c:pt>
              </c:numCache>
            </c:numRef>
          </c:val>
        </c:ser>
        <c:dLbls>
          <c:showLegendKey val="0"/>
          <c:showVal val="0"/>
          <c:showCatName val="0"/>
          <c:showSerName val="0"/>
          <c:showPercent val="0"/>
          <c:showBubbleSize val="0"/>
        </c:dLbls>
        <c:gapWidth val="80"/>
        <c:axId val="102807808"/>
        <c:axId val="102817792"/>
      </c:barChart>
      <c:catAx>
        <c:axId val="102807808"/>
        <c:scaling>
          <c:orientation val="maxMin"/>
        </c:scaling>
        <c:delete val="0"/>
        <c:axPos val="l"/>
        <c:majorTickMark val="out"/>
        <c:minorTickMark val="none"/>
        <c:tickLblPos val="nextTo"/>
        <c:txPr>
          <a:bodyPr/>
          <a:lstStyle/>
          <a:p>
            <a:pPr>
              <a:defRPr sz="1000">
                <a:latin typeface="Arial" pitchFamily="34" charset="0"/>
                <a:cs typeface="Arial" pitchFamily="34" charset="0"/>
              </a:defRPr>
            </a:pPr>
            <a:endParaRPr lang="en-US"/>
          </a:p>
        </c:txPr>
        <c:crossAx val="102817792"/>
        <c:crosses val="autoZero"/>
        <c:auto val="1"/>
        <c:lblAlgn val="ctr"/>
        <c:lblOffset val="100"/>
        <c:noMultiLvlLbl val="0"/>
      </c:catAx>
      <c:valAx>
        <c:axId val="102817792"/>
        <c:scaling>
          <c:orientation val="minMax"/>
          <c:max val="1"/>
          <c:min val="0"/>
        </c:scaling>
        <c:delete val="1"/>
        <c:axPos val="t"/>
        <c:numFmt formatCode="0%" sourceLinked="1"/>
        <c:majorTickMark val="out"/>
        <c:minorTickMark val="none"/>
        <c:tickLblPos val="none"/>
        <c:crossAx val="102807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28171478565606"/>
          <c:y val="3.7800687285224219E-2"/>
          <c:w val="0.48965578521435515"/>
          <c:h val="0.92439862542955364"/>
        </c:manualLayout>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c:f>
              <c:strCache>
                <c:ptCount val="2"/>
                <c:pt idx="0">
                  <c:v>Yes</c:v>
                </c:pt>
                <c:pt idx="1">
                  <c:v>No</c:v>
                </c:pt>
              </c:strCache>
            </c:strRef>
          </c:cat>
          <c:val>
            <c:numRef>
              <c:f>Sheet1!$B$2:$B$3</c:f>
              <c:numCache>
                <c:formatCode>0%</c:formatCode>
                <c:ptCount val="2"/>
                <c:pt idx="0">
                  <c:v>0.65000000000000902</c:v>
                </c:pt>
                <c:pt idx="1">
                  <c:v>0.35000000000000031</c:v>
                </c:pt>
              </c:numCache>
            </c:numRef>
          </c:val>
        </c:ser>
        <c:dLbls>
          <c:showLegendKey val="0"/>
          <c:showVal val="0"/>
          <c:showCatName val="0"/>
          <c:showSerName val="0"/>
          <c:showPercent val="0"/>
          <c:showBubbleSize val="0"/>
        </c:dLbls>
        <c:gapWidth val="80"/>
        <c:axId val="102706560"/>
        <c:axId val="102745216"/>
      </c:barChart>
      <c:catAx>
        <c:axId val="102706560"/>
        <c:scaling>
          <c:orientation val="maxMin"/>
        </c:scaling>
        <c:delete val="0"/>
        <c:axPos val="l"/>
        <c:majorTickMark val="out"/>
        <c:minorTickMark val="none"/>
        <c:tickLblPos val="nextTo"/>
        <c:txPr>
          <a:bodyPr/>
          <a:lstStyle/>
          <a:p>
            <a:pPr>
              <a:defRPr sz="1000">
                <a:latin typeface="Arial" pitchFamily="34" charset="0"/>
                <a:cs typeface="Arial" pitchFamily="34" charset="0"/>
              </a:defRPr>
            </a:pPr>
            <a:endParaRPr lang="en-US"/>
          </a:p>
        </c:txPr>
        <c:crossAx val="102745216"/>
        <c:crosses val="autoZero"/>
        <c:auto val="1"/>
        <c:lblAlgn val="ctr"/>
        <c:lblOffset val="100"/>
        <c:noMultiLvlLbl val="0"/>
      </c:catAx>
      <c:valAx>
        <c:axId val="102745216"/>
        <c:scaling>
          <c:orientation val="minMax"/>
          <c:max val="1"/>
          <c:min val="0"/>
        </c:scaling>
        <c:delete val="1"/>
        <c:axPos val="t"/>
        <c:numFmt formatCode="0%" sourceLinked="1"/>
        <c:majorTickMark val="out"/>
        <c:minorTickMark val="none"/>
        <c:tickLblPos val="none"/>
        <c:crossAx val="102706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Sheet1!$A$2:$A$5</c:f>
              <c:strCache>
                <c:ptCount val="4"/>
                <c:pt idx="0">
                  <c:v>I have no preference</c:v>
                </c:pt>
                <c:pt idx="1">
                  <c:v>I prefer Windows-based PCs</c:v>
                </c:pt>
                <c:pt idx="2">
                  <c:v>I prefer Mac computers</c:v>
                </c:pt>
                <c:pt idx="3">
                  <c:v>I prefer another platform</c:v>
                </c:pt>
              </c:strCache>
            </c:strRef>
          </c:cat>
          <c:val>
            <c:numRef>
              <c:f>Sheet1!$B$2:$B$5</c:f>
              <c:numCache>
                <c:formatCode>0%</c:formatCode>
                <c:ptCount val="4"/>
                <c:pt idx="0">
                  <c:v>0.1</c:v>
                </c:pt>
                <c:pt idx="1">
                  <c:v>0.65</c:v>
                </c:pt>
                <c:pt idx="2">
                  <c:v>0.24</c:v>
                </c:pt>
                <c:pt idx="3">
                  <c:v>0.01</c:v>
                </c:pt>
              </c:numCache>
            </c:numRef>
          </c:val>
        </c:ser>
        <c:dLbls>
          <c:showLegendKey val="0"/>
          <c:showVal val="0"/>
          <c:showCatName val="0"/>
          <c:showSerName val="0"/>
          <c:showPercent val="0"/>
          <c:showBubbleSize val="0"/>
        </c:dLbls>
        <c:gapWidth val="80"/>
        <c:axId val="120566912"/>
        <c:axId val="120568448"/>
      </c:barChart>
      <c:catAx>
        <c:axId val="120566912"/>
        <c:scaling>
          <c:orientation val="maxMin"/>
        </c:scaling>
        <c:delete val="0"/>
        <c:axPos val="l"/>
        <c:numFmt formatCode="General" sourceLinked="1"/>
        <c:majorTickMark val="out"/>
        <c:minorTickMark val="none"/>
        <c:tickLblPos val="nextTo"/>
        <c:txPr>
          <a:bodyPr/>
          <a:lstStyle/>
          <a:p>
            <a:pPr>
              <a:defRPr sz="1000">
                <a:solidFill>
                  <a:schemeClr val="tx1"/>
                </a:solidFill>
                <a:latin typeface="Arial" pitchFamily="34" charset="0"/>
                <a:cs typeface="Arial" pitchFamily="34" charset="0"/>
              </a:defRPr>
            </a:pPr>
            <a:endParaRPr lang="en-US"/>
          </a:p>
        </c:txPr>
        <c:crossAx val="120568448"/>
        <c:crosses val="autoZero"/>
        <c:auto val="1"/>
        <c:lblAlgn val="ctr"/>
        <c:lblOffset val="100"/>
        <c:noMultiLvlLbl val="0"/>
      </c:catAx>
      <c:valAx>
        <c:axId val="120568448"/>
        <c:scaling>
          <c:orientation val="minMax"/>
          <c:max val="1"/>
          <c:min val="0"/>
        </c:scaling>
        <c:delete val="1"/>
        <c:axPos val="t"/>
        <c:numFmt formatCode="0%" sourceLinked="1"/>
        <c:majorTickMark val="out"/>
        <c:minorTickMark val="none"/>
        <c:tickLblPos val="none"/>
        <c:crossAx val="120566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74532283464566"/>
          <c:y val="3.3884204309381945E-2"/>
          <c:w val="0.61273398425196846"/>
          <c:h val="0.93223159138123612"/>
        </c:manualLayout>
      </c:layout>
      <c:barChart>
        <c:barDir val="bar"/>
        <c:grouping val="stacked"/>
        <c:varyColors val="0"/>
        <c:ser>
          <c:idx val="0"/>
          <c:order val="0"/>
          <c:tx>
            <c:strRef>
              <c:f>Sheet1!$B$1</c:f>
              <c:strCache>
                <c:ptCount val="1"/>
                <c:pt idx="0">
                  <c:v>Several times a day</c:v>
                </c:pt>
              </c:strCache>
            </c:strRef>
          </c:tx>
          <c:invertIfNegative val="0"/>
          <c:dLbls>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Sheet1!$A$2:$A$16</c:f>
              <c:strCache>
                <c:ptCount val="15"/>
                <c:pt idx="0">
                  <c:v>Use word processors </c:v>
                </c:pt>
                <c:pt idx="1">
                  <c:v>Use your college/university’s library website</c:v>
                </c:pt>
                <c:pt idx="2">
                  <c:v>Use presentation software </c:v>
                </c:pt>
                <c:pt idx="3">
                  <c:v>Use spreadsheets </c:v>
                </c:pt>
                <c:pt idx="4">
                  <c:v>Use a course or learning management system</c:v>
                </c:pt>
                <c:pt idx="5">
                  <c:v>Use e-books or e-textbooks</c:v>
                </c:pt>
                <c:pt idx="6">
                  <c:v>Use graphics software (Photoshop, Flash, etc.)</c:v>
                </c:pt>
                <c:pt idx="7">
                  <c:v>Use web-based citation/bibliography tools</c:v>
                </c:pt>
                <c:pt idx="8">
                  <c:v>Use simulations or play educational games</c:v>
                </c:pt>
                <c:pt idx="9">
                  <c:v>Use video-creation software </c:v>
                </c:pt>
                <c:pt idx="10">
                  <c:v>Use programming languages (C++, Java, etc.)</c:v>
                </c:pt>
                <c:pt idx="11">
                  <c:v>Use freely available course content</c:v>
                </c:pt>
                <c:pt idx="12">
                  <c:v>Use audio-creation software</c:v>
                </c:pt>
                <c:pt idx="13">
                  <c:v>Use e-portfolios</c:v>
                </c:pt>
                <c:pt idx="14">
                  <c:v>Use speech recognition software </c:v>
                </c:pt>
              </c:strCache>
            </c:strRef>
          </c:cat>
          <c:val>
            <c:numRef>
              <c:f>Sheet1!$B$2:$B$16</c:f>
              <c:numCache>
                <c:formatCode>0%</c:formatCode>
                <c:ptCount val="15"/>
                <c:pt idx="0">
                  <c:v>0.24</c:v>
                </c:pt>
                <c:pt idx="1">
                  <c:v>0.06</c:v>
                </c:pt>
                <c:pt idx="2">
                  <c:v>0.04</c:v>
                </c:pt>
                <c:pt idx="3">
                  <c:v>7.0000000000000007E-2</c:v>
                </c:pt>
                <c:pt idx="4">
                  <c:v>0.27</c:v>
                </c:pt>
                <c:pt idx="5">
                  <c:v>0.06</c:v>
                </c:pt>
                <c:pt idx="6">
                  <c:v>0.04</c:v>
                </c:pt>
                <c:pt idx="7">
                  <c:v>0.02</c:v>
                </c:pt>
                <c:pt idx="8">
                  <c:v>0.02</c:v>
                </c:pt>
                <c:pt idx="9">
                  <c:v>0.02</c:v>
                </c:pt>
                <c:pt idx="10">
                  <c:v>0.03</c:v>
                </c:pt>
                <c:pt idx="11">
                  <c:v>0.02</c:v>
                </c:pt>
                <c:pt idx="12">
                  <c:v>0.01</c:v>
                </c:pt>
                <c:pt idx="13">
                  <c:v>0.01</c:v>
                </c:pt>
                <c:pt idx="14">
                  <c:v>0.01</c:v>
                </c:pt>
              </c:numCache>
            </c:numRef>
          </c:val>
        </c:ser>
        <c:ser>
          <c:idx val="1"/>
          <c:order val="1"/>
          <c:tx>
            <c:strRef>
              <c:f>Sheet1!$C$1</c:f>
              <c:strCache>
                <c:ptCount val="1"/>
                <c:pt idx="0">
                  <c:v>Once a day</c:v>
                </c:pt>
              </c:strCache>
            </c:strRef>
          </c:tx>
          <c:invertIfNegative val="0"/>
          <c:dLbls>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showLegendKey val="0"/>
            <c:showVal val="1"/>
            <c:showCatName val="0"/>
            <c:showSerName val="0"/>
            <c:showPercent val="0"/>
            <c:showBubbleSize val="0"/>
            <c:showLeaderLines val="0"/>
          </c:dLbls>
          <c:cat>
            <c:strRef>
              <c:f>Sheet1!$A$2:$A$16</c:f>
              <c:strCache>
                <c:ptCount val="15"/>
                <c:pt idx="0">
                  <c:v>Use word processors </c:v>
                </c:pt>
                <c:pt idx="1">
                  <c:v>Use your college/university’s library website</c:v>
                </c:pt>
                <c:pt idx="2">
                  <c:v>Use presentation software </c:v>
                </c:pt>
                <c:pt idx="3">
                  <c:v>Use spreadsheets </c:v>
                </c:pt>
                <c:pt idx="4">
                  <c:v>Use a course or learning management system</c:v>
                </c:pt>
                <c:pt idx="5">
                  <c:v>Use e-books or e-textbooks</c:v>
                </c:pt>
                <c:pt idx="6">
                  <c:v>Use graphics software (Photoshop, Flash, etc.)</c:v>
                </c:pt>
                <c:pt idx="7">
                  <c:v>Use web-based citation/bibliography tools</c:v>
                </c:pt>
                <c:pt idx="8">
                  <c:v>Use simulations or play educational games</c:v>
                </c:pt>
                <c:pt idx="9">
                  <c:v>Use video-creation software </c:v>
                </c:pt>
                <c:pt idx="10">
                  <c:v>Use programming languages (C++, Java, etc.)</c:v>
                </c:pt>
                <c:pt idx="11">
                  <c:v>Use freely available course content</c:v>
                </c:pt>
                <c:pt idx="12">
                  <c:v>Use audio-creation software</c:v>
                </c:pt>
                <c:pt idx="13">
                  <c:v>Use e-portfolios</c:v>
                </c:pt>
                <c:pt idx="14">
                  <c:v>Use speech recognition software </c:v>
                </c:pt>
              </c:strCache>
            </c:strRef>
          </c:cat>
          <c:val>
            <c:numRef>
              <c:f>Sheet1!$C$2:$C$16</c:f>
              <c:numCache>
                <c:formatCode>0%</c:formatCode>
                <c:ptCount val="15"/>
                <c:pt idx="0">
                  <c:v>0.24</c:v>
                </c:pt>
                <c:pt idx="1">
                  <c:v>0.09</c:v>
                </c:pt>
                <c:pt idx="2">
                  <c:v>7.0000000000000007E-2</c:v>
                </c:pt>
                <c:pt idx="3">
                  <c:v>0.09</c:v>
                </c:pt>
                <c:pt idx="4">
                  <c:v>0.18</c:v>
                </c:pt>
                <c:pt idx="5">
                  <c:v>0.08</c:v>
                </c:pt>
                <c:pt idx="6">
                  <c:v>0.05</c:v>
                </c:pt>
                <c:pt idx="7">
                  <c:v>0.02</c:v>
                </c:pt>
                <c:pt idx="8">
                  <c:v>0.02</c:v>
                </c:pt>
                <c:pt idx="9">
                  <c:v>0.02</c:v>
                </c:pt>
                <c:pt idx="10">
                  <c:v>0.04</c:v>
                </c:pt>
                <c:pt idx="11">
                  <c:v>0.03</c:v>
                </c:pt>
                <c:pt idx="12">
                  <c:v>0.02</c:v>
                </c:pt>
                <c:pt idx="13">
                  <c:v>0.01</c:v>
                </c:pt>
                <c:pt idx="14">
                  <c:v>0.01</c:v>
                </c:pt>
              </c:numCache>
            </c:numRef>
          </c:val>
        </c:ser>
        <c:ser>
          <c:idx val="2"/>
          <c:order val="2"/>
          <c:tx>
            <c:strRef>
              <c:f>Sheet1!$D$1</c:f>
              <c:strCache>
                <c:ptCount val="1"/>
                <c:pt idx="0">
                  <c:v>A few times a week</c:v>
                </c:pt>
              </c:strCache>
            </c:strRef>
          </c:tx>
          <c:invertIfNegative val="0"/>
          <c:dLbls>
            <c:dLbl>
              <c:idx val="14"/>
              <c:delete val="1"/>
            </c:dLbl>
            <c:dLbl>
              <c:idx val="23"/>
              <c:delete val="1"/>
            </c:dLbl>
            <c:dLbl>
              <c:idx val="24"/>
              <c:delete val="1"/>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Sheet1!$A$2:$A$16</c:f>
              <c:strCache>
                <c:ptCount val="15"/>
                <c:pt idx="0">
                  <c:v>Use word processors </c:v>
                </c:pt>
                <c:pt idx="1">
                  <c:v>Use your college/university’s library website</c:v>
                </c:pt>
                <c:pt idx="2">
                  <c:v>Use presentation software </c:v>
                </c:pt>
                <c:pt idx="3">
                  <c:v>Use spreadsheets </c:v>
                </c:pt>
                <c:pt idx="4">
                  <c:v>Use a course or learning management system</c:v>
                </c:pt>
                <c:pt idx="5">
                  <c:v>Use e-books or e-textbooks</c:v>
                </c:pt>
                <c:pt idx="6">
                  <c:v>Use graphics software (Photoshop, Flash, etc.)</c:v>
                </c:pt>
                <c:pt idx="7">
                  <c:v>Use web-based citation/bibliography tools</c:v>
                </c:pt>
                <c:pt idx="8">
                  <c:v>Use simulations or play educational games</c:v>
                </c:pt>
                <c:pt idx="9">
                  <c:v>Use video-creation software </c:v>
                </c:pt>
                <c:pt idx="10">
                  <c:v>Use programming languages (C++, Java, etc.)</c:v>
                </c:pt>
                <c:pt idx="11">
                  <c:v>Use freely available course content</c:v>
                </c:pt>
                <c:pt idx="12">
                  <c:v>Use audio-creation software</c:v>
                </c:pt>
                <c:pt idx="13">
                  <c:v>Use e-portfolios</c:v>
                </c:pt>
                <c:pt idx="14">
                  <c:v>Use speech recognition software </c:v>
                </c:pt>
              </c:strCache>
            </c:strRef>
          </c:cat>
          <c:val>
            <c:numRef>
              <c:f>Sheet1!$D$2:$D$16</c:f>
              <c:numCache>
                <c:formatCode>0%</c:formatCode>
                <c:ptCount val="15"/>
                <c:pt idx="0">
                  <c:v>0.41</c:v>
                </c:pt>
                <c:pt idx="1">
                  <c:v>0.32</c:v>
                </c:pt>
                <c:pt idx="2">
                  <c:v>0.28999999999999998</c:v>
                </c:pt>
                <c:pt idx="3">
                  <c:v>0.28999999999999998</c:v>
                </c:pt>
                <c:pt idx="4">
                  <c:v>0.19</c:v>
                </c:pt>
                <c:pt idx="5">
                  <c:v>0.2</c:v>
                </c:pt>
                <c:pt idx="6">
                  <c:v>0.17</c:v>
                </c:pt>
                <c:pt idx="7">
                  <c:v>0.15</c:v>
                </c:pt>
                <c:pt idx="8">
                  <c:v>0.09</c:v>
                </c:pt>
                <c:pt idx="9">
                  <c:v>0.06</c:v>
                </c:pt>
                <c:pt idx="10">
                  <c:v>0.11</c:v>
                </c:pt>
                <c:pt idx="11">
                  <c:v>0.08</c:v>
                </c:pt>
                <c:pt idx="12">
                  <c:v>0.06</c:v>
                </c:pt>
                <c:pt idx="13">
                  <c:v>0.06</c:v>
                </c:pt>
                <c:pt idx="14">
                  <c:v>0.03</c:v>
                </c:pt>
              </c:numCache>
            </c:numRef>
          </c:val>
        </c:ser>
        <c:ser>
          <c:idx val="3"/>
          <c:order val="3"/>
          <c:tx>
            <c:strRef>
              <c:f>Sheet1!$E$1</c:f>
              <c:strCache>
                <c:ptCount val="1"/>
                <c:pt idx="0">
                  <c:v>Less often</c:v>
                </c:pt>
              </c:strCache>
            </c:strRef>
          </c:tx>
          <c:invertIfNegative val="0"/>
          <c:cat>
            <c:strRef>
              <c:f>Sheet1!$A$2:$A$16</c:f>
              <c:strCache>
                <c:ptCount val="15"/>
                <c:pt idx="0">
                  <c:v>Use word processors </c:v>
                </c:pt>
                <c:pt idx="1">
                  <c:v>Use your college/university’s library website</c:v>
                </c:pt>
                <c:pt idx="2">
                  <c:v>Use presentation software </c:v>
                </c:pt>
                <c:pt idx="3">
                  <c:v>Use spreadsheets </c:v>
                </c:pt>
                <c:pt idx="4">
                  <c:v>Use a course or learning management system</c:v>
                </c:pt>
                <c:pt idx="5">
                  <c:v>Use e-books or e-textbooks</c:v>
                </c:pt>
                <c:pt idx="6">
                  <c:v>Use graphics software (Photoshop, Flash, etc.)</c:v>
                </c:pt>
                <c:pt idx="7">
                  <c:v>Use web-based citation/bibliography tools</c:v>
                </c:pt>
                <c:pt idx="8">
                  <c:v>Use simulations or play educational games</c:v>
                </c:pt>
                <c:pt idx="9">
                  <c:v>Use video-creation software </c:v>
                </c:pt>
                <c:pt idx="10">
                  <c:v>Use programming languages (C++, Java, etc.)</c:v>
                </c:pt>
                <c:pt idx="11">
                  <c:v>Use freely available course content</c:v>
                </c:pt>
                <c:pt idx="12">
                  <c:v>Use audio-creation software</c:v>
                </c:pt>
                <c:pt idx="13">
                  <c:v>Use e-portfolios</c:v>
                </c:pt>
                <c:pt idx="14">
                  <c:v>Use speech recognition software </c:v>
                </c:pt>
              </c:strCache>
            </c:strRef>
          </c:cat>
          <c:val>
            <c:numRef>
              <c:f>Sheet1!$E$2:$E$16</c:f>
              <c:numCache>
                <c:formatCode>0%</c:formatCode>
                <c:ptCount val="15"/>
                <c:pt idx="0">
                  <c:v>7.0000000000000007E-2</c:v>
                </c:pt>
                <c:pt idx="1">
                  <c:v>0.41</c:v>
                </c:pt>
                <c:pt idx="2">
                  <c:v>0.45</c:v>
                </c:pt>
                <c:pt idx="3">
                  <c:v>0.38</c:v>
                </c:pt>
                <c:pt idx="4">
                  <c:v>0.09</c:v>
                </c:pt>
                <c:pt idx="5">
                  <c:v>0.23</c:v>
                </c:pt>
                <c:pt idx="6">
                  <c:v>0.28999999999999998</c:v>
                </c:pt>
                <c:pt idx="7">
                  <c:v>0.32</c:v>
                </c:pt>
                <c:pt idx="8">
                  <c:v>0.24</c:v>
                </c:pt>
                <c:pt idx="9">
                  <c:v>0.25</c:v>
                </c:pt>
                <c:pt idx="10">
                  <c:v>0.15</c:v>
                </c:pt>
                <c:pt idx="11">
                  <c:v>0.17</c:v>
                </c:pt>
                <c:pt idx="12">
                  <c:v>0.19</c:v>
                </c:pt>
                <c:pt idx="13">
                  <c:v>0.13</c:v>
                </c:pt>
                <c:pt idx="14">
                  <c:v>0.09</c:v>
                </c:pt>
              </c:numCache>
            </c:numRef>
          </c:val>
        </c:ser>
        <c:ser>
          <c:idx val="4"/>
          <c:order val="4"/>
          <c:tx>
            <c:strRef>
              <c:f>Sheet1!$F$1</c:f>
              <c:strCache>
                <c:ptCount val="1"/>
                <c:pt idx="0">
                  <c:v>Total</c:v>
                </c:pt>
              </c:strCache>
            </c:strRef>
          </c:tx>
          <c:spPr>
            <a:solidFill>
              <a:schemeClr val="bg1">
                <a:lumMod val="95000"/>
              </a:schemeClr>
            </a:solidFill>
          </c:spPr>
          <c:invertIfNegative val="0"/>
          <c:dLbls>
            <c:txPr>
              <a:bodyPr/>
              <a:lstStyle/>
              <a:p>
                <a:pPr>
                  <a:defRPr b="1">
                    <a:solidFill>
                      <a:schemeClr val="tx1"/>
                    </a:solidFill>
                  </a:defRPr>
                </a:pPr>
                <a:endParaRPr lang="en-US"/>
              </a:p>
            </c:txPr>
            <c:dLblPos val="inBase"/>
            <c:showLegendKey val="0"/>
            <c:showVal val="1"/>
            <c:showCatName val="0"/>
            <c:showSerName val="0"/>
            <c:showPercent val="0"/>
            <c:showBubbleSize val="0"/>
            <c:showLeaderLines val="0"/>
          </c:dLbls>
          <c:cat>
            <c:strRef>
              <c:f>Sheet1!$A$2:$A$16</c:f>
              <c:strCache>
                <c:ptCount val="15"/>
                <c:pt idx="0">
                  <c:v>Use word processors </c:v>
                </c:pt>
                <c:pt idx="1">
                  <c:v>Use your college/university’s library website</c:v>
                </c:pt>
                <c:pt idx="2">
                  <c:v>Use presentation software </c:v>
                </c:pt>
                <c:pt idx="3">
                  <c:v>Use spreadsheets </c:v>
                </c:pt>
                <c:pt idx="4">
                  <c:v>Use a course or learning management system</c:v>
                </c:pt>
                <c:pt idx="5">
                  <c:v>Use e-books or e-textbooks</c:v>
                </c:pt>
                <c:pt idx="6">
                  <c:v>Use graphics software (Photoshop, Flash, etc.)</c:v>
                </c:pt>
                <c:pt idx="7">
                  <c:v>Use web-based citation/bibliography tools</c:v>
                </c:pt>
                <c:pt idx="8">
                  <c:v>Use simulations or play educational games</c:v>
                </c:pt>
                <c:pt idx="9">
                  <c:v>Use video-creation software </c:v>
                </c:pt>
                <c:pt idx="10">
                  <c:v>Use programming languages (C++, Java, etc.)</c:v>
                </c:pt>
                <c:pt idx="11">
                  <c:v>Use freely available course content</c:v>
                </c:pt>
                <c:pt idx="12">
                  <c:v>Use audio-creation software</c:v>
                </c:pt>
                <c:pt idx="13">
                  <c:v>Use e-portfolios</c:v>
                </c:pt>
                <c:pt idx="14">
                  <c:v>Use speech recognition software </c:v>
                </c:pt>
              </c:strCache>
            </c:strRef>
          </c:cat>
          <c:val>
            <c:numRef>
              <c:f>Sheet1!$F$2:$F$16</c:f>
              <c:numCache>
                <c:formatCode>0%</c:formatCode>
                <c:ptCount val="15"/>
                <c:pt idx="0">
                  <c:v>0.96</c:v>
                </c:pt>
                <c:pt idx="1">
                  <c:v>0.88</c:v>
                </c:pt>
                <c:pt idx="2">
                  <c:v>0.85</c:v>
                </c:pt>
                <c:pt idx="3">
                  <c:v>0.83</c:v>
                </c:pt>
                <c:pt idx="4">
                  <c:v>0.73</c:v>
                </c:pt>
                <c:pt idx="5">
                  <c:v>0.56999999999999995</c:v>
                </c:pt>
                <c:pt idx="6">
                  <c:v>0.55000000000000004</c:v>
                </c:pt>
                <c:pt idx="7">
                  <c:v>0.51</c:v>
                </c:pt>
                <c:pt idx="8">
                  <c:v>0.37</c:v>
                </c:pt>
                <c:pt idx="9">
                  <c:v>0.35</c:v>
                </c:pt>
                <c:pt idx="10">
                  <c:v>0.33</c:v>
                </c:pt>
                <c:pt idx="11">
                  <c:v>0.3</c:v>
                </c:pt>
                <c:pt idx="12">
                  <c:v>0.28000000000000003</c:v>
                </c:pt>
                <c:pt idx="13">
                  <c:v>0.21</c:v>
                </c:pt>
                <c:pt idx="14">
                  <c:v>0.14000000000000001</c:v>
                </c:pt>
              </c:numCache>
            </c:numRef>
          </c:val>
        </c:ser>
        <c:dLbls>
          <c:showLegendKey val="0"/>
          <c:showVal val="1"/>
          <c:showCatName val="0"/>
          <c:showSerName val="0"/>
          <c:showPercent val="0"/>
          <c:showBubbleSize val="0"/>
        </c:dLbls>
        <c:gapWidth val="80"/>
        <c:overlap val="100"/>
        <c:axId val="122509568"/>
        <c:axId val="122545280"/>
      </c:barChart>
      <c:catAx>
        <c:axId val="122509568"/>
        <c:scaling>
          <c:orientation val="maxMin"/>
        </c:scaling>
        <c:delete val="0"/>
        <c:axPos val="l"/>
        <c:numFmt formatCode="General" sourceLinked="1"/>
        <c:majorTickMark val="out"/>
        <c:minorTickMark val="none"/>
        <c:tickLblPos val="nextTo"/>
        <c:txPr>
          <a:bodyPr/>
          <a:lstStyle/>
          <a:p>
            <a:pPr>
              <a:defRPr sz="1000"/>
            </a:pPr>
            <a:endParaRPr lang="en-US"/>
          </a:p>
        </c:txPr>
        <c:crossAx val="122545280"/>
        <c:crosses val="autoZero"/>
        <c:auto val="1"/>
        <c:lblAlgn val="ctr"/>
        <c:lblOffset val="100"/>
        <c:noMultiLvlLbl val="0"/>
      </c:catAx>
      <c:valAx>
        <c:axId val="122545280"/>
        <c:scaling>
          <c:orientation val="minMax"/>
          <c:max val="1"/>
          <c:min val="0"/>
        </c:scaling>
        <c:delete val="1"/>
        <c:axPos val="t"/>
        <c:numFmt formatCode="0%" sourceLinked="1"/>
        <c:majorTickMark val="out"/>
        <c:minorTickMark val="none"/>
        <c:tickLblPos val="none"/>
        <c:crossAx val="122509568"/>
        <c:crosses val="autoZero"/>
        <c:crossBetween val="between"/>
      </c:valAx>
    </c:plotArea>
    <c:legend>
      <c:legendPos val="r"/>
      <c:legendEntry>
        <c:idx val="4"/>
        <c:delete val="1"/>
      </c:legendEntry>
      <c:layout>
        <c:manualLayout>
          <c:xMode val="edge"/>
          <c:yMode val="edge"/>
          <c:x val="0.75987930708661433"/>
          <c:y val="0.69281142198021584"/>
          <c:w val="0.15052069291338582"/>
          <c:h val="0.19652256379968783"/>
        </c:manualLayout>
      </c:layout>
      <c:overlay val="0"/>
    </c:legend>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62095970642557"/>
          <c:y val="3.905087022895827E-2"/>
          <c:w val="0.58351484276271026"/>
          <c:h val="0.94353545645945081"/>
        </c:manualLayout>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Sheet1!$A$2:$A$39</c:f>
              <c:strCache>
                <c:ptCount val="38"/>
                <c:pt idx="0">
                  <c:v>Word processors</c:v>
                </c:pt>
                <c:pt idx="1">
                  <c:v>E-mail</c:v>
                </c:pt>
                <c:pt idx="2">
                  <c:v>Presentation software </c:v>
                </c:pt>
                <c:pt idx="3">
                  <c:v>Course or learning management system </c:v>
                </c:pt>
                <c:pt idx="4">
                  <c:v>College/university's library website</c:v>
                </c:pt>
                <c:pt idx="5">
                  <c:v>Spreadsheets</c:v>
                </c:pt>
                <c:pt idx="6">
                  <c:v>E-books or e-textbooks</c:v>
                </c:pt>
                <c:pt idx="7">
                  <c:v>Web-based citation/bibliography tools</c:v>
                </c:pt>
                <c:pt idx="8">
                  <c:v>Text message</c:v>
                </c:pt>
                <c:pt idx="9">
                  <c:v>Wikis</c:v>
                </c:pt>
                <c:pt idx="10">
                  <c:v>Online forums or bulletin boards</c:v>
                </c:pt>
                <c:pt idx="11">
                  <c:v>Graphics software</c:v>
                </c:pt>
                <c:pt idx="12">
                  <c:v>Web-based videos</c:v>
                </c:pt>
                <c:pt idx="13">
                  <c:v>Video-sharing websites</c:v>
                </c:pt>
                <c:pt idx="14">
                  <c:v>Instant message</c:v>
                </c:pt>
                <c:pt idx="15">
                  <c:v>Facebook</c:v>
                </c:pt>
                <c:pt idx="16">
                  <c:v>Programming languages</c:v>
                </c:pt>
                <c:pt idx="17">
                  <c:v>Freely available course content beyond campus </c:v>
                </c:pt>
                <c:pt idx="18">
                  <c:v>Telephone-like communication over the Internet </c:v>
                </c:pt>
                <c:pt idx="19">
                  <c:v>Online chats, chat events, webinars</c:v>
                </c:pt>
                <c:pt idx="20">
                  <c:v>Web-based music</c:v>
                </c:pt>
                <c:pt idx="21">
                  <c:v>Podcasts and webcasts</c:v>
                </c:pt>
                <c:pt idx="22">
                  <c:v>Social studying sites</c:v>
                </c:pt>
                <c:pt idx="23">
                  <c:v>Video-creation software</c:v>
                </c:pt>
                <c:pt idx="24">
                  <c:v>Blogs</c:v>
                </c:pt>
                <c:pt idx="25">
                  <c:v>Tagging/bookmarking/liking </c:v>
                </c:pt>
                <c:pt idx="26">
                  <c:v>Simulations or educational games</c:v>
                </c:pt>
                <c:pt idx="27">
                  <c:v>Online multi-user computer games</c:v>
                </c:pt>
                <c:pt idx="28">
                  <c:v>LinkedIn</c:v>
                </c:pt>
                <c:pt idx="29">
                  <c:v>Internet content via a TV</c:v>
                </c:pt>
                <c:pt idx="30">
                  <c:v>E-portfolios</c:v>
                </c:pt>
                <c:pt idx="31">
                  <c:v>Twitter</c:v>
                </c:pt>
                <c:pt idx="32">
                  <c:v>Photo-sharing websites</c:v>
                </c:pt>
                <c:pt idx="33">
                  <c:v>Audio-creation software</c:v>
                </c:pt>
                <c:pt idx="34">
                  <c:v>Speech recognition software </c:v>
                </c:pt>
                <c:pt idx="35">
                  <c:v>Other social networking websites </c:v>
                </c:pt>
                <c:pt idx="36">
                  <c:v>Geotagging, Geotagged environments </c:v>
                </c:pt>
                <c:pt idx="37">
                  <c:v>Online virtual worlds</c:v>
                </c:pt>
              </c:strCache>
            </c:strRef>
          </c:cat>
          <c:val>
            <c:numRef>
              <c:f>Sheet1!$B$2:$B$39</c:f>
              <c:numCache>
                <c:formatCode>0%</c:formatCode>
                <c:ptCount val="38"/>
                <c:pt idx="0">
                  <c:v>0.76</c:v>
                </c:pt>
                <c:pt idx="1">
                  <c:v>0.66</c:v>
                </c:pt>
                <c:pt idx="2">
                  <c:v>0.47</c:v>
                </c:pt>
                <c:pt idx="3">
                  <c:v>0.46</c:v>
                </c:pt>
                <c:pt idx="4">
                  <c:v>0.45</c:v>
                </c:pt>
                <c:pt idx="5">
                  <c:v>0.38</c:v>
                </c:pt>
                <c:pt idx="6">
                  <c:v>0.25</c:v>
                </c:pt>
                <c:pt idx="7">
                  <c:v>0.23</c:v>
                </c:pt>
                <c:pt idx="8">
                  <c:v>0.22</c:v>
                </c:pt>
                <c:pt idx="9">
                  <c:v>0.22</c:v>
                </c:pt>
                <c:pt idx="10">
                  <c:v>0.16</c:v>
                </c:pt>
                <c:pt idx="11">
                  <c:v>0.16</c:v>
                </c:pt>
                <c:pt idx="12">
                  <c:v>0.14000000000000001</c:v>
                </c:pt>
                <c:pt idx="13">
                  <c:v>0.14000000000000001</c:v>
                </c:pt>
                <c:pt idx="14">
                  <c:v>0.13</c:v>
                </c:pt>
                <c:pt idx="15">
                  <c:v>0.12</c:v>
                </c:pt>
                <c:pt idx="16">
                  <c:v>0.12</c:v>
                </c:pt>
                <c:pt idx="17">
                  <c:v>0.11</c:v>
                </c:pt>
                <c:pt idx="18">
                  <c:v>0.1</c:v>
                </c:pt>
                <c:pt idx="19">
                  <c:v>0.1</c:v>
                </c:pt>
                <c:pt idx="20">
                  <c:v>0.09</c:v>
                </c:pt>
                <c:pt idx="21">
                  <c:v>0.08</c:v>
                </c:pt>
                <c:pt idx="22">
                  <c:v>0.08</c:v>
                </c:pt>
                <c:pt idx="23">
                  <c:v>0.08</c:v>
                </c:pt>
                <c:pt idx="24">
                  <c:v>7.0000000000000007E-2</c:v>
                </c:pt>
                <c:pt idx="25">
                  <c:v>7.0000000000000007E-2</c:v>
                </c:pt>
                <c:pt idx="26">
                  <c:v>0.06</c:v>
                </c:pt>
                <c:pt idx="27">
                  <c:v>0.05</c:v>
                </c:pt>
                <c:pt idx="28">
                  <c:v>0.05</c:v>
                </c:pt>
                <c:pt idx="29">
                  <c:v>0.05</c:v>
                </c:pt>
                <c:pt idx="30">
                  <c:v>0.05</c:v>
                </c:pt>
                <c:pt idx="31">
                  <c:v>0.04</c:v>
                </c:pt>
                <c:pt idx="32">
                  <c:v>0.04</c:v>
                </c:pt>
                <c:pt idx="33">
                  <c:v>0.04</c:v>
                </c:pt>
                <c:pt idx="34">
                  <c:v>0.04</c:v>
                </c:pt>
                <c:pt idx="35">
                  <c:v>0.03</c:v>
                </c:pt>
                <c:pt idx="36">
                  <c:v>0.03</c:v>
                </c:pt>
                <c:pt idx="37">
                  <c:v>0.02</c:v>
                </c:pt>
              </c:numCache>
            </c:numRef>
          </c:val>
        </c:ser>
        <c:dLbls>
          <c:showLegendKey val="0"/>
          <c:showVal val="0"/>
          <c:showCatName val="0"/>
          <c:showSerName val="0"/>
          <c:showPercent val="0"/>
          <c:showBubbleSize val="0"/>
        </c:dLbls>
        <c:gapWidth val="80"/>
        <c:axId val="122746368"/>
        <c:axId val="122747904"/>
      </c:barChart>
      <c:catAx>
        <c:axId val="122746368"/>
        <c:scaling>
          <c:orientation val="maxMin"/>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en-US"/>
          </a:p>
        </c:txPr>
        <c:crossAx val="122747904"/>
        <c:crosses val="autoZero"/>
        <c:auto val="1"/>
        <c:lblAlgn val="ctr"/>
        <c:lblOffset val="100"/>
        <c:noMultiLvlLbl val="0"/>
      </c:catAx>
      <c:valAx>
        <c:axId val="122747904"/>
        <c:scaling>
          <c:orientation val="minMax"/>
          <c:max val="1"/>
          <c:min val="0"/>
        </c:scaling>
        <c:delete val="1"/>
        <c:axPos val="t"/>
        <c:numFmt formatCode="0%" sourceLinked="1"/>
        <c:majorTickMark val="out"/>
        <c:minorTickMark val="none"/>
        <c:tickLblPos val="none"/>
        <c:crossAx val="122746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5 (out of 5)</c:v>
                </c:pt>
              </c:strCache>
            </c:strRef>
          </c:tx>
          <c:spPr>
            <a:solidFill>
              <a:srgbClr val="A32638"/>
            </a:solidFill>
          </c:spPr>
          <c:invertIfNegative val="0"/>
          <c:dLbls>
            <c:txPr>
              <a:bodyPr/>
              <a:lstStyle/>
              <a:p>
                <a:pPr>
                  <a:defRPr sz="950">
                    <a:solidFill>
                      <a:schemeClr val="bg2"/>
                    </a:solidFill>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Sheet1!$A$2:$A$26</c:f>
              <c:strCache>
                <c:ptCount val="25"/>
                <c:pt idx="0">
                  <c:v>Gives me access to a wide range of resources</c:v>
                </c:pt>
                <c:pt idx="1">
                  <c:v>Makes it easy to track my academic progress</c:v>
                </c:pt>
                <c:pt idx="2">
                  <c:v>Simplifies administrative-related activities such as registering for classes, paying tuition, etc.</c:v>
                </c:pt>
                <c:pt idx="3">
                  <c:v>Helps me know how I am doing in a course</c:v>
                </c:pt>
                <c:pt idx="4">
                  <c:v>Extends learning beyond the classroom</c:v>
                </c:pt>
                <c:pt idx="5">
                  <c:v>Helps me do my work faster</c:v>
                </c:pt>
                <c:pt idx="6">
                  <c:v>Is an efficient way to store examples of my work</c:v>
                </c:pt>
                <c:pt idx="7">
                  <c:v>Allows me to produce higher quality work</c:v>
                </c:pt>
                <c:pt idx="8">
                  <c:v>Makes it easier to get help when I need it</c:v>
                </c:pt>
                <c:pt idx="9">
                  <c:v>Allows me to take control of my own learning</c:v>
                </c:pt>
                <c:pt idx="10">
                  <c:v>Makes college easier</c:v>
                </c:pt>
                <c:pt idx="11">
                  <c:v>Makes learning more creative</c:v>
                </c:pt>
                <c:pt idx="12">
                  <c:v>Better prepares me for entering the workforce</c:v>
                </c:pt>
                <c:pt idx="13">
                  <c:v>Makes learning more fun</c:v>
                </c:pt>
                <c:pt idx="14">
                  <c:v>Makes me feel more connected to what’s going on at the college/university</c:v>
                </c:pt>
                <c:pt idx="15">
                  <c:v>Makes coursework/lectures more engaging</c:v>
                </c:pt>
                <c:pt idx="16">
                  <c:v>Enables me to reach my true academic potential</c:v>
                </c:pt>
                <c:pt idx="17">
                  <c:v>Elevates the level of teaching</c:v>
                </c:pt>
                <c:pt idx="18">
                  <c:v>Gives me access to experts in my field</c:v>
                </c:pt>
                <c:pt idx="19">
                  <c:v>Makes me feel connected to professors and other college/university staff</c:v>
                </c:pt>
                <c:pt idx="20">
                  <c:v>Makes me feel connected to other students</c:v>
                </c:pt>
                <c:pt idx="21">
                  <c:v>Makes my academic experience more individualized/personalizes curriculum</c:v>
                </c:pt>
                <c:pt idx="22">
                  <c:v>Makes classes more relevant to real life</c:v>
                </c:pt>
                <c:pt idx="23">
                  <c:v>Better prepares me for getting into graduate school</c:v>
                </c:pt>
                <c:pt idx="24">
                  <c:v>Helps me think out of the box</c:v>
                </c:pt>
              </c:strCache>
            </c:strRef>
          </c:cat>
          <c:val>
            <c:numRef>
              <c:f>Sheet1!$B$2:$B$26</c:f>
              <c:numCache>
                <c:formatCode>0%</c:formatCode>
                <c:ptCount val="25"/>
                <c:pt idx="0">
                  <c:v>0.59</c:v>
                </c:pt>
                <c:pt idx="1">
                  <c:v>0.54</c:v>
                </c:pt>
                <c:pt idx="2">
                  <c:v>0.56000000000000005</c:v>
                </c:pt>
                <c:pt idx="3">
                  <c:v>0.48</c:v>
                </c:pt>
                <c:pt idx="4">
                  <c:v>0.46</c:v>
                </c:pt>
                <c:pt idx="5">
                  <c:v>0.47</c:v>
                </c:pt>
                <c:pt idx="6">
                  <c:v>0.45</c:v>
                </c:pt>
                <c:pt idx="7">
                  <c:v>0.43</c:v>
                </c:pt>
                <c:pt idx="8">
                  <c:v>0.44</c:v>
                </c:pt>
                <c:pt idx="9">
                  <c:v>0.41</c:v>
                </c:pt>
                <c:pt idx="10">
                  <c:v>0.41</c:v>
                </c:pt>
                <c:pt idx="11">
                  <c:v>0.37</c:v>
                </c:pt>
                <c:pt idx="12">
                  <c:v>0.37</c:v>
                </c:pt>
                <c:pt idx="13">
                  <c:v>0.37</c:v>
                </c:pt>
                <c:pt idx="14">
                  <c:v>0.35</c:v>
                </c:pt>
                <c:pt idx="15">
                  <c:v>0.35</c:v>
                </c:pt>
                <c:pt idx="16">
                  <c:v>0.33</c:v>
                </c:pt>
                <c:pt idx="17">
                  <c:v>0.31</c:v>
                </c:pt>
                <c:pt idx="18">
                  <c:v>0.33</c:v>
                </c:pt>
                <c:pt idx="19">
                  <c:v>0.31</c:v>
                </c:pt>
                <c:pt idx="20">
                  <c:v>0.31</c:v>
                </c:pt>
                <c:pt idx="21">
                  <c:v>0.3</c:v>
                </c:pt>
                <c:pt idx="22">
                  <c:v>0.3</c:v>
                </c:pt>
                <c:pt idx="23">
                  <c:v>0.28999999999999998</c:v>
                </c:pt>
                <c:pt idx="24">
                  <c:v>0.28999999999999998</c:v>
                </c:pt>
              </c:numCache>
            </c:numRef>
          </c:val>
        </c:ser>
        <c:ser>
          <c:idx val="1"/>
          <c:order val="1"/>
          <c:tx>
            <c:strRef>
              <c:f>Sheet1!$C$1</c:f>
              <c:strCache>
                <c:ptCount val="1"/>
                <c:pt idx="0">
                  <c:v>4 (out of 5)</c:v>
                </c:pt>
              </c:strCache>
            </c:strRef>
          </c:tx>
          <c:spPr>
            <a:solidFill>
              <a:schemeClr val="accent2"/>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Sheet1!$A$2:$A$26</c:f>
              <c:strCache>
                <c:ptCount val="25"/>
                <c:pt idx="0">
                  <c:v>Gives me access to a wide range of resources</c:v>
                </c:pt>
                <c:pt idx="1">
                  <c:v>Makes it easy to track my academic progress</c:v>
                </c:pt>
                <c:pt idx="2">
                  <c:v>Simplifies administrative-related activities such as registering for classes, paying tuition, etc.</c:v>
                </c:pt>
                <c:pt idx="3">
                  <c:v>Helps me know how I am doing in a course</c:v>
                </c:pt>
                <c:pt idx="4">
                  <c:v>Extends learning beyond the classroom</c:v>
                </c:pt>
                <c:pt idx="5">
                  <c:v>Helps me do my work faster</c:v>
                </c:pt>
                <c:pt idx="6">
                  <c:v>Is an efficient way to store examples of my work</c:v>
                </c:pt>
                <c:pt idx="7">
                  <c:v>Allows me to produce higher quality work</c:v>
                </c:pt>
                <c:pt idx="8">
                  <c:v>Makes it easier to get help when I need it</c:v>
                </c:pt>
                <c:pt idx="9">
                  <c:v>Allows me to take control of my own learning</c:v>
                </c:pt>
                <c:pt idx="10">
                  <c:v>Makes college easier</c:v>
                </c:pt>
                <c:pt idx="11">
                  <c:v>Makes learning more creative</c:v>
                </c:pt>
                <c:pt idx="12">
                  <c:v>Better prepares me for entering the workforce</c:v>
                </c:pt>
                <c:pt idx="13">
                  <c:v>Makes learning more fun</c:v>
                </c:pt>
                <c:pt idx="14">
                  <c:v>Makes me feel more connected to what’s going on at the college/university</c:v>
                </c:pt>
                <c:pt idx="15">
                  <c:v>Makes coursework/lectures more engaging</c:v>
                </c:pt>
                <c:pt idx="16">
                  <c:v>Enables me to reach my true academic potential</c:v>
                </c:pt>
                <c:pt idx="17">
                  <c:v>Elevates the level of teaching</c:v>
                </c:pt>
                <c:pt idx="18">
                  <c:v>Gives me access to experts in my field</c:v>
                </c:pt>
                <c:pt idx="19">
                  <c:v>Makes me feel connected to professors and other college/university staff</c:v>
                </c:pt>
                <c:pt idx="20">
                  <c:v>Makes me feel connected to other students</c:v>
                </c:pt>
                <c:pt idx="21">
                  <c:v>Makes my academic experience more individualized/personalizes curriculum</c:v>
                </c:pt>
                <c:pt idx="22">
                  <c:v>Makes classes more relevant to real life</c:v>
                </c:pt>
                <c:pt idx="23">
                  <c:v>Better prepares me for getting into graduate school</c:v>
                </c:pt>
                <c:pt idx="24">
                  <c:v>Helps me think out of the box</c:v>
                </c:pt>
              </c:strCache>
            </c:strRef>
          </c:cat>
          <c:val>
            <c:numRef>
              <c:f>Sheet1!$C$2:$C$26</c:f>
              <c:numCache>
                <c:formatCode>0%</c:formatCode>
                <c:ptCount val="25"/>
                <c:pt idx="0">
                  <c:v>0.22999999999999998</c:v>
                </c:pt>
                <c:pt idx="1">
                  <c:v>0.26</c:v>
                </c:pt>
                <c:pt idx="2">
                  <c:v>0.21999999999999997</c:v>
                </c:pt>
                <c:pt idx="3">
                  <c:v>0.30000000000000004</c:v>
                </c:pt>
                <c:pt idx="4">
                  <c:v>0.3</c:v>
                </c:pt>
                <c:pt idx="5">
                  <c:v>0.27</c:v>
                </c:pt>
                <c:pt idx="6">
                  <c:v>0.28999999999999998</c:v>
                </c:pt>
                <c:pt idx="7">
                  <c:v>0.31</c:v>
                </c:pt>
                <c:pt idx="8">
                  <c:v>0.28999999999999998</c:v>
                </c:pt>
                <c:pt idx="9">
                  <c:v>0.31</c:v>
                </c:pt>
                <c:pt idx="10">
                  <c:v>0.27999999999999997</c:v>
                </c:pt>
                <c:pt idx="11">
                  <c:v>0.30000000000000004</c:v>
                </c:pt>
                <c:pt idx="12">
                  <c:v>0.29000000000000004</c:v>
                </c:pt>
                <c:pt idx="13">
                  <c:v>0.29000000000000004</c:v>
                </c:pt>
                <c:pt idx="14">
                  <c:v>0.30000000000000004</c:v>
                </c:pt>
                <c:pt idx="15">
                  <c:v>0.30000000000000004</c:v>
                </c:pt>
                <c:pt idx="16">
                  <c:v>0.3</c:v>
                </c:pt>
                <c:pt idx="17">
                  <c:v>0.3</c:v>
                </c:pt>
                <c:pt idx="18">
                  <c:v>0.26999999999999996</c:v>
                </c:pt>
                <c:pt idx="19">
                  <c:v>0.28999999999999998</c:v>
                </c:pt>
                <c:pt idx="20">
                  <c:v>0.26999999999999996</c:v>
                </c:pt>
                <c:pt idx="21">
                  <c:v>0.26999999999999996</c:v>
                </c:pt>
                <c:pt idx="22">
                  <c:v>0.26999999999999996</c:v>
                </c:pt>
                <c:pt idx="23">
                  <c:v>0.27000000000000007</c:v>
                </c:pt>
                <c:pt idx="24">
                  <c:v>0.27000000000000007</c:v>
                </c:pt>
              </c:numCache>
            </c:numRef>
          </c:val>
        </c:ser>
        <c:ser>
          <c:idx val="2"/>
          <c:order val="2"/>
          <c:tx>
            <c:strRef>
              <c:f>Sheet1!$D$1</c:f>
              <c:strCache>
                <c:ptCount val="1"/>
                <c:pt idx="0">
                  <c:v>Column3</c:v>
                </c:pt>
              </c:strCache>
            </c:strRef>
          </c:tx>
          <c:spPr>
            <a:noFill/>
          </c:spPr>
          <c:invertIfNegative val="0"/>
          <c:dLbls>
            <c:txPr>
              <a:bodyPr/>
              <a:lstStyle/>
              <a:p>
                <a:pPr>
                  <a:defRPr sz="950" b="1">
                    <a:latin typeface="Arial" pitchFamily="34" charset="0"/>
                    <a:cs typeface="Arial" pitchFamily="34" charset="0"/>
                  </a:defRPr>
                </a:pPr>
                <a:endParaRPr lang="en-US"/>
              </a:p>
            </c:txPr>
            <c:dLblPos val="inBase"/>
            <c:showLegendKey val="0"/>
            <c:showVal val="1"/>
            <c:showCatName val="0"/>
            <c:showSerName val="0"/>
            <c:showPercent val="0"/>
            <c:showBubbleSize val="0"/>
            <c:showLeaderLines val="0"/>
          </c:dLbls>
          <c:cat>
            <c:strRef>
              <c:f>Sheet1!$A$2:$A$26</c:f>
              <c:strCache>
                <c:ptCount val="25"/>
                <c:pt idx="0">
                  <c:v>Gives me access to a wide range of resources</c:v>
                </c:pt>
                <c:pt idx="1">
                  <c:v>Makes it easy to track my academic progress</c:v>
                </c:pt>
                <c:pt idx="2">
                  <c:v>Simplifies administrative-related activities such as registering for classes, paying tuition, etc.</c:v>
                </c:pt>
                <c:pt idx="3">
                  <c:v>Helps me know how I am doing in a course</c:v>
                </c:pt>
                <c:pt idx="4">
                  <c:v>Extends learning beyond the classroom</c:v>
                </c:pt>
                <c:pt idx="5">
                  <c:v>Helps me do my work faster</c:v>
                </c:pt>
                <c:pt idx="6">
                  <c:v>Is an efficient way to store examples of my work</c:v>
                </c:pt>
                <c:pt idx="7">
                  <c:v>Allows me to produce higher quality work</c:v>
                </c:pt>
                <c:pt idx="8">
                  <c:v>Makes it easier to get help when I need it</c:v>
                </c:pt>
                <c:pt idx="9">
                  <c:v>Allows me to take control of my own learning</c:v>
                </c:pt>
                <c:pt idx="10">
                  <c:v>Makes college easier</c:v>
                </c:pt>
                <c:pt idx="11">
                  <c:v>Makes learning more creative</c:v>
                </c:pt>
                <c:pt idx="12">
                  <c:v>Better prepares me for entering the workforce</c:v>
                </c:pt>
                <c:pt idx="13">
                  <c:v>Makes learning more fun</c:v>
                </c:pt>
                <c:pt idx="14">
                  <c:v>Makes me feel more connected to what’s going on at the college/university</c:v>
                </c:pt>
                <c:pt idx="15">
                  <c:v>Makes coursework/lectures more engaging</c:v>
                </c:pt>
                <c:pt idx="16">
                  <c:v>Enables me to reach my true academic potential</c:v>
                </c:pt>
                <c:pt idx="17">
                  <c:v>Elevates the level of teaching</c:v>
                </c:pt>
                <c:pt idx="18">
                  <c:v>Gives me access to experts in my field</c:v>
                </c:pt>
                <c:pt idx="19">
                  <c:v>Makes me feel connected to professors and other college/university staff</c:v>
                </c:pt>
                <c:pt idx="20">
                  <c:v>Makes me feel connected to other students</c:v>
                </c:pt>
                <c:pt idx="21">
                  <c:v>Makes my academic experience more individualized/personalizes curriculum</c:v>
                </c:pt>
                <c:pt idx="22">
                  <c:v>Makes classes more relevant to real life</c:v>
                </c:pt>
                <c:pt idx="23">
                  <c:v>Better prepares me for getting into graduate school</c:v>
                </c:pt>
                <c:pt idx="24">
                  <c:v>Helps me think out of the box</c:v>
                </c:pt>
              </c:strCache>
            </c:strRef>
          </c:cat>
          <c:val>
            <c:numRef>
              <c:f>Sheet1!$D$2:$D$26</c:f>
              <c:numCache>
                <c:formatCode>0%</c:formatCode>
                <c:ptCount val="25"/>
                <c:pt idx="0">
                  <c:v>0.82</c:v>
                </c:pt>
                <c:pt idx="1">
                  <c:v>0.8</c:v>
                </c:pt>
                <c:pt idx="2">
                  <c:v>0.78</c:v>
                </c:pt>
                <c:pt idx="3">
                  <c:v>0.78</c:v>
                </c:pt>
                <c:pt idx="4">
                  <c:v>0.76</c:v>
                </c:pt>
                <c:pt idx="5">
                  <c:v>0.74</c:v>
                </c:pt>
                <c:pt idx="6">
                  <c:v>0.74</c:v>
                </c:pt>
                <c:pt idx="7">
                  <c:v>0.74</c:v>
                </c:pt>
                <c:pt idx="8">
                  <c:v>0.73</c:v>
                </c:pt>
                <c:pt idx="9">
                  <c:v>0.72</c:v>
                </c:pt>
                <c:pt idx="10">
                  <c:v>0.69</c:v>
                </c:pt>
                <c:pt idx="11">
                  <c:v>0.67</c:v>
                </c:pt>
                <c:pt idx="12">
                  <c:v>0.66</c:v>
                </c:pt>
                <c:pt idx="13">
                  <c:v>0.66</c:v>
                </c:pt>
                <c:pt idx="14">
                  <c:v>0.65</c:v>
                </c:pt>
                <c:pt idx="15">
                  <c:v>0.65</c:v>
                </c:pt>
                <c:pt idx="16">
                  <c:v>0.63</c:v>
                </c:pt>
                <c:pt idx="17">
                  <c:v>0.61</c:v>
                </c:pt>
                <c:pt idx="18">
                  <c:v>0.6</c:v>
                </c:pt>
                <c:pt idx="19">
                  <c:v>0.6</c:v>
                </c:pt>
                <c:pt idx="20">
                  <c:v>0.57999999999999996</c:v>
                </c:pt>
                <c:pt idx="21">
                  <c:v>0.56999999999999995</c:v>
                </c:pt>
                <c:pt idx="22">
                  <c:v>0.56999999999999995</c:v>
                </c:pt>
                <c:pt idx="23">
                  <c:v>0.56000000000000005</c:v>
                </c:pt>
                <c:pt idx="24">
                  <c:v>0.56000000000000005</c:v>
                </c:pt>
              </c:numCache>
            </c:numRef>
          </c:val>
        </c:ser>
        <c:dLbls>
          <c:showLegendKey val="0"/>
          <c:showVal val="0"/>
          <c:showCatName val="0"/>
          <c:showSerName val="0"/>
          <c:showPercent val="0"/>
          <c:showBubbleSize val="0"/>
        </c:dLbls>
        <c:gapWidth val="80"/>
        <c:overlap val="100"/>
        <c:axId val="122979072"/>
        <c:axId val="122980608"/>
      </c:barChart>
      <c:catAx>
        <c:axId val="122979072"/>
        <c:scaling>
          <c:orientation val="maxMin"/>
        </c:scaling>
        <c:delete val="1"/>
        <c:axPos val="l"/>
        <c:majorTickMark val="out"/>
        <c:minorTickMark val="none"/>
        <c:tickLblPos val="nextTo"/>
        <c:crossAx val="122980608"/>
        <c:crosses val="autoZero"/>
        <c:auto val="1"/>
        <c:lblAlgn val="ctr"/>
        <c:lblOffset val="100"/>
        <c:tickLblSkip val="1"/>
        <c:noMultiLvlLbl val="0"/>
      </c:catAx>
      <c:valAx>
        <c:axId val="122980608"/>
        <c:scaling>
          <c:orientation val="minMax"/>
          <c:max val="1"/>
          <c:min val="0"/>
        </c:scaling>
        <c:delete val="1"/>
        <c:axPos val="t"/>
        <c:numFmt formatCode="0%" sourceLinked="1"/>
        <c:majorTickMark val="out"/>
        <c:minorTickMark val="none"/>
        <c:tickLblPos val="none"/>
        <c:crossAx val="122979072"/>
        <c:crosses val="autoZero"/>
        <c:crossBetween val="between"/>
      </c:valAx>
    </c:plotArea>
    <c:legend>
      <c:legendPos val="r"/>
      <c:legendEntry>
        <c:idx val="2"/>
        <c:delete val="1"/>
      </c:legendEntry>
      <c:layout>
        <c:manualLayout>
          <c:xMode val="edge"/>
          <c:yMode val="edge"/>
          <c:x val="0.66884977613092478"/>
          <c:y val="0.85517362053881196"/>
          <c:w val="0.19405268785846214"/>
          <c:h val="8.4866805442423143E-2"/>
        </c:manualLayout>
      </c:layout>
      <c:overlay val="0"/>
      <c:txPr>
        <a:bodyPr/>
        <a:lstStyle/>
        <a:p>
          <a:pPr>
            <a:defRPr sz="9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Several times a day</c:v>
                </c:pt>
              </c:strCache>
            </c:strRef>
          </c:tx>
          <c:invertIfNegative val="0"/>
          <c:dLbls>
            <c:dLbl>
              <c:idx val="10"/>
              <c:delete val="1"/>
            </c:dLbl>
            <c:dLbl>
              <c:idx val="12"/>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Sheet1!$A$2:$A$26</c:f>
              <c:strCache>
                <c:ptCount val="25"/>
                <c:pt idx="0">
                  <c:v>E-mail</c:v>
                </c:pt>
                <c:pt idx="1">
                  <c:v>Text message</c:v>
                </c:pt>
                <c:pt idx="2">
                  <c:v>Use Facebook</c:v>
                </c:pt>
                <c:pt idx="3">
                  <c:v>Download or stream web-based videos (YouTube, etc.)</c:v>
                </c:pt>
                <c:pt idx="4">
                  <c:v>Read Wikis (Wikipedia, course wiki, etc.)</c:v>
                </c:pt>
                <c:pt idx="5">
                  <c:v>Instant message (Gchat, Facebook chat, AIM, etc.)</c:v>
                </c:pt>
                <c:pt idx="6">
                  <c:v>Download or stream web-based music</c:v>
                </c:pt>
                <c:pt idx="7">
                  <c:v>Read blogs</c:v>
                </c:pt>
                <c:pt idx="8">
                  <c:v>Use online forums or bulletin boards</c:v>
                </c:pt>
                <c:pt idx="9">
                  <c:v>Use telephone-like communication over the Internet </c:v>
                </c:pt>
                <c:pt idx="10">
                  <c:v>Watch podcasts or webcasts</c:v>
                </c:pt>
                <c:pt idx="11">
                  <c:v>Participate in online chats, chat events, webinars</c:v>
                </c:pt>
                <c:pt idx="12">
                  <c:v>Use photo-sharing websites (Flickr, Snapfish, Picasa, etc.)</c:v>
                </c:pt>
                <c:pt idx="13">
                  <c:v>Tagging/bookmarking/liking</c:v>
                </c:pt>
                <c:pt idx="14">
                  <c:v>Play online multi-user computer games for recreation</c:v>
                </c:pt>
                <c:pt idx="15">
                  <c:v>Contribute to blogs</c:v>
                </c:pt>
                <c:pt idx="16">
                  <c:v>Post videos to a video-sharing website (YouTube, etc.)</c:v>
                </c:pt>
                <c:pt idx="17">
                  <c:v>Use Twitter</c:v>
                </c:pt>
                <c:pt idx="18">
                  <c:v>Use other social networking websites (MySpace, etc.)</c:v>
                </c:pt>
                <c:pt idx="19">
                  <c:v>Access Internet content via a TV (Apple TV, Roku)</c:v>
                </c:pt>
                <c:pt idx="20">
                  <c:v>Use LinkedIn</c:v>
                </c:pt>
                <c:pt idx="21">
                  <c:v>Contribute to Wikis (Wikipedia, course wiki, etc.)</c:v>
                </c:pt>
                <c:pt idx="22">
                  <c:v>Use social studying sites </c:v>
                </c:pt>
                <c:pt idx="23">
                  <c:v>Use Geo-Tagging, Geo-Tagged environments </c:v>
                </c:pt>
                <c:pt idx="24">
                  <c:v>Participate in online virtual worlds </c:v>
                </c:pt>
              </c:strCache>
            </c:strRef>
          </c:cat>
          <c:val>
            <c:numRef>
              <c:f>Sheet1!$B$2:$B$26</c:f>
              <c:numCache>
                <c:formatCode>0%</c:formatCode>
                <c:ptCount val="25"/>
                <c:pt idx="0">
                  <c:v>0.75</c:v>
                </c:pt>
                <c:pt idx="1">
                  <c:v>0.74</c:v>
                </c:pt>
                <c:pt idx="2">
                  <c:v>0.57999999999999996</c:v>
                </c:pt>
                <c:pt idx="3">
                  <c:v>0.2</c:v>
                </c:pt>
                <c:pt idx="4">
                  <c:v>0.12</c:v>
                </c:pt>
                <c:pt idx="5">
                  <c:v>0.27</c:v>
                </c:pt>
                <c:pt idx="6">
                  <c:v>0.15</c:v>
                </c:pt>
                <c:pt idx="7">
                  <c:v>0.13</c:v>
                </c:pt>
                <c:pt idx="8">
                  <c:v>0.11</c:v>
                </c:pt>
                <c:pt idx="9">
                  <c:v>7.0000000000000007E-2</c:v>
                </c:pt>
                <c:pt idx="10">
                  <c:v>0.03</c:v>
                </c:pt>
                <c:pt idx="11">
                  <c:v>0.06</c:v>
                </c:pt>
                <c:pt idx="12">
                  <c:v>0.02</c:v>
                </c:pt>
                <c:pt idx="13">
                  <c:v>0.06</c:v>
                </c:pt>
                <c:pt idx="14">
                  <c:v>0.09</c:v>
                </c:pt>
                <c:pt idx="15">
                  <c:v>0.04</c:v>
                </c:pt>
                <c:pt idx="16">
                  <c:v>0.03</c:v>
                </c:pt>
                <c:pt idx="17">
                  <c:v>0.11</c:v>
                </c:pt>
                <c:pt idx="18">
                  <c:v>0.05</c:v>
                </c:pt>
                <c:pt idx="19">
                  <c:v>0.03</c:v>
                </c:pt>
                <c:pt idx="20">
                  <c:v>0.01</c:v>
                </c:pt>
                <c:pt idx="21">
                  <c:v>0.01</c:v>
                </c:pt>
                <c:pt idx="22">
                  <c:v>0.02</c:v>
                </c:pt>
                <c:pt idx="23">
                  <c:v>0.02</c:v>
                </c:pt>
                <c:pt idx="24">
                  <c:v>0.02</c:v>
                </c:pt>
              </c:numCache>
            </c:numRef>
          </c:val>
        </c:ser>
        <c:ser>
          <c:idx val="1"/>
          <c:order val="1"/>
          <c:tx>
            <c:strRef>
              <c:f>Sheet1!$C$1</c:f>
              <c:strCache>
                <c:ptCount val="1"/>
                <c:pt idx="0">
                  <c:v>Once a day</c:v>
                </c:pt>
              </c:strCache>
            </c:strRef>
          </c:tx>
          <c:invertIfNegative val="0"/>
          <c:dLbls>
            <c:dLbl>
              <c:idx val="11"/>
              <c:delete val="1"/>
            </c:dLbl>
            <c:dLbl>
              <c:idx val="12"/>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showLegendKey val="0"/>
            <c:showVal val="1"/>
            <c:showCatName val="0"/>
            <c:showSerName val="0"/>
            <c:showPercent val="0"/>
            <c:showBubbleSize val="0"/>
            <c:showLeaderLines val="0"/>
          </c:dLbls>
          <c:cat>
            <c:strRef>
              <c:f>Sheet1!$A$2:$A$26</c:f>
              <c:strCache>
                <c:ptCount val="25"/>
                <c:pt idx="0">
                  <c:v>E-mail</c:v>
                </c:pt>
                <c:pt idx="1">
                  <c:v>Text message</c:v>
                </c:pt>
                <c:pt idx="2">
                  <c:v>Use Facebook</c:v>
                </c:pt>
                <c:pt idx="3">
                  <c:v>Download or stream web-based videos (YouTube, etc.)</c:v>
                </c:pt>
                <c:pt idx="4">
                  <c:v>Read Wikis (Wikipedia, course wiki, etc.)</c:v>
                </c:pt>
                <c:pt idx="5">
                  <c:v>Instant message (Gchat, Facebook chat, AIM, etc.)</c:v>
                </c:pt>
                <c:pt idx="6">
                  <c:v>Download or stream web-based music</c:v>
                </c:pt>
                <c:pt idx="7">
                  <c:v>Read blogs</c:v>
                </c:pt>
                <c:pt idx="8">
                  <c:v>Use online forums or bulletin boards</c:v>
                </c:pt>
                <c:pt idx="9">
                  <c:v>Use telephone-like communication over the Internet </c:v>
                </c:pt>
                <c:pt idx="10">
                  <c:v>Watch podcasts or webcasts</c:v>
                </c:pt>
                <c:pt idx="11">
                  <c:v>Participate in online chats, chat events, webinars</c:v>
                </c:pt>
                <c:pt idx="12">
                  <c:v>Use photo-sharing websites (Flickr, Snapfish, Picasa, etc.)</c:v>
                </c:pt>
                <c:pt idx="13">
                  <c:v>Tagging/bookmarking/liking</c:v>
                </c:pt>
                <c:pt idx="14">
                  <c:v>Play online multi-user computer games for recreation</c:v>
                </c:pt>
                <c:pt idx="15">
                  <c:v>Contribute to blogs</c:v>
                </c:pt>
                <c:pt idx="16">
                  <c:v>Post videos to a video-sharing website (YouTube, etc.)</c:v>
                </c:pt>
                <c:pt idx="17">
                  <c:v>Use Twitter</c:v>
                </c:pt>
                <c:pt idx="18">
                  <c:v>Use other social networking websites (MySpace, etc.)</c:v>
                </c:pt>
                <c:pt idx="19">
                  <c:v>Access Internet content via a TV (Apple TV, Roku)</c:v>
                </c:pt>
                <c:pt idx="20">
                  <c:v>Use LinkedIn</c:v>
                </c:pt>
                <c:pt idx="21">
                  <c:v>Contribute to Wikis (Wikipedia, course wiki, etc.)</c:v>
                </c:pt>
                <c:pt idx="22">
                  <c:v>Use social studying sites </c:v>
                </c:pt>
                <c:pt idx="23">
                  <c:v>Use Geo-Tagging, Geo-Tagged environments </c:v>
                </c:pt>
                <c:pt idx="24">
                  <c:v>Participate in online virtual worlds </c:v>
                </c:pt>
              </c:strCache>
            </c:strRef>
          </c:cat>
          <c:val>
            <c:numRef>
              <c:f>Sheet1!$C$2:$C$26</c:f>
              <c:numCache>
                <c:formatCode>0%</c:formatCode>
                <c:ptCount val="25"/>
                <c:pt idx="0">
                  <c:v>0.13</c:v>
                </c:pt>
                <c:pt idx="1">
                  <c:v>0.06</c:v>
                </c:pt>
                <c:pt idx="2">
                  <c:v>0.14000000000000001</c:v>
                </c:pt>
                <c:pt idx="3">
                  <c:v>0.14000000000000001</c:v>
                </c:pt>
                <c:pt idx="4">
                  <c:v>0.12</c:v>
                </c:pt>
                <c:pt idx="5">
                  <c:v>0.12</c:v>
                </c:pt>
                <c:pt idx="6">
                  <c:v>0.11</c:v>
                </c:pt>
                <c:pt idx="7">
                  <c:v>0.09</c:v>
                </c:pt>
                <c:pt idx="8">
                  <c:v>0.11</c:v>
                </c:pt>
                <c:pt idx="9">
                  <c:v>7.0000000000000007E-2</c:v>
                </c:pt>
                <c:pt idx="10">
                  <c:v>0.05</c:v>
                </c:pt>
                <c:pt idx="11">
                  <c:v>0.04</c:v>
                </c:pt>
                <c:pt idx="12">
                  <c:v>0.03</c:v>
                </c:pt>
                <c:pt idx="13">
                  <c:v>0.06</c:v>
                </c:pt>
                <c:pt idx="14">
                  <c:v>0.05</c:v>
                </c:pt>
                <c:pt idx="15">
                  <c:v>0.04</c:v>
                </c:pt>
                <c:pt idx="16">
                  <c:v>0.02</c:v>
                </c:pt>
                <c:pt idx="17">
                  <c:v>0.05</c:v>
                </c:pt>
                <c:pt idx="18">
                  <c:v>0.03</c:v>
                </c:pt>
                <c:pt idx="19">
                  <c:v>0.03</c:v>
                </c:pt>
                <c:pt idx="20">
                  <c:v>0.03</c:v>
                </c:pt>
                <c:pt idx="21">
                  <c:v>0.01</c:v>
                </c:pt>
                <c:pt idx="22">
                  <c:v>0.02</c:v>
                </c:pt>
                <c:pt idx="23">
                  <c:v>0.02</c:v>
                </c:pt>
                <c:pt idx="24">
                  <c:v>0.01</c:v>
                </c:pt>
              </c:numCache>
            </c:numRef>
          </c:val>
        </c:ser>
        <c:ser>
          <c:idx val="2"/>
          <c:order val="2"/>
          <c:tx>
            <c:strRef>
              <c:f>Sheet1!$D$1</c:f>
              <c:strCache>
                <c:ptCount val="1"/>
                <c:pt idx="0">
                  <c:v>A few times a week</c:v>
                </c:pt>
              </c:strCache>
            </c:strRef>
          </c:tx>
          <c:invertIfNegative val="0"/>
          <c:dLbls>
            <c:dLbl>
              <c:idx val="23"/>
              <c:delete val="1"/>
            </c:dLbl>
            <c:dLbl>
              <c:idx val="24"/>
              <c:delete val="1"/>
            </c:dLbl>
            <c:txPr>
              <a:bodyPr/>
              <a:lstStyle/>
              <a:p>
                <a:pPr>
                  <a:defRPr>
                    <a:solidFill>
                      <a:schemeClr val="bg1"/>
                    </a:solidFill>
                  </a:defRPr>
                </a:pPr>
                <a:endParaRPr lang="en-US"/>
              </a:p>
            </c:txPr>
            <c:dLblPos val="inBase"/>
            <c:showLegendKey val="0"/>
            <c:showVal val="1"/>
            <c:showCatName val="0"/>
            <c:showSerName val="0"/>
            <c:showPercent val="0"/>
            <c:showBubbleSize val="0"/>
            <c:showLeaderLines val="0"/>
          </c:dLbls>
          <c:cat>
            <c:strRef>
              <c:f>Sheet1!$A$2:$A$26</c:f>
              <c:strCache>
                <c:ptCount val="25"/>
                <c:pt idx="0">
                  <c:v>E-mail</c:v>
                </c:pt>
                <c:pt idx="1">
                  <c:v>Text message</c:v>
                </c:pt>
                <c:pt idx="2">
                  <c:v>Use Facebook</c:v>
                </c:pt>
                <c:pt idx="3">
                  <c:v>Download or stream web-based videos (YouTube, etc.)</c:v>
                </c:pt>
                <c:pt idx="4">
                  <c:v>Read Wikis (Wikipedia, course wiki, etc.)</c:v>
                </c:pt>
                <c:pt idx="5">
                  <c:v>Instant message (Gchat, Facebook chat, AIM, etc.)</c:v>
                </c:pt>
                <c:pt idx="6">
                  <c:v>Download or stream web-based music</c:v>
                </c:pt>
                <c:pt idx="7">
                  <c:v>Read blogs</c:v>
                </c:pt>
                <c:pt idx="8">
                  <c:v>Use online forums or bulletin boards</c:v>
                </c:pt>
                <c:pt idx="9">
                  <c:v>Use telephone-like communication over the Internet </c:v>
                </c:pt>
                <c:pt idx="10">
                  <c:v>Watch podcasts or webcasts</c:v>
                </c:pt>
                <c:pt idx="11">
                  <c:v>Participate in online chats, chat events, webinars</c:v>
                </c:pt>
                <c:pt idx="12">
                  <c:v>Use photo-sharing websites (Flickr, Snapfish, Picasa, etc.)</c:v>
                </c:pt>
                <c:pt idx="13">
                  <c:v>Tagging/bookmarking/liking</c:v>
                </c:pt>
                <c:pt idx="14">
                  <c:v>Play online multi-user computer games for recreation</c:v>
                </c:pt>
                <c:pt idx="15">
                  <c:v>Contribute to blogs</c:v>
                </c:pt>
                <c:pt idx="16">
                  <c:v>Post videos to a video-sharing website (YouTube, etc.)</c:v>
                </c:pt>
                <c:pt idx="17">
                  <c:v>Use Twitter</c:v>
                </c:pt>
                <c:pt idx="18">
                  <c:v>Use other social networking websites (MySpace, etc.)</c:v>
                </c:pt>
                <c:pt idx="19">
                  <c:v>Access Internet content via a TV (Apple TV, Roku)</c:v>
                </c:pt>
                <c:pt idx="20">
                  <c:v>Use LinkedIn</c:v>
                </c:pt>
                <c:pt idx="21">
                  <c:v>Contribute to Wikis (Wikipedia, course wiki, etc.)</c:v>
                </c:pt>
                <c:pt idx="22">
                  <c:v>Use social studying sites </c:v>
                </c:pt>
                <c:pt idx="23">
                  <c:v>Use Geo-Tagging, Geo-Tagged environments </c:v>
                </c:pt>
                <c:pt idx="24">
                  <c:v>Participate in online virtual worlds </c:v>
                </c:pt>
              </c:strCache>
            </c:strRef>
          </c:cat>
          <c:val>
            <c:numRef>
              <c:f>Sheet1!$D$2:$D$26</c:f>
              <c:numCache>
                <c:formatCode>0%</c:formatCode>
                <c:ptCount val="25"/>
                <c:pt idx="0">
                  <c:v>0.09</c:v>
                </c:pt>
                <c:pt idx="1">
                  <c:v>0.08</c:v>
                </c:pt>
                <c:pt idx="2">
                  <c:v>0.11</c:v>
                </c:pt>
                <c:pt idx="3">
                  <c:v>0.33</c:v>
                </c:pt>
                <c:pt idx="4">
                  <c:v>0.35</c:v>
                </c:pt>
                <c:pt idx="5">
                  <c:v>0.22</c:v>
                </c:pt>
                <c:pt idx="6">
                  <c:v>0.3</c:v>
                </c:pt>
                <c:pt idx="7">
                  <c:v>0.23</c:v>
                </c:pt>
                <c:pt idx="8">
                  <c:v>0.23</c:v>
                </c:pt>
                <c:pt idx="9">
                  <c:v>0.21</c:v>
                </c:pt>
                <c:pt idx="10">
                  <c:v>0.18</c:v>
                </c:pt>
                <c:pt idx="11">
                  <c:v>0.15</c:v>
                </c:pt>
                <c:pt idx="12">
                  <c:v>0.13</c:v>
                </c:pt>
                <c:pt idx="13">
                  <c:v>0.17</c:v>
                </c:pt>
                <c:pt idx="14">
                  <c:v>0.15</c:v>
                </c:pt>
                <c:pt idx="15">
                  <c:v>0.11</c:v>
                </c:pt>
                <c:pt idx="16">
                  <c:v>0.08</c:v>
                </c:pt>
                <c:pt idx="17">
                  <c:v>0.09</c:v>
                </c:pt>
                <c:pt idx="18">
                  <c:v>0.06</c:v>
                </c:pt>
                <c:pt idx="19">
                  <c:v>7.0000000000000007E-2</c:v>
                </c:pt>
                <c:pt idx="20">
                  <c:v>0.06</c:v>
                </c:pt>
                <c:pt idx="21">
                  <c:v>0.05</c:v>
                </c:pt>
                <c:pt idx="22">
                  <c:v>7.0000000000000007E-2</c:v>
                </c:pt>
                <c:pt idx="23">
                  <c:v>0.05</c:v>
                </c:pt>
                <c:pt idx="24">
                  <c:v>0.04</c:v>
                </c:pt>
              </c:numCache>
            </c:numRef>
          </c:val>
        </c:ser>
        <c:ser>
          <c:idx val="3"/>
          <c:order val="3"/>
          <c:tx>
            <c:strRef>
              <c:f>Sheet1!$E$1</c:f>
              <c:strCache>
                <c:ptCount val="1"/>
                <c:pt idx="0">
                  <c:v>Less often</c:v>
                </c:pt>
              </c:strCache>
            </c:strRef>
          </c:tx>
          <c:invertIfNegative val="0"/>
          <c:dLbls>
            <c:dLbl>
              <c:idx val="0"/>
              <c:delete val="1"/>
            </c:dLbl>
            <c:dLbl>
              <c:idx val="1"/>
              <c:delete val="1"/>
            </c:dLbl>
            <c:dLbl>
              <c:idx val="2"/>
              <c:delete val="1"/>
            </c:dLbl>
            <c:dLblPos val="ctr"/>
            <c:showLegendKey val="0"/>
            <c:showVal val="1"/>
            <c:showCatName val="0"/>
            <c:showSerName val="0"/>
            <c:showPercent val="0"/>
            <c:showBubbleSize val="0"/>
            <c:showLeaderLines val="0"/>
          </c:dLbls>
          <c:cat>
            <c:strRef>
              <c:f>Sheet1!$A$2:$A$26</c:f>
              <c:strCache>
                <c:ptCount val="25"/>
                <c:pt idx="0">
                  <c:v>E-mail</c:v>
                </c:pt>
                <c:pt idx="1">
                  <c:v>Text message</c:v>
                </c:pt>
                <c:pt idx="2">
                  <c:v>Use Facebook</c:v>
                </c:pt>
                <c:pt idx="3">
                  <c:v>Download or stream web-based videos (YouTube, etc.)</c:v>
                </c:pt>
                <c:pt idx="4">
                  <c:v>Read Wikis (Wikipedia, course wiki, etc.)</c:v>
                </c:pt>
                <c:pt idx="5">
                  <c:v>Instant message (Gchat, Facebook chat, AIM, etc.)</c:v>
                </c:pt>
                <c:pt idx="6">
                  <c:v>Download or stream web-based music</c:v>
                </c:pt>
                <c:pt idx="7">
                  <c:v>Read blogs</c:v>
                </c:pt>
                <c:pt idx="8">
                  <c:v>Use online forums or bulletin boards</c:v>
                </c:pt>
                <c:pt idx="9">
                  <c:v>Use telephone-like communication over the Internet </c:v>
                </c:pt>
                <c:pt idx="10">
                  <c:v>Watch podcasts or webcasts</c:v>
                </c:pt>
                <c:pt idx="11">
                  <c:v>Participate in online chats, chat events, webinars</c:v>
                </c:pt>
                <c:pt idx="12">
                  <c:v>Use photo-sharing websites (Flickr, Snapfish, Picasa, etc.)</c:v>
                </c:pt>
                <c:pt idx="13">
                  <c:v>Tagging/bookmarking/liking</c:v>
                </c:pt>
                <c:pt idx="14">
                  <c:v>Play online multi-user computer games for recreation</c:v>
                </c:pt>
                <c:pt idx="15">
                  <c:v>Contribute to blogs</c:v>
                </c:pt>
                <c:pt idx="16">
                  <c:v>Post videos to a video-sharing website (YouTube, etc.)</c:v>
                </c:pt>
                <c:pt idx="17">
                  <c:v>Use Twitter</c:v>
                </c:pt>
                <c:pt idx="18">
                  <c:v>Use other social networking websites (MySpace, etc.)</c:v>
                </c:pt>
                <c:pt idx="19">
                  <c:v>Access Internet content via a TV (Apple TV, Roku)</c:v>
                </c:pt>
                <c:pt idx="20">
                  <c:v>Use LinkedIn</c:v>
                </c:pt>
                <c:pt idx="21">
                  <c:v>Contribute to Wikis (Wikipedia, course wiki, etc.)</c:v>
                </c:pt>
                <c:pt idx="22">
                  <c:v>Use social studying sites </c:v>
                </c:pt>
                <c:pt idx="23">
                  <c:v>Use Geo-Tagging, Geo-Tagged environments </c:v>
                </c:pt>
                <c:pt idx="24">
                  <c:v>Participate in online virtual worlds </c:v>
                </c:pt>
              </c:strCache>
            </c:strRef>
          </c:cat>
          <c:val>
            <c:numRef>
              <c:f>Sheet1!$E$2:$E$26</c:f>
              <c:numCache>
                <c:formatCode>0%</c:formatCode>
                <c:ptCount val="25"/>
                <c:pt idx="0">
                  <c:v>0.02</c:v>
                </c:pt>
                <c:pt idx="1">
                  <c:v>0.05</c:v>
                </c:pt>
                <c:pt idx="2">
                  <c:v>7.0000000000000007E-2</c:v>
                </c:pt>
                <c:pt idx="3">
                  <c:v>0.18</c:v>
                </c:pt>
                <c:pt idx="4">
                  <c:v>0.26</c:v>
                </c:pt>
                <c:pt idx="5">
                  <c:v>0.2</c:v>
                </c:pt>
                <c:pt idx="6">
                  <c:v>0.23</c:v>
                </c:pt>
                <c:pt idx="7">
                  <c:v>0.27</c:v>
                </c:pt>
                <c:pt idx="8">
                  <c:v>0.25</c:v>
                </c:pt>
                <c:pt idx="9">
                  <c:v>0.33</c:v>
                </c:pt>
                <c:pt idx="10">
                  <c:v>0.33</c:v>
                </c:pt>
                <c:pt idx="11">
                  <c:v>0.28000000000000003</c:v>
                </c:pt>
                <c:pt idx="12">
                  <c:v>0.32</c:v>
                </c:pt>
                <c:pt idx="13">
                  <c:v>0.2</c:v>
                </c:pt>
                <c:pt idx="14">
                  <c:v>0.14000000000000001</c:v>
                </c:pt>
                <c:pt idx="15">
                  <c:v>0.24</c:v>
                </c:pt>
                <c:pt idx="16">
                  <c:v>0.28999999999999998</c:v>
                </c:pt>
                <c:pt idx="17">
                  <c:v>0.12</c:v>
                </c:pt>
                <c:pt idx="18">
                  <c:v>0.17</c:v>
                </c:pt>
                <c:pt idx="19">
                  <c:v>0.12</c:v>
                </c:pt>
                <c:pt idx="20">
                  <c:v>0.15</c:v>
                </c:pt>
                <c:pt idx="21">
                  <c:v>0.18</c:v>
                </c:pt>
                <c:pt idx="22">
                  <c:v>0.12</c:v>
                </c:pt>
                <c:pt idx="23">
                  <c:v>0.09</c:v>
                </c:pt>
                <c:pt idx="24">
                  <c:v>0.08</c:v>
                </c:pt>
              </c:numCache>
            </c:numRef>
          </c:val>
        </c:ser>
        <c:ser>
          <c:idx val="4"/>
          <c:order val="4"/>
          <c:tx>
            <c:strRef>
              <c:f>Sheet1!$F$1</c:f>
              <c:strCache>
                <c:ptCount val="1"/>
                <c:pt idx="0">
                  <c:v>Total</c:v>
                </c:pt>
              </c:strCache>
            </c:strRef>
          </c:tx>
          <c:spPr>
            <a:solidFill>
              <a:schemeClr val="bg1"/>
            </a:solidFill>
          </c:spPr>
          <c:invertIfNegative val="0"/>
          <c:dLbls>
            <c:txPr>
              <a:bodyPr/>
              <a:lstStyle/>
              <a:p>
                <a:pPr>
                  <a:defRPr b="1"/>
                </a:pPr>
                <a:endParaRPr lang="en-US"/>
              </a:p>
            </c:txPr>
            <c:dLblPos val="inBase"/>
            <c:showLegendKey val="0"/>
            <c:showVal val="1"/>
            <c:showCatName val="0"/>
            <c:showSerName val="0"/>
            <c:showPercent val="0"/>
            <c:showBubbleSize val="0"/>
            <c:showLeaderLines val="0"/>
          </c:dLbls>
          <c:cat>
            <c:strRef>
              <c:f>Sheet1!$A$2:$A$26</c:f>
              <c:strCache>
                <c:ptCount val="25"/>
                <c:pt idx="0">
                  <c:v>E-mail</c:v>
                </c:pt>
                <c:pt idx="1">
                  <c:v>Text message</c:v>
                </c:pt>
                <c:pt idx="2">
                  <c:v>Use Facebook</c:v>
                </c:pt>
                <c:pt idx="3">
                  <c:v>Download or stream web-based videos (YouTube, etc.)</c:v>
                </c:pt>
                <c:pt idx="4">
                  <c:v>Read Wikis (Wikipedia, course wiki, etc.)</c:v>
                </c:pt>
                <c:pt idx="5">
                  <c:v>Instant message (Gchat, Facebook chat, AIM, etc.)</c:v>
                </c:pt>
                <c:pt idx="6">
                  <c:v>Download or stream web-based music</c:v>
                </c:pt>
                <c:pt idx="7">
                  <c:v>Read blogs</c:v>
                </c:pt>
                <c:pt idx="8">
                  <c:v>Use online forums or bulletin boards</c:v>
                </c:pt>
                <c:pt idx="9">
                  <c:v>Use telephone-like communication over the Internet </c:v>
                </c:pt>
                <c:pt idx="10">
                  <c:v>Watch podcasts or webcasts</c:v>
                </c:pt>
                <c:pt idx="11">
                  <c:v>Participate in online chats, chat events, webinars</c:v>
                </c:pt>
                <c:pt idx="12">
                  <c:v>Use photo-sharing websites (Flickr, Snapfish, Picasa, etc.)</c:v>
                </c:pt>
                <c:pt idx="13">
                  <c:v>Tagging/bookmarking/liking</c:v>
                </c:pt>
                <c:pt idx="14">
                  <c:v>Play online multi-user computer games for recreation</c:v>
                </c:pt>
                <c:pt idx="15">
                  <c:v>Contribute to blogs</c:v>
                </c:pt>
                <c:pt idx="16">
                  <c:v>Post videos to a video-sharing website (YouTube, etc.)</c:v>
                </c:pt>
                <c:pt idx="17">
                  <c:v>Use Twitter</c:v>
                </c:pt>
                <c:pt idx="18">
                  <c:v>Use other social networking websites (MySpace, etc.)</c:v>
                </c:pt>
                <c:pt idx="19">
                  <c:v>Access Internet content via a TV (Apple TV, Roku)</c:v>
                </c:pt>
                <c:pt idx="20">
                  <c:v>Use LinkedIn</c:v>
                </c:pt>
                <c:pt idx="21">
                  <c:v>Contribute to Wikis (Wikipedia, course wiki, etc.)</c:v>
                </c:pt>
                <c:pt idx="22">
                  <c:v>Use social studying sites </c:v>
                </c:pt>
                <c:pt idx="23">
                  <c:v>Use Geo-Tagging, Geo-Tagged environments </c:v>
                </c:pt>
                <c:pt idx="24">
                  <c:v>Participate in online virtual worlds </c:v>
                </c:pt>
              </c:strCache>
            </c:strRef>
          </c:cat>
          <c:val>
            <c:numRef>
              <c:f>Sheet1!$F$2:$F$26</c:f>
              <c:numCache>
                <c:formatCode>0%</c:formatCode>
                <c:ptCount val="25"/>
                <c:pt idx="0">
                  <c:v>0.99</c:v>
                </c:pt>
                <c:pt idx="1">
                  <c:v>0.92999999999999994</c:v>
                </c:pt>
                <c:pt idx="2">
                  <c:v>0.89999999999999991</c:v>
                </c:pt>
                <c:pt idx="3">
                  <c:v>0.85000000000000009</c:v>
                </c:pt>
                <c:pt idx="4">
                  <c:v>0.85</c:v>
                </c:pt>
                <c:pt idx="5">
                  <c:v>0.81</c:v>
                </c:pt>
                <c:pt idx="6">
                  <c:v>0.79</c:v>
                </c:pt>
                <c:pt idx="7">
                  <c:v>0.72</c:v>
                </c:pt>
                <c:pt idx="8">
                  <c:v>0.7</c:v>
                </c:pt>
                <c:pt idx="9">
                  <c:v>0.68000000000000016</c:v>
                </c:pt>
                <c:pt idx="10">
                  <c:v>0.59000000000000008</c:v>
                </c:pt>
                <c:pt idx="11">
                  <c:v>0.53</c:v>
                </c:pt>
                <c:pt idx="12">
                  <c:v>0.5</c:v>
                </c:pt>
                <c:pt idx="13">
                  <c:v>0.49</c:v>
                </c:pt>
                <c:pt idx="14">
                  <c:v>0.43000000000000005</c:v>
                </c:pt>
                <c:pt idx="15">
                  <c:v>0.42999999999999994</c:v>
                </c:pt>
                <c:pt idx="16">
                  <c:v>0.42000000000000004</c:v>
                </c:pt>
                <c:pt idx="17">
                  <c:v>0.37</c:v>
                </c:pt>
                <c:pt idx="18">
                  <c:v>0.31</c:v>
                </c:pt>
                <c:pt idx="19">
                  <c:v>0.25</c:v>
                </c:pt>
                <c:pt idx="20">
                  <c:v>0.25</c:v>
                </c:pt>
                <c:pt idx="21">
                  <c:v>0.25</c:v>
                </c:pt>
                <c:pt idx="22">
                  <c:v>0.22999999999999998</c:v>
                </c:pt>
                <c:pt idx="23">
                  <c:v>0.18</c:v>
                </c:pt>
                <c:pt idx="24">
                  <c:v>0.15</c:v>
                </c:pt>
              </c:numCache>
            </c:numRef>
          </c:val>
        </c:ser>
        <c:dLbls>
          <c:showLegendKey val="0"/>
          <c:showVal val="1"/>
          <c:showCatName val="0"/>
          <c:showSerName val="0"/>
          <c:showPercent val="0"/>
          <c:showBubbleSize val="0"/>
        </c:dLbls>
        <c:gapWidth val="80"/>
        <c:overlap val="100"/>
        <c:axId val="124438016"/>
        <c:axId val="124439552"/>
      </c:barChart>
      <c:catAx>
        <c:axId val="124438016"/>
        <c:scaling>
          <c:orientation val="maxMin"/>
        </c:scaling>
        <c:delete val="0"/>
        <c:axPos val="l"/>
        <c:numFmt formatCode="General" sourceLinked="1"/>
        <c:majorTickMark val="out"/>
        <c:minorTickMark val="none"/>
        <c:tickLblPos val="nextTo"/>
        <c:crossAx val="124439552"/>
        <c:crosses val="autoZero"/>
        <c:auto val="1"/>
        <c:lblAlgn val="ctr"/>
        <c:lblOffset val="100"/>
        <c:noMultiLvlLbl val="0"/>
      </c:catAx>
      <c:valAx>
        <c:axId val="124439552"/>
        <c:scaling>
          <c:orientation val="minMax"/>
          <c:max val="1.1000000000000001"/>
          <c:min val="0"/>
        </c:scaling>
        <c:delete val="1"/>
        <c:axPos val="t"/>
        <c:numFmt formatCode="0%" sourceLinked="1"/>
        <c:majorTickMark val="out"/>
        <c:minorTickMark val="none"/>
        <c:tickLblPos val="none"/>
        <c:crossAx val="124438016"/>
        <c:crosses val="autoZero"/>
        <c:crossBetween val="between"/>
      </c:valAx>
    </c:plotArea>
    <c:legend>
      <c:legendPos val="r"/>
      <c:legendEntry>
        <c:idx val="4"/>
        <c:delete val="1"/>
      </c:legendEntry>
      <c:layout>
        <c:manualLayout>
          <c:xMode val="edge"/>
          <c:yMode val="edge"/>
          <c:x val="0.66177324104648205"/>
          <c:y val="0.73279466464812981"/>
          <c:w val="0.12644547455761579"/>
          <c:h val="0.17654265869449215"/>
        </c:manualLayout>
      </c:layout>
      <c:overlay val="0"/>
    </c:legend>
    <c:plotVisOnly val="1"/>
    <c:dispBlanksAs val="gap"/>
    <c:showDLblsOverMax val="0"/>
  </c:chart>
  <c:txPr>
    <a:bodyPr/>
    <a:lstStyle/>
    <a:p>
      <a:pPr>
        <a:defRPr sz="9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43553149606297"/>
          <c:y val="0.04"/>
          <c:w val="0.52464780183727033"/>
          <c:h val="0.94133333333333336"/>
        </c:manualLayout>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100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Sheet1!$A$2:$A$25</c:f>
              <c:strCache>
                <c:ptCount val="24"/>
                <c:pt idx="0">
                  <c:v>E-mailing professors</c:v>
                </c:pt>
                <c:pt idx="1">
                  <c:v>Checking grades</c:v>
                </c:pt>
                <c:pt idx="2">
                  <c:v>Texting other students about coursework</c:v>
                </c:pt>
                <c:pt idx="3">
                  <c:v>Looking up info on Internet outside of class</c:v>
                </c:pt>
                <c:pt idx="4">
                  <c:v>E-mailing other students about coursework</c:v>
                </c:pt>
                <c:pt idx="5">
                  <c:v>Accessing course websites or syllabi</c:v>
                </c:pt>
                <c:pt idx="6">
                  <c:v>Looking up info on Internet in class </c:v>
                </c:pt>
                <c:pt idx="7">
                  <c:v>As a timer or time management device</c:v>
                </c:pt>
                <c:pt idx="8">
                  <c:v>Listening to music while doing coursework</c:v>
                </c:pt>
                <c:pt idx="9">
                  <c:v>Taking pictures</c:v>
                </c:pt>
                <c:pt idx="10">
                  <c:v>Collecting data for classwork</c:v>
                </c:pt>
                <c:pt idx="11">
                  <c:v>To access a social networking website</c:v>
                </c:pt>
                <c:pt idx="12">
                  <c:v>Accessing library resources</c:v>
                </c:pt>
                <c:pt idx="13">
                  <c:v>Registering for courses</c:v>
                </c:pt>
                <c:pt idx="14">
                  <c:v>Conducting research for papers/presentations</c:v>
                </c:pt>
                <c:pt idx="15">
                  <c:v>Accessing financial aid information</c:v>
                </c:pt>
                <c:pt idx="16">
                  <c:v>Texting professors</c:v>
                </c:pt>
                <c:pt idx="17">
                  <c:v>Making textbook purchases</c:v>
                </c:pt>
                <c:pt idx="18">
                  <c:v>Learning about locations you're in/visiting</c:v>
                </c:pt>
                <c:pt idx="19">
                  <c:v>As a source of additional help or tutoring</c:v>
                </c:pt>
                <c:pt idx="20">
                  <c:v>Posting information or images on the Internet</c:v>
                </c:pt>
                <c:pt idx="21">
                  <c:v>Writing papers or other classwork</c:v>
                </c:pt>
                <c:pt idx="22">
                  <c:v>Ordering transcripts</c:v>
                </c:pt>
                <c:pt idx="23">
                  <c:v>Making charts or other visual aids</c:v>
                </c:pt>
              </c:strCache>
            </c:strRef>
          </c:cat>
          <c:val>
            <c:numRef>
              <c:f>Sheet1!$B$2:$B$25</c:f>
              <c:numCache>
                <c:formatCode>0%</c:formatCode>
                <c:ptCount val="24"/>
                <c:pt idx="0">
                  <c:v>0.66</c:v>
                </c:pt>
                <c:pt idx="1">
                  <c:v>0.62</c:v>
                </c:pt>
                <c:pt idx="2">
                  <c:v>0.61</c:v>
                </c:pt>
                <c:pt idx="3">
                  <c:v>0.59</c:v>
                </c:pt>
                <c:pt idx="4">
                  <c:v>0.56999999999999995</c:v>
                </c:pt>
                <c:pt idx="5">
                  <c:v>0.45</c:v>
                </c:pt>
                <c:pt idx="6">
                  <c:v>0.45</c:v>
                </c:pt>
                <c:pt idx="7">
                  <c:v>0.42</c:v>
                </c:pt>
                <c:pt idx="8">
                  <c:v>0.4</c:v>
                </c:pt>
                <c:pt idx="9">
                  <c:v>0.37</c:v>
                </c:pt>
                <c:pt idx="10">
                  <c:v>0.28000000000000003</c:v>
                </c:pt>
                <c:pt idx="11">
                  <c:v>0.28000000000000003</c:v>
                </c:pt>
                <c:pt idx="12">
                  <c:v>0.24</c:v>
                </c:pt>
                <c:pt idx="13">
                  <c:v>0.22</c:v>
                </c:pt>
                <c:pt idx="14">
                  <c:v>0.22</c:v>
                </c:pt>
                <c:pt idx="15">
                  <c:v>0.21</c:v>
                </c:pt>
                <c:pt idx="16">
                  <c:v>0.19</c:v>
                </c:pt>
                <c:pt idx="17">
                  <c:v>0.16</c:v>
                </c:pt>
                <c:pt idx="18">
                  <c:v>0.15</c:v>
                </c:pt>
                <c:pt idx="19">
                  <c:v>0.15</c:v>
                </c:pt>
                <c:pt idx="20">
                  <c:v>0.14000000000000001</c:v>
                </c:pt>
                <c:pt idx="21">
                  <c:v>0.12</c:v>
                </c:pt>
                <c:pt idx="22">
                  <c:v>7.0000000000000007E-2</c:v>
                </c:pt>
                <c:pt idx="23">
                  <c:v>0.05</c:v>
                </c:pt>
              </c:numCache>
            </c:numRef>
          </c:val>
        </c:ser>
        <c:dLbls>
          <c:showLegendKey val="0"/>
          <c:showVal val="0"/>
          <c:showCatName val="0"/>
          <c:showSerName val="0"/>
          <c:showPercent val="0"/>
          <c:showBubbleSize val="0"/>
        </c:dLbls>
        <c:gapWidth val="80"/>
        <c:axId val="124385920"/>
        <c:axId val="124461440"/>
      </c:barChart>
      <c:catAx>
        <c:axId val="124385920"/>
        <c:scaling>
          <c:orientation val="maxMin"/>
        </c:scaling>
        <c:delete val="0"/>
        <c:axPos val="l"/>
        <c:majorTickMark val="out"/>
        <c:minorTickMark val="none"/>
        <c:tickLblPos val="nextTo"/>
        <c:txPr>
          <a:bodyPr/>
          <a:lstStyle/>
          <a:p>
            <a:pPr>
              <a:defRPr sz="1000">
                <a:latin typeface="Arial" pitchFamily="34" charset="0"/>
                <a:cs typeface="Arial" pitchFamily="34" charset="0"/>
              </a:defRPr>
            </a:pPr>
            <a:endParaRPr lang="en-US"/>
          </a:p>
        </c:txPr>
        <c:crossAx val="124461440"/>
        <c:crosses val="autoZero"/>
        <c:auto val="1"/>
        <c:lblAlgn val="ctr"/>
        <c:lblOffset val="100"/>
        <c:noMultiLvlLbl val="0"/>
      </c:catAx>
      <c:valAx>
        <c:axId val="124461440"/>
        <c:scaling>
          <c:orientation val="minMax"/>
          <c:max val="1"/>
          <c:min val="0"/>
        </c:scaling>
        <c:delete val="1"/>
        <c:axPos val="t"/>
        <c:numFmt formatCode="0%" sourceLinked="1"/>
        <c:majorTickMark val="out"/>
        <c:minorTickMark val="none"/>
        <c:tickLblPos val="none"/>
        <c:crossAx val="124385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32638"/>
            </a:solidFill>
          </c:spPr>
          <c:invertIfNegative val="0"/>
          <c:dLbls>
            <c:txPr>
              <a:bodyPr/>
              <a:lstStyle/>
              <a:p>
                <a:pPr>
                  <a:defRPr sz="950">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Sheet1!$A$2:$A$26</c:f>
              <c:strCache>
                <c:ptCount val="25"/>
                <c:pt idx="0">
                  <c:v>Calculator or mathematical equation </c:v>
                </c:pt>
                <c:pt idx="1">
                  <c:v>Dictionary or Thesaurus </c:v>
                </c:pt>
                <c:pt idx="2">
                  <c:v>Search tool  </c:v>
                </c:pt>
                <c:pt idx="3">
                  <c:v>Calendar or time management  </c:v>
                </c:pt>
                <c:pt idx="4">
                  <c:v>Social networking  </c:v>
                </c:pt>
                <c:pt idx="5">
                  <c:v>News  </c:v>
                </c:pt>
                <c:pt idx="6">
                  <c:v>Writing, note-taking, presentation  </c:v>
                </c:pt>
                <c:pt idx="7">
                  <c:v>Educational review  </c:v>
                </c:pt>
                <c:pt idx="8">
                  <c:v>Reading  </c:v>
                </c:pt>
                <c:pt idx="9">
                  <c:v>Foreign language or translators</c:v>
                </c:pt>
                <c:pt idx="10">
                  <c:v>Study tool </c:v>
                </c:pt>
                <c:pt idx="11">
                  <c:v>Video player </c:v>
                </c:pt>
                <c:pt idx="12">
                  <c:v>Music  </c:v>
                </c:pt>
                <c:pt idx="13">
                  <c:v>Spreadsheet  </c:v>
                </c:pt>
                <c:pt idx="14">
                  <c:v>University specific  </c:v>
                </c:pt>
                <c:pt idx="15">
                  <c:v>Entertainment  </c:v>
                </c:pt>
                <c:pt idx="16">
                  <c:v>Travel  </c:v>
                </c:pt>
                <c:pt idx="17">
                  <c:v>Drawing or sketching  </c:v>
                </c:pt>
                <c:pt idx="18">
                  <c:v>Location-based  </c:v>
                </c:pt>
                <c:pt idx="19">
                  <c:v>Sports  </c:v>
                </c:pt>
                <c:pt idx="20">
                  <c:v>App one of my professors recommended </c:v>
                </c:pt>
                <c:pt idx="21">
                  <c:v>Multi-player online games</c:v>
                </c:pt>
                <c:pt idx="22">
                  <c:v>All other games</c:v>
                </c:pt>
                <c:pt idx="23">
                  <c:v>Other</c:v>
                </c:pt>
                <c:pt idx="24">
                  <c:v>None of the above</c:v>
                </c:pt>
              </c:strCache>
            </c:strRef>
          </c:cat>
          <c:val>
            <c:numRef>
              <c:f>Sheet1!$B$2:$B$26</c:f>
              <c:numCache>
                <c:formatCode>0%</c:formatCode>
                <c:ptCount val="25"/>
                <c:pt idx="0">
                  <c:v>0.52</c:v>
                </c:pt>
                <c:pt idx="1">
                  <c:v>0.49000000000000032</c:v>
                </c:pt>
                <c:pt idx="2">
                  <c:v>0.43000000000000038</c:v>
                </c:pt>
                <c:pt idx="3">
                  <c:v>0.36000000000000032</c:v>
                </c:pt>
                <c:pt idx="4">
                  <c:v>0.27</c:v>
                </c:pt>
                <c:pt idx="5">
                  <c:v>0.25</c:v>
                </c:pt>
                <c:pt idx="6">
                  <c:v>0.24000000000000021</c:v>
                </c:pt>
                <c:pt idx="7">
                  <c:v>0.23</c:v>
                </c:pt>
                <c:pt idx="8">
                  <c:v>0.23</c:v>
                </c:pt>
                <c:pt idx="9">
                  <c:v>0.2</c:v>
                </c:pt>
                <c:pt idx="10">
                  <c:v>0.19</c:v>
                </c:pt>
                <c:pt idx="11">
                  <c:v>0.19</c:v>
                </c:pt>
                <c:pt idx="12">
                  <c:v>0.16</c:v>
                </c:pt>
                <c:pt idx="13">
                  <c:v>0.15000000000000024</c:v>
                </c:pt>
                <c:pt idx="14">
                  <c:v>0.12000000000000002</c:v>
                </c:pt>
                <c:pt idx="15">
                  <c:v>7.0000000000000021E-2</c:v>
                </c:pt>
                <c:pt idx="16">
                  <c:v>6.0000000000000032E-2</c:v>
                </c:pt>
                <c:pt idx="17">
                  <c:v>0.05</c:v>
                </c:pt>
                <c:pt idx="18">
                  <c:v>0.05</c:v>
                </c:pt>
                <c:pt idx="19">
                  <c:v>4.0000000000000022E-2</c:v>
                </c:pt>
                <c:pt idx="20">
                  <c:v>4.0000000000000022E-2</c:v>
                </c:pt>
                <c:pt idx="21">
                  <c:v>3.0000000000000002E-2</c:v>
                </c:pt>
                <c:pt idx="22">
                  <c:v>3.0000000000000002E-2</c:v>
                </c:pt>
                <c:pt idx="23">
                  <c:v>3.0000000000000002E-2</c:v>
                </c:pt>
                <c:pt idx="24">
                  <c:v>0.11</c:v>
                </c:pt>
              </c:numCache>
            </c:numRef>
          </c:val>
        </c:ser>
        <c:dLbls>
          <c:showLegendKey val="0"/>
          <c:showVal val="0"/>
          <c:showCatName val="0"/>
          <c:showSerName val="0"/>
          <c:showPercent val="0"/>
          <c:showBubbleSize val="0"/>
        </c:dLbls>
        <c:gapWidth val="80"/>
        <c:axId val="124816768"/>
        <c:axId val="124818560"/>
      </c:barChart>
      <c:catAx>
        <c:axId val="124816768"/>
        <c:scaling>
          <c:orientation val="maxMin"/>
        </c:scaling>
        <c:delete val="0"/>
        <c:axPos val="l"/>
        <c:majorTickMark val="out"/>
        <c:minorTickMark val="none"/>
        <c:tickLblPos val="nextTo"/>
        <c:txPr>
          <a:bodyPr/>
          <a:lstStyle/>
          <a:p>
            <a:pPr>
              <a:defRPr sz="950">
                <a:latin typeface="Arial" pitchFamily="34" charset="0"/>
                <a:cs typeface="Arial" pitchFamily="34" charset="0"/>
              </a:defRPr>
            </a:pPr>
            <a:endParaRPr lang="en-US"/>
          </a:p>
        </c:txPr>
        <c:crossAx val="124818560"/>
        <c:crosses val="autoZero"/>
        <c:auto val="1"/>
        <c:lblAlgn val="ctr"/>
        <c:lblOffset val="100"/>
        <c:noMultiLvlLbl val="0"/>
      </c:catAx>
      <c:valAx>
        <c:axId val="124818560"/>
        <c:scaling>
          <c:orientation val="minMax"/>
          <c:max val="1"/>
          <c:min val="0"/>
        </c:scaling>
        <c:delete val="1"/>
        <c:axPos val="t"/>
        <c:numFmt formatCode="0%" sourceLinked="1"/>
        <c:majorTickMark val="out"/>
        <c:minorTickMark val="none"/>
        <c:tickLblPos val="none"/>
        <c:crossAx val="124816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CB463A9B-2586-4B5F-A325-14E706F53C1A}" type="datetimeFigureOut">
              <a:rPr lang="en-US" smtClean="0"/>
              <a:t>10/11/2011</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D1EEE779-61EE-47AE-B48F-B8A9A16734EA}" type="slidenum">
              <a:rPr lang="en-US" smtClean="0"/>
              <a:t>‹#›</a:t>
            </a:fld>
            <a:endParaRPr lang="en-US"/>
          </a:p>
        </p:txBody>
      </p:sp>
    </p:spTree>
    <p:extLst>
      <p:ext uri="{BB962C8B-B14F-4D97-AF65-F5344CB8AC3E}">
        <p14:creationId xmlns:p14="http://schemas.microsoft.com/office/powerpoint/2010/main" val="1245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21F5CCFC-6477-4B82-9210-B6929479A16E}" type="datetimeFigureOut">
              <a:rPr lang="en-US" smtClean="0"/>
              <a:pPr/>
              <a:t>10/11/2011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0E2CE150-F13F-42BE-A68A-1A8C1975105E}" type="slidenum">
              <a:rPr lang="en-US" smtClean="0"/>
              <a:pPr/>
              <a:t>‹#›</a:t>
            </a:fld>
            <a:endParaRPr lang="en-US"/>
          </a:p>
        </p:txBody>
      </p:sp>
    </p:spTree>
    <p:extLst>
      <p:ext uri="{BB962C8B-B14F-4D97-AF65-F5344CB8AC3E}">
        <p14:creationId xmlns:p14="http://schemas.microsoft.com/office/powerpoint/2010/main" val="11089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ECAR study of undergraduate students and information technology sheds light on how IT affects the college experience. ECAR has conducted this annual study since 2004, and though students’ ownership and utilization of technology changes from year to year, students consistently rely upon their instructors and institutions to meet their technology expectations and needs. The 2011 study differs from past studies in that the questionnaire was re-engineered and responses were gathered from a nationally representative sample of 3,000 students at 1,179 colleges and universities. The sample was stratified by region, institution type, and key demographics, and results were weighted to match statistics from the National Center for Education Statistics. Despite methodological differences in the 2011 study, the student voice about information technology is heard resoundingly in the study results. </a:t>
            </a:r>
          </a:p>
          <a:p>
            <a:endParaRPr lang="en-US"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Students are still attached to “standard issue” technology.</a:t>
            </a:r>
            <a:r>
              <a:rPr lang="en-US" dirty="0" smtClean="0"/>
              <a:t> A majority of students own a printer (81%), a DVD player (75%), a stationary gaming device (66%), an HDTV (56%), and a desktop computer (53%). </a:t>
            </a:r>
          </a:p>
          <a:p>
            <a:endParaRPr lang="en-US" dirty="0" smtClean="0"/>
          </a:p>
          <a:p>
            <a:r>
              <a:rPr lang="en-US" dirty="0" smtClean="0"/>
              <a:t>Graphic</a:t>
            </a:r>
            <a:r>
              <a:rPr lang="en-US" baseline="0" dirty="0" smtClean="0"/>
              <a:t> depicts 15 of the 34 devices that students were asked about owning.</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a:t>Students own many different kinds of technology devices—and their clear preference is for small, mobile devices that fit in a pocket or backpack and go with them everywhere. </a:t>
            </a:r>
            <a:r>
              <a:rPr lang="en-US" dirty="0"/>
              <a:t>A majority of students own a laptop (87%), a USB thumb drive (70%), an iPod (62%), a smartphone (55%), a digital camera (55%), and a webcam (55</a:t>
            </a:r>
            <a:r>
              <a:rPr lang="en-US" dirty="0" smtClean="0"/>
              <a:t>%).</a:t>
            </a:r>
          </a:p>
          <a:p>
            <a:pPr defTabSz="940460">
              <a:defRPr/>
            </a:pPr>
            <a:endParaRPr lang="en-US" dirty="0" smtClean="0"/>
          </a:p>
          <a:p>
            <a:pPr marL="0" marR="0" indent="0" algn="l" defTabSz="940460" rtl="0" eaLnBrk="1" fontAlgn="auto" latinLnBrk="0" hangingPunct="1">
              <a:lnSpc>
                <a:spcPct val="100000"/>
              </a:lnSpc>
              <a:spcBef>
                <a:spcPts val="0"/>
              </a:spcBef>
              <a:spcAft>
                <a:spcPts val="0"/>
              </a:spcAft>
              <a:buClrTx/>
              <a:buSzTx/>
              <a:buFontTx/>
              <a:buNone/>
              <a:tabLst/>
              <a:defRPr/>
            </a:pPr>
            <a:r>
              <a:rPr lang="en-US" dirty="0" smtClean="0"/>
              <a:t>Graphic</a:t>
            </a:r>
            <a:r>
              <a:rPr lang="en-US" baseline="0" dirty="0" smtClean="0"/>
              <a:t> depicts all devices that students were asked about owning, with smartphone ownership aggregated into one data point.</a:t>
            </a:r>
            <a:endParaRPr lang="en-US" dirty="0" smtClean="0"/>
          </a:p>
          <a:p>
            <a:pPr defTabSz="940460">
              <a:defRPr/>
            </a:pP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a:t>Students have a stronger platform preference (65% prefer Windows PCs) than they say their institutions do (67% say their institutions are open to any platform). </a:t>
            </a:r>
            <a:r>
              <a:rPr lang="en-US" dirty="0"/>
              <a:t>Age makes a difference in undergraduates’ platform preferences. Thirty-one percent of younger students (under 25 years old) prefer Apple computers, compared to 13% of students who are 25 or older. Still, a clear majority of even younger undergraduates (58%) prefers Windows platforms. </a:t>
            </a:r>
          </a:p>
          <a:p>
            <a:pPr defTabSz="940460">
              <a:defRPr/>
            </a:pPr>
            <a:endParaRPr lang="en-US" dirty="0"/>
          </a:p>
          <a:p>
            <a:pPr defTabSz="940460">
              <a:defRPr/>
            </a:pPr>
            <a:r>
              <a:rPr lang="en-US" dirty="0"/>
              <a:t>In addition, the preference for Windows platforms is significantly higher among students attending associate’s colleges or other two-year programs than it is among those attending other institutions. Seventy-four percent of students at associate’s colleges prefer Windows PCs, compared to 59% of all other students.</a:t>
            </a:r>
          </a:p>
          <a:p>
            <a:pPr defTabSz="940460">
              <a:defRPr/>
            </a:pPr>
            <a:endParaRPr lang="en-US" dirty="0"/>
          </a:p>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smtClean="0"/>
              <a:t>Small,</a:t>
            </a:r>
            <a:r>
              <a:rPr lang="en-US" baseline="0" dirty="0" smtClean="0"/>
              <a:t> mobile devices (laptops, smartphones, </a:t>
            </a:r>
            <a:r>
              <a:rPr lang="en-US" baseline="0" smtClean="0"/>
              <a:t>iPads, </a:t>
            </a:r>
            <a:r>
              <a:rPr lang="en-US" baseline="0" dirty="0" err="1" smtClean="0"/>
              <a:t>thumbdrives</a:t>
            </a:r>
            <a:r>
              <a:rPr lang="en-US" baseline="0" dirty="0" smtClean="0"/>
              <a:t>, and netbooks) as well as traditional devices (printers, desktops, Wi-Fi access) are used for academic work.</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than core communication tools (e-mail, text messaging, and Facebook), word processing, presentation, and spreadsheet software are the most frequently used applications for academic or personal purposes, along with the institutional library website and course or learning management system. But this core academic software is not necessarily coming out of a box; students could be using newer productivity software accessed “in the cloud” that offers more collaborative and participatory experiences (e.g., Google Docs).  </a:t>
            </a:r>
          </a:p>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value software/program basics for academics.</a:t>
            </a:r>
            <a:r>
              <a:rPr lang="en-US" baseline="0" dirty="0" smtClean="0"/>
              <a:t> Longitudinal data will provide insight into which of the these technologies are waxing and which are waning in terms of value to students.</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a:t>The major academic benefits of technology, in decreasing magnitude of students’ experience, encompass four areas.</a:t>
            </a:r>
            <a:endParaRPr lang="en-US" dirty="0" smtClean="0"/>
          </a:p>
          <a:p>
            <a:r>
              <a:rPr lang="en-US" dirty="0"/>
              <a:t>Above all else, technology makes it easier to access a wide range of resources, </a:t>
            </a:r>
            <a:r>
              <a:rPr lang="en-US" dirty="0" smtClean="0"/>
              <a:t>track academic progress, dispense </a:t>
            </a:r>
            <a:r>
              <a:rPr lang="en-US" dirty="0"/>
              <a:t>with administrative tasks, </a:t>
            </a:r>
            <a:r>
              <a:rPr lang="en-US" dirty="0" smtClean="0"/>
              <a:t>and </a:t>
            </a:r>
            <a:r>
              <a:rPr lang="en-US" dirty="0"/>
              <a:t>work faster. </a:t>
            </a:r>
          </a:p>
        </p:txBody>
      </p:sp>
      <p:sp>
        <p:nvSpPr>
          <p:cNvPr id="4" name="Slide Number Placeholder 3"/>
          <p:cNvSpPr>
            <a:spLocks noGrp="1"/>
          </p:cNvSpPr>
          <p:nvPr>
            <p:ph type="sldNum" sz="quarter" idx="10"/>
          </p:nvPr>
        </p:nvSpPr>
        <p:spPr/>
        <p:txBody>
          <a:bodyPr/>
          <a:lstStyle/>
          <a:p>
            <a:fld id="{0E2CE150-F13F-42BE-A68A-1A8C1975105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Explaining how factor analysis was used to identify</a:t>
            </a:r>
            <a:r>
              <a:rPr lang="en-US" baseline="0" dirty="0" smtClean="0"/>
              <a:t> benefits of technology in academic success:</a:t>
            </a:r>
          </a:p>
          <a:p>
            <a:pPr marL="182880" indent="-182880">
              <a:spcBef>
                <a:spcPct val="0"/>
              </a:spcBef>
              <a:buClr>
                <a:srgbClr val="A61E1E"/>
              </a:buClr>
              <a:buFont typeface="Wingdings" pitchFamily="2" charset="2"/>
              <a:buChar char="§"/>
              <a:tabLst>
                <a:tab pos="290513" algn="l"/>
                <a:tab pos="465138" algn="l"/>
                <a:tab pos="3948113" algn="l"/>
                <a:tab pos="4165600" algn="l"/>
              </a:tabLst>
            </a:pPr>
            <a:r>
              <a:rPr lang="en-US" dirty="0" smtClean="0"/>
              <a:t>A statistical technique used to reduce a large number of attributes into a smaller set of “factors” based on response patterns.</a:t>
            </a:r>
          </a:p>
          <a:p>
            <a:pPr marL="182880" indent="-182880">
              <a:spcBef>
                <a:spcPct val="0"/>
              </a:spcBef>
              <a:buClr>
                <a:srgbClr val="A61E1E"/>
              </a:buClr>
              <a:buFont typeface="Wingdings" pitchFamily="2" charset="2"/>
              <a:buChar char="§"/>
              <a:tabLst>
                <a:tab pos="290513" algn="l"/>
                <a:tab pos="465138" algn="l"/>
                <a:tab pos="3948113" algn="l"/>
                <a:tab pos="4165600" algn="l"/>
              </a:tabLst>
            </a:pPr>
            <a:r>
              <a:rPr lang="en-US" dirty="0" smtClean="0"/>
              <a:t>A factor consists of a number of attributes that are rated in a similar way.</a:t>
            </a:r>
          </a:p>
          <a:p>
            <a:pPr marL="182880" indent="-182880">
              <a:spcBef>
                <a:spcPct val="0"/>
              </a:spcBef>
              <a:buClr>
                <a:srgbClr val="A61E1E"/>
              </a:buClr>
              <a:buFont typeface="Wingdings" pitchFamily="2" charset="2"/>
              <a:buChar char="§"/>
              <a:tabLst>
                <a:tab pos="290513" algn="l"/>
                <a:tab pos="465138" algn="l"/>
                <a:tab pos="3948113" algn="l"/>
                <a:tab pos="4165600" algn="l"/>
              </a:tabLst>
            </a:pPr>
            <a:r>
              <a:rPr lang="en-US" dirty="0" smtClean="0"/>
              <a:t>Factor analysis is extremely useful when dealing with a very large number of attributes that would be cumbersome to analyze individually.</a:t>
            </a:r>
          </a:p>
          <a:p>
            <a:pPr marL="182880" indent="-182880">
              <a:spcBef>
                <a:spcPct val="0"/>
              </a:spcBef>
              <a:buClr>
                <a:srgbClr val="A61E1E"/>
              </a:buClr>
              <a:buFont typeface="Wingdings" pitchFamily="2" charset="2"/>
              <a:buChar char="§"/>
              <a:tabLst>
                <a:tab pos="290513" algn="l"/>
                <a:tab pos="465138" algn="l"/>
                <a:tab pos="3948113" algn="l"/>
                <a:tab pos="4165600" algn="l"/>
              </a:tabLst>
            </a:pPr>
            <a:r>
              <a:rPr lang="en-US" dirty="0" smtClean="0"/>
              <a:t>The names of the factors are subjective and are intended to describe the common theme shared by all of the attributes within that factor.</a:t>
            </a:r>
          </a:p>
        </p:txBody>
      </p:sp>
      <p:sp>
        <p:nvSpPr>
          <p:cNvPr id="4" name="Slide Number Placeholder 3"/>
          <p:cNvSpPr>
            <a:spLocks noGrp="1"/>
          </p:cNvSpPr>
          <p:nvPr>
            <p:ph type="sldNum" sz="quarter" idx="10"/>
          </p:nvPr>
        </p:nvSpPr>
        <p:spPr/>
        <p:txBody>
          <a:bodyPr/>
          <a:lstStyle/>
          <a:p>
            <a:fld id="{0E2CE150-F13F-42BE-A68A-1A8C1975105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Continuing with the factor analysis, there are relationships</a:t>
            </a:r>
            <a:r>
              <a:rPr lang="en-US" baseline="0" dirty="0" smtClean="0"/>
              <a:t> between selected technologies and certain benefits.</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Overall, the average student spends at least some time engaging in about 21 different kinds of software applications and activities out of 40 they were asked about. </a:t>
            </a:r>
            <a:r>
              <a:rPr lang="en-US" dirty="0" smtClean="0"/>
              <a:t>Students use a variety</a:t>
            </a:r>
            <a:r>
              <a:rPr lang="en-US" baseline="0" dirty="0" smtClean="0"/>
              <a:t> of communication tools, but the most common ones have reached mass adoption.</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Smart</a:t>
            </a:r>
            <a:r>
              <a:rPr lang="en-US" baseline="0" dirty="0" smtClean="0"/>
              <a:t>phones have a variety of academic uses, not just communication. </a:t>
            </a:r>
          </a:p>
          <a:p>
            <a:r>
              <a:rPr lang="en-US" dirty="0" smtClean="0"/>
              <a:t>More </a:t>
            </a:r>
            <a:r>
              <a:rPr lang="en-US" dirty="0"/>
              <a:t>than one in three students (37%) have used an iPhone or another smartphone in one or more courses or academic activities in the past year. Forty-five percent of smartphone users have used these devices to look up information on the Internet </a:t>
            </a:r>
            <a:r>
              <a:rPr lang="en-US" i="1" dirty="0"/>
              <a:t>in class. </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smtClean="0"/>
              <a:t>Top applications for mobile devices: math, language and search tools. Among </a:t>
            </a:r>
            <a:r>
              <a:rPr lang="en-US" dirty="0"/>
              <a:t>smartphone and tablet users, the three types of applications used most for coursework and other institution-related activities are calculators or mathematical equations (selected by 52%), dictionaries or thesauruses (49%), and search tools (43%). One in five students (20%) use these devices for foreign language or translation apps. </a:t>
            </a:r>
          </a:p>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one website</a:t>
            </a:r>
            <a:r>
              <a:rPr lang="en-US" baseline="0" dirty="0" smtClean="0"/>
              <a:t> students can’t live without when it comes to academic success.</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Laptops and Wi-Fi connectivity are the most valued technologies to students, along with other computing devices (desktops and netbooks) and accessories (printers, USB </a:t>
            </a:r>
            <a:r>
              <a:rPr lang="en-US" dirty="0" err="1"/>
              <a:t>thumbdrives</a:t>
            </a:r>
            <a:r>
              <a:rPr lang="en-US" dirty="0"/>
              <a:t> or portable hard drives, and projectors). </a:t>
            </a:r>
          </a:p>
        </p:txBody>
      </p:sp>
      <p:sp>
        <p:nvSpPr>
          <p:cNvPr id="4" name="Slide Number Placeholder 3"/>
          <p:cNvSpPr>
            <a:spLocks noGrp="1"/>
          </p:cNvSpPr>
          <p:nvPr>
            <p:ph type="sldNum" sz="quarter" idx="10"/>
          </p:nvPr>
        </p:nvSpPr>
        <p:spPr/>
        <p:txBody>
          <a:bodyPr/>
          <a:lstStyle/>
          <a:p>
            <a:fld id="{0E2CE150-F13F-42BE-A68A-1A8C1975105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There is a strong correlation between the technologies students value most and the technologies their instructors use—and use effectively—to teach, mentor, and communicate.</a:t>
            </a:r>
            <a:r>
              <a:rPr lang="en-US" dirty="0"/>
              <a:t> For academic purposes, students tend to most highly value the technologies that they see their instructors using—and using “extremely effectively,” including laptops, Wi-Fi, printers, USB thumb drives or portable hard drives, and desktop computers. </a:t>
            </a:r>
          </a:p>
          <a:p>
            <a:r>
              <a:rPr lang="en-US" dirty="0"/>
              <a:t> </a:t>
            </a:r>
          </a:p>
          <a:p>
            <a:r>
              <a:rPr lang="en-US" dirty="0"/>
              <a:t>The three devices most used by instructors in the classroom are projectors, laptops, and desktop computers, with 69%, 67%, and 65% of students reporting their instructors use these technologies, respectively. These three technologies, along with Wi-Fi (which 44% of students report their instructors use) and printers (which 42% of students report their instructors use), top students’ perceptions in terms of those that their instructors use most effectively as well. </a:t>
            </a:r>
          </a:p>
        </p:txBody>
      </p:sp>
      <p:sp>
        <p:nvSpPr>
          <p:cNvPr id="4" name="Slide Number Placeholder 3"/>
          <p:cNvSpPr>
            <a:spLocks noGrp="1"/>
          </p:cNvSpPr>
          <p:nvPr>
            <p:ph type="sldNum" sz="quarter" idx="10"/>
          </p:nvPr>
        </p:nvSpPr>
        <p:spPr/>
        <p:txBody>
          <a:bodyPr/>
          <a:lstStyle/>
          <a:p>
            <a:fld id="{0E2CE150-F13F-42BE-A68A-1A8C1975105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 surprising number of students say they are not fully confident that they have the technology skills to meet their needs.</a:t>
            </a:r>
            <a:r>
              <a:rPr lang="en-US" dirty="0"/>
              <a:t> This applies to core as well as more specialized applications. Nearly one-third of students (32%) say their skills using a course or learning management system, which is intended to facilitate academic life for students and instructors, aren’t where they believe they should be. </a:t>
            </a:r>
          </a:p>
          <a:p>
            <a:r>
              <a:rPr lang="en-US" dirty="0"/>
              <a:t> </a:t>
            </a:r>
          </a:p>
          <a:p>
            <a:r>
              <a:rPr lang="en-US" dirty="0"/>
              <a:t>At the same time, there apparently is substantial interest in relatively sophisticated uses of technology, including programming languages, audio-creation software, e-portfolios, </a:t>
            </a:r>
            <a:r>
              <a:rPr lang="en-US" dirty="0" err="1"/>
              <a:t>geotagging</a:t>
            </a:r>
            <a:r>
              <a:rPr lang="en-US" dirty="0"/>
              <a:t> and </a:t>
            </a:r>
            <a:r>
              <a:rPr lang="en-US" dirty="0" err="1"/>
              <a:t>geotagged</a:t>
            </a:r>
            <a:r>
              <a:rPr lang="en-US" dirty="0"/>
              <a:t> environments, and video-creation software.</a:t>
            </a:r>
          </a:p>
        </p:txBody>
      </p:sp>
      <p:sp>
        <p:nvSpPr>
          <p:cNvPr id="4" name="Slide Number Placeholder 3"/>
          <p:cNvSpPr>
            <a:spLocks noGrp="1"/>
          </p:cNvSpPr>
          <p:nvPr>
            <p:ph type="sldNum" sz="quarter" idx="10"/>
          </p:nvPr>
        </p:nvSpPr>
        <p:spPr/>
        <p:txBody>
          <a:bodyPr/>
          <a:lstStyle/>
          <a:p>
            <a:fld id="{0E2CE150-F13F-42BE-A68A-1A8C1975105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a:t>
            </a:r>
            <a:r>
              <a:rPr lang="en-US" baseline="0" dirty="0" smtClean="0"/>
              <a:t> hits the top of students’ wish list for what instructors should use more.</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Still, neither group (community college students and students at doctoral institutions) feels strongly about these applications, with fewer than a third saying that any of them are academically valuable.</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core tools in DRs include e-mail, LinkedIn, wikis, learning or course management systems, presentation software, word processors, and bibliographic tools. </a:t>
            </a:r>
          </a:p>
          <a:p>
            <a:endParaRPr lang="en-US" dirty="0"/>
          </a:p>
          <a:p>
            <a:r>
              <a:rPr lang="en-US" dirty="0"/>
              <a:t>Still, neither group feels strongly about these applications, with fewer than a third saying that any of them are academically valuable.</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a:t>How well are institutions and instructors doing on these predictors of students’ perceptions? Fifty-five percent of students agree that their instructors use technology effectively (and 22% strongly agree), compared to 12% who disagree. Fifty-seven percent of students agree that their instructors use technology frequently enough (and 20% strongly agree), compared to 11% who disagree. Forty-six percent agree that technology is seamlessly integrated into their courses (and 19% strongly agree), compared to 15% who disagree.</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Differentiating technologies, where they exist, often are mundane (e.g., printers, spreadsheets, even USB thumb drives) and tend to fall into these categories: portable/mobile devices; devices designed for classroom use; core academic and productivity software; and basic social networking and communications software and services</a:t>
            </a:r>
            <a:r>
              <a:rPr lang="en-US" dirty="0" smtClean="0"/>
              <a:t>.</a:t>
            </a:r>
          </a:p>
          <a:p>
            <a:pPr marL="171450" indent="-171450">
              <a:lnSpc>
                <a:spcPct val="110000"/>
              </a:lnSpc>
              <a:buClr>
                <a:srgbClr val="A32638"/>
              </a:buClr>
              <a:buFont typeface="Arial" pitchFamily="34" charset="0"/>
              <a:buChar char="•"/>
            </a:pPr>
            <a:r>
              <a:rPr lang="en-US" dirty="0" smtClean="0"/>
              <a:t>Students at institutions rated as highly effective in the use of technology say they engage in about as many software activities as their peers and that their instructors use about the same number of devices in their coursework.</a:t>
            </a:r>
          </a:p>
          <a:p>
            <a:pPr marL="171450" indent="-171450">
              <a:lnSpc>
                <a:spcPct val="110000"/>
              </a:lnSpc>
              <a:buClr>
                <a:srgbClr val="A32638"/>
              </a:buClr>
              <a:buFont typeface="Arial" pitchFamily="34" charset="0"/>
              <a:buChar char="•"/>
            </a:pPr>
            <a:r>
              <a:rPr lang="en-US" dirty="0" smtClean="0"/>
              <a:t>There are no significant differences between students’ frequency of use of most software applications at institutions rated effective and less effective in their use of technology.</a:t>
            </a:r>
          </a:p>
          <a:p>
            <a:pPr marL="171450" indent="-171450">
              <a:lnSpc>
                <a:spcPct val="110000"/>
              </a:lnSpc>
              <a:buClr>
                <a:srgbClr val="A32638"/>
              </a:buClr>
              <a:buFont typeface="Arial" pitchFamily="34" charset="0"/>
              <a:buChar char="•"/>
            </a:pPr>
            <a:r>
              <a:rPr lang="en-US" dirty="0" smtClean="0"/>
              <a:t>Virtually no high or even moderate correlations exist between individual technologies and any of the major academic benefits of technology described earlier.</a:t>
            </a:r>
          </a:p>
          <a:p>
            <a:pPr marL="171450" indent="-171450">
              <a:lnSpc>
                <a:spcPct val="110000"/>
              </a:lnSpc>
              <a:buClr>
                <a:srgbClr val="A32638"/>
              </a:buClr>
              <a:buFont typeface="Arial" pitchFamily="34" charset="0"/>
              <a:buChar char="•"/>
            </a:pPr>
            <a:r>
              <a:rPr lang="en-US" dirty="0" smtClean="0"/>
              <a:t>Differentiating technologies, where they exist, often are mundane (e.g., printers, spreadsheets, even USB thumb drives).</a:t>
            </a:r>
          </a:p>
          <a:p>
            <a:endParaRPr lang="en-US" dirty="0"/>
          </a:p>
          <a:p>
            <a:pPr defTabSz="940460">
              <a:defRPr/>
            </a:pP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in associate’s colleges and other two-year programs are more likely to rate their institutions highly than other students in providing online textbook sales and some basic technology services, including online course registration and access to grades.</a:t>
            </a:r>
          </a:p>
          <a:p>
            <a:endParaRPr lang="en-US" dirty="0"/>
          </a:p>
          <a:p>
            <a:r>
              <a:rPr lang="en-US" dirty="0"/>
              <a:t>On the other hand, students at doctoral institutions are more likely than students at associate’s colleges to generally agree that their institutions do a good job in these areas: offering library resources online, providing online transcripts, and providing financial aid information online.</a:t>
            </a:r>
          </a:p>
          <a:p>
            <a:endParaRPr lang="en-US" dirty="0"/>
          </a:p>
          <a:p>
            <a:pPr defTabSz="940460">
              <a:defRPr/>
            </a:pPr>
            <a:r>
              <a:rPr lang="en-US" dirty="0"/>
              <a:t>When only the perceptions of students who have actually used these services in their institutions are considered, these results are even more favorable. The percentages of these students who rate their institutions as excellent or good on providing basic services are as follows: 88% for online registration, 82% for online grades, 80% for online library resources, 79% for online transcripts, 76% for online financial aid information, and 64% for online textbooks sales.</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a:t>Students who rate their instructors as highly effective in their use of technology are significantly more likely to agree that technology delivers substantial benefits to their academic experience. These benefits include basic access to resources and information, simpler administrative activities, and increased productivity. These benefits extend to more transformative learning experiences, such as extended learning beyond the classroom; better preparation for the workforce; more creative, engaging and fun experiences; and the capacity to reach their true academic potential.</a:t>
            </a:r>
          </a:p>
          <a:p>
            <a:endParaRPr lang="en-US" dirty="0" smtClean="0"/>
          </a:p>
          <a:p>
            <a:r>
              <a:rPr lang="en-US" dirty="0"/>
              <a:t>Not surprisingly, students at doctoral institutions believe that they are experiencing more of technology’s benefits. </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Overall</a:t>
            </a:r>
            <a:r>
              <a:rPr lang="en-US" baseline="0" dirty="0" smtClean="0"/>
              <a:t>, students say their instructors use presentation devices effectively, but devices that inspire interactivity and participation, not so much.</a:t>
            </a:r>
          </a:p>
          <a:p>
            <a:endParaRPr lang="en-US" baseline="0" dirty="0" smtClean="0"/>
          </a:p>
          <a:p>
            <a:r>
              <a:rPr lang="en-US" dirty="0" smtClean="0"/>
              <a:t>Students </a:t>
            </a:r>
            <a:r>
              <a:rPr lang="en-US" dirty="0"/>
              <a:t>report that projectors, Wi-Fi, laptops, desktops, and document cameras or digital overhead projectors are devices that instructors use “extremely effectively” to teach, mentor, or communicate—and these are generally the technologies that students also value highly. More personal technologies, such as e-readers, </a:t>
            </a:r>
            <a:r>
              <a:rPr lang="en-US" dirty="0" err="1"/>
              <a:t>iPads</a:t>
            </a:r>
            <a:r>
              <a:rPr lang="en-US" dirty="0"/>
              <a:t>, smartphones, and student response systems (clickers) are not used as effectively, students say. That students do not consider student response systems as more effectively used is notable, given that this technology is designed specifically for instructional support, as opposed to other, general-purpose devices.</a:t>
            </a:r>
          </a:p>
          <a:p>
            <a:endParaRPr lang="en-US" dirty="0"/>
          </a:p>
          <a:p>
            <a:pPr defTabSz="940460">
              <a:defRPr/>
            </a:pPr>
            <a:r>
              <a:rPr lang="en-US" dirty="0"/>
              <a:t>Successful teaching with technology is like a coin, with obverse and reverse sides together constituting the whole. Successful instructors combine technology (obverse) with targeted pedagogical activities (reverse). Managing diverse technologies and weaving them all into a coordinated pedagogy is a challenging business requiring diverse expertise. As demonstrated by students’ lackluster response to student response systems (clickers), there are opportunities to inspire student participation and interactivity with existing technology, but the technology by itself isn't sufficient and doesn't guarantee successful learning outcomes.</a:t>
            </a:r>
          </a:p>
          <a:p>
            <a:endParaRPr lang="en-US" dirty="0"/>
          </a:p>
          <a:p>
            <a:r>
              <a:rPr lang="en-US" dirty="0"/>
              <a:t>Instructors at associate’s colleges and other two-year programs are significantly less likely to use a wide variety of technologies in class, students say. Devices that instructors at two or more other institutional types are significantly more likely to use than associate’s college instructors include laptops, projectors, Wi-Fi, student response systems, document cameras, USB thumb drives, interactive whiteboards, smartphones, webcams, </a:t>
            </a:r>
            <a:r>
              <a:rPr lang="en-US" dirty="0" err="1"/>
              <a:t>iPads</a:t>
            </a:r>
            <a:r>
              <a:rPr lang="en-US" dirty="0"/>
              <a:t>, and digital and Flip video cameras. </a:t>
            </a:r>
          </a:p>
          <a:p>
            <a:r>
              <a:rPr lang="en-US" dirty="0"/>
              <a:t> </a:t>
            </a:r>
          </a:p>
          <a:p>
            <a:r>
              <a:rPr lang="en-US" dirty="0"/>
              <a:t>Notably, however, for the technologies that associate’s college instructors do use, students say those instructors often use those technologies more effectively. These include desktop computers, laptop computers, webcams, scanners, printers, projectors, and interactive whiteboards. In fact, instructors at other institution types do not use any devices more effectively than associate’s college instructors do, according to students.</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in associate’s colleges are significantly </a:t>
            </a:r>
            <a:r>
              <a:rPr lang="en-US" i="1" dirty="0"/>
              <a:t>less</a:t>
            </a:r>
            <a:r>
              <a:rPr lang="en-US" dirty="0"/>
              <a:t> likely to feel they know more about technology than their professors, that their instructors don’t know how to use the technology that is available, or that their instructors need help from others to get technology up and running.</a:t>
            </a:r>
          </a:p>
        </p:txBody>
      </p:sp>
      <p:sp>
        <p:nvSpPr>
          <p:cNvPr id="4" name="Slide Number Placeholder 3"/>
          <p:cNvSpPr>
            <a:spLocks noGrp="1"/>
          </p:cNvSpPr>
          <p:nvPr>
            <p:ph type="sldNum" sz="quarter" idx="10"/>
          </p:nvPr>
        </p:nvSpPr>
        <p:spPr/>
        <p:txBody>
          <a:bodyPr/>
          <a:lstStyle/>
          <a:p>
            <a:fld id="{0E2CE150-F13F-42BE-A68A-1A8C1975105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vast majority of students use social network sites (including 58% who report using Facebook several times a day). Students at associate’s institutions use Facebook less frequently than other students, but nearly half (49%) still use it multiple times a day. In contrast, only 32% of students participate in online forums or bulletin boards at least once a month, while 24% say they participate in online chats, chat events, and webinars that often.</a:t>
            </a:r>
          </a:p>
          <a:p>
            <a:endParaRPr lang="en-US" dirty="0"/>
          </a:p>
          <a:p>
            <a:pPr defTabSz="940460">
              <a:defRPr/>
            </a:pPr>
            <a:r>
              <a:rPr lang="en-US" dirty="0"/>
              <a:t>Associate’s college students are generally more inclined to keep their academic and social lives separate and are less comfortable using Facebook to talk about coursework, although nearly half (49%) are comfortable with this. This may be a function of the demographics of these institutions: older, part-time, and lower-income students are all less comfortable using Facebook to talk about coursework than associate’s college students in general.</a:t>
            </a:r>
          </a:p>
        </p:txBody>
      </p:sp>
      <p:sp>
        <p:nvSpPr>
          <p:cNvPr id="4" name="Slide Number Placeholder 3"/>
          <p:cNvSpPr>
            <a:spLocks noGrp="1"/>
          </p:cNvSpPr>
          <p:nvPr>
            <p:ph type="sldNum" sz="quarter" idx="10"/>
          </p:nvPr>
        </p:nvSpPr>
        <p:spPr/>
        <p:txBody>
          <a:bodyPr/>
          <a:lstStyle/>
          <a:p>
            <a:fld id="{0E2CE150-F13F-42BE-A68A-1A8C1975105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a:t>Twelve percent of students say Facebook is “extremely valuable” to their academic success—and one in four students (25%) consider it “valuable” or “extremely valuable.” </a:t>
            </a:r>
            <a:endParaRPr lang="en-US" dirty="0" smtClean="0"/>
          </a:p>
          <a:p>
            <a:endParaRPr lang="en-US" dirty="0" smtClean="0"/>
          </a:p>
          <a:p>
            <a:pPr defTabSz="940460">
              <a:defRPr/>
            </a:pPr>
            <a:r>
              <a:rPr lang="en-US" dirty="0"/>
              <a:t>A majority of students (58%) say they are comfortable using Facebook as a way to communicate and connect with other students about coursework. Some students draw a line between their academic and social lives, with 30% saying they “strongly agree” that they like to keep them </a:t>
            </a:r>
            <a:r>
              <a:rPr lang="en-US" dirty="0">
                <a:solidFill>
                  <a:srgbClr val="FF0000"/>
                </a:solidFill>
              </a:rPr>
              <a:t>separate.</a:t>
            </a:r>
          </a:p>
        </p:txBody>
      </p:sp>
      <p:sp>
        <p:nvSpPr>
          <p:cNvPr id="4" name="Slide Number Placeholder 3"/>
          <p:cNvSpPr>
            <a:spLocks noGrp="1"/>
          </p:cNvSpPr>
          <p:nvPr>
            <p:ph type="sldNum" sz="quarter" idx="10"/>
          </p:nvPr>
        </p:nvSpPr>
        <p:spPr/>
        <p:txBody>
          <a:bodyPr/>
          <a:lstStyle/>
          <a:p>
            <a:fld id="{0E2CE150-F13F-42BE-A68A-1A8C1975105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dirty="0"/>
              <a:t>At the same time, while students were not asked about the appropriateness of Facebook interactions with instructors if the </a:t>
            </a:r>
            <a:r>
              <a:rPr lang="en-US" i="1" dirty="0"/>
              <a:t>students</a:t>
            </a:r>
            <a:r>
              <a:rPr lang="en-US" dirty="0"/>
              <a:t> initiated the “friending,” 15% say they wish their instructors used Facebook more often. </a:t>
            </a:r>
          </a:p>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half (52%</a:t>
            </a:r>
            <a:r>
              <a:rPr lang="en-US" baseline="0" dirty="0" smtClean="0"/>
              <a:t>) of students report preferring some form of blended learning, with another 22% reporting they want flexibility for as much or as little online components they need. One in seven reported wanting </a:t>
            </a:r>
            <a:r>
              <a:rPr lang="en-US" i="1" baseline="0" dirty="0" smtClean="0"/>
              <a:t>no</a:t>
            </a:r>
            <a:r>
              <a:rPr lang="en-US" baseline="0" dirty="0" smtClean="0"/>
              <a:t> online </a:t>
            </a:r>
            <a:r>
              <a:rPr lang="en-US" baseline="0" smtClean="0"/>
              <a:t>components in </a:t>
            </a:r>
            <a:r>
              <a:rPr lang="en-US" baseline="0" dirty="0" smtClean="0"/>
              <a:t>their </a:t>
            </a:r>
            <a:r>
              <a:rPr lang="en-US" baseline="0" smtClean="0"/>
              <a:t>academic coursework, </a:t>
            </a:r>
            <a:r>
              <a:rPr lang="en-US" baseline="0" dirty="0" smtClean="0"/>
              <a:t>and one in ten students prefer coursers offered completely online.</a:t>
            </a:r>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Face-to-face (F2F) context is still very powerful and meaningful for students. Online learning environments are evolving, for the better, to accommodate students as social beings. For example, there is an emergence of more effective presentation of material and of better ways to facilitate discussion and collaborative work. Institutions are even developing ways to conduct science labs in online environments. These instructional techniques are being optimized in online educational venues. Also under development are techniques for intelligent tutoring and the deployment of learning analytics that will provide additional tools to monitor student progress and success in the near future. The online learning environment is starting to come into its own, and this will influence student perception of taking courses online in the future. Rather than obviating F2F learning, the improvements in the online learning environment will be of great benefit as they are incorporated into blended learning models.</a:t>
            </a:r>
          </a:p>
        </p:txBody>
      </p:sp>
      <p:sp>
        <p:nvSpPr>
          <p:cNvPr id="4" name="Slide Number Placeholder 3"/>
          <p:cNvSpPr>
            <a:spLocks noGrp="1"/>
          </p:cNvSpPr>
          <p:nvPr>
            <p:ph type="sldNum" sz="quarter" idx="10"/>
          </p:nvPr>
        </p:nvSpPr>
        <p:spPr/>
        <p:txBody>
          <a:bodyPr/>
          <a:lstStyle/>
          <a:p>
            <a:fld id="{0E2CE150-F13F-42BE-A68A-1A8C1975105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2CE150-F13F-42BE-A68A-1A8C1975105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276225" y="6091238"/>
            <a:ext cx="3095625" cy="630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endParaRPr lang="en-US" dirty="0"/>
          </a:p>
        </p:txBody>
      </p:sp>
      <p:sp>
        <p:nvSpPr>
          <p:cNvPr id="8" name="Slide Number Placeholder 5"/>
          <p:cNvSpPr>
            <a:spLocks noGrp="1"/>
          </p:cNvSpPr>
          <p:nvPr userDrawn="1">
            <p:ph type="sldNum" sz="quarter" idx="12"/>
          </p:nvPr>
        </p:nvSpPr>
        <p:spPr/>
        <p:txBody>
          <a:bodyPr/>
          <a:lstStyle>
            <a:lvl1pPr>
              <a:defRPr/>
            </a:lvl1pPr>
          </a:lstStyle>
          <a:p>
            <a:pPr>
              <a:defRPr/>
            </a:pPr>
            <a:fld id="{AEF440F3-EF33-4443-A367-FCAE57C1C421}" type="slidenum">
              <a:rPr lang="en-US"/>
              <a:pPr>
                <a:defRPr/>
              </a:pPr>
              <a:t>‹#›</a:t>
            </a:fld>
            <a:endParaRPr lang="en-US"/>
          </a:p>
        </p:txBody>
      </p:sp>
      <p:pic>
        <p:nvPicPr>
          <p:cNvPr id="12" name="Picture 21" descr="cyber.jpg"/>
          <p:cNvPicPr>
            <a:picLocks noChangeAspect="1"/>
          </p:cNvPicPr>
          <p:nvPr userDrawn="1"/>
        </p:nvPicPr>
        <p:blipFill>
          <a:blip r:embed="rId2" cstate="print"/>
          <a:srcRect r="52750"/>
          <a:stretch>
            <a:fillRect/>
          </a:stretch>
        </p:blipFill>
        <p:spPr bwMode="auto">
          <a:xfrm>
            <a:off x="2919413" y="1082675"/>
            <a:ext cx="3316287" cy="412750"/>
          </a:xfrm>
          <a:prstGeom prst="rect">
            <a:avLst/>
          </a:prstGeom>
          <a:noFill/>
          <a:ln w="9525">
            <a:noFill/>
            <a:miter lim="800000"/>
            <a:headEnd/>
            <a:tailEnd/>
          </a:ln>
        </p:spPr>
      </p:pic>
      <p:sp>
        <p:nvSpPr>
          <p:cNvPr id="9" name="TextBox 8"/>
          <p:cNvSpPr txBox="1"/>
          <p:nvPr userDrawn="1"/>
        </p:nvSpPr>
        <p:spPr>
          <a:xfrm>
            <a:off x="3465551" y="6444476"/>
            <a:ext cx="2097049" cy="246221"/>
          </a:xfrm>
          <a:prstGeom prst="rect">
            <a:avLst/>
          </a:prstGeom>
          <a:noFill/>
        </p:spPr>
        <p:txBody>
          <a:bodyPr wrap="none" rtlCol="0">
            <a:spAutoFit/>
          </a:bodyPr>
          <a:lstStyle/>
          <a:p>
            <a:pPr>
              <a:defRPr/>
            </a:pPr>
            <a:r>
              <a:rPr lang="en-US" sz="1000" dirty="0" smtClean="0">
                <a:latin typeface="Arial" pitchFamily="34" charset="0"/>
                <a:cs typeface="Arial" pitchFamily="34" charset="0"/>
              </a:rPr>
              <a:t>©2011 EDUCAUSE. CC by-</a:t>
            </a:r>
            <a:r>
              <a:rPr lang="en-US" sz="1000" dirty="0" err="1" smtClean="0">
                <a:latin typeface="Arial" pitchFamily="34" charset="0"/>
                <a:cs typeface="Arial" pitchFamily="34" charset="0"/>
              </a:rPr>
              <a:t>nc</a:t>
            </a:r>
            <a:r>
              <a:rPr lang="en-US" sz="1000" dirty="0" smtClean="0">
                <a:latin typeface="Arial" pitchFamily="34" charset="0"/>
                <a:cs typeface="Arial" pitchFamily="34" charset="0"/>
              </a:rPr>
              <a:t>-</a:t>
            </a:r>
            <a:r>
              <a:rPr lang="en-US" sz="1000" dirty="0" err="1" smtClean="0">
                <a:latin typeface="Arial" pitchFamily="34" charset="0"/>
                <a:cs typeface="Arial" pitchFamily="34" charset="0"/>
              </a:rPr>
              <a:t>nd</a:t>
            </a:r>
            <a:endParaRPr lang="en-US" sz="1000" dirty="0">
              <a:latin typeface="Arial" pitchFamily="34" charset="0"/>
              <a:cs typeface="Arial" pitchFamily="34" charset="0"/>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F342A5-34AF-41AB-8706-5CE49363879C}"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©2011 EDUCAUSE. CC by-nc-nd</a:t>
            </a:r>
            <a:endParaRPr lang="en-US"/>
          </a:p>
        </p:txBody>
      </p:sp>
      <p:sp>
        <p:nvSpPr>
          <p:cNvPr id="6" name="Slide Number Placeholder 5"/>
          <p:cNvSpPr>
            <a:spLocks noGrp="1"/>
          </p:cNvSpPr>
          <p:nvPr>
            <p:ph type="sldNum" sz="quarter" idx="12"/>
          </p:nvPr>
        </p:nvSpPr>
        <p:spPr/>
        <p:txBody>
          <a:bodyPr/>
          <a:lstStyle>
            <a:lvl1pPr>
              <a:defRPr/>
            </a:lvl1pPr>
          </a:lstStyle>
          <a:p>
            <a:pPr>
              <a:defRPr/>
            </a:pPr>
            <a:fld id="{3667E33E-A978-4842-957B-18FA7EEB09FC}"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©2011 EDUCAUSE. CC by-nc-nd</a:t>
            </a:r>
            <a:endParaRPr lang="en-US"/>
          </a:p>
        </p:txBody>
      </p:sp>
      <p:sp>
        <p:nvSpPr>
          <p:cNvPr id="6" name="Slide Number Placeholder 5"/>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22179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©2011 EDUCAUSE. CC by-nc-nd</a:t>
            </a:r>
            <a:endParaRPr lang="en-US"/>
          </a:p>
        </p:txBody>
      </p:sp>
      <p:sp>
        <p:nvSpPr>
          <p:cNvPr id="6" name="Slide Number Placeholder 5"/>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145240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©2011 EDUCAUSE. CC by-nc-nd</a:t>
            </a:r>
            <a:endParaRPr lang="en-US"/>
          </a:p>
        </p:txBody>
      </p:sp>
      <p:sp>
        <p:nvSpPr>
          <p:cNvPr id="6" name="Slide Number Placeholder 5"/>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2929415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©2011 EDUCAUSE. CC by-nc-nd</a:t>
            </a:r>
            <a:endParaRPr lang="en-US"/>
          </a:p>
        </p:txBody>
      </p:sp>
      <p:sp>
        <p:nvSpPr>
          <p:cNvPr id="7" name="Slide Number Placeholder 6"/>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213080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©2011 EDUCAUSE. CC by-nc-nd</a:t>
            </a:r>
            <a:endParaRPr lang="en-US"/>
          </a:p>
        </p:txBody>
      </p:sp>
      <p:sp>
        <p:nvSpPr>
          <p:cNvPr id="9" name="Slide Number Placeholder 8"/>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362602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©2011 EDUCAUSE. CC by-nc-nd</a:t>
            </a:r>
            <a:endParaRPr lang="en-US"/>
          </a:p>
        </p:txBody>
      </p:sp>
      <p:sp>
        <p:nvSpPr>
          <p:cNvPr id="5" name="Slide Number Placeholder 4"/>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2359423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©2011 EDUCAUSE. CC by-nc-nd</a:t>
            </a:r>
            <a:endParaRPr lang="en-US"/>
          </a:p>
        </p:txBody>
      </p:sp>
      <p:sp>
        <p:nvSpPr>
          <p:cNvPr id="4" name="Slide Number Placeholder 3"/>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179710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©2011 EDUCAUSE. CC by-nc-nd</a:t>
            </a:r>
            <a:endParaRPr lang="en-US"/>
          </a:p>
        </p:txBody>
      </p:sp>
      <p:sp>
        <p:nvSpPr>
          <p:cNvPr id="7" name="Slide Number Placeholder 6"/>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60654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E33323"/>
              </a:buClr>
              <a:defRPr/>
            </a:lvl1pPr>
            <a:lvl2pPr>
              <a:buClr>
                <a:srgbClr val="004A73"/>
              </a:buClr>
              <a:defRPr/>
            </a:lvl2pPr>
            <a:lvl3pPr>
              <a:buClr>
                <a:srgbClr val="E33323"/>
              </a:buClr>
              <a:defRPr/>
            </a:lvl3pPr>
            <a:lvl4pPr>
              <a:buClr>
                <a:srgbClr val="004A73"/>
              </a:buClr>
              <a:defRPr/>
            </a:lvl4pPr>
            <a:lvl5pPr>
              <a:buClr>
                <a:srgbClr val="E3332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E8B94C-1610-4A26-AB31-689E8E51FABB}"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©2011 EDUCAUSE. CC by-nc-nd</a:t>
            </a:r>
            <a:endParaRPr lang="en-US"/>
          </a:p>
        </p:txBody>
      </p:sp>
      <p:sp>
        <p:nvSpPr>
          <p:cNvPr id="7" name="Slide Number Placeholder 6"/>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379532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©2011 EDUCAUSE. CC by-nc-nd</a:t>
            </a:r>
            <a:endParaRPr lang="en-US"/>
          </a:p>
        </p:txBody>
      </p:sp>
      <p:sp>
        <p:nvSpPr>
          <p:cNvPr id="6" name="Slide Number Placeholder 5"/>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371021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©2011 EDUCAUSE. CC by-nc-nd</a:t>
            </a:r>
            <a:endParaRPr lang="en-US"/>
          </a:p>
        </p:txBody>
      </p:sp>
      <p:sp>
        <p:nvSpPr>
          <p:cNvPr id="6" name="Slide Number Placeholder 5"/>
          <p:cNvSpPr>
            <a:spLocks noGrp="1"/>
          </p:cNvSpPr>
          <p:nvPr>
            <p:ph type="sldNum" sz="quarter" idx="12"/>
          </p:nvPr>
        </p:nvSpPr>
        <p:spPr/>
        <p:txBody>
          <a:bodyPr/>
          <a:lstStyle/>
          <a:p>
            <a:fld id="{9C0BE6F0-ED4E-4BE6-B6B1-41708BFECC0C}" type="slidenum">
              <a:rPr lang="en-US" smtClean="0"/>
              <a:t>‹#›</a:t>
            </a:fld>
            <a:endParaRPr lang="en-US"/>
          </a:p>
        </p:txBody>
      </p:sp>
    </p:spTree>
    <p:extLst>
      <p:ext uri="{BB962C8B-B14F-4D97-AF65-F5344CB8AC3E}">
        <p14:creationId xmlns:p14="http://schemas.microsoft.com/office/powerpoint/2010/main" val="4196935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6D12A522-FF6E-4044-9AB3-9EB3C4EA2D66}"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1C9F4E-AD42-427C-B3F2-716196F059CD}"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1F4C17B-3262-47DC-8CE7-D3A2B4B14335}"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©2011 EDUCAUSE. CC by-nc-nd</a:t>
            </a:r>
            <a:endParaRPr lang="en-US"/>
          </a:p>
        </p:txBody>
      </p:sp>
      <p:sp>
        <p:nvSpPr>
          <p:cNvPr id="6" name="Slide Number Placeholder 5"/>
          <p:cNvSpPr>
            <a:spLocks noGrp="1"/>
          </p:cNvSpPr>
          <p:nvPr>
            <p:ph type="sldNum" sz="quarter" idx="12"/>
          </p:nvPr>
        </p:nvSpPr>
        <p:spPr/>
        <p:txBody>
          <a:bodyPr/>
          <a:lstStyle>
            <a:lvl1pPr>
              <a:defRPr/>
            </a:lvl1pPr>
          </a:lstStyle>
          <a:p>
            <a:pPr>
              <a:defRPr/>
            </a:pPr>
            <a:fld id="{FEBC52BF-566F-4E57-BF43-E153B076E1F9}"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7174C9-3566-421C-935D-63CC9F7431F7}"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553A3F-C91C-411A-8CFF-3ABD954B997A}"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latin typeface="Arial" pitchFamily="34" charset="0"/>
                <a:cs typeface="Arial" pitchFamily="34" charset="0"/>
              </a:defRPr>
            </a:lvl1pPr>
          </a:lstStyle>
          <a:p>
            <a:pPr>
              <a:defRPr/>
            </a:pPr>
            <a:r>
              <a:rPr lang="en-US" dirty="0" smtClean="0"/>
              <a:t>©2011 EDUCAUSE. CC by-</a:t>
            </a:r>
            <a:r>
              <a:rPr lang="en-US" dirty="0" err="1" smtClean="0"/>
              <a:t>nc</a:t>
            </a:r>
            <a:r>
              <a:rPr lang="en-US" dirty="0" smtClean="0"/>
              <a:t>-</a:t>
            </a:r>
            <a:r>
              <a:rPr lang="en-US" dirty="0" err="1" smtClean="0"/>
              <a:t>nd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pPr>
              <a:defRPr/>
            </a:pPr>
            <a:fld id="{1005DF59-7C8F-46B8-86D7-649FAE8579D4}" type="slidenum">
              <a:rPr lang="en-US"/>
              <a:pPr>
                <a:defRPr/>
              </a:pPr>
              <a:t>‹#›</a:t>
            </a:fld>
            <a:endParaRPr lang="en-US"/>
          </a:p>
        </p:txBody>
      </p:sp>
      <p:pic>
        <p:nvPicPr>
          <p:cNvPr id="12" name="Picture 21" descr="cyber.jpg"/>
          <p:cNvPicPr>
            <a:picLocks noChangeAspect="1"/>
          </p:cNvPicPr>
          <p:nvPr/>
        </p:nvPicPr>
        <p:blipFill>
          <a:blip r:embed="rId13" cstate="print"/>
          <a:srcRect r="52750"/>
          <a:stretch>
            <a:fillRect/>
          </a:stretch>
        </p:blipFill>
        <p:spPr bwMode="auto">
          <a:xfrm>
            <a:off x="512763" y="6286500"/>
            <a:ext cx="2498725" cy="31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hf hd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E33323"/>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004A73"/>
        </a:buClr>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E33323"/>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004A73"/>
        </a:buClr>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E33323"/>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©2011 EDUCAUSE. CC by-nc-nd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BE6F0-ED4E-4BE6-B6B1-41708BFECC0C}" type="slidenum">
              <a:rPr lang="en-US" smtClean="0"/>
              <a:t>‹#›</a:t>
            </a:fld>
            <a:endParaRPr lang="en-US"/>
          </a:p>
        </p:txBody>
      </p:sp>
    </p:spTree>
    <p:extLst>
      <p:ext uri="{BB962C8B-B14F-4D97-AF65-F5344CB8AC3E}">
        <p14:creationId xmlns:p14="http://schemas.microsoft.com/office/powerpoint/2010/main" val="33899310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educause.edu/ecar"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0.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ducause.edu/library/ERS1103" TargetMode="External"/><Relationship Id="rId2" Type="http://schemas.openxmlformats.org/officeDocument/2006/relationships/notesSlide" Target="../notesSlides/notesSlide54.xml"/><Relationship Id="rId1" Type="http://schemas.openxmlformats.org/officeDocument/2006/relationships/slideLayout" Target="../slideLayouts/slideLayout8.xml"/><Relationship Id="rId4" Type="http://schemas.openxmlformats.org/officeDocument/2006/relationships/hyperlink" Target="mailto:edahlstrom@educause.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xfrm>
            <a:off x="762000" y="2286000"/>
            <a:ext cx="7772400" cy="1470025"/>
          </a:xfrm>
        </p:spPr>
        <p:txBody>
          <a:bodyPr>
            <a:normAutofit/>
          </a:bodyPr>
          <a:lstStyle/>
          <a:p>
            <a:r>
              <a:rPr lang="en-US" dirty="0" smtClean="0"/>
              <a:t>ECAR National study of students and information technology in higher education, 2011</a:t>
            </a:r>
            <a:endParaRPr lang="en-US" cap="none" dirty="0" smtClean="0">
              <a:latin typeface="Arial" charset="0"/>
              <a:ea typeface="ＭＳ Ｐゴシック" pitchFamily="96" charset="-128"/>
              <a:cs typeface="Arial" charset="0"/>
            </a:endParaRPr>
          </a:p>
        </p:txBody>
      </p:sp>
      <p:sp>
        <p:nvSpPr>
          <p:cNvPr id="512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cs typeface="Arial" charset="0"/>
              </a:rPr>
              <a:t>Eden Dahlstrom, Peter Grunwald, </a:t>
            </a:r>
          </a:p>
          <a:p>
            <a:pPr eaLnBrk="1" hangingPunct="1"/>
            <a:r>
              <a:rPr lang="en-US" dirty="0" smtClean="0">
                <a:latin typeface="Arial" charset="0"/>
                <a:ea typeface="ＭＳ Ｐゴシック" pitchFamily="96" charset="-128"/>
                <a:cs typeface="Arial" charset="0"/>
              </a:rPr>
              <a:t>Tom de Boor, Martha Vockley </a:t>
            </a:r>
            <a:endParaRPr lang="en-US" dirty="0">
              <a:latin typeface="Arial" charset="0"/>
              <a:ea typeface="ＭＳ Ｐゴシック" pitchFamily="96" charset="-128"/>
              <a:cs typeface="Arial" charset="0"/>
            </a:endParaRPr>
          </a:p>
          <a:p>
            <a:pPr eaLnBrk="1" hangingPunct="1"/>
            <a:r>
              <a:rPr lang="en-US" dirty="0" smtClean="0">
                <a:latin typeface="Arial" charset="0"/>
                <a:ea typeface="ＭＳ Ｐゴシック" pitchFamily="96" charset="-128"/>
                <a:cs typeface="Arial" charset="0"/>
              </a:rPr>
              <a:t>October 2011</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177" y="381000"/>
            <a:ext cx="8382000" cy="1143000"/>
          </a:xfrm>
        </p:spPr>
        <p:txBody>
          <a:bodyPr>
            <a:normAutofit fontScale="90000"/>
          </a:bodyPr>
          <a:lstStyle/>
          <a:p>
            <a:r>
              <a:rPr lang="en-US" sz="3300" dirty="0" smtClean="0"/>
              <a:t>Drawn to Hot Technologies…</a:t>
            </a:r>
            <a:r>
              <a:rPr lang="en-US" sz="3300" dirty="0"/>
              <a:t/>
            </a:r>
            <a:br>
              <a:rPr lang="en-US" sz="3300" dirty="0"/>
            </a:br>
            <a:r>
              <a:rPr lang="en-US" sz="3300" i="1" dirty="0" smtClean="0"/>
              <a:t>prefer small, mobile devices</a:t>
            </a:r>
            <a:r>
              <a:rPr lang="en-US" sz="3200" dirty="0"/>
              <a:t/>
            </a:r>
            <a:br>
              <a:rPr lang="en-US" sz="3200" dirty="0"/>
            </a:br>
            <a:r>
              <a:rPr lang="en-US" dirty="0" smtClean="0"/>
              <a:t/>
            </a:r>
            <a:br>
              <a:rPr lang="en-US" dirty="0" smtClean="0"/>
            </a:br>
            <a:endParaRPr lang="en-US" dirty="0"/>
          </a:p>
        </p:txBody>
      </p:sp>
      <p:sp>
        <p:nvSpPr>
          <p:cNvPr id="5" name="Footer Placeholder 4"/>
          <p:cNvSpPr>
            <a:spLocks noGrp="1"/>
          </p:cNvSpPr>
          <p:nvPr>
            <p:ph type="ftr" sz="quarter" idx="11"/>
          </p:nvPr>
        </p:nvSpPr>
        <p:spPr>
          <a:xfrm>
            <a:off x="3124200" y="6480925"/>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480925"/>
            <a:ext cx="2133600" cy="365125"/>
          </a:xfrm>
        </p:spPr>
        <p:txBody>
          <a:bodyPr/>
          <a:lstStyle/>
          <a:p>
            <a:fld id="{94B21EF6-A51D-4BDF-92F7-55E6C4F413CE}" type="slidenum">
              <a:rPr lang="en-US" smtClean="0"/>
              <a:pPr/>
              <a:t>10</a:t>
            </a:fld>
            <a:endParaRPr lang="en-US"/>
          </a:p>
        </p:txBody>
      </p:sp>
      <p:pic>
        <p:nvPicPr>
          <p:cNvPr id="11" name="Picture 10" descr="Dorm2_desktop.jpg"/>
          <p:cNvPicPr>
            <a:picLocks noChangeAspect="1"/>
          </p:cNvPicPr>
          <p:nvPr/>
        </p:nvPicPr>
        <p:blipFill>
          <a:blip r:embed="rId3"/>
          <a:srcRect l="3042" r="18108"/>
          <a:stretch>
            <a:fillRect/>
          </a:stretch>
        </p:blipFill>
        <p:spPr>
          <a:xfrm>
            <a:off x="-8275" y="1173936"/>
            <a:ext cx="6733309" cy="5692921"/>
          </a:xfrm>
          <a:prstGeom prst="rect">
            <a:avLst/>
          </a:prstGeom>
        </p:spPr>
      </p:pic>
      <p:cxnSp>
        <p:nvCxnSpPr>
          <p:cNvPr id="12" name="Straight Connector 11"/>
          <p:cNvCxnSpPr/>
          <p:nvPr/>
        </p:nvCxnSpPr>
        <p:spPr>
          <a:xfrm flipV="1">
            <a:off x="-8275" y="1153444"/>
            <a:ext cx="9144000" cy="1902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735425" y="1173764"/>
            <a:ext cx="2400300" cy="570261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438191544"/>
              </p:ext>
            </p:extLst>
          </p:nvPr>
        </p:nvGraphicFramePr>
        <p:xfrm>
          <a:off x="7024984" y="1174254"/>
          <a:ext cx="1766927" cy="4536500"/>
        </p:xfrm>
        <a:graphic>
          <a:graphicData uri="http://schemas.openxmlformats.org/drawingml/2006/table">
            <a:tbl>
              <a:tblPr/>
              <a:tblGrid>
                <a:gridCol w="1102389"/>
                <a:gridCol w="664538"/>
              </a:tblGrid>
              <a:tr h="638357">
                <a:tc>
                  <a:txBody>
                    <a:bodyPr/>
                    <a:lstStyle/>
                    <a:p>
                      <a:pPr algn="l" fontAlgn="ctr">
                        <a:lnSpc>
                          <a:spcPct val="100000"/>
                        </a:lnSpc>
                      </a:pPr>
                      <a:r>
                        <a:rPr lang="en-US" sz="1000" b="1" i="0" u="none" strike="noStrike" dirty="0" smtClean="0">
                          <a:solidFill>
                            <a:schemeClr val="accent2">
                              <a:lumMod val="50000"/>
                            </a:schemeClr>
                          </a:solidFill>
                          <a:latin typeface="Arial"/>
                        </a:rPr>
                        <a:t>Technology</a:t>
                      </a:r>
                      <a:endParaRPr lang="en-US" sz="10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ct val="100000"/>
                        </a:lnSpc>
                      </a:pPr>
                      <a:r>
                        <a:rPr lang="en-US" sz="800" b="1" i="0" u="none" strike="noStrike" dirty="0" smtClean="0">
                          <a:solidFill>
                            <a:schemeClr val="accent2">
                              <a:lumMod val="50000"/>
                            </a:schemeClr>
                          </a:solidFill>
                          <a:latin typeface="Arial"/>
                        </a:rPr>
                        <a:t>Students</a:t>
                      </a:r>
                      <a:r>
                        <a:rPr lang="en-US" sz="800" b="1" i="0" u="none" strike="noStrike" baseline="0" dirty="0" smtClean="0">
                          <a:solidFill>
                            <a:schemeClr val="accent2">
                              <a:lumMod val="50000"/>
                            </a:schemeClr>
                          </a:solidFill>
                          <a:latin typeface="Arial"/>
                        </a:rPr>
                        <a:t> Own</a:t>
                      </a:r>
                      <a:endParaRPr lang="en-US" sz="8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Laptop</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dirty="0" smtClean="0"/>
                        <a:t>87%</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Printer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81%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DVD Player</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USB Thumbdrive</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70%</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Wi-Fi*</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67%</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Stationary gaming device</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Ipod</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62%</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dirty="0" smtClean="0"/>
                        <a:t>HDTV</a:t>
                      </a:r>
                      <a:endParaRPr lang="en-US" sz="90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smtClean="0"/>
                        <a:t>56%</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Smartphone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Digital Camera</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55%</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Webcam</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t>55%</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Desktop Computer</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53%</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Handheld Gaming Device</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38%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smtClean="0"/>
                        <a:t>Netbook</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11%</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a:r>
                        <a:rPr lang="en-US" sz="900" b="0" dirty="0" err="1" smtClean="0"/>
                        <a:t>iPad</a:t>
                      </a:r>
                      <a:endParaRPr lang="en-US" sz="900" b="0" dirty="0"/>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8%</a:t>
                      </a: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5" name="Group 143"/>
          <p:cNvGrpSpPr/>
          <p:nvPr/>
        </p:nvGrpSpPr>
        <p:grpSpPr>
          <a:xfrm>
            <a:off x="3334711" y="5260161"/>
            <a:ext cx="342900" cy="307777"/>
            <a:chOff x="3342986" y="5122717"/>
            <a:chExt cx="342900" cy="307777"/>
          </a:xfrm>
        </p:grpSpPr>
        <p:sp>
          <p:nvSpPr>
            <p:cNvPr id="16" name="Rectangle 1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342986" y="5122717"/>
              <a:ext cx="342900" cy="307777"/>
            </a:xfrm>
            <a:prstGeom prst="rect">
              <a:avLst/>
            </a:prstGeom>
            <a:noFill/>
          </p:spPr>
          <p:txBody>
            <a:bodyPr wrap="square" rtlCol="0">
              <a:spAutoFit/>
            </a:bodyPr>
            <a:lstStyle/>
            <a:p>
              <a:r>
                <a:rPr lang="en-US" sz="1400" b="1" dirty="0" smtClean="0">
                  <a:solidFill>
                    <a:schemeClr val="bg2"/>
                  </a:solidFill>
                  <a:latin typeface="Fabrica" pitchFamily="50" charset="0"/>
                </a:rPr>
                <a:t>1</a:t>
              </a:r>
            </a:p>
          </p:txBody>
        </p:sp>
      </p:grpSp>
      <p:grpSp>
        <p:nvGrpSpPr>
          <p:cNvPr id="24" name="Group 144"/>
          <p:cNvGrpSpPr/>
          <p:nvPr/>
        </p:nvGrpSpPr>
        <p:grpSpPr>
          <a:xfrm>
            <a:off x="2085638" y="5907861"/>
            <a:ext cx="342900" cy="307777"/>
            <a:chOff x="3342986" y="5122717"/>
            <a:chExt cx="342900" cy="307777"/>
          </a:xfrm>
        </p:grpSpPr>
        <p:sp>
          <p:nvSpPr>
            <p:cNvPr id="25" name="Rectangle 24"/>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8</a:t>
              </a:r>
            </a:p>
          </p:txBody>
        </p:sp>
      </p:grpSp>
      <p:grpSp>
        <p:nvGrpSpPr>
          <p:cNvPr id="27" name="Group 147"/>
          <p:cNvGrpSpPr/>
          <p:nvPr/>
        </p:nvGrpSpPr>
        <p:grpSpPr>
          <a:xfrm>
            <a:off x="1333163" y="5564961"/>
            <a:ext cx="342900" cy="307777"/>
            <a:chOff x="3342986" y="5122717"/>
            <a:chExt cx="342900" cy="307777"/>
          </a:xfrm>
        </p:grpSpPr>
        <p:sp>
          <p:nvSpPr>
            <p:cNvPr id="28" name="Rectangle 2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2</a:t>
              </a:r>
            </a:p>
          </p:txBody>
        </p:sp>
      </p:grpSp>
      <p:grpSp>
        <p:nvGrpSpPr>
          <p:cNvPr id="30" name="Group 150"/>
          <p:cNvGrpSpPr/>
          <p:nvPr/>
        </p:nvGrpSpPr>
        <p:grpSpPr>
          <a:xfrm>
            <a:off x="199688" y="5584011"/>
            <a:ext cx="342900" cy="307777"/>
            <a:chOff x="3342986" y="5122717"/>
            <a:chExt cx="342900" cy="307777"/>
          </a:xfrm>
        </p:grpSpPr>
        <p:sp>
          <p:nvSpPr>
            <p:cNvPr id="31" name="Rectangle 3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3</a:t>
              </a:r>
            </a:p>
          </p:txBody>
        </p:sp>
      </p:grpSp>
      <p:grpSp>
        <p:nvGrpSpPr>
          <p:cNvPr id="33" name="Group 153"/>
          <p:cNvGrpSpPr/>
          <p:nvPr/>
        </p:nvGrpSpPr>
        <p:grpSpPr>
          <a:xfrm>
            <a:off x="3788736" y="5517336"/>
            <a:ext cx="342900" cy="307777"/>
            <a:chOff x="3342986" y="5122717"/>
            <a:chExt cx="342900" cy="307777"/>
          </a:xfrm>
        </p:grpSpPr>
        <p:sp>
          <p:nvSpPr>
            <p:cNvPr id="34" name="Rectangle 33"/>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4</a:t>
              </a:r>
            </a:p>
          </p:txBody>
        </p:sp>
      </p:grpSp>
      <p:grpSp>
        <p:nvGrpSpPr>
          <p:cNvPr id="36" name="Group 157"/>
          <p:cNvGrpSpPr/>
          <p:nvPr/>
        </p:nvGrpSpPr>
        <p:grpSpPr>
          <a:xfrm>
            <a:off x="3204825" y="3993247"/>
            <a:ext cx="342900" cy="307777"/>
            <a:chOff x="3342986" y="5122717"/>
            <a:chExt cx="342900" cy="307777"/>
          </a:xfrm>
        </p:grpSpPr>
        <p:sp>
          <p:nvSpPr>
            <p:cNvPr id="37" name="Rectangle 3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5</a:t>
              </a:r>
            </a:p>
          </p:txBody>
        </p:sp>
      </p:grpSp>
      <p:grpSp>
        <p:nvGrpSpPr>
          <p:cNvPr id="39" name="Group 181"/>
          <p:cNvGrpSpPr/>
          <p:nvPr/>
        </p:nvGrpSpPr>
        <p:grpSpPr>
          <a:xfrm>
            <a:off x="6268700" y="4284192"/>
            <a:ext cx="342900" cy="307777"/>
            <a:chOff x="3342986" y="5122717"/>
            <a:chExt cx="342900" cy="307777"/>
          </a:xfrm>
        </p:grpSpPr>
        <p:sp>
          <p:nvSpPr>
            <p:cNvPr id="40" name="Rectangle 39"/>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7</a:t>
              </a:r>
            </a:p>
          </p:txBody>
        </p:sp>
      </p:grpSp>
      <p:grpSp>
        <p:nvGrpSpPr>
          <p:cNvPr id="42" name="Group 184"/>
          <p:cNvGrpSpPr/>
          <p:nvPr/>
        </p:nvGrpSpPr>
        <p:grpSpPr>
          <a:xfrm>
            <a:off x="5165387" y="5855817"/>
            <a:ext cx="342900" cy="307777"/>
            <a:chOff x="3342986" y="5122717"/>
            <a:chExt cx="342900" cy="307777"/>
          </a:xfrm>
        </p:grpSpPr>
        <p:sp>
          <p:nvSpPr>
            <p:cNvPr id="43" name="Rectangle 42"/>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9</a:t>
              </a:r>
            </a:p>
          </p:txBody>
        </p:sp>
      </p:grpSp>
      <p:grpSp>
        <p:nvGrpSpPr>
          <p:cNvPr id="45" name="Group 194"/>
          <p:cNvGrpSpPr/>
          <p:nvPr/>
        </p:nvGrpSpPr>
        <p:grpSpPr>
          <a:xfrm>
            <a:off x="1250611" y="5122392"/>
            <a:ext cx="465139" cy="307777"/>
            <a:chOff x="3304885" y="5122717"/>
            <a:chExt cx="465139" cy="307777"/>
          </a:xfrm>
        </p:grpSpPr>
        <p:sp>
          <p:nvSpPr>
            <p:cNvPr id="46" name="Rectangle 4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10</a:t>
              </a:r>
            </a:p>
          </p:txBody>
        </p:sp>
      </p:grpSp>
      <p:grpSp>
        <p:nvGrpSpPr>
          <p:cNvPr id="48" name="Group 197"/>
          <p:cNvGrpSpPr/>
          <p:nvPr/>
        </p:nvGrpSpPr>
        <p:grpSpPr>
          <a:xfrm>
            <a:off x="3168311" y="4865217"/>
            <a:ext cx="465139" cy="307777"/>
            <a:chOff x="3304885" y="5122717"/>
            <a:chExt cx="465139" cy="307777"/>
          </a:xfrm>
        </p:grpSpPr>
        <p:sp>
          <p:nvSpPr>
            <p:cNvPr id="49" name="Rectangle 48"/>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11</a:t>
              </a:r>
            </a:p>
          </p:txBody>
        </p:sp>
      </p:grpSp>
      <p:grpSp>
        <p:nvGrpSpPr>
          <p:cNvPr id="51" name="Group 234"/>
          <p:cNvGrpSpPr/>
          <p:nvPr/>
        </p:nvGrpSpPr>
        <p:grpSpPr>
          <a:xfrm>
            <a:off x="3547725" y="4506244"/>
            <a:ext cx="465139" cy="307777"/>
            <a:chOff x="3295360" y="5122717"/>
            <a:chExt cx="465139" cy="307777"/>
          </a:xfrm>
        </p:grpSpPr>
        <p:sp>
          <p:nvSpPr>
            <p:cNvPr id="52" name="Rectangle 5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12</a:t>
              </a:r>
            </a:p>
          </p:txBody>
        </p:sp>
      </p:grpSp>
      <p:grpSp>
        <p:nvGrpSpPr>
          <p:cNvPr id="54" name="Group 248"/>
          <p:cNvGrpSpPr/>
          <p:nvPr/>
        </p:nvGrpSpPr>
        <p:grpSpPr>
          <a:xfrm>
            <a:off x="5024100" y="6185819"/>
            <a:ext cx="465139" cy="307777"/>
            <a:chOff x="3295360" y="5122717"/>
            <a:chExt cx="465139" cy="307777"/>
          </a:xfrm>
        </p:grpSpPr>
        <p:sp>
          <p:nvSpPr>
            <p:cNvPr id="55" name="Rectangle 54"/>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13</a:t>
              </a:r>
            </a:p>
          </p:txBody>
        </p:sp>
      </p:grpSp>
      <p:grpSp>
        <p:nvGrpSpPr>
          <p:cNvPr id="57" name="Group 252"/>
          <p:cNvGrpSpPr/>
          <p:nvPr/>
        </p:nvGrpSpPr>
        <p:grpSpPr>
          <a:xfrm>
            <a:off x="860087" y="5122392"/>
            <a:ext cx="388938" cy="307777"/>
            <a:chOff x="3295361" y="5122717"/>
            <a:chExt cx="388938" cy="307777"/>
          </a:xfrm>
        </p:grpSpPr>
        <p:sp>
          <p:nvSpPr>
            <p:cNvPr id="58" name="Rectangle 5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295361"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14</a:t>
              </a:r>
            </a:p>
          </p:txBody>
        </p:sp>
      </p:grpSp>
      <p:grpSp>
        <p:nvGrpSpPr>
          <p:cNvPr id="60" name="Group 256"/>
          <p:cNvGrpSpPr/>
          <p:nvPr/>
        </p:nvGrpSpPr>
        <p:grpSpPr>
          <a:xfrm>
            <a:off x="6259175" y="6463830"/>
            <a:ext cx="388938" cy="307777"/>
            <a:chOff x="3285836" y="5122717"/>
            <a:chExt cx="388938" cy="307777"/>
          </a:xfrm>
        </p:grpSpPr>
        <p:sp>
          <p:nvSpPr>
            <p:cNvPr id="61" name="Rectangle 6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3285836"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15</a:t>
              </a:r>
            </a:p>
          </p:txBody>
        </p:sp>
      </p:grpSp>
      <p:grpSp>
        <p:nvGrpSpPr>
          <p:cNvPr id="63" name="Group 263"/>
          <p:cNvGrpSpPr/>
          <p:nvPr/>
        </p:nvGrpSpPr>
        <p:grpSpPr>
          <a:xfrm>
            <a:off x="6735982" y="1823364"/>
            <a:ext cx="268045" cy="246221"/>
            <a:chOff x="6782357" y="2076445"/>
            <a:chExt cx="268045" cy="246221"/>
          </a:xfrm>
        </p:grpSpPr>
        <p:sp>
          <p:nvSpPr>
            <p:cNvPr id="64" name="Rectangle 6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1</a:t>
              </a:r>
            </a:p>
          </p:txBody>
        </p:sp>
      </p:grpSp>
      <p:grpSp>
        <p:nvGrpSpPr>
          <p:cNvPr id="66" name="Group 264"/>
          <p:cNvGrpSpPr/>
          <p:nvPr/>
        </p:nvGrpSpPr>
        <p:grpSpPr>
          <a:xfrm>
            <a:off x="6735982" y="2059584"/>
            <a:ext cx="268045" cy="246221"/>
            <a:chOff x="6782357" y="2076445"/>
            <a:chExt cx="268045" cy="246221"/>
          </a:xfrm>
        </p:grpSpPr>
        <p:sp>
          <p:nvSpPr>
            <p:cNvPr id="67" name="Rectangle 6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2</a:t>
              </a:r>
            </a:p>
          </p:txBody>
        </p:sp>
      </p:grpSp>
      <p:grpSp>
        <p:nvGrpSpPr>
          <p:cNvPr id="69" name="Group 267"/>
          <p:cNvGrpSpPr/>
          <p:nvPr/>
        </p:nvGrpSpPr>
        <p:grpSpPr>
          <a:xfrm>
            <a:off x="6735982" y="2333904"/>
            <a:ext cx="268045" cy="246221"/>
            <a:chOff x="6782357" y="2076445"/>
            <a:chExt cx="268045" cy="246221"/>
          </a:xfrm>
        </p:grpSpPr>
        <p:sp>
          <p:nvSpPr>
            <p:cNvPr id="70" name="Rectangle 6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3</a:t>
              </a:r>
            </a:p>
          </p:txBody>
        </p:sp>
      </p:grpSp>
      <p:grpSp>
        <p:nvGrpSpPr>
          <p:cNvPr id="72" name="Group 270"/>
          <p:cNvGrpSpPr/>
          <p:nvPr/>
        </p:nvGrpSpPr>
        <p:grpSpPr>
          <a:xfrm>
            <a:off x="6735982" y="2577744"/>
            <a:ext cx="268045" cy="246221"/>
            <a:chOff x="6782357" y="2076445"/>
            <a:chExt cx="268045" cy="246221"/>
          </a:xfrm>
        </p:grpSpPr>
        <p:sp>
          <p:nvSpPr>
            <p:cNvPr id="73" name="Rectangle 7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4</a:t>
              </a:r>
            </a:p>
          </p:txBody>
        </p:sp>
      </p:grpSp>
      <p:grpSp>
        <p:nvGrpSpPr>
          <p:cNvPr id="75" name="Group 273"/>
          <p:cNvGrpSpPr/>
          <p:nvPr/>
        </p:nvGrpSpPr>
        <p:grpSpPr>
          <a:xfrm>
            <a:off x="6735982" y="2852064"/>
            <a:ext cx="268045" cy="246221"/>
            <a:chOff x="6782357" y="2076445"/>
            <a:chExt cx="268045" cy="246221"/>
          </a:xfrm>
        </p:grpSpPr>
        <p:sp>
          <p:nvSpPr>
            <p:cNvPr id="76" name="Rectangle 7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5</a:t>
              </a:r>
            </a:p>
          </p:txBody>
        </p:sp>
      </p:grpSp>
      <p:grpSp>
        <p:nvGrpSpPr>
          <p:cNvPr id="78" name="Group 276"/>
          <p:cNvGrpSpPr/>
          <p:nvPr/>
        </p:nvGrpSpPr>
        <p:grpSpPr>
          <a:xfrm>
            <a:off x="6735982" y="3088284"/>
            <a:ext cx="268045" cy="246221"/>
            <a:chOff x="6782357" y="2076445"/>
            <a:chExt cx="268045" cy="246221"/>
          </a:xfrm>
        </p:grpSpPr>
        <p:sp>
          <p:nvSpPr>
            <p:cNvPr id="79" name="Rectangle 78"/>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6</a:t>
              </a:r>
            </a:p>
          </p:txBody>
        </p:sp>
      </p:grpSp>
      <p:grpSp>
        <p:nvGrpSpPr>
          <p:cNvPr id="81" name="Group 279"/>
          <p:cNvGrpSpPr/>
          <p:nvPr/>
        </p:nvGrpSpPr>
        <p:grpSpPr>
          <a:xfrm>
            <a:off x="6735982" y="3385464"/>
            <a:ext cx="268045" cy="246221"/>
            <a:chOff x="6782357" y="2076445"/>
            <a:chExt cx="268045" cy="246221"/>
          </a:xfrm>
        </p:grpSpPr>
        <p:sp>
          <p:nvSpPr>
            <p:cNvPr id="82" name="Rectangle 81"/>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7</a:t>
              </a:r>
            </a:p>
          </p:txBody>
        </p:sp>
      </p:grpSp>
      <p:grpSp>
        <p:nvGrpSpPr>
          <p:cNvPr id="84" name="Group 282"/>
          <p:cNvGrpSpPr/>
          <p:nvPr/>
        </p:nvGrpSpPr>
        <p:grpSpPr>
          <a:xfrm>
            <a:off x="6735982" y="3644544"/>
            <a:ext cx="268045" cy="246221"/>
            <a:chOff x="6782357" y="2076445"/>
            <a:chExt cx="268045" cy="246221"/>
          </a:xfrm>
        </p:grpSpPr>
        <p:sp>
          <p:nvSpPr>
            <p:cNvPr id="85" name="Rectangle 8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8</a:t>
              </a:r>
            </a:p>
          </p:txBody>
        </p:sp>
      </p:grpSp>
      <p:grpSp>
        <p:nvGrpSpPr>
          <p:cNvPr id="87" name="Group 285"/>
          <p:cNvGrpSpPr/>
          <p:nvPr/>
        </p:nvGrpSpPr>
        <p:grpSpPr>
          <a:xfrm>
            <a:off x="6735982" y="3850284"/>
            <a:ext cx="268045" cy="246221"/>
            <a:chOff x="6782357" y="2076445"/>
            <a:chExt cx="268045" cy="246221"/>
          </a:xfrm>
        </p:grpSpPr>
        <p:sp>
          <p:nvSpPr>
            <p:cNvPr id="88" name="Rectangle 87"/>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9</a:t>
              </a:r>
            </a:p>
          </p:txBody>
        </p:sp>
      </p:grpSp>
      <p:grpSp>
        <p:nvGrpSpPr>
          <p:cNvPr id="90" name="Group 288"/>
          <p:cNvGrpSpPr/>
          <p:nvPr/>
        </p:nvGrpSpPr>
        <p:grpSpPr>
          <a:xfrm>
            <a:off x="6710582" y="4137944"/>
            <a:ext cx="327103" cy="215444"/>
            <a:chOff x="6756957" y="2089145"/>
            <a:chExt cx="327103" cy="215444"/>
          </a:xfrm>
        </p:grpSpPr>
        <p:sp>
          <p:nvSpPr>
            <p:cNvPr id="91" name="Rectangle 9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10</a:t>
              </a:r>
            </a:p>
          </p:txBody>
        </p:sp>
      </p:grpSp>
      <p:grpSp>
        <p:nvGrpSpPr>
          <p:cNvPr id="93" name="Group 312"/>
          <p:cNvGrpSpPr/>
          <p:nvPr/>
        </p:nvGrpSpPr>
        <p:grpSpPr>
          <a:xfrm>
            <a:off x="6710582" y="4423694"/>
            <a:ext cx="327103" cy="215444"/>
            <a:chOff x="6756957" y="2089145"/>
            <a:chExt cx="327103" cy="215444"/>
          </a:xfrm>
        </p:grpSpPr>
        <p:sp>
          <p:nvSpPr>
            <p:cNvPr id="94" name="Rectangle 9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11</a:t>
              </a:r>
            </a:p>
          </p:txBody>
        </p:sp>
      </p:grpSp>
      <p:grpSp>
        <p:nvGrpSpPr>
          <p:cNvPr id="96" name="Group 315"/>
          <p:cNvGrpSpPr/>
          <p:nvPr/>
        </p:nvGrpSpPr>
        <p:grpSpPr>
          <a:xfrm>
            <a:off x="6710582" y="4645944"/>
            <a:ext cx="327103" cy="215444"/>
            <a:chOff x="6756957" y="2089145"/>
            <a:chExt cx="327103" cy="215444"/>
          </a:xfrm>
        </p:grpSpPr>
        <p:sp>
          <p:nvSpPr>
            <p:cNvPr id="97" name="Rectangle 9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12</a:t>
              </a:r>
            </a:p>
          </p:txBody>
        </p:sp>
      </p:grpSp>
      <p:grpSp>
        <p:nvGrpSpPr>
          <p:cNvPr id="99" name="Group 318"/>
          <p:cNvGrpSpPr/>
          <p:nvPr/>
        </p:nvGrpSpPr>
        <p:grpSpPr>
          <a:xfrm>
            <a:off x="6710582" y="4887244"/>
            <a:ext cx="327103" cy="215444"/>
            <a:chOff x="6756957" y="2089145"/>
            <a:chExt cx="327103" cy="215444"/>
          </a:xfrm>
        </p:grpSpPr>
        <p:sp>
          <p:nvSpPr>
            <p:cNvPr id="100" name="Rectangle 9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13</a:t>
              </a:r>
            </a:p>
          </p:txBody>
        </p:sp>
      </p:grpSp>
      <p:grpSp>
        <p:nvGrpSpPr>
          <p:cNvPr id="102" name="Group 321"/>
          <p:cNvGrpSpPr/>
          <p:nvPr/>
        </p:nvGrpSpPr>
        <p:grpSpPr>
          <a:xfrm>
            <a:off x="6710582" y="5192044"/>
            <a:ext cx="327103" cy="215444"/>
            <a:chOff x="6756957" y="2089145"/>
            <a:chExt cx="327103" cy="215444"/>
          </a:xfrm>
        </p:grpSpPr>
        <p:sp>
          <p:nvSpPr>
            <p:cNvPr id="103" name="Rectangle 10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14</a:t>
              </a:r>
            </a:p>
          </p:txBody>
        </p:sp>
      </p:grpSp>
      <p:grpSp>
        <p:nvGrpSpPr>
          <p:cNvPr id="105" name="Group 324"/>
          <p:cNvGrpSpPr/>
          <p:nvPr/>
        </p:nvGrpSpPr>
        <p:grpSpPr>
          <a:xfrm>
            <a:off x="6710582" y="5433344"/>
            <a:ext cx="327103" cy="215444"/>
            <a:chOff x="6756957" y="2089145"/>
            <a:chExt cx="327103" cy="215444"/>
          </a:xfrm>
        </p:grpSpPr>
        <p:sp>
          <p:nvSpPr>
            <p:cNvPr id="106" name="Rectangle 10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15</a:t>
              </a:r>
            </a:p>
          </p:txBody>
        </p:sp>
      </p:grpSp>
      <p:sp>
        <p:nvSpPr>
          <p:cNvPr id="108" name="TextBox 107"/>
          <p:cNvSpPr txBox="1"/>
          <p:nvPr/>
        </p:nvSpPr>
        <p:spPr>
          <a:xfrm>
            <a:off x="6875034" y="6082027"/>
            <a:ext cx="2106704" cy="646331"/>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Traditional age college students (18-24) and those from households of $100K+ own more technology than their counterparts.</a:t>
            </a:r>
          </a:p>
        </p:txBody>
      </p:sp>
      <p:sp>
        <p:nvSpPr>
          <p:cNvPr id="109" name="TextBox 108"/>
          <p:cNvSpPr txBox="1"/>
          <p:nvPr/>
        </p:nvSpPr>
        <p:spPr>
          <a:xfrm>
            <a:off x="144125" y="6386142"/>
            <a:ext cx="2200275" cy="184666"/>
          </a:xfrm>
          <a:prstGeom prst="rect">
            <a:avLst/>
          </a:prstGeom>
          <a:noFill/>
        </p:spPr>
        <p:txBody>
          <a:bodyPr wrap="square" rtlCol="0">
            <a:spAutoFit/>
          </a:bodyPr>
          <a:lstStyle/>
          <a:p>
            <a:pPr lvl="0">
              <a:defRPr/>
            </a:pPr>
            <a:r>
              <a:rPr lang="en-US" sz="600" i="1" kern="0" dirty="0" smtClean="0">
                <a:latin typeface="Century Gothic" pitchFamily="34" charset="0"/>
              </a:rPr>
              <a:t>Q1. Which of the following items do you own?</a:t>
            </a:r>
          </a:p>
        </p:txBody>
      </p:sp>
      <p:pic>
        <p:nvPicPr>
          <p:cNvPr id="110" name="Picture 109" descr="xbox-controller[1].png"/>
          <p:cNvPicPr>
            <a:picLocks noChangeAspect="1"/>
          </p:cNvPicPr>
          <p:nvPr/>
        </p:nvPicPr>
        <p:blipFill>
          <a:blip r:embed="rId4" cstate="print">
            <a:lum contrast="-20000"/>
          </a:blip>
          <a:stretch>
            <a:fillRect/>
          </a:stretch>
        </p:blipFill>
        <p:spPr>
          <a:xfrm rot="1687204">
            <a:off x="2871203" y="2032284"/>
            <a:ext cx="418806" cy="342582"/>
          </a:xfrm>
          <a:prstGeom prst="rect">
            <a:avLst/>
          </a:prstGeom>
        </p:spPr>
      </p:pic>
      <p:grpSp>
        <p:nvGrpSpPr>
          <p:cNvPr id="111" name="Group 172"/>
          <p:cNvGrpSpPr/>
          <p:nvPr/>
        </p:nvGrpSpPr>
        <p:grpSpPr>
          <a:xfrm>
            <a:off x="2795523" y="2176741"/>
            <a:ext cx="342900" cy="307777"/>
            <a:chOff x="3342986" y="5122717"/>
            <a:chExt cx="342900" cy="307777"/>
          </a:xfrm>
        </p:grpSpPr>
        <p:sp>
          <p:nvSpPr>
            <p:cNvPr id="112" name="Rectangle 11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6</a:t>
              </a:r>
            </a:p>
          </p:txBody>
        </p:sp>
      </p:grpSp>
      <p:sp>
        <p:nvSpPr>
          <p:cNvPr id="114" name="TextBox 113"/>
          <p:cNvSpPr txBox="1"/>
          <p:nvPr/>
        </p:nvSpPr>
        <p:spPr>
          <a:xfrm>
            <a:off x="144125" y="1288382"/>
            <a:ext cx="1941513" cy="584775"/>
          </a:xfrm>
          <a:prstGeom prst="rect">
            <a:avLst/>
          </a:prstGeom>
          <a:noFill/>
        </p:spPr>
        <p:txBody>
          <a:bodyPr wrap="square" rtlCol="0">
            <a:spAutoFit/>
          </a:bodyPr>
          <a:lstStyle/>
          <a:p>
            <a:r>
              <a:rPr lang="en-US" sz="1600" dirty="0" smtClean="0">
                <a:solidFill>
                  <a:schemeClr val="bg1"/>
                </a:solidFill>
              </a:rPr>
              <a:t>Technology Ownership</a:t>
            </a:r>
          </a:p>
        </p:txBody>
      </p:sp>
      <p:sp>
        <p:nvSpPr>
          <p:cNvPr id="115" name="TextBox 114"/>
          <p:cNvSpPr txBox="1"/>
          <p:nvPr/>
        </p:nvSpPr>
        <p:spPr>
          <a:xfrm>
            <a:off x="6824122" y="5690954"/>
            <a:ext cx="2033625" cy="338554"/>
          </a:xfrm>
          <a:prstGeom prst="rect">
            <a:avLst/>
          </a:prstGeom>
          <a:noFill/>
        </p:spPr>
        <p:txBody>
          <a:bodyPr wrap="square" rtlCol="0">
            <a:spAutoFit/>
          </a:bodyPr>
          <a:lstStyle/>
          <a:p>
            <a:r>
              <a:rPr lang="en-US" sz="800" dirty="0" smtClean="0"/>
              <a:t>*Likely interpreted by the respondent as having access to Wi-Fi</a:t>
            </a:r>
          </a:p>
        </p:txBody>
      </p:sp>
      <p:sp>
        <p:nvSpPr>
          <p:cNvPr id="116" name="Footer Placeholder 223"/>
          <p:cNvSpPr txBox="1">
            <a:spLocks/>
          </p:cNvSpPr>
          <p:nvPr/>
        </p:nvSpPr>
        <p:spPr>
          <a:xfrm>
            <a:off x="3115925" y="6493794"/>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rgbClr val="A6A6A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©2011 EDUCAUSE. CC by-nc-nd</a:t>
            </a:r>
            <a:endParaRPr lang="en-US" dirty="0"/>
          </a:p>
        </p:txBody>
      </p:sp>
      <p:sp>
        <p:nvSpPr>
          <p:cNvPr id="117" name="Slide Number Placeholder 224"/>
          <p:cNvSpPr txBox="1">
            <a:spLocks/>
          </p:cNvSpPr>
          <p:nvPr/>
        </p:nvSpPr>
        <p:spPr>
          <a:xfrm>
            <a:off x="6544925" y="649379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A6A6A6"/>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12A522-FF6E-4044-9AB3-9EB3C4EA2D66}" type="slidenum">
              <a:rPr lang="en-US" smtClean="0"/>
              <a:pPr>
                <a:defRPr/>
              </a:pPr>
              <a:t>10</a:t>
            </a:fld>
            <a:endParaRPr lang="en-US"/>
          </a:p>
        </p:txBody>
      </p:sp>
    </p:spTree>
    <p:extLst>
      <p:ext uri="{BB962C8B-B14F-4D97-AF65-F5344CB8AC3E}">
        <p14:creationId xmlns:p14="http://schemas.microsoft.com/office/powerpoint/2010/main" val="407717514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14898"/>
            <a:ext cx="8382000" cy="1143000"/>
          </a:xfrm>
        </p:spPr>
        <p:txBody>
          <a:bodyPr>
            <a:normAutofit/>
          </a:bodyPr>
          <a:lstStyle/>
          <a:p>
            <a:r>
              <a:rPr lang="en-US" dirty="0"/>
              <a:t>Drawn to Hot Technologies…</a:t>
            </a:r>
            <a:br>
              <a:rPr lang="en-US" dirty="0"/>
            </a:br>
            <a:r>
              <a:rPr lang="en-US" i="1" dirty="0" smtClean="0"/>
              <a:t>reliant on traditional devices</a:t>
            </a:r>
            <a:endParaRPr lang="en-US" i="1"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11</a:t>
            </a:fld>
            <a:endParaRPr lang="en-US"/>
          </a:p>
        </p:txBody>
      </p:sp>
      <p:sp>
        <p:nvSpPr>
          <p:cNvPr id="19" name="TextBox 18"/>
          <p:cNvSpPr txBox="1"/>
          <p:nvPr/>
        </p:nvSpPr>
        <p:spPr>
          <a:xfrm>
            <a:off x="1461893" y="6050361"/>
            <a:ext cx="7256253" cy="153889"/>
          </a:xfrm>
          <a:prstGeom prst="rect">
            <a:avLst/>
          </a:prstGeom>
          <a:noFill/>
        </p:spPr>
        <p:txBody>
          <a:bodyPr wrap="square" rtlCol="0">
            <a:spAutoFit/>
          </a:bodyPr>
          <a:lstStyle/>
          <a:p>
            <a:endParaRPr lang="en-US" sz="1400" dirty="0">
              <a:latin typeface="Century Gothic" pitchFamily="34" charset="0"/>
            </a:endParaRPr>
          </a:p>
        </p:txBody>
      </p:sp>
      <p:sp>
        <p:nvSpPr>
          <p:cNvPr id="20" name="TextBox 19"/>
          <p:cNvSpPr txBox="1"/>
          <p:nvPr/>
        </p:nvSpPr>
        <p:spPr>
          <a:xfrm>
            <a:off x="1080893" y="6050361"/>
            <a:ext cx="78486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 Which of the following items do you own?</a:t>
            </a:r>
          </a:p>
        </p:txBody>
      </p:sp>
      <p:sp>
        <p:nvSpPr>
          <p:cNvPr id="21" name="TextBox 20"/>
          <p:cNvSpPr txBox="1"/>
          <p:nvPr/>
        </p:nvSpPr>
        <p:spPr>
          <a:xfrm>
            <a:off x="4160381" y="1444297"/>
            <a:ext cx="1569363"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Students Own</a:t>
            </a:r>
            <a:endParaRPr lang="en-US" sz="1100" dirty="0">
              <a:latin typeface="Arial" pitchFamily="34" charset="0"/>
              <a:cs typeface="Arial" pitchFamily="34" charset="0"/>
            </a:endParaRPr>
          </a:p>
        </p:txBody>
      </p:sp>
      <p:graphicFrame>
        <p:nvGraphicFramePr>
          <p:cNvPr id="22" name="Chart 21"/>
          <p:cNvGraphicFramePr>
            <a:graphicFrameLocks noChangeAspect="1"/>
          </p:cNvGraphicFramePr>
          <p:nvPr>
            <p:extLst>
              <p:ext uri="{D42A27DB-BD31-4B8C-83A1-F6EECF244321}">
                <p14:modId xmlns:p14="http://schemas.microsoft.com/office/powerpoint/2010/main" val="3006517335"/>
              </p:ext>
            </p:extLst>
          </p:nvPr>
        </p:nvGraphicFramePr>
        <p:xfrm>
          <a:off x="1600200" y="1535041"/>
          <a:ext cx="5064568" cy="4601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913861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Drawn to hot technologies…</a:t>
            </a:r>
            <a:br>
              <a:rPr lang="en-US" dirty="0" smtClean="0"/>
            </a:br>
            <a:r>
              <a:rPr lang="en-US" i="1" dirty="0" smtClean="0"/>
              <a:t>opinions on platform preference</a:t>
            </a:r>
            <a:endParaRPr lang="en-US" i="1"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12</a:t>
            </a:fld>
            <a:endParaRPr lang="en-US"/>
          </a:p>
        </p:txBody>
      </p:sp>
      <p:sp>
        <p:nvSpPr>
          <p:cNvPr id="11" name="TextBox 10"/>
          <p:cNvSpPr txBox="1"/>
          <p:nvPr/>
        </p:nvSpPr>
        <p:spPr>
          <a:xfrm>
            <a:off x="1676400" y="1908637"/>
            <a:ext cx="26670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Institution Preference</a:t>
            </a:r>
            <a:endParaRPr lang="en-US" dirty="0">
              <a:latin typeface="Arial" pitchFamily="34" charset="0"/>
              <a:cs typeface="Arial" pitchFamily="34" charset="0"/>
            </a:endParaRPr>
          </a:p>
        </p:txBody>
      </p:sp>
      <p:sp>
        <p:nvSpPr>
          <p:cNvPr id="12" name="TextBox 11"/>
          <p:cNvSpPr txBox="1"/>
          <p:nvPr/>
        </p:nvSpPr>
        <p:spPr>
          <a:xfrm>
            <a:off x="5797822" y="1877432"/>
            <a:ext cx="2667000" cy="553998"/>
          </a:xfrm>
          <a:prstGeom prst="rect">
            <a:avLst/>
          </a:prstGeom>
          <a:noFill/>
        </p:spPr>
        <p:txBody>
          <a:bodyPr wrap="square" rtlCol="0">
            <a:spAutoFit/>
          </a:bodyPr>
          <a:lstStyle/>
          <a:p>
            <a:pPr algn="ctr"/>
            <a:r>
              <a:rPr lang="en-US" sz="1200" b="1" dirty="0" smtClean="0">
                <a:latin typeface="Arial" pitchFamily="34" charset="0"/>
                <a:cs typeface="Arial" pitchFamily="34" charset="0"/>
              </a:rPr>
              <a:t>Student Preference</a:t>
            </a:r>
            <a:endParaRPr lang="en-US" sz="1000" dirty="0" smtClean="0">
              <a:latin typeface="Arial" pitchFamily="34" charset="0"/>
              <a:cs typeface="Arial" pitchFamily="34" charset="0"/>
            </a:endParaRPr>
          </a:p>
          <a:p>
            <a:endParaRPr lang="en-US" dirty="0">
              <a:latin typeface="Arial" pitchFamily="34" charset="0"/>
              <a:cs typeface="Arial" pitchFamily="34" charset="0"/>
            </a:endParaRPr>
          </a:p>
        </p:txBody>
      </p:sp>
      <p:graphicFrame>
        <p:nvGraphicFramePr>
          <p:cNvPr id="13" name="Chart 12"/>
          <p:cNvGraphicFramePr>
            <a:graphicFrameLocks noChangeAspect="1"/>
          </p:cNvGraphicFramePr>
          <p:nvPr>
            <p:extLst>
              <p:ext uri="{D42A27DB-BD31-4B8C-83A1-F6EECF244321}">
                <p14:modId xmlns:p14="http://schemas.microsoft.com/office/powerpoint/2010/main" val="2511049609"/>
              </p:ext>
            </p:extLst>
          </p:nvPr>
        </p:nvGraphicFramePr>
        <p:xfrm>
          <a:off x="755505" y="2369243"/>
          <a:ext cx="3497262" cy="3137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noChangeAspect="1"/>
          </p:cNvGraphicFramePr>
          <p:nvPr>
            <p:extLst>
              <p:ext uri="{D42A27DB-BD31-4B8C-83A1-F6EECF244321}">
                <p14:modId xmlns:p14="http://schemas.microsoft.com/office/powerpoint/2010/main" val="3553997462"/>
              </p:ext>
            </p:extLst>
          </p:nvPr>
        </p:nvGraphicFramePr>
        <p:xfrm>
          <a:off x="4829982" y="2382294"/>
          <a:ext cx="3497262" cy="313725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58800" y="5791200"/>
            <a:ext cx="8077200" cy="276999"/>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Q4b. Does your college or university officially prefer you use one computing platform over another?</a:t>
            </a:r>
          </a:p>
          <a:p>
            <a:pPr>
              <a:defRPr/>
            </a:pPr>
            <a:r>
              <a:rPr lang="en-US" sz="600" i="1" kern="0" dirty="0" smtClean="0">
                <a:solidFill>
                  <a:sysClr val="windowText" lastClr="000000"/>
                </a:solidFill>
                <a:latin typeface="Century Gothic" pitchFamily="34" charset="0"/>
              </a:rPr>
              <a:t>Q4c. And, what is your preference? Do you prefer to use one platform over another?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Tree>
    <p:extLst>
      <p:ext uri="{BB962C8B-B14F-4D97-AF65-F5344CB8AC3E}">
        <p14:creationId xmlns:p14="http://schemas.microsoft.com/office/powerpoint/2010/main" val="66519731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Drawn to hot technologies…</a:t>
            </a:r>
            <a:br>
              <a:rPr lang="en-US" dirty="0" smtClean="0"/>
            </a:br>
            <a:r>
              <a:rPr lang="en-US" i="1" dirty="0" smtClean="0"/>
              <a:t>Carnegie class differences</a:t>
            </a:r>
            <a:endParaRPr lang="en-US" i="1" dirty="0"/>
          </a:p>
        </p:txBody>
      </p:sp>
      <p:sp>
        <p:nvSpPr>
          <p:cNvPr id="8" name="Content Placeholder 7"/>
          <p:cNvSpPr>
            <a:spLocks noGrp="1"/>
          </p:cNvSpPr>
          <p:nvPr>
            <p:ph idx="1"/>
          </p:nvPr>
        </p:nvSpPr>
        <p:spPr/>
        <p:txBody>
          <a:bodyPr>
            <a:normAutofit fontScale="92500" lnSpcReduction="20000"/>
          </a:bodyPr>
          <a:lstStyle/>
          <a:p>
            <a:pPr>
              <a:buClr>
                <a:srgbClr val="A32638"/>
              </a:buClr>
            </a:pPr>
            <a:r>
              <a:rPr lang="en-US" dirty="0" smtClean="0"/>
              <a:t>Students </a:t>
            </a:r>
            <a:r>
              <a:rPr lang="en-US" dirty="0"/>
              <a:t>at </a:t>
            </a:r>
            <a:r>
              <a:rPr lang="en-US" dirty="0" smtClean="0"/>
              <a:t>community colleges </a:t>
            </a:r>
            <a:r>
              <a:rPr lang="en-US" dirty="0"/>
              <a:t>are more likely to own </a:t>
            </a:r>
            <a:r>
              <a:rPr lang="en-US" i="1" u="sng" dirty="0"/>
              <a:t>stationary </a:t>
            </a:r>
            <a:r>
              <a:rPr lang="en-US" i="1" u="sng" dirty="0" smtClean="0"/>
              <a:t>technologies </a:t>
            </a:r>
            <a:r>
              <a:rPr lang="en-US" dirty="0" smtClean="0"/>
              <a:t>(e.g</a:t>
            </a:r>
            <a:r>
              <a:rPr lang="en-US" dirty="0"/>
              <a:t>., desktop computers and stationary gaming and video </a:t>
            </a:r>
            <a:r>
              <a:rPr lang="en-US" dirty="0" smtClean="0"/>
              <a:t>devices), particularly </a:t>
            </a:r>
            <a:r>
              <a:rPr lang="en-US" dirty="0"/>
              <a:t>in comparison to students at </a:t>
            </a:r>
            <a:r>
              <a:rPr lang="en-US" dirty="0" smtClean="0"/>
              <a:t>research institutions</a:t>
            </a:r>
          </a:p>
          <a:p>
            <a:pPr>
              <a:buClr>
                <a:srgbClr val="A32638"/>
              </a:buClr>
            </a:pPr>
            <a:r>
              <a:rPr lang="en-US" dirty="0" smtClean="0"/>
              <a:t>Students at institutions that award master’s and doctorate degrees are more likely to own </a:t>
            </a:r>
            <a:r>
              <a:rPr lang="en-US" i="1" u="sng" dirty="0" smtClean="0"/>
              <a:t>portable technologies</a:t>
            </a:r>
            <a:r>
              <a:rPr lang="en-US" dirty="0" smtClean="0"/>
              <a:t> (e.g</a:t>
            </a:r>
            <a:r>
              <a:rPr lang="en-US" dirty="0"/>
              <a:t>., laptops, iPods, webcams, thumb drives, and Wi-Fi </a:t>
            </a:r>
            <a:r>
              <a:rPr lang="en-US" dirty="0" smtClean="0"/>
              <a:t>devices) </a:t>
            </a:r>
          </a:p>
          <a:p>
            <a:pPr>
              <a:buClr>
                <a:srgbClr val="A32638"/>
              </a:buClr>
            </a:pPr>
            <a:r>
              <a:rPr lang="en-US" dirty="0" smtClean="0"/>
              <a:t>Still</a:t>
            </a:r>
            <a:r>
              <a:rPr lang="en-US" dirty="0"/>
              <a:t>, there are both mobile devices (e.g., </a:t>
            </a:r>
            <a:r>
              <a:rPr lang="en-US" dirty="0" err="1"/>
              <a:t>iPads</a:t>
            </a:r>
            <a:r>
              <a:rPr lang="en-US" dirty="0"/>
              <a:t>) and stationary technologies (e.g., HDTVs) for which </a:t>
            </a:r>
            <a:r>
              <a:rPr lang="en-US" dirty="0" smtClean="0"/>
              <a:t>no </a:t>
            </a:r>
            <a:r>
              <a:rPr lang="en-US" dirty="0"/>
              <a:t>significant differences </a:t>
            </a:r>
            <a:r>
              <a:rPr lang="en-US" dirty="0" smtClean="0"/>
              <a:t>exist among </a:t>
            </a:r>
            <a:r>
              <a:rPr lang="en-US" dirty="0"/>
              <a:t>students at institutions of different Carnegie Classifications.  </a:t>
            </a: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13</a:t>
            </a:fld>
            <a:endParaRPr lang="en-US"/>
          </a:p>
        </p:txBody>
      </p:sp>
    </p:spTree>
    <p:extLst>
      <p:ext uri="{BB962C8B-B14F-4D97-AF65-F5344CB8AC3E}">
        <p14:creationId xmlns:p14="http://schemas.microsoft.com/office/powerpoint/2010/main" val="301654573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a:t>Key finding </a:t>
            </a:r>
            <a:r>
              <a:rPr lang="en-US" sz="2400" dirty="0" smtClean="0"/>
              <a:t>2 </a:t>
            </a:r>
            <a:r>
              <a:rPr lang="en-US" sz="2400" dirty="0"/>
              <a:t>– </a:t>
            </a:r>
            <a:r>
              <a:rPr lang="en-US" sz="2400" dirty="0" smtClean="0"/>
              <a:t>students recognize major academic benefits of technology</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14</a:t>
            </a:fld>
            <a:endParaRPr lang="en-US"/>
          </a:p>
        </p:txBody>
      </p:sp>
    </p:spTree>
    <p:extLst>
      <p:ext uri="{BB962C8B-B14F-4D97-AF65-F5344CB8AC3E}">
        <p14:creationId xmlns:p14="http://schemas.microsoft.com/office/powerpoint/2010/main" val="251225968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36588" y="204069"/>
            <a:ext cx="8382000" cy="1143000"/>
          </a:xfrm>
        </p:spPr>
        <p:txBody>
          <a:bodyPr>
            <a:normAutofit/>
          </a:bodyPr>
          <a:lstStyle/>
          <a:p>
            <a:r>
              <a:rPr lang="en-US" dirty="0" smtClean="0"/>
              <a:t>Academic benefits…</a:t>
            </a:r>
            <a:br>
              <a:rPr lang="en-US" dirty="0" smtClean="0"/>
            </a:br>
            <a:r>
              <a:rPr lang="en-US" i="1" dirty="0" smtClean="0"/>
              <a:t>devices used for academics</a:t>
            </a:r>
            <a:endParaRPr lang="en-US"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15</a:t>
            </a:fld>
            <a:endParaRPr lang="en-US"/>
          </a:p>
        </p:txBody>
      </p:sp>
      <p:pic>
        <p:nvPicPr>
          <p:cNvPr id="10" name="Picture 9" descr="Dorm2_desktop.jpg"/>
          <p:cNvPicPr>
            <a:picLocks noChangeAspect="1"/>
          </p:cNvPicPr>
          <p:nvPr/>
        </p:nvPicPr>
        <p:blipFill>
          <a:blip r:embed="rId3"/>
          <a:srcRect l="3042" r="18108"/>
          <a:stretch>
            <a:fillRect/>
          </a:stretch>
        </p:blipFill>
        <p:spPr>
          <a:xfrm>
            <a:off x="-7203" y="1218896"/>
            <a:ext cx="6733309" cy="5692921"/>
          </a:xfrm>
          <a:prstGeom prst="rect">
            <a:avLst/>
          </a:prstGeom>
        </p:spPr>
      </p:pic>
      <p:cxnSp>
        <p:nvCxnSpPr>
          <p:cNvPr id="11" name="Straight Connector 10"/>
          <p:cNvCxnSpPr/>
          <p:nvPr/>
        </p:nvCxnSpPr>
        <p:spPr>
          <a:xfrm flipV="1">
            <a:off x="-7203" y="1198404"/>
            <a:ext cx="9144000" cy="1902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736497" y="1218724"/>
            <a:ext cx="2400300" cy="570261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41279335"/>
              </p:ext>
            </p:extLst>
          </p:nvPr>
        </p:nvGraphicFramePr>
        <p:xfrm>
          <a:off x="7026056" y="1219214"/>
          <a:ext cx="1642568" cy="4495652"/>
        </p:xfrm>
        <a:graphic>
          <a:graphicData uri="http://schemas.openxmlformats.org/drawingml/2006/table">
            <a:tbl>
              <a:tblPr/>
              <a:tblGrid>
                <a:gridCol w="1126995"/>
                <a:gridCol w="515573"/>
              </a:tblGrid>
              <a:tr h="638357">
                <a:tc>
                  <a:txBody>
                    <a:bodyPr/>
                    <a:lstStyle/>
                    <a:p>
                      <a:pPr algn="l" fontAlgn="ctr">
                        <a:lnSpc>
                          <a:spcPct val="100000"/>
                        </a:lnSpc>
                      </a:pPr>
                      <a:r>
                        <a:rPr lang="en-US" sz="1000" b="1" i="0" u="none" strike="noStrike" dirty="0" smtClean="0">
                          <a:solidFill>
                            <a:schemeClr val="accent2">
                              <a:lumMod val="50000"/>
                            </a:schemeClr>
                          </a:solidFill>
                          <a:latin typeface="Arial"/>
                        </a:rPr>
                        <a:t>Technology</a:t>
                      </a:r>
                      <a:endParaRPr lang="en-US" sz="1000" b="1" i="0" u="none" strike="noStrike" dirty="0">
                        <a:solidFill>
                          <a:schemeClr val="accent2">
                            <a:lumMod val="50000"/>
                          </a:schemeClr>
                        </a:solidFill>
                        <a:latin typeface="Arial"/>
                      </a:endParaRPr>
                    </a:p>
                  </a:txBody>
                  <a:tcPr marL="3257" marR="3257" marT="325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lnSpc>
                          <a:spcPts val="400"/>
                        </a:lnSpc>
                      </a:pPr>
                      <a:endParaRPr lang="en-US" sz="1000" b="1" i="0" u="none" strike="noStrike" dirty="0">
                        <a:solidFill>
                          <a:srgbClr val="FF0000"/>
                        </a:solidFill>
                        <a:latin typeface="Arial"/>
                      </a:endParaRPr>
                    </a:p>
                  </a:txBody>
                  <a:tcPr marL="3257" marR="3257" marT="3257"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Laptop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Printer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Desktop Computer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Wi-Fi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USB Thumbdrive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1" i="0" u="none" strike="noStrike" dirty="0">
                          <a:solidFill>
                            <a:srgbClr val="000000"/>
                          </a:solidFill>
                          <a:latin typeface="Century Gothic"/>
                        </a:rPr>
                        <a:t>Smartphone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0" u="none" strike="noStrike" dirty="0">
                          <a:solidFill>
                            <a:srgbClr val="000000"/>
                          </a:solidFill>
                          <a:latin typeface="Century Gothic"/>
                        </a:rPr>
                        <a:t>37%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DVD Player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smtClean="0">
                          <a:solidFill>
                            <a:srgbClr val="000000"/>
                          </a:solidFill>
                          <a:latin typeface="Century Gothic"/>
                        </a:rPr>
                        <a:t>iPod </a:t>
                      </a:r>
                      <a:endParaRPr lang="en-US" sz="800" b="0" i="0" u="none" strike="noStrike" dirty="0">
                        <a:solidFill>
                          <a:srgbClr val="000000"/>
                        </a:solidFill>
                        <a:latin typeface="Century Gothic"/>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Digital Camera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HDTV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Webcam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Stationary gaming device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1" i="0" u="none" strike="noStrike" dirty="0" err="1" smtClean="0">
                          <a:solidFill>
                            <a:srgbClr val="000000"/>
                          </a:solidFill>
                          <a:latin typeface="Century Gothic"/>
                        </a:rPr>
                        <a:t>iPad</a:t>
                      </a:r>
                      <a:r>
                        <a:rPr lang="en-US" sz="800" b="1" i="0" u="none" strike="noStrike" dirty="0" smtClean="0">
                          <a:solidFill>
                            <a:srgbClr val="000000"/>
                          </a:solidFill>
                          <a:latin typeface="Century Gothic"/>
                        </a:rPr>
                        <a:t> </a:t>
                      </a:r>
                      <a:endParaRPr lang="en-US" sz="800" b="1" i="0" u="none" strike="noStrike" dirty="0">
                        <a:solidFill>
                          <a:srgbClr val="000000"/>
                        </a:solidFill>
                        <a:latin typeface="Century Gothic"/>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0" u="none" strike="noStrike" dirty="0">
                          <a:solidFill>
                            <a:srgbClr val="000000"/>
                          </a:solidFill>
                          <a:latin typeface="Century Gothic"/>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1" i="0" u="none" strike="noStrike" dirty="0">
                          <a:solidFill>
                            <a:srgbClr val="000000"/>
                          </a:solidFill>
                          <a:latin typeface="Century Gothic"/>
                        </a:rPr>
                        <a:t>Netbook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1" i="0" u="none" strike="noStrike" dirty="0">
                          <a:solidFill>
                            <a:srgbClr val="000000"/>
                          </a:solidFill>
                          <a:latin typeface="Century Gothic"/>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7153">
                <a:tc>
                  <a:txBody>
                    <a:bodyPr/>
                    <a:lstStyle/>
                    <a:p>
                      <a:pPr algn="l" rtl="0" fontAlgn="ctr"/>
                      <a:r>
                        <a:rPr lang="en-US" sz="800" b="0" i="0" u="none" strike="noStrike" dirty="0">
                          <a:solidFill>
                            <a:srgbClr val="000000"/>
                          </a:solidFill>
                          <a:latin typeface="Century Gothic"/>
                        </a:rPr>
                        <a:t>Handheld Gaming Device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800" b="0" i="0" u="none" strike="noStrike" dirty="0">
                          <a:solidFill>
                            <a:srgbClr val="000000"/>
                          </a:solidFill>
                          <a:latin typeface="Century Gothic"/>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4" name="Group 263"/>
          <p:cNvGrpSpPr/>
          <p:nvPr/>
        </p:nvGrpSpPr>
        <p:grpSpPr>
          <a:xfrm>
            <a:off x="6737054" y="1868324"/>
            <a:ext cx="268045" cy="246221"/>
            <a:chOff x="6782357" y="2076445"/>
            <a:chExt cx="268045" cy="246221"/>
          </a:xfrm>
        </p:grpSpPr>
        <p:sp>
          <p:nvSpPr>
            <p:cNvPr id="15" name="Rectangle 1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1</a:t>
              </a:r>
            </a:p>
          </p:txBody>
        </p:sp>
      </p:grpSp>
      <p:grpSp>
        <p:nvGrpSpPr>
          <p:cNvPr id="20" name="Group 264"/>
          <p:cNvGrpSpPr/>
          <p:nvPr/>
        </p:nvGrpSpPr>
        <p:grpSpPr>
          <a:xfrm>
            <a:off x="6737054" y="2104544"/>
            <a:ext cx="268045" cy="246221"/>
            <a:chOff x="6782357" y="2076445"/>
            <a:chExt cx="268045" cy="246221"/>
          </a:xfrm>
        </p:grpSpPr>
        <p:sp>
          <p:nvSpPr>
            <p:cNvPr id="21" name="Rectangle 2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2</a:t>
              </a:r>
            </a:p>
          </p:txBody>
        </p:sp>
      </p:grpSp>
      <p:grpSp>
        <p:nvGrpSpPr>
          <p:cNvPr id="23" name="Group 267"/>
          <p:cNvGrpSpPr/>
          <p:nvPr/>
        </p:nvGrpSpPr>
        <p:grpSpPr>
          <a:xfrm>
            <a:off x="6737054" y="2378864"/>
            <a:ext cx="268045" cy="246221"/>
            <a:chOff x="6782357" y="2076445"/>
            <a:chExt cx="268045" cy="246221"/>
          </a:xfrm>
        </p:grpSpPr>
        <p:sp>
          <p:nvSpPr>
            <p:cNvPr id="24" name="Rectangle 2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3</a:t>
              </a:r>
            </a:p>
          </p:txBody>
        </p:sp>
      </p:grpSp>
      <p:grpSp>
        <p:nvGrpSpPr>
          <p:cNvPr id="26" name="Group 270"/>
          <p:cNvGrpSpPr/>
          <p:nvPr/>
        </p:nvGrpSpPr>
        <p:grpSpPr>
          <a:xfrm>
            <a:off x="6737054" y="2622704"/>
            <a:ext cx="268045" cy="246221"/>
            <a:chOff x="6782357" y="2076445"/>
            <a:chExt cx="268045" cy="246221"/>
          </a:xfrm>
        </p:grpSpPr>
        <p:sp>
          <p:nvSpPr>
            <p:cNvPr id="29" name="Rectangle 28"/>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4</a:t>
              </a:r>
            </a:p>
          </p:txBody>
        </p:sp>
      </p:grpSp>
      <p:grpSp>
        <p:nvGrpSpPr>
          <p:cNvPr id="32" name="Group 273"/>
          <p:cNvGrpSpPr/>
          <p:nvPr/>
        </p:nvGrpSpPr>
        <p:grpSpPr>
          <a:xfrm>
            <a:off x="6737054" y="2897024"/>
            <a:ext cx="268045" cy="246221"/>
            <a:chOff x="6782357" y="2076445"/>
            <a:chExt cx="268045" cy="246221"/>
          </a:xfrm>
        </p:grpSpPr>
        <p:sp>
          <p:nvSpPr>
            <p:cNvPr id="33" name="Rectangle 3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5</a:t>
              </a:r>
            </a:p>
          </p:txBody>
        </p:sp>
      </p:grpSp>
      <p:grpSp>
        <p:nvGrpSpPr>
          <p:cNvPr id="35" name="Group 276"/>
          <p:cNvGrpSpPr/>
          <p:nvPr/>
        </p:nvGrpSpPr>
        <p:grpSpPr>
          <a:xfrm>
            <a:off x="6737054" y="3133244"/>
            <a:ext cx="268045" cy="246221"/>
            <a:chOff x="6782357" y="2076445"/>
            <a:chExt cx="268045" cy="246221"/>
          </a:xfrm>
        </p:grpSpPr>
        <p:sp>
          <p:nvSpPr>
            <p:cNvPr id="36" name="Rectangle 35"/>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6</a:t>
              </a:r>
            </a:p>
          </p:txBody>
        </p:sp>
      </p:grpSp>
      <p:grpSp>
        <p:nvGrpSpPr>
          <p:cNvPr id="38" name="Group 279"/>
          <p:cNvGrpSpPr/>
          <p:nvPr/>
        </p:nvGrpSpPr>
        <p:grpSpPr>
          <a:xfrm>
            <a:off x="6737054" y="3430424"/>
            <a:ext cx="268045" cy="246221"/>
            <a:chOff x="6782357" y="2076445"/>
            <a:chExt cx="268045" cy="246221"/>
          </a:xfrm>
        </p:grpSpPr>
        <p:sp>
          <p:nvSpPr>
            <p:cNvPr id="39" name="Rectangle 38"/>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7</a:t>
              </a:r>
            </a:p>
          </p:txBody>
        </p:sp>
      </p:grpSp>
      <p:grpSp>
        <p:nvGrpSpPr>
          <p:cNvPr id="41" name="Group 282"/>
          <p:cNvGrpSpPr/>
          <p:nvPr/>
        </p:nvGrpSpPr>
        <p:grpSpPr>
          <a:xfrm>
            <a:off x="6737054" y="3689504"/>
            <a:ext cx="268045" cy="246221"/>
            <a:chOff x="6782357" y="2076445"/>
            <a:chExt cx="268045" cy="246221"/>
          </a:xfrm>
        </p:grpSpPr>
        <p:sp>
          <p:nvSpPr>
            <p:cNvPr id="42" name="Rectangle 41"/>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8</a:t>
              </a:r>
            </a:p>
          </p:txBody>
        </p:sp>
      </p:grpSp>
      <p:grpSp>
        <p:nvGrpSpPr>
          <p:cNvPr id="44" name="Group 285"/>
          <p:cNvGrpSpPr/>
          <p:nvPr/>
        </p:nvGrpSpPr>
        <p:grpSpPr>
          <a:xfrm>
            <a:off x="6737054" y="3895244"/>
            <a:ext cx="268045" cy="246221"/>
            <a:chOff x="6782357" y="2076445"/>
            <a:chExt cx="268045" cy="246221"/>
          </a:xfrm>
        </p:grpSpPr>
        <p:sp>
          <p:nvSpPr>
            <p:cNvPr id="45" name="Rectangle 44"/>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6782357" y="2076445"/>
              <a:ext cx="268045" cy="246221"/>
            </a:xfrm>
            <a:prstGeom prst="rect">
              <a:avLst/>
            </a:prstGeom>
            <a:noFill/>
          </p:spPr>
          <p:txBody>
            <a:bodyPr wrap="square" rtlCol="0">
              <a:spAutoFit/>
            </a:bodyPr>
            <a:lstStyle/>
            <a:p>
              <a:r>
                <a:rPr lang="en-US" sz="1000" dirty="0" smtClean="0">
                  <a:solidFill>
                    <a:schemeClr val="bg2"/>
                  </a:solidFill>
                  <a:latin typeface="Fabrica" pitchFamily="50" charset="0"/>
                </a:rPr>
                <a:t>9</a:t>
              </a:r>
            </a:p>
          </p:txBody>
        </p:sp>
      </p:grpSp>
      <p:grpSp>
        <p:nvGrpSpPr>
          <p:cNvPr id="47" name="Group 288"/>
          <p:cNvGrpSpPr/>
          <p:nvPr/>
        </p:nvGrpSpPr>
        <p:grpSpPr>
          <a:xfrm>
            <a:off x="6711654" y="4182904"/>
            <a:ext cx="327103" cy="215444"/>
            <a:chOff x="6756957" y="2089145"/>
            <a:chExt cx="327103" cy="215444"/>
          </a:xfrm>
        </p:grpSpPr>
        <p:sp>
          <p:nvSpPr>
            <p:cNvPr id="48" name="Rectangle 47"/>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10</a:t>
              </a:r>
            </a:p>
          </p:txBody>
        </p:sp>
      </p:grpSp>
      <p:grpSp>
        <p:nvGrpSpPr>
          <p:cNvPr id="50" name="Group 312"/>
          <p:cNvGrpSpPr/>
          <p:nvPr/>
        </p:nvGrpSpPr>
        <p:grpSpPr>
          <a:xfrm>
            <a:off x="6711654" y="4468654"/>
            <a:ext cx="327103" cy="215444"/>
            <a:chOff x="6756957" y="2089145"/>
            <a:chExt cx="327103" cy="215444"/>
          </a:xfrm>
        </p:grpSpPr>
        <p:sp>
          <p:nvSpPr>
            <p:cNvPr id="51" name="Rectangle 50"/>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11</a:t>
              </a:r>
            </a:p>
          </p:txBody>
        </p:sp>
      </p:grpSp>
      <p:grpSp>
        <p:nvGrpSpPr>
          <p:cNvPr id="53" name="Group 315"/>
          <p:cNvGrpSpPr/>
          <p:nvPr/>
        </p:nvGrpSpPr>
        <p:grpSpPr>
          <a:xfrm>
            <a:off x="6711654" y="4690904"/>
            <a:ext cx="327103" cy="215444"/>
            <a:chOff x="6756957" y="2089145"/>
            <a:chExt cx="327103" cy="215444"/>
          </a:xfrm>
        </p:grpSpPr>
        <p:sp>
          <p:nvSpPr>
            <p:cNvPr id="54" name="Rectangle 53"/>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12</a:t>
              </a:r>
            </a:p>
          </p:txBody>
        </p:sp>
      </p:grpSp>
      <p:grpSp>
        <p:nvGrpSpPr>
          <p:cNvPr id="56" name="Group 318"/>
          <p:cNvGrpSpPr/>
          <p:nvPr/>
        </p:nvGrpSpPr>
        <p:grpSpPr>
          <a:xfrm>
            <a:off x="6711654" y="4932204"/>
            <a:ext cx="327103" cy="215444"/>
            <a:chOff x="6756957" y="2089145"/>
            <a:chExt cx="327103" cy="215444"/>
          </a:xfrm>
        </p:grpSpPr>
        <p:sp>
          <p:nvSpPr>
            <p:cNvPr id="57" name="Rectangle 56"/>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13</a:t>
              </a:r>
            </a:p>
          </p:txBody>
        </p:sp>
      </p:grpSp>
      <p:grpSp>
        <p:nvGrpSpPr>
          <p:cNvPr id="59" name="Group 321"/>
          <p:cNvGrpSpPr/>
          <p:nvPr/>
        </p:nvGrpSpPr>
        <p:grpSpPr>
          <a:xfrm>
            <a:off x="6711654" y="5237004"/>
            <a:ext cx="327103" cy="215444"/>
            <a:chOff x="6756957" y="2089145"/>
            <a:chExt cx="327103" cy="215444"/>
          </a:xfrm>
        </p:grpSpPr>
        <p:sp>
          <p:nvSpPr>
            <p:cNvPr id="60" name="Rectangle 59"/>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14</a:t>
              </a:r>
            </a:p>
          </p:txBody>
        </p:sp>
      </p:grpSp>
      <p:grpSp>
        <p:nvGrpSpPr>
          <p:cNvPr id="62" name="Group 324"/>
          <p:cNvGrpSpPr/>
          <p:nvPr/>
        </p:nvGrpSpPr>
        <p:grpSpPr>
          <a:xfrm>
            <a:off x="6711654" y="5478304"/>
            <a:ext cx="327103" cy="215444"/>
            <a:chOff x="6756957" y="2089145"/>
            <a:chExt cx="327103" cy="215444"/>
          </a:xfrm>
        </p:grpSpPr>
        <p:sp>
          <p:nvSpPr>
            <p:cNvPr id="63" name="Rectangle 62"/>
            <p:cNvSpPr/>
            <p:nvPr/>
          </p:nvSpPr>
          <p:spPr>
            <a:xfrm>
              <a:off x="6841818" y="2128837"/>
              <a:ext cx="137732"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6756957" y="2089145"/>
              <a:ext cx="327103" cy="215444"/>
            </a:xfrm>
            <a:prstGeom prst="rect">
              <a:avLst/>
            </a:prstGeom>
            <a:noFill/>
          </p:spPr>
          <p:txBody>
            <a:bodyPr wrap="square" rtlCol="0">
              <a:spAutoFit/>
            </a:bodyPr>
            <a:lstStyle/>
            <a:p>
              <a:r>
                <a:rPr lang="en-US" sz="800" dirty="0" smtClean="0">
                  <a:solidFill>
                    <a:schemeClr val="bg2"/>
                  </a:solidFill>
                  <a:latin typeface="Fabrica" pitchFamily="50" charset="0"/>
                </a:rPr>
                <a:t>15</a:t>
              </a:r>
            </a:p>
          </p:txBody>
        </p:sp>
      </p:grpSp>
      <p:sp>
        <p:nvSpPr>
          <p:cNvPr id="65" name="TextBox 64"/>
          <p:cNvSpPr txBox="1"/>
          <p:nvPr/>
        </p:nvSpPr>
        <p:spPr>
          <a:xfrm>
            <a:off x="6876106" y="6126987"/>
            <a:ext cx="2106704" cy="646331"/>
          </a:xfrm>
          <a:prstGeom prst="rect">
            <a:avLst/>
          </a:prstGeom>
          <a:solidFill>
            <a:schemeClr val="bg1">
              <a:lumMod val="85000"/>
              <a:alpha val="89804"/>
            </a:schemeClr>
          </a:solidFill>
          <a:ln w="19050">
            <a:solidFill>
              <a:schemeClr val="tx1">
                <a:lumMod val="75000"/>
                <a:lumOff val="25000"/>
              </a:schemeClr>
            </a:solidFill>
          </a:ln>
        </p:spPr>
        <p:txBody>
          <a:bodyPr wrap="square" rtlCol="0">
            <a:spAutoFit/>
          </a:bodyPr>
          <a:lstStyle/>
          <a:p>
            <a:r>
              <a:rPr lang="en-US" sz="900" dirty="0" smtClean="0">
                <a:latin typeface="Century Gothic" pitchFamily="34" charset="0"/>
              </a:rPr>
              <a:t>Traditional age college students (18-24) and those from households of $100K+ use more technology than their counterparts</a:t>
            </a:r>
          </a:p>
        </p:txBody>
      </p:sp>
      <p:sp>
        <p:nvSpPr>
          <p:cNvPr id="66" name="TextBox 65"/>
          <p:cNvSpPr txBox="1"/>
          <p:nvPr/>
        </p:nvSpPr>
        <p:spPr>
          <a:xfrm>
            <a:off x="145196" y="6552010"/>
            <a:ext cx="2200275" cy="369332"/>
          </a:xfrm>
          <a:prstGeom prst="rect">
            <a:avLst/>
          </a:prstGeom>
          <a:noFill/>
        </p:spPr>
        <p:txBody>
          <a:bodyPr wrap="square" rtlCol="0">
            <a:spAutoFit/>
          </a:bodyPr>
          <a:lstStyle/>
          <a:p>
            <a:pPr>
              <a:defRPr/>
            </a:pPr>
            <a:r>
              <a:rPr lang="en-US" sz="600" i="1" kern="0" dirty="0" smtClean="0">
                <a:latin typeface="Century Gothic" pitchFamily="34" charset="0"/>
              </a:rPr>
              <a:t>Q2a. Regardless of whether you own it, which of the following have you used for at least one course or academic activity in the past year? </a:t>
            </a:r>
            <a:endParaRPr kumimoji="0" lang="en-US" sz="600" b="0" i="1" u="none" strike="noStrike" kern="0" cap="none" spc="0" normalizeH="0" baseline="0" noProof="0" dirty="0" smtClean="0">
              <a:ln>
                <a:noFill/>
              </a:ln>
              <a:effectLst/>
              <a:uLnTx/>
              <a:uFillTx/>
              <a:latin typeface="Century Gothic" pitchFamily="34" charset="0"/>
            </a:endParaRPr>
          </a:p>
        </p:txBody>
      </p:sp>
      <p:sp>
        <p:nvSpPr>
          <p:cNvPr id="67" name="TextBox 66"/>
          <p:cNvSpPr txBox="1"/>
          <p:nvPr/>
        </p:nvSpPr>
        <p:spPr>
          <a:xfrm>
            <a:off x="7189472" y="5736535"/>
            <a:ext cx="1879600" cy="215444"/>
          </a:xfrm>
          <a:prstGeom prst="rect">
            <a:avLst/>
          </a:prstGeom>
          <a:noFill/>
        </p:spPr>
        <p:txBody>
          <a:bodyPr wrap="square" rtlCol="0">
            <a:spAutoFit/>
          </a:bodyPr>
          <a:lstStyle/>
          <a:p>
            <a:pPr algn="r"/>
            <a:r>
              <a:rPr lang="en-US" sz="800" b="1" dirty="0" smtClean="0"/>
              <a:t>( ) </a:t>
            </a:r>
            <a:r>
              <a:rPr lang="en-US" sz="800" dirty="0" smtClean="0"/>
              <a:t>= use among owners</a:t>
            </a:r>
            <a:endParaRPr lang="en-US" sz="800" b="1" dirty="0" smtClean="0"/>
          </a:p>
        </p:txBody>
      </p:sp>
      <p:sp>
        <p:nvSpPr>
          <p:cNvPr id="68" name="TextBox 67"/>
          <p:cNvSpPr txBox="1"/>
          <p:nvPr/>
        </p:nvSpPr>
        <p:spPr>
          <a:xfrm>
            <a:off x="8620320" y="4957790"/>
            <a:ext cx="508000" cy="215444"/>
          </a:xfrm>
          <a:prstGeom prst="rect">
            <a:avLst/>
          </a:prstGeom>
          <a:noFill/>
        </p:spPr>
        <p:txBody>
          <a:bodyPr wrap="square" rtlCol="0">
            <a:spAutoFit/>
          </a:bodyPr>
          <a:lstStyle/>
          <a:p>
            <a:r>
              <a:rPr lang="en-US" sz="800" b="1" dirty="0" smtClean="0"/>
              <a:t>(67%)</a:t>
            </a:r>
          </a:p>
        </p:txBody>
      </p:sp>
      <p:sp>
        <p:nvSpPr>
          <p:cNvPr id="69" name="TextBox 68"/>
          <p:cNvSpPr txBox="1"/>
          <p:nvPr/>
        </p:nvSpPr>
        <p:spPr>
          <a:xfrm>
            <a:off x="8620320" y="5208605"/>
            <a:ext cx="508000" cy="215444"/>
          </a:xfrm>
          <a:prstGeom prst="rect">
            <a:avLst/>
          </a:prstGeom>
          <a:noFill/>
        </p:spPr>
        <p:txBody>
          <a:bodyPr wrap="square" rtlCol="0">
            <a:spAutoFit/>
          </a:bodyPr>
          <a:lstStyle/>
          <a:p>
            <a:r>
              <a:rPr lang="en-US" sz="800" b="1" dirty="0" smtClean="0"/>
              <a:t>(70%)</a:t>
            </a:r>
          </a:p>
        </p:txBody>
      </p:sp>
      <p:sp>
        <p:nvSpPr>
          <p:cNvPr id="70" name="TextBox 69"/>
          <p:cNvSpPr txBox="1"/>
          <p:nvPr/>
        </p:nvSpPr>
        <p:spPr>
          <a:xfrm>
            <a:off x="8620320" y="3160833"/>
            <a:ext cx="508000" cy="215444"/>
          </a:xfrm>
          <a:prstGeom prst="rect">
            <a:avLst/>
          </a:prstGeom>
          <a:noFill/>
        </p:spPr>
        <p:txBody>
          <a:bodyPr wrap="square" rtlCol="0">
            <a:spAutoFit/>
          </a:bodyPr>
          <a:lstStyle/>
          <a:p>
            <a:r>
              <a:rPr lang="en-US" sz="800" b="1" dirty="0" smtClean="0"/>
              <a:t>(60%)</a:t>
            </a:r>
          </a:p>
        </p:txBody>
      </p:sp>
      <p:pic>
        <p:nvPicPr>
          <p:cNvPr id="71" name="Picture 70" descr="xbox-controller[1].png"/>
          <p:cNvPicPr>
            <a:picLocks noChangeAspect="1"/>
          </p:cNvPicPr>
          <p:nvPr/>
        </p:nvPicPr>
        <p:blipFill>
          <a:blip r:embed="rId4" cstate="print">
            <a:lum contrast="-20000"/>
          </a:blip>
          <a:stretch>
            <a:fillRect/>
          </a:stretch>
        </p:blipFill>
        <p:spPr>
          <a:xfrm rot="1687204">
            <a:off x="2872275" y="2077244"/>
            <a:ext cx="418806" cy="342582"/>
          </a:xfrm>
          <a:prstGeom prst="rect">
            <a:avLst/>
          </a:prstGeom>
        </p:spPr>
      </p:pic>
      <p:grpSp>
        <p:nvGrpSpPr>
          <p:cNvPr id="73" name="Group 143"/>
          <p:cNvGrpSpPr/>
          <p:nvPr/>
        </p:nvGrpSpPr>
        <p:grpSpPr>
          <a:xfrm>
            <a:off x="3335783" y="5305121"/>
            <a:ext cx="342900" cy="307777"/>
            <a:chOff x="3342986" y="5122717"/>
            <a:chExt cx="342900" cy="307777"/>
          </a:xfrm>
        </p:grpSpPr>
        <p:sp>
          <p:nvSpPr>
            <p:cNvPr id="74" name="Rectangle 73"/>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3342986" y="5122717"/>
              <a:ext cx="342900" cy="307777"/>
            </a:xfrm>
            <a:prstGeom prst="rect">
              <a:avLst/>
            </a:prstGeom>
            <a:noFill/>
          </p:spPr>
          <p:txBody>
            <a:bodyPr wrap="square" rtlCol="0">
              <a:spAutoFit/>
            </a:bodyPr>
            <a:lstStyle/>
            <a:p>
              <a:r>
                <a:rPr lang="en-US" sz="1400" b="1" dirty="0" smtClean="0">
                  <a:solidFill>
                    <a:schemeClr val="bg2"/>
                  </a:solidFill>
                  <a:latin typeface="Fabrica" pitchFamily="50" charset="0"/>
                </a:rPr>
                <a:t>1</a:t>
              </a:r>
            </a:p>
          </p:txBody>
        </p:sp>
      </p:grpSp>
      <p:grpSp>
        <p:nvGrpSpPr>
          <p:cNvPr id="76" name="Group 144"/>
          <p:cNvGrpSpPr/>
          <p:nvPr/>
        </p:nvGrpSpPr>
        <p:grpSpPr>
          <a:xfrm>
            <a:off x="2034954" y="5952821"/>
            <a:ext cx="381868" cy="307777"/>
            <a:chOff x="3291230" y="5122717"/>
            <a:chExt cx="381868" cy="307777"/>
          </a:xfrm>
        </p:grpSpPr>
        <p:sp>
          <p:nvSpPr>
            <p:cNvPr id="77" name="Rectangle 7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3291230" y="5122717"/>
              <a:ext cx="381868" cy="307777"/>
            </a:xfrm>
            <a:prstGeom prst="rect">
              <a:avLst/>
            </a:prstGeom>
            <a:noFill/>
          </p:spPr>
          <p:txBody>
            <a:bodyPr wrap="square" rtlCol="0">
              <a:spAutoFit/>
            </a:bodyPr>
            <a:lstStyle/>
            <a:p>
              <a:r>
                <a:rPr lang="en-US" sz="1400" dirty="0" smtClean="0">
                  <a:solidFill>
                    <a:schemeClr val="bg2"/>
                  </a:solidFill>
                  <a:latin typeface="Fabrica" pitchFamily="50" charset="0"/>
                </a:rPr>
                <a:t>10</a:t>
              </a:r>
            </a:p>
          </p:txBody>
        </p:sp>
      </p:grpSp>
      <p:grpSp>
        <p:nvGrpSpPr>
          <p:cNvPr id="79" name="Group 147"/>
          <p:cNvGrpSpPr/>
          <p:nvPr/>
        </p:nvGrpSpPr>
        <p:grpSpPr>
          <a:xfrm>
            <a:off x="1334235" y="5609921"/>
            <a:ext cx="342900" cy="307777"/>
            <a:chOff x="3342986" y="5122717"/>
            <a:chExt cx="342900" cy="307777"/>
          </a:xfrm>
        </p:grpSpPr>
        <p:sp>
          <p:nvSpPr>
            <p:cNvPr id="80" name="Rectangle 79"/>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2</a:t>
              </a:r>
            </a:p>
          </p:txBody>
        </p:sp>
      </p:grpSp>
      <p:grpSp>
        <p:nvGrpSpPr>
          <p:cNvPr id="82" name="Group 150"/>
          <p:cNvGrpSpPr/>
          <p:nvPr/>
        </p:nvGrpSpPr>
        <p:grpSpPr>
          <a:xfrm>
            <a:off x="200760" y="5628971"/>
            <a:ext cx="342900" cy="307777"/>
            <a:chOff x="3342986" y="5122717"/>
            <a:chExt cx="342900" cy="307777"/>
          </a:xfrm>
        </p:grpSpPr>
        <p:sp>
          <p:nvSpPr>
            <p:cNvPr id="83" name="Rectangle 82"/>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7</a:t>
              </a:r>
            </a:p>
          </p:txBody>
        </p:sp>
      </p:grpSp>
      <p:grpSp>
        <p:nvGrpSpPr>
          <p:cNvPr id="85" name="Group 153"/>
          <p:cNvGrpSpPr/>
          <p:nvPr/>
        </p:nvGrpSpPr>
        <p:grpSpPr>
          <a:xfrm>
            <a:off x="3789808" y="5562296"/>
            <a:ext cx="342900" cy="307777"/>
            <a:chOff x="3342986" y="5122717"/>
            <a:chExt cx="342900" cy="307777"/>
          </a:xfrm>
        </p:grpSpPr>
        <p:sp>
          <p:nvSpPr>
            <p:cNvPr id="86" name="Rectangle 85"/>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5</a:t>
              </a:r>
            </a:p>
          </p:txBody>
        </p:sp>
      </p:grpSp>
      <p:grpSp>
        <p:nvGrpSpPr>
          <p:cNvPr id="88" name="Group 157"/>
          <p:cNvGrpSpPr/>
          <p:nvPr/>
        </p:nvGrpSpPr>
        <p:grpSpPr>
          <a:xfrm>
            <a:off x="3205897" y="4038207"/>
            <a:ext cx="342900" cy="307777"/>
            <a:chOff x="3342986" y="5122717"/>
            <a:chExt cx="342900" cy="307777"/>
          </a:xfrm>
        </p:grpSpPr>
        <p:sp>
          <p:nvSpPr>
            <p:cNvPr id="89" name="Rectangle 88"/>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4</a:t>
              </a:r>
            </a:p>
          </p:txBody>
        </p:sp>
      </p:grpSp>
      <p:grpSp>
        <p:nvGrpSpPr>
          <p:cNvPr id="91" name="Group 181"/>
          <p:cNvGrpSpPr/>
          <p:nvPr/>
        </p:nvGrpSpPr>
        <p:grpSpPr>
          <a:xfrm>
            <a:off x="6269772" y="4329152"/>
            <a:ext cx="342900" cy="307777"/>
            <a:chOff x="3342986" y="5122717"/>
            <a:chExt cx="342900" cy="307777"/>
          </a:xfrm>
        </p:grpSpPr>
        <p:sp>
          <p:nvSpPr>
            <p:cNvPr id="92" name="Rectangle 91"/>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8</a:t>
              </a:r>
            </a:p>
          </p:txBody>
        </p:sp>
      </p:grpSp>
      <p:grpSp>
        <p:nvGrpSpPr>
          <p:cNvPr id="94" name="Group 184"/>
          <p:cNvGrpSpPr/>
          <p:nvPr/>
        </p:nvGrpSpPr>
        <p:grpSpPr>
          <a:xfrm>
            <a:off x="5166459" y="5900777"/>
            <a:ext cx="342900" cy="307777"/>
            <a:chOff x="3342986" y="5122717"/>
            <a:chExt cx="342900" cy="307777"/>
          </a:xfrm>
        </p:grpSpPr>
        <p:sp>
          <p:nvSpPr>
            <p:cNvPr id="95" name="Rectangle 94"/>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3342986" y="5122717"/>
              <a:ext cx="342900" cy="307777"/>
            </a:xfrm>
            <a:prstGeom prst="rect">
              <a:avLst/>
            </a:prstGeom>
            <a:noFill/>
          </p:spPr>
          <p:txBody>
            <a:bodyPr wrap="square" rtlCol="0">
              <a:spAutoFit/>
            </a:bodyPr>
            <a:lstStyle/>
            <a:p>
              <a:r>
                <a:rPr lang="en-US" sz="1400" dirty="0" smtClean="0">
                  <a:solidFill>
                    <a:schemeClr val="bg2"/>
                  </a:solidFill>
                  <a:latin typeface="Fabrica" pitchFamily="50" charset="0"/>
                </a:rPr>
                <a:t>6</a:t>
              </a:r>
            </a:p>
          </p:txBody>
        </p:sp>
      </p:grpSp>
      <p:grpSp>
        <p:nvGrpSpPr>
          <p:cNvPr id="97" name="Group 194"/>
          <p:cNvGrpSpPr/>
          <p:nvPr/>
        </p:nvGrpSpPr>
        <p:grpSpPr>
          <a:xfrm>
            <a:off x="1286187" y="5167352"/>
            <a:ext cx="465139" cy="307777"/>
            <a:chOff x="3339389" y="5122717"/>
            <a:chExt cx="465139" cy="307777"/>
          </a:xfrm>
        </p:grpSpPr>
        <p:sp>
          <p:nvSpPr>
            <p:cNvPr id="98" name="Rectangle 97"/>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3339389"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9</a:t>
              </a:r>
            </a:p>
          </p:txBody>
        </p:sp>
      </p:grpSp>
      <p:grpSp>
        <p:nvGrpSpPr>
          <p:cNvPr id="100" name="Group 197"/>
          <p:cNvGrpSpPr/>
          <p:nvPr/>
        </p:nvGrpSpPr>
        <p:grpSpPr>
          <a:xfrm>
            <a:off x="3169383" y="4910177"/>
            <a:ext cx="465139" cy="307777"/>
            <a:chOff x="3304885" y="5122717"/>
            <a:chExt cx="465139" cy="307777"/>
          </a:xfrm>
        </p:grpSpPr>
        <p:sp>
          <p:nvSpPr>
            <p:cNvPr id="101" name="Rectangle 100"/>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a:xfrm>
              <a:off x="3304885"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11</a:t>
              </a:r>
            </a:p>
          </p:txBody>
        </p:sp>
      </p:grpSp>
      <p:grpSp>
        <p:nvGrpSpPr>
          <p:cNvPr id="103" name="Group 234"/>
          <p:cNvGrpSpPr/>
          <p:nvPr/>
        </p:nvGrpSpPr>
        <p:grpSpPr>
          <a:xfrm>
            <a:off x="3592687" y="4551204"/>
            <a:ext cx="465139" cy="307777"/>
            <a:chOff x="3339250" y="5122717"/>
            <a:chExt cx="465139" cy="307777"/>
          </a:xfrm>
        </p:grpSpPr>
        <p:sp>
          <p:nvSpPr>
            <p:cNvPr id="104" name="Rectangle 103"/>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333925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3</a:t>
              </a:r>
            </a:p>
          </p:txBody>
        </p:sp>
      </p:grpSp>
      <p:grpSp>
        <p:nvGrpSpPr>
          <p:cNvPr id="106" name="Group 248"/>
          <p:cNvGrpSpPr/>
          <p:nvPr/>
        </p:nvGrpSpPr>
        <p:grpSpPr>
          <a:xfrm>
            <a:off x="5025172" y="6230779"/>
            <a:ext cx="465139" cy="307777"/>
            <a:chOff x="3295360" y="5122717"/>
            <a:chExt cx="465139" cy="307777"/>
          </a:xfrm>
        </p:grpSpPr>
        <p:sp>
          <p:nvSpPr>
            <p:cNvPr id="107" name="Rectangle 10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3295360" y="5122717"/>
              <a:ext cx="465139" cy="307777"/>
            </a:xfrm>
            <a:prstGeom prst="rect">
              <a:avLst/>
            </a:prstGeom>
            <a:noFill/>
          </p:spPr>
          <p:txBody>
            <a:bodyPr wrap="square" rtlCol="0">
              <a:spAutoFit/>
            </a:bodyPr>
            <a:lstStyle/>
            <a:p>
              <a:r>
                <a:rPr lang="en-US" sz="1400" dirty="0" smtClean="0">
                  <a:solidFill>
                    <a:schemeClr val="bg2"/>
                  </a:solidFill>
                  <a:latin typeface="Fabrica" pitchFamily="50" charset="0"/>
                </a:rPr>
                <a:t>15</a:t>
              </a:r>
            </a:p>
          </p:txBody>
        </p:sp>
      </p:grpSp>
      <p:grpSp>
        <p:nvGrpSpPr>
          <p:cNvPr id="109" name="Group 252"/>
          <p:cNvGrpSpPr/>
          <p:nvPr/>
        </p:nvGrpSpPr>
        <p:grpSpPr>
          <a:xfrm>
            <a:off x="861159" y="5167352"/>
            <a:ext cx="388938" cy="307777"/>
            <a:chOff x="3295361" y="5122717"/>
            <a:chExt cx="388938" cy="307777"/>
          </a:xfrm>
        </p:grpSpPr>
        <p:sp>
          <p:nvSpPr>
            <p:cNvPr id="110" name="Rectangle 109"/>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p:cNvSpPr txBox="1"/>
            <p:nvPr/>
          </p:nvSpPr>
          <p:spPr>
            <a:xfrm>
              <a:off x="3295361" y="5122717"/>
              <a:ext cx="388938" cy="307777"/>
            </a:xfrm>
            <a:prstGeom prst="rect">
              <a:avLst/>
            </a:prstGeom>
            <a:noFill/>
          </p:spPr>
          <p:txBody>
            <a:bodyPr wrap="square" rtlCol="0">
              <a:spAutoFit/>
            </a:bodyPr>
            <a:lstStyle/>
            <a:p>
              <a:r>
                <a:rPr lang="en-US" sz="1400" smtClean="0">
                  <a:solidFill>
                    <a:schemeClr val="bg2"/>
                  </a:solidFill>
                  <a:latin typeface="Fabrica" pitchFamily="50" charset="0"/>
                </a:rPr>
                <a:t>14</a:t>
              </a:r>
              <a:endParaRPr lang="en-US" sz="1400" dirty="0" smtClean="0">
                <a:solidFill>
                  <a:schemeClr val="bg2"/>
                </a:solidFill>
                <a:latin typeface="Fabrica" pitchFamily="50" charset="0"/>
              </a:endParaRPr>
            </a:p>
          </p:txBody>
        </p:sp>
      </p:grpSp>
      <p:grpSp>
        <p:nvGrpSpPr>
          <p:cNvPr id="112" name="Group 256"/>
          <p:cNvGrpSpPr/>
          <p:nvPr/>
        </p:nvGrpSpPr>
        <p:grpSpPr>
          <a:xfrm>
            <a:off x="6260247" y="6508790"/>
            <a:ext cx="388938" cy="307777"/>
            <a:chOff x="3285836" y="5122717"/>
            <a:chExt cx="388938" cy="307777"/>
          </a:xfrm>
        </p:grpSpPr>
        <p:sp>
          <p:nvSpPr>
            <p:cNvPr id="113" name="Rectangle 112"/>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p:cNvSpPr txBox="1"/>
            <p:nvPr/>
          </p:nvSpPr>
          <p:spPr>
            <a:xfrm>
              <a:off x="3285836" y="5122717"/>
              <a:ext cx="388938" cy="307777"/>
            </a:xfrm>
            <a:prstGeom prst="rect">
              <a:avLst/>
            </a:prstGeom>
            <a:noFill/>
          </p:spPr>
          <p:txBody>
            <a:bodyPr wrap="square" rtlCol="0">
              <a:spAutoFit/>
            </a:bodyPr>
            <a:lstStyle/>
            <a:p>
              <a:r>
                <a:rPr lang="en-US" sz="1400" dirty="0" smtClean="0">
                  <a:solidFill>
                    <a:schemeClr val="bg2"/>
                  </a:solidFill>
                  <a:latin typeface="Fabrica" pitchFamily="50" charset="0"/>
                </a:rPr>
                <a:t>13</a:t>
              </a:r>
            </a:p>
          </p:txBody>
        </p:sp>
      </p:grpSp>
      <p:sp>
        <p:nvSpPr>
          <p:cNvPr id="115" name="TextBox 114"/>
          <p:cNvSpPr txBox="1"/>
          <p:nvPr/>
        </p:nvSpPr>
        <p:spPr>
          <a:xfrm>
            <a:off x="145197" y="6431102"/>
            <a:ext cx="2200275" cy="184666"/>
          </a:xfrm>
          <a:prstGeom prst="rect">
            <a:avLst/>
          </a:prstGeom>
          <a:noFill/>
        </p:spPr>
        <p:txBody>
          <a:bodyPr wrap="square" rtlCol="0">
            <a:spAutoFit/>
          </a:bodyPr>
          <a:lstStyle/>
          <a:p>
            <a:pPr lvl="0">
              <a:defRPr/>
            </a:pPr>
            <a:r>
              <a:rPr lang="en-US" sz="600" i="1" kern="0" dirty="0" smtClean="0">
                <a:latin typeface="Century Gothic" pitchFamily="34" charset="0"/>
              </a:rPr>
              <a:t>Q1. Which of the following items do you own?</a:t>
            </a:r>
          </a:p>
        </p:txBody>
      </p:sp>
      <p:grpSp>
        <p:nvGrpSpPr>
          <p:cNvPr id="116" name="Group 172"/>
          <p:cNvGrpSpPr/>
          <p:nvPr/>
        </p:nvGrpSpPr>
        <p:grpSpPr>
          <a:xfrm>
            <a:off x="2744839" y="2221701"/>
            <a:ext cx="396602" cy="307777"/>
            <a:chOff x="3291230" y="5122717"/>
            <a:chExt cx="396602" cy="307777"/>
          </a:xfrm>
        </p:grpSpPr>
        <p:sp>
          <p:nvSpPr>
            <p:cNvPr id="117" name="Rectangle 116"/>
            <p:cNvSpPr/>
            <p:nvPr/>
          </p:nvSpPr>
          <p:spPr>
            <a:xfrm>
              <a:off x="3366655" y="5143500"/>
              <a:ext cx="249382" cy="249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3291230" y="5122717"/>
              <a:ext cx="396602" cy="307777"/>
            </a:xfrm>
            <a:prstGeom prst="rect">
              <a:avLst/>
            </a:prstGeom>
            <a:noFill/>
          </p:spPr>
          <p:txBody>
            <a:bodyPr wrap="square" rtlCol="0">
              <a:spAutoFit/>
            </a:bodyPr>
            <a:lstStyle/>
            <a:p>
              <a:r>
                <a:rPr lang="en-US" sz="1400" dirty="0" smtClean="0">
                  <a:solidFill>
                    <a:schemeClr val="bg2"/>
                  </a:solidFill>
                  <a:latin typeface="Fabrica" pitchFamily="50" charset="0"/>
                </a:rPr>
                <a:t>12</a:t>
              </a:r>
            </a:p>
          </p:txBody>
        </p:sp>
      </p:grpSp>
      <p:sp>
        <p:nvSpPr>
          <p:cNvPr id="119" name="TextBox 118"/>
          <p:cNvSpPr txBox="1"/>
          <p:nvPr/>
        </p:nvSpPr>
        <p:spPr>
          <a:xfrm>
            <a:off x="8620320" y="1872139"/>
            <a:ext cx="508000" cy="215444"/>
          </a:xfrm>
          <a:prstGeom prst="rect">
            <a:avLst/>
          </a:prstGeom>
          <a:noFill/>
        </p:spPr>
        <p:txBody>
          <a:bodyPr wrap="square" rtlCol="0">
            <a:spAutoFit/>
          </a:bodyPr>
          <a:lstStyle/>
          <a:p>
            <a:r>
              <a:rPr lang="en-US" sz="800" dirty="0" smtClean="0"/>
              <a:t>(92%)</a:t>
            </a:r>
          </a:p>
        </p:txBody>
      </p:sp>
      <p:sp>
        <p:nvSpPr>
          <p:cNvPr id="120" name="TextBox 119"/>
          <p:cNvSpPr txBox="1"/>
          <p:nvPr/>
        </p:nvSpPr>
        <p:spPr>
          <a:xfrm>
            <a:off x="8620320" y="2126949"/>
            <a:ext cx="508000" cy="215444"/>
          </a:xfrm>
          <a:prstGeom prst="rect">
            <a:avLst/>
          </a:prstGeom>
          <a:noFill/>
        </p:spPr>
        <p:txBody>
          <a:bodyPr wrap="square" rtlCol="0">
            <a:spAutoFit/>
          </a:bodyPr>
          <a:lstStyle/>
          <a:p>
            <a:r>
              <a:rPr lang="en-US" sz="800" dirty="0" smtClean="0"/>
              <a:t>(84%)</a:t>
            </a:r>
          </a:p>
        </p:txBody>
      </p:sp>
      <p:sp>
        <p:nvSpPr>
          <p:cNvPr id="121" name="TextBox 120"/>
          <p:cNvSpPr txBox="1"/>
          <p:nvPr/>
        </p:nvSpPr>
        <p:spPr>
          <a:xfrm>
            <a:off x="8620320" y="2382974"/>
            <a:ext cx="508000" cy="215444"/>
          </a:xfrm>
          <a:prstGeom prst="rect">
            <a:avLst/>
          </a:prstGeom>
          <a:noFill/>
        </p:spPr>
        <p:txBody>
          <a:bodyPr wrap="square" rtlCol="0">
            <a:spAutoFit/>
          </a:bodyPr>
          <a:lstStyle/>
          <a:p>
            <a:r>
              <a:rPr lang="en-US" sz="800" dirty="0" smtClean="0"/>
              <a:t>(78%)</a:t>
            </a:r>
          </a:p>
        </p:txBody>
      </p:sp>
      <p:sp>
        <p:nvSpPr>
          <p:cNvPr id="122" name="TextBox 121"/>
          <p:cNvSpPr txBox="1"/>
          <p:nvPr/>
        </p:nvSpPr>
        <p:spPr>
          <a:xfrm>
            <a:off x="8620320" y="2631684"/>
            <a:ext cx="508000" cy="215444"/>
          </a:xfrm>
          <a:prstGeom prst="rect">
            <a:avLst/>
          </a:prstGeom>
          <a:noFill/>
        </p:spPr>
        <p:txBody>
          <a:bodyPr wrap="square" rtlCol="0">
            <a:spAutoFit/>
          </a:bodyPr>
          <a:lstStyle/>
          <a:p>
            <a:r>
              <a:rPr lang="en-US" sz="800" dirty="0" smtClean="0"/>
              <a:t>(75%)</a:t>
            </a:r>
          </a:p>
        </p:txBody>
      </p:sp>
      <p:sp>
        <p:nvSpPr>
          <p:cNvPr id="123" name="TextBox 122"/>
          <p:cNvSpPr txBox="1"/>
          <p:nvPr/>
        </p:nvSpPr>
        <p:spPr>
          <a:xfrm>
            <a:off x="8620320" y="2902339"/>
            <a:ext cx="508000" cy="215444"/>
          </a:xfrm>
          <a:prstGeom prst="rect">
            <a:avLst/>
          </a:prstGeom>
          <a:noFill/>
        </p:spPr>
        <p:txBody>
          <a:bodyPr wrap="square" rtlCol="0">
            <a:spAutoFit/>
          </a:bodyPr>
          <a:lstStyle/>
          <a:p>
            <a:r>
              <a:rPr lang="en-US" sz="800" dirty="0" smtClean="0"/>
              <a:t>(74%)</a:t>
            </a:r>
          </a:p>
        </p:txBody>
      </p:sp>
      <p:sp>
        <p:nvSpPr>
          <p:cNvPr id="124" name="TextBox 123"/>
          <p:cNvSpPr txBox="1"/>
          <p:nvPr/>
        </p:nvSpPr>
        <p:spPr>
          <a:xfrm>
            <a:off x="8620320" y="3414426"/>
            <a:ext cx="508000" cy="215444"/>
          </a:xfrm>
          <a:prstGeom prst="rect">
            <a:avLst/>
          </a:prstGeom>
          <a:noFill/>
        </p:spPr>
        <p:txBody>
          <a:bodyPr wrap="square" rtlCol="0">
            <a:spAutoFit/>
          </a:bodyPr>
          <a:lstStyle/>
          <a:p>
            <a:r>
              <a:rPr lang="en-US" sz="800" dirty="0" smtClean="0"/>
              <a:t>(33%)</a:t>
            </a:r>
          </a:p>
        </p:txBody>
      </p:sp>
      <p:sp>
        <p:nvSpPr>
          <p:cNvPr id="125" name="TextBox 124"/>
          <p:cNvSpPr txBox="1"/>
          <p:nvPr/>
        </p:nvSpPr>
        <p:spPr>
          <a:xfrm>
            <a:off x="8620320" y="3669236"/>
            <a:ext cx="508000" cy="215444"/>
          </a:xfrm>
          <a:prstGeom prst="rect">
            <a:avLst/>
          </a:prstGeom>
          <a:noFill/>
        </p:spPr>
        <p:txBody>
          <a:bodyPr wrap="square" rtlCol="0">
            <a:spAutoFit/>
          </a:bodyPr>
          <a:lstStyle/>
          <a:p>
            <a:r>
              <a:rPr lang="en-US" sz="800" dirty="0" smtClean="0"/>
              <a:t>(22%)</a:t>
            </a:r>
          </a:p>
        </p:txBody>
      </p:sp>
      <p:sp>
        <p:nvSpPr>
          <p:cNvPr id="126" name="TextBox 125"/>
          <p:cNvSpPr txBox="1"/>
          <p:nvPr/>
        </p:nvSpPr>
        <p:spPr>
          <a:xfrm>
            <a:off x="8620320" y="3924046"/>
            <a:ext cx="508000" cy="215444"/>
          </a:xfrm>
          <a:prstGeom prst="rect">
            <a:avLst/>
          </a:prstGeom>
          <a:noFill/>
        </p:spPr>
        <p:txBody>
          <a:bodyPr wrap="square" rtlCol="0">
            <a:spAutoFit/>
          </a:bodyPr>
          <a:lstStyle/>
          <a:p>
            <a:r>
              <a:rPr lang="en-US" sz="800" dirty="0" smtClean="0"/>
              <a:t>(32%)</a:t>
            </a:r>
          </a:p>
        </p:txBody>
      </p:sp>
      <p:sp>
        <p:nvSpPr>
          <p:cNvPr id="127" name="TextBox 126"/>
          <p:cNvSpPr txBox="1"/>
          <p:nvPr/>
        </p:nvSpPr>
        <p:spPr>
          <a:xfrm>
            <a:off x="8620320" y="4180071"/>
            <a:ext cx="508000" cy="215444"/>
          </a:xfrm>
          <a:prstGeom prst="rect">
            <a:avLst/>
          </a:prstGeom>
          <a:noFill/>
        </p:spPr>
        <p:txBody>
          <a:bodyPr wrap="square" rtlCol="0">
            <a:spAutoFit/>
          </a:bodyPr>
          <a:lstStyle/>
          <a:p>
            <a:r>
              <a:rPr lang="en-US" sz="800" dirty="0" smtClean="0"/>
              <a:t>(26%)</a:t>
            </a:r>
          </a:p>
        </p:txBody>
      </p:sp>
      <p:sp>
        <p:nvSpPr>
          <p:cNvPr id="128" name="TextBox 127"/>
          <p:cNvSpPr txBox="1"/>
          <p:nvPr/>
        </p:nvSpPr>
        <p:spPr>
          <a:xfrm>
            <a:off x="8620320" y="4434881"/>
            <a:ext cx="508000" cy="215444"/>
          </a:xfrm>
          <a:prstGeom prst="rect">
            <a:avLst/>
          </a:prstGeom>
          <a:noFill/>
        </p:spPr>
        <p:txBody>
          <a:bodyPr wrap="square" rtlCol="0">
            <a:spAutoFit/>
          </a:bodyPr>
          <a:lstStyle/>
          <a:p>
            <a:r>
              <a:rPr lang="en-US" sz="800" dirty="0" smtClean="0"/>
              <a:t>(24%)</a:t>
            </a:r>
          </a:p>
        </p:txBody>
      </p:sp>
      <p:sp>
        <p:nvSpPr>
          <p:cNvPr id="129" name="TextBox 128"/>
          <p:cNvSpPr txBox="1"/>
          <p:nvPr/>
        </p:nvSpPr>
        <p:spPr>
          <a:xfrm>
            <a:off x="8620320" y="4698230"/>
            <a:ext cx="508000" cy="215444"/>
          </a:xfrm>
          <a:prstGeom prst="rect">
            <a:avLst/>
          </a:prstGeom>
          <a:noFill/>
        </p:spPr>
        <p:txBody>
          <a:bodyPr wrap="square" rtlCol="0">
            <a:spAutoFit/>
          </a:bodyPr>
          <a:lstStyle/>
          <a:p>
            <a:r>
              <a:rPr lang="en-US" sz="800" dirty="0" smtClean="0"/>
              <a:t>(15%)</a:t>
            </a:r>
          </a:p>
        </p:txBody>
      </p:sp>
      <p:sp>
        <p:nvSpPr>
          <p:cNvPr id="130" name="TextBox 129"/>
          <p:cNvSpPr txBox="1"/>
          <p:nvPr/>
        </p:nvSpPr>
        <p:spPr>
          <a:xfrm>
            <a:off x="8620320" y="5473642"/>
            <a:ext cx="508000" cy="215444"/>
          </a:xfrm>
          <a:prstGeom prst="rect">
            <a:avLst/>
          </a:prstGeom>
          <a:noFill/>
        </p:spPr>
        <p:txBody>
          <a:bodyPr wrap="square" rtlCol="0">
            <a:spAutoFit/>
          </a:bodyPr>
          <a:lstStyle/>
          <a:p>
            <a:r>
              <a:rPr lang="en-US" sz="800" dirty="0" smtClean="0"/>
              <a:t>(13%)</a:t>
            </a:r>
          </a:p>
        </p:txBody>
      </p:sp>
      <p:sp>
        <p:nvSpPr>
          <p:cNvPr id="131" name="TextBox 130"/>
          <p:cNvSpPr txBox="1"/>
          <p:nvPr/>
        </p:nvSpPr>
        <p:spPr>
          <a:xfrm>
            <a:off x="8149245" y="1338209"/>
            <a:ext cx="980237" cy="523220"/>
          </a:xfrm>
          <a:prstGeom prst="rect">
            <a:avLst/>
          </a:prstGeom>
          <a:noFill/>
        </p:spPr>
        <p:txBody>
          <a:bodyPr wrap="square" rtlCol="0">
            <a:spAutoFit/>
          </a:bodyPr>
          <a:lstStyle/>
          <a:p>
            <a:pPr lvl="0" algn="ctr" fontAlgn="ctr">
              <a:defRPr/>
            </a:pPr>
            <a:r>
              <a:rPr lang="en-US" sz="800" b="1" dirty="0" smtClean="0">
                <a:solidFill>
                  <a:srgbClr val="809CD0">
                    <a:lumMod val="50000"/>
                  </a:srgbClr>
                </a:solidFill>
                <a:latin typeface="Arial"/>
              </a:rPr>
              <a:t>Students Use For Academics</a:t>
            </a:r>
          </a:p>
          <a:p>
            <a:endParaRPr lang="en-US" sz="1200" dirty="0" smtClean="0"/>
          </a:p>
        </p:txBody>
      </p:sp>
      <p:sp>
        <p:nvSpPr>
          <p:cNvPr id="132" name="TextBox 131"/>
          <p:cNvSpPr txBox="1"/>
          <p:nvPr/>
        </p:nvSpPr>
        <p:spPr>
          <a:xfrm>
            <a:off x="8156561" y="1667391"/>
            <a:ext cx="460858" cy="215444"/>
          </a:xfrm>
          <a:prstGeom prst="rect">
            <a:avLst/>
          </a:prstGeom>
          <a:noFill/>
        </p:spPr>
        <p:txBody>
          <a:bodyPr wrap="square" rtlCol="0">
            <a:spAutoFit/>
          </a:bodyPr>
          <a:lstStyle/>
          <a:p>
            <a:r>
              <a:rPr lang="en-US" sz="800" dirty="0" smtClean="0">
                <a:solidFill>
                  <a:schemeClr val="accent2">
                    <a:lumMod val="50000"/>
                  </a:schemeClr>
                </a:solidFill>
              </a:rPr>
              <a:t>Total</a:t>
            </a:r>
          </a:p>
        </p:txBody>
      </p:sp>
      <p:sp>
        <p:nvSpPr>
          <p:cNvPr id="133" name="TextBox 132"/>
          <p:cNvSpPr txBox="1"/>
          <p:nvPr/>
        </p:nvSpPr>
        <p:spPr>
          <a:xfrm>
            <a:off x="8493062" y="1666176"/>
            <a:ext cx="651052" cy="215444"/>
          </a:xfrm>
          <a:prstGeom prst="rect">
            <a:avLst/>
          </a:prstGeom>
          <a:noFill/>
        </p:spPr>
        <p:txBody>
          <a:bodyPr wrap="square" rtlCol="0">
            <a:spAutoFit/>
          </a:bodyPr>
          <a:lstStyle/>
          <a:p>
            <a:r>
              <a:rPr lang="en-US" sz="800" dirty="0" smtClean="0">
                <a:solidFill>
                  <a:schemeClr val="accent2">
                    <a:lumMod val="50000"/>
                  </a:schemeClr>
                </a:solidFill>
              </a:rPr>
              <a:t>(Owners)</a:t>
            </a:r>
          </a:p>
        </p:txBody>
      </p:sp>
      <p:sp>
        <p:nvSpPr>
          <p:cNvPr id="134" name="Footer Placeholder 1"/>
          <p:cNvSpPr txBox="1">
            <a:spLocks/>
          </p:cNvSpPr>
          <p:nvPr/>
        </p:nvSpPr>
        <p:spPr>
          <a:xfrm>
            <a:off x="3116997" y="6538754"/>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rgbClr val="A6A6A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©2011 EDUCAUSE. CC by-nc-nd</a:t>
            </a:r>
            <a:endParaRPr lang="en-US" dirty="0"/>
          </a:p>
        </p:txBody>
      </p:sp>
      <p:sp>
        <p:nvSpPr>
          <p:cNvPr id="135" name="Slide Number Placeholder 2"/>
          <p:cNvSpPr txBox="1">
            <a:spLocks/>
          </p:cNvSpPr>
          <p:nvPr/>
        </p:nvSpPr>
        <p:spPr>
          <a:xfrm>
            <a:off x="6545997" y="653875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rgbClr val="A6A6A6"/>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12A522-FF6E-4044-9AB3-9EB3C4EA2D66}" type="slidenum">
              <a:rPr lang="en-US" smtClean="0"/>
              <a:pPr>
                <a:defRPr/>
              </a:pPr>
              <a:t>15</a:t>
            </a:fld>
            <a:endParaRPr lang="en-US"/>
          </a:p>
        </p:txBody>
      </p:sp>
      <p:sp>
        <p:nvSpPr>
          <p:cNvPr id="136" name="TextBox 135"/>
          <p:cNvSpPr txBox="1"/>
          <p:nvPr/>
        </p:nvSpPr>
        <p:spPr>
          <a:xfrm>
            <a:off x="144125" y="1288382"/>
            <a:ext cx="1941513" cy="584775"/>
          </a:xfrm>
          <a:prstGeom prst="rect">
            <a:avLst/>
          </a:prstGeom>
          <a:noFill/>
        </p:spPr>
        <p:txBody>
          <a:bodyPr wrap="square" rtlCol="0">
            <a:spAutoFit/>
          </a:bodyPr>
          <a:lstStyle/>
          <a:p>
            <a:r>
              <a:rPr lang="en-US" sz="1600" dirty="0" smtClean="0">
                <a:solidFill>
                  <a:schemeClr val="bg1"/>
                </a:solidFill>
              </a:rPr>
              <a:t>Technology use for academics</a:t>
            </a:r>
          </a:p>
        </p:txBody>
      </p:sp>
    </p:spTree>
    <p:extLst>
      <p:ext uri="{BB962C8B-B14F-4D97-AF65-F5344CB8AC3E}">
        <p14:creationId xmlns:p14="http://schemas.microsoft.com/office/powerpoint/2010/main" val="77422891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458788"/>
            <a:ext cx="8686800" cy="1143000"/>
          </a:xfrm>
        </p:spPr>
        <p:txBody>
          <a:bodyPr>
            <a:normAutofit/>
          </a:bodyPr>
          <a:lstStyle/>
          <a:p>
            <a:r>
              <a:rPr lang="en-US" dirty="0" smtClean="0"/>
              <a:t>Academic benefits…</a:t>
            </a:r>
            <a:br>
              <a:rPr lang="en-US" dirty="0" smtClean="0"/>
            </a:br>
            <a:r>
              <a:rPr lang="en-US" i="1" dirty="0" smtClean="0"/>
              <a:t>Core software is central to success</a:t>
            </a:r>
            <a:endParaRPr lang="en-US" i="1"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16</a:t>
            </a:fld>
            <a:endParaRPr lang="en-US"/>
          </a:p>
        </p:txBody>
      </p:sp>
      <p:sp>
        <p:nvSpPr>
          <p:cNvPr id="13" name="TextBox 12"/>
          <p:cNvSpPr txBox="1"/>
          <p:nvPr/>
        </p:nvSpPr>
        <p:spPr>
          <a:xfrm>
            <a:off x="2922041" y="1692888"/>
            <a:ext cx="4206062" cy="276999"/>
          </a:xfrm>
          <a:prstGeom prst="rect">
            <a:avLst/>
          </a:prstGeom>
          <a:noFill/>
        </p:spPr>
        <p:txBody>
          <a:bodyPr wrap="square" rtlCol="0">
            <a:spAutoFit/>
          </a:bodyPr>
          <a:lstStyle/>
          <a:p>
            <a:pPr algn="ctr"/>
            <a:r>
              <a:rPr lang="en-US" sz="1200" b="1" dirty="0" smtClean="0">
                <a:latin typeface="Century Gothic" pitchFamily="34" charset="0"/>
              </a:rPr>
              <a:t>Frequency of Use for School or Personal Purposes</a:t>
            </a:r>
            <a:endParaRPr lang="en-US" sz="1000" dirty="0" smtClean="0">
              <a:latin typeface="Century Gothic" pitchFamily="34" charset="0"/>
            </a:endParaRPr>
          </a:p>
        </p:txBody>
      </p:sp>
      <p:graphicFrame>
        <p:nvGraphicFramePr>
          <p:cNvPr id="17" name="Chart 16"/>
          <p:cNvGraphicFramePr>
            <a:graphicFrameLocks noChangeAspect="1"/>
          </p:cNvGraphicFramePr>
          <p:nvPr>
            <p:extLst>
              <p:ext uri="{D42A27DB-BD31-4B8C-83A1-F6EECF244321}">
                <p14:modId xmlns:p14="http://schemas.microsoft.com/office/powerpoint/2010/main" val="3786845680"/>
              </p:ext>
            </p:extLst>
          </p:nvPr>
        </p:nvGraphicFramePr>
        <p:xfrm>
          <a:off x="685800" y="1831388"/>
          <a:ext cx="7937500" cy="4122865"/>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5947092" y="5800368"/>
            <a:ext cx="91440" cy="9144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46100" y="5980610"/>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Q5b. Thinking about the most recent school year, how often did you do the following, whether it was for school or personal purposes?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Tree>
    <p:extLst>
      <p:ext uri="{BB962C8B-B14F-4D97-AF65-F5344CB8AC3E}">
        <p14:creationId xmlns:p14="http://schemas.microsoft.com/office/powerpoint/2010/main" val="232065949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19100" y="152400"/>
            <a:ext cx="8382000" cy="1143000"/>
          </a:xfrm>
        </p:spPr>
        <p:txBody>
          <a:bodyPr>
            <a:normAutofit/>
          </a:bodyPr>
          <a:lstStyle/>
          <a:p>
            <a:r>
              <a:rPr lang="en-US" sz="3200" dirty="0" smtClean="0"/>
              <a:t>academic benefits…</a:t>
            </a:r>
            <a:br>
              <a:rPr lang="en-US" sz="3200" dirty="0" smtClean="0"/>
            </a:br>
            <a:r>
              <a:rPr lang="en-US" sz="3200" i="1" dirty="0" smtClean="0"/>
              <a:t>students value software basics</a:t>
            </a:r>
            <a:endParaRPr lang="en-US"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17</a:t>
            </a:fld>
            <a:endParaRPr lang="en-US"/>
          </a:p>
        </p:txBody>
      </p:sp>
      <p:sp>
        <p:nvSpPr>
          <p:cNvPr id="34" name="TextBox 33"/>
          <p:cNvSpPr txBox="1"/>
          <p:nvPr/>
        </p:nvSpPr>
        <p:spPr>
          <a:xfrm>
            <a:off x="5562600" y="6167685"/>
            <a:ext cx="3238500" cy="369332"/>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Q7.  How valuable are each of the following when it comes to your academic success? Please consider only your academic success when rating these technologies, not the other aspects of your life.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graphicFrame>
        <p:nvGraphicFramePr>
          <p:cNvPr id="38" name="Chart 37"/>
          <p:cNvGraphicFramePr>
            <a:graphicFrameLocks noChangeAspect="1"/>
          </p:cNvGraphicFramePr>
          <p:nvPr>
            <p:extLst>
              <p:ext uri="{D42A27DB-BD31-4B8C-83A1-F6EECF244321}">
                <p14:modId xmlns:p14="http://schemas.microsoft.com/office/powerpoint/2010/main" val="2333440765"/>
              </p:ext>
            </p:extLst>
          </p:nvPr>
        </p:nvGraphicFramePr>
        <p:xfrm>
          <a:off x="1752600" y="1391787"/>
          <a:ext cx="6553451" cy="508344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3657600" y="1143000"/>
            <a:ext cx="3639996" cy="707886"/>
          </a:xfrm>
          <a:prstGeom prst="rect">
            <a:avLst/>
          </a:prstGeom>
          <a:noFill/>
        </p:spPr>
        <p:txBody>
          <a:bodyPr wrap="square" rtlCol="0">
            <a:spAutoFit/>
          </a:bodyPr>
          <a:lstStyle/>
          <a:p>
            <a:pPr algn="ctr"/>
            <a:r>
              <a:rPr lang="en-US" sz="1200" b="1" dirty="0" smtClean="0">
                <a:latin typeface="Arial" pitchFamily="34" charset="0"/>
                <a:cs typeface="Arial" pitchFamily="34" charset="0"/>
              </a:rPr>
              <a:t>Value of Technology to Academic Success</a:t>
            </a:r>
          </a:p>
          <a:p>
            <a:pPr algn="ctr"/>
            <a:r>
              <a:rPr lang="en-US" sz="1000" dirty="0" smtClean="0">
                <a:solidFill>
                  <a:schemeClr val="accent5">
                    <a:lumMod val="50000"/>
                  </a:schemeClr>
                </a:solidFill>
                <a:latin typeface="Arial" pitchFamily="34" charset="0"/>
                <a:cs typeface="Arial" pitchFamily="34" charset="0"/>
              </a:rPr>
              <a:t>Percent Responding “Extremely Valuable”</a:t>
            </a:r>
          </a:p>
          <a:p>
            <a:endParaRPr lang="en-US" dirty="0"/>
          </a:p>
        </p:txBody>
      </p:sp>
    </p:spTree>
    <p:extLst>
      <p:ext uri="{BB962C8B-B14F-4D97-AF65-F5344CB8AC3E}">
        <p14:creationId xmlns:p14="http://schemas.microsoft.com/office/powerpoint/2010/main" val="270312965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389202" y="304800"/>
            <a:ext cx="8610600" cy="1143000"/>
          </a:xfrm>
        </p:spPr>
        <p:txBody>
          <a:bodyPr>
            <a:normAutofit/>
          </a:bodyPr>
          <a:lstStyle/>
          <a:p>
            <a:r>
              <a:rPr lang="en-US" dirty="0" smtClean="0"/>
              <a:t>Academic benefits…</a:t>
            </a:r>
            <a:br>
              <a:rPr lang="en-US" dirty="0" smtClean="0"/>
            </a:br>
            <a:r>
              <a:rPr lang="en-US" i="1" dirty="0" smtClean="0"/>
              <a:t>accessing resources and efficiency</a:t>
            </a:r>
            <a:endParaRPr lang="en-US"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18</a:t>
            </a:fld>
            <a:endParaRPr lang="en-US"/>
          </a:p>
        </p:txBody>
      </p:sp>
      <p:sp>
        <p:nvSpPr>
          <p:cNvPr id="17" name="Rectangle 16"/>
          <p:cNvSpPr/>
          <p:nvPr/>
        </p:nvSpPr>
        <p:spPr>
          <a:xfrm>
            <a:off x="33602" y="1256368"/>
            <a:ext cx="9321800" cy="5053013"/>
          </a:xfrm>
          <a:prstGeom prst="rect">
            <a:avLst/>
          </a:prstGeom>
          <a:gradFill>
            <a:gsLst>
              <a:gs pos="0">
                <a:schemeClr val="bg1"/>
              </a:gs>
              <a:gs pos="50000">
                <a:schemeClr val="bg2"/>
              </a:gs>
              <a:gs pos="96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68172" y="5768496"/>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19" name="TextBox 18"/>
          <p:cNvSpPr txBox="1"/>
          <p:nvPr/>
        </p:nvSpPr>
        <p:spPr>
          <a:xfrm>
            <a:off x="17272" y="5952130"/>
            <a:ext cx="2151062" cy="369332"/>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Q12. To what extent do you agree with each of the following statements regarding technology when it comes to your academic experience?</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graphicFrame>
        <p:nvGraphicFramePr>
          <p:cNvPr id="27" name="Chart 26"/>
          <p:cNvGraphicFramePr>
            <a:graphicFrameLocks noChangeAspect="1"/>
          </p:cNvGraphicFramePr>
          <p:nvPr>
            <p:extLst>
              <p:ext uri="{D42A27DB-BD31-4B8C-83A1-F6EECF244321}">
                <p14:modId xmlns:p14="http://schemas.microsoft.com/office/powerpoint/2010/main" val="3951368388"/>
              </p:ext>
            </p:extLst>
          </p:nvPr>
        </p:nvGraphicFramePr>
        <p:xfrm>
          <a:off x="5029200" y="1524000"/>
          <a:ext cx="4114800" cy="4972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030954366"/>
              </p:ext>
            </p:extLst>
          </p:nvPr>
        </p:nvGraphicFramePr>
        <p:xfrm>
          <a:off x="63500" y="1645027"/>
          <a:ext cx="4946067" cy="4682550"/>
        </p:xfrm>
        <a:graphic>
          <a:graphicData uri="http://schemas.openxmlformats.org/drawingml/2006/table">
            <a:tbl>
              <a:tblPr/>
              <a:tblGrid>
                <a:gridCol w="4946067"/>
              </a:tblGrid>
              <a:tr h="187302">
                <a:tc>
                  <a:txBody>
                    <a:bodyPr/>
                    <a:lstStyle/>
                    <a:p>
                      <a:pPr algn="r" fontAlgn="b"/>
                      <a:r>
                        <a:rPr lang="en-US" sz="950" b="0" i="0" u="none" strike="noStrike" dirty="0">
                          <a:solidFill>
                            <a:srgbClr val="000000"/>
                          </a:solidFill>
                          <a:latin typeface="Arial" pitchFamily="34" charset="0"/>
                          <a:cs typeface="Arial" pitchFamily="34" charset="0"/>
                        </a:rPr>
                        <a:t>Gives me access to a wide range of resources</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Makes it easy to track my academic progress</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Simplifies administrative-related activities such as registering for classes, paying tuition, etc.</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Helps me know how I am doing in a course</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Extends learning beyond the classroom</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Helps me do my work faster</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Is an efficient way to store examples of my work</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Allows me to produce higher quality work</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Makes it easier to get help when I need it</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Allows me to take control of my own learning</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Makes college easier</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Makes learning more creative</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Better prepares me for entering the workforce</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Makes learning more fun</a:t>
                      </a:r>
                    </a:p>
                  </a:txBody>
                  <a:tcPr marL="7273" marR="7273" marT="7273" marB="0" anchor="ctr">
                    <a:lnL>
                      <a:noFill/>
                    </a:lnL>
                    <a:lnR>
                      <a:noFill/>
                    </a:lnR>
                    <a:lnT>
                      <a:noFill/>
                    </a:lnT>
                    <a:lnB>
                      <a:noFill/>
                    </a:lnB>
                  </a:tcPr>
                </a:tc>
              </a:tr>
              <a:tr h="187302">
                <a:tc>
                  <a:txBody>
                    <a:bodyPr/>
                    <a:lstStyle/>
                    <a:p>
                      <a:pPr algn="r" fontAlgn="b"/>
                      <a:r>
                        <a:rPr lang="en-US" sz="950" b="0" i="0" u="none" strike="noStrike" dirty="0" smtClean="0">
                          <a:solidFill>
                            <a:srgbClr val="000000"/>
                          </a:solidFill>
                          <a:latin typeface="Arial" pitchFamily="34" charset="0"/>
                          <a:cs typeface="Arial" pitchFamily="34" charset="0"/>
                        </a:rPr>
                        <a:t>Makes me feel more connected to what’s going on at the college/university</a:t>
                      </a:r>
                      <a:endParaRPr lang="en-US" sz="950" b="0" i="0" u="none" strike="noStrike" dirty="0">
                        <a:solidFill>
                          <a:srgbClr val="000000"/>
                        </a:solidFill>
                        <a:latin typeface="Arial" pitchFamily="34" charset="0"/>
                        <a:cs typeface="Arial" pitchFamily="34" charset="0"/>
                      </a:endParaRP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Makes coursework/lectures more engaging</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Enables me to reach my true academic potential</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Elevates the level of teaching</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Gives me access to experts in my field</a:t>
                      </a:r>
                    </a:p>
                  </a:txBody>
                  <a:tcPr marL="7273" marR="7273" marT="7273" marB="0" anchor="ctr">
                    <a:lnL>
                      <a:noFill/>
                    </a:lnL>
                    <a:lnR>
                      <a:noFill/>
                    </a:lnR>
                    <a:lnT>
                      <a:noFill/>
                    </a:lnT>
                    <a:lnB>
                      <a:noFill/>
                    </a:lnB>
                  </a:tcPr>
                </a:tc>
              </a:tr>
              <a:tr h="187302">
                <a:tc>
                  <a:txBody>
                    <a:bodyPr/>
                    <a:lstStyle/>
                    <a:p>
                      <a:pPr algn="r" fontAlgn="b"/>
                      <a:r>
                        <a:rPr lang="en-US" sz="950" b="0" i="0" u="none" strike="noStrike" dirty="0" smtClean="0">
                          <a:solidFill>
                            <a:srgbClr val="000000"/>
                          </a:solidFill>
                          <a:latin typeface="Arial" pitchFamily="34" charset="0"/>
                          <a:cs typeface="Arial" pitchFamily="34" charset="0"/>
                        </a:rPr>
                        <a:t>Makes me feel connected to professors and other college/university staff</a:t>
                      </a:r>
                      <a:endParaRPr lang="en-US" sz="950" b="0" i="0" u="none" strike="noStrike" dirty="0">
                        <a:solidFill>
                          <a:srgbClr val="000000"/>
                        </a:solidFill>
                        <a:latin typeface="Arial" pitchFamily="34" charset="0"/>
                        <a:cs typeface="Arial" pitchFamily="34" charset="0"/>
                      </a:endParaRP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Makes me feel connected to other students</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Makes my academic experience more individualized/personalizes curriculum</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Makes classes more relevant to real life</a:t>
                      </a:r>
                    </a:p>
                  </a:txBody>
                  <a:tcPr marL="7273" marR="7273" marT="7273" marB="0" anchor="ctr">
                    <a:lnL>
                      <a:noFill/>
                    </a:lnL>
                    <a:lnR>
                      <a:noFill/>
                    </a:lnR>
                    <a:lnT>
                      <a:noFill/>
                    </a:lnT>
                    <a:lnB>
                      <a:noFill/>
                    </a:lnB>
                  </a:tcPr>
                </a:tc>
              </a:tr>
              <a:tr h="187302">
                <a:tc>
                  <a:txBody>
                    <a:bodyPr/>
                    <a:lstStyle/>
                    <a:p>
                      <a:pPr algn="r" fontAlgn="b"/>
                      <a:r>
                        <a:rPr lang="en-US" sz="950" b="0" i="0" u="none" strike="noStrike">
                          <a:solidFill>
                            <a:srgbClr val="000000"/>
                          </a:solidFill>
                          <a:latin typeface="Arial" pitchFamily="34" charset="0"/>
                          <a:cs typeface="Arial" pitchFamily="34" charset="0"/>
                        </a:rPr>
                        <a:t>Better prepares me for getting into graduate school</a:t>
                      </a:r>
                    </a:p>
                  </a:txBody>
                  <a:tcPr marL="7273" marR="7273" marT="7273" marB="0" anchor="ctr">
                    <a:lnL>
                      <a:noFill/>
                    </a:lnL>
                    <a:lnR>
                      <a:noFill/>
                    </a:lnR>
                    <a:lnT>
                      <a:noFill/>
                    </a:lnT>
                    <a:lnB>
                      <a:noFill/>
                    </a:lnB>
                  </a:tcPr>
                </a:tc>
              </a:tr>
              <a:tr h="187302">
                <a:tc>
                  <a:txBody>
                    <a:bodyPr/>
                    <a:lstStyle/>
                    <a:p>
                      <a:pPr algn="r" fontAlgn="b"/>
                      <a:r>
                        <a:rPr lang="en-US" sz="950" b="0" i="0" u="none" strike="noStrike" dirty="0">
                          <a:solidFill>
                            <a:srgbClr val="000000"/>
                          </a:solidFill>
                          <a:latin typeface="Arial" pitchFamily="34" charset="0"/>
                          <a:cs typeface="Arial" pitchFamily="34" charset="0"/>
                        </a:rPr>
                        <a:t>Helps me think out of the box</a:t>
                      </a:r>
                    </a:p>
                  </a:txBody>
                  <a:tcPr marL="7273" marR="7273" marT="7273" marB="0" anchor="ctr">
                    <a:lnL>
                      <a:noFill/>
                    </a:lnL>
                    <a:lnR>
                      <a:noFill/>
                    </a:lnR>
                    <a:lnT>
                      <a:noFill/>
                    </a:lnT>
                    <a:lnB>
                      <a:noFill/>
                    </a:lnB>
                  </a:tcPr>
                </a:tc>
              </a:tr>
            </a:tbl>
          </a:graphicData>
        </a:graphic>
      </p:graphicFrame>
      <p:sp>
        <p:nvSpPr>
          <p:cNvPr id="10" name="TextBox 9"/>
          <p:cNvSpPr txBox="1"/>
          <p:nvPr/>
        </p:nvSpPr>
        <p:spPr>
          <a:xfrm>
            <a:off x="3666460" y="1272317"/>
            <a:ext cx="4410740" cy="707886"/>
          </a:xfrm>
          <a:prstGeom prst="rect">
            <a:avLst/>
          </a:prstGeom>
          <a:noFill/>
        </p:spPr>
        <p:txBody>
          <a:bodyPr wrap="square" rtlCol="0">
            <a:spAutoFit/>
          </a:bodyPr>
          <a:lstStyle/>
          <a:p>
            <a:pPr algn="ctr"/>
            <a:r>
              <a:rPr lang="en-US" sz="1200" b="1" dirty="0" smtClean="0">
                <a:latin typeface="Arial" pitchFamily="34" charset="0"/>
                <a:cs typeface="Arial" pitchFamily="34" charset="0"/>
              </a:rPr>
              <a:t>Agreement with Statements about Academic Success</a:t>
            </a:r>
          </a:p>
          <a:p>
            <a:pPr algn="ctr"/>
            <a:r>
              <a:rPr lang="en-US" sz="1000" dirty="0" smtClean="0">
                <a:solidFill>
                  <a:schemeClr val="accent5">
                    <a:lumMod val="50000"/>
                  </a:schemeClr>
                </a:solidFill>
                <a:latin typeface="Arial" pitchFamily="34" charset="0"/>
                <a:cs typeface="Arial" pitchFamily="34" charset="0"/>
              </a:rPr>
              <a:t>Percent Responding “Agreeing or Strongly Agreeing”</a:t>
            </a:r>
          </a:p>
          <a:p>
            <a:endParaRPr lang="en-US" dirty="0"/>
          </a:p>
        </p:txBody>
      </p:sp>
    </p:spTree>
    <p:extLst>
      <p:ext uri="{BB962C8B-B14F-4D97-AF65-F5344CB8AC3E}">
        <p14:creationId xmlns:p14="http://schemas.microsoft.com/office/powerpoint/2010/main" val="200984894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458788"/>
            <a:ext cx="8610600" cy="1143000"/>
          </a:xfrm>
        </p:spPr>
        <p:txBody>
          <a:bodyPr>
            <a:normAutofit/>
          </a:bodyPr>
          <a:lstStyle/>
          <a:p>
            <a:r>
              <a:rPr lang="en-US" dirty="0" smtClean="0"/>
              <a:t>Academic benefits…</a:t>
            </a:r>
            <a:br>
              <a:rPr lang="en-US" dirty="0" smtClean="0"/>
            </a:br>
            <a:r>
              <a:rPr lang="en-US" i="1" dirty="0" smtClean="0"/>
              <a:t>four factors for academic success</a:t>
            </a:r>
            <a:endParaRPr lang="en-US" i="1" cap="none" dirty="0"/>
          </a:p>
        </p:txBody>
      </p:sp>
      <p:sp>
        <p:nvSpPr>
          <p:cNvPr id="48"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19</a:t>
            </a:fld>
            <a:endParaRPr lang="en-US"/>
          </a:p>
        </p:txBody>
      </p:sp>
      <p:pic>
        <p:nvPicPr>
          <p:cNvPr id="13" name="Picture 8"/>
          <p:cNvPicPr>
            <a:picLocks noChangeAspect="1" noChangeArrowheads="1"/>
          </p:cNvPicPr>
          <p:nvPr/>
        </p:nvPicPr>
        <p:blipFill>
          <a:blip r:embed="rId3"/>
          <a:srcRect/>
          <a:stretch>
            <a:fillRect/>
          </a:stretch>
        </p:blipFill>
        <p:spPr bwMode="auto">
          <a:xfrm>
            <a:off x="811112" y="4965401"/>
            <a:ext cx="824581" cy="833795"/>
          </a:xfrm>
          <a:prstGeom prst="rect">
            <a:avLst/>
          </a:prstGeom>
          <a:noFill/>
          <a:ln w="9525">
            <a:noFill/>
            <a:miter lim="800000"/>
            <a:headEnd/>
            <a:tailEnd/>
          </a:ln>
          <a:effectLst/>
        </p:spPr>
      </p:pic>
      <p:pic>
        <p:nvPicPr>
          <p:cNvPr id="14" name="Picture 14"/>
          <p:cNvPicPr>
            <a:picLocks noChangeAspect="1" noChangeArrowheads="1"/>
          </p:cNvPicPr>
          <p:nvPr/>
        </p:nvPicPr>
        <p:blipFill>
          <a:blip r:embed="rId4"/>
          <a:srcRect/>
          <a:stretch>
            <a:fillRect/>
          </a:stretch>
        </p:blipFill>
        <p:spPr bwMode="auto">
          <a:xfrm>
            <a:off x="927201" y="5520580"/>
            <a:ext cx="858621" cy="352857"/>
          </a:xfrm>
          <a:prstGeom prst="rect">
            <a:avLst/>
          </a:prstGeom>
          <a:noFill/>
          <a:ln w="9525">
            <a:noFill/>
            <a:miter lim="800000"/>
            <a:headEnd/>
            <a:tailEnd/>
          </a:ln>
          <a:effectLst/>
        </p:spPr>
      </p:pic>
      <p:sp>
        <p:nvSpPr>
          <p:cNvPr id="15" name="Rectangle 14"/>
          <p:cNvSpPr/>
          <p:nvPr/>
        </p:nvSpPr>
        <p:spPr>
          <a:xfrm>
            <a:off x="545466" y="3993618"/>
            <a:ext cx="7536053" cy="60757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9"/>
          <p:cNvPicPr>
            <a:picLocks noChangeAspect="1" noChangeArrowheads="1"/>
          </p:cNvPicPr>
          <p:nvPr/>
        </p:nvPicPr>
        <p:blipFill>
          <a:blip r:embed="rId5"/>
          <a:srcRect/>
          <a:stretch>
            <a:fillRect/>
          </a:stretch>
        </p:blipFill>
        <p:spPr bwMode="auto">
          <a:xfrm>
            <a:off x="827405" y="4059973"/>
            <a:ext cx="760382" cy="768878"/>
          </a:xfrm>
          <a:prstGeom prst="rect">
            <a:avLst/>
          </a:prstGeom>
          <a:noFill/>
          <a:ln w="9525">
            <a:noFill/>
            <a:miter lim="800000"/>
            <a:headEnd/>
            <a:tailEnd/>
          </a:ln>
          <a:effectLst/>
        </p:spPr>
      </p:pic>
      <p:pic>
        <p:nvPicPr>
          <p:cNvPr id="20" name="Picture 13"/>
          <p:cNvPicPr>
            <a:picLocks noChangeAspect="1" noChangeArrowheads="1"/>
          </p:cNvPicPr>
          <p:nvPr/>
        </p:nvPicPr>
        <p:blipFill>
          <a:blip r:embed="rId6"/>
          <a:srcRect/>
          <a:stretch>
            <a:fillRect/>
          </a:stretch>
        </p:blipFill>
        <p:spPr bwMode="auto">
          <a:xfrm>
            <a:off x="945023" y="4578250"/>
            <a:ext cx="578097" cy="305993"/>
          </a:xfrm>
          <a:prstGeom prst="rect">
            <a:avLst/>
          </a:prstGeom>
          <a:noFill/>
          <a:ln w="9525">
            <a:noFill/>
            <a:miter lim="800000"/>
            <a:headEnd/>
            <a:tailEnd/>
          </a:ln>
          <a:effectLst/>
        </p:spPr>
      </p:pic>
      <p:sp>
        <p:nvSpPr>
          <p:cNvPr id="21" name="Rectangle 20"/>
          <p:cNvSpPr/>
          <p:nvPr/>
        </p:nvSpPr>
        <p:spPr>
          <a:xfrm>
            <a:off x="555113" y="2992402"/>
            <a:ext cx="7536053" cy="629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7"/>
          <p:cNvPicPr>
            <a:picLocks noChangeAspect="1" noChangeArrowheads="1"/>
          </p:cNvPicPr>
          <p:nvPr/>
        </p:nvPicPr>
        <p:blipFill>
          <a:blip r:embed="rId7"/>
          <a:srcRect/>
          <a:stretch>
            <a:fillRect/>
          </a:stretch>
        </p:blipFill>
        <p:spPr bwMode="auto">
          <a:xfrm>
            <a:off x="826433" y="3103745"/>
            <a:ext cx="793941" cy="802811"/>
          </a:xfrm>
          <a:prstGeom prst="rect">
            <a:avLst/>
          </a:prstGeom>
          <a:noFill/>
          <a:ln w="9525">
            <a:noFill/>
            <a:miter lim="800000"/>
            <a:headEnd/>
            <a:tailEnd/>
          </a:ln>
          <a:effectLst/>
        </p:spPr>
      </p:pic>
      <p:pic>
        <p:nvPicPr>
          <p:cNvPr id="23" name="Picture 12"/>
          <p:cNvPicPr>
            <a:picLocks noChangeAspect="1" noChangeArrowheads="1"/>
          </p:cNvPicPr>
          <p:nvPr/>
        </p:nvPicPr>
        <p:blipFill>
          <a:blip r:embed="rId8"/>
          <a:srcRect/>
          <a:stretch>
            <a:fillRect/>
          </a:stretch>
        </p:blipFill>
        <p:spPr bwMode="auto">
          <a:xfrm>
            <a:off x="956751" y="3618504"/>
            <a:ext cx="597129" cy="316067"/>
          </a:xfrm>
          <a:prstGeom prst="rect">
            <a:avLst/>
          </a:prstGeom>
          <a:noFill/>
          <a:ln w="9525">
            <a:noFill/>
            <a:miter lim="800000"/>
            <a:headEnd/>
            <a:tailEnd/>
          </a:ln>
          <a:effectLst/>
        </p:spPr>
      </p:pic>
      <p:sp>
        <p:nvSpPr>
          <p:cNvPr id="29" name="Rectangle 28"/>
          <p:cNvSpPr/>
          <p:nvPr/>
        </p:nvSpPr>
        <p:spPr>
          <a:xfrm>
            <a:off x="554566" y="1817970"/>
            <a:ext cx="7536053" cy="67730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93320" y="5818248"/>
            <a:ext cx="6367808" cy="148466"/>
          </a:xfrm>
          <a:prstGeom prst="rect">
            <a:avLst/>
          </a:prstGeom>
          <a:noFill/>
        </p:spPr>
        <p:txBody>
          <a:bodyPr wrap="square" rtlCol="0">
            <a:spAutoFit/>
          </a:bodyPr>
          <a:lstStyle/>
          <a:p>
            <a:endParaRPr lang="en-US" sz="1400" dirty="0">
              <a:solidFill>
                <a:schemeClr val="bg1"/>
              </a:solidFill>
              <a:latin typeface="Century Gothic" pitchFamily="34" charset="0"/>
            </a:endParaRPr>
          </a:p>
        </p:txBody>
      </p:sp>
      <p:sp>
        <p:nvSpPr>
          <p:cNvPr id="32" name="TextBox 31"/>
          <p:cNvSpPr txBox="1"/>
          <p:nvPr/>
        </p:nvSpPr>
        <p:spPr>
          <a:xfrm>
            <a:off x="1849290" y="4828851"/>
            <a:ext cx="4367233" cy="338554"/>
          </a:xfrm>
          <a:prstGeom prst="rect">
            <a:avLst/>
          </a:prstGeom>
          <a:noFill/>
        </p:spPr>
        <p:txBody>
          <a:bodyPr wrap="square" rtlCol="0">
            <a:spAutoFit/>
          </a:bodyPr>
          <a:lstStyle/>
          <a:p>
            <a:r>
              <a:rPr lang="en-US" sz="1600" b="1" dirty="0" smtClean="0">
                <a:solidFill>
                  <a:schemeClr val="accent5">
                    <a:lumMod val="50000"/>
                  </a:schemeClr>
                </a:solidFill>
              </a:rPr>
              <a:t>Makes Learning More Engaging and Relevant</a:t>
            </a:r>
          </a:p>
        </p:txBody>
      </p:sp>
      <p:sp>
        <p:nvSpPr>
          <p:cNvPr id="33" name="TextBox 32"/>
          <p:cNvSpPr txBox="1"/>
          <p:nvPr/>
        </p:nvSpPr>
        <p:spPr>
          <a:xfrm>
            <a:off x="1854010" y="4011702"/>
            <a:ext cx="3566804" cy="338554"/>
          </a:xfrm>
          <a:prstGeom prst="rect">
            <a:avLst/>
          </a:prstGeom>
          <a:noFill/>
        </p:spPr>
        <p:txBody>
          <a:bodyPr wrap="square" rtlCol="0">
            <a:spAutoFit/>
          </a:bodyPr>
          <a:lstStyle/>
          <a:p>
            <a:r>
              <a:rPr lang="en-US" sz="1600" b="1" dirty="0" smtClean="0">
                <a:solidFill>
                  <a:schemeClr val="accent5">
                    <a:lumMod val="50000"/>
                  </a:schemeClr>
                </a:solidFill>
              </a:rPr>
              <a:t>Facilitates Connecting with Others</a:t>
            </a:r>
          </a:p>
        </p:txBody>
      </p:sp>
      <p:sp>
        <p:nvSpPr>
          <p:cNvPr id="34" name="TextBox 33"/>
          <p:cNvSpPr txBox="1"/>
          <p:nvPr/>
        </p:nvSpPr>
        <p:spPr>
          <a:xfrm>
            <a:off x="1885236" y="2087232"/>
            <a:ext cx="5522501" cy="338554"/>
          </a:xfrm>
          <a:prstGeom prst="rect">
            <a:avLst/>
          </a:prstGeom>
          <a:noFill/>
        </p:spPr>
        <p:txBody>
          <a:bodyPr wrap="square" rtlCol="0">
            <a:spAutoFit/>
          </a:bodyPr>
          <a:lstStyle/>
          <a:p>
            <a:r>
              <a:rPr lang="en-US" sz="1600" b="1" dirty="0" smtClean="0">
                <a:solidFill>
                  <a:schemeClr val="accent5">
                    <a:lumMod val="50000"/>
                  </a:schemeClr>
                </a:solidFill>
              </a:rPr>
              <a:t>Gives Students Access to Resources and Progress Reports</a:t>
            </a:r>
          </a:p>
        </p:txBody>
      </p:sp>
      <p:sp>
        <p:nvSpPr>
          <p:cNvPr id="35" name="TextBox 34"/>
          <p:cNvSpPr txBox="1"/>
          <p:nvPr/>
        </p:nvSpPr>
        <p:spPr>
          <a:xfrm>
            <a:off x="1873084" y="3135217"/>
            <a:ext cx="3257004" cy="338554"/>
          </a:xfrm>
          <a:prstGeom prst="rect">
            <a:avLst/>
          </a:prstGeom>
          <a:noFill/>
        </p:spPr>
        <p:txBody>
          <a:bodyPr wrap="square" rtlCol="0">
            <a:spAutoFit/>
          </a:bodyPr>
          <a:lstStyle/>
          <a:p>
            <a:r>
              <a:rPr lang="en-US" sz="1600" b="1" dirty="0" smtClean="0">
                <a:solidFill>
                  <a:schemeClr val="accent5">
                    <a:lumMod val="50000"/>
                  </a:schemeClr>
                </a:solidFill>
              </a:rPr>
              <a:t>Makes Students More Efficient</a:t>
            </a:r>
          </a:p>
        </p:txBody>
      </p:sp>
      <p:pic>
        <p:nvPicPr>
          <p:cNvPr id="36" name="Picture 10"/>
          <p:cNvPicPr>
            <a:picLocks noChangeAspect="1" noChangeArrowheads="1"/>
          </p:cNvPicPr>
          <p:nvPr/>
        </p:nvPicPr>
        <p:blipFill>
          <a:blip r:embed="rId9"/>
          <a:srcRect/>
          <a:stretch>
            <a:fillRect/>
          </a:stretch>
        </p:blipFill>
        <p:spPr bwMode="auto">
          <a:xfrm>
            <a:off x="819792" y="2156624"/>
            <a:ext cx="790274" cy="799103"/>
          </a:xfrm>
          <a:prstGeom prst="rect">
            <a:avLst/>
          </a:prstGeom>
          <a:noFill/>
          <a:ln w="9525">
            <a:noFill/>
            <a:miter lim="800000"/>
            <a:headEnd/>
            <a:tailEnd/>
          </a:ln>
          <a:effectLst/>
        </p:spPr>
      </p:pic>
      <p:pic>
        <p:nvPicPr>
          <p:cNvPr id="37" name="Picture 11"/>
          <p:cNvPicPr>
            <a:picLocks noChangeAspect="1" noChangeArrowheads="1"/>
          </p:cNvPicPr>
          <p:nvPr/>
        </p:nvPicPr>
        <p:blipFill>
          <a:blip r:embed="rId10"/>
          <a:srcRect/>
          <a:stretch>
            <a:fillRect/>
          </a:stretch>
        </p:blipFill>
        <p:spPr bwMode="auto">
          <a:xfrm>
            <a:off x="957904" y="2625554"/>
            <a:ext cx="814621" cy="334775"/>
          </a:xfrm>
          <a:prstGeom prst="rect">
            <a:avLst/>
          </a:prstGeom>
          <a:noFill/>
          <a:ln w="9525">
            <a:noFill/>
            <a:miter lim="800000"/>
            <a:headEnd/>
            <a:tailEnd/>
          </a:ln>
          <a:effectLst/>
        </p:spPr>
      </p:pic>
      <p:sp>
        <p:nvSpPr>
          <p:cNvPr id="38" name="TextBox 37"/>
          <p:cNvSpPr txBox="1"/>
          <p:nvPr/>
        </p:nvSpPr>
        <p:spPr>
          <a:xfrm>
            <a:off x="1910721" y="5080275"/>
            <a:ext cx="2122185" cy="1169551"/>
          </a:xfrm>
          <a:prstGeom prst="rect">
            <a:avLst/>
          </a:prstGeom>
          <a:noFill/>
        </p:spPr>
        <p:txBody>
          <a:bodyPr wrap="square" rtlCol="0">
            <a:spAutoFit/>
          </a:bodyPr>
          <a:lstStyle/>
          <a:p>
            <a:pPr marL="182880" indent="-182880" fontAlgn="t">
              <a:spcAft>
                <a:spcPts val="300"/>
              </a:spcAft>
              <a:buFont typeface="Wingdings" pitchFamily="2" charset="2"/>
              <a:buChar char="§"/>
            </a:pPr>
            <a:r>
              <a:rPr lang="en-US" sz="1200" dirty="0" smtClean="0"/>
              <a:t>Learning more creative </a:t>
            </a:r>
          </a:p>
          <a:p>
            <a:pPr marL="182880" indent="-182880" fontAlgn="t">
              <a:spcAft>
                <a:spcPts val="300"/>
              </a:spcAft>
              <a:buFont typeface="Wingdings" pitchFamily="2" charset="2"/>
              <a:buChar char="§"/>
            </a:pPr>
            <a:r>
              <a:rPr lang="en-US" sz="1200" dirty="0" smtClean="0"/>
              <a:t>Learning more fun </a:t>
            </a:r>
          </a:p>
          <a:p>
            <a:pPr marL="182880" indent="-182880" fontAlgn="t">
              <a:spcAft>
                <a:spcPts val="300"/>
              </a:spcAft>
              <a:buFont typeface="Wingdings" pitchFamily="2" charset="2"/>
              <a:buChar char="§"/>
            </a:pPr>
            <a:r>
              <a:rPr lang="en-US" sz="1200" dirty="0" smtClean="0"/>
              <a:t>Think out of the box </a:t>
            </a:r>
          </a:p>
          <a:p>
            <a:pPr marL="182880" indent="-182880" fontAlgn="t">
              <a:spcAft>
                <a:spcPts val="300"/>
              </a:spcAft>
              <a:buFont typeface="Wingdings" pitchFamily="2" charset="2"/>
              <a:buChar char="§"/>
            </a:pPr>
            <a:r>
              <a:rPr lang="en-US" sz="1200" dirty="0" smtClean="0"/>
              <a:t>Individualized/personalized</a:t>
            </a:r>
          </a:p>
          <a:p>
            <a:pPr marL="182880" indent="-182880">
              <a:spcAft>
                <a:spcPts val="300"/>
              </a:spcAft>
            </a:pPr>
            <a:endParaRPr lang="en-US" sz="1200" dirty="0" err="1" smtClean="0"/>
          </a:p>
        </p:txBody>
      </p:sp>
      <p:sp>
        <p:nvSpPr>
          <p:cNvPr id="39" name="TextBox 38"/>
          <p:cNvSpPr txBox="1"/>
          <p:nvPr/>
        </p:nvSpPr>
        <p:spPr>
          <a:xfrm>
            <a:off x="4203504" y="5080276"/>
            <a:ext cx="2237208" cy="946413"/>
          </a:xfrm>
          <a:prstGeom prst="rect">
            <a:avLst/>
          </a:prstGeom>
          <a:noFill/>
        </p:spPr>
        <p:txBody>
          <a:bodyPr wrap="square" rtlCol="0">
            <a:spAutoFit/>
          </a:bodyPr>
          <a:lstStyle/>
          <a:p>
            <a:pPr marL="182880" indent="-182880" fontAlgn="t">
              <a:spcAft>
                <a:spcPts val="300"/>
              </a:spcAft>
              <a:buFont typeface="Wingdings" pitchFamily="2" charset="2"/>
              <a:buChar char="§"/>
            </a:pPr>
            <a:r>
              <a:rPr lang="en-US" sz="1200" dirty="0" smtClean="0"/>
              <a:t>More relevant to real life </a:t>
            </a:r>
          </a:p>
          <a:p>
            <a:pPr marL="182880" indent="-182880" fontAlgn="t">
              <a:spcAft>
                <a:spcPts val="300"/>
              </a:spcAft>
              <a:buFont typeface="Wingdings" pitchFamily="2" charset="2"/>
              <a:buChar char="§"/>
            </a:pPr>
            <a:r>
              <a:rPr lang="en-US" sz="1200" dirty="0" smtClean="0"/>
              <a:t>More engaging</a:t>
            </a:r>
          </a:p>
          <a:p>
            <a:pPr marL="182880" indent="-182880" fontAlgn="t">
              <a:spcAft>
                <a:spcPts val="300"/>
              </a:spcAft>
              <a:buFont typeface="Wingdings" pitchFamily="2" charset="2"/>
              <a:buChar char="§"/>
            </a:pPr>
            <a:r>
              <a:rPr lang="en-US" sz="1200" dirty="0" smtClean="0"/>
              <a:t>Elevates teaching </a:t>
            </a:r>
          </a:p>
          <a:p>
            <a:pPr marL="182880" indent="-182880" fontAlgn="t">
              <a:spcAft>
                <a:spcPts val="300"/>
              </a:spcAft>
              <a:buFont typeface="Wingdings" pitchFamily="2" charset="2"/>
              <a:buChar char="§"/>
            </a:pPr>
            <a:r>
              <a:rPr lang="en-US" sz="1200" dirty="0" smtClean="0"/>
              <a:t>Reach academic potential </a:t>
            </a:r>
          </a:p>
        </p:txBody>
      </p:sp>
      <p:sp>
        <p:nvSpPr>
          <p:cNvPr id="40" name="TextBox 39"/>
          <p:cNvSpPr txBox="1"/>
          <p:nvPr/>
        </p:nvSpPr>
        <p:spPr>
          <a:xfrm>
            <a:off x="6569832" y="5080275"/>
            <a:ext cx="2606321" cy="1169551"/>
          </a:xfrm>
          <a:prstGeom prst="rect">
            <a:avLst/>
          </a:prstGeom>
          <a:noFill/>
        </p:spPr>
        <p:txBody>
          <a:bodyPr wrap="square" rtlCol="0">
            <a:spAutoFit/>
          </a:bodyPr>
          <a:lstStyle/>
          <a:p>
            <a:pPr marL="182880" indent="-182880" fontAlgn="t">
              <a:spcAft>
                <a:spcPts val="300"/>
              </a:spcAft>
              <a:buFont typeface="Wingdings" pitchFamily="2" charset="2"/>
              <a:buChar char="§"/>
            </a:pPr>
            <a:r>
              <a:rPr lang="en-US" sz="1200" dirty="0" smtClean="0"/>
              <a:t>Take control of own learning </a:t>
            </a:r>
          </a:p>
          <a:p>
            <a:pPr marL="182880" indent="-182880" fontAlgn="t">
              <a:spcAft>
                <a:spcPts val="300"/>
              </a:spcAft>
              <a:buFont typeface="Wingdings" pitchFamily="2" charset="2"/>
              <a:buChar char="§"/>
            </a:pPr>
            <a:r>
              <a:rPr lang="en-US" sz="1200" dirty="0" smtClean="0"/>
              <a:t>Extends learning beyond classroom</a:t>
            </a:r>
          </a:p>
          <a:p>
            <a:pPr marL="182880" indent="-182880" fontAlgn="t">
              <a:spcAft>
                <a:spcPts val="300"/>
              </a:spcAft>
              <a:buFont typeface="Wingdings" pitchFamily="2" charset="2"/>
              <a:buChar char="§"/>
            </a:pPr>
            <a:r>
              <a:rPr lang="en-US" sz="1200" dirty="0" smtClean="0"/>
              <a:t>Prepares me for the workforce </a:t>
            </a:r>
          </a:p>
          <a:p>
            <a:pPr marL="182880" indent="-182880" fontAlgn="t">
              <a:spcAft>
                <a:spcPts val="300"/>
              </a:spcAft>
              <a:buFont typeface="Wingdings" pitchFamily="2" charset="2"/>
              <a:buChar char="§"/>
            </a:pPr>
            <a:r>
              <a:rPr lang="en-US" sz="1200" dirty="0" smtClean="0"/>
              <a:t>Prepares me for graduate school </a:t>
            </a:r>
          </a:p>
          <a:p>
            <a:pPr marL="182880" indent="-182880" fontAlgn="t">
              <a:spcAft>
                <a:spcPts val="300"/>
              </a:spcAft>
              <a:buFont typeface="Wingdings" pitchFamily="2" charset="2"/>
              <a:buChar char="§"/>
            </a:pPr>
            <a:endParaRPr lang="en-US" sz="1200" dirty="0" smtClean="0"/>
          </a:p>
        </p:txBody>
      </p:sp>
      <p:sp>
        <p:nvSpPr>
          <p:cNvPr id="41" name="Rectangle 40"/>
          <p:cNvSpPr/>
          <p:nvPr/>
        </p:nvSpPr>
        <p:spPr>
          <a:xfrm>
            <a:off x="1924867" y="4297403"/>
            <a:ext cx="2947006" cy="723275"/>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Feel connected to other students</a:t>
            </a:r>
          </a:p>
          <a:p>
            <a:pPr marL="182880" indent="-182880" fontAlgn="t">
              <a:spcAft>
                <a:spcPts val="300"/>
              </a:spcAft>
              <a:buFont typeface="Wingdings" pitchFamily="2" charset="2"/>
              <a:buChar char="§"/>
            </a:pPr>
            <a:r>
              <a:rPr lang="en-US" sz="1200" dirty="0" smtClean="0"/>
              <a:t>Feel connected to professors/staff </a:t>
            </a:r>
          </a:p>
          <a:p>
            <a:pPr marL="182880" indent="-182880" fontAlgn="t">
              <a:spcAft>
                <a:spcPts val="300"/>
              </a:spcAft>
              <a:buFont typeface="Wingdings" pitchFamily="2" charset="2"/>
              <a:buChar char="§"/>
            </a:pPr>
            <a:endParaRPr lang="en-US" sz="1200" dirty="0" smtClean="0"/>
          </a:p>
        </p:txBody>
      </p:sp>
      <p:sp>
        <p:nvSpPr>
          <p:cNvPr id="42" name="Rectangle 41"/>
          <p:cNvSpPr/>
          <p:nvPr/>
        </p:nvSpPr>
        <p:spPr>
          <a:xfrm>
            <a:off x="5658910" y="4277720"/>
            <a:ext cx="2947006" cy="500137"/>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Feel connected to what's going on</a:t>
            </a:r>
          </a:p>
          <a:p>
            <a:pPr marL="182880" indent="-182880" fontAlgn="t">
              <a:spcAft>
                <a:spcPts val="300"/>
              </a:spcAft>
              <a:buFont typeface="Wingdings" pitchFamily="2" charset="2"/>
              <a:buChar char="§"/>
            </a:pPr>
            <a:r>
              <a:rPr lang="en-US" sz="1200" dirty="0" smtClean="0"/>
              <a:t>Gives me access to experts in my field </a:t>
            </a:r>
          </a:p>
        </p:txBody>
      </p:sp>
      <p:sp>
        <p:nvSpPr>
          <p:cNvPr id="43" name="Rectangle 42"/>
          <p:cNvSpPr/>
          <p:nvPr/>
        </p:nvSpPr>
        <p:spPr>
          <a:xfrm>
            <a:off x="1934514" y="3429000"/>
            <a:ext cx="3099944" cy="500137"/>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Helps me do my work faster </a:t>
            </a:r>
          </a:p>
          <a:p>
            <a:pPr marL="182880" indent="-182880" fontAlgn="t">
              <a:spcAft>
                <a:spcPts val="300"/>
              </a:spcAft>
              <a:buFont typeface="Wingdings" pitchFamily="2" charset="2"/>
              <a:buChar char="§"/>
            </a:pPr>
            <a:r>
              <a:rPr lang="en-US" sz="1200" dirty="0" smtClean="0"/>
              <a:t>Allows me to produce higher-quality work </a:t>
            </a:r>
          </a:p>
        </p:txBody>
      </p:sp>
      <p:sp>
        <p:nvSpPr>
          <p:cNvPr id="44" name="Rectangle 43"/>
          <p:cNvSpPr/>
          <p:nvPr/>
        </p:nvSpPr>
        <p:spPr>
          <a:xfrm>
            <a:off x="5668557" y="3440229"/>
            <a:ext cx="2947006" cy="500137"/>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Efficient way to store examples of work </a:t>
            </a:r>
          </a:p>
          <a:p>
            <a:pPr marL="182880" indent="-182880" fontAlgn="t">
              <a:spcAft>
                <a:spcPts val="300"/>
              </a:spcAft>
              <a:buFont typeface="Wingdings" pitchFamily="2" charset="2"/>
              <a:buChar char="§"/>
            </a:pPr>
            <a:r>
              <a:rPr lang="en-US" sz="1200" dirty="0" smtClean="0"/>
              <a:t>Makes college easier  </a:t>
            </a:r>
          </a:p>
        </p:txBody>
      </p:sp>
      <p:sp>
        <p:nvSpPr>
          <p:cNvPr id="45" name="Rectangle 44"/>
          <p:cNvSpPr/>
          <p:nvPr/>
        </p:nvSpPr>
        <p:spPr>
          <a:xfrm>
            <a:off x="1946668" y="2381243"/>
            <a:ext cx="3087790" cy="723275"/>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Easy to track my academic progress </a:t>
            </a:r>
          </a:p>
          <a:p>
            <a:pPr marL="182880" indent="-182880" fontAlgn="t">
              <a:spcAft>
                <a:spcPts val="300"/>
              </a:spcAft>
              <a:buFont typeface="Wingdings" pitchFamily="2" charset="2"/>
              <a:buChar char="§"/>
            </a:pPr>
            <a:r>
              <a:rPr lang="en-US" sz="1200" dirty="0" smtClean="0"/>
              <a:t>Helps me know how I am doing</a:t>
            </a:r>
          </a:p>
          <a:p>
            <a:pPr marL="182880" indent="-182880" fontAlgn="t">
              <a:spcAft>
                <a:spcPts val="300"/>
              </a:spcAft>
              <a:buFont typeface="Wingdings" pitchFamily="2" charset="2"/>
              <a:buChar char="§"/>
            </a:pPr>
            <a:r>
              <a:rPr lang="en-US" sz="1200" dirty="0"/>
              <a:t>Simplifies administrative-related </a:t>
            </a:r>
            <a:r>
              <a:rPr lang="en-US" sz="1200" dirty="0" smtClean="0"/>
              <a:t>activities</a:t>
            </a:r>
            <a:endParaRPr lang="en-US" sz="1200" dirty="0"/>
          </a:p>
        </p:txBody>
      </p:sp>
      <p:sp>
        <p:nvSpPr>
          <p:cNvPr id="46" name="Rectangle 45"/>
          <p:cNvSpPr/>
          <p:nvPr/>
        </p:nvSpPr>
        <p:spPr>
          <a:xfrm>
            <a:off x="5680710" y="2392260"/>
            <a:ext cx="2947006" cy="500137"/>
          </a:xfrm>
          <a:prstGeom prst="rect">
            <a:avLst/>
          </a:prstGeom>
        </p:spPr>
        <p:txBody>
          <a:bodyPr wrap="square">
            <a:spAutoFit/>
          </a:bodyPr>
          <a:lstStyle/>
          <a:p>
            <a:pPr marL="182880" indent="-182880" fontAlgn="t">
              <a:spcAft>
                <a:spcPts val="300"/>
              </a:spcAft>
              <a:buFont typeface="Wingdings" pitchFamily="2" charset="2"/>
              <a:buChar char="§"/>
            </a:pPr>
            <a:r>
              <a:rPr lang="en-US" sz="1200" dirty="0" smtClean="0"/>
              <a:t>Gives me access to resources </a:t>
            </a:r>
          </a:p>
          <a:p>
            <a:pPr marL="182880" indent="-182880" fontAlgn="t">
              <a:spcAft>
                <a:spcPts val="300"/>
              </a:spcAft>
              <a:buFont typeface="Wingdings" pitchFamily="2" charset="2"/>
              <a:buChar char="§"/>
            </a:pPr>
            <a:r>
              <a:rPr lang="en-US" sz="1200" dirty="0" smtClean="0"/>
              <a:t>Easier to get help when I need it </a:t>
            </a:r>
          </a:p>
        </p:txBody>
      </p:sp>
      <p:sp>
        <p:nvSpPr>
          <p:cNvPr id="47" name="TextBox 46"/>
          <p:cNvSpPr txBox="1"/>
          <p:nvPr/>
        </p:nvSpPr>
        <p:spPr>
          <a:xfrm>
            <a:off x="673163" y="1633304"/>
            <a:ext cx="1054198" cy="369332"/>
          </a:xfrm>
          <a:prstGeom prst="rect">
            <a:avLst/>
          </a:prstGeom>
          <a:solidFill>
            <a:srgbClr val="7C7E8F"/>
          </a:solidFill>
        </p:spPr>
        <p:txBody>
          <a:bodyPr wrap="square" rtlCol="0">
            <a:spAutoFit/>
          </a:bodyPr>
          <a:lstStyle/>
          <a:p>
            <a:pPr algn="ctr"/>
            <a:r>
              <a:rPr lang="en-US" sz="900" b="1" dirty="0" smtClean="0">
                <a:solidFill>
                  <a:schemeClr val="bg2"/>
                </a:solidFill>
              </a:rPr>
              <a:t>Avg. Agreement with Statements</a:t>
            </a:r>
          </a:p>
        </p:txBody>
      </p:sp>
    </p:spTree>
    <p:extLst>
      <p:ext uri="{BB962C8B-B14F-4D97-AF65-F5344CB8AC3E}">
        <p14:creationId xmlns:p14="http://schemas.microsoft.com/office/powerpoint/2010/main" val="43725020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defRPr/>
            </a:pPr>
            <a:r>
              <a:rPr lang="en-US" dirty="0"/>
              <a:t>©2011 EDUCAUSE. CC by-</a:t>
            </a:r>
            <a:r>
              <a:rPr lang="en-US" dirty="0" err="1"/>
              <a:t>nc</a:t>
            </a:r>
            <a:r>
              <a:rPr lang="en-US" dirty="0"/>
              <a:t>-</a:t>
            </a:r>
            <a:r>
              <a:rPr lang="en-US" dirty="0" err="1"/>
              <a:t>nd</a:t>
            </a:r>
            <a:endParaRPr lang="en-US" dirty="0"/>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2</a:t>
            </a:fld>
            <a:endParaRPr lang="en-US" dirty="0"/>
          </a:p>
        </p:txBody>
      </p:sp>
      <p:sp>
        <p:nvSpPr>
          <p:cNvPr id="6" name="Title 1"/>
          <p:cNvSpPr txBox="1">
            <a:spLocks/>
          </p:cNvSpPr>
          <p:nvPr/>
        </p:nvSpPr>
        <p:spPr>
          <a:xfrm>
            <a:off x="457200" y="228600"/>
            <a:ext cx="8382000" cy="839788"/>
          </a:xfrm>
          <a:prstGeom prst="rect">
            <a:avLst/>
          </a:prstGeom>
        </p:spPr>
        <p:txBody>
          <a:bodyPr vert="horz" wrap="square" lIns="91440" tIns="45720" rIns="91440" bIns="45720" numCol="1" anchor="b" anchorCtr="0" compatLnSpc="1">
            <a:prstTxWarp prst="textNoShape">
              <a:avLst/>
            </a:prstTxWarp>
            <a:noAutofit/>
          </a:bodyPr>
          <a:lstStyle/>
          <a:p>
            <a:pPr lvl="0" algn="ctr" defTabSz="457200" eaLnBrk="0" fontAlgn="base" hangingPunct="0">
              <a:spcBef>
                <a:spcPct val="0"/>
              </a:spcBef>
              <a:spcAft>
                <a:spcPct val="0"/>
              </a:spcAft>
              <a:defRPr/>
            </a:pPr>
            <a:r>
              <a:rPr lang="en-US" sz="3000" b="1" cap="all" dirty="0" smtClean="0">
                <a:latin typeface="Arial"/>
                <a:ea typeface="ＭＳ Ｐゴシック" pitchFamily="48" charset="-128"/>
                <a:cs typeface="Arial"/>
              </a:rPr>
              <a:t>contents</a:t>
            </a:r>
            <a:endParaRPr lang="en-US" sz="3000" b="1" cap="all" dirty="0">
              <a:latin typeface="Arial"/>
              <a:ea typeface="ＭＳ Ｐゴシック" pitchFamily="48" charset="-128"/>
              <a:cs typeface="Arial"/>
            </a:endParaRPr>
          </a:p>
        </p:txBody>
      </p:sp>
      <p:sp>
        <p:nvSpPr>
          <p:cNvPr id="7" name="Content Placeholder 2"/>
          <p:cNvSpPr txBox="1">
            <a:spLocks/>
          </p:cNvSpPr>
          <p:nvPr/>
        </p:nvSpPr>
        <p:spPr bwMode="auto">
          <a:xfrm>
            <a:off x="685800" y="990600"/>
            <a:ext cx="8763000" cy="3556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25475" indent="-336550">
              <a:spcBef>
                <a:spcPct val="20000"/>
              </a:spcBef>
              <a:buClr>
                <a:srgbClr val="A32638"/>
              </a:buClr>
              <a:buSzPct val="80000"/>
              <a:buFont typeface="Wingdings" pitchFamily="96" charset="2"/>
              <a:buChar char="§"/>
            </a:pPr>
            <a:r>
              <a:rPr lang="en-US" sz="2800" dirty="0" smtClean="0">
                <a:solidFill>
                  <a:srgbClr val="4C4C4F"/>
                </a:solidFill>
                <a:latin typeface="Arial"/>
                <a:ea typeface="ＭＳ Ｐゴシック" pitchFamily="48" charset="-128"/>
                <a:cs typeface="Arial"/>
              </a:rPr>
              <a:t>Study </a:t>
            </a:r>
            <a:r>
              <a:rPr lang="en-US" sz="2800" dirty="0">
                <a:solidFill>
                  <a:srgbClr val="4C4C4F"/>
                </a:solidFill>
                <a:latin typeface="Arial"/>
                <a:ea typeface="ＭＳ Ｐゴシック" pitchFamily="48" charset="-128"/>
                <a:cs typeface="Arial"/>
              </a:rPr>
              <a:t>Overview</a:t>
            </a:r>
          </a:p>
          <a:p>
            <a:pPr marL="625475"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Key Findings</a:t>
            </a:r>
          </a:p>
          <a:p>
            <a:pPr marL="1082675" lvl="1"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Technology </a:t>
            </a:r>
            <a:r>
              <a:rPr lang="en-US" sz="2800" dirty="0" smtClean="0">
                <a:solidFill>
                  <a:srgbClr val="4C4C4F"/>
                </a:solidFill>
                <a:latin typeface="Arial"/>
                <a:ea typeface="ＭＳ Ｐゴシック" pitchFamily="48" charset="-128"/>
                <a:cs typeface="Arial"/>
              </a:rPr>
              <a:t>Ownership </a:t>
            </a:r>
            <a:r>
              <a:rPr lang="en-US" sz="2800" i="1" dirty="0" smtClean="0">
                <a:solidFill>
                  <a:srgbClr val="4C4C4F"/>
                </a:solidFill>
                <a:latin typeface="Arial"/>
                <a:ea typeface="ＭＳ Ｐゴシック" pitchFamily="48" charset="-128"/>
                <a:cs typeface="Arial"/>
              </a:rPr>
              <a:t>(slides 9–13)</a:t>
            </a:r>
            <a:endParaRPr lang="en-US" sz="2800" i="1" dirty="0">
              <a:solidFill>
                <a:srgbClr val="4C4C4F"/>
              </a:solidFill>
              <a:latin typeface="Arial"/>
              <a:ea typeface="ＭＳ Ｐゴシック" pitchFamily="48" charset="-128"/>
              <a:cs typeface="Arial"/>
            </a:endParaRPr>
          </a:p>
          <a:p>
            <a:pPr marL="1082675" lvl="1"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Technology Use and </a:t>
            </a:r>
            <a:r>
              <a:rPr lang="en-US" sz="2800" dirty="0" smtClean="0">
                <a:solidFill>
                  <a:srgbClr val="4C4C4F"/>
                </a:solidFill>
                <a:latin typeface="Arial"/>
                <a:ea typeface="ＭＳ Ｐゴシック" pitchFamily="48" charset="-128"/>
                <a:cs typeface="Arial"/>
              </a:rPr>
              <a:t>Value </a:t>
            </a:r>
            <a:r>
              <a:rPr lang="en-US" sz="2800" i="1" dirty="0" smtClean="0">
                <a:solidFill>
                  <a:srgbClr val="4C4C4F"/>
                </a:solidFill>
                <a:latin typeface="Arial"/>
                <a:ea typeface="ＭＳ Ｐゴシック" pitchFamily="48" charset="-128"/>
                <a:cs typeface="Arial"/>
              </a:rPr>
              <a:t>(slides </a:t>
            </a:r>
            <a:r>
              <a:rPr lang="en-US" sz="2800" i="1" dirty="0">
                <a:solidFill>
                  <a:srgbClr val="4C4C4F"/>
                </a:solidFill>
                <a:latin typeface="Arial"/>
                <a:ea typeface="ＭＳ Ｐゴシック" pitchFamily="48" charset="-128"/>
                <a:cs typeface="Arial"/>
              </a:rPr>
              <a:t>14–31</a:t>
            </a:r>
            <a:r>
              <a:rPr lang="en-US" sz="2800" i="1" dirty="0" smtClean="0">
                <a:solidFill>
                  <a:srgbClr val="4C4C4F"/>
                </a:solidFill>
                <a:latin typeface="Arial"/>
                <a:ea typeface="ＭＳ Ｐゴシック" pitchFamily="48" charset="-128"/>
                <a:cs typeface="Arial"/>
              </a:rPr>
              <a:t>)</a:t>
            </a:r>
            <a:endParaRPr lang="en-US" sz="2800" i="1" dirty="0">
              <a:solidFill>
                <a:srgbClr val="4C4C4F"/>
              </a:solidFill>
              <a:latin typeface="Arial"/>
              <a:ea typeface="ＭＳ Ｐゴシック" pitchFamily="48" charset="-128"/>
              <a:cs typeface="Arial"/>
            </a:endParaRPr>
          </a:p>
          <a:p>
            <a:pPr marL="1082675" lvl="1"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Institutional and Instructional Technology </a:t>
            </a:r>
            <a:r>
              <a:rPr lang="en-US" sz="2800" dirty="0" smtClean="0">
                <a:solidFill>
                  <a:srgbClr val="4C4C4F"/>
                </a:solidFill>
                <a:latin typeface="Arial"/>
                <a:ea typeface="ＭＳ Ｐゴシック" pitchFamily="48" charset="-128"/>
                <a:cs typeface="Arial"/>
              </a:rPr>
              <a:t>Competencies </a:t>
            </a:r>
            <a:r>
              <a:rPr lang="en-US" sz="2800" i="1" dirty="0" smtClean="0">
                <a:solidFill>
                  <a:srgbClr val="4C4C4F"/>
                </a:solidFill>
                <a:latin typeface="Arial"/>
                <a:ea typeface="ＭＳ Ｐゴシック" pitchFamily="48" charset="-128"/>
                <a:cs typeface="Arial"/>
              </a:rPr>
              <a:t>(slides </a:t>
            </a:r>
            <a:r>
              <a:rPr lang="en-US" sz="2800" i="1" dirty="0">
                <a:solidFill>
                  <a:srgbClr val="4C4C4F"/>
                </a:solidFill>
                <a:latin typeface="Arial"/>
                <a:ea typeface="ＭＳ Ｐゴシック" pitchFamily="48" charset="-128"/>
                <a:cs typeface="Arial"/>
              </a:rPr>
              <a:t>32–40</a:t>
            </a:r>
            <a:r>
              <a:rPr lang="en-US" sz="2800" i="1" dirty="0" smtClean="0">
                <a:solidFill>
                  <a:srgbClr val="4C4C4F"/>
                </a:solidFill>
                <a:latin typeface="Arial"/>
                <a:ea typeface="ＭＳ Ｐゴシック" pitchFamily="48" charset="-128"/>
                <a:cs typeface="Arial"/>
              </a:rPr>
              <a:t>)</a:t>
            </a:r>
            <a:endParaRPr lang="en-US" sz="2800" i="1" dirty="0">
              <a:solidFill>
                <a:srgbClr val="4C4C4F"/>
              </a:solidFill>
              <a:latin typeface="Arial"/>
              <a:ea typeface="ＭＳ Ｐゴシック" pitchFamily="48" charset="-128"/>
              <a:cs typeface="Arial"/>
            </a:endParaRPr>
          </a:p>
          <a:p>
            <a:pPr marL="1082675" lvl="1"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Technology for Connecting and </a:t>
            </a:r>
            <a:r>
              <a:rPr lang="en-US" sz="2800" dirty="0" smtClean="0">
                <a:solidFill>
                  <a:srgbClr val="4C4C4F"/>
                </a:solidFill>
                <a:latin typeface="Arial"/>
                <a:ea typeface="ＭＳ Ｐゴシック" pitchFamily="48" charset="-128"/>
                <a:cs typeface="Arial"/>
              </a:rPr>
              <a:t>Relationships </a:t>
            </a:r>
            <a:r>
              <a:rPr lang="en-US" sz="2800" i="1" dirty="0" smtClean="0">
                <a:solidFill>
                  <a:srgbClr val="4C4C4F"/>
                </a:solidFill>
                <a:latin typeface="Arial"/>
                <a:ea typeface="ＭＳ Ｐゴシック" pitchFamily="48" charset="-128"/>
                <a:cs typeface="Arial"/>
              </a:rPr>
              <a:t>(slides </a:t>
            </a:r>
            <a:r>
              <a:rPr lang="en-US" sz="2800" i="1" dirty="0">
                <a:solidFill>
                  <a:srgbClr val="4C4C4F"/>
                </a:solidFill>
                <a:latin typeface="Arial"/>
                <a:ea typeface="ＭＳ Ｐゴシック" pitchFamily="48" charset="-128"/>
                <a:cs typeface="Arial"/>
              </a:rPr>
              <a:t>41–44</a:t>
            </a:r>
            <a:r>
              <a:rPr lang="en-US" sz="2800" i="1" dirty="0" smtClean="0">
                <a:solidFill>
                  <a:srgbClr val="4C4C4F"/>
                </a:solidFill>
                <a:latin typeface="Arial"/>
                <a:ea typeface="ＭＳ Ｐゴシック" pitchFamily="48" charset="-128"/>
                <a:cs typeface="Arial"/>
              </a:rPr>
              <a:t>)</a:t>
            </a:r>
            <a:endParaRPr lang="en-US" sz="2800" i="1" dirty="0">
              <a:solidFill>
                <a:srgbClr val="4C4C4F"/>
              </a:solidFill>
              <a:latin typeface="Arial"/>
              <a:ea typeface="ＭＳ Ｐゴシック" pitchFamily="48" charset="-128"/>
              <a:cs typeface="Arial"/>
            </a:endParaRPr>
          </a:p>
          <a:p>
            <a:pPr marL="1082675" lvl="1"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Online </a:t>
            </a:r>
            <a:r>
              <a:rPr lang="en-US" sz="2800" dirty="0" smtClean="0">
                <a:solidFill>
                  <a:srgbClr val="4C4C4F"/>
                </a:solidFill>
                <a:latin typeface="Arial"/>
                <a:ea typeface="ＭＳ Ｐゴシック" pitchFamily="48" charset="-128"/>
                <a:cs typeface="Arial"/>
              </a:rPr>
              <a:t>Learning </a:t>
            </a:r>
            <a:r>
              <a:rPr lang="en-US" sz="2800" i="1" dirty="0" smtClean="0">
                <a:solidFill>
                  <a:srgbClr val="4C4C4F"/>
                </a:solidFill>
                <a:latin typeface="Arial"/>
                <a:ea typeface="ＭＳ Ｐゴシック" pitchFamily="48" charset="-128"/>
                <a:cs typeface="Arial"/>
              </a:rPr>
              <a:t>(slides </a:t>
            </a:r>
            <a:r>
              <a:rPr lang="en-US" sz="2800" i="1" dirty="0">
                <a:solidFill>
                  <a:srgbClr val="4C4C4F"/>
                </a:solidFill>
                <a:latin typeface="Arial"/>
                <a:ea typeface="ＭＳ Ｐゴシック" pitchFamily="48" charset="-128"/>
                <a:cs typeface="Arial"/>
              </a:rPr>
              <a:t>45–47</a:t>
            </a:r>
            <a:r>
              <a:rPr lang="en-US" sz="2800" i="1" dirty="0" smtClean="0">
                <a:solidFill>
                  <a:srgbClr val="4C4C4F"/>
                </a:solidFill>
                <a:latin typeface="Arial"/>
                <a:ea typeface="ＭＳ Ｐゴシック" pitchFamily="48" charset="-128"/>
                <a:cs typeface="Arial"/>
              </a:rPr>
              <a:t>)</a:t>
            </a:r>
            <a:endParaRPr lang="en-US" sz="2800" i="1" dirty="0">
              <a:solidFill>
                <a:srgbClr val="4C4C4F"/>
              </a:solidFill>
              <a:latin typeface="Arial"/>
              <a:ea typeface="ＭＳ Ｐゴシック" pitchFamily="48" charset="-128"/>
              <a:cs typeface="Arial"/>
            </a:endParaRPr>
          </a:p>
          <a:p>
            <a:pPr marL="625475" indent="-336550">
              <a:spcBef>
                <a:spcPct val="20000"/>
              </a:spcBef>
              <a:buClr>
                <a:srgbClr val="A32638"/>
              </a:buClr>
              <a:buSzPct val="80000"/>
              <a:buFont typeface="Wingdings" pitchFamily="96" charset="2"/>
              <a:buChar char="§"/>
            </a:pPr>
            <a:r>
              <a:rPr lang="en-US" sz="2800" dirty="0">
                <a:solidFill>
                  <a:srgbClr val="4C4C4F"/>
                </a:solidFill>
                <a:latin typeface="Arial"/>
                <a:ea typeface="ＭＳ Ｐゴシック" pitchFamily="48" charset="-128"/>
                <a:cs typeface="Arial"/>
              </a:rPr>
              <a:t>ECAR Recommendations</a:t>
            </a:r>
          </a:p>
        </p:txBody>
      </p:sp>
      <p:sp>
        <p:nvSpPr>
          <p:cNvPr id="10" name="TextBox 9"/>
          <p:cNvSpPr txBox="1"/>
          <p:nvPr/>
        </p:nvSpPr>
        <p:spPr>
          <a:xfrm>
            <a:off x="3575712" y="5791200"/>
            <a:ext cx="5568287" cy="707886"/>
          </a:xfrm>
          <a:prstGeom prst="rect">
            <a:avLst/>
          </a:prstGeom>
          <a:noFill/>
        </p:spPr>
        <p:txBody>
          <a:bodyPr wrap="square" rtlCol="0">
            <a:spAutoFit/>
          </a:bodyPr>
          <a:lstStyle/>
          <a:p>
            <a:r>
              <a:rPr lang="en-US" sz="1000" dirty="0" smtClean="0"/>
              <a:t>Source: Dahlstrom</a:t>
            </a:r>
            <a:r>
              <a:rPr lang="en-US" sz="1000" dirty="0"/>
              <a:t>, Eden, Tom de Boor, Peter Grunwald, and Martha Vockley, with a Foreword by Diana Oblinger. </a:t>
            </a:r>
            <a:r>
              <a:rPr lang="en-US" sz="1000" i="1" dirty="0"/>
              <a:t>The ECAR National Study of Undergraduate Students and Information Technology, 2011</a:t>
            </a:r>
            <a:r>
              <a:rPr lang="en-US" sz="1000" dirty="0"/>
              <a:t> (Research Report). Boulder, CO: EDUCAUSE Center for Applied Research, October 2011, available from </a:t>
            </a:r>
            <a:r>
              <a:rPr lang="en-US" sz="1000" u="sng" dirty="0">
                <a:hlinkClick r:id="rId3"/>
              </a:rPr>
              <a:t>http://www.educause.edu/ecar</a:t>
            </a:r>
            <a:endParaRPr lang="en-US" sz="1000"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p:txBody>
          <a:bodyPr>
            <a:normAutofit/>
          </a:bodyPr>
          <a:lstStyle/>
          <a:p>
            <a:r>
              <a:rPr lang="en-US" dirty="0" smtClean="0"/>
              <a:t>Academic benefits</a:t>
            </a:r>
            <a:r>
              <a:rPr lang="en-US" i="1" dirty="0" smtClean="0"/>
              <a:t>…Relationships between technologies and benefits</a:t>
            </a:r>
            <a:endParaRPr lang="en-US" i="1" cap="none" dirty="0"/>
          </a:p>
        </p:txBody>
      </p:sp>
      <p:sp>
        <p:nvSpPr>
          <p:cNvPr id="108"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20</a:t>
            </a:fld>
            <a:endParaRPr lang="en-US"/>
          </a:p>
        </p:txBody>
      </p:sp>
      <p:grpSp>
        <p:nvGrpSpPr>
          <p:cNvPr id="16" name="Group 103"/>
          <p:cNvGrpSpPr/>
          <p:nvPr/>
        </p:nvGrpSpPr>
        <p:grpSpPr>
          <a:xfrm>
            <a:off x="288960" y="3558202"/>
            <a:ext cx="1465791" cy="679396"/>
            <a:chOff x="6426200" y="1905001"/>
            <a:chExt cx="1511300" cy="838200"/>
          </a:xfrm>
        </p:grpSpPr>
        <p:sp>
          <p:nvSpPr>
            <p:cNvPr id="20" name="Rectangle 19"/>
            <p:cNvSpPr/>
            <p:nvPr/>
          </p:nvSpPr>
          <p:spPr>
            <a:xfrm>
              <a:off x="6591300" y="1905001"/>
              <a:ext cx="1209675"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426200" y="2044700"/>
              <a:ext cx="1511300" cy="523220"/>
            </a:xfrm>
            <a:prstGeom prst="rect">
              <a:avLst/>
            </a:prstGeom>
            <a:noFill/>
          </p:spPr>
          <p:txBody>
            <a:bodyPr wrap="square" rtlCol="0">
              <a:spAutoFit/>
            </a:bodyPr>
            <a:lstStyle/>
            <a:p>
              <a:pPr algn="ctr"/>
              <a:r>
                <a:rPr lang="en-US" sz="1400" b="1" dirty="0" smtClean="0">
                  <a:solidFill>
                    <a:srgbClr val="00004C"/>
                  </a:solidFill>
                </a:rPr>
                <a:t>Connecting With Others</a:t>
              </a:r>
            </a:p>
          </p:txBody>
        </p:sp>
      </p:grpSp>
      <p:sp>
        <p:nvSpPr>
          <p:cNvPr id="23" name="TextBox 22"/>
          <p:cNvSpPr txBox="1"/>
          <p:nvPr/>
        </p:nvSpPr>
        <p:spPr>
          <a:xfrm>
            <a:off x="1967548" y="1981200"/>
            <a:ext cx="1630538" cy="200055"/>
          </a:xfrm>
          <a:prstGeom prst="rect">
            <a:avLst/>
          </a:prstGeom>
          <a:noFill/>
        </p:spPr>
        <p:txBody>
          <a:bodyPr wrap="square" rtlCol="0">
            <a:spAutoFit/>
          </a:bodyPr>
          <a:lstStyle/>
          <a:p>
            <a:pPr algn="ctr"/>
            <a:r>
              <a:rPr lang="en-US" sz="700" dirty="0" smtClean="0"/>
              <a:t>Laptop computer</a:t>
            </a:r>
          </a:p>
        </p:txBody>
      </p:sp>
      <p:sp>
        <p:nvSpPr>
          <p:cNvPr id="29" name="TextBox 28"/>
          <p:cNvSpPr txBox="1"/>
          <p:nvPr/>
        </p:nvSpPr>
        <p:spPr>
          <a:xfrm>
            <a:off x="5201782" y="1980281"/>
            <a:ext cx="1586603" cy="200055"/>
          </a:xfrm>
          <a:prstGeom prst="rect">
            <a:avLst/>
          </a:prstGeom>
          <a:noFill/>
        </p:spPr>
        <p:txBody>
          <a:bodyPr wrap="square" rtlCol="0">
            <a:spAutoFit/>
          </a:bodyPr>
          <a:lstStyle/>
          <a:p>
            <a:pPr algn="ctr"/>
            <a:r>
              <a:rPr lang="en-US" sz="700" dirty="0" smtClean="0"/>
              <a:t>Document camera</a:t>
            </a:r>
          </a:p>
        </p:txBody>
      </p:sp>
      <p:sp>
        <p:nvSpPr>
          <p:cNvPr id="31" name="TextBox 30"/>
          <p:cNvSpPr txBox="1"/>
          <p:nvPr/>
        </p:nvSpPr>
        <p:spPr>
          <a:xfrm>
            <a:off x="4368714" y="1991298"/>
            <a:ext cx="948453" cy="200055"/>
          </a:xfrm>
          <a:prstGeom prst="rect">
            <a:avLst/>
          </a:prstGeom>
          <a:noFill/>
        </p:spPr>
        <p:txBody>
          <a:bodyPr wrap="square" rtlCol="0">
            <a:spAutoFit/>
          </a:bodyPr>
          <a:lstStyle/>
          <a:p>
            <a:pPr algn="ctr"/>
            <a:r>
              <a:rPr lang="en-US" sz="700" dirty="0" smtClean="0"/>
              <a:t>Printer</a:t>
            </a:r>
          </a:p>
        </p:txBody>
      </p:sp>
      <p:sp>
        <p:nvSpPr>
          <p:cNvPr id="32" name="TextBox 31"/>
          <p:cNvSpPr txBox="1"/>
          <p:nvPr/>
        </p:nvSpPr>
        <p:spPr>
          <a:xfrm>
            <a:off x="3248743" y="1981200"/>
            <a:ext cx="1170170" cy="200055"/>
          </a:xfrm>
          <a:prstGeom prst="rect">
            <a:avLst/>
          </a:prstGeom>
          <a:noFill/>
        </p:spPr>
        <p:txBody>
          <a:bodyPr wrap="square" rtlCol="0">
            <a:spAutoFit/>
          </a:bodyPr>
          <a:lstStyle/>
          <a:p>
            <a:pPr algn="ctr"/>
            <a:r>
              <a:rPr lang="en-US" sz="700" dirty="0" smtClean="0"/>
              <a:t>Wi-Fi</a:t>
            </a:r>
          </a:p>
        </p:txBody>
      </p:sp>
      <p:sp>
        <p:nvSpPr>
          <p:cNvPr id="33" name="TextBox 32"/>
          <p:cNvSpPr txBox="1"/>
          <p:nvPr/>
        </p:nvSpPr>
        <p:spPr>
          <a:xfrm>
            <a:off x="7500651" y="1981200"/>
            <a:ext cx="1576650" cy="200055"/>
          </a:xfrm>
          <a:prstGeom prst="rect">
            <a:avLst/>
          </a:prstGeom>
          <a:noFill/>
        </p:spPr>
        <p:txBody>
          <a:bodyPr wrap="square" rtlCol="0">
            <a:spAutoFit/>
          </a:bodyPr>
          <a:lstStyle/>
          <a:p>
            <a:pPr algn="ctr"/>
            <a:r>
              <a:rPr lang="en-US" sz="700" dirty="0" smtClean="0"/>
              <a:t>Projector</a:t>
            </a:r>
          </a:p>
        </p:txBody>
      </p:sp>
      <p:sp>
        <p:nvSpPr>
          <p:cNvPr id="34" name="TextBox 33"/>
          <p:cNvSpPr txBox="1"/>
          <p:nvPr/>
        </p:nvSpPr>
        <p:spPr>
          <a:xfrm>
            <a:off x="6768659" y="1998728"/>
            <a:ext cx="886865" cy="200055"/>
          </a:xfrm>
          <a:prstGeom prst="rect">
            <a:avLst/>
          </a:prstGeom>
          <a:noFill/>
        </p:spPr>
        <p:txBody>
          <a:bodyPr wrap="square" rtlCol="0">
            <a:spAutoFit/>
          </a:bodyPr>
          <a:lstStyle/>
          <a:p>
            <a:pPr algn="ctr"/>
            <a:r>
              <a:rPr lang="en-US" sz="700" dirty="0" smtClean="0"/>
              <a:t>USB drive</a:t>
            </a:r>
          </a:p>
        </p:txBody>
      </p:sp>
      <p:sp>
        <p:nvSpPr>
          <p:cNvPr id="35" name="TextBox 34"/>
          <p:cNvSpPr txBox="1"/>
          <p:nvPr/>
        </p:nvSpPr>
        <p:spPr>
          <a:xfrm>
            <a:off x="4319658" y="3659162"/>
            <a:ext cx="1071629" cy="215444"/>
          </a:xfrm>
          <a:prstGeom prst="rect">
            <a:avLst/>
          </a:prstGeom>
          <a:noFill/>
        </p:spPr>
        <p:txBody>
          <a:bodyPr wrap="square" rtlCol="0">
            <a:spAutoFit/>
          </a:bodyPr>
          <a:lstStyle/>
          <a:p>
            <a:pPr algn="ctr"/>
            <a:r>
              <a:rPr lang="en-US" sz="800" b="1" dirty="0" smtClean="0"/>
              <a:t>Digital video camera</a:t>
            </a:r>
          </a:p>
        </p:txBody>
      </p:sp>
      <p:sp>
        <p:nvSpPr>
          <p:cNvPr id="36" name="TextBox 35"/>
          <p:cNvSpPr txBox="1"/>
          <p:nvPr/>
        </p:nvSpPr>
        <p:spPr>
          <a:xfrm>
            <a:off x="3292569" y="4321872"/>
            <a:ext cx="1187588" cy="307777"/>
          </a:xfrm>
          <a:prstGeom prst="rect">
            <a:avLst/>
          </a:prstGeom>
          <a:noFill/>
        </p:spPr>
        <p:txBody>
          <a:bodyPr wrap="square" rtlCol="0">
            <a:spAutoFit/>
          </a:bodyPr>
          <a:lstStyle/>
          <a:p>
            <a:pPr algn="ctr"/>
            <a:r>
              <a:rPr lang="en-US" sz="700" dirty="0" smtClean="0"/>
              <a:t>Digital point and shoot camera</a:t>
            </a:r>
          </a:p>
        </p:txBody>
      </p:sp>
      <p:sp>
        <p:nvSpPr>
          <p:cNvPr id="37" name="TextBox 36"/>
          <p:cNvSpPr txBox="1"/>
          <p:nvPr/>
        </p:nvSpPr>
        <p:spPr>
          <a:xfrm>
            <a:off x="5253005" y="3680824"/>
            <a:ext cx="862230" cy="215444"/>
          </a:xfrm>
          <a:prstGeom prst="rect">
            <a:avLst/>
          </a:prstGeom>
          <a:noFill/>
        </p:spPr>
        <p:txBody>
          <a:bodyPr wrap="square" rtlCol="0">
            <a:spAutoFit/>
          </a:bodyPr>
          <a:lstStyle/>
          <a:p>
            <a:pPr algn="ctr"/>
            <a:r>
              <a:rPr lang="en-US" sz="800" b="1" dirty="0" err="1" smtClean="0"/>
              <a:t>eReader</a:t>
            </a:r>
            <a:endParaRPr lang="en-US" sz="800" b="1" dirty="0" smtClean="0"/>
          </a:p>
        </p:txBody>
      </p:sp>
      <p:sp>
        <p:nvSpPr>
          <p:cNvPr id="38" name="TextBox 37"/>
          <p:cNvSpPr txBox="1"/>
          <p:nvPr/>
        </p:nvSpPr>
        <p:spPr>
          <a:xfrm>
            <a:off x="2431719" y="4371985"/>
            <a:ext cx="862230" cy="200055"/>
          </a:xfrm>
          <a:prstGeom prst="rect">
            <a:avLst/>
          </a:prstGeom>
          <a:noFill/>
        </p:spPr>
        <p:txBody>
          <a:bodyPr wrap="square" rtlCol="0">
            <a:spAutoFit/>
          </a:bodyPr>
          <a:lstStyle/>
          <a:p>
            <a:pPr algn="ctr"/>
            <a:r>
              <a:rPr lang="en-US" sz="700" dirty="0" err="1" smtClean="0"/>
              <a:t>iPad</a:t>
            </a:r>
            <a:endParaRPr lang="en-US" sz="700" dirty="0" smtClean="0"/>
          </a:p>
        </p:txBody>
      </p:sp>
      <p:sp>
        <p:nvSpPr>
          <p:cNvPr id="39" name="TextBox 38"/>
          <p:cNvSpPr txBox="1"/>
          <p:nvPr/>
        </p:nvSpPr>
        <p:spPr>
          <a:xfrm>
            <a:off x="4442264" y="4387707"/>
            <a:ext cx="862230" cy="200055"/>
          </a:xfrm>
          <a:prstGeom prst="rect">
            <a:avLst/>
          </a:prstGeom>
          <a:noFill/>
        </p:spPr>
        <p:txBody>
          <a:bodyPr wrap="square" rtlCol="0">
            <a:spAutoFit/>
          </a:bodyPr>
          <a:lstStyle/>
          <a:p>
            <a:pPr algn="ctr"/>
            <a:r>
              <a:rPr lang="en-US" sz="700" dirty="0" smtClean="0"/>
              <a:t>Scanner</a:t>
            </a:r>
          </a:p>
        </p:txBody>
      </p:sp>
      <p:sp>
        <p:nvSpPr>
          <p:cNvPr id="40" name="TextBox 39"/>
          <p:cNvSpPr txBox="1"/>
          <p:nvPr/>
        </p:nvSpPr>
        <p:spPr>
          <a:xfrm>
            <a:off x="5051234" y="4337351"/>
            <a:ext cx="1426810" cy="307777"/>
          </a:xfrm>
          <a:prstGeom prst="rect">
            <a:avLst/>
          </a:prstGeom>
          <a:noFill/>
        </p:spPr>
        <p:txBody>
          <a:bodyPr wrap="square" rtlCol="0">
            <a:spAutoFit/>
          </a:bodyPr>
          <a:lstStyle/>
          <a:p>
            <a:pPr algn="ctr"/>
            <a:r>
              <a:rPr lang="en-US" sz="700" dirty="0" smtClean="0"/>
              <a:t>Student clickers/</a:t>
            </a:r>
            <a:br>
              <a:rPr lang="en-US" sz="700" dirty="0" smtClean="0"/>
            </a:br>
            <a:r>
              <a:rPr lang="en-US" sz="700" dirty="0" smtClean="0"/>
              <a:t>student response systems</a:t>
            </a:r>
          </a:p>
        </p:txBody>
      </p:sp>
      <p:sp>
        <p:nvSpPr>
          <p:cNvPr id="41" name="TextBox 40"/>
          <p:cNvSpPr txBox="1"/>
          <p:nvPr/>
        </p:nvSpPr>
        <p:spPr>
          <a:xfrm>
            <a:off x="3417494" y="2873257"/>
            <a:ext cx="862230" cy="200055"/>
          </a:xfrm>
          <a:prstGeom prst="rect">
            <a:avLst/>
          </a:prstGeom>
          <a:noFill/>
        </p:spPr>
        <p:txBody>
          <a:bodyPr wrap="square" rtlCol="0">
            <a:spAutoFit/>
          </a:bodyPr>
          <a:lstStyle/>
          <a:p>
            <a:pPr algn="ctr"/>
            <a:r>
              <a:rPr lang="en-US" sz="700" dirty="0" smtClean="0"/>
              <a:t>Wi-Fi</a:t>
            </a:r>
          </a:p>
        </p:txBody>
      </p:sp>
      <p:sp>
        <p:nvSpPr>
          <p:cNvPr id="42" name="TextBox 41"/>
          <p:cNvSpPr txBox="1"/>
          <p:nvPr/>
        </p:nvSpPr>
        <p:spPr>
          <a:xfrm>
            <a:off x="4407003" y="2873352"/>
            <a:ext cx="862230" cy="200055"/>
          </a:xfrm>
          <a:prstGeom prst="rect">
            <a:avLst/>
          </a:prstGeom>
          <a:noFill/>
        </p:spPr>
        <p:txBody>
          <a:bodyPr wrap="square" rtlCol="0">
            <a:spAutoFit/>
          </a:bodyPr>
          <a:lstStyle/>
          <a:p>
            <a:pPr algn="ctr"/>
            <a:r>
              <a:rPr lang="en-US" sz="700" dirty="0" smtClean="0"/>
              <a:t>Printer</a:t>
            </a:r>
          </a:p>
        </p:txBody>
      </p:sp>
      <p:sp>
        <p:nvSpPr>
          <p:cNvPr id="43" name="TextBox 42"/>
          <p:cNvSpPr txBox="1"/>
          <p:nvPr/>
        </p:nvSpPr>
        <p:spPr>
          <a:xfrm>
            <a:off x="2354156" y="2869217"/>
            <a:ext cx="800642" cy="200055"/>
          </a:xfrm>
          <a:prstGeom prst="rect">
            <a:avLst/>
          </a:prstGeom>
          <a:noFill/>
        </p:spPr>
        <p:txBody>
          <a:bodyPr wrap="square" rtlCol="0">
            <a:spAutoFit/>
          </a:bodyPr>
          <a:lstStyle/>
          <a:p>
            <a:pPr algn="ctr"/>
            <a:r>
              <a:rPr lang="en-US" sz="700" dirty="0" smtClean="0"/>
              <a:t>Laptop</a:t>
            </a:r>
          </a:p>
        </p:txBody>
      </p:sp>
      <p:sp>
        <p:nvSpPr>
          <p:cNvPr id="44" name="TextBox 43"/>
          <p:cNvSpPr txBox="1"/>
          <p:nvPr/>
        </p:nvSpPr>
        <p:spPr>
          <a:xfrm>
            <a:off x="3365557" y="5174377"/>
            <a:ext cx="1077581" cy="338554"/>
          </a:xfrm>
          <a:prstGeom prst="rect">
            <a:avLst/>
          </a:prstGeom>
          <a:noFill/>
        </p:spPr>
        <p:txBody>
          <a:bodyPr wrap="square" rtlCol="0">
            <a:spAutoFit/>
          </a:bodyPr>
          <a:lstStyle/>
          <a:p>
            <a:pPr algn="ctr"/>
            <a:r>
              <a:rPr lang="en-US" sz="800" b="1" dirty="0" smtClean="0"/>
              <a:t>Internet device that attaches to TV</a:t>
            </a:r>
          </a:p>
        </p:txBody>
      </p:sp>
      <p:sp>
        <p:nvSpPr>
          <p:cNvPr id="45" name="TextBox 44"/>
          <p:cNvSpPr txBox="1"/>
          <p:nvPr/>
        </p:nvSpPr>
        <p:spPr>
          <a:xfrm>
            <a:off x="4352845" y="5181600"/>
            <a:ext cx="1285955" cy="338554"/>
          </a:xfrm>
          <a:prstGeom prst="rect">
            <a:avLst/>
          </a:prstGeom>
          <a:noFill/>
        </p:spPr>
        <p:txBody>
          <a:bodyPr wrap="square" rtlCol="0">
            <a:spAutoFit/>
          </a:bodyPr>
          <a:lstStyle/>
          <a:p>
            <a:pPr algn="ctr"/>
            <a:r>
              <a:rPr lang="en-US" sz="800" b="1" dirty="0" smtClean="0"/>
              <a:t>Interactive </a:t>
            </a:r>
          </a:p>
          <a:p>
            <a:pPr algn="ctr"/>
            <a:r>
              <a:rPr lang="en-US" sz="800" b="1" dirty="0" smtClean="0"/>
              <a:t>whiteboard</a:t>
            </a:r>
          </a:p>
        </p:txBody>
      </p:sp>
      <p:sp>
        <p:nvSpPr>
          <p:cNvPr id="46" name="TextBox 45"/>
          <p:cNvSpPr txBox="1"/>
          <p:nvPr/>
        </p:nvSpPr>
        <p:spPr>
          <a:xfrm>
            <a:off x="5516718" y="5181600"/>
            <a:ext cx="1069535" cy="215444"/>
          </a:xfrm>
          <a:prstGeom prst="rect">
            <a:avLst/>
          </a:prstGeom>
          <a:noFill/>
        </p:spPr>
        <p:txBody>
          <a:bodyPr wrap="square" rtlCol="0">
            <a:spAutoFit/>
          </a:bodyPr>
          <a:lstStyle/>
          <a:p>
            <a:pPr algn="ctr"/>
            <a:r>
              <a:rPr lang="en-US" sz="800" b="1" dirty="0" smtClean="0"/>
              <a:t>Digital cameras</a:t>
            </a:r>
          </a:p>
        </p:txBody>
      </p:sp>
      <p:sp>
        <p:nvSpPr>
          <p:cNvPr id="47" name="TextBox 46"/>
          <p:cNvSpPr txBox="1"/>
          <p:nvPr/>
        </p:nvSpPr>
        <p:spPr>
          <a:xfrm>
            <a:off x="2168977" y="5172408"/>
            <a:ext cx="1352877" cy="338554"/>
          </a:xfrm>
          <a:prstGeom prst="rect">
            <a:avLst/>
          </a:prstGeom>
          <a:noFill/>
        </p:spPr>
        <p:txBody>
          <a:bodyPr wrap="square" rtlCol="0">
            <a:spAutoFit/>
          </a:bodyPr>
          <a:lstStyle/>
          <a:p>
            <a:pPr algn="ctr"/>
            <a:r>
              <a:rPr lang="en-US" sz="800" b="1" dirty="0" smtClean="0"/>
              <a:t>Digital video </a:t>
            </a:r>
            <a:br>
              <a:rPr lang="en-US" sz="800" b="1" dirty="0" smtClean="0"/>
            </a:br>
            <a:r>
              <a:rPr lang="en-US" sz="800" b="1" dirty="0" smtClean="0"/>
              <a:t>camera</a:t>
            </a:r>
          </a:p>
        </p:txBody>
      </p:sp>
      <p:grpSp>
        <p:nvGrpSpPr>
          <p:cNvPr id="48" name="Group 114"/>
          <p:cNvGrpSpPr/>
          <p:nvPr/>
        </p:nvGrpSpPr>
        <p:grpSpPr>
          <a:xfrm>
            <a:off x="432665" y="2371210"/>
            <a:ext cx="1322086" cy="679396"/>
            <a:chOff x="6561664" y="4905376"/>
            <a:chExt cx="1363133" cy="838200"/>
          </a:xfrm>
        </p:grpSpPr>
        <p:sp>
          <p:nvSpPr>
            <p:cNvPr id="49" name="Rectangle 48"/>
            <p:cNvSpPr/>
            <p:nvPr/>
          </p:nvSpPr>
          <p:spPr>
            <a:xfrm>
              <a:off x="6629400" y="4905376"/>
              <a:ext cx="1209675"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561664" y="5159587"/>
              <a:ext cx="1363133" cy="307777"/>
            </a:xfrm>
            <a:prstGeom prst="rect">
              <a:avLst/>
            </a:prstGeom>
            <a:noFill/>
          </p:spPr>
          <p:txBody>
            <a:bodyPr wrap="square" rtlCol="0">
              <a:spAutoFit/>
            </a:bodyPr>
            <a:lstStyle/>
            <a:p>
              <a:pPr algn="ctr"/>
              <a:r>
                <a:rPr lang="en-US" sz="1400" b="1" dirty="0" smtClean="0">
                  <a:solidFill>
                    <a:srgbClr val="333300"/>
                  </a:solidFill>
                </a:rPr>
                <a:t>Efficiency</a:t>
              </a:r>
            </a:p>
          </p:txBody>
        </p:sp>
      </p:grpSp>
      <p:sp>
        <p:nvSpPr>
          <p:cNvPr id="51" name="TextBox 50"/>
          <p:cNvSpPr txBox="1"/>
          <p:nvPr/>
        </p:nvSpPr>
        <p:spPr>
          <a:xfrm>
            <a:off x="2241917" y="3682456"/>
            <a:ext cx="1170170" cy="215444"/>
          </a:xfrm>
          <a:prstGeom prst="rect">
            <a:avLst/>
          </a:prstGeom>
          <a:noFill/>
        </p:spPr>
        <p:txBody>
          <a:bodyPr wrap="square" rtlCol="0">
            <a:spAutoFit/>
          </a:bodyPr>
          <a:lstStyle/>
          <a:p>
            <a:pPr algn="ctr"/>
            <a:r>
              <a:rPr lang="en-US" sz="800" b="1" dirty="0" smtClean="0"/>
              <a:t>Smartphone</a:t>
            </a:r>
          </a:p>
        </p:txBody>
      </p:sp>
      <p:sp>
        <p:nvSpPr>
          <p:cNvPr id="54" name="TextBox 53"/>
          <p:cNvSpPr txBox="1"/>
          <p:nvPr/>
        </p:nvSpPr>
        <p:spPr>
          <a:xfrm>
            <a:off x="313595" y="1565507"/>
            <a:ext cx="1441156" cy="656925"/>
          </a:xfrm>
          <a:prstGeom prst="rect">
            <a:avLst/>
          </a:prstGeom>
          <a:noFill/>
        </p:spPr>
        <p:txBody>
          <a:bodyPr wrap="square" rtlCol="0">
            <a:spAutoFit/>
          </a:bodyPr>
          <a:lstStyle/>
          <a:p>
            <a:pPr algn="ctr">
              <a:lnSpc>
                <a:spcPts val="1400"/>
              </a:lnSpc>
            </a:pPr>
            <a:r>
              <a:rPr lang="en-US" sz="1300" b="1" dirty="0" smtClean="0">
                <a:solidFill>
                  <a:srgbClr val="660033"/>
                </a:solidFill>
              </a:rPr>
              <a:t>Access to Resources &amp; Progress Reports</a:t>
            </a:r>
          </a:p>
        </p:txBody>
      </p:sp>
      <p:grpSp>
        <p:nvGrpSpPr>
          <p:cNvPr id="55" name="Group 100"/>
          <p:cNvGrpSpPr/>
          <p:nvPr/>
        </p:nvGrpSpPr>
        <p:grpSpPr>
          <a:xfrm>
            <a:off x="399348" y="5107504"/>
            <a:ext cx="1281028" cy="679771"/>
            <a:chOff x="1501140" y="1990725"/>
            <a:chExt cx="1320800" cy="862776"/>
          </a:xfrm>
        </p:grpSpPr>
        <p:sp>
          <p:nvSpPr>
            <p:cNvPr id="56" name="Rectangle 55"/>
            <p:cNvSpPr/>
            <p:nvPr/>
          </p:nvSpPr>
          <p:spPr>
            <a:xfrm>
              <a:off x="1552575" y="1990725"/>
              <a:ext cx="1209675" cy="8627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501140" y="2041435"/>
              <a:ext cx="1320800" cy="759902"/>
            </a:xfrm>
            <a:prstGeom prst="rect">
              <a:avLst/>
            </a:prstGeom>
            <a:noFill/>
          </p:spPr>
          <p:txBody>
            <a:bodyPr wrap="square" rtlCol="0">
              <a:spAutoFit/>
            </a:bodyPr>
            <a:lstStyle/>
            <a:p>
              <a:pPr algn="ctr"/>
              <a:r>
                <a:rPr lang="en-US" sz="1400" b="1" dirty="0" smtClean="0">
                  <a:solidFill>
                    <a:srgbClr val="2B4F4F"/>
                  </a:solidFill>
                </a:rPr>
                <a:t>Engagement and Relevance</a:t>
              </a:r>
            </a:p>
          </p:txBody>
        </p:sp>
      </p:grpSp>
      <p:sp>
        <p:nvSpPr>
          <p:cNvPr id="58" name="TextBox 57"/>
          <p:cNvSpPr txBox="1"/>
          <p:nvPr/>
        </p:nvSpPr>
        <p:spPr>
          <a:xfrm>
            <a:off x="3478440" y="5801048"/>
            <a:ext cx="1312438" cy="369332"/>
          </a:xfrm>
          <a:prstGeom prst="rect">
            <a:avLst/>
          </a:prstGeom>
          <a:noFill/>
        </p:spPr>
        <p:txBody>
          <a:bodyPr wrap="square" rtlCol="0">
            <a:spAutoFit/>
          </a:bodyPr>
          <a:lstStyle/>
          <a:p>
            <a:pPr algn="ctr"/>
            <a:r>
              <a:rPr lang="en-US" sz="600" dirty="0" smtClean="0"/>
              <a:t>Student clickers/</a:t>
            </a:r>
            <a:br>
              <a:rPr lang="en-US" sz="600" dirty="0" smtClean="0"/>
            </a:br>
            <a:r>
              <a:rPr lang="en-US" sz="600" dirty="0" smtClean="0"/>
              <a:t>student response </a:t>
            </a:r>
            <a:br>
              <a:rPr lang="en-US" sz="600" dirty="0" smtClean="0"/>
            </a:br>
            <a:r>
              <a:rPr lang="en-US" sz="600" dirty="0" smtClean="0"/>
              <a:t>systems</a:t>
            </a:r>
          </a:p>
        </p:txBody>
      </p:sp>
      <p:sp>
        <p:nvSpPr>
          <p:cNvPr id="59" name="TextBox 58"/>
          <p:cNvSpPr txBox="1"/>
          <p:nvPr/>
        </p:nvSpPr>
        <p:spPr>
          <a:xfrm>
            <a:off x="2743671" y="5810853"/>
            <a:ext cx="1411202" cy="307777"/>
          </a:xfrm>
          <a:prstGeom prst="rect">
            <a:avLst/>
          </a:prstGeom>
          <a:noFill/>
        </p:spPr>
        <p:txBody>
          <a:bodyPr wrap="square" rtlCol="0">
            <a:spAutoFit/>
          </a:bodyPr>
          <a:lstStyle/>
          <a:p>
            <a:pPr algn="ctr"/>
            <a:r>
              <a:rPr lang="en-US" sz="700" dirty="0" err="1" smtClean="0"/>
              <a:t>iPhone</a:t>
            </a:r>
            <a:r>
              <a:rPr lang="en-US" sz="700" dirty="0" smtClean="0"/>
              <a:t>/ </a:t>
            </a:r>
          </a:p>
          <a:p>
            <a:pPr algn="ctr"/>
            <a:r>
              <a:rPr lang="en-US" sz="700" dirty="0" err="1" smtClean="0"/>
              <a:t>smartphone</a:t>
            </a:r>
            <a:endParaRPr lang="en-US" sz="700" dirty="0" smtClean="0"/>
          </a:p>
        </p:txBody>
      </p:sp>
      <p:sp>
        <p:nvSpPr>
          <p:cNvPr id="60" name="TextBox 59"/>
          <p:cNvSpPr txBox="1"/>
          <p:nvPr/>
        </p:nvSpPr>
        <p:spPr>
          <a:xfrm>
            <a:off x="4471705" y="5867400"/>
            <a:ext cx="541973" cy="184666"/>
          </a:xfrm>
          <a:prstGeom prst="rect">
            <a:avLst/>
          </a:prstGeom>
          <a:noFill/>
        </p:spPr>
        <p:txBody>
          <a:bodyPr wrap="square" rtlCol="0">
            <a:spAutoFit/>
          </a:bodyPr>
          <a:lstStyle/>
          <a:p>
            <a:pPr algn="ctr"/>
            <a:r>
              <a:rPr lang="en-US" sz="600" dirty="0" err="1" smtClean="0"/>
              <a:t>iPad</a:t>
            </a:r>
            <a:endParaRPr lang="en-US" sz="600" dirty="0" smtClean="0"/>
          </a:p>
        </p:txBody>
      </p:sp>
      <p:sp>
        <p:nvSpPr>
          <p:cNvPr id="61" name="TextBox 60"/>
          <p:cNvSpPr txBox="1"/>
          <p:nvPr/>
        </p:nvSpPr>
        <p:spPr>
          <a:xfrm>
            <a:off x="4860884" y="5849523"/>
            <a:ext cx="939831" cy="184666"/>
          </a:xfrm>
          <a:prstGeom prst="rect">
            <a:avLst/>
          </a:prstGeom>
          <a:noFill/>
        </p:spPr>
        <p:txBody>
          <a:bodyPr wrap="square" rtlCol="0">
            <a:spAutoFit/>
          </a:bodyPr>
          <a:lstStyle/>
          <a:p>
            <a:pPr algn="ctr"/>
            <a:r>
              <a:rPr lang="en-US" sz="600" dirty="0" smtClean="0"/>
              <a:t>Mp3 player</a:t>
            </a:r>
          </a:p>
        </p:txBody>
      </p:sp>
      <p:sp>
        <p:nvSpPr>
          <p:cNvPr id="62" name="TextBox 61"/>
          <p:cNvSpPr txBox="1"/>
          <p:nvPr/>
        </p:nvSpPr>
        <p:spPr>
          <a:xfrm>
            <a:off x="2269760" y="5827569"/>
            <a:ext cx="1189878" cy="200055"/>
          </a:xfrm>
          <a:prstGeom prst="rect">
            <a:avLst/>
          </a:prstGeom>
          <a:noFill/>
        </p:spPr>
        <p:txBody>
          <a:bodyPr wrap="square" rtlCol="0">
            <a:spAutoFit/>
          </a:bodyPr>
          <a:lstStyle/>
          <a:p>
            <a:pPr algn="ctr"/>
            <a:r>
              <a:rPr lang="en-US" sz="700" dirty="0" smtClean="0"/>
              <a:t>Scanner</a:t>
            </a:r>
          </a:p>
        </p:txBody>
      </p:sp>
      <p:sp>
        <p:nvSpPr>
          <p:cNvPr id="63" name="TextBox 62"/>
          <p:cNvSpPr txBox="1"/>
          <p:nvPr/>
        </p:nvSpPr>
        <p:spPr>
          <a:xfrm>
            <a:off x="6096000" y="5826956"/>
            <a:ext cx="1122439" cy="307777"/>
          </a:xfrm>
          <a:prstGeom prst="rect">
            <a:avLst/>
          </a:prstGeom>
          <a:noFill/>
        </p:spPr>
        <p:txBody>
          <a:bodyPr wrap="square" rtlCol="0">
            <a:spAutoFit/>
          </a:bodyPr>
          <a:lstStyle/>
          <a:p>
            <a:pPr algn="ctr"/>
            <a:r>
              <a:rPr lang="en-US" sz="700" dirty="0" smtClean="0"/>
              <a:t>Document </a:t>
            </a:r>
          </a:p>
          <a:p>
            <a:pPr algn="ctr"/>
            <a:r>
              <a:rPr lang="en-US" sz="700" dirty="0" smtClean="0"/>
              <a:t>camera</a:t>
            </a:r>
          </a:p>
        </p:txBody>
      </p:sp>
      <p:sp>
        <p:nvSpPr>
          <p:cNvPr id="64" name="TextBox 63"/>
          <p:cNvSpPr txBox="1"/>
          <p:nvPr/>
        </p:nvSpPr>
        <p:spPr>
          <a:xfrm>
            <a:off x="5460069" y="5831280"/>
            <a:ext cx="1098322" cy="200055"/>
          </a:xfrm>
          <a:prstGeom prst="rect">
            <a:avLst/>
          </a:prstGeom>
          <a:noFill/>
        </p:spPr>
        <p:txBody>
          <a:bodyPr wrap="square" rtlCol="0">
            <a:spAutoFit/>
          </a:bodyPr>
          <a:lstStyle/>
          <a:p>
            <a:pPr algn="ctr"/>
            <a:r>
              <a:rPr lang="en-US" sz="700" dirty="0" smtClean="0"/>
              <a:t>DVD player</a:t>
            </a:r>
          </a:p>
        </p:txBody>
      </p:sp>
      <p:sp>
        <p:nvSpPr>
          <p:cNvPr id="65" name="TextBox 64"/>
          <p:cNvSpPr txBox="1"/>
          <p:nvPr/>
        </p:nvSpPr>
        <p:spPr>
          <a:xfrm>
            <a:off x="7086600" y="5831003"/>
            <a:ext cx="492703" cy="184666"/>
          </a:xfrm>
          <a:prstGeom prst="rect">
            <a:avLst/>
          </a:prstGeom>
          <a:noFill/>
        </p:spPr>
        <p:txBody>
          <a:bodyPr wrap="square" rtlCol="0">
            <a:spAutoFit/>
          </a:bodyPr>
          <a:lstStyle/>
          <a:p>
            <a:pPr algn="ctr"/>
            <a:r>
              <a:rPr lang="en-US" sz="600" dirty="0" smtClean="0"/>
              <a:t>DVR</a:t>
            </a:r>
          </a:p>
        </p:txBody>
      </p:sp>
      <p:sp>
        <p:nvSpPr>
          <p:cNvPr id="66" name="TextBox 65"/>
          <p:cNvSpPr txBox="1"/>
          <p:nvPr/>
        </p:nvSpPr>
        <p:spPr>
          <a:xfrm>
            <a:off x="7620000" y="5911966"/>
            <a:ext cx="967685" cy="184666"/>
          </a:xfrm>
          <a:prstGeom prst="rect">
            <a:avLst/>
          </a:prstGeom>
          <a:noFill/>
        </p:spPr>
        <p:txBody>
          <a:bodyPr wrap="square" rtlCol="0">
            <a:spAutoFit/>
          </a:bodyPr>
          <a:lstStyle/>
          <a:p>
            <a:r>
              <a:rPr lang="en-US" sz="600" dirty="0" smtClean="0"/>
              <a:t>Desktop computer</a:t>
            </a:r>
          </a:p>
        </p:txBody>
      </p:sp>
      <p:sp>
        <p:nvSpPr>
          <p:cNvPr id="67" name="TextBox 66"/>
          <p:cNvSpPr txBox="1"/>
          <p:nvPr/>
        </p:nvSpPr>
        <p:spPr>
          <a:xfrm>
            <a:off x="8001000" y="5857374"/>
            <a:ext cx="1101501" cy="184666"/>
          </a:xfrm>
          <a:prstGeom prst="rect">
            <a:avLst/>
          </a:prstGeom>
          <a:noFill/>
        </p:spPr>
        <p:txBody>
          <a:bodyPr wrap="square" rtlCol="0">
            <a:spAutoFit/>
          </a:bodyPr>
          <a:lstStyle/>
          <a:p>
            <a:pPr algn="ctr"/>
            <a:r>
              <a:rPr lang="en-US" sz="600" dirty="0" smtClean="0"/>
              <a:t>Webcam</a:t>
            </a:r>
          </a:p>
        </p:txBody>
      </p:sp>
      <p:pic>
        <p:nvPicPr>
          <p:cNvPr id="68" name="Picture 67" descr="digitalCamera.png"/>
          <p:cNvPicPr>
            <a:picLocks noChangeAspect="1"/>
          </p:cNvPicPr>
          <p:nvPr/>
        </p:nvPicPr>
        <p:blipFill>
          <a:blip r:embed="rId3" cstate="print">
            <a:duotone>
              <a:prstClr val="black"/>
              <a:schemeClr val="accent4">
                <a:tint val="45000"/>
                <a:satMod val="400000"/>
              </a:schemeClr>
            </a:duotone>
          </a:blip>
          <a:srcRect t="19375" b="27593"/>
          <a:stretch>
            <a:fillRect/>
          </a:stretch>
        </p:blipFill>
        <p:spPr>
          <a:xfrm>
            <a:off x="5715000" y="4800600"/>
            <a:ext cx="596433" cy="394162"/>
          </a:xfrm>
          <a:prstGeom prst="rect">
            <a:avLst/>
          </a:prstGeom>
        </p:spPr>
      </p:pic>
      <p:pic>
        <p:nvPicPr>
          <p:cNvPr id="69" name="Picture 68" descr="internetDeviceTV.png"/>
          <p:cNvPicPr>
            <a:picLocks noChangeAspect="1"/>
          </p:cNvPicPr>
          <p:nvPr/>
        </p:nvPicPr>
        <p:blipFill>
          <a:blip r:embed="rId4" cstate="print">
            <a:duotone>
              <a:prstClr val="black"/>
              <a:schemeClr val="accent4">
                <a:tint val="45000"/>
                <a:satMod val="400000"/>
              </a:schemeClr>
            </a:duotone>
          </a:blip>
          <a:stretch>
            <a:fillRect/>
          </a:stretch>
        </p:blipFill>
        <p:spPr>
          <a:xfrm>
            <a:off x="3561991" y="4635341"/>
            <a:ext cx="617163" cy="769079"/>
          </a:xfrm>
          <a:prstGeom prst="rect">
            <a:avLst/>
          </a:prstGeom>
        </p:spPr>
      </p:pic>
      <p:pic>
        <p:nvPicPr>
          <p:cNvPr id="70" name="Picture 69" descr="digitalVideoCam.png"/>
          <p:cNvPicPr>
            <a:picLocks noChangeAspect="1"/>
          </p:cNvPicPr>
          <p:nvPr/>
        </p:nvPicPr>
        <p:blipFill>
          <a:blip r:embed="rId5" cstate="print">
            <a:duotone>
              <a:prstClr val="black"/>
              <a:schemeClr val="accent4">
                <a:tint val="45000"/>
                <a:satMod val="400000"/>
              </a:schemeClr>
            </a:duotone>
          </a:blip>
          <a:srcRect b="20199"/>
          <a:stretch>
            <a:fillRect/>
          </a:stretch>
        </p:blipFill>
        <p:spPr>
          <a:xfrm>
            <a:off x="2564790" y="4627025"/>
            <a:ext cx="602953" cy="599600"/>
          </a:xfrm>
          <a:prstGeom prst="rect">
            <a:avLst/>
          </a:prstGeom>
        </p:spPr>
      </p:pic>
      <p:pic>
        <p:nvPicPr>
          <p:cNvPr id="71" name="Picture 70" descr="scanner.png"/>
          <p:cNvPicPr>
            <a:picLocks noChangeAspect="1"/>
          </p:cNvPicPr>
          <p:nvPr/>
        </p:nvPicPr>
        <p:blipFill>
          <a:blip r:embed="rId6" cstate="print">
            <a:duotone>
              <a:prstClr val="black"/>
              <a:schemeClr val="accent4">
                <a:tint val="45000"/>
                <a:satMod val="400000"/>
              </a:schemeClr>
            </a:duotone>
          </a:blip>
          <a:srcRect t="22746" b="27835"/>
          <a:stretch>
            <a:fillRect/>
          </a:stretch>
        </p:blipFill>
        <p:spPr>
          <a:xfrm>
            <a:off x="2655711" y="5520150"/>
            <a:ext cx="459305" cy="282858"/>
          </a:xfrm>
          <a:prstGeom prst="rect">
            <a:avLst/>
          </a:prstGeom>
        </p:spPr>
      </p:pic>
      <p:pic>
        <p:nvPicPr>
          <p:cNvPr id="72" name="Picture 71" descr="dvr.png"/>
          <p:cNvPicPr>
            <a:picLocks noChangeAspect="1"/>
          </p:cNvPicPr>
          <p:nvPr/>
        </p:nvPicPr>
        <p:blipFill>
          <a:blip r:embed="rId7" cstate="print">
            <a:duotone>
              <a:prstClr val="black"/>
              <a:schemeClr val="accent4">
                <a:tint val="45000"/>
                <a:satMod val="400000"/>
              </a:schemeClr>
            </a:duotone>
          </a:blip>
          <a:srcRect t="31061" b="45151"/>
          <a:stretch>
            <a:fillRect/>
          </a:stretch>
        </p:blipFill>
        <p:spPr>
          <a:xfrm>
            <a:off x="7010400" y="5606322"/>
            <a:ext cx="620455" cy="183924"/>
          </a:xfrm>
          <a:prstGeom prst="rect">
            <a:avLst/>
          </a:prstGeom>
        </p:spPr>
      </p:pic>
      <p:pic>
        <p:nvPicPr>
          <p:cNvPr id="73" name="Picture 72" descr="ipodShuffle.png"/>
          <p:cNvPicPr>
            <a:picLocks noChangeAspect="1"/>
          </p:cNvPicPr>
          <p:nvPr/>
        </p:nvPicPr>
        <p:blipFill>
          <a:blip r:embed="rId8" cstate="print">
            <a:duotone>
              <a:prstClr val="black"/>
              <a:schemeClr val="accent4">
                <a:tint val="45000"/>
                <a:satMod val="400000"/>
              </a:schemeClr>
            </a:duotone>
          </a:blip>
          <a:srcRect t="19479" b="27354"/>
          <a:stretch>
            <a:fillRect/>
          </a:stretch>
        </p:blipFill>
        <p:spPr>
          <a:xfrm>
            <a:off x="5192673" y="5593137"/>
            <a:ext cx="323492" cy="214326"/>
          </a:xfrm>
          <a:prstGeom prst="rect">
            <a:avLst/>
          </a:prstGeom>
        </p:spPr>
      </p:pic>
      <p:pic>
        <p:nvPicPr>
          <p:cNvPr id="74" name="Picture 73" descr="clicker.png"/>
          <p:cNvPicPr>
            <a:picLocks noChangeAspect="1"/>
          </p:cNvPicPr>
          <p:nvPr/>
        </p:nvPicPr>
        <p:blipFill>
          <a:blip r:embed="rId9" cstate="print">
            <a:duotone>
              <a:prstClr val="black"/>
              <a:schemeClr val="accent4">
                <a:tint val="45000"/>
                <a:satMod val="400000"/>
              </a:schemeClr>
            </a:duotone>
          </a:blip>
          <a:srcRect b="21644"/>
          <a:stretch>
            <a:fillRect/>
          </a:stretch>
        </p:blipFill>
        <p:spPr>
          <a:xfrm>
            <a:off x="3821974" y="5294096"/>
            <a:ext cx="637817" cy="561723"/>
          </a:xfrm>
          <a:prstGeom prst="rect">
            <a:avLst/>
          </a:prstGeom>
        </p:spPr>
      </p:pic>
      <p:pic>
        <p:nvPicPr>
          <p:cNvPr id="75" name="Picture 74" descr="ipad.png"/>
          <p:cNvPicPr>
            <a:picLocks noChangeAspect="1"/>
          </p:cNvPicPr>
          <p:nvPr/>
        </p:nvPicPr>
        <p:blipFill>
          <a:blip r:embed="rId10" cstate="print">
            <a:duotone>
              <a:prstClr val="black"/>
              <a:schemeClr val="accent4">
                <a:tint val="45000"/>
                <a:satMod val="400000"/>
              </a:schemeClr>
            </a:duotone>
          </a:blip>
          <a:srcRect b="24473"/>
          <a:stretch>
            <a:fillRect/>
          </a:stretch>
        </p:blipFill>
        <p:spPr>
          <a:xfrm>
            <a:off x="4480364" y="5372276"/>
            <a:ext cx="526065" cy="495124"/>
          </a:xfrm>
          <a:prstGeom prst="rect">
            <a:avLst/>
          </a:prstGeom>
        </p:spPr>
      </p:pic>
      <p:pic>
        <p:nvPicPr>
          <p:cNvPr id="76" name="Picture 75" descr="iphone4.png"/>
          <p:cNvPicPr>
            <a:picLocks noChangeAspect="1"/>
          </p:cNvPicPr>
          <p:nvPr/>
        </p:nvPicPr>
        <p:blipFill>
          <a:blip r:embed="rId11" cstate="print">
            <a:duotone>
              <a:prstClr val="black"/>
              <a:schemeClr val="accent4">
                <a:tint val="45000"/>
                <a:satMod val="400000"/>
              </a:schemeClr>
            </a:duotone>
          </a:blip>
          <a:stretch>
            <a:fillRect/>
          </a:stretch>
        </p:blipFill>
        <p:spPr>
          <a:xfrm>
            <a:off x="3208917" y="5396544"/>
            <a:ext cx="430081" cy="535948"/>
          </a:xfrm>
          <a:prstGeom prst="rect">
            <a:avLst/>
          </a:prstGeom>
        </p:spPr>
      </p:pic>
      <p:pic>
        <p:nvPicPr>
          <p:cNvPr id="77" name="Picture 76" descr="printer.png"/>
          <p:cNvPicPr>
            <a:picLocks noChangeAspect="1"/>
          </p:cNvPicPr>
          <p:nvPr/>
        </p:nvPicPr>
        <p:blipFill>
          <a:blip r:embed="rId12" cstate="print"/>
          <a:srcRect b="25560"/>
          <a:stretch>
            <a:fillRect/>
          </a:stretch>
        </p:blipFill>
        <p:spPr>
          <a:xfrm>
            <a:off x="4505240" y="1410010"/>
            <a:ext cx="662260" cy="614339"/>
          </a:xfrm>
          <a:prstGeom prst="rect">
            <a:avLst/>
          </a:prstGeom>
        </p:spPr>
      </p:pic>
      <p:pic>
        <p:nvPicPr>
          <p:cNvPr id="78" name="Picture 77" descr="ereader.png"/>
          <p:cNvPicPr>
            <a:picLocks noChangeAspect="1"/>
          </p:cNvPicPr>
          <p:nvPr/>
        </p:nvPicPr>
        <p:blipFill>
          <a:blip r:embed="rId13" cstate="print">
            <a:duotone>
              <a:prstClr val="black"/>
              <a:schemeClr val="accent2">
                <a:tint val="45000"/>
                <a:satMod val="400000"/>
              </a:schemeClr>
            </a:duotone>
          </a:blip>
          <a:srcRect b="24653"/>
          <a:stretch>
            <a:fillRect/>
          </a:stretch>
        </p:blipFill>
        <p:spPr>
          <a:xfrm>
            <a:off x="5353017" y="3057266"/>
            <a:ext cx="711680" cy="668228"/>
          </a:xfrm>
          <a:prstGeom prst="rect">
            <a:avLst/>
          </a:prstGeom>
        </p:spPr>
      </p:pic>
      <p:pic>
        <p:nvPicPr>
          <p:cNvPr id="79" name="Picture 78" descr="wifiSignal03.png"/>
          <p:cNvPicPr>
            <a:picLocks noChangeAspect="1"/>
          </p:cNvPicPr>
          <p:nvPr/>
        </p:nvPicPr>
        <p:blipFill>
          <a:blip r:embed="rId14" cstate="print"/>
          <a:srcRect b="20956"/>
          <a:stretch>
            <a:fillRect/>
          </a:stretch>
        </p:blipFill>
        <p:spPr>
          <a:xfrm>
            <a:off x="3610511" y="1524000"/>
            <a:ext cx="463698" cy="456746"/>
          </a:xfrm>
          <a:prstGeom prst="rect">
            <a:avLst/>
          </a:prstGeom>
        </p:spPr>
      </p:pic>
      <p:pic>
        <p:nvPicPr>
          <p:cNvPr id="80" name="Picture 79" descr="usbDrive.png"/>
          <p:cNvPicPr>
            <a:picLocks noChangeAspect="1"/>
          </p:cNvPicPr>
          <p:nvPr/>
        </p:nvPicPr>
        <p:blipFill>
          <a:blip r:embed="rId15" cstate="print"/>
          <a:srcRect b="23095"/>
          <a:stretch>
            <a:fillRect/>
          </a:stretch>
        </p:blipFill>
        <p:spPr>
          <a:xfrm>
            <a:off x="6870464" y="1367174"/>
            <a:ext cx="706907" cy="677468"/>
          </a:xfrm>
          <a:prstGeom prst="rect">
            <a:avLst/>
          </a:prstGeom>
        </p:spPr>
      </p:pic>
      <p:pic>
        <p:nvPicPr>
          <p:cNvPr id="81" name="Picture 80" descr="imac.png"/>
          <p:cNvPicPr>
            <a:picLocks noChangeAspect="1"/>
          </p:cNvPicPr>
          <p:nvPr/>
        </p:nvPicPr>
        <p:blipFill>
          <a:blip r:embed="rId16" cstate="print">
            <a:duotone>
              <a:prstClr val="black"/>
              <a:schemeClr val="accent4">
                <a:tint val="45000"/>
                <a:satMod val="400000"/>
              </a:schemeClr>
            </a:duotone>
          </a:blip>
          <a:srcRect b="23515"/>
          <a:stretch>
            <a:fillRect/>
          </a:stretch>
        </p:blipFill>
        <p:spPr>
          <a:xfrm>
            <a:off x="7696200" y="5329942"/>
            <a:ext cx="618958" cy="589941"/>
          </a:xfrm>
          <a:prstGeom prst="rect">
            <a:avLst/>
          </a:prstGeom>
        </p:spPr>
      </p:pic>
      <p:pic>
        <p:nvPicPr>
          <p:cNvPr id="82" name="Picture 81" descr="webcam.png"/>
          <p:cNvPicPr>
            <a:picLocks noChangeAspect="1"/>
          </p:cNvPicPr>
          <p:nvPr/>
        </p:nvPicPr>
        <p:blipFill>
          <a:blip r:embed="rId17" cstate="print">
            <a:duotone>
              <a:prstClr val="black"/>
              <a:schemeClr val="accent4">
                <a:tint val="45000"/>
                <a:satMod val="400000"/>
              </a:schemeClr>
            </a:duotone>
          </a:blip>
          <a:srcRect b="26891"/>
          <a:stretch>
            <a:fillRect/>
          </a:stretch>
        </p:blipFill>
        <p:spPr>
          <a:xfrm>
            <a:off x="8327834" y="5345017"/>
            <a:ext cx="470501" cy="428651"/>
          </a:xfrm>
          <a:prstGeom prst="rect">
            <a:avLst/>
          </a:prstGeom>
        </p:spPr>
      </p:pic>
      <p:sp>
        <p:nvSpPr>
          <p:cNvPr id="83" name="TextBox 82"/>
          <p:cNvSpPr txBox="1"/>
          <p:nvPr/>
        </p:nvSpPr>
        <p:spPr>
          <a:xfrm>
            <a:off x="3314068" y="3653662"/>
            <a:ext cx="1077581" cy="338554"/>
          </a:xfrm>
          <a:prstGeom prst="rect">
            <a:avLst/>
          </a:prstGeom>
          <a:noFill/>
        </p:spPr>
        <p:txBody>
          <a:bodyPr wrap="square" rtlCol="0">
            <a:spAutoFit/>
          </a:bodyPr>
          <a:lstStyle/>
          <a:p>
            <a:pPr algn="ctr"/>
            <a:r>
              <a:rPr lang="en-US" sz="800" b="1" dirty="0" smtClean="0"/>
              <a:t>Internet device that attaches to TV</a:t>
            </a:r>
          </a:p>
        </p:txBody>
      </p:sp>
      <p:pic>
        <p:nvPicPr>
          <p:cNvPr id="84" name="Picture 83" descr="internetDeviceTV.png"/>
          <p:cNvPicPr>
            <a:picLocks noChangeAspect="1"/>
          </p:cNvPicPr>
          <p:nvPr/>
        </p:nvPicPr>
        <p:blipFill>
          <a:blip r:embed="rId4" cstate="print">
            <a:duotone>
              <a:prstClr val="black"/>
              <a:schemeClr val="accent2">
                <a:tint val="45000"/>
                <a:satMod val="400000"/>
              </a:schemeClr>
            </a:duotone>
          </a:blip>
          <a:stretch>
            <a:fillRect/>
          </a:stretch>
        </p:blipFill>
        <p:spPr>
          <a:xfrm>
            <a:off x="3486444" y="3114626"/>
            <a:ext cx="617163" cy="769079"/>
          </a:xfrm>
          <a:prstGeom prst="rect">
            <a:avLst/>
          </a:prstGeom>
        </p:spPr>
      </p:pic>
      <p:pic>
        <p:nvPicPr>
          <p:cNvPr id="85" name="Picture 84" descr="iphone4.png"/>
          <p:cNvPicPr>
            <a:picLocks noChangeAspect="1"/>
          </p:cNvPicPr>
          <p:nvPr/>
        </p:nvPicPr>
        <p:blipFill>
          <a:blip r:embed="rId18" cstate="print">
            <a:duotone>
              <a:prstClr val="black"/>
              <a:schemeClr val="accent2">
                <a:tint val="45000"/>
                <a:satMod val="400000"/>
              </a:schemeClr>
            </a:duotone>
          </a:blip>
          <a:srcRect b="21834"/>
          <a:stretch>
            <a:fillRect/>
          </a:stretch>
        </p:blipFill>
        <p:spPr>
          <a:xfrm>
            <a:off x="2523994" y="3090801"/>
            <a:ext cx="669999" cy="652625"/>
          </a:xfrm>
          <a:prstGeom prst="rect">
            <a:avLst/>
          </a:prstGeom>
        </p:spPr>
      </p:pic>
      <p:pic>
        <p:nvPicPr>
          <p:cNvPr id="86" name="Picture 85" descr="digitalVideoCam.png"/>
          <p:cNvPicPr>
            <a:picLocks noChangeAspect="1"/>
          </p:cNvPicPr>
          <p:nvPr/>
        </p:nvPicPr>
        <p:blipFill>
          <a:blip r:embed="rId5" cstate="print">
            <a:duotone>
              <a:prstClr val="black"/>
              <a:schemeClr val="accent2">
                <a:tint val="45000"/>
                <a:satMod val="400000"/>
              </a:schemeClr>
            </a:duotone>
          </a:blip>
          <a:srcRect b="22951"/>
          <a:stretch>
            <a:fillRect/>
          </a:stretch>
        </p:blipFill>
        <p:spPr>
          <a:xfrm>
            <a:off x="4556491" y="3115448"/>
            <a:ext cx="602953" cy="578926"/>
          </a:xfrm>
          <a:prstGeom prst="rect">
            <a:avLst/>
          </a:prstGeom>
        </p:spPr>
      </p:pic>
      <p:pic>
        <p:nvPicPr>
          <p:cNvPr id="87" name="Picture 86" descr="laptop.png"/>
          <p:cNvPicPr>
            <a:picLocks noChangeAspect="1"/>
          </p:cNvPicPr>
          <p:nvPr/>
        </p:nvPicPr>
        <p:blipFill>
          <a:blip r:embed="rId19" cstate="print"/>
          <a:srcRect b="23620"/>
          <a:stretch>
            <a:fillRect/>
          </a:stretch>
        </p:blipFill>
        <p:spPr>
          <a:xfrm>
            <a:off x="2511413" y="1447800"/>
            <a:ext cx="604189" cy="575077"/>
          </a:xfrm>
          <a:prstGeom prst="rect">
            <a:avLst/>
          </a:prstGeom>
        </p:spPr>
      </p:pic>
      <p:pic>
        <p:nvPicPr>
          <p:cNvPr id="88" name="Picture 87" descr="laptop.png"/>
          <p:cNvPicPr>
            <a:picLocks noChangeAspect="1"/>
          </p:cNvPicPr>
          <p:nvPr/>
        </p:nvPicPr>
        <p:blipFill>
          <a:blip r:embed="rId19" cstate="print">
            <a:duotone>
              <a:prstClr val="black"/>
              <a:schemeClr val="accent3">
                <a:tint val="45000"/>
                <a:satMod val="400000"/>
              </a:schemeClr>
            </a:duotone>
          </a:blip>
          <a:srcRect b="25051"/>
          <a:stretch>
            <a:fillRect/>
          </a:stretch>
        </p:blipFill>
        <p:spPr>
          <a:xfrm>
            <a:off x="2487682" y="2292417"/>
            <a:ext cx="604189" cy="564299"/>
          </a:xfrm>
          <a:prstGeom prst="rect">
            <a:avLst/>
          </a:prstGeom>
        </p:spPr>
      </p:pic>
      <p:pic>
        <p:nvPicPr>
          <p:cNvPr id="89" name="Picture 88" descr="wifiSignal03.png"/>
          <p:cNvPicPr>
            <a:picLocks noChangeAspect="1"/>
          </p:cNvPicPr>
          <p:nvPr/>
        </p:nvPicPr>
        <p:blipFill>
          <a:blip r:embed="rId14" cstate="print">
            <a:duotone>
              <a:prstClr val="black"/>
              <a:schemeClr val="accent3">
                <a:tint val="45000"/>
                <a:satMod val="400000"/>
              </a:schemeClr>
            </a:duotone>
          </a:blip>
          <a:srcRect b="21222"/>
          <a:stretch>
            <a:fillRect/>
          </a:stretch>
        </p:blipFill>
        <p:spPr>
          <a:xfrm>
            <a:off x="3615454" y="2395372"/>
            <a:ext cx="463698" cy="455207"/>
          </a:xfrm>
          <a:prstGeom prst="rect">
            <a:avLst/>
          </a:prstGeom>
        </p:spPr>
      </p:pic>
      <p:pic>
        <p:nvPicPr>
          <p:cNvPr id="90" name="Picture 89" descr="printer.png"/>
          <p:cNvPicPr>
            <a:picLocks noChangeAspect="1"/>
          </p:cNvPicPr>
          <p:nvPr/>
        </p:nvPicPr>
        <p:blipFill>
          <a:blip r:embed="rId12" cstate="print">
            <a:duotone>
              <a:prstClr val="black"/>
              <a:schemeClr val="accent3">
                <a:tint val="45000"/>
                <a:satMod val="400000"/>
              </a:schemeClr>
            </a:duotone>
          </a:blip>
          <a:srcRect b="25000"/>
          <a:stretch>
            <a:fillRect/>
          </a:stretch>
        </p:blipFill>
        <p:spPr>
          <a:xfrm>
            <a:off x="4497545" y="2255112"/>
            <a:ext cx="662260" cy="618958"/>
          </a:xfrm>
          <a:prstGeom prst="rect">
            <a:avLst/>
          </a:prstGeom>
        </p:spPr>
      </p:pic>
      <p:pic>
        <p:nvPicPr>
          <p:cNvPr id="91" name="Picture 90" descr="digitalCamera.png"/>
          <p:cNvPicPr>
            <a:picLocks noChangeAspect="1"/>
          </p:cNvPicPr>
          <p:nvPr/>
        </p:nvPicPr>
        <p:blipFill>
          <a:blip r:embed="rId20" cstate="print">
            <a:duotone>
              <a:prstClr val="black"/>
              <a:schemeClr val="accent2">
                <a:tint val="45000"/>
                <a:satMod val="400000"/>
              </a:schemeClr>
            </a:duotone>
          </a:blip>
          <a:srcRect t="19375" b="27593"/>
          <a:stretch>
            <a:fillRect/>
          </a:stretch>
        </p:blipFill>
        <p:spPr>
          <a:xfrm>
            <a:off x="3681696" y="4035537"/>
            <a:ext cx="379947" cy="251094"/>
          </a:xfrm>
          <a:prstGeom prst="rect">
            <a:avLst/>
          </a:prstGeom>
        </p:spPr>
      </p:pic>
      <p:pic>
        <p:nvPicPr>
          <p:cNvPr id="92" name="Picture 91" descr="scanner.png"/>
          <p:cNvPicPr>
            <a:picLocks noChangeAspect="1"/>
          </p:cNvPicPr>
          <p:nvPr/>
        </p:nvPicPr>
        <p:blipFill>
          <a:blip r:embed="rId6" cstate="print">
            <a:duotone>
              <a:prstClr val="black"/>
              <a:schemeClr val="accent2">
                <a:tint val="45000"/>
                <a:satMod val="400000"/>
              </a:schemeClr>
            </a:duotone>
          </a:blip>
          <a:srcRect t="22746" b="27835"/>
          <a:stretch>
            <a:fillRect/>
          </a:stretch>
        </p:blipFill>
        <p:spPr>
          <a:xfrm>
            <a:off x="4639941" y="4062789"/>
            <a:ext cx="459305" cy="282858"/>
          </a:xfrm>
          <a:prstGeom prst="rect">
            <a:avLst/>
          </a:prstGeom>
        </p:spPr>
      </p:pic>
      <p:pic>
        <p:nvPicPr>
          <p:cNvPr id="93" name="Picture 92" descr="ipad.png"/>
          <p:cNvPicPr>
            <a:picLocks noChangeAspect="1"/>
          </p:cNvPicPr>
          <p:nvPr/>
        </p:nvPicPr>
        <p:blipFill>
          <a:blip r:embed="rId10" cstate="print">
            <a:duotone>
              <a:prstClr val="black"/>
              <a:schemeClr val="accent2">
                <a:tint val="45000"/>
                <a:satMod val="400000"/>
              </a:schemeClr>
            </a:duotone>
          </a:blip>
          <a:srcRect b="24473"/>
          <a:stretch>
            <a:fillRect/>
          </a:stretch>
        </p:blipFill>
        <p:spPr>
          <a:xfrm>
            <a:off x="2625215" y="3913104"/>
            <a:ext cx="480960" cy="452671"/>
          </a:xfrm>
          <a:prstGeom prst="rect">
            <a:avLst/>
          </a:prstGeom>
        </p:spPr>
      </p:pic>
      <p:pic>
        <p:nvPicPr>
          <p:cNvPr id="94" name="Picture 93" descr="clicker.png"/>
          <p:cNvPicPr>
            <a:picLocks noChangeAspect="1"/>
          </p:cNvPicPr>
          <p:nvPr/>
        </p:nvPicPr>
        <p:blipFill>
          <a:blip r:embed="rId9" cstate="print">
            <a:duotone>
              <a:prstClr val="black"/>
              <a:schemeClr val="accent2">
                <a:tint val="45000"/>
                <a:satMod val="400000"/>
              </a:schemeClr>
            </a:duotone>
          </a:blip>
          <a:srcRect b="23705"/>
          <a:stretch>
            <a:fillRect/>
          </a:stretch>
        </p:blipFill>
        <p:spPr>
          <a:xfrm>
            <a:off x="5452548" y="3839637"/>
            <a:ext cx="637817" cy="546942"/>
          </a:xfrm>
          <a:prstGeom prst="rect">
            <a:avLst/>
          </a:prstGeom>
        </p:spPr>
      </p:pic>
      <p:pic>
        <p:nvPicPr>
          <p:cNvPr id="99" name="Picture 98" descr="projector.png"/>
          <p:cNvPicPr>
            <a:picLocks noChangeAspect="1"/>
          </p:cNvPicPr>
          <p:nvPr/>
        </p:nvPicPr>
        <p:blipFill>
          <a:blip r:embed="rId21" cstate="print"/>
          <a:srcRect b="26582"/>
          <a:stretch>
            <a:fillRect/>
          </a:stretch>
        </p:blipFill>
        <p:spPr>
          <a:xfrm>
            <a:off x="7984550" y="1261950"/>
            <a:ext cx="786157" cy="719250"/>
          </a:xfrm>
          <a:prstGeom prst="rect">
            <a:avLst/>
          </a:prstGeom>
        </p:spPr>
      </p:pic>
      <p:pic>
        <p:nvPicPr>
          <p:cNvPr id="100" name="Picture 99" descr="technology_infographic04.png"/>
          <p:cNvPicPr>
            <a:picLocks noChangeAspect="1"/>
          </p:cNvPicPr>
          <p:nvPr/>
        </p:nvPicPr>
        <p:blipFill>
          <a:blip r:embed="rId22" cstate="print">
            <a:duotone>
              <a:prstClr val="black"/>
              <a:schemeClr val="accent4">
                <a:tint val="45000"/>
                <a:satMod val="400000"/>
              </a:schemeClr>
            </a:duotone>
          </a:blip>
          <a:srcRect b="21121"/>
          <a:stretch>
            <a:fillRect/>
          </a:stretch>
        </p:blipFill>
        <p:spPr>
          <a:xfrm>
            <a:off x="4646063" y="4572000"/>
            <a:ext cx="687937" cy="676207"/>
          </a:xfrm>
          <a:prstGeom prst="rect">
            <a:avLst/>
          </a:prstGeom>
        </p:spPr>
      </p:pic>
      <p:pic>
        <p:nvPicPr>
          <p:cNvPr id="101" name="Picture 100" descr="technology_infographic03.png"/>
          <p:cNvPicPr>
            <a:picLocks noChangeAspect="1"/>
          </p:cNvPicPr>
          <p:nvPr/>
        </p:nvPicPr>
        <p:blipFill>
          <a:blip r:embed="rId23" cstate="print">
            <a:duotone>
              <a:prstClr val="black"/>
              <a:schemeClr val="accent4">
                <a:tint val="45000"/>
                <a:satMod val="400000"/>
              </a:schemeClr>
            </a:duotone>
          </a:blip>
          <a:srcRect b="31110"/>
          <a:stretch>
            <a:fillRect/>
          </a:stretch>
        </p:blipFill>
        <p:spPr>
          <a:xfrm>
            <a:off x="6400800" y="5338759"/>
            <a:ext cx="659553" cy="502557"/>
          </a:xfrm>
          <a:prstGeom prst="rect">
            <a:avLst/>
          </a:prstGeom>
        </p:spPr>
      </p:pic>
      <p:pic>
        <p:nvPicPr>
          <p:cNvPr id="102" name="Picture 101" descr="technology_infographic03.png"/>
          <p:cNvPicPr>
            <a:picLocks noChangeAspect="1"/>
          </p:cNvPicPr>
          <p:nvPr/>
        </p:nvPicPr>
        <p:blipFill>
          <a:blip r:embed="rId24" cstate="print"/>
          <a:srcRect b="23895"/>
          <a:stretch>
            <a:fillRect/>
          </a:stretch>
        </p:blipFill>
        <p:spPr>
          <a:xfrm>
            <a:off x="5694699" y="1479932"/>
            <a:ext cx="727294" cy="577695"/>
          </a:xfrm>
          <a:prstGeom prst="rect">
            <a:avLst/>
          </a:prstGeom>
        </p:spPr>
      </p:pic>
      <p:pic>
        <p:nvPicPr>
          <p:cNvPr id="103" name="Picture 102" descr="technology_infographic02.png"/>
          <p:cNvPicPr>
            <a:picLocks noChangeAspect="1"/>
          </p:cNvPicPr>
          <p:nvPr/>
        </p:nvPicPr>
        <p:blipFill>
          <a:blip r:embed="rId25" cstate="print">
            <a:duotone>
              <a:prstClr val="black"/>
              <a:schemeClr val="accent4">
                <a:tint val="45000"/>
                <a:satMod val="400000"/>
              </a:schemeClr>
            </a:duotone>
          </a:blip>
          <a:srcRect t="34667" b="44296"/>
          <a:stretch>
            <a:fillRect/>
          </a:stretch>
        </p:blipFill>
        <p:spPr>
          <a:xfrm>
            <a:off x="5703170" y="5578855"/>
            <a:ext cx="638767" cy="167455"/>
          </a:xfrm>
          <a:prstGeom prst="rect">
            <a:avLst/>
          </a:prstGeom>
        </p:spPr>
      </p:pic>
      <p:sp>
        <p:nvSpPr>
          <p:cNvPr id="104" name="Rectangle 103"/>
          <p:cNvSpPr/>
          <p:nvPr/>
        </p:nvSpPr>
        <p:spPr>
          <a:xfrm>
            <a:off x="1841469" y="1535017"/>
            <a:ext cx="6965281" cy="699983"/>
          </a:xfrm>
          <a:prstGeom prst="rect">
            <a:avLst/>
          </a:prstGeom>
          <a:no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829834" y="2380306"/>
            <a:ext cx="6965281" cy="699983"/>
          </a:xfrm>
          <a:prstGeom prst="rect">
            <a:avLst/>
          </a:prstGeom>
          <a:no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829834" y="3200400"/>
            <a:ext cx="6965281" cy="1433508"/>
          </a:xfrm>
          <a:prstGeom prst="rect">
            <a:avLst/>
          </a:prstGeom>
          <a:no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814525" y="4724401"/>
            <a:ext cx="6965281" cy="1445979"/>
          </a:xfrm>
          <a:prstGeom prst="rect">
            <a:avLst/>
          </a:prstGeom>
          <a:no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778450"/>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304800"/>
            <a:ext cx="8534400" cy="1143000"/>
          </a:xfrm>
        </p:spPr>
        <p:txBody>
          <a:bodyPr>
            <a:normAutofit/>
          </a:bodyPr>
          <a:lstStyle/>
          <a:p>
            <a:r>
              <a:rPr lang="en-US" dirty="0" smtClean="0"/>
              <a:t>Academic benefits…</a:t>
            </a:r>
            <a:br>
              <a:rPr lang="en-US" dirty="0" smtClean="0"/>
            </a:br>
            <a:r>
              <a:rPr lang="en-US" i="1" dirty="0" smtClean="0"/>
              <a:t>communication tools - mass adoption</a:t>
            </a:r>
            <a:endParaRPr lang="en-US" i="1"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21</a:t>
            </a:fld>
            <a:endParaRPr lang="en-US"/>
          </a:p>
        </p:txBody>
      </p:sp>
      <p:graphicFrame>
        <p:nvGraphicFramePr>
          <p:cNvPr id="14" name="Chart 13"/>
          <p:cNvGraphicFramePr>
            <a:graphicFrameLocks noChangeAspect="1"/>
          </p:cNvGraphicFramePr>
          <p:nvPr>
            <p:extLst>
              <p:ext uri="{D42A27DB-BD31-4B8C-83A1-F6EECF244321}">
                <p14:modId xmlns:p14="http://schemas.microsoft.com/office/powerpoint/2010/main" val="3097367756"/>
              </p:ext>
            </p:extLst>
          </p:nvPr>
        </p:nvGraphicFramePr>
        <p:xfrm>
          <a:off x="685800" y="1524974"/>
          <a:ext cx="9448800" cy="468179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16" name="TextBox 15"/>
          <p:cNvSpPr txBox="1"/>
          <p:nvPr/>
        </p:nvSpPr>
        <p:spPr>
          <a:xfrm>
            <a:off x="394898" y="6114436"/>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Q5a. Thinking about the most recent school year, how often did you do the following, whether it was for school or personal purposes?</a:t>
            </a:r>
          </a:p>
        </p:txBody>
      </p:sp>
      <p:sp>
        <p:nvSpPr>
          <p:cNvPr id="20" name="TextBox 19"/>
          <p:cNvSpPr txBox="1"/>
          <p:nvPr/>
        </p:nvSpPr>
        <p:spPr>
          <a:xfrm>
            <a:off x="3241999" y="1371600"/>
            <a:ext cx="3939216" cy="553998"/>
          </a:xfrm>
          <a:prstGeom prst="rect">
            <a:avLst/>
          </a:prstGeom>
          <a:noFill/>
        </p:spPr>
        <p:txBody>
          <a:bodyPr wrap="square" rtlCol="0">
            <a:spAutoFit/>
          </a:bodyPr>
          <a:lstStyle/>
          <a:p>
            <a:pPr algn="ctr"/>
            <a:r>
              <a:rPr lang="en-US" sz="1200" b="1" dirty="0" smtClean="0">
                <a:latin typeface="Arial" pitchFamily="34" charset="0"/>
                <a:cs typeface="Arial" pitchFamily="34" charset="0"/>
              </a:rPr>
              <a:t>Frequency of Use for School or Personal Purposes</a:t>
            </a:r>
            <a:endParaRPr lang="en-US" sz="10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3073991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p:txBody>
          <a:bodyPr>
            <a:normAutofit/>
          </a:bodyPr>
          <a:lstStyle/>
          <a:p>
            <a:r>
              <a:rPr lang="en-US" dirty="0" smtClean="0"/>
              <a:t>Academic benefits…</a:t>
            </a:r>
            <a:br>
              <a:rPr lang="en-US" dirty="0" smtClean="0"/>
            </a:br>
            <a:r>
              <a:rPr lang="en-US" i="1" dirty="0" smtClean="0"/>
              <a:t>A blizzard of messages</a:t>
            </a:r>
            <a:endParaRPr lang="en-US" i="1" cap="none" dirty="0"/>
          </a:p>
        </p:txBody>
      </p:sp>
      <p:sp>
        <p:nvSpPr>
          <p:cNvPr id="14" name="Content Placeholder 7"/>
          <p:cNvSpPr>
            <a:spLocks noGrp="1"/>
          </p:cNvSpPr>
          <p:nvPr>
            <p:ph idx="1"/>
          </p:nvPr>
        </p:nvSpPr>
        <p:spPr>
          <a:xfrm>
            <a:off x="457200" y="1600201"/>
            <a:ext cx="8382000" cy="4114800"/>
          </a:xfrm>
        </p:spPr>
        <p:txBody>
          <a:bodyPr>
            <a:normAutofit/>
          </a:bodyPr>
          <a:lstStyle/>
          <a:p>
            <a:pPr lvl="0">
              <a:buClr>
                <a:srgbClr val="A32638"/>
              </a:buClr>
            </a:pPr>
            <a:r>
              <a:rPr lang="en-US" dirty="0"/>
              <a:t>Frequent e-mail users (</a:t>
            </a:r>
            <a:r>
              <a:rPr lang="en-US" dirty="0" smtClean="0"/>
              <a:t>75% of </a:t>
            </a:r>
            <a:r>
              <a:rPr lang="en-US" dirty="0"/>
              <a:t>students) send or receive an average of </a:t>
            </a:r>
            <a:r>
              <a:rPr lang="en-US" i="1" u="sng" dirty="0"/>
              <a:t>25 e-mails </a:t>
            </a:r>
            <a:r>
              <a:rPr lang="en-US" dirty="0"/>
              <a:t>a day.</a:t>
            </a:r>
          </a:p>
          <a:p>
            <a:pPr lvl="0">
              <a:buClr>
                <a:srgbClr val="A32638"/>
              </a:buClr>
            </a:pPr>
            <a:r>
              <a:rPr lang="en-US" dirty="0"/>
              <a:t>Frequent </a:t>
            </a:r>
            <a:r>
              <a:rPr lang="en-US" dirty="0" err="1"/>
              <a:t>texters</a:t>
            </a:r>
            <a:r>
              <a:rPr lang="en-US" dirty="0"/>
              <a:t> (</a:t>
            </a:r>
            <a:r>
              <a:rPr lang="en-US" dirty="0" smtClean="0"/>
              <a:t>74% </a:t>
            </a:r>
            <a:r>
              <a:rPr lang="en-US" dirty="0"/>
              <a:t>of students) send or receive an average of </a:t>
            </a:r>
            <a:r>
              <a:rPr lang="en-US" i="1" dirty="0"/>
              <a:t>84 </a:t>
            </a:r>
            <a:r>
              <a:rPr lang="en-US" i="1" u="sng" dirty="0"/>
              <a:t>text messages </a:t>
            </a:r>
            <a:r>
              <a:rPr lang="en-US" dirty="0"/>
              <a:t>a day. </a:t>
            </a:r>
          </a:p>
          <a:p>
            <a:pPr lvl="0">
              <a:buClr>
                <a:srgbClr val="A32638"/>
              </a:buClr>
            </a:pPr>
            <a:r>
              <a:rPr lang="en-US" dirty="0"/>
              <a:t>Frequent Facebook users (</a:t>
            </a:r>
            <a:r>
              <a:rPr lang="en-US" dirty="0" smtClean="0"/>
              <a:t>58% </a:t>
            </a:r>
            <a:r>
              <a:rPr lang="en-US" dirty="0"/>
              <a:t>of students) log into and/or </a:t>
            </a:r>
            <a:r>
              <a:rPr lang="en-US" i="1" u="sng" dirty="0"/>
              <a:t>check Facebook 13 times </a:t>
            </a:r>
            <a:r>
              <a:rPr lang="en-US" dirty="0"/>
              <a:t>a day.</a:t>
            </a:r>
          </a:p>
          <a:p>
            <a:pPr lvl="0">
              <a:buClr>
                <a:srgbClr val="A32638"/>
              </a:buClr>
            </a:pPr>
            <a:r>
              <a:rPr lang="en-US" dirty="0"/>
              <a:t>Frequent Twitter users (</a:t>
            </a:r>
            <a:r>
              <a:rPr lang="en-US" dirty="0" smtClean="0"/>
              <a:t>11% </a:t>
            </a:r>
            <a:r>
              <a:rPr lang="en-US" dirty="0"/>
              <a:t>of students) read or </a:t>
            </a:r>
            <a:r>
              <a:rPr lang="en-US" i="1" u="sng" dirty="0"/>
              <a:t>post 112 tweets </a:t>
            </a:r>
            <a:r>
              <a:rPr lang="en-US" dirty="0"/>
              <a:t>a day. </a:t>
            </a: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22</a:t>
            </a:fld>
            <a:endParaRPr lang="en-US"/>
          </a:p>
        </p:txBody>
      </p:sp>
    </p:spTree>
    <p:extLst>
      <p:ext uri="{BB962C8B-B14F-4D97-AF65-F5344CB8AC3E}">
        <p14:creationId xmlns:p14="http://schemas.microsoft.com/office/powerpoint/2010/main" val="428913438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325915"/>
            <a:ext cx="8436934" cy="1143000"/>
          </a:xfrm>
        </p:spPr>
        <p:txBody>
          <a:bodyPr>
            <a:noAutofit/>
          </a:bodyPr>
          <a:lstStyle/>
          <a:p>
            <a:r>
              <a:rPr lang="en-US" spc="-120" dirty="0" smtClean="0"/>
              <a:t>Academic benefits…</a:t>
            </a:r>
            <a:r>
              <a:rPr lang="en-US" i="1" spc="-120" dirty="0" smtClean="0"/>
              <a:t>Smartphones—not just  for communication</a:t>
            </a:r>
            <a:endParaRPr lang="en-US" i="1" cap="none" spc="-120"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23</a:t>
            </a:fld>
            <a:endParaRPr lang="en-US"/>
          </a:p>
        </p:txBody>
      </p:sp>
      <p:sp>
        <p:nvSpPr>
          <p:cNvPr id="12" name="TextBox 11"/>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graphicFrame>
        <p:nvGraphicFramePr>
          <p:cNvPr id="14" name="Chart 13"/>
          <p:cNvGraphicFramePr>
            <a:graphicFrameLocks noChangeAspect="1"/>
          </p:cNvGraphicFramePr>
          <p:nvPr>
            <p:extLst>
              <p:ext uri="{D42A27DB-BD31-4B8C-83A1-F6EECF244321}">
                <p14:modId xmlns:p14="http://schemas.microsoft.com/office/powerpoint/2010/main" val="2451480883"/>
              </p:ext>
            </p:extLst>
          </p:nvPr>
        </p:nvGraphicFramePr>
        <p:xfrm>
          <a:off x="2057400" y="1611072"/>
          <a:ext cx="5873984" cy="458905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251185" y="1384129"/>
            <a:ext cx="4635931" cy="438582"/>
          </a:xfrm>
          <a:prstGeom prst="rect">
            <a:avLst/>
          </a:prstGeom>
          <a:noFill/>
        </p:spPr>
        <p:txBody>
          <a:bodyPr wrap="square" rtlCol="0">
            <a:spAutoFit/>
          </a:bodyPr>
          <a:lstStyle/>
          <a:p>
            <a:pPr algn="ctr"/>
            <a:r>
              <a:rPr lang="en-US" sz="1200" b="1" dirty="0" smtClean="0">
                <a:latin typeface="Arial" pitchFamily="34" charset="0"/>
                <a:cs typeface="Arial" pitchFamily="34" charset="0"/>
              </a:rPr>
              <a:t>Ways Smartphones Are Used for Academic Work</a:t>
            </a:r>
          </a:p>
          <a:p>
            <a:pPr algn="ctr"/>
            <a:r>
              <a:rPr lang="en-US" sz="1050" dirty="0" smtClean="0">
                <a:solidFill>
                  <a:schemeClr val="accent5">
                    <a:lumMod val="50000"/>
                  </a:schemeClr>
                </a:solidFill>
                <a:latin typeface="Arial" pitchFamily="34" charset="0"/>
                <a:cs typeface="Arial" pitchFamily="34" charset="0"/>
              </a:rPr>
              <a:t>(Among Users) n= 1,122 </a:t>
            </a:r>
            <a:endParaRPr lang="en-US" sz="1050" dirty="0" smtClean="0">
              <a:latin typeface="Arial" pitchFamily="34" charset="0"/>
              <a:cs typeface="Arial" pitchFamily="34" charset="0"/>
            </a:endParaRPr>
          </a:p>
        </p:txBody>
      </p:sp>
      <p:sp>
        <p:nvSpPr>
          <p:cNvPr id="20" name="TextBox 19"/>
          <p:cNvSpPr txBox="1"/>
          <p:nvPr/>
        </p:nvSpPr>
        <p:spPr>
          <a:xfrm>
            <a:off x="6545945" y="3832221"/>
            <a:ext cx="2348189" cy="2123658"/>
          </a:xfrm>
          <a:prstGeom prst="rect">
            <a:avLst/>
          </a:prstGeom>
          <a:solidFill>
            <a:schemeClr val="bg2">
              <a:lumMod val="65000"/>
            </a:schemeClr>
          </a:solidFill>
        </p:spPr>
        <p:txBody>
          <a:bodyPr wrap="square" rtlCol="0">
            <a:spAutoFit/>
          </a:bodyPr>
          <a:lstStyle/>
          <a:p>
            <a:pPr marL="182880" indent="-182880"/>
            <a:r>
              <a:rPr lang="en-US" sz="1200" dirty="0" smtClean="0"/>
              <a:t>    Opportunities exist for universities and students to take greater advantage of </a:t>
            </a:r>
            <a:r>
              <a:rPr lang="en-US" sz="1200" dirty="0" err="1" smtClean="0"/>
              <a:t>smartphone</a:t>
            </a:r>
            <a:r>
              <a:rPr lang="en-US" sz="1200" dirty="0" smtClean="0"/>
              <a:t> technology when it comes to administrative activities, such as ordering transcripts, purchasing textbooks, accessing financial aid information, and registering for courses.</a:t>
            </a:r>
          </a:p>
        </p:txBody>
      </p:sp>
      <p:cxnSp>
        <p:nvCxnSpPr>
          <p:cNvPr id="21" name="Straight Connector 20"/>
          <p:cNvCxnSpPr/>
          <p:nvPr/>
        </p:nvCxnSpPr>
        <p:spPr>
          <a:xfrm rot="5400000" flipH="1" flipV="1">
            <a:off x="5230422" y="4914476"/>
            <a:ext cx="1901350"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89276" y="4954402"/>
            <a:ext cx="59182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88855" y="3897762"/>
            <a:ext cx="139382" cy="139382"/>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703576" y="4582927"/>
            <a:ext cx="47752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03576" y="4220977"/>
            <a:ext cx="47752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17800" y="5872031"/>
            <a:ext cx="96329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81096" y="3973327"/>
            <a:ext cx="47752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55976" y="4022257"/>
            <a:ext cx="32512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9600" y="6107788"/>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Q11. You said you own an </a:t>
            </a:r>
            <a:r>
              <a:rPr lang="en-US" sz="600" i="1" kern="0" dirty="0" err="1" smtClean="0">
                <a:solidFill>
                  <a:sysClr val="windowText" lastClr="000000"/>
                </a:solidFill>
                <a:latin typeface="Century Gothic" pitchFamily="34" charset="0"/>
              </a:rPr>
              <a:t>iPhone</a:t>
            </a:r>
            <a:r>
              <a:rPr lang="en-US" sz="600" i="1" kern="0" dirty="0" smtClean="0">
                <a:solidFill>
                  <a:sysClr val="windowText" lastClr="000000"/>
                </a:solidFill>
                <a:latin typeface="Century Gothic" pitchFamily="34" charset="0"/>
              </a:rPr>
              <a:t> or </a:t>
            </a:r>
            <a:r>
              <a:rPr lang="en-US" sz="600" i="1" kern="0" dirty="0" err="1" smtClean="0">
                <a:solidFill>
                  <a:sysClr val="windowText" lastClr="000000"/>
                </a:solidFill>
                <a:latin typeface="Century Gothic" pitchFamily="34" charset="0"/>
              </a:rPr>
              <a:t>smartphone</a:t>
            </a:r>
            <a:r>
              <a:rPr lang="en-US" sz="600" i="1" kern="0" dirty="0" smtClean="0">
                <a:solidFill>
                  <a:sysClr val="windowText" lastClr="000000"/>
                </a:solidFill>
                <a:latin typeface="Century Gothic" pitchFamily="34" charset="0"/>
              </a:rPr>
              <a:t>. Which of the following are ways you use your </a:t>
            </a:r>
            <a:r>
              <a:rPr lang="en-US" sz="600" i="1" kern="0" dirty="0" err="1" smtClean="0">
                <a:solidFill>
                  <a:sysClr val="windowText" lastClr="000000"/>
                </a:solidFill>
                <a:latin typeface="Century Gothic" pitchFamily="34" charset="0"/>
              </a:rPr>
              <a:t>iPhone</a:t>
            </a:r>
            <a:r>
              <a:rPr lang="en-US" sz="600" i="1" kern="0" dirty="0" smtClean="0">
                <a:solidFill>
                  <a:sysClr val="windowText" lastClr="000000"/>
                </a:solidFill>
                <a:latin typeface="Century Gothic" pitchFamily="34" charset="0"/>
              </a:rPr>
              <a:t> or </a:t>
            </a:r>
            <a:r>
              <a:rPr lang="en-US" sz="600" i="1" kern="0" dirty="0" err="1" smtClean="0">
                <a:solidFill>
                  <a:sysClr val="windowText" lastClr="000000"/>
                </a:solidFill>
                <a:latin typeface="Century Gothic" pitchFamily="34" charset="0"/>
              </a:rPr>
              <a:t>smartphone</a:t>
            </a:r>
            <a:r>
              <a:rPr lang="en-US" sz="600" i="1" kern="0" dirty="0" smtClean="0">
                <a:solidFill>
                  <a:sysClr val="windowText" lastClr="000000"/>
                </a:solidFill>
                <a:latin typeface="Century Gothic" pitchFamily="34" charset="0"/>
              </a:rPr>
              <a:t> for your academic work?</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Tree>
    <p:extLst>
      <p:ext uri="{BB962C8B-B14F-4D97-AF65-F5344CB8AC3E}">
        <p14:creationId xmlns:p14="http://schemas.microsoft.com/office/powerpoint/2010/main" val="162370100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271499"/>
            <a:ext cx="8382000" cy="1143000"/>
          </a:xfrm>
        </p:spPr>
        <p:txBody>
          <a:bodyPr>
            <a:normAutofit/>
          </a:bodyPr>
          <a:lstStyle/>
          <a:p>
            <a:r>
              <a:rPr lang="en-US" dirty="0" smtClean="0"/>
              <a:t>Academic benefits…</a:t>
            </a:r>
            <a:br>
              <a:rPr lang="en-US" dirty="0" smtClean="0"/>
            </a:br>
            <a:r>
              <a:rPr lang="en-US" i="1" dirty="0" smtClean="0"/>
              <a:t>Top Apps for Mobiles</a:t>
            </a:r>
            <a:endParaRPr lang="en-US" i="1"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24</a:t>
            </a:fld>
            <a:endParaRPr lang="en-US"/>
          </a:p>
        </p:txBody>
      </p:sp>
      <p:sp>
        <p:nvSpPr>
          <p:cNvPr id="17" name="TextBox 16"/>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18" name="TextBox 17"/>
          <p:cNvSpPr txBox="1"/>
          <p:nvPr/>
        </p:nvSpPr>
        <p:spPr>
          <a:xfrm>
            <a:off x="6477000" y="5803898"/>
            <a:ext cx="1817688" cy="646331"/>
          </a:xfrm>
          <a:prstGeom prst="rect">
            <a:avLst/>
          </a:prstGeom>
          <a:noFill/>
        </p:spPr>
        <p:txBody>
          <a:bodyPr wrap="square" rtlCol="0">
            <a:spAutoFit/>
          </a:bodyPr>
          <a:lstStyle/>
          <a:p>
            <a:pPr>
              <a:defRPr/>
            </a:pPr>
            <a:r>
              <a:rPr lang="en-US" sz="600" i="1" kern="0" dirty="0" smtClean="0">
                <a:solidFill>
                  <a:sysClr val="windowText" lastClr="000000"/>
                </a:solidFill>
                <a:latin typeface="Century Gothic" pitchFamily="34" charset="0"/>
              </a:rPr>
              <a:t>Q10b. Which of the following types of mobile or tablet apps do you use for coursework or other college/university-related activities? Please do not include any apps that you only use for personal, non-academic purposes.</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19" name="TextBox 18"/>
          <p:cNvSpPr txBox="1"/>
          <p:nvPr/>
        </p:nvSpPr>
        <p:spPr>
          <a:xfrm>
            <a:off x="1399430" y="1326818"/>
            <a:ext cx="6416702" cy="400110"/>
          </a:xfrm>
          <a:prstGeom prst="rect">
            <a:avLst/>
          </a:prstGeom>
          <a:noFill/>
        </p:spPr>
        <p:txBody>
          <a:bodyPr wrap="square" rtlCol="0">
            <a:spAutoFit/>
          </a:bodyPr>
          <a:lstStyle/>
          <a:p>
            <a:pPr algn="ctr"/>
            <a:r>
              <a:rPr lang="en-US" sz="1000" b="1" dirty="0" smtClean="0">
                <a:latin typeface="Arial" pitchFamily="34" charset="0"/>
                <a:cs typeface="Arial" pitchFamily="34" charset="0"/>
              </a:rPr>
              <a:t>Types of Apps Used Most For Coursework and other University-Related Activities</a:t>
            </a:r>
          </a:p>
          <a:p>
            <a:pPr algn="ctr"/>
            <a:r>
              <a:rPr lang="en-US" sz="1000" dirty="0" smtClean="0">
                <a:solidFill>
                  <a:schemeClr val="accent5">
                    <a:lumMod val="50000"/>
                  </a:schemeClr>
                </a:solidFill>
                <a:latin typeface="Arial" pitchFamily="34" charset="0"/>
                <a:cs typeface="Arial" pitchFamily="34" charset="0"/>
              </a:rPr>
              <a:t>(Among smartphone and tablet users) n= 1,230</a:t>
            </a:r>
          </a:p>
        </p:txBody>
      </p:sp>
      <p:graphicFrame>
        <p:nvGraphicFramePr>
          <p:cNvPr id="24" name="Chart 23"/>
          <p:cNvGraphicFramePr>
            <a:graphicFrameLocks noChangeAspect="1"/>
          </p:cNvGraphicFramePr>
          <p:nvPr>
            <p:extLst>
              <p:ext uri="{D42A27DB-BD31-4B8C-83A1-F6EECF244321}">
                <p14:modId xmlns:p14="http://schemas.microsoft.com/office/powerpoint/2010/main" val="4144952360"/>
              </p:ext>
            </p:extLst>
          </p:nvPr>
        </p:nvGraphicFramePr>
        <p:xfrm>
          <a:off x="2209800" y="1633327"/>
          <a:ext cx="5156200" cy="4559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23064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p:txBody>
          <a:bodyPr>
            <a:noAutofit/>
          </a:bodyPr>
          <a:lstStyle/>
          <a:p>
            <a:r>
              <a:rPr lang="en-US" dirty="0" smtClean="0"/>
              <a:t>Academic benefits…</a:t>
            </a:r>
            <a:r>
              <a:rPr lang="en-US" i="1" dirty="0" smtClean="0"/>
              <a:t>The </a:t>
            </a:r>
            <a:r>
              <a:rPr lang="en-US" i="1" u="sng" dirty="0" smtClean="0"/>
              <a:t>one</a:t>
            </a:r>
            <a:r>
              <a:rPr lang="en-US" i="1" dirty="0" smtClean="0"/>
              <a:t> website students can’t live without</a:t>
            </a:r>
            <a:endParaRPr lang="en-US" i="1"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25</a:t>
            </a:fld>
            <a:endParaRPr lang="en-US"/>
          </a:p>
        </p:txBody>
      </p:sp>
      <p:pic>
        <p:nvPicPr>
          <p:cNvPr id="8" name="Picture 3" descr="\\FLYNN\Hypothesis Study Files (alpha by client)\IN HOUSE\Graphics - In Progress\Grunwald_Graphics\1044 Educause\REN\Blackboard.png"/>
          <p:cNvPicPr>
            <a:picLocks noChangeAspect="1" noChangeArrowheads="1"/>
          </p:cNvPicPr>
          <p:nvPr/>
        </p:nvPicPr>
        <p:blipFill>
          <a:blip r:embed="rId3" cstate="print"/>
          <a:srcRect/>
          <a:stretch>
            <a:fillRect/>
          </a:stretch>
        </p:blipFill>
        <p:spPr bwMode="auto">
          <a:xfrm>
            <a:off x="2404801" y="3627731"/>
            <a:ext cx="1119097" cy="990600"/>
          </a:xfrm>
          <a:prstGeom prst="rect">
            <a:avLst/>
          </a:prstGeom>
          <a:noFill/>
        </p:spPr>
      </p:pic>
      <p:pic>
        <p:nvPicPr>
          <p:cNvPr id="9" name="Picture 4" descr="\\FLYNN\Hypothesis Study Files (alpha by client)\IN HOUSE\Graphics - In Progress\Grunwald_Graphics\1044 Educause\REN\Facebook.png"/>
          <p:cNvPicPr>
            <a:picLocks noChangeAspect="1" noChangeArrowheads="1"/>
          </p:cNvPicPr>
          <p:nvPr/>
        </p:nvPicPr>
        <p:blipFill>
          <a:blip r:embed="rId4" cstate="print"/>
          <a:srcRect/>
          <a:stretch>
            <a:fillRect/>
          </a:stretch>
        </p:blipFill>
        <p:spPr bwMode="auto">
          <a:xfrm>
            <a:off x="4073911" y="3742270"/>
            <a:ext cx="684329" cy="681697"/>
          </a:xfrm>
          <a:prstGeom prst="rect">
            <a:avLst/>
          </a:prstGeom>
          <a:noFill/>
        </p:spPr>
      </p:pic>
      <p:pic>
        <p:nvPicPr>
          <p:cNvPr id="10" name="Picture 5" descr="\\FLYNN\Hypothesis Study Files (alpha by client)\IN HOUSE\Graphics - In Progress\Grunwald_Graphics\1044 Educause\REN\Yahoo!.png"/>
          <p:cNvPicPr>
            <a:picLocks noChangeAspect="1" noChangeArrowheads="1"/>
          </p:cNvPicPr>
          <p:nvPr/>
        </p:nvPicPr>
        <p:blipFill>
          <a:blip r:embed="rId5" cstate="print"/>
          <a:srcRect/>
          <a:stretch>
            <a:fillRect/>
          </a:stretch>
        </p:blipFill>
        <p:spPr bwMode="auto">
          <a:xfrm>
            <a:off x="6335020" y="3874477"/>
            <a:ext cx="857490" cy="570315"/>
          </a:xfrm>
          <a:prstGeom prst="rect">
            <a:avLst/>
          </a:prstGeom>
          <a:noFill/>
        </p:spPr>
      </p:pic>
      <p:pic>
        <p:nvPicPr>
          <p:cNvPr id="11" name="Picture 6" descr="\\FLYNN\Hypothesis Study Files (alpha by client)\IN HOUSE\Graphics - In Progress\Grunwald_Graphics\1044 Educause\JPEG\Wikipedia-logo-en-big.png"/>
          <p:cNvPicPr>
            <a:picLocks noChangeAspect="1" noChangeArrowheads="1"/>
          </p:cNvPicPr>
          <p:nvPr/>
        </p:nvPicPr>
        <p:blipFill>
          <a:blip r:embed="rId6" cstate="print"/>
          <a:srcRect/>
          <a:stretch>
            <a:fillRect/>
          </a:stretch>
        </p:blipFill>
        <p:spPr bwMode="auto">
          <a:xfrm>
            <a:off x="887312" y="3348959"/>
            <a:ext cx="1066800" cy="1306780"/>
          </a:xfrm>
          <a:prstGeom prst="rect">
            <a:avLst/>
          </a:prstGeom>
          <a:noFill/>
        </p:spPr>
      </p:pic>
      <p:pic>
        <p:nvPicPr>
          <p:cNvPr id="12" name="Picture 7" descr="\\FLYNN\Hypothesis Study Files (alpha by client)\IN HOUSE\Graphics - In Progress\Grunwald_Graphics\1044 Educause\REN\easybib.png"/>
          <p:cNvPicPr>
            <a:picLocks noChangeAspect="1" noChangeArrowheads="1"/>
          </p:cNvPicPr>
          <p:nvPr/>
        </p:nvPicPr>
        <p:blipFill>
          <a:blip r:embed="rId7" cstate="print"/>
          <a:srcRect/>
          <a:stretch>
            <a:fillRect/>
          </a:stretch>
        </p:blipFill>
        <p:spPr bwMode="auto">
          <a:xfrm>
            <a:off x="7350023" y="4015993"/>
            <a:ext cx="1530102" cy="438150"/>
          </a:xfrm>
          <a:prstGeom prst="rect">
            <a:avLst/>
          </a:prstGeom>
          <a:noFill/>
        </p:spPr>
      </p:pic>
      <p:pic>
        <p:nvPicPr>
          <p:cNvPr id="13" name="Picture 8" descr="\\FLYNN\Hypothesis Study Files (alpha by client)\IN HOUSE\Graphics - In Progress\Grunwald_Graphics\1044 Educause\REN\email.png"/>
          <p:cNvPicPr>
            <a:picLocks noChangeAspect="1" noChangeArrowheads="1"/>
          </p:cNvPicPr>
          <p:nvPr/>
        </p:nvPicPr>
        <p:blipFill>
          <a:blip r:embed="rId8" cstate="print"/>
          <a:srcRect/>
          <a:stretch>
            <a:fillRect/>
          </a:stretch>
        </p:blipFill>
        <p:spPr bwMode="auto">
          <a:xfrm>
            <a:off x="5295554" y="3784427"/>
            <a:ext cx="685800" cy="647038"/>
          </a:xfrm>
          <a:prstGeom prst="rect">
            <a:avLst/>
          </a:prstGeom>
          <a:noFill/>
        </p:spPr>
      </p:pic>
      <p:sp>
        <p:nvSpPr>
          <p:cNvPr id="14" name="TextBox 13"/>
          <p:cNvSpPr txBox="1"/>
          <p:nvPr/>
        </p:nvSpPr>
        <p:spPr>
          <a:xfrm>
            <a:off x="4729743" y="3132435"/>
            <a:ext cx="1014412" cy="276999"/>
          </a:xfrm>
          <a:prstGeom prst="rect">
            <a:avLst/>
          </a:prstGeom>
          <a:noFill/>
        </p:spPr>
        <p:txBody>
          <a:bodyPr wrap="square" rtlCol="0">
            <a:spAutoFit/>
          </a:bodyPr>
          <a:lstStyle/>
          <a:p>
            <a:r>
              <a:rPr lang="en-US" sz="1200" b="1" smtClean="0"/>
              <a:t>36%</a:t>
            </a:r>
            <a:endParaRPr lang="en-US" sz="1200" b="1" dirty="0" smtClean="0"/>
          </a:p>
        </p:txBody>
      </p:sp>
      <p:sp>
        <p:nvSpPr>
          <p:cNvPr id="15" name="TextBox 14"/>
          <p:cNvSpPr txBox="1"/>
          <p:nvPr/>
        </p:nvSpPr>
        <p:spPr>
          <a:xfrm>
            <a:off x="1204812" y="4656435"/>
            <a:ext cx="1014412" cy="276999"/>
          </a:xfrm>
          <a:prstGeom prst="rect">
            <a:avLst/>
          </a:prstGeom>
          <a:noFill/>
        </p:spPr>
        <p:txBody>
          <a:bodyPr wrap="square" rtlCol="0">
            <a:spAutoFit/>
          </a:bodyPr>
          <a:lstStyle/>
          <a:p>
            <a:r>
              <a:rPr lang="en-US" sz="1200" b="1" dirty="0" smtClean="0"/>
              <a:t>11%</a:t>
            </a:r>
          </a:p>
        </p:txBody>
      </p:sp>
      <p:sp>
        <p:nvSpPr>
          <p:cNvPr id="16" name="TextBox 15"/>
          <p:cNvSpPr txBox="1"/>
          <p:nvPr/>
        </p:nvSpPr>
        <p:spPr>
          <a:xfrm>
            <a:off x="2788886" y="4656431"/>
            <a:ext cx="1014412" cy="276999"/>
          </a:xfrm>
          <a:prstGeom prst="rect">
            <a:avLst/>
          </a:prstGeom>
          <a:noFill/>
        </p:spPr>
        <p:txBody>
          <a:bodyPr wrap="square" rtlCol="0">
            <a:spAutoFit/>
          </a:bodyPr>
          <a:lstStyle/>
          <a:p>
            <a:r>
              <a:rPr lang="en-US" sz="1200" b="1" dirty="0" smtClean="0"/>
              <a:t>8%</a:t>
            </a:r>
          </a:p>
        </p:txBody>
      </p:sp>
      <p:sp>
        <p:nvSpPr>
          <p:cNvPr id="20" name="TextBox 19"/>
          <p:cNvSpPr txBox="1"/>
          <p:nvPr/>
        </p:nvSpPr>
        <p:spPr>
          <a:xfrm>
            <a:off x="4194733" y="4415370"/>
            <a:ext cx="1014412" cy="276999"/>
          </a:xfrm>
          <a:prstGeom prst="rect">
            <a:avLst/>
          </a:prstGeom>
          <a:noFill/>
        </p:spPr>
        <p:txBody>
          <a:bodyPr wrap="square" rtlCol="0">
            <a:spAutoFit/>
          </a:bodyPr>
          <a:lstStyle/>
          <a:p>
            <a:r>
              <a:rPr lang="en-US" sz="1200" b="1" dirty="0" smtClean="0"/>
              <a:t>3%</a:t>
            </a:r>
          </a:p>
        </p:txBody>
      </p:sp>
      <p:sp>
        <p:nvSpPr>
          <p:cNvPr id="21" name="TextBox 20"/>
          <p:cNvSpPr txBox="1"/>
          <p:nvPr/>
        </p:nvSpPr>
        <p:spPr>
          <a:xfrm>
            <a:off x="5498754" y="4393365"/>
            <a:ext cx="1014412" cy="276999"/>
          </a:xfrm>
          <a:prstGeom prst="rect">
            <a:avLst/>
          </a:prstGeom>
          <a:noFill/>
        </p:spPr>
        <p:txBody>
          <a:bodyPr wrap="square" rtlCol="0">
            <a:spAutoFit/>
          </a:bodyPr>
          <a:lstStyle/>
          <a:p>
            <a:r>
              <a:rPr lang="en-US" sz="1200" b="1" smtClean="0"/>
              <a:t>2%</a:t>
            </a:r>
            <a:endParaRPr lang="en-US" sz="1200" b="1" dirty="0" smtClean="0"/>
          </a:p>
        </p:txBody>
      </p:sp>
      <p:sp>
        <p:nvSpPr>
          <p:cNvPr id="22" name="TextBox 21"/>
          <p:cNvSpPr txBox="1"/>
          <p:nvPr/>
        </p:nvSpPr>
        <p:spPr>
          <a:xfrm>
            <a:off x="6445592" y="4382477"/>
            <a:ext cx="1014412" cy="276999"/>
          </a:xfrm>
          <a:prstGeom prst="rect">
            <a:avLst/>
          </a:prstGeom>
          <a:noFill/>
        </p:spPr>
        <p:txBody>
          <a:bodyPr wrap="square" rtlCol="0">
            <a:spAutoFit/>
          </a:bodyPr>
          <a:lstStyle/>
          <a:p>
            <a:r>
              <a:rPr lang="en-US" sz="1200" b="1" smtClean="0"/>
              <a:t>2%</a:t>
            </a:r>
            <a:endParaRPr lang="en-US" sz="1200" b="1" dirty="0" smtClean="0"/>
          </a:p>
        </p:txBody>
      </p:sp>
      <p:sp>
        <p:nvSpPr>
          <p:cNvPr id="23" name="TextBox 22"/>
          <p:cNvSpPr txBox="1"/>
          <p:nvPr/>
        </p:nvSpPr>
        <p:spPr>
          <a:xfrm>
            <a:off x="8036617" y="4435093"/>
            <a:ext cx="1014412" cy="276999"/>
          </a:xfrm>
          <a:prstGeom prst="rect">
            <a:avLst/>
          </a:prstGeom>
          <a:noFill/>
        </p:spPr>
        <p:txBody>
          <a:bodyPr wrap="square" rtlCol="0">
            <a:spAutoFit/>
          </a:bodyPr>
          <a:lstStyle/>
          <a:p>
            <a:r>
              <a:rPr lang="en-US" sz="1200" b="1" smtClean="0"/>
              <a:t>2%</a:t>
            </a:r>
            <a:endParaRPr lang="en-US" sz="1200" b="1" dirty="0" smtClean="0"/>
          </a:p>
        </p:txBody>
      </p:sp>
      <p:sp>
        <p:nvSpPr>
          <p:cNvPr id="25" name="TextBox 24"/>
          <p:cNvSpPr txBox="1"/>
          <p:nvPr/>
        </p:nvSpPr>
        <p:spPr>
          <a:xfrm>
            <a:off x="398687" y="6033062"/>
            <a:ext cx="8259761" cy="184666"/>
          </a:xfrm>
          <a:prstGeom prst="rect">
            <a:avLst/>
          </a:prstGeom>
          <a:noFill/>
        </p:spPr>
        <p:txBody>
          <a:bodyPr wrap="square" rtlCol="0">
            <a:spAutoFit/>
          </a:bodyPr>
          <a:lstStyle/>
          <a:p>
            <a:pPr lvl="0">
              <a:defRPr/>
            </a:pPr>
            <a:r>
              <a:rPr lang="en-US" sz="600" i="1" kern="0" dirty="0" smtClean="0">
                <a:latin typeface="Century Gothic" pitchFamily="34" charset="0"/>
              </a:rPr>
              <a:t>Q15. When it comes to your success as an undergraduate, what is </a:t>
            </a:r>
            <a:r>
              <a:rPr lang="en-US" sz="600" i="1" u="sng" kern="0" dirty="0" smtClean="0">
                <a:latin typeface="Century Gothic" pitchFamily="34" charset="0"/>
              </a:rPr>
              <a:t>one</a:t>
            </a:r>
            <a:r>
              <a:rPr lang="en-US" sz="600" i="1" kern="0" dirty="0" smtClean="0">
                <a:latin typeface="Century Gothic" pitchFamily="34" charset="0"/>
              </a:rPr>
              <a:t> website or online resource you couldn’t live without?</a:t>
            </a:r>
            <a:endParaRPr kumimoji="0" lang="en-US" sz="600" b="0" i="1" u="none" strike="noStrike" kern="0" cap="none" spc="0" normalizeH="0" baseline="0" noProof="0" dirty="0" smtClean="0">
              <a:ln>
                <a:noFill/>
              </a:ln>
              <a:effectLst/>
              <a:uLnTx/>
              <a:uFillTx/>
              <a:latin typeface="Century Gothic" pitchFamily="34" charset="0"/>
            </a:endParaRPr>
          </a:p>
        </p:txBody>
      </p:sp>
      <p:pic>
        <p:nvPicPr>
          <p:cNvPr id="26" name="Picture 2" descr="http://lh5.ggpht.com/-J7Q7cUDEFOU/S_bKEoyMSzI/AAAAAAAAGIw/PZJduitsVa0/largeNewGoogleLogoFinalFlat-a.pn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74415" y="1927559"/>
            <a:ext cx="3766911" cy="1454341"/>
          </a:xfrm>
          <a:prstGeom prst="rect">
            <a:avLst/>
          </a:prstGeom>
          <a:noFill/>
        </p:spPr>
      </p:pic>
      <p:sp>
        <p:nvSpPr>
          <p:cNvPr id="27" name="TextBox 26"/>
          <p:cNvSpPr txBox="1"/>
          <p:nvPr/>
        </p:nvSpPr>
        <p:spPr>
          <a:xfrm>
            <a:off x="5209145" y="5198070"/>
            <a:ext cx="3840112" cy="461665"/>
          </a:xfrm>
          <a:prstGeom prst="rect">
            <a:avLst/>
          </a:prstGeom>
          <a:solidFill>
            <a:schemeClr val="accent6">
              <a:lumMod val="60000"/>
              <a:lumOff val="40000"/>
            </a:schemeClr>
          </a:solidFill>
        </p:spPr>
        <p:txBody>
          <a:bodyPr wrap="square" rtlCol="0">
            <a:spAutoFit/>
          </a:bodyPr>
          <a:lstStyle/>
          <a:p>
            <a:r>
              <a:rPr lang="en-US" sz="1200" dirty="0" smtClean="0"/>
              <a:t>An additional 88 websites/online resources were mentioned by less than 2% of the sample. </a:t>
            </a:r>
          </a:p>
        </p:txBody>
      </p:sp>
    </p:spTree>
    <p:extLst>
      <p:ext uri="{BB962C8B-B14F-4D97-AF65-F5344CB8AC3E}">
        <p14:creationId xmlns:p14="http://schemas.microsoft.com/office/powerpoint/2010/main" val="44833253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152400"/>
            <a:ext cx="8382000" cy="1143000"/>
          </a:xfrm>
        </p:spPr>
        <p:txBody>
          <a:bodyPr>
            <a:normAutofit/>
          </a:bodyPr>
          <a:lstStyle/>
          <a:p>
            <a:r>
              <a:rPr lang="en-US" dirty="0" smtClean="0"/>
              <a:t>Academic benefits…</a:t>
            </a:r>
            <a:br>
              <a:rPr lang="en-US" dirty="0" smtClean="0"/>
            </a:br>
            <a:r>
              <a:rPr lang="en-US" i="1" dirty="0" smtClean="0"/>
              <a:t>Value Anytime, anywhere access</a:t>
            </a:r>
            <a:endParaRPr lang="en-US" i="1" cap="none"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26</a:t>
            </a:fld>
            <a:endParaRPr lang="en-US"/>
          </a:p>
        </p:txBody>
      </p:sp>
      <p:sp>
        <p:nvSpPr>
          <p:cNvPr id="8" name="TextBox 7"/>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9" name="TextBox 8"/>
          <p:cNvSpPr txBox="1"/>
          <p:nvPr/>
        </p:nvSpPr>
        <p:spPr>
          <a:xfrm>
            <a:off x="6400800" y="5715000"/>
            <a:ext cx="2438400" cy="646331"/>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Q4a. And, how valuable are each of the following when it comes to your academic success, (whether it’s your own personal device, or something your instructor or university uses as a part of your academic experience)? Please consider only your academic success when rating these technologies, not the other aspects of your life.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graphicFrame>
        <p:nvGraphicFramePr>
          <p:cNvPr id="10" name="Chart 9"/>
          <p:cNvGraphicFramePr>
            <a:graphicFrameLocks noChangeAspect="1"/>
          </p:cNvGraphicFramePr>
          <p:nvPr>
            <p:extLst>
              <p:ext uri="{D42A27DB-BD31-4B8C-83A1-F6EECF244321}">
                <p14:modId xmlns:p14="http://schemas.microsoft.com/office/powerpoint/2010/main" val="4090479695"/>
              </p:ext>
            </p:extLst>
          </p:nvPr>
        </p:nvGraphicFramePr>
        <p:xfrm>
          <a:off x="1709749" y="1744004"/>
          <a:ext cx="6853225" cy="45835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46034" y="1121885"/>
            <a:ext cx="5181600" cy="1015663"/>
          </a:xfrm>
          <a:prstGeom prst="rect">
            <a:avLst/>
          </a:prstGeom>
          <a:noFill/>
        </p:spPr>
        <p:txBody>
          <a:bodyPr wrap="square" rtlCol="0">
            <a:spAutoFit/>
          </a:bodyPr>
          <a:lstStyle/>
          <a:p>
            <a:pPr algn="ctr"/>
            <a:r>
              <a:rPr lang="en-US" sz="1000" b="1" dirty="0" smtClean="0">
                <a:latin typeface="Arial" pitchFamily="34" charset="0"/>
                <a:cs typeface="Arial" pitchFamily="34" charset="0"/>
              </a:rPr>
              <a:t>Value of Technology for Academic Success</a:t>
            </a:r>
          </a:p>
          <a:p>
            <a:pPr algn="ctr"/>
            <a:r>
              <a:rPr lang="en-US" sz="1000" dirty="0" smtClean="0">
                <a:solidFill>
                  <a:schemeClr val="accent5">
                    <a:lumMod val="50000"/>
                  </a:schemeClr>
                </a:solidFill>
                <a:latin typeface="Arial" pitchFamily="34" charset="0"/>
                <a:cs typeface="Arial" pitchFamily="34" charset="0"/>
              </a:rPr>
              <a:t>Percent Responding “Extremely Valuable”</a:t>
            </a:r>
            <a:br>
              <a:rPr lang="en-US" sz="1000" dirty="0" smtClean="0">
                <a:solidFill>
                  <a:schemeClr val="accent5">
                    <a:lumMod val="50000"/>
                  </a:schemeClr>
                </a:solidFill>
                <a:latin typeface="Arial" pitchFamily="34" charset="0"/>
                <a:cs typeface="Arial" pitchFamily="34" charset="0"/>
              </a:rPr>
            </a:br>
            <a:r>
              <a:rPr lang="en-US" sz="1000" dirty="0" smtClean="0">
                <a:solidFill>
                  <a:schemeClr val="accent5">
                    <a:lumMod val="50000"/>
                  </a:schemeClr>
                </a:solidFill>
                <a:latin typeface="Arial" pitchFamily="34" charset="0"/>
                <a:cs typeface="Arial" pitchFamily="34" charset="0"/>
              </a:rPr>
              <a:t>(Among users and those whose instructors use)</a:t>
            </a:r>
          </a:p>
          <a:p>
            <a:pPr algn="ctr"/>
            <a:r>
              <a:rPr lang="en-US" sz="1000" dirty="0" smtClean="0">
                <a:solidFill>
                  <a:schemeClr val="accent5">
                    <a:lumMod val="50000"/>
                  </a:schemeClr>
                </a:solidFill>
                <a:latin typeface="Arial" pitchFamily="34" charset="0"/>
                <a:cs typeface="Arial" pitchFamily="34" charset="0"/>
              </a:rPr>
              <a:t>N = bases  vary</a:t>
            </a:r>
          </a:p>
          <a:p>
            <a:pPr algn="ctr"/>
            <a:endParaRPr lang="en-US" dirty="0"/>
          </a:p>
        </p:txBody>
      </p:sp>
      <p:sp>
        <p:nvSpPr>
          <p:cNvPr id="13" name="TextBox 12"/>
          <p:cNvSpPr txBox="1"/>
          <p:nvPr/>
        </p:nvSpPr>
        <p:spPr>
          <a:xfrm>
            <a:off x="152400" y="1543050"/>
            <a:ext cx="1819275" cy="1200329"/>
          </a:xfrm>
          <a:prstGeom prst="rect">
            <a:avLst/>
          </a:prstGeom>
          <a:solidFill>
            <a:schemeClr val="bg2">
              <a:lumMod val="65000"/>
            </a:schemeClr>
          </a:solidFill>
        </p:spPr>
        <p:txBody>
          <a:bodyPr wrap="square" rtlCol="0">
            <a:spAutoFit/>
          </a:bodyPr>
          <a:lstStyle/>
          <a:p>
            <a:r>
              <a:rPr lang="en-US" sz="1200" dirty="0" smtClean="0"/>
              <a:t>Wi-Fi access is instrumental to student success, and students want access from everywhere </a:t>
            </a:r>
            <a:br>
              <a:rPr lang="en-US" sz="1200" dirty="0" smtClean="0"/>
            </a:br>
            <a:r>
              <a:rPr lang="en-US" sz="1200" dirty="0" smtClean="0"/>
              <a:t>on campus.</a:t>
            </a:r>
            <a:endParaRPr lang="en-US" sz="1200" dirty="0" err="1" smtClean="0"/>
          </a:p>
        </p:txBody>
      </p:sp>
      <p:cxnSp>
        <p:nvCxnSpPr>
          <p:cNvPr id="14" name="Straight Connector 13"/>
          <p:cNvCxnSpPr/>
          <p:nvPr/>
        </p:nvCxnSpPr>
        <p:spPr>
          <a:xfrm flipH="1" flipV="1">
            <a:off x="2343153" y="1685928"/>
            <a:ext cx="9522" cy="39252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52675" y="2057400"/>
            <a:ext cx="138112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50784" y="1629410"/>
            <a:ext cx="139382" cy="139382"/>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33800" y="2008763"/>
            <a:ext cx="296316" cy="128785"/>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800225" y="1695450"/>
            <a:ext cx="55245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8948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152400"/>
            <a:ext cx="8382000" cy="1143000"/>
          </a:xfrm>
        </p:spPr>
        <p:txBody>
          <a:bodyPr>
            <a:normAutofit/>
          </a:bodyPr>
          <a:lstStyle/>
          <a:p>
            <a:r>
              <a:rPr lang="en-US" dirty="0" smtClean="0"/>
              <a:t>Academic benefits…</a:t>
            </a:r>
            <a:r>
              <a:rPr lang="en-US" i="1" dirty="0" smtClean="0"/>
              <a:t>Technologies valued align with instructors’ use</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27</a:t>
            </a:fld>
            <a:endParaRPr lang="en-US"/>
          </a:p>
        </p:txBody>
      </p:sp>
      <p:sp>
        <p:nvSpPr>
          <p:cNvPr id="15" name="TextBox 14"/>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16" name="TextBox 15"/>
          <p:cNvSpPr txBox="1"/>
          <p:nvPr/>
        </p:nvSpPr>
        <p:spPr>
          <a:xfrm>
            <a:off x="5562600" y="5956264"/>
            <a:ext cx="3370580" cy="369332"/>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Q2b. You’ve told us about all the different kinds of technological devices you own and use for academic work. Now tell us, which of the following your instructors used to teach, mentor and communicate with you in the past year?</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20" name="TextBox 19"/>
          <p:cNvSpPr txBox="1"/>
          <p:nvPr/>
        </p:nvSpPr>
        <p:spPr>
          <a:xfrm>
            <a:off x="3185660" y="1143000"/>
            <a:ext cx="26670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Instructors’ Use</a:t>
            </a:r>
            <a:endParaRPr lang="en-US" sz="1100" dirty="0" smtClean="0">
              <a:latin typeface="Arial" pitchFamily="34" charset="0"/>
              <a:cs typeface="Arial" pitchFamily="34" charset="0"/>
            </a:endParaRPr>
          </a:p>
        </p:txBody>
      </p:sp>
      <p:graphicFrame>
        <p:nvGraphicFramePr>
          <p:cNvPr id="21" name="Chart 20"/>
          <p:cNvGraphicFramePr>
            <a:graphicFrameLocks noChangeAspect="1"/>
          </p:cNvGraphicFramePr>
          <p:nvPr>
            <p:extLst>
              <p:ext uri="{D42A27DB-BD31-4B8C-83A1-F6EECF244321}">
                <p14:modId xmlns:p14="http://schemas.microsoft.com/office/powerpoint/2010/main" val="3880157574"/>
              </p:ext>
            </p:extLst>
          </p:nvPr>
        </p:nvGraphicFramePr>
        <p:xfrm>
          <a:off x="914400" y="1281499"/>
          <a:ext cx="6583680" cy="5071478"/>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6246585" y="4287433"/>
            <a:ext cx="2135416" cy="830997"/>
          </a:xfrm>
          <a:prstGeom prst="rect">
            <a:avLst/>
          </a:prstGeom>
          <a:solidFill>
            <a:schemeClr val="bg2">
              <a:lumMod val="65000"/>
            </a:schemeClr>
          </a:solidFill>
        </p:spPr>
        <p:txBody>
          <a:bodyPr wrap="square" rtlCol="0">
            <a:spAutoFit/>
          </a:bodyPr>
          <a:lstStyle/>
          <a:p>
            <a:pPr marL="182880" indent="-182880"/>
            <a:r>
              <a:rPr lang="en-US" sz="1200" dirty="0" smtClean="0"/>
              <a:t>    There is a wide range of technologies with potential educational benefits that aren’t being used yet.</a:t>
            </a:r>
          </a:p>
        </p:txBody>
      </p:sp>
      <p:cxnSp>
        <p:nvCxnSpPr>
          <p:cNvPr id="32" name="Straight Connector 31"/>
          <p:cNvCxnSpPr/>
          <p:nvPr/>
        </p:nvCxnSpPr>
        <p:spPr>
          <a:xfrm flipV="1">
            <a:off x="5284558" y="3186050"/>
            <a:ext cx="34610" cy="2974939"/>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294084" y="4428549"/>
            <a:ext cx="100584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84684" y="4358858"/>
            <a:ext cx="139382" cy="139382"/>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5049609" y="3186050"/>
            <a:ext cx="269557"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049609" y="6155908"/>
            <a:ext cx="23495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45490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247650"/>
            <a:ext cx="8382000" cy="1143000"/>
          </a:xfrm>
        </p:spPr>
        <p:txBody>
          <a:bodyPr>
            <a:normAutofit/>
          </a:bodyPr>
          <a:lstStyle/>
          <a:p>
            <a:r>
              <a:rPr lang="en-US" dirty="0" smtClean="0"/>
              <a:t>Academic benefits…</a:t>
            </a:r>
            <a:br>
              <a:rPr lang="en-US" dirty="0" smtClean="0"/>
            </a:br>
            <a:r>
              <a:rPr lang="en-US" i="1" dirty="0" smtClean="0"/>
              <a:t>Many lack confidence in their skills</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28</a:t>
            </a:fld>
            <a:endParaRPr lang="en-US"/>
          </a:p>
        </p:txBody>
      </p:sp>
      <p:sp>
        <p:nvSpPr>
          <p:cNvPr id="14" name="TextBox 13"/>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17" name="TextBox 16"/>
          <p:cNvSpPr txBox="1"/>
          <p:nvPr/>
        </p:nvSpPr>
        <p:spPr>
          <a:xfrm>
            <a:off x="6324600" y="6123801"/>
            <a:ext cx="2527110" cy="276999"/>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Q6. How comfortable do you feel with your ability to use each of the following?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18" name="TextBox 17"/>
          <p:cNvSpPr txBox="1"/>
          <p:nvPr/>
        </p:nvSpPr>
        <p:spPr>
          <a:xfrm>
            <a:off x="2902092" y="1280160"/>
            <a:ext cx="4781598" cy="707886"/>
          </a:xfrm>
          <a:prstGeom prst="rect">
            <a:avLst/>
          </a:prstGeom>
          <a:noFill/>
        </p:spPr>
        <p:txBody>
          <a:bodyPr wrap="square" rtlCol="0">
            <a:spAutoFit/>
          </a:bodyPr>
          <a:lstStyle/>
          <a:p>
            <a:pPr algn="ctr"/>
            <a:r>
              <a:rPr lang="en-US" sz="1100" b="1" dirty="0" smtClean="0">
                <a:latin typeface="Arial" pitchFamily="34" charset="0"/>
                <a:cs typeface="Arial" pitchFamily="34" charset="0"/>
              </a:rPr>
              <a:t>Student Technology Skill Level</a:t>
            </a:r>
          </a:p>
          <a:p>
            <a:pPr algn="ctr"/>
            <a:r>
              <a:rPr lang="en-US" sz="1100" dirty="0" smtClean="0">
                <a:solidFill>
                  <a:schemeClr val="accent5">
                    <a:lumMod val="50000"/>
                  </a:schemeClr>
                </a:solidFill>
                <a:latin typeface="Arial" pitchFamily="34" charset="0"/>
                <a:cs typeface="Arial" pitchFamily="34" charset="0"/>
              </a:rPr>
              <a:t>Percentage Responding 4 or 5 “My skill level meets my needs” (out of 5)</a:t>
            </a:r>
          </a:p>
          <a:p>
            <a:endParaRPr lang="en-US" dirty="0"/>
          </a:p>
        </p:txBody>
      </p:sp>
      <p:graphicFrame>
        <p:nvGraphicFramePr>
          <p:cNvPr id="19" name="Chart 18"/>
          <p:cNvGraphicFramePr>
            <a:graphicFrameLocks noChangeAspect="1"/>
          </p:cNvGraphicFramePr>
          <p:nvPr>
            <p:extLst>
              <p:ext uri="{D42A27DB-BD31-4B8C-83A1-F6EECF244321}">
                <p14:modId xmlns:p14="http://schemas.microsoft.com/office/powerpoint/2010/main" val="824550906"/>
              </p:ext>
            </p:extLst>
          </p:nvPr>
        </p:nvGraphicFramePr>
        <p:xfrm>
          <a:off x="1600200" y="1695908"/>
          <a:ext cx="6360726" cy="4721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54841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152400"/>
            <a:ext cx="8382000" cy="1143000"/>
          </a:xfrm>
        </p:spPr>
        <p:txBody>
          <a:bodyPr>
            <a:normAutofit/>
          </a:bodyPr>
          <a:lstStyle/>
          <a:p>
            <a:r>
              <a:rPr lang="en-US" dirty="0" smtClean="0"/>
              <a:t>Academic benefits…</a:t>
            </a:r>
            <a:br>
              <a:rPr lang="en-US" dirty="0" smtClean="0"/>
            </a:br>
            <a:r>
              <a:rPr lang="en-US" i="1" dirty="0" smtClean="0"/>
              <a:t>E-Mail hits the top of wish list</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29</a:t>
            </a:fld>
            <a:endParaRPr lang="en-US"/>
          </a:p>
        </p:txBody>
      </p:sp>
      <p:sp>
        <p:nvSpPr>
          <p:cNvPr id="17" name="TextBox 16"/>
          <p:cNvSpPr txBox="1"/>
          <p:nvPr/>
        </p:nvSpPr>
        <p:spPr>
          <a:xfrm>
            <a:off x="2625256" y="1198602"/>
            <a:ext cx="26670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Wish </a:t>
            </a:r>
            <a:r>
              <a:rPr lang="en-US" sz="1100" b="1" u="sng" dirty="0" smtClean="0">
                <a:latin typeface="Arial" pitchFamily="34" charset="0"/>
                <a:cs typeface="Arial" pitchFamily="34" charset="0"/>
              </a:rPr>
              <a:t>Instructor</a:t>
            </a:r>
            <a:r>
              <a:rPr lang="en-US" sz="1100" b="1" dirty="0" smtClean="0">
                <a:latin typeface="Arial" pitchFamily="34" charset="0"/>
                <a:cs typeface="Arial" pitchFamily="34" charset="0"/>
              </a:rPr>
              <a:t> Used More Often</a:t>
            </a:r>
            <a:endParaRPr lang="en-US" sz="1100" dirty="0" smtClean="0">
              <a:latin typeface="Arial" pitchFamily="34" charset="0"/>
              <a:cs typeface="Arial" pitchFamily="34" charset="0"/>
            </a:endParaRPr>
          </a:p>
          <a:p>
            <a:endParaRPr lang="en-US" sz="1100" dirty="0">
              <a:latin typeface="Arial" pitchFamily="34" charset="0"/>
              <a:cs typeface="Arial" pitchFamily="34" charset="0"/>
            </a:endParaRPr>
          </a:p>
        </p:txBody>
      </p:sp>
      <p:graphicFrame>
        <p:nvGraphicFramePr>
          <p:cNvPr id="18" name="Chart 17"/>
          <p:cNvGraphicFramePr>
            <a:graphicFrameLocks noChangeAspect="1"/>
          </p:cNvGraphicFramePr>
          <p:nvPr>
            <p:extLst>
              <p:ext uri="{D42A27DB-BD31-4B8C-83A1-F6EECF244321}">
                <p14:modId xmlns:p14="http://schemas.microsoft.com/office/powerpoint/2010/main" val="3026091573"/>
              </p:ext>
            </p:extLst>
          </p:nvPr>
        </p:nvGraphicFramePr>
        <p:xfrm>
          <a:off x="3844456" y="1295400"/>
          <a:ext cx="3013544" cy="508697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386751" y="6031287"/>
            <a:ext cx="2661249"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*Only items mentioned by at least 5% of students are shown</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89023937"/>
              </p:ext>
            </p:extLst>
          </p:nvPr>
        </p:nvGraphicFramePr>
        <p:xfrm>
          <a:off x="1226710" y="1451047"/>
          <a:ext cx="2695492" cy="4782883"/>
        </p:xfrm>
        <a:graphic>
          <a:graphicData uri="http://schemas.openxmlformats.org/drawingml/2006/table">
            <a:tbl>
              <a:tblPr/>
              <a:tblGrid>
                <a:gridCol w="2695492"/>
              </a:tblGrid>
              <a:tr h="164927">
                <a:tc>
                  <a:txBody>
                    <a:bodyPr/>
                    <a:lstStyle/>
                    <a:p>
                      <a:pPr algn="r" rtl="0" fontAlgn="b"/>
                      <a:r>
                        <a:rPr lang="en-US" sz="950" b="0" i="0" u="none" strike="noStrike" dirty="0" smtClean="0">
                          <a:solidFill>
                            <a:srgbClr val="000000"/>
                          </a:solidFill>
                          <a:latin typeface="Arial" pitchFamily="34" charset="0"/>
                          <a:cs typeface="Arial" pitchFamily="34" charset="0"/>
                        </a:rPr>
                        <a:t>E-mail</a:t>
                      </a:r>
                      <a:endParaRPr lang="en-US" sz="950" b="0" i="0" u="none" strike="noStrike" dirty="0">
                        <a:solidFill>
                          <a:srgbClr val="000000"/>
                        </a:solidFill>
                        <a:latin typeface="Arial" pitchFamily="34" charset="0"/>
                        <a:cs typeface="Arial" pitchFamily="34" charset="0"/>
                      </a:endParaRP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Course or learning management system</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E-books or e-textbooks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Presentation software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Online forums or bulletin boards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Online chats, chat events, webinars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College/university library website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Web-based videos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Freely available course content</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Video-sharing websites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Word processors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Podcasts and webcasts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Text message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Spreadsheets</a:t>
                      </a:r>
                    </a:p>
                  </a:txBody>
                  <a:tcPr marL="2506" marR="2506" marT="2506" marB="0" anchor="ctr">
                    <a:lnL>
                      <a:noFill/>
                    </a:lnL>
                    <a:lnR>
                      <a:noFill/>
                    </a:lnR>
                    <a:lnT>
                      <a:noFill/>
                    </a:lnT>
                    <a:lnB>
                      <a:noFill/>
                    </a:lnB>
                  </a:tcPr>
                </a:tc>
              </a:tr>
              <a:tr h="164927">
                <a:tc>
                  <a:txBody>
                    <a:bodyPr/>
                    <a:lstStyle/>
                    <a:p>
                      <a:pPr algn="r" rtl="0" fontAlgn="b"/>
                      <a:r>
                        <a:rPr lang="en-US" sz="950" b="0" i="0" u="none" strike="noStrike">
                          <a:solidFill>
                            <a:srgbClr val="000000"/>
                          </a:solidFill>
                          <a:latin typeface="Arial" pitchFamily="34" charset="0"/>
                          <a:cs typeface="Arial" pitchFamily="34" charset="0"/>
                        </a:rPr>
                        <a:t>Facebook</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smtClean="0">
                          <a:solidFill>
                            <a:srgbClr val="000000"/>
                          </a:solidFill>
                          <a:latin typeface="Arial" pitchFamily="34" charset="0"/>
                          <a:cs typeface="Arial" pitchFamily="34" charset="0"/>
                        </a:rPr>
                        <a:t>Tagging/bookmarking/liking</a:t>
                      </a:r>
                      <a:endParaRPr lang="en-US" sz="950" b="0" i="0" u="none" strike="noStrike" dirty="0">
                        <a:solidFill>
                          <a:srgbClr val="000000"/>
                        </a:solidFill>
                        <a:latin typeface="Arial" pitchFamily="34" charset="0"/>
                        <a:cs typeface="Arial" pitchFamily="34" charset="0"/>
                      </a:endParaRP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Simulations or educational games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Blogs</a:t>
                      </a:r>
                    </a:p>
                  </a:txBody>
                  <a:tcPr marL="2506" marR="2506" marT="2506" marB="0" anchor="ctr">
                    <a:lnL>
                      <a:noFill/>
                    </a:lnL>
                    <a:lnR>
                      <a:noFill/>
                    </a:lnR>
                    <a:lnT>
                      <a:noFill/>
                    </a:lnT>
                    <a:lnB>
                      <a:noFill/>
                    </a:lnB>
                  </a:tcPr>
                </a:tc>
              </a:tr>
              <a:tr h="164927">
                <a:tc>
                  <a:txBody>
                    <a:bodyPr/>
                    <a:lstStyle/>
                    <a:p>
                      <a:pPr algn="r" rtl="0" fontAlgn="b"/>
                      <a:r>
                        <a:rPr lang="en-US" sz="950" b="0" i="0" u="none" strike="noStrike">
                          <a:solidFill>
                            <a:srgbClr val="000000"/>
                          </a:solidFill>
                          <a:latin typeface="Arial" pitchFamily="34" charset="0"/>
                          <a:cs typeface="Arial" pitchFamily="34" charset="0"/>
                        </a:rPr>
                        <a:t>Wikis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Web-based citation/bibliography tools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Social studying sites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Instant message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Telephone-like communication over the Internet</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Graphics software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Video-creation software</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Online multi-user computer games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Programming languages</a:t>
                      </a:r>
                    </a:p>
                  </a:txBody>
                  <a:tcPr marL="2506" marR="2506" marT="2506" marB="0" anchor="ctr">
                    <a:lnL>
                      <a:noFill/>
                    </a:lnL>
                    <a:lnR>
                      <a:noFill/>
                    </a:lnR>
                    <a:lnT>
                      <a:noFill/>
                    </a:lnT>
                    <a:lnB>
                      <a:noFill/>
                    </a:lnB>
                  </a:tcPr>
                </a:tc>
              </a:tr>
              <a:tr h="164927">
                <a:tc>
                  <a:txBody>
                    <a:bodyPr/>
                    <a:lstStyle/>
                    <a:p>
                      <a:pPr algn="r" rtl="0" fontAlgn="b"/>
                      <a:r>
                        <a:rPr lang="en-US" sz="950" b="0" i="0" u="none" strike="noStrike" dirty="0">
                          <a:solidFill>
                            <a:srgbClr val="000000"/>
                          </a:solidFill>
                          <a:latin typeface="Arial" pitchFamily="34" charset="0"/>
                          <a:cs typeface="Arial" pitchFamily="34" charset="0"/>
                        </a:rPr>
                        <a:t>E-portfolios</a:t>
                      </a:r>
                    </a:p>
                  </a:txBody>
                  <a:tcPr marL="2506" marR="2506" marT="2506" marB="0" anchor="ctr">
                    <a:lnL>
                      <a:noFill/>
                    </a:lnL>
                    <a:lnR>
                      <a:noFill/>
                    </a:lnR>
                    <a:lnT>
                      <a:noFill/>
                    </a:lnT>
                    <a:lnB>
                      <a:noFill/>
                    </a:lnB>
                  </a:tcPr>
                </a:tc>
              </a:tr>
              <a:tr h="164927">
                <a:tc>
                  <a:txBody>
                    <a:bodyPr/>
                    <a:lstStyle/>
                    <a:p>
                      <a:pPr algn="r" fontAlgn="b"/>
                      <a:r>
                        <a:rPr lang="en-US" sz="950" b="0" i="0" u="none" strike="noStrike" dirty="0">
                          <a:solidFill>
                            <a:srgbClr val="000000"/>
                          </a:solidFill>
                          <a:latin typeface="Arial" pitchFamily="34" charset="0"/>
                          <a:cs typeface="Arial" pitchFamily="34" charset="0"/>
                        </a:rPr>
                        <a:t>Web-based music</a:t>
                      </a:r>
                    </a:p>
                  </a:txBody>
                  <a:tcPr marL="2506" marR="2506" marT="2506" marB="0" anchor="ctr">
                    <a:lnL>
                      <a:noFill/>
                    </a:lnL>
                    <a:lnR>
                      <a:noFill/>
                    </a:lnR>
                    <a:lnT>
                      <a:noFill/>
                    </a:lnT>
                    <a:lnB>
                      <a:noFill/>
                    </a:lnB>
                  </a:tcPr>
                </a:tc>
              </a:tr>
            </a:tbl>
          </a:graphicData>
        </a:graphic>
      </p:graphicFrame>
      <p:sp>
        <p:nvSpPr>
          <p:cNvPr id="24" name="TextBox 23"/>
          <p:cNvSpPr txBox="1"/>
          <p:nvPr/>
        </p:nvSpPr>
        <p:spPr>
          <a:xfrm>
            <a:off x="3048000" y="6285716"/>
            <a:ext cx="28956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Q8A.  Which things do you wish your instructors used more?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25" name="Text Box 39"/>
          <p:cNvSpPr txBox="1">
            <a:spLocks noChangeArrowheads="1"/>
          </p:cNvSpPr>
          <p:nvPr/>
        </p:nvSpPr>
        <p:spPr bwMode="auto">
          <a:xfrm>
            <a:off x="6056313" y="1933885"/>
            <a:ext cx="2278063" cy="4343400"/>
          </a:xfrm>
          <a:prstGeom prst="rect">
            <a:avLst/>
          </a:prstGeom>
          <a:solidFill>
            <a:schemeClr val="tx1">
              <a:lumMod val="85000"/>
              <a:lumOff val="15000"/>
              <a:alpha val="85098"/>
            </a:schemeClr>
          </a:solidFill>
          <a:ln w="9525" algn="ctr">
            <a:noFill/>
            <a:miter lim="800000"/>
            <a:headEnd/>
            <a:tailEnd/>
          </a:ln>
        </p:spPr>
        <p:txBody>
          <a:bodyPr/>
          <a:lstStyle/>
          <a:p>
            <a:endParaRPr lang="en-US" b="0"/>
          </a:p>
        </p:txBody>
      </p:sp>
      <p:sp>
        <p:nvSpPr>
          <p:cNvPr id="26" name="TextBox 25"/>
          <p:cNvSpPr txBox="1"/>
          <p:nvPr/>
        </p:nvSpPr>
        <p:spPr>
          <a:xfrm>
            <a:off x="6246813" y="2187884"/>
            <a:ext cx="2020888" cy="1015663"/>
          </a:xfrm>
          <a:prstGeom prst="rect">
            <a:avLst/>
          </a:prstGeom>
          <a:noFill/>
        </p:spPr>
        <p:txBody>
          <a:bodyPr wrap="square" rtlCol="0">
            <a:spAutoFit/>
          </a:bodyPr>
          <a:lstStyle/>
          <a:p>
            <a:pPr lvl="0"/>
            <a:r>
              <a:rPr lang="en-US" sz="1000" dirty="0" smtClean="0">
                <a:solidFill>
                  <a:schemeClr val="bg1"/>
                </a:solidFill>
              </a:rPr>
              <a:t>"I wish instructors </a:t>
            </a:r>
            <a:r>
              <a:rPr lang="en-US" sz="1000" b="1" dirty="0" smtClean="0">
                <a:solidFill>
                  <a:schemeClr val="bg1"/>
                </a:solidFill>
              </a:rPr>
              <a:t>e-mailed</a:t>
            </a:r>
            <a:r>
              <a:rPr lang="en-US" sz="1000" dirty="0" smtClean="0">
                <a:solidFill>
                  <a:schemeClr val="bg1"/>
                </a:solidFill>
              </a:rPr>
              <a:t> more so that students and teachers could communicate easier, faster, and more efficiently."</a:t>
            </a:r>
          </a:p>
          <a:p>
            <a:endParaRPr lang="en-US" sz="1000" dirty="0" err="1" smtClean="0">
              <a:solidFill>
                <a:schemeClr val="bg1"/>
              </a:solidFill>
            </a:endParaRPr>
          </a:p>
        </p:txBody>
      </p:sp>
      <p:sp>
        <p:nvSpPr>
          <p:cNvPr id="27" name="TextBox 26"/>
          <p:cNvSpPr txBox="1"/>
          <p:nvPr/>
        </p:nvSpPr>
        <p:spPr>
          <a:xfrm>
            <a:off x="6246813" y="3500058"/>
            <a:ext cx="2020888" cy="553998"/>
          </a:xfrm>
          <a:prstGeom prst="rect">
            <a:avLst/>
          </a:prstGeom>
          <a:noFill/>
        </p:spPr>
        <p:txBody>
          <a:bodyPr wrap="square" rtlCol="0">
            <a:spAutoFit/>
          </a:bodyPr>
          <a:lstStyle/>
          <a:p>
            <a:pPr lvl="0"/>
            <a:r>
              <a:rPr lang="en-US" sz="1000" dirty="0" smtClean="0">
                <a:solidFill>
                  <a:schemeClr val="bg1"/>
                </a:solidFill>
              </a:rPr>
              <a:t>"</a:t>
            </a:r>
            <a:r>
              <a:rPr lang="en-US" sz="1000" b="1" dirty="0" smtClean="0">
                <a:solidFill>
                  <a:schemeClr val="bg1"/>
                </a:solidFill>
              </a:rPr>
              <a:t>Blackboard</a:t>
            </a:r>
            <a:r>
              <a:rPr lang="en-US" sz="1000" dirty="0" smtClean="0">
                <a:solidFill>
                  <a:schemeClr val="bg1"/>
                </a:solidFill>
              </a:rPr>
              <a:t> makes viewing things in your class easier and more convenient."</a:t>
            </a:r>
            <a:endParaRPr lang="en-US" sz="1000" dirty="0">
              <a:solidFill>
                <a:schemeClr val="bg1"/>
              </a:solidFill>
            </a:endParaRPr>
          </a:p>
        </p:txBody>
      </p:sp>
      <p:sp>
        <p:nvSpPr>
          <p:cNvPr id="28" name="TextBox 27"/>
          <p:cNvSpPr txBox="1"/>
          <p:nvPr/>
        </p:nvSpPr>
        <p:spPr>
          <a:xfrm>
            <a:off x="6246813" y="4453037"/>
            <a:ext cx="2020888" cy="707886"/>
          </a:xfrm>
          <a:prstGeom prst="rect">
            <a:avLst/>
          </a:prstGeom>
          <a:noFill/>
        </p:spPr>
        <p:txBody>
          <a:bodyPr wrap="square" rtlCol="0">
            <a:spAutoFit/>
          </a:bodyPr>
          <a:lstStyle/>
          <a:p>
            <a:pPr lvl="0"/>
            <a:r>
              <a:rPr lang="en-US" sz="1000" dirty="0" smtClean="0">
                <a:solidFill>
                  <a:schemeClr val="bg1"/>
                </a:solidFill>
              </a:rPr>
              <a:t>"</a:t>
            </a:r>
            <a:r>
              <a:rPr lang="en-US" sz="1000" b="1" dirty="0" smtClean="0">
                <a:solidFill>
                  <a:schemeClr val="bg1"/>
                </a:solidFill>
              </a:rPr>
              <a:t>E-books</a:t>
            </a:r>
            <a:r>
              <a:rPr lang="en-US" sz="1000" dirty="0" smtClean="0">
                <a:solidFill>
                  <a:schemeClr val="bg1"/>
                </a:solidFill>
              </a:rPr>
              <a:t> are cheaper than regular hardbound textbooks, easier to carry around, and more accessible all the time."</a:t>
            </a:r>
            <a:endParaRPr lang="en-US" sz="1000" dirty="0">
              <a:solidFill>
                <a:schemeClr val="bg1"/>
              </a:solidFill>
            </a:endParaRPr>
          </a:p>
        </p:txBody>
      </p:sp>
      <p:sp>
        <p:nvSpPr>
          <p:cNvPr id="29" name="TextBox 28"/>
          <p:cNvSpPr txBox="1"/>
          <p:nvPr/>
        </p:nvSpPr>
        <p:spPr>
          <a:xfrm>
            <a:off x="6246813" y="5459452"/>
            <a:ext cx="2020888" cy="553998"/>
          </a:xfrm>
          <a:prstGeom prst="rect">
            <a:avLst/>
          </a:prstGeom>
          <a:noFill/>
        </p:spPr>
        <p:txBody>
          <a:bodyPr wrap="square" rtlCol="0">
            <a:spAutoFit/>
          </a:bodyPr>
          <a:lstStyle/>
          <a:p>
            <a:pPr lvl="0"/>
            <a:r>
              <a:rPr lang="en-US" sz="1000" dirty="0" smtClean="0">
                <a:solidFill>
                  <a:schemeClr val="bg1"/>
                </a:solidFill>
              </a:rPr>
              <a:t>"I find </a:t>
            </a:r>
            <a:r>
              <a:rPr lang="en-US" sz="1000" b="1" dirty="0" smtClean="0">
                <a:solidFill>
                  <a:schemeClr val="bg1"/>
                </a:solidFill>
              </a:rPr>
              <a:t>PowerPoint</a:t>
            </a:r>
            <a:r>
              <a:rPr lang="en-US" sz="1000" dirty="0" smtClean="0">
                <a:solidFill>
                  <a:schemeClr val="bg1"/>
                </a:solidFill>
              </a:rPr>
              <a:t> presentations easy to follow &amp; understand."</a:t>
            </a:r>
            <a:endParaRPr lang="en-US" sz="1000" dirty="0">
              <a:solidFill>
                <a:schemeClr val="bg1"/>
              </a:solidFill>
            </a:endParaRPr>
          </a:p>
        </p:txBody>
      </p:sp>
      <p:sp>
        <p:nvSpPr>
          <p:cNvPr id="31" name="TextBox 30"/>
          <p:cNvSpPr txBox="1"/>
          <p:nvPr/>
        </p:nvSpPr>
        <p:spPr>
          <a:xfrm>
            <a:off x="5943600" y="1295400"/>
            <a:ext cx="2447925" cy="892552"/>
          </a:xfrm>
          <a:prstGeom prst="rect">
            <a:avLst/>
          </a:prstGeom>
          <a:noFill/>
        </p:spPr>
        <p:txBody>
          <a:bodyPr wrap="square" rtlCol="0">
            <a:spAutoFit/>
          </a:bodyPr>
          <a:lstStyle/>
          <a:p>
            <a:pPr algn="ctr"/>
            <a:r>
              <a:rPr lang="en-US" sz="1100" b="1" dirty="0" smtClean="0">
                <a:latin typeface="Arial" pitchFamily="34" charset="0"/>
                <a:cs typeface="Arial" pitchFamily="34" charset="0"/>
              </a:rPr>
              <a:t>Why Students Say </a:t>
            </a:r>
            <a:br>
              <a:rPr lang="en-US" sz="1100" b="1" dirty="0" smtClean="0">
                <a:latin typeface="Arial" pitchFamily="34" charset="0"/>
                <a:cs typeface="Arial" pitchFamily="34" charset="0"/>
              </a:rPr>
            </a:br>
            <a:r>
              <a:rPr lang="en-US" sz="1100" b="1" dirty="0" smtClean="0">
                <a:latin typeface="Arial" pitchFamily="34" charset="0"/>
                <a:cs typeface="Arial" pitchFamily="34" charset="0"/>
              </a:rPr>
              <a:t>they Want “More”</a:t>
            </a:r>
          </a:p>
          <a:p>
            <a:pPr algn="ctr"/>
            <a:r>
              <a:rPr lang="en-US" sz="1100" b="1" dirty="0" smtClean="0">
                <a:latin typeface="Arial" pitchFamily="34" charset="0"/>
                <a:cs typeface="Arial" pitchFamily="34" charset="0"/>
              </a:rPr>
              <a:t>(From open-end responses)</a:t>
            </a:r>
            <a:endParaRPr lang="en-US" sz="1100"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82817201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smtClean="0"/>
              <a:t>Study overview</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3</a:t>
            </a:fld>
            <a:endParaRPr lang="en-US"/>
          </a:p>
        </p:txBody>
      </p:sp>
    </p:spTree>
    <p:extLst>
      <p:ext uri="{BB962C8B-B14F-4D97-AF65-F5344CB8AC3E}">
        <p14:creationId xmlns:p14="http://schemas.microsoft.com/office/powerpoint/2010/main" val="39792182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Academic benefits…</a:t>
            </a:r>
            <a:r>
              <a:rPr lang="en-US" i="1" dirty="0" smtClean="0"/>
              <a:t>Carnegie differences in technology value</a:t>
            </a:r>
            <a:endParaRPr lang="en-US" i="1" dirty="0"/>
          </a:p>
        </p:txBody>
      </p:sp>
      <p:sp>
        <p:nvSpPr>
          <p:cNvPr id="8" name="Content Placeholder 7"/>
          <p:cNvSpPr>
            <a:spLocks noGrp="1"/>
          </p:cNvSpPr>
          <p:nvPr>
            <p:ph idx="1"/>
          </p:nvPr>
        </p:nvSpPr>
        <p:spPr>
          <a:xfrm>
            <a:off x="457200" y="1600200"/>
            <a:ext cx="8534400" cy="4525963"/>
          </a:xfrm>
        </p:spPr>
        <p:txBody>
          <a:bodyPr>
            <a:noAutofit/>
          </a:bodyPr>
          <a:lstStyle/>
          <a:p>
            <a:pPr lvl="0">
              <a:buClr>
                <a:srgbClr val="A32638"/>
              </a:buClr>
            </a:pPr>
            <a:r>
              <a:rPr lang="en-US" sz="2550" dirty="0"/>
              <a:t>Students in community colleges are generally </a:t>
            </a:r>
            <a:r>
              <a:rPr lang="en-US" sz="2550" i="1" u="sng" dirty="0"/>
              <a:t>less likely to engage in</a:t>
            </a:r>
            <a:r>
              <a:rPr lang="en-US" sz="2550" dirty="0"/>
              <a:t> many technology applications and activities than students at institutions of other Carnegie Classifications.</a:t>
            </a:r>
          </a:p>
          <a:p>
            <a:pPr lvl="0">
              <a:buClr>
                <a:srgbClr val="A32638"/>
              </a:buClr>
            </a:pPr>
            <a:r>
              <a:rPr lang="en-US" sz="2550" dirty="0"/>
              <a:t>Students in </a:t>
            </a:r>
            <a:r>
              <a:rPr lang="en-US" sz="2550" dirty="0" smtClean="0"/>
              <a:t>community </a:t>
            </a:r>
            <a:r>
              <a:rPr lang="en-US" sz="2550" dirty="0"/>
              <a:t>colleges tend to </a:t>
            </a:r>
            <a:r>
              <a:rPr lang="en-US" sz="2550" i="1" u="sng" dirty="0"/>
              <a:t>find non-core technologies more valuable</a:t>
            </a:r>
            <a:r>
              <a:rPr lang="en-US" sz="2550" dirty="0"/>
              <a:t> than do students in </a:t>
            </a:r>
            <a:r>
              <a:rPr lang="en-US" sz="2550" dirty="0" smtClean="0"/>
              <a:t>doctoral-granting </a:t>
            </a:r>
            <a:r>
              <a:rPr lang="en-US" sz="2550" dirty="0"/>
              <a:t>institutions. These technologies include multi-user games, educational simulations and games, speech recognition software, and, to a </a:t>
            </a:r>
            <a:r>
              <a:rPr lang="en-US" sz="2550" dirty="0" smtClean="0"/>
              <a:t>lesser extent, virtual </a:t>
            </a:r>
            <a:r>
              <a:rPr lang="en-US" sz="2550" dirty="0"/>
              <a:t>worlds, </a:t>
            </a:r>
            <a:r>
              <a:rPr lang="en-US" sz="2550" dirty="0" err="1"/>
              <a:t>geotagging</a:t>
            </a:r>
            <a:r>
              <a:rPr lang="en-US" sz="2550" dirty="0"/>
              <a:t>, and graphics </a:t>
            </a:r>
            <a:r>
              <a:rPr lang="en-US" sz="2550" dirty="0" smtClean="0"/>
              <a:t>software. </a:t>
            </a:r>
            <a:endParaRPr lang="en-US" sz="2550"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30</a:t>
            </a:fld>
            <a:endParaRPr lang="en-US"/>
          </a:p>
        </p:txBody>
      </p:sp>
    </p:spTree>
    <p:extLst>
      <p:ext uri="{BB962C8B-B14F-4D97-AF65-F5344CB8AC3E}">
        <p14:creationId xmlns:p14="http://schemas.microsoft.com/office/powerpoint/2010/main" val="207789544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Academic benefits…</a:t>
            </a:r>
            <a:r>
              <a:rPr lang="en-US" i="1" dirty="0" smtClean="0"/>
              <a:t>Carnegie Differences in technology value</a:t>
            </a:r>
            <a:endParaRPr lang="en-US" i="1" dirty="0"/>
          </a:p>
        </p:txBody>
      </p:sp>
      <p:sp>
        <p:nvSpPr>
          <p:cNvPr id="8" name="Content Placeholder 7"/>
          <p:cNvSpPr>
            <a:spLocks noGrp="1"/>
          </p:cNvSpPr>
          <p:nvPr>
            <p:ph idx="1"/>
          </p:nvPr>
        </p:nvSpPr>
        <p:spPr/>
        <p:txBody>
          <a:bodyPr>
            <a:normAutofit lnSpcReduction="10000"/>
          </a:bodyPr>
          <a:lstStyle/>
          <a:p>
            <a:pPr>
              <a:buClr>
                <a:srgbClr val="A32638"/>
              </a:buClr>
            </a:pPr>
            <a:r>
              <a:rPr lang="en-US" sz="2900" dirty="0" smtClean="0"/>
              <a:t>Across </a:t>
            </a:r>
            <a:r>
              <a:rPr lang="en-US" sz="2900" dirty="0"/>
              <a:t>a broad range of technologies</a:t>
            </a:r>
            <a:r>
              <a:rPr lang="en-US" dirty="0"/>
              <a:t>, students at institutions that award doctorate degrees are </a:t>
            </a:r>
            <a:r>
              <a:rPr lang="en-US" i="1" u="sng" dirty="0"/>
              <a:t>more comfortable with their skills </a:t>
            </a:r>
            <a:r>
              <a:rPr lang="en-US" dirty="0"/>
              <a:t>than students at </a:t>
            </a:r>
            <a:r>
              <a:rPr lang="en-US" dirty="0" smtClean="0"/>
              <a:t>community colleges and, </a:t>
            </a:r>
            <a:r>
              <a:rPr lang="en-US" dirty="0"/>
              <a:t>in many </a:t>
            </a:r>
            <a:r>
              <a:rPr lang="en-US" dirty="0" smtClean="0"/>
              <a:t>cases, students </a:t>
            </a:r>
            <a:r>
              <a:rPr lang="en-US" dirty="0"/>
              <a:t>in institutions that award bachelor’s and master’s </a:t>
            </a:r>
            <a:r>
              <a:rPr lang="en-US" dirty="0" smtClean="0"/>
              <a:t>degrees.</a:t>
            </a:r>
          </a:p>
          <a:p>
            <a:pPr>
              <a:buClr>
                <a:srgbClr val="A32638"/>
              </a:buClr>
            </a:pPr>
            <a:r>
              <a:rPr lang="en-US" dirty="0"/>
              <a:t>Students at institutions that award doctorate degrees tend to find a number of core communication, course, and social networking tools </a:t>
            </a:r>
            <a:r>
              <a:rPr lang="en-US" i="1" u="sng" dirty="0"/>
              <a:t>more </a:t>
            </a:r>
            <a:r>
              <a:rPr lang="en-US" i="1" u="sng" dirty="0" smtClean="0"/>
              <a:t>valuable</a:t>
            </a:r>
            <a:r>
              <a:rPr lang="en-US" i="1" dirty="0" smtClean="0"/>
              <a:t> </a:t>
            </a:r>
            <a:r>
              <a:rPr lang="en-US" dirty="0" smtClean="0"/>
              <a:t>than </a:t>
            </a:r>
            <a:r>
              <a:rPr lang="en-US" dirty="0"/>
              <a:t>their counterparts in </a:t>
            </a:r>
            <a:r>
              <a:rPr lang="en-US" dirty="0" smtClean="0"/>
              <a:t>community colleges.</a:t>
            </a:r>
            <a:endParaRPr lang="en-US" dirty="0"/>
          </a:p>
          <a:p>
            <a:pPr lvl="0"/>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31</a:t>
            </a:fld>
            <a:endParaRPr lang="en-US"/>
          </a:p>
        </p:txBody>
      </p:sp>
    </p:spTree>
    <p:extLst>
      <p:ext uri="{BB962C8B-B14F-4D97-AF65-F5344CB8AC3E}">
        <p14:creationId xmlns:p14="http://schemas.microsoft.com/office/powerpoint/2010/main" val="1126521444"/>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fontScale="90000"/>
          </a:bodyPr>
          <a:lstStyle/>
          <a:p>
            <a:pPr algn="ctr"/>
            <a:r>
              <a:rPr lang="en-US" sz="2400" dirty="0"/>
              <a:t>Key finding </a:t>
            </a:r>
            <a:r>
              <a:rPr lang="en-US" sz="2400" dirty="0" smtClean="0"/>
              <a:t>3 </a:t>
            </a:r>
            <a:r>
              <a:rPr lang="en-US" sz="2400" dirty="0"/>
              <a:t>– </a:t>
            </a:r>
            <a:r>
              <a:rPr lang="en-US" sz="2400" dirty="0" smtClean="0"/>
              <a:t>students report uneven </a:t>
            </a:r>
            <a:br>
              <a:rPr lang="en-US" sz="2400" dirty="0" smtClean="0"/>
            </a:br>
            <a:r>
              <a:rPr lang="en-US" sz="2400" dirty="0" smtClean="0"/>
              <a:t>perceptions of institutions and instructors on technology</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32</a:t>
            </a:fld>
            <a:endParaRPr lang="en-US"/>
          </a:p>
        </p:txBody>
      </p:sp>
    </p:spTree>
    <p:extLst>
      <p:ext uri="{BB962C8B-B14F-4D97-AF65-F5344CB8AC3E}">
        <p14:creationId xmlns:p14="http://schemas.microsoft.com/office/powerpoint/2010/main" val="360118453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8788"/>
            <a:ext cx="8686800" cy="1143000"/>
          </a:xfrm>
        </p:spPr>
        <p:txBody>
          <a:bodyPr>
            <a:noAutofit/>
          </a:bodyPr>
          <a:lstStyle/>
          <a:p>
            <a:r>
              <a:rPr lang="en-US" dirty="0"/>
              <a:t>uneven </a:t>
            </a:r>
            <a:r>
              <a:rPr lang="en-US" dirty="0" smtClean="0"/>
              <a:t>perceptions </a:t>
            </a:r>
            <a:r>
              <a:rPr lang="en-US" dirty="0"/>
              <a:t>of technology</a:t>
            </a:r>
            <a:r>
              <a:rPr lang="en-US" dirty="0" smtClean="0"/>
              <a:t>… </a:t>
            </a:r>
            <a:r>
              <a:rPr lang="en-US" i="1" dirty="0" smtClean="0"/>
              <a:t>Effective</a:t>
            </a:r>
            <a:r>
              <a:rPr lang="en-US" i="1" dirty="0"/>
              <a:t>, frequent, and seamless use </a:t>
            </a:r>
          </a:p>
        </p:txBody>
      </p:sp>
      <p:sp>
        <p:nvSpPr>
          <p:cNvPr id="8" name="Content Placeholder 7"/>
          <p:cNvSpPr>
            <a:spLocks noGrp="1"/>
          </p:cNvSpPr>
          <p:nvPr>
            <p:ph idx="1"/>
          </p:nvPr>
        </p:nvSpPr>
        <p:spPr/>
        <p:txBody>
          <a:bodyPr>
            <a:normAutofit/>
          </a:bodyPr>
          <a:lstStyle/>
          <a:p>
            <a:pPr>
              <a:buClr>
                <a:srgbClr val="A32638"/>
              </a:buClr>
            </a:pPr>
            <a:r>
              <a:rPr lang="en-US" dirty="0" smtClean="0"/>
              <a:t>The </a:t>
            </a:r>
            <a:r>
              <a:rPr lang="en-US" dirty="0"/>
              <a:t>strongest </a:t>
            </a:r>
            <a:r>
              <a:rPr lang="en-US" dirty="0" smtClean="0"/>
              <a:t>predictors of how students rate their institution in its use of technology</a:t>
            </a:r>
          </a:p>
          <a:p>
            <a:pPr lvl="1">
              <a:buClrTx/>
            </a:pPr>
            <a:r>
              <a:rPr lang="en-US" dirty="0" smtClean="0"/>
              <a:t>their instructors’ </a:t>
            </a:r>
            <a:r>
              <a:rPr lang="en-US" i="1" u="sng" dirty="0" smtClean="0"/>
              <a:t>effective use </a:t>
            </a:r>
            <a:r>
              <a:rPr lang="en-US" dirty="0" smtClean="0"/>
              <a:t>of technology</a:t>
            </a:r>
          </a:p>
          <a:p>
            <a:pPr lvl="1">
              <a:buClrTx/>
            </a:pPr>
            <a:r>
              <a:rPr lang="en-US" dirty="0" smtClean="0"/>
              <a:t>their </a:t>
            </a:r>
            <a:r>
              <a:rPr lang="en-US" dirty="0"/>
              <a:t>instructors’ use of technology </a:t>
            </a:r>
            <a:r>
              <a:rPr lang="en-US" i="1" u="sng" dirty="0"/>
              <a:t>frequently </a:t>
            </a:r>
            <a:r>
              <a:rPr lang="en-US" i="1" u="sng" dirty="0" smtClean="0"/>
              <a:t>enough</a:t>
            </a:r>
            <a:endParaRPr lang="en-US" u="sng" dirty="0"/>
          </a:p>
          <a:p>
            <a:pPr lvl="1">
              <a:buClrTx/>
            </a:pPr>
            <a:r>
              <a:rPr lang="en-US" dirty="0" smtClean="0"/>
              <a:t>the </a:t>
            </a:r>
            <a:r>
              <a:rPr lang="en-US" i="1" u="sng" dirty="0"/>
              <a:t>seamless integration</a:t>
            </a:r>
            <a:r>
              <a:rPr lang="en-US" u="sng" dirty="0"/>
              <a:t> </a:t>
            </a:r>
            <a:r>
              <a:rPr lang="en-US" dirty="0"/>
              <a:t>of technology into their </a:t>
            </a:r>
            <a:r>
              <a:rPr lang="en-US" dirty="0" smtClean="0"/>
              <a:t>courses</a:t>
            </a:r>
          </a:p>
          <a:p>
            <a:pPr>
              <a:buClr>
                <a:srgbClr val="A32638"/>
              </a:buClr>
            </a:pPr>
            <a:r>
              <a:rPr lang="en-US" dirty="0"/>
              <a:t>These three predictors alone accounted for approximately </a:t>
            </a:r>
            <a:r>
              <a:rPr lang="en-US" dirty="0" smtClean="0"/>
              <a:t>54% </a:t>
            </a:r>
            <a:r>
              <a:rPr lang="en-US" dirty="0"/>
              <a:t>of the variance in students’ perceptions of their institution’s effectiveness in using </a:t>
            </a:r>
            <a:r>
              <a:rPr lang="en-US" dirty="0" smtClean="0"/>
              <a:t>technology.</a:t>
            </a:r>
            <a:endParaRPr lang="en-US" dirty="0"/>
          </a:p>
          <a:p>
            <a:pPr lvl="0"/>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33</a:t>
            </a:fld>
            <a:endParaRPr lang="en-US"/>
          </a:p>
        </p:txBody>
      </p:sp>
    </p:spTree>
    <p:extLst>
      <p:ext uri="{BB962C8B-B14F-4D97-AF65-F5344CB8AC3E}">
        <p14:creationId xmlns:p14="http://schemas.microsoft.com/office/powerpoint/2010/main" val="247963592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534400" cy="1143000"/>
          </a:xfrm>
        </p:spPr>
        <p:txBody>
          <a:bodyPr>
            <a:noAutofit/>
          </a:bodyPr>
          <a:lstStyle/>
          <a:p>
            <a:r>
              <a:rPr lang="en-US" dirty="0" smtClean="0"/>
              <a:t>Uneven perceptions of technology…</a:t>
            </a:r>
            <a:br>
              <a:rPr lang="en-US" dirty="0" smtClean="0"/>
            </a:br>
            <a:r>
              <a:rPr lang="en-US" i="1" dirty="0" smtClean="0"/>
              <a:t>No magic bullets</a:t>
            </a:r>
            <a:endParaRPr lang="en-US" i="1" dirty="0"/>
          </a:p>
        </p:txBody>
      </p:sp>
      <p:sp>
        <p:nvSpPr>
          <p:cNvPr id="8" name="Content Placeholder 7"/>
          <p:cNvSpPr>
            <a:spLocks noGrp="1"/>
          </p:cNvSpPr>
          <p:nvPr>
            <p:ph idx="1"/>
          </p:nvPr>
        </p:nvSpPr>
        <p:spPr>
          <a:xfrm>
            <a:off x="457200" y="1371600"/>
            <a:ext cx="8382000" cy="4953000"/>
          </a:xfrm>
        </p:spPr>
        <p:txBody>
          <a:bodyPr>
            <a:normAutofit fontScale="85000" lnSpcReduction="20000"/>
          </a:bodyPr>
          <a:lstStyle/>
          <a:p>
            <a:pPr>
              <a:lnSpc>
                <a:spcPct val="110000"/>
              </a:lnSpc>
              <a:buClr>
                <a:srgbClr val="A32638"/>
              </a:buClr>
            </a:pPr>
            <a:r>
              <a:rPr lang="en-US" dirty="0" smtClean="0"/>
              <a:t>Students at institutions rated as highly effective in the use of technology say they </a:t>
            </a:r>
            <a:r>
              <a:rPr lang="en-US" i="1" u="sng" dirty="0" smtClean="0"/>
              <a:t>engage </a:t>
            </a:r>
            <a:r>
              <a:rPr lang="en-US" i="1" u="sng" dirty="0"/>
              <a:t>in about as many software activities as their </a:t>
            </a:r>
            <a:r>
              <a:rPr lang="en-US" i="1" u="sng" dirty="0" smtClean="0"/>
              <a:t>peers </a:t>
            </a:r>
            <a:r>
              <a:rPr lang="en-US" dirty="0"/>
              <a:t>and that their </a:t>
            </a:r>
            <a:r>
              <a:rPr lang="en-US" i="1" u="sng" dirty="0"/>
              <a:t>instructors use about the same number of devices </a:t>
            </a:r>
            <a:r>
              <a:rPr lang="en-US" dirty="0"/>
              <a:t>in their </a:t>
            </a:r>
            <a:r>
              <a:rPr lang="en-US" dirty="0" smtClean="0"/>
              <a:t>coursework.</a:t>
            </a:r>
          </a:p>
          <a:p>
            <a:pPr>
              <a:lnSpc>
                <a:spcPct val="110000"/>
              </a:lnSpc>
              <a:buClr>
                <a:srgbClr val="A32638"/>
              </a:buClr>
            </a:pPr>
            <a:r>
              <a:rPr lang="en-US" dirty="0"/>
              <a:t>There are </a:t>
            </a:r>
            <a:r>
              <a:rPr lang="en-US" i="1" u="sng" dirty="0"/>
              <a:t>no significant differences between students’ frequency of use of most software applications </a:t>
            </a:r>
            <a:r>
              <a:rPr lang="en-US" dirty="0" smtClean="0"/>
              <a:t>at </a:t>
            </a:r>
            <a:r>
              <a:rPr lang="en-US" dirty="0"/>
              <a:t>institutions </a:t>
            </a:r>
            <a:r>
              <a:rPr lang="en-US" dirty="0" smtClean="0"/>
              <a:t>rated effective and less effective in their use of technology.</a:t>
            </a:r>
          </a:p>
          <a:p>
            <a:pPr>
              <a:lnSpc>
                <a:spcPct val="110000"/>
              </a:lnSpc>
              <a:buClr>
                <a:srgbClr val="A32638"/>
              </a:buClr>
            </a:pPr>
            <a:r>
              <a:rPr lang="en-US" i="1" u="sng" dirty="0" smtClean="0"/>
              <a:t>Virtually </a:t>
            </a:r>
            <a:r>
              <a:rPr lang="en-US" i="1" u="sng" dirty="0"/>
              <a:t>no high or even moderate correlations exist between individual technologies and any of the major academic benefits </a:t>
            </a:r>
            <a:r>
              <a:rPr lang="en-US" dirty="0"/>
              <a:t>of technology described </a:t>
            </a:r>
            <a:r>
              <a:rPr lang="en-US" dirty="0" smtClean="0"/>
              <a:t>earlier.</a:t>
            </a:r>
            <a:endParaRPr lang="en-US" dirty="0"/>
          </a:p>
          <a:p>
            <a:pPr>
              <a:lnSpc>
                <a:spcPct val="110000"/>
              </a:lnSpc>
              <a:buClr>
                <a:srgbClr val="A32638"/>
              </a:buClr>
            </a:pPr>
            <a:r>
              <a:rPr lang="en-US" i="1" u="sng" dirty="0" smtClean="0"/>
              <a:t>Differentiating </a:t>
            </a:r>
            <a:r>
              <a:rPr lang="en-US" i="1" u="sng" dirty="0"/>
              <a:t>technologies</a:t>
            </a:r>
            <a:r>
              <a:rPr lang="en-US" dirty="0"/>
              <a:t>, where they exist, </a:t>
            </a:r>
            <a:r>
              <a:rPr lang="en-US" i="1" u="sng" dirty="0"/>
              <a:t>often are mundane </a:t>
            </a:r>
            <a:r>
              <a:rPr lang="en-US" dirty="0"/>
              <a:t>(e.g., printers, spreadsheets, even USB thumb drives</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34</a:t>
            </a:fld>
            <a:endParaRPr lang="en-US"/>
          </a:p>
        </p:txBody>
      </p:sp>
    </p:spTree>
    <p:extLst>
      <p:ext uri="{BB962C8B-B14F-4D97-AF65-F5344CB8AC3E}">
        <p14:creationId xmlns:p14="http://schemas.microsoft.com/office/powerpoint/2010/main" val="183840525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458788"/>
            <a:ext cx="8686800" cy="1143000"/>
          </a:xfrm>
        </p:spPr>
        <p:txBody>
          <a:bodyPr>
            <a:normAutofit/>
          </a:bodyPr>
          <a:lstStyle/>
          <a:p>
            <a:r>
              <a:rPr lang="en-US" dirty="0" smtClean="0"/>
              <a:t>Uneven perceptions of technology…</a:t>
            </a:r>
            <a:br>
              <a:rPr lang="en-US" dirty="0" smtClean="0"/>
            </a:br>
            <a:r>
              <a:rPr lang="en-US" i="1" dirty="0" smtClean="0"/>
              <a:t>Delivery of basic online services</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35</a:t>
            </a:fld>
            <a:endParaRPr lang="en-US"/>
          </a:p>
        </p:txBody>
      </p:sp>
      <p:sp>
        <p:nvSpPr>
          <p:cNvPr id="8" name="TextBox 7"/>
          <p:cNvSpPr txBox="1"/>
          <p:nvPr/>
        </p:nvSpPr>
        <p:spPr>
          <a:xfrm>
            <a:off x="3302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9" name="TextBox 8"/>
          <p:cNvSpPr txBox="1"/>
          <p:nvPr/>
        </p:nvSpPr>
        <p:spPr>
          <a:xfrm>
            <a:off x="3124200" y="6294487"/>
            <a:ext cx="5791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Q16. How would you rate your college/university with regards to the following online services?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13" name="TextBox 12"/>
          <p:cNvSpPr txBox="1"/>
          <p:nvPr/>
        </p:nvSpPr>
        <p:spPr>
          <a:xfrm>
            <a:off x="2209800" y="1626513"/>
            <a:ext cx="4581525" cy="430887"/>
          </a:xfrm>
          <a:prstGeom prst="rect">
            <a:avLst/>
          </a:prstGeom>
          <a:noFill/>
        </p:spPr>
        <p:txBody>
          <a:bodyPr wrap="square" rtlCol="0">
            <a:spAutoFit/>
          </a:bodyPr>
          <a:lstStyle/>
          <a:p>
            <a:pPr algn="ctr"/>
            <a:r>
              <a:rPr lang="en-US" sz="1200" b="1" dirty="0" smtClean="0">
                <a:latin typeface="Arial" pitchFamily="34" charset="0"/>
                <a:cs typeface="Arial" pitchFamily="34" charset="0"/>
              </a:rPr>
              <a:t>Institutional Performance in Online Delivery of Services</a:t>
            </a:r>
          </a:p>
          <a:p>
            <a:pPr algn="ctr"/>
            <a:r>
              <a:rPr lang="en-US" sz="1000" dirty="0" smtClean="0">
                <a:solidFill>
                  <a:schemeClr val="accent5">
                    <a:lumMod val="50000"/>
                  </a:schemeClr>
                </a:solidFill>
                <a:latin typeface="Arial" pitchFamily="34" charset="0"/>
                <a:cs typeface="Arial" pitchFamily="34" charset="0"/>
              </a:rPr>
              <a:t>Percentage rating 4 or 5 (out of 5)</a:t>
            </a:r>
            <a:endParaRPr lang="en-US" sz="1000" dirty="0">
              <a:solidFill>
                <a:schemeClr val="accent5">
                  <a:lumMod val="50000"/>
                </a:schemeClr>
              </a:solidFill>
              <a:latin typeface="Arial" pitchFamily="34" charset="0"/>
              <a:cs typeface="Arial" pitchFamily="34" charset="0"/>
            </a:endParaRPr>
          </a:p>
        </p:txBody>
      </p:sp>
      <p:graphicFrame>
        <p:nvGraphicFramePr>
          <p:cNvPr id="15" name="Chart 14"/>
          <p:cNvGraphicFramePr>
            <a:graphicFrameLocks noChangeAspect="1"/>
          </p:cNvGraphicFramePr>
          <p:nvPr>
            <p:extLst>
              <p:ext uri="{D42A27DB-BD31-4B8C-83A1-F6EECF244321}">
                <p14:modId xmlns:p14="http://schemas.microsoft.com/office/powerpoint/2010/main" val="793604988"/>
              </p:ext>
            </p:extLst>
          </p:nvPr>
        </p:nvGraphicFramePr>
        <p:xfrm>
          <a:off x="364490" y="2133600"/>
          <a:ext cx="7026910"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77109129"/>
              </p:ext>
            </p:extLst>
          </p:nvPr>
        </p:nvGraphicFramePr>
        <p:xfrm>
          <a:off x="7315200" y="1841956"/>
          <a:ext cx="1452176" cy="3898106"/>
        </p:xfrm>
        <a:graphic>
          <a:graphicData uri="http://schemas.openxmlformats.org/drawingml/2006/table">
            <a:tbl>
              <a:tblPr/>
              <a:tblGrid>
                <a:gridCol w="726088"/>
                <a:gridCol w="726088"/>
              </a:tblGrid>
              <a:tr h="580436">
                <a:tc>
                  <a:txBody>
                    <a:bodyPr/>
                    <a:lstStyle/>
                    <a:p>
                      <a:pPr algn="ctr" fontAlgn="b"/>
                      <a:r>
                        <a:rPr lang="en-US" sz="1100" b="1" i="0" u="none" strike="noStrike" dirty="0" smtClean="0">
                          <a:solidFill>
                            <a:srgbClr val="000000"/>
                          </a:solidFill>
                          <a:latin typeface="Arial" pitchFamily="34" charset="0"/>
                          <a:cs typeface="Arial" pitchFamily="34" charset="0"/>
                        </a:rPr>
                        <a:t>Service </a:t>
                      </a:r>
                      <a:br>
                        <a:rPr lang="en-US" sz="1100" b="1" i="0" u="none" strike="noStrike" dirty="0" smtClean="0">
                          <a:solidFill>
                            <a:srgbClr val="000000"/>
                          </a:solidFill>
                          <a:latin typeface="Arial" pitchFamily="34" charset="0"/>
                          <a:cs typeface="Arial" pitchFamily="34" charset="0"/>
                        </a:rPr>
                      </a:br>
                      <a:r>
                        <a:rPr lang="en-US" sz="1100" b="1" i="0" u="none" strike="noStrike" dirty="0" smtClean="0">
                          <a:solidFill>
                            <a:srgbClr val="000000"/>
                          </a:solidFill>
                          <a:latin typeface="Arial" pitchFamily="34" charset="0"/>
                          <a:cs typeface="Arial" pitchFamily="34" charset="0"/>
                        </a:rPr>
                        <a:t>Not Offered</a:t>
                      </a:r>
                      <a:endParaRPr lang="en-US" sz="1100" b="1" i="0" u="none" strike="noStrike" dirty="0">
                        <a:solidFill>
                          <a:srgbClr val="000000"/>
                        </a:solidFill>
                        <a:latin typeface="Arial" pitchFamily="34" charset="0"/>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smtClean="0">
                          <a:solidFill>
                            <a:srgbClr val="000000"/>
                          </a:solidFill>
                          <a:latin typeface="Arial" pitchFamily="34" charset="0"/>
                          <a:cs typeface="Arial" pitchFamily="34" charset="0"/>
                        </a:rPr>
                        <a:t>Service </a:t>
                      </a:r>
                      <a:br>
                        <a:rPr lang="en-US" sz="1100" b="1" i="0" u="none" strike="noStrike" dirty="0" smtClean="0">
                          <a:solidFill>
                            <a:srgbClr val="000000"/>
                          </a:solidFill>
                          <a:latin typeface="Arial" pitchFamily="34" charset="0"/>
                          <a:cs typeface="Arial" pitchFamily="34" charset="0"/>
                        </a:rPr>
                      </a:br>
                      <a:r>
                        <a:rPr lang="en-US" sz="1100" b="1" i="0" u="none" strike="noStrike" dirty="0" smtClean="0">
                          <a:solidFill>
                            <a:srgbClr val="000000"/>
                          </a:solidFill>
                          <a:latin typeface="Arial" pitchFamily="34" charset="0"/>
                          <a:cs typeface="Arial" pitchFamily="34" charset="0"/>
                        </a:rPr>
                        <a:t>Not </a:t>
                      </a:r>
                      <a:br>
                        <a:rPr lang="en-US" sz="1100" b="1" i="0" u="none" strike="noStrike" dirty="0" smtClean="0">
                          <a:solidFill>
                            <a:srgbClr val="000000"/>
                          </a:solidFill>
                          <a:latin typeface="Arial" pitchFamily="34" charset="0"/>
                          <a:cs typeface="Arial" pitchFamily="34" charset="0"/>
                        </a:rPr>
                      </a:br>
                      <a:r>
                        <a:rPr lang="en-US" sz="1100" b="1" i="0" u="none" strike="noStrike" dirty="0" smtClean="0">
                          <a:solidFill>
                            <a:srgbClr val="000000"/>
                          </a:solidFill>
                          <a:latin typeface="Arial" pitchFamily="34" charset="0"/>
                          <a:cs typeface="Arial" pitchFamily="34" charset="0"/>
                        </a:rPr>
                        <a:t>Used</a:t>
                      </a:r>
                      <a:endParaRPr lang="en-US" sz="1100" b="1" i="0" u="none" strike="noStrike" dirty="0">
                        <a:solidFill>
                          <a:srgbClr val="000000"/>
                        </a:solidFill>
                        <a:latin typeface="Arial" pitchFamily="34" charset="0"/>
                        <a:cs typeface="Arial"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6773">
                <a:tc>
                  <a:txBody>
                    <a:bodyPr/>
                    <a:lstStyle/>
                    <a:p>
                      <a:pPr algn="ctr" rtl="0" fontAlgn="b"/>
                      <a:r>
                        <a:rPr lang="en-US" sz="1100" b="0" i="0" u="none" strike="noStrike" dirty="0">
                          <a:solidFill>
                            <a:srgbClr val="000000"/>
                          </a:solidFill>
                          <a:latin typeface="Arial" pitchFamily="34" charset="0"/>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0377">
                <a:tc>
                  <a:txBody>
                    <a:bodyPr/>
                    <a:lstStyle/>
                    <a:p>
                      <a:pPr algn="ctr" rtl="0" fontAlgn="b"/>
                      <a:r>
                        <a:rPr lang="en-US" sz="1100" b="0" i="0" u="none" strike="noStrike" dirty="0" smtClean="0">
                          <a:solidFill>
                            <a:srgbClr val="000000"/>
                          </a:solidFill>
                          <a:latin typeface="Arial" pitchFamily="34" charset="0"/>
                          <a:cs typeface="Arial" pitchFamily="34" charset="0"/>
                        </a:rPr>
                        <a:t>--</a:t>
                      </a:r>
                      <a:endParaRPr lang="en-US" sz="1100" b="0"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0201">
                <a:tc>
                  <a:txBody>
                    <a:bodyPr/>
                    <a:lstStyle/>
                    <a:p>
                      <a:pPr algn="ctr" rtl="0" fontAlgn="b"/>
                      <a:r>
                        <a:rPr lang="en-US" sz="1100" b="0" i="0" u="none" strike="noStrike" dirty="0">
                          <a:solidFill>
                            <a:srgbClr val="000000"/>
                          </a:solidFill>
                          <a:latin typeface="Arial" pitchFamily="34" charset="0"/>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6773">
                <a:tc>
                  <a:txBody>
                    <a:bodyPr/>
                    <a:lstStyle/>
                    <a:p>
                      <a:pPr algn="ctr" rtl="0" fontAlgn="b"/>
                      <a:r>
                        <a:rPr lang="en-US" sz="1100" b="0" i="0" u="none" strike="noStrike" dirty="0">
                          <a:solidFill>
                            <a:srgbClr val="000000"/>
                          </a:solidFill>
                          <a:latin typeface="Arial" pitchFamily="34" charset="0"/>
                          <a:cs typeface="Arial" pitchFamily="34"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6773">
                <a:tc>
                  <a:txBody>
                    <a:bodyPr/>
                    <a:lstStyle/>
                    <a:p>
                      <a:pPr algn="ctr" rtl="0" fontAlgn="b"/>
                      <a:r>
                        <a:rPr lang="en-US" sz="1100" b="0" i="0" u="none" strike="noStrike" dirty="0">
                          <a:solidFill>
                            <a:srgbClr val="000000"/>
                          </a:solidFill>
                          <a:latin typeface="Arial" pitchFamily="34" charset="0"/>
                          <a:cs typeface="Arial" pitchFamily="34" charset="0"/>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6773">
                <a:tc>
                  <a:txBody>
                    <a:bodyPr/>
                    <a:lstStyle/>
                    <a:p>
                      <a:pPr algn="ctr" rtl="0" fontAlgn="b"/>
                      <a:r>
                        <a:rPr lang="en-US" sz="1100" b="0" i="0" u="none" strike="noStrike" dirty="0">
                          <a:solidFill>
                            <a:srgbClr val="000000"/>
                          </a:solidFill>
                          <a:latin typeface="Arial" pitchFamily="34" charset="0"/>
                          <a:cs typeface="Arial" pitchFamily="34" charset="0"/>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latin typeface="Arial" pitchFamily="34" charset="0"/>
                          <a:cs typeface="Arial" pitchFamily="34" charset="0"/>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86706555"/>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86437" y="0"/>
            <a:ext cx="8657563" cy="841176"/>
          </a:xfrm>
        </p:spPr>
        <p:txBody>
          <a:bodyPr>
            <a:noAutofit/>
          </a:bodyPr>
          <a:lstStyle/>
          <a:p>
            <a:r>
              <a:rPr lang="en-US" dirty="0" smtClean="0"/>
              <a:t>Uneven Perceptions of technology…</a:t>
            </a:r>
            <a:br>
              <a:rPr lang="en-US" dirty="0" smtClean="0"/>
            </a:br>
            <a:r>
              <a:rPr lang="en-US" i="1" dirty="0" smtClean="0"/>
              <a:t>value vs. effective use</a:t>
            </a:r>
            <a:endParaRPr lang="en-US" i="1" cap="none" dirty="0"/>
          </a:p>
        </p:txBody>
      </p:sp>
      <p:sp>
        <p:nvSpPr>
          <p:cNvPr id="5" name="Footer Placeholder 4"/>
          <p:cNvSpPr>
            <a:spLocks noGrp="1"/>
          </p:cNvSpPr>
          <p:nvPr>
            <p:ph type="ftr" sz="quarter" idx="11"/>
          </p:nvPr>
        </p:nvSpPr>
        <p:spPr>
          <a:xfrm>
            <a:off x="3599593" y="6506182"/>
            <a:ext cx="2840902" cy="340372"/>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36</a:t>
            </a:fld>
            <a:endParaRPr lang="en-US"/>
          </a:p>
        </p:txBody>
      </p:sp>
      <p:sp>
        <p:nvSpPr>
          <p:cNvPr id="96" name="Rectangle 95"/>
          <p:cNvSpPr/>
          <p:nvPr/>
        </p:nvSpPr>
        <p:spPr>
          <a:xfrm>
            <a:off x="486438" y="3763099"/>
            <a:ext cx="8105776" cy="2219324"/>
          </a:xfrm>
          <a:prstGeom prst="rect">
            <a:avLst/>
          </a:prstGeom>
          <a:solidFill>
            <a:srgbClr val="B3C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86438" y="1248498"/>
            <a:ext cx="2419351" cy="2533649"/>
          </a:xfrm>
          <a:prstGeom prst="rect">
            <a:avLst/>
          </a:prstGeom>
          <a:solidFill>
            <a:srgbClr val="B3C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5400000">
            <a:off x="577719" y="3605936"/>
            <a:ext cx="4618836" cy="795"/>
          </a:xfrm>
          <a:prstGeom prst="line">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flipV="1">
            <a:off x="553114" y="3753572"/>
            <a:ext cx="7981950" cy="9525"/>
          </a:xfrm>
          <a:prstGeom prst="line">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2104102" y="845273"/>
            <a:ext cx="1754187" cy="382905"/>
          </a:xfrm>
          <a:prstGeom prst="rect">
            <a:avLst/>
          </a:prstGeom>
          <a:solidFill>
            <a:schemeClr val="tx1">
              <a:lumMod val="75000"/>
              <a:lumOff val="2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2501866" y="3986373"/>
            <a:ext cx="1928733" cy="215444"/>
          </a:xfrm>
          <a:prstGeom prst="rect">
            <a:avLst/>
          </a:prstGeom>
          <a:noFill/>
        </p:spPr>
        <p:txBody>
          <a:bodyPr wrap="none" rtlCol="0">
            <a:spAutoFit/>
          </a:bodyPr>
          <a:lstStyle/>
          <a:p>
            <a:r>
              <a:rPr lang="en-US" sz="800" dirty="0" smtClean="0">
                <a:latin typeface="Century Gothic" pitchFamily="34" charset="0"/>
              </a:rPr>
              <a:t>Internet device that attaches to TV</a:t>
            </a:r>
            <a:endParaRPr lang="en-US" sz="800" dirty="0">
              <a:latin typeface="Century Gothic" pitchFamily="34" charset="0"/>
            </a:endParaRPr>
          </a:p>
        </p:txBody>
      </p:sp>
      <p:sp>
        <p:nvSpPr>
          <p:cNvPr id="106" name="TextBox 105"/>
          <p:cNvSpPr txBox="1"/>
          <p:nvPr/>
        </p:nvSpPr>
        <p:spPr>
          <a:xfrm>
            <a:off x="1489558" y="3999416"/>
            <a:ext cx="798617" cy="215444"/>
          </a:xfrm>
          <a:prstGeom prst="rect">
            <a:avLst/>
          </a:prstGeom>
          <a:noFill/>
        </p:spPr>
        <p:txBody>
          <a:bodyPr wrap="none" rtlCol="0">
            <a:spAutoFit/>
          </a:bodyPr>
          <a:lstStyle/>
          <a:p>
            <a:r>
              <a:rPr lang="en-US" sz="800" dirty="0" smtClean="0">
                <a:latin typeface="Century Gothic" pitchFamily="34" charset="0"/>
              </a:rPr>
              <a:t>Other tablet</a:t>
            </a:r>
            <a:endParaRPr lang="en-US" sz="800" dirty="0">
              <a:latin typeface="Century Gothic" pitchFamily="34" charset="0"/>
            </a:endParaRPr>
          </a:p>
        </p:txBody>
      </p:sp>
      <p:sp>
        <p:nvSpPr>
          <p:cNvPr id="107" name="TextBox 106"/>
          <p:cNvSpPr txBox="1"/>
          <p:nvPr/>
        </p:nvSpPr>
        <p:spPr>
          <a:xfrm>
            <a:off x="1837432" y="3896152"/>
            <a:ext cx="753732" cy="215444"/>
          </a:xfrm>
          <a:prstGeom prst="rect">
            <a:avLst/>
          </a:prstGeom>
          <a:noFill/>
        </p:spPr>
        <p:txBody>
          <a:bodyPr wrap="none" rtlCol="0">
            <a:spAutoFit/>
          </a:bodyPr>
          <a:lstStyle/>
          <a:p>
            <a:r>
              <a:rPr lang="en-US" sz="800" dirty="0" smtClean="0">
                <a:latin typeface="Century Gothic" pitchFamily="34" charset="0"/>
              </a:rPr>
              <a:t>DVD player</a:t>
            </a:r>
            <a:endParaRPr lang="en-US" sz="800" dirty="0">
              <a:latin typeface="Century Gothic" pitchFamily="34" charset="0"/>
            </a:endParaRPr>
          </a:p>
        </p:txBody>
      </p:sp>
      <p:sp>
        <p:nvSpPr>
          <p:cNvPr id="108" name="Rectangle 107"/>
          <p:cNvSpPr/>
          <p:nvPr/>
        </p:nvSpPr>
        <p:spPr>
          <a:xfrm>
            <a:off x="4215614" y="2285145"/>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9" name="Rectangle 108"/>
          <p:cNvSpPr/>
          <p:nvPr/>
        </p:nvSpPr>
        <p:spPr>
          <a:xfrm>
            <a:off x="5305835" y="1459681"/>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0" name="Rectangle 109"/>
          <p:cNvSpPr/>
          <p:nvPr/>
        </p:nvSpPr>
        <p:spPr>
          <a:xfrm>
            <a:off x="5423222" y="2429171"/>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1" name="TextBox 110"/>
          <p:cNvSpPr txBox="1"/>
          <p:nvPr/>
        </p:nvSpPr>
        <p:spPr>
          <a:xfrm>
            <a:off x="3318218" y="1889849"/>
            <a:ext cx="1848583" cy="400110"/>
          </a:xfrm>
          <a:prstGeom prst="rect">
            <a:avLst/>
          </a:prstGeom>
          <a:noFill/>
        </p:spPr>
        <p:txBody>
          <a:bodyPr wrap="none" rtlCol="0">
            <a:spAutoFit/>
          </a:bodyPr>
          <a:lstStyle/>
          <a:p>
            <a:pPr algn="ctr"/>
            <a:r>
              <a:rPr lang="en-US" sz="1000" b="1" dirty="0" smtClean="0">
                <a:latin typeface="Century Gothic" pitchFamily="34" charset="0"/>
              </a:rPr>
              <a:t>Document camera/</a:t>
            </a:r>
          </a:p>
          <a:p>
            <a:pPr algn="ctr"/>
            <a:r>
              <a:rPr lang="en-US" sz="1000" b="1" dirty="0" smtClean="0">
                <a:latin typeface="Century Gothic" pitchFamily="34" charset="0"/>
              </a:rPr>
              <a:t> digital overhead projector</a:t>
            </a:r>
            <a:endParaRPr lang="en-US" sz="1000" b="1" dirty="0">
              <a:latin typeface="Century Gothic" pitchFamily="34" charset="0"/>
            </a:endParaRPr>
          </a:p>
        </p:txBody>
      </p:sp>
      <p:sp>
        <p:nvSpPr>
          <p:cNvPr id="112" name="TextBox 111"/>
          <p:cNvSpPr txBox="1"/>
          <p:nvPr/>
        </p:nvSpPr>
        <p:spPr>
          <a:xfrm>
            <a:off x="5378629" y="1375983"/>
            <a:ext cx="739305" cy="246221"/>
          </a:xfrm>
          <a:prstGeom prst="rect">
            <a:avLst/>
          </a:prstGeom>
          <a:noFill/>
        </p:spPr>
        <p:txBody>
          <a:bodyPr wrap="none" rtlCol="0">
            <a:spAutoFit/>
          </a:bodyPr>
          <a:lstStyle/>
          <a:p>
            <a:r>
              <a:rPr lang="en-US" sz="1000" b="1" dirty="0" smtClean="0">
                <a:latin typeface="Century Gothic" pitchFamily="34" charset="0"/>
              </a:rPr>
              <a:t>Projector</a:t>
            </a:r>
            <a:endParaRPr lang="en-US" sz="1000" b="1" dirty="0">
              <a:latin typeface="Century Gothic" pitchFamily="34" charset="0"/>
            </a:endParaRPr>
          </a:p>
        </p:txBody>
      </p:sp>
      <p:sp>
        <p:nvSpPr>
          <p:cNvPr id="113" name="TextBox 112"/>
          <p:cNvSpPr txBox="1"/>
          <p:nvPr/>
        </p:nvSpPr>
        <p:spPr>
          <a:xfrm>
            <a:off x="4143453" y="2343774"/>
            <a:ext cx="1334020" cy="246221"/>
          </a:xfrm>
          <a:prstGeom prst="rect">
            <a:avLst/>
          </a:prstGeom>
          <a:noFill/>
        </p:spPr>
        <p:txBody>
          <a:bodyPr wrap="none" rtlCol="0">
            <a:spAutoFit/>
          </a:bodyPr>
          <a:lstStyle/>
          <a:p>
            <a:r>
              <a:rPr lang="en-US" sz="1000" b="1" dirty="0" smtClean="0">
                <a:latin typeface="Century Gothic" pitchFamily="34" charset="0"/>
              </a:rPr>
              <a:t>Desktop computer</a:t>
            </a:r>
            <a:endParaRPr lang="en-US" sz="1000" b="1" dirty="0">
              <a:latin typeface="Century Gothic" pitchFamily="34" charset="0"/>
            </a:endParaRPr>
          </a:p>
        </p:txBody>
      </p:sp>
      <p:sp>
        <p:nvSpPr>
          <p:cNvPr id="114" name="TextBox 113"/>
          <p:cNvSpPr txBox="1"/>
          <p:nvPr/>
        </p:nvSpPr>
        <p:spPr>
          <a:xfrm>
            <a:off x="5514894" y="3060283"/>
            <a:ext cx="753732" cy="246221"/>
          </a:xfrm>
          <a:prstGeom prst="rect">
            <a:avLst/>
          </a:prstGeom>
          <a:noFill/>
        </p:spPr>
        <p:txBody>
          <a:bodyPr wrap="none" rtlCol="0">
            <a:spAutoFit/>
          </a:bodyPr>
          <a:lstStyle/>
          <a:p>
            <a:r>
              <a:rPr lang="en-US" sz="1000" b="1" dirty="0" smtClean="0">
                <a:latin typeface="Century Gothic" pitchFamily="34" charset="0"/>
              </a:rPr>
              <a:t>USB drive</a:t>
            </a:r>
            <a:endParaRPr lang="en-US" sz="1000" b="1" dirty="0">
              <a:latin typeface="Century Gothic" pitchFamily="34" charset="0"/>
            </a:endParaRPr>
          </a:p>
        </p:txBody>
      </p:sp>
      <p:sp>
        <p:nvSpPr>
          <p:cNvPr id="115" name="Rectangle 114"/>
          <p:cNvSpPr/>
          <p:nvPr/>
        </p:nvSpPr>
        <p:spPr>
          <a:xfrm>
            <a:off x="6198619" y="3154327"/>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6" name="Rectangle 115"/>
          <p:cNvSpPr/>
          <p:nvPr/>
        </p:nvSpPr>
        <p:spPr>
          <a:xfrm>
            <a:off x="7188382" y="2817708"/>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17" name="Rectangle 116"/>
          <p:cNvSpPr/>
          <p:nvPr/>
        </p:nvSpPr>
        <p:spPr>
          <a:xfrm>
            <a:off x="8029094" y="1995417"/>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18" name="Rectangle 117"/>
          <p:cNvSpPr/>
          <p:nvPr/>
        </p:nvSpPr>
        <p:spPr>
          <a:xfrm>
            <a:off x="8265230" y="2342086"/>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19" name="TextBox 118"/>
          <p:cNvSpPr txBox="1"/>
          <p:nvPr/>
        </p:nvSpPr>
        <p:spPr>
          <a:xfrm>
            <a:off x="6658317" y="2723104"/>
            <a:ext cx="567784" cy="246221"/>
          </a:xfrm>
          <a:prstGeom prst="rect">
            <a:avLst/>
          </a:prstGeom>
          <a:noFill/>
        </p:spPr>
        <p:txBody>
          <a:bodyPr wrap="none" rtlCol="0">
            <a:spAutoFit/>
          </a:bodyPr>
          <a:lstStyle/>
          <a:p>
            <a:r>
              <a:rPr lang="en-US" sz="1000" b="1" dirty="0" smtClean="0">
                <a:latin typeface="Century Gothic" pitchFamily="34" charset="0"/>
              </a:rPr>
              <a:t>Printer</a:t>
            </a:r>
            <a:endParaRPr lang="en-US" sz="1000" b="1" dirty="0">
              <a:latin typeface="Century Gothic" pitchFamily="34" charset="0"/>
            </a:endParaRPr>
          </a:p>
        </p:txBody>
      </p:sp>
      <p:sp>
        <p:nvSpPr>
          <p:cNvPr id="120" name="TextBox 119"/>
          <p:cNvSpPr txBox="1"/>
          <p:nvPr/>
        </p:nvSpPr>
        <p:spPr>
          <a:xfrm>
            <a:off x="7032603" y="2254683"/>
            <a:ext cx="1258678" cy="246221"/>
          </a:xfrm>
          <a:prstGeom prst="rect">
            <a:avLst/>
          </a:prstGeom>
          <a:noFill/>
        </p:spPr>
        <p:txBody>
          <a:bodyPr wrap="none" rtlCol="0">
            <a:spAutoFit/>
          </a:bodyPr>
          <a:lstStyle/>
          <a:p>
            <a:r>
              <a:rPr lang="en-US" sz="1000" b="1" dirty="0" smtClean="0">
                <a:latin typeface="Century Gothic" pitchFamily="34" charset="0"/>
              </a:rPr>
              <a:t>Laptop computer</a:t>
            </a:r>
            <a:endParaRPr lang="en-US" sz="1000" b="1" dirty="0">
              <a:latin typeface="Century Gothic" pitchFamily="34" charset="0"/>
            </a:endParaRPr>
          </a:p>
        </p:txBody>
      </p:sp>
      <p:sp>
        <p:nvSpPr>
          <p:cNvPr id="121" name="TextBox 120"/>
          <p:cNvSpPr txBox="1"/>
          <p:nvPr/>
        </p:nvSpPr>
        <p:spPr>
          <a:xfrm>
            <a:off x="7579885" y="1902195"/>
            <a:ext cx="476412" cy="246221"/>
          </a:xfrm>
          <a:prstGeom prst="rect">
            <a:avLst/>
          </a:prstGeom>
          <a:noFill/>
        </p:spPr>
        <p:txBody>
          <a:bodyPr wrap="none" rtlCol="0">
            <a:spAutoFit/>
          </a:bodyPr>
          <a:lstStyle/>
          <a:p>
            <a:r>
              <a:rPr lang="en-US" sz="1000" b="1" dirty="0" smtClean="0">
                <a:latin typeface="Century Gothic" pitchFamily="34" charset="0"/>
              </a:rPr>
              <a:t>Wi-Fi</a:t>
            </a:r>
            <a:endParaRPr lang="en-US" sz="1000" b="1" dirty="0">
              <a:latin typeface="Century Gothic" pitchFamily="34" charset="0"/>
            </a:endParaRPr>
          </a:p>
        </p:txBody>
      </p:sp>
      <p:sp>
        <p:nvSpPr>
          <p:cNvPr id="122" name="Rectangle 121"/>
          <p:cNvSpPr/>
          <p:nvPr/>
        </p:nvSpPr>
        <p:spPr>
          <a:xfrm>
            <a:off x="4517195" y="3513554"/>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en-US" dirty="0"/>
          </a:p>
        </p:txBody>
      </p:sp>
      <p:sp>
        <p:nvSpPr>
          <p:cNvPr id="123" name="Rectangle 122"/>
          <p:cNvSpPr/>
          <p:nvPr/>
        </p:nvSpPr>
        <p:spPr>
          <a:xfrm>
            <a:off x="3497287" y="3055519"/>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4" name="Rectangle 123"/>
          <p:cNvSpPr/>
          <p:nvPr/>
        </p:nvSpPr>
        <p:spPr>
          <a:xfrm>
            <a:off x="2763757" y="3341896"/>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5" name="Rectangle 124"/>
          <p:cNvSpPr/>
          <p:nvPr/>
        </p:nvSpPr>
        <p:spPr>
          <a:xfrm>
            <a:off x="2256315" y="3405902"/>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6" name="Rectangle 125"/>
          <p:cNvSpPr/>
          <p:nvPr/>
        </p:nvSpPr>
        <p:spPr>
          <a:xfrm>
            <a:off x="1829260" y="3849338"/>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27" name="Rectangle 126"/>
          <p:cNvSpPr/>
          <p:nvPr/>
        </p:nvSpPr>
        <p:spPr>
          <a:xfrm>
            <a:off x="2984822" y="3884505"/>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28" name="Rectangle 127"/>
          <p:cNvSpPr/>
          <p:nvPr/>
        </p:nvSpPr>
        <p:spPr>
          <a:xfrm>
            <a:off x="2487428" y="4053704"/>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29" name="Rectangle 128"/>
          <p:cNvSpPr/>
          <p:nvPr/>
        </p:nvSpPr>
        <p:spPr>
          <a:xfrm>
            <a:off x="2296509" y="4057029"/>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0" name="Rectangle 129"/>
          <p:cNvSpPr/>
          <p:nvPr/>
        </p:nvSpPr>
        <p:spPr>
          <a:xfrm>
            <a:off x="1819213" y="3959870"/>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1" name="Rectangle 130"/>
          <p:cNvSpPr/>
          <p:nvPr/>
        </p:nvSpPr>
        <p:spPr>
          <a:xfrm>
            <a:off x="1578052" y="4140740"/>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2" name="Rectangle 131"/>
          <p:cNvSpPr/>
          <p:nvPr/>
        </p:nvSpPr>
        <p:spPr>
          <a:xfrm>
            <a:off x="2316606" y="4246248"/>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3" name="Rectangle 132"/>
          <p:cNvSpPr/>
          <p:nvPr/>
        </p:nvSpPr>
        <p:spPr>
          <a:xfrm>
            <a:off x="2231195" y="4296490"/>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4" name="Rectangle 133"/>
          <p:cNvSpPr/>
          <p:nvPr/>
        </p:nvSpPr>
        <p:spPr>
          <a:xfrm>
            <a:off x="2884337" y="4301513"/>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5" name="Rectangle 134"/>
          <p:cNvSpPr/>
          <p:nvPr/>
        </p:nvSpPr>
        <p:spPr>
          <a:xfrm>
            <a:off x="2949652" y="4427119"/>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6" name="Rectangle 135"/>
          <p:cNvSpPr/>
          <p:nvPr/>
        </p:nvSpPr>
        <p:spPr>
          <a:xfrm>
            <a:off x="3170716" y="4673303"/>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7" name="Rectangle 136"/>
          <p:cNvSpPr/>
          <p:nvPr/>
        </p:nvSpPr>
        <p:spPr>
          <a:xfrm>
            <a:off x="3014967" y="4939584"/>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8" name="Rectangle 137"/>
          <p:cNvSpPr/>
          <p:nvPr/>
        </p:nvSpPr>
        <p:spPr>
          <a:xfrm>
            <a:off x="2286461" y="4829052"/>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39" name="Rectangle 138"/>
          <p:cNvSpPr/>
          <p:nvPr/>
        </p:nvSpPr>
        <p:spPr>
          <a:xfrm>
            <a:off x="2050324" y="4824028"/>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0" name="Rectangle 139"/>
          <p:cNvSpPr/>
          <p:nvPr/>
        </p:nvSpPr>
        <p:spPr>
          <a:xfrm>
            <a:off x="2266364" y="5110406"/>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1" name="Rectangle 140"/>
          <p:cNvSpPr/>
          <p:nvPr/>
        </p:nvSpPr>
        <p:spPr>
          <a:xfrm>
            <a:off x="2894386" y="5346542"/>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2" name="Rectangle 141"/>
          <p:cNvSpPr/>
          <p:nvPr/>
        </p:nvSpPr>
        <p:spPr>
          <a:xfrm>
            <a:off x="2361824" y="4417070"/>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3" name="Rectangle 142"/>
          <p:cNvSpPr/>
          <p:nvPr/>
        </p:nvSpPr>
        <p:spPr>
          <a:xfrm>
            <a:off x="2356799" y="4537650"/>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4" name="Rectangle 143"/>
          <p:cNvSpPr/>
          <p:nvPr/>
        </p:nvSpPr>
        <p:spPr>
          <a:xfrm>
            <a:off x="2110615" y="4502481"/>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5" name="Rectangle 144"/>
          <p:cNvSpPr/>
          <p:nvPr/>
        </p:nvSpPr>
        <p:spPr>
          <a:xfrm>
            <a:off x="1718729" y="4663254"/>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46" name="TextBox 145"/>
          <p:cNvSpPr txBox="1"/>
          <p:nvPr/>
        </p:nvSpPr>
        <p:spPr>
          <a:xfrm>
            <a:off x="3535682" y="2968862"/>
            <a:ext cx="1592103" cy="246221"/>
          </a:xfrm>
          <a:prstGeom prst="rect">
            <a:avLst/>
          </a:prstGeom>
          <a:noFill/>
        </p:spPr>
        <p:txBody>
          <a:bodyPr wrap="none" rtlCol="0">
            <a:spAutoFit/>
          </a:bodyPr>
          <a:lstStyle/>
          <a:p>
            <a:r>
              <a:rPr lang="en-US" sz="1000" b="1" dirty="0" smtClean="0">
                <a:latin typeface="Century Gothic" pitchFamily="34" charset="0"/>
              </a:rPr>
              <a:t>Interactive whiteboard</a:t>
            </a:r>
            <a:endParaRPr lang="en-US" sz="1000" b="1" dirty="0">
              <a:latin typeface="Century Gothic" pitchFamily="34" charset="0"/>
            </a:endParaRPr>
          </a:p>
        </p:txBody>
      </p:sp>
      <p:sp>
        <p:nvSpPr>
          <p:cNvPr id="147" name="TextBox 146"/>
          <p:cNvSpPr txBox="1"/>
          <p:nvPr/>
        </p:nvSpPr>
        <p:spPr>
          <a:xfrm>
            <a:off x="3860554" y="3424833"/>
            <a:ext cx="750896" cy="246221"/>
          </a:xfrm>
          <a:prstGeom prst="rect">
            <a:avLst/>
          </a:prstGeom>
          <a:noFill/>
        </p:spPr>
        <p:txBody>
          <a:bodyPr wrap="square" rtlCol="0">
            <a:spAutoFit/>
          </a:bodyPr>
          <a:lstStyle/>
          <a:p>
            <a:r>
              <a:rPr lang="en-US" sz="1000" b="1" dirty="0" err="1" smtClean="0">
                <a:latin typeface="Century Gothic" pitchFamily="34" charset="0"/>
              </a:rPr>
              <a:t>Netbook</a:t>
            </a:r>
            <a:endParaRPr lang="en-US" sz="1000" b="1" dirty="0">
              <a:latin typeface="Century Gothic" pitchFamily="34" charset="0"/>
            </a:endParaRPr>
          </a:p>
        </p:txBody>
      </p:sp>
      <p:sp>
        <p:nvSpPr>
          <p:cNvPr id="148" name="TextBox 147"/>
          <p:cNvSpPr txBox="1"/>
          <p:nvPr/>
        </p:nvSpPr>
        <p:spPr>
          <a:xfrm>
            <a:off x="2783324" y="3251981"/>
            <a:ext cx="1337226" cy="246221"/>
          </a:xfrm>
          <a:prstGeom prst="rect">
            <a:avLst/>
          </a:prstGeom>
          <a:noFill/>
        </p:spPr>
        <p:txBody>
          <a:bodyPr wrap="none" rtlCol="0">
            <a:spAutoFit/>
          </a:bodyPr>
          <a:lstStyle/>
          <a:p>
            <a:r>
              <a:rPr lang="en-US" sz="1000" b="1" dirty="0" smtClean="0">
                <a:latin typeface="Century Gothic" pitchFamily="34" charset="0"/>
              </a:rPr>
              <a:t>Digital </a:t>
            </a:r>
            <a:r>
              <a:rPr lang="en-US" sz="1000" b="1" dirty="0" err="1" smtClean="0">
                <a:latin typeface="Century Gothic" pitchFamily="34" charset="0"/>
              </a:rPr>
              <a:t>SLR</a:t>
            </a:r>
            <a:r>
              <a:rPr lang="en-US" sz="1000" b="1" dirty="0" smtClean="0">
                <a:latin typeface="Century Gothic" pitchFamily="34" charset="0"/>
              </a:rPr>
              <a:t> camera</a:t>
            </a:r>
            <a:endParaRPr lang="en-US" sz="1000" b="1" dirty="0">
              <a:latin typeface="Century Gothic" pitchFamily="34" charset="0"/>
            </a:endParaRPr>
          </a:p>
        </p:txBody>
      </p:sp>
      <p:sp>
        <p:nvSpPr>
          <p:cNvPr id="149" name="TextBox 148"/>
          <p:cNvSpPr txBox="1"/>
          <p:nvPr/>
        </p:nvSpPr>
        <p:spPr>
          <a:xfrm>
            <a:off x="1251008" y="3327448"/>
            <a:ext cx="1039067" cy="215444"/>
          </a:xfrm>
          <a:prstGeom prst="rect">
            <a:avLst/>
          </a:prstGeom>
          <a:noFill/>
        </p:spPr>
        <p:txBody>
          <a:bodyPr wrap="none" rtlCol="0">
            <a:spAutoFit/>
          </a:bodyPr>
          <a:lstStyle/>
          <a:p>
            <a:r>
              <a:rPr lang="en-US" sz="800" dirty="0" smtClean="0">
                <a:latin typeface="Century Gothic" pitchFamily="34" charset="0"/>
              </a:rPr>
              <a:t>Internet-ready TV</a:t>
            </a:r>
            <a:endParaRPr lang="en-US" sz="800" dirty="0">
              <a:latin typeface="Century Gothic" pitchFamily="34" charset="0"/>
            </a:endParaRPr>
          </a:p>
        </p:txBody>
      </p:sp>
      <p:sp>
        <p:nvSpPr>
          <p:cNvPr id="150" name="TextBox 149"/>
          <p:cNvSpPr txBox="1"/>
          <p:nvPr/>
        </p:nvSpPr>
        <p:spPr>
          <a:xfrm>
            <a:off x="3001305" y="3816673"/>
            <a:ext cx="987771" cy="215444"/>
          </a:xfrm>
          <a:prstGeom prst="rect">
            <a:avLst/>
          </a:prstGeom>
          <a:noFill/>
        </p:spPr>
        <p:txBody>
          <a:bodyPr wrap="none" rtlCol="0">
            <a:spAutoFit/>
          </a:bodyPr>
          <a:lstStyle/>
          <a:p>
            <a:r>
              <a:rPr lang="en-US" sz="800" dirty="0" smtClean="0">
                <a:latin typeface="Century Gothic" pitchFamily="34" charset="0"/>
              </a:rPr>
              <a:t>Windows phone</a:t>
            </a:r>
            <a:endParaRPr lang="en-US" sz="800" dirty="0">
              <a:latin typeface="Century Gothic" pitchFamily="34" charset="0"/>
            </a:endParaRPr>
          </a:p>
        </p:txBody>
      </p:sp>
      <p:sp>
        <p:nvSpPr>
          <p:cNvPr id="151" name="TextBox 150"/>
          <p:cNvSpPr txBox="1"/>
          <p:nvPr/>
        </p:nvSpPr>
        <p:spPr>
          <a:xfrm>
            <a:off x="1846665" y="3776191"/>
            <a:ext cx="447558" cy="215444"/>
          </a:xfrm>
          <a:prstGeom prst="rect">
            <a:avLst/>
          </a:prstGeom>
          <a:noFill/>
        </p:spPr>
        <p:txBody>
          <a:bodyPr wrap="none" rtlCol="0">
            <a:spAutoFit/>
          </a:bodyPr>
          <a:lstStyle/>
          <a:p>
            <a:r>
              <a:rPr lang="en-US" sz="800" dirty="0" smtClean="0">
                <a:latin typeface="Century Gothic" pitchFamily="34" charset="0"/>
              </a:rPr>
              <a:t>HDTV</a:t>
            </a:r>
            <a:endParaRPr lang="en-US" sz="800" dirty="0">
              <a:latin typeface="Century Gothic" pitchFamily="34" charset="0"/>
            </a:endParaRPr>
          </a:p>
        </p:txBody>
      </p:sp>
      <p:sp>
        <p:nvSpPr>
          <p:cNvPr id="152" name="TextBox 151"/>
          <p:cNvSpPr txBox="1"/>
          <p:nvPr/>
        </p:nvSpPr>
        <p:spPr>
          <a:xfrm>
            <a:off x="958687" y="3838918"/>
            <a:ext cx="779381" cy="215444"/>
          </a:xfrm>
          <a:prstGeom prst="rect">
            <a:avLst/>
          </a:prstGeom>
          <a:noFill/>
        </p:spPr>
        <p:txBody>
          <a:bodyPr wrap="none" rtlCol="0">
            <a:spAutoFit/>
          </a:bodyPr>
          <a:lstStyle/>
          <a:p>
            <a:r>
              <a:rPr lang="en-US" sz="800" dirty="0" smtClean="0">
                <a:latin typeface="Century Gothic" pitchFamily="34" charset="0"/>
              </a:rPr>
              <a:t>mp3 player </a:t>
            </a:r>
            <a:endParaRPr lang="en-US" sz="800" dirty="0">
              <a:latin typeface="Century Gothic" pitchFamily="34" charset="0"/>
            </a:endParaRPr>
          </a:p>
        </p:txBody>
      </p:sp>
      <p:sp>
        <p:nvSpPr>
          <p:cNvPr id="153" name="TextBox 152"/>
          <p:cNvSpPr txBox="1"/>
          <p:nvPr/>
        </p:nvSpPr>
        <p:spPr>
          <a:xfrm>
            <a:off x="496626" y="4080130"/>
            <a:ext cx="1087157" cy="215444"/>
          </a:xfrm>
          <a:prstGeom prst="rect">
            <a:avLst/>
          </a:prstGeom>
          <a:noFill/>
        </p:spPr>
        <p:txBody>
          <a:bodyPr wrap="none" rtlCol="0">
            <a:spAutoFit/>
          </a:bodyPr>
          <a:lstStyle/>
          <a:p>
            <a:r>
              <a:rPr lang="en-US" sz="800" dirty="0" smtClean="0">
                <a:latin typeface="Century Gothic" pitchFamily="34" charset="0"/>
              </a:rPr>
              <a:t>Flip video camera</a:t>
            </a:r>
            <a:endParaRPr lang="en-US" sz="800" dirty="0">
              <a:latin typeface="Century Gothic" pitchFamily="34" charset="0"/>
            </a:endParaRPr>
          </a:p>
        </p:txBody>
      </p:sp>
      <p:sp>
        <p:nvSpPr>
          <p:cNvPr id="154" name="TextBox 153"/>
          <p:cNvSpPr txBox="1"/>
          <p:nvPr/>
        </p:nvSpPr>
        <p:spPr>
          <a:xfrm>
            <a:off x="729839" y="4232526"/>
            <a:ext cx="1468672" cy="215444"/>
          </a:xfrm>
          <a:prstGeom prst="rect">
            <a:avLst/>
          </a:prstGeom>
          <a:noFill/>
        </p:spPr>
        <p:txBody>
          <a:bodyPr wrap="none" rtlCol="0">
            <a:spAutoFit/>
          </a:bodyPr>
          <a:lstStyle/>
          <a:p>
            <a:r>
              <a:rPr lang="en-US" sz="800" dirty="0" smtClean="0">
                <a:latin typeface="Century Gothic" pitchFamily="34" charset="0"/>
              </a:rPr>
              <a:t>Clickers/response systems</a:t>
            </a:r>
            <a:endParaRPr lang="en-US" sz="800" dirty="0">
              <a:latin typeface="Century Gothic" pitchFamily="34" charset="0"/>
            </a:endParaRPr>
          </a:p>
        </p:txBody>
      </p:sp>
      <p:sp>
        <p:nvSpPr>
          <p:cNvPr id="155" name="TextBox 154"/>
          <p:cNvSpPr txBox="1"/>
          <p:nvPr/>
        </p:nvSpPr>
        <p:spPr>
          <a:xfrm>
            <a:off x="2361168" y="4352713"/>
            <a:ext cx="705642" cy="215444"/>
          </a:xfrm>
          <a:prstGeom prst="rect">
            <a:avLst/>
          </a:prstGeom>
          <a:noFill/>
        </p:spPr>
        <p:txBody>
          <a:bodyPr wrap="none" rtlCol="0">
            <a:spAutoFit/>
          </a:bodyPr>
          <a:lstStyle/>
          <a:p>
            <a:r>
              <a:rPr lang="en-US" sz="800" dirty="0" smtClean="0">
                <a:latin typeface="Century Gothic" pitchFamily="34" charset="0"/>
              </a:rPr>
              <a:t>Blackberry</a:t>
            </a:r>
            <a:endParaRPr lang="en-US" sz="800" dirty="0">
              <a:latin typeface="Century Gothic" pitchFamily="34" charset="0"/>
            </a:endParaRPr>
          </a:p>
        </p:txBody>
      </p:sp>
      <p:sp>
        <p:nvSpPr>
          <p:cNvPr id="156" name="TextBox 155"/>
          <p:cNvSpPr txBox="1"/>
          <p:nvPr/>
        </p:nvSpPr>
        <p:spPr>
          <a:xfrm>
            <a:off x="1503733" y="4439650"/>
            <a:ext cx="652743" cy="215444"/>
          </a:xfrm>
          <a:prstGeom prst="rect">
            <a:avLst/>
          </a:prstGeom>
          <a:noFill/>
        </p:spPr>
        <p:txBody>
          <a:bodyPr wrap="none" rtlCol="0">
            <a:spAutoFit/>
          </a:bodyPr>
          <a:lstStyle/>
          <a:p>
            <a:r>
              <a:rPr lang="en-US" sz="800" dirty="0" smtClean="0">
                <a:latin typeface="Century Gothic" pitchFamily="34" charset="0"/>
              </a:rPr>
              <a:t>Webcam</a:t>
            </a:r>
            <a:endParaRPr lang="en-US" sz="800" dirty="0">
              <a:latin typeface="Century Gothic" pitchFamily="34" charset="0"/>
            </a:endParaRPr>
          </a:p>
        </p:txBody>
      </p:sp>
      <p:sp>
        <p:nvSpPr>
          <p:cNvPr id="157" name="TextBox 156"/>
          <p:cNvSpPr txBox="1"/>
          <p:nvPr/>
        </p:nvSpPr>
        <p:spPr>
          <a:xfrm>
            <a:off x="456892" y="4583552"/>
            <a:ext cx="1360151" cy="215444"/>
          </a:xfrm>
          <a:prstGeom prst="rect">
            <a:avLst/>
          </a:prstGeom>
          <a:noFill/>
        </p:spPr>
        <p:txBody>
          <a:bodyPr wrap="square" rtlCol="0">
            <a:spAutoFit/>
          </a:bodyPr>
          <a:lstStyle/>
          <a:p>
            <a:r>
              <a:rPr lang="en-US" sz="800" dirty="0" smtClean="0">
                <a:latin typeface="Century Gothic" pitchFamily="34" charset="0"/>
              </a:rPr>
              <a:t>Digital Point and Shoot</a:t>
            </a:r>
            <a:endParaRPr lang="en-US" sz="800" dirty="0">
              <a:latin typeface="Century Gothic" pitchFamily="34" charset="0"/>
            </a:endParaRPr>
          </a:p>
        </p:txBody>
      </p:sp>
      <p:sp>
        <p:nvSpPr>
          <p:cNvPr id="158" name="TextBox 157"/>
          <p:cNvSpPr txBox="1"/>
          <p:nvPr/>
        </p:nvSpPr>
        <p:spPr>
          <a:xfrm>
            <a:off x="1714887" y="4757527"/>
            <a:ext cx="404278" cy="215444"/>
          </a:xfrm>
          <a:prstGeom prst="rect">
            <a:avLst/>
          </a:prstGeom>
          <a:noFill/>
        </p:spPr>
        <p:txBody>
          <a:bodyPr wrap="none" rtlCol="0">
            <a:spAutoFit/>
          </a:bodyPr>
          <a:lstStyle/>
          <a:p>
            <a:r>
              <a:rPr lang="en-US" sz="800" dirty="0" smtClean="0">
                <a:latin typeface="Century Gothic" pitchFamily="34" charset="0"/>
              </a:rPr>
              <a:t>iPod</a:t>
            </a:r>
            <a:endParaRPr lang="en-US" sz="800" dirty="0">
              <a:latin typeface="Century Gothic" pitchFamily="34" charset="0"/>
            </a:endParaRPr>
          </a:p>
        </p:txBody>
      </p:sp>
      <p:sp>
        <p:nvSpPr>
          <p:cNvPr id="159" name="TextBox 158"/>
          <p:cNvSpPr txBox="1"/>
          <p:nvPr/>
        </p:nvSpPr>
        <p:spPr>
          <a:xfrm>
            <a:off x="1921833" y="5049790"/>
            <a:ext cx="407484" cy="215444"/>
          </a:xfrm>
          <a:prstGeom prst="rect">
            <a:avLst/>
          </a:prstGeom>
          <a:noFill/>
        </p:spPr>
        <p:txBody>
          <a:bodyPr wrap="none" rtlCol="0">
            <a:spAutoFit/>
          </a:bodyPr>
          <a:lstStyle/>
          <a:p>
            <a:r>
              <a:rPr lang="en-US" sz="800" dirty="0" err="1" smtClean="0">
                <a:latin typeface="Century Gothic" pitchFamily="34" charset="0"/>
              </a:rPr>
              <a:t>iPad</a:t>
            </a:r>
            <a:endParaRPr lang="en-US" sz="800" dirty="0">
              <a:latin typeface="Century Gothic" pitchFamily="34" charset="0"/>
            </a:endParaRPr>
          </a:p>
        </p:txBody>
      </p:sp>
      <p:sp>
        <p:nvSpPr>
          <p:cNvPr id="160" name="TextBox 159"/>
          <p:cNvSpPr txBox="1"/>
          <p:nvPr/>
        </p:nvSpPr>
        <p:spPr>
          <a:xfrm>
            <a:off x="2906404" y="5275264"/>
            <a:ext cx="1484702" cy="215444"/>
          </a:xfrm>
          <a:prstGeom prst="rect">
            <a:avLst/>
          </a:prstGeom>
          <a:noFill/>
        </p:spPr>
        <p:txBody>
          <a:bodyPr wrap="none" rtlCol="0">
            <a:spAutoFit/>
          </a:bodyPr>
          <a:lstStyle/>
          <a:p>
            <a:r>
              <a:rPr lang="en-US" sz="800" dirty="0" smtClean="0">
                <a:latin typeface="Century Gothic" pitchFamily="34" charset="0"/>
              </a:rPr>
              <a:t>Other Mobile / Cell Phone</a:t>
            </a:r>
            <a:endParaRPr lang="en-US" sz="800" dirty="0">
              <a:latin typeface="Century Gothic" pitchFamily="34" charset="0"/>
            </a:endParaRPr>
          </a:p>
        </p:txBody>
      </p:sp>
      <p:sp>
        <p:nvSpPr>
          <p:cNvPr id="161" name="TextBox 160"/>
          <p:cNvSpPr txBox="1"/>
          <p:nvPr/>
        </p:nvSpPr>
        <p:spPr>
          <a:xfrm>
            <a:off x="3189881" y="4618326"/>
            <a:ext cx="582211" cy="215444"/>
          </a:xfrm>
          <a:prstGeom prst="rect">
            <a:avLst/>
          </a:prstGeom>
          <a:noFill/>
        </p:spPr>
        <p:txBody>
          <a:bodyPr wrap="none" rtlCol="0">
            <a:spAutoFit/>
          </a:bodyPr>
          <a:lstStyle/>
          <a:p>
            <a:r>
              <a:rPr lang="en-US" sz="800" dirty="0" smtClean="0">
                <a:latin typeface="Century Gothic" pitchFamily="34" charset="0"/>
              </a:rPr>
              <a:t>Android</a:t>
            </a:r>
            <a:endParaRPr lang="en-US" sz="800" dirty="0">
              <a:latin typeface="Century Gothic" pitchFamily="34" charset="0"/>
            </a:endParaRPr>
          </a:p>
        </p:txBody>
      </p:sp>
      <p:sp>
        <p:nvSpPr>
          <p:cNvPr id="162" name="Rectangle 161"/>
          <p:cNvSpPr/>
          <p:nvPr/>
        </p:nvSpPr>
        <p:spPr>
          <a:xfrm>
            <a:off x="1649770" y="3909899"/>
            <a:ext cx="82532" cy="8253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800"/>
          </a:p>
        </p:txBody>
      </p:sp>
      <p:sp>
        <p:nvSpPr>
          <p:cNvPr id="163" name="TextBox 162"/>
          <p:cNvSpPr txBox="1"/>
          <p:nvPr/>
        </p:nvSpPr>
        <p:spPr>
          <a:xfrm>
            <a:off x="2332033" y="4146756"/>
            <a:ext cx="668773" cy="215444"/>
          </a:xfrm>
          <a:prstGeom prst="rect">
            <a:avLst/>
          </a:prstGeom>
          <a:noFill/>
        </p:spPr>
        <p:txBody>
          <a:bodyPr wrap="none" rtlCol="0">
            <a:spAutoFit/>
          </a:bodyPr>
          <a:lstStyle/>
          <a:p>
            <a:r>
              <a:rPr lang="en-US" sz="800" dirty="0" err="1" smtClean="0">
                <a:latin typeface="Century Gothic" pitchFamily="34" charset="0"/>
              </a:rPr>
              <a:t>Smartpen</a:t>
            </a:r>
            <a:endParaRPr lang="en-US" sz="800" dirty="0">
              <a:latin typeface="Century Gothic" pitchFamily="34" charset="0"/>
            </a:endParaRPr>
          </a:p>
        </p:txBody>
      </p:sp>
      <p:sp>
        <p:nvSpPr>
          <p:cNvPr id="164" name="TextBox 163"/>
          <p:cNvSpPr txBox="1"/>
          <p:nvPr/>
        </p:nvSpPr>
        <p:spPr>
          <a:xfrm>
            <a:off x="2891831" y="4235712"/>
            <a:ext cx="595035" cy="215444"/>
          </a:xfrm>
          <a:prstGeom prst="rect">
            <a:avLst/>
          </a:prstGeom>
          <a:noFill/>
        </p:spPr>
        <p:txBody>
          <a:bodyPr wrap="none" rtlCol="0">
            <a:spAutoFit/>
          </a:bodyPr>
          <a:lstStyle/>
          <a:p>
            <a:r>
              <a:rPr lang="en-US" sz="800" dirty="0" smtClean="0">
                <a:latin typeface="Century Gothic" pitchFamily="34" charset="0"/>
              </a:rPr>
              <a:t>Scanner</a:t>
            </a:r>
            <a:endParaRPr lang="en-US" sz="800" dirty="0">
              <a:latin typeface="Century Gothic" pitchFamily="34" charset="0"/>
            </a:endParaRPr>
          </a:p>
        </p:txBody>
      </p:sp>
      <p:sp>
        <p:nvSpPr>
          <p:cNvPr id="165" name="TextBox 164"/>
          <p:cNvSpPr txBox="1"/>
          <p:nvPr/>
        </p:nvSpPr>
        <p:spPr>
          <a:xfrm>
            <a:off x="2965795" y="4361218"/>
            <a:ext cx="620683" cy="215444"/>
          </a:xfrm>
          <a:prstGeom prst="rect">
            <a:avLst/>
          </a:prstGeom>
          <a:noFill/>
        </p:spPr>
        <p:txBody>
          <a:bodyPr wrap="none" rtlCol="0">
            <a:spAutoFit/>
          </a:bodyPr>
          <a:lstStyle/>
          <a:p>
            <a:r>
              <a:rPr lang="en-US" sz="800" dirty="0" err="1" smtClean="0">
                <a:latin typeface="Century Gothic" pitchFamily="34" charset="0"/>
              </a:rPr>
              <a:t>eReader</a:t>
            </a:r>
            <a:endParaRPr lang="en-US" sz="800" dirty="0">
              <a:latin typeface="Century Gothic" pitchFamily="34" charset="0"/>
            </a:endParaRPr>
          </a:p>
        </p:txBody>
      </p:sp>
      <p:sp>
        <p:nvSpPr>
          <p:cNvPr id="166" name="TextBox 165"/>
          <p:cNvSpPr txBox="1"/>
          <p:nvPr/>
        </p:nvSpPr>
        <p:spPr>
          <a:xfrm>
            <a:off x="2360409" y="4511132"/>
            <a:ext cx="1239442" cy="215444"/>
          </a:xfrm>
          <a:prstGeom prst="rect">
            <a:avLst/>
          </a:prstGeom>
          <a:noFill/>
        </p:spPr>
        <p:txBody>
          <a:bodyPr wrap="none" rtlCol="0">
            <a:spAutoFit/>
          </a:bodyPr>
          <a:lstStyle/>
          <a:p>
            <a:r>
              <a:rPr lang="en-US" sz="800" dirty="0" smtClean="0">
                <a:latin typeface="Century Gothic" pitchFamily="34" charset="0"/>
              </a:rPr>
              <a:t>Digital video camera</a:t>
            </a:r>
            <a:endParaRPr lang="en-US" sz="800" dirty="0">
              <a:latin typeface="Century Gothic" pitchFamily="34" charset="0"/>
            </a:endParaRPr>
          </a:p>
        </p:txBody>
      </p:sp>
      <p:sp>
        <p:nvSpPr>
          <p:cNvPr id="167" name="TextBox 166"/>
          <p:cNvSpPr txBox="1"/>
          <p:nvPr/>
        </p:nvSpPr>
        <p:spPr>
          <a:xfrm>
            <a:off x="2299053" y="4768757"/>
            <a:ext cx="1132041" cy="215444"/>
          </a:xfrm>
          <a:prstGeom prst="rect">
            <a:avLst/>
          </a:prstGeom>
          <a:noFill/>
        </p:spPr>
        <p:txBody>
          <a:bodyPr wrap="none" rtlCol="0">
            <a:spAutoFit/>
          </a:bodyPr>
          <a:lstStyle/>
          <a:p>
            <a:r>
              <a:rPr lang="en-US" sz="800" dirty="0" smtClean="0">
                <a:latin typeface="Century Gothic" pitchFamily="34" charset="0"/>
              </a:rPr>
              <a:t>Other Smart Phone</a:t>
            </a:r>
            <a:endParaRPr lang="en-US" sz="800" dirty="0">
              <a:latin typeface="Century Gothic" pitchFamily="34" charset="0"/>
            </a:endParaRPr>
          </a:p>
        </p:txBody>
      </p:sp>
      <p:sp>
        <p:nvSpPr>
          <p:cNvPr id="168" name="TextBox 167"/>
          <p:cNvSpPr txBox="1"/>
          <p:nvPr/>
        </p:nvSpPr>
        <p:spPr>
          <a:xfrm>
            <a:off x="3032460" y="4883032"/>
            <a:ext cx="526106" cy="215444"/>
          </a:xfrm>
          <a:prstGeom prst="rect">
            <a:avLst/>
          </a:prstGeom>
          <a:noFill/>
        </p:spPr>
        <p:txBody>
          <a:bodyPr wrap="none" rtlCol="0">
            <a:spAutoFit/>
          </a:bodyPr>
          <a:lstStyle/>
          <a:p>
            <a:r>
              <a:rPr lang="en-US" sz="800" dirty="0" err="1" smtClean="0">
                <a:latin typeface="Century Gothic" pitchFamily="34" charset="0"/>
              </a:rPr>
              <a:t>iPhone</a:t>
            </a:r>
            <a:endParaRPr lang="en-US" sz="800" dirty="0">
              <a:latin typeface="Century Gothic" pitchFamily="34" charset="0"/>
            </a:endParaRPr>
          </a:p>
        </p:txBody>
      </p:sp>
      <p:sp>
        <p:nvSpPr>
          <p:cNvPr id="169" name="Rectangle 168"/>
          <p:cNvSpPr/>
          <p:nvPr/>
        </p:nvSpPr>
        <p:spPr>
          <a:xfrm>
            <a:off x="1951702" y="926354"/>
            <a:ext cx="2068330" cy="27515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100"/>
              </a:lnSpc>
            </a:pPr>
            <a:r>
              <a:rPr lang="en-US" sz="1100" b="1" dirty="0" smtClean="0">
                <a:solidFill>
                  <a:schemeClr val="bg1"/>
                </a:solidFill>
              </a:rPr>
              <a:t>Used Most Effectively </a:t>
            </a:r>
            <a:br>
              <a:rPr lang="en-US" sz="1100" b="1" dirty="0" smtClean="0">
                <a:solidFill>
                  <a:schemeClr val="bg1"/>
                </a:solidFill>
              </a:rPr>
            </a:br>
            <a:r>
              <a:rPr lang="en-US" sz="1100" b="1" dirty="0" smtClean="0">
                <a:solidFill>
                  <a:schemeClr val="bg1"/>
                </a:solidFill>
              </a:rPr>
              <a:t>by Instructors</a:t>
            </a:r>
            <a:endParaRPr lang="en-US" sz="1100" b="1" dirty="0">
              <a:solidFill>
                <a:schemeClr val="bg1"/>
              </a:solidFill>
              <a:latin typeface="Century Gothic" pitchFamily="34" charset="0"/>
            </a:endParaRPr>
          </a:p>
        </p:txBody>
      </p:sp>
      <p:sp>
        <p:nvSpPr>
          <p:cNvPr id="170" name="Rectangle 169"/>
          <p:cNvSpPr/>
          <p:nvPr/>
        </p:nvSpPr>
        <p:spPr>
          <a:xfrm>
            <a:off x="2104102" y="5952659"/>
            <a:ext cx="1733615" cy="360282"/>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932652" y="6015026"/>
            <a:ext cx="2068330" cy="275154"/>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100"/>
              </a:lnSpc>
            </a:pPr>
            <a:r>
              <a:rPr lang="en-US" sz="1100" b="1" dirty="0" smtClean="0">
                <a:solidFill>
                  <a:schemeClr val="bg2"/>
                </a:solidFill>
              </a:rPr>
              <a:t>Used Least Effectively </a:t>
            </a:r>
            <a:br>
              <a:rPr lang="en-US" sz="1100" b="1" dirty="0" smtClean="0">
                <a:solidFill>
                  <a:schemeClr val="bg2"/>
                </a:solidFill>
              </a:rPr>
            </a:br>
            <a:r>
              <a:rPr lang="en-US" sz="1100" b="1" dirty="0" smtClean="0">
                <a:solidFill>
                  <a:schemeClr val="bg2"/>
                </a:solidFill>
              </a:rPr>
              <a:t>by Instructors</a:t>
            </a:r>
            <a:endParaRPr lang="en-US" sz="1100" b="1" dirty="0">
              <a:solidFill>
                <a:schemeClr val="bg2"/>
              </a:solidFill>
              <a:latin typeface="Century Gothic" pitchFamily="34" charset="0"/>
            </a:endParaRPr>
          </a:p>
        </p:txBody>
      </p:sp>
      <p:sp>
        <p:nvSpPr>
          <p:cNvPr id="172" name="Rectangle 171"/>
          <p:cNvSpPr/>
          <p:nvPr/>
        </p:nvSpPr>
        <p:spPr>
          <a:xfrm rot="5400000">
            <a:off x="-539996" y="3680566"/>
            <a:ext cx="1786167" cy="304802"/>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rot="16200000">
            <a:off x="-535604" y="3693819"/>
            <a:ext cx="1786165" cy="27829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en-US" sz="1100" b="1" dirty="0" smtClean="0">
                <a:solidFill>
                  <a:schemeClr val="bg2"/>
                </a:solidFill>
              </a:rPr>
              <a:t>Valued Least for Academic Success</a:t>
            </a:r>
            <a:endParaRPr lang="en-US" sz="1100" b="1" dirty="0">
              <a:solidFill>
                <a:schemeClr val="bg2"/>
              </a:solidFill>
              <a:latin typeface="Century Gothic" pitchFamily="34" charset="0"/>
            </a:endParaRPr>
          </a:p>
        </p:txBody>
      </p:sp>
      <p:sp>
        <p:nvSpPr>
          <p:cNvPr id="174" name="Rectangle 173"/>
          <p:cNvSpPr/>
          <p:nvPr/>
        </p:nvSpPr>
        <p:spPr>
          <a:xfrm rot="5400000">
            <a:off x="7996900" y="3636419"/>
            <a:ext cx="1533527" cy="30480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rot="5400000">
            <a:off x="7865024" y="3633132"/>
            <a:ext cx="1786165" cy="354013"/>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1000"/>
              </a:lnSpc>
            </a:pPr>
            <a:r>
              <a:rPr lang="en-US" sz="1100" b="1" dirty="0" smtClean="0">
                <a:solidFill>
                  <a:schemeClr val="bg2"/>
                </a:solidFill>
              </a:rPr>
              <a:t>Valued Most for Academic Success</a:t>
            </a:r>
            <a:endParaRPr lang="en-US" sz="1100" b="1" dirty="0">
              <a:solidFill>
                <a:schemeClr val="bg2"/>
              </a:solidFill>
              <a:latin typeface="Century Gothic" pitchFamily="34" charset="0"/>
            </a:endParaRPr>
          </a:p>
        </p:txBody>
      </p:sp>
      <p:sp>
        <p:nvSpPr>
          <p:cNvPr id="176" name="TextBox 175"/>
          <p:cNvSpPr txBox="1"/>
          <p:nvPr/>
        </p:nvSpPr>
        <p:spPr>
          <a:xfrm>
            <a:off x="6741189" y="1238803"/>
            <a:ext cx="1855785" cy="553998"/>
          </a:xfrm>
          <a:prstGeom prst="rect">
            <a:avLst/>
          </a:prstGeom>
          <a:solidFill>
            <a:schemeClr val="accent3">
              <a:lumMod val="20000"/>
              <a:lumOff val="80000"/>
            </a:schemeClr>
          </a:solidFill>
        </p:spPr>
        <p:txBody>
          <a:bodyPr wrap="square" rtlCol="0">
            <a:spAutoFit/>
          </a:bodyPr>
          <a:lstStyle/>
          <a:p>
            <a:r>
              <a:rPr lang="en-US" sz="1000" dirty="0" smtClean="0"/>
              <a:t>Technology valued most and used most effectively by professors</a:t>
            </a:r>
          </a:p>
        </p:txBody>
      </p:sp>
      <p:sp>
        <p:nvSpPr>
          <p:cNvPr id="177" name="TextBox 176"/>
          <p:cNvSpPr txBox="1"/>
          <p:nvPr/>
        </p:nvSpPr>
        <p:spPr>
          <a:xfrm>
            <a:off x="3795308" y="6339801"/>
            <a:ext cx="4951307" cy="276999"/>
          </a:xfrm>
          <a:prstGeom prst="rect">
            <a:avLst/>
          </a:prstGeom>
          <a:noFill/>
        </p:spPr>
        <p:txBody>
          <a:bodyPr wrap="square" rtlCol="0">
            <a:spAutoFit/>
          </a:bodyPr>
          <a:lstStyle/>
          <a:p>
            <a:pPr lvl="0">
              <a:defRPr/>
            </a:pPr>
            <a:r>
              <a:rPr lang="en-US" sz="600" i="1" kern="0" dirty="0" smtClean="0">
                <a:latin typeface="Century Gothic" pitchFamily="34" charset="0"/>
              </a:rPr>
              <a:t>Q3. How effectively did your instructors use these technologies to teach, mentor and communicate with you in the past year?</a:t>
            </a:r>
          </a:p>
          <a:p>
            <a:pPr lvl="0">
              <a:defRPr/>
            </a:pPr>
            <a:r>
              <a:rPr lang="en-US" sz="600" i="1" kern="0" dirty="0" smtClean="0">
                <a:solidFill>
                  <a:sysClr val="windowText" lastClr="000000"/>
                </a:solidFill>
                <a:latin typeface="Century Gothic" pitchFamily="34" charset="0"/>
              </a:rPr>
              <a:t>Q4a. And, how valuable are each of the following when it comes to your academic success?</a:t>
            </a:r>
            <a:endParaRPr kumimoji="0" lang="en-US" sz="600" b="0" i="1" u="none" strike="noStrike" kern="0" cap="none" spc="0" normalizeH="0" baseline="0" noProof="0" dirty="0" smtClean="0">
              <a:ln>
                <a:noFill/>
              </a:ln>
              <a:effectLst/>
              <a:uLnTx/>
              <a:uFillTx/>
              <a:latin typeface="Century Gothic" pitchFamily="34" charset="0"/>
            </a:endParaRPr>
          </a:p>
        </p:txBody>
      </p:sp>
      <p:sp>
        <p:nvSpPr>
          <p:cNvPr id="178" name="Rectangle 177"/>
          <p:cNvSpPr/>
          <p:nvPr/>
        </p:nvSpPr>
        <p:spPr>
          <a:xfrm>
            <a:off x="515014" y="1227955"/>
            <a:ext cx="8067675" cy="471487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p:cNvSpPr txBox="1"/>
          <p:nvPr/>
        </p:nvSpPr>
        <p:spPr>
          <a:xfrm>
            <a:off x="7566689" y="3709123"/>
            <a:ext cx="863600" cy="215444"/>
          </a:xfrm>
          <a:prstGeom prst="rect">
            <a:avLst/>
          </a:prstGeom>
          <a:noFill/>
        </p:spPr>
        <p:txBody>
          <a:bodyPr wrap="square" rtlCol="0">
            <a:spAutoFit/>
          </a:bodyPr>
          <a:lstStyle/>
          <a:p>
            <a:pPr algn="r"/>
            <a:r>
              <a:rPr lang="en-US" sz="800" dirty="0" smtClean="0"/>
              <a:t>average</a:t>
            </a:r>
          </a:p>
        </p:txBody>
      </p:sp>
      <p:sp>
        <p:nvSpPr>
          <p:cNvPr id="181" name="TextBox 180"/>
          <p:cNvSpPr txBox="1"/>
          <p:nvPr/>
        </p:nvSpPr>
        <p:spPr>
          <a:xfrm rot="16200000">
            <a:off x="2323405" y="1626323"/>
            <a:ext cx="863600" cy="215444"/>
          </a:xfrm>
          <a:prstGeom prst="rect">
            <a:avLst/>
          </a:prstGeom>
          <a:noFill/>
        </p:spPr>
        <p:txBody>
          <a:bodyPr wrap="square" rtlCol="0">
            <a:spAutoFit/>
          </a:bodyPr>
          <a:lstStyle/>
          <a:p>
            <a:pPr algn="r"/>
            <a:r>
              <a:rPr lang="en-US" sz="800" dirty="0" smtClean="0"/>
              <a:t>average</a:t>
            </a:r>
          </a:p>
        </p:txBody>
      </p:sp>
      <p:sp>
        <p:nvSpPr>
          <p:cNvPr id="182" name="TextBox 181"/>
          <p:cNvSpPr txBox="1"/>
          <p:nvPr/>
        </p:nvSpPr>
        <p:spPr>
          <a:xfrm>
            <a:off x="5788689" y="6147523"/>
            <a:ext cx="2857499" cy="215444"/>
          </a:xfrm>
          <a:prstGeom prst="rect">
            <a:avLst/>
          </a:prstGeom>
          <a:noFill/>
        </p:spPr>
        <p:txBody>
          <a:bodyPr wrap="square" rtlCol="0">
            <a:spAutoFit/>
          </a:bodyPr>
          <a:lstStyle/>
          <a:p>
            <a:r>
              <a:rPr lang="en-US" sz="800" dirty="0" smtClean="0"/>
              <a:t>Items with Ns below 45 are not included on this chart.</a:t>
            </a:r>
          </a:p>
        </p:txBody>
      </p:sp>
    </p:spTree>
    <p:extLst>
      <p:ext uri="{BB962C8B-B14F-4D97-AF65-F5344CB8AC3E}">
        <p14:creationId xmlns:p14="http://schemas.microsoft.com/office/powerpoint/2010/main" val="83308820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392961" y="-31146"/>
            <a:ext cx="8505163" cy="903637"/>
          </a:xfrm>
        </p:spPr>
        <p:txBody>
          <a:bodyPr>
            <a:noAutofit/>
          </a:bodyPr>
          <a:lstStyle/>
          <a:p>
            <a:r>
              <a:rPr lang="en-US" dirty="0"/>
              <a:t>Uneven Perceptions of technology…</a:t>
            </a:r>
            <a:br>
              <a:rPr lang="en-US" dirty="0"/>
            </a:br>
            <a:r>
              <a:rPr lang="en-US" i="1" dirty="0" smtClean="0"/>
              <a:t>Software value vs. wished used more</a:t>
            </a:r>
            <a:endParaRPr lang="en-US" i="1" cap="none" dirty="0"/>
          </a:p>
        </p:txBody>
      </p:sp>
      <p:sp>
        <p:nvSpPr>
          <p:cNvPr id="5" name="Footer Placeholder 4"/>
          <p:cNvSpPr>
            <a:spLocks noGrp="1"/>
          </p:cNvSpPr>
          <p:nvPr>
            <p:ph type="ftr" sz="quarter" idx="11"/>
          </p:nvPr>
        </p:nvSpPr>
        <p:spPr>
          <a:xfrm>
            <a:off x="3599593" y="6256660"/>
            <a:ext cx="2840902" cy="340372"/>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37</a:t>
            </a:fld>
            <a:endParaRPr lang="en-US"/>
          </a:p>
        </p:txBody>
      </p:sp>
      <p:sp>
        <p:nvSpPr>
          <p:cNvPr id="86" name="Rectangle 85"/>
          <p:cNvSpPr/>
          <p:nvPr/>
        </p:nvSpPr>
        <p:spPr>
          <a:xfrm>
            <a:off x="525295" y="3674777"/>
            <a:ext cx="8067674" cy="2177415"/>
          </a:xfrm>
          <a:prstGeom prst="rect">
            <a:avLst/>
          </a:prstGeom>
          <a:solidFill>
            <a:srgbClr val="B3C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18944" y="1124618"/>
            <a:ext cx="2387600" cy="2560320"/>
          </a:xfrm>
          <a:prstGeom prst="rect">
            <a:avLst/>
          </a:prstGeom>
          <a:solidFill>
            <a:srgbClr val="B3C4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093868" y="1135780"/>
            <a:ext cx="5502269" cy="2801253"/>
          </a:xfrm>
          <a:prstGeom prst="rect">
            <a:avLst/>
          </a:prstGeom>
          <a:solidFill>
            <a:srgbClr val="B3C4E3">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descr="map02D-01.png"/>
          <p:cNvPicPr>
            <a:picLocks noChangeAspect="1"/>
          </p:cNvPicPr>
          <p:nvPr/>
        </p:nvPicPr>
        <p:blipFill>
          <a:blip r:embed="rId3" cstate="print"/>
          <a:srcRect t="14369"/>
          <a:stretch>
            <a:fillRect/>
          </a:stretch>
        </p:blipFill>
        <p:spPr>
          <a:xfrm>
            <a:off x="211835" y="1078436"/>
            <a:ext cx="8409709" cy="4659676"/>
          </a:xfrm>
          <a:prstGeom prst="rect">
            <a:avLst/>
          </a:prstGeom>
        </p:spPr>
      </p:pic>
      <p:sp>
        <p:nvSpPr>
          <p:cNvPr id="90" name="Rectangle 89"/>
          <p:cNvSpPr/>
          <p:nvPr/>
        </p:nvSpPr>
        <p:spPr>
          <a:xfrm>
            <a:off x="1511532" y="822358"/>
            <a:ext cx="2411011" cy="279400"/>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5400000">
            <a:off x="7999243" y="3519524"/>
            <a:ext cx="1533527" cy="30480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1473966" y="845783"/>
            <a:ext cx="2904988" cy="276999"/>
          </a:xfrm>
          <a:prstGeom prst="rect">
            <a:avLst/>
          </a:prstGeom>
          <a:noFill/>
        </p:spPr>
        <p:txBody>
          <a:bodyPr wrap="square" rtlCol="0">
            <a:spAutoFit/>
          </a:bodyPr>
          <a:lstStyle/>
          <a:p>
            <a:r>
              <a:rPr lang="en-US" sz="1200" b="1" dirty="0" smtClean="0">
                <a:solidFill>
                  <a:schemeClr val="bg2"/>
                </a:solidFill>
              </a:rPr>
              <a:t>Most Wish Instructor Used More</a:t>
            </a:r>
          </a:p>
        </p:txBody>
      </p:sp>
      <p:sp>
        <p:nvSpPr>
          <p:cNvPr id="93" name="Rectangle 92"/>
          <p:cNvSpPr/>
          <p:nvPr/>
        </p:nvSpPr>
        <p:spPr>
          <a:xfrm>
            <a:off x="508784" y="1104298"/>
            <a:ext cx="8097520" cy="475488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580404" y="6108806"/>
            <a:ext cx="3750103" cy="276999"/>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Q7.  How valuable are each of the following when it comes to your academic success? </a:t>
            </a:r>
          </a:p>
          <a:p>
            <a:pPr lvl="0">
              <a:defRPr/>
            </a:pPr>
            <a:r>
              <a:rPr lang="en-US" sz="600" i="1" kern="0" dirty="0" smtClean="0">
                <a:solidFill>
                  <a:sysClr val="windowText" lastClr="000000"/>
                </a:solidFill>
                <a:latin typeface="Century Gothic" pitchFamily="34" charset="0"/>
              </a:rPr>
              <a:t>Q8A.  Which things do you wish your instructors used more? </a:t>
            </a:r>
          </a:p>
        </p:txBody>
      </p:sp>
      <p:cxnSp>
        <p:nvCxnSpPr>
          <p:cNvPr id="95" name="Straight Connector 94"/>
          <p:cNvCxnSpPr/>
          <p:nvPr/>
        </p:nvCxnSpPr>
        <p:spPr>
          <a:xfrm rot="5400000">
            <a:off x="578474" y="3508092"/>
            <a:ext cx="4618836" cy="795"/>
          </a:xfrm>
          <a:prstGeom prst="line">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0800000" flipV="1">
            <a:off x="553869" y="3686208"/>
            <a:ext cx="7981950" cy="9525"/>
          </a:xfrm>
          <a:prstGeom prst="line">
            <a:avLst/>
          </a:prstGeom>
          <a:ln w="28575">
            <a:solidFill>
              <a:schemeClr val="tx1">
                <a:lumMod val="65000"/>
                <a:lumOff val="3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rot="5400000">
            <a:off x="8058616" y="3616363"/>
            <a:ext cx="1422402" cy="279400"/>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rot="5400000">
            <a:off x="8164274" y="3594383"/>
            <a:ext cx="1172846" cy="276999"/>
          </a:xfrm>
          <a:prstGeom prst="rect">
            <a:avLst/>
          </a:prstGeom>
          <a:noFill/>
        </p:spPr>
        <p:txBody>
          <a:bodyPr wrap="square" rtlCol="0">
            <a:spAutoFit/>
          </a:bodyPr>
          <a:lstStyle/>
          <a:p>
            <a:r>
              <a:rPr lang="en-US" sz="1200" b="1" dirty="0" smtClean="0">
                <a:solidFill>
                  <a:schemeClr val="bg2"/>
                </a:solidFill>
              </a:rPr>
              <a:t>VALUE MOST</a:t>
            </a:r>
          </a:p>
        </p:txBody>
      </p:sp>
      <p:sp>
        <p:nvSpPr>
          <p:cNvPr id="105" name="Rectangle 104"/>
          <p:cNvSpPr/>
          <p:nvPr/>
        </p:nvSpPr>
        <p:spPr>
          <a:xfrm rot="5400000">
            <a:off x="-349419" y="3616363"/>
            <a:ext cx="1422402" cy="279400"/>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rot="16200000">
            <a:off x="-237886" y="3565646"/>
            <a:ext cx="1176337" cy="276999"/>
          </a:xfrm>
          <a:prstGeom prst="rect">
            <a:avLst/>
          </a:prstGeom>
          <a:noFill/>
        </p:spPr>
        <p:txBody>
          <a:bodyPr wrap="square" rtlCol="0">
            <a:spAutoFit/>
          </a:bodyPr>
          <a:lstStyle/>
          <a:p>
            <a:r>
              <a:rPr lang="en-US" sz="1200" b="1" dirty="0" smtClean="0">
                <a:solidFill>
                  <a:schemeClr val="bg2"/>
                </a:solidFill>
              </a:rPr>
              <a:t>VALUE LEAST</a:t>
            </a:r>
          </a:p>
        </p:txBody>
      </p:sp>
      <p:sp>
        <p:nvSpPr>
          <p:cNvPr id="183" name="Rectangle 182"/>
          <p:cNvSpPr/>
          <p:nvPr/>
        </p:nvSpPr>
        <p:spPr>
          <a:xfrm>
            <a:off x="1511532" y="5874418"/>
            <a:ext cx="2411012" cy="279400"/>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1487319" y="5857769"/>
            <a:ext cx="2540817" cy="276999"/>
          </a:xfrm>
          <a:prstGeom prst="rect">
            <a:avLst/>
          </a:prstGeom>
          <a:noFill/>
        </p:spPr>
        <p:txBody>
          <a:bodyPr wrap="square" rtlCol="0">
            <a:spAutoFit/>
          </a:bodyPr>
          <a:lstStyle/>
          <a:p>
            <a:r>
              <a:rPr lang="en-US" sz="1200" b="1" dirty="0" smtClean="0">
                <a:solidFill>
                  <a:schemeClr val="bg2"/>
                </a:solidFill>
              </a:rPr>
              <a:t>Least Wish Instructor Used More</a:t>
            </a:r>
          </a:p>
        </p:txBody>
      </p:sp>
      <p:sp>
        <p:nvSpPr>
          <p:cNvPr id="185" name="TextBox 184"/>
          <p:cNvSpPr txBox="1"/>
          <p:nvPr/>
        </p:nvSpPr>
        <p:spPr>
          <a:xfrm>
            <a:off x="7588611" y="1113383"/>
            <a:ext cx="1001377" cy="1200329"/>
          </a:xfrm>
          <a:prstGeom prst="rect">
            <a:avLst/>
          </a:prstGeom>
          <a:solidFill>
            <a:schemeClr val="accent3">
              <a:lumMod val="20000"/>
              <a:lumOff val="80000"/>
            </a:schemeClr>
          </a:solidFill>
        </p:spPr>
        <p:txBody>
          <a:bodyPr wrap="square" rtlCol="0">
            <a:spAutoFit/>
          </a:bodyPr>
          <a:lstStyle/>
          <a:p>
            <a:r>
              <a:rPr lang="en-US" sz="1200" dirty="0" smtClean="0"/>
              <a:t>1</a:t>
            </a:r>
            <a:r>
              <a:rPr lang="en-US" sz="1200" baseline="30000" dirty="0" smtClean="0"/>
              <a:t>ST</a:t>
            </a:r>
            <a:r>
              <a:rPr lang="en-US" sz="1200" dirty="0" smtClean="0"/>
              <a:t> priority</a:t>
            </a:r>
          </a:p>
          <a:p>
            <a:r>
              <a:rPr lang="en-US" sz="1000" dirty="0" smtClean="0"/>
              <a:t>Highly valued technologies students wish instructors used more </a:t>
            </a:r>
          </a:p>
        </p:txBody>
      </p:sp>
      <p:sp>
        <p:nvSpPr>
          <p:cNvPr id="186" name="TextBox 185"/>
          <p:cNvSpPr txBox="1"/>
          <p:nvPr/>
        </p:nvSpPr>
        <p:spPr>
          <a:xfrm>
            <a:off x="1424280" y="2741327"/>
            <a:ext cx="1691640" cy="215444"/>
          </a:xfrm>
          <a:prstGeom prst="rect">
            <a:avLst/>
          </a:prstGeom>
          <a:noFill/>
        </p:spPr>
        <p:txBody>
          <a:bodyPr wrap="square" rtlCol="0">
            <a:spAutoFit/>
          </a:bodyPr>
          <a:lstStyle/>
          <a:p>
            <a:r>
              <a:rPr lang="en-US" sz="800" dirty="0" smtClean="0"/>
              <a:t>Web-based videos</a:t>
            </a:r>
          </a:p>
        </p:txBody>
      </p:sp>
      <p:sp>
        <p:nvSpPr>
          <p:cNvPr id="187" name="TextBox 186"/>
          <p:cNvSpPr txBox="1"/>
          <p:nvPr/>
        </p:nvSpPr>
        <p:spPr>
          <a:xfrm>
            <a:off x="897115" y="2878487"/>
            <a:ext cx="1691640" cy="338554"/>
          </a:xfrm>
          <a:prstGeom prst="rect">
            <a:avLst/>
          </a:prstGeom>
          <a:noFill/>
        </p:spPr>
        <p:txBody>
          <a:bodyPr wrap="square" rtlCol="0">
            <a:spAutoFit/>
          </a:bodyPr>
          <a:lstStyle/>
          <a:p>
            <a:pPr algn="r"/>
            <a:r>
              <a:rPr lang="en-US" sz="800" dirty="0" smtClean="0"/>
              <a:t>Online chats, events, </a:t>
            </a:r>
            <a:br>
              <a:rPr lang="en-US" sz="800" dirty="0" smtClean="0"/>
            </a:br>
            <a:r>
              <a:rPr lang="en-US" sz="800" dirty="0" smtClean="0"/>
              <a:t>webinars</a:t>
            </a:r>
          </a:p>
        </p:txBody>
      </p:sp>
      <p:sp>
        <p:nvSpPr>
          <p:cNvPr id="188" name="TextBox 187"/>
          <p:cNvSpPr txBox="1"/>
          <p:nvPr/>
        </p:nvSpPr>
        <p:spPr>
          <a:xfrm>
            <a:off x="2736364" y="2861516"/>
            <a:ext cx="1691640" cy="215444"/>
          </a:xfrm>
          <a:prstGeom prst="rect">
            <a:avLst/>
          </a:prstGeom>
          <a:noFill/>
        </p:spPr>
        <p:txBody>
          <a:bodyPr wrap="square" rtlCol="0">
            <a:spAutoFit/>
          </a:bodyPr>
          <a:lstStyle/>
          <a:p>
            <a:r>
              <a:rPr lang="en-US" sz="800" dirty="0" smtClean="0"/>
              <a:t>Video-sharing websites</a:t>
            </a:r>
          </a:p>
        </p:txBody>
      </p:sp>
      <p:sp>
        <p:nvSpPr>
          <p:cNvPr id="189" name="TextBox 188"/>
          <p:cNvSpPr txBox="1"/>
          <p:nvPr/>
        </p:nvSpPr>
        <p:spPr>
          <a:xfrm>
            <a:off x="2736364" y="2988978"/>
            <a:ext cx="1844040" cy="215444"/>
          </a:xfrm>
          <a:prstGeom prst="rect">
            <a:avLst/>
          </a:prstGeom>
          <a:noFill/>
        </p:spPr>
        <p:txBody>
          <a:bodyPr wrap="square" rtlCol="0">
            <a:spAutoFit/>
          </a:bodyPr>
          <a:lstStyle/>
          <a:p>
            <a:r>
              <a:rPr lang="en-US" sz="800" dirty="0" smtClean="0"/>
              <a:t>Online forums or bulletin boards</a:t>
            </a:r>
          </a:p>
        </p:txBody>
      </p:sp>
      <p:sp>
        <p:nvSpPr>
          <p:cNvPr id="190" name="TextBox 189"/>
          <p:cNvSpPr txBox="1"/>
          <p:nvPr/>
        </p:nvSpPr>
        <p:spPr>
          <a:xfrm>
            <a:off x="2348899" y="3116440"/>
            <a:ext cx="1844040" cy="215444"/>
          </a:xfrm>
          <a:prstGeom prst="rect">
            <a:avLst/>
          </a:prstGeom>
          <a:noFill/>
        </p:spPr>
        <p:txBody>
          <a:bodyPr wrap="square" rtlCol="0">
            <a:spAutoFit/>
          </a:bodyPr>
          <a:lstStyle/>
          <a:p>
            <a:r>
              <a:rPr lang="en-US" sz="800" dirty="0" smtClean="0"/>
              <a:t>Freely available course content</a:t>
            </a:r>
          </a:p>
        </p:txBody>
      </p:sp>
      <p:sp>
        <p:nvSpPr>
          <p:cNvPr id="191" name="TextBox 190"/>
          <p:cNvSpPr txBox="1"/>
          <p:nvPr/>
        </p:nvSpPr>
        <p:spPr>
          <a:xfrm>
            <a:off x="724453" y="3195757"/>
            <a:ext cx="1691640" cy="215444"/>
          </a:xfrm>
          <a:prstGeom prst="rect">
            <a:avLst/>
          </a:prstGeom>
          <a:noFill/>
        </p:spPr>
        <p:txBody>
          <a:bodyPr wrap="square" rtlCol="0">
            <a:spAutoFit/>
          </a:bodyPr>
          <a:lstStyle/>
          <a:p>
            <a:r>
              <a:rPr lang="en-US" sz="800" dirty="0" smtClean="0"/>
              <a:t>Podcasts and webcasts</a:t>
            </a:r>
          </a:p>
        </p:txBody>
      </p:sp>
      <p:sp>
        <p:nvSpPr>
          <p:cNvPr id="192" name="TextBox 191"/>
          <p:cNvSpPr txBox="1"/>
          <p:nvPr/>
        </p:nvSpPr>
        <p:spPr>
          <a:xfrm>
            <a:off x="197980" y="3329973"/>
            <a:ext cx="1691640" cy="338554"/>
          </a:xfrm>
          <a:prstGeom prst="rect">
            <a:avLst/>
          </a:prstGeom>
          <a:noFill/>
        </p:spPr>
        <p:txBody>
          <a:bodyPr wrap="square" rtlCol="0">
            <a:spAutoFit/>
          </a:bodyPr>
          <a:lstStyle/>
          <a:p>
            <a:pPr algn="r"/>
            <a:r>
              <a:rPr lang="en-US" sz="800" dirty="0" smtClean="0"/>
              <a:t>Simulations or</a:t>
            </a:r>
            <a:br>
              <a:rPr lang="en-US" sz="800" dirty="0" smtClean="0"/>
            </a:br>
            <a:r>
              <a:rPr lang="en-US" sz="800" dirty="0" smtClean="0"/>
              <a:t> educational games</a:t>
            </a:r>
          </a:p>
        </p:txBody>
      </p:sp>
      <p:sp>
        <p:nvSpPr>
          <p:cNvPr id="193" name="TextBox 192"/>
          <p:cNvSpPr txBox="1"/>
          <p:nvPr/>
        </p:nvSpPr>
        <p:spPr>
          <a:xfrm>
            <a:off x="2473474" y="3299493"/>
            <a:ext cx="731520" cy="215444"/>
          </a:xfrm>
          <a:prstGeom prst="rect">
            <a:avLst/>
          </a:prstGeom>
          <a:noFill/>
        </p:spPr>
        <p:txBody>
          <a:bodyPr wrap="square" rtlCol="0">
            <a:spAutoFit/>
          </a:bodyPr>
          <a:lstStyle/>
          <a:p>
            <a:pPr algn="r"/>
            <a:r>
              <a:rPr lang="en-US" sz="800" dirty="0" err="1" smtClean="0"/>
              <a:t>Facebook</a:t>
            </a:r>
            <a:endParaRPr lang="en-US" sz="800" dirty="0" smtClean="0"/>
          </a:p>
        </p:txBody>
      </p:sp>
      <p:sp>
        <p:nvSpPr>
          <p:cNvPr id="194" name="TextBox 193"/>
          <p:cNvSpPr txBox="1"/>
          <p:nvPr/>
        </p:nvSpPr>
        <p:spPr>
          <a:xfrm>
            <a:off x="1960076" y="3447428"/>
            <a:ext cx="969327" cy="338554"/>
          </a:xfrm>
          <a:prstGeom prst="rect">
            <a:avLst/>
          </a:prstGeom>
          <a:noFill/>
        </p:spPr>
        <p:txBody>
          <a:bodyPr wrap="square" rtlCol="0">
            <a:spAutoFit/>
          </a:bodyPr>
          <a:lstStyle/>
          <a:p>
            <a:pPr algn="r"/>
            <a:r>
              <a:rPr lang="en-US" sz="800" dirty="0" smtClean="0"/>
              <a:t>Tagging/bookmarking/liking</a:t>
            </a:r>
          </a:p>
        </p:txBody>
      </p:sp>
      <p:sp>
        <p:nvSpPr>
          <p:cNvPr id="195" name="TextBox 194"/>
          <p:cNvSpPr txBox="1"/>
          <p:nvPr/>
        </p:nvSpPr>
        <p:spPr>
          <a:xfrm>
            <a:off x="974325" y="3650007"/>
            <a:ext cx="969327" cy="215444"/>
          </a:xfrm>
          <a:prstGeom prst="rect">
            <a:avLst/>
          </a:prstGeom>
          <a:noFill/>
        </p:spPr>
        <p:txBody>
          <a:bodyPr wrap="square" rtlCol="0">
            <a:spAutoFit/>
          </a:bodyPr>
          <a:lstStyle/>
          <a:p>
            <a:pPr algn="r"/>
            <a:r>
              <a:rPr lang="en-US" sz="800" dirty="0" smtClean="0"/>
              <a:t>Blogs</a:t>
            </a:r>
          </a:p>
        </p:txBody>
      </p:sp>
      <p:sp>
        <p:nvSpPr>
          <p:cNvPr id="196" name="TextBox 195"/>
          <p:cNvSpPr txBox="1"/>
          <p:nvPr/>
        </p:nvSpPr>
        <p:spPr>
          <a:xfrm>
            <a:off x="3455184" y="3698945"/>
            <a:ext cx="1577340" cy="338554"/>
          </a:xfrm>
          <a:prstGeom prst="rect">
            <a:avLst/>
          </a:prstGeom>
          <a:noFill/>
        </p:spPr>
        <p:txBody>
          <a:bodyPr wrap="square" rtlCol="0">
            <a:spAutoFit/>
          </a:bodyPr>
          <a:lstStyle/>
          <a:p>
            <a:r>
              <a:rPr lang="en-US" sz="800" dirty="0" smtClean="0"/>
              <a:t>Web-based</a:t>
            </a:r>
          </a:p>
          <a:p>
            <a:r>
              <a:rPr lang="en-US" sz="800" dirty="0" smtClean="0"/>
              <a:t>citation/bibliography tools</a:t>
            </a:r>
          </a:p>
        </p:txBody>
      </p:sp>
      <p:sp>
        <p:nvSpPr>
          <p:cNvPr id="197" name="TextBox 196"/>
          <p:cNvSpPr txBox="1"/>
          <p:nvPr/>
        </p:nvSpPr>
        <p:spPr>
          <a:xfrm>
            <a:off x="2601628" y="3681376"/>
            <a:ext cx="1577340" cy="338554"/>
          </a:xfrm>
          <a:prstGeom prst="rect">
            <a:avLst/>
          </a:prstGeom>
          <a:noFill/>
        </p:spPr>
        <p:txBody>
          <a:bodyPr wrap="square" rtlCol="0">
            <a:spAutoFit/>
          </a:bodyPr>
          <a:lstStyle/>
          <a:p>
            <a:r>
              <a:rPr lang="en-US" sz="800" dirty="0" smtClean="0"/>
              <a:t>Graphics </a:t>
            </a:r>
            <a:br>
              <a:rPr lang="en-US" sz="800" dirty="0" smtClean="0"/>
            </a:br>
            <a:r>
              <a:rPr lang="en-US" sz="800" dirty="0" smtClean="0"/>
              <a:t>Software</a:t>
            </a:r>
          </a:p>
        </p:txBody>
      </p:sp>
      <p:sp>
        <p:nvSpPr>
          <p:cNvPr id="198" name="TextBox 197"/>
          <p:cNvSpPr txBox="1"/>
          <p:nvPr/>
        </p:nvSpPr>
        <p:spPr>
          <a:xfrm>
            <a:off x="2643191" y="3905629"/>
            <a:ext cx="1577340" cy="215444"/>
          </a:xfrm>
          <a:prstGeom prst="rect">
            <a:avLst/>
          </a:prstGeom>
          <a:noFill/>
        </p:spPr>
        <p:txBody>
          <a:bodyPr wrap="square" rtlCol="0">
            <a:spAutoFit/>
          </a:bodyPr>
          <a:lstStyle/>
          <a:p>
            <a:r>
              <a:rPr lang="en-US" sz="800" dirty="0" smtClean="0"/>
              <a:t>Instant Message</a:t>
            </a:r>
          </a:p>
        </p:txBody>
      </p:sp>
      <p:sp>
        <p:nvSpPr>
          <p:cNvPr id="199" name="TextBox 198"/>
          <p:cNvSpPr txBox="1"/>
          <p:nvPr/>
        </p:nvSpPr>
        <p:spPr>
          <a:xfrm>
            <a:off x="2586388" y="4144620"/>
            <a:ext cx="1577340" cy="215444"/>
          </a:xfrm>
          <a:prstGeom prst="rect">
            <a:avLst/>
          </a:prstGeom>
          <a:noFill/>
        </p:spPr>
        <p:txBody>
          <a:bodyPr wrap="square" rtlCol="0">
            <a:spAutoFit/>
          </a:bodyPr>
          <a:lstStyle/>
          <a:p>
            <a:r>
              <a:rPr lang="en-US" sz="800" dirty="0" smtClean="0"/>
              <a:t>Programming languages</a:t>
            </a:r>
          </a:p>
        </p:txBody>
      </p:sp>
      <p:sp>
        <p:nvSpPr>
          <p:cNvPr id="200" name="TextBox 199"/>
          <p:cNvSpPr txBox="1"/>
          <p:nvPr/>
        </p:nvSpPr>
        <p:spPr>
          <a:xfrm>
            <a:off x="2238639" y="4268618"/>
            <a:ext cx="1577340" cy="215444"/>
          </a:xfrm>
          <a:prstGeom prst="rect">
            <a:avLst/>
          </a:prstGeom>
          <a:noFill/>
        </p:spPr>
        <p:txBody>
          <a:bodyPr wrap="square" rtlCol="0">
            <a:spAutoFit/>
          </a:bodyPr>
          <a:lstStyle/>
          <a:p>
            <a:r>
              <a:rPr lang="en-US" sz="800" dirty="0" smtClean="0"/>
              <a:t>Web-based music</a:t>
            </a:r>
          </a:p>
        </p:txBody>
      </p:sp>
      <p:sp>
        <p:nvSpPr>
          <p:cNvPr id="201" name="TextBox 200"/>
          <p:cNvSpPr txBox="1"/>
          <p:nvPr/>
        </p:nvSpPr>
        <p:spPr>
          <a:xfrm>
            <a:off x="1873572" y="4393136"/>
            <a:ext cx="1577340" cy="215444"/>
          </a:xfrm>
          <a:prstGeom prst="rect">
            <a:avLst/>
          </a:prstGeom>
          <a:noFill/>
        </p:spPr>
        <p:txBody>
          <a:bodyPr wrap="square" rtlCol="0">
            <a:spAutoFit/>
          </a:bodyPr>
          <a:lstStyle/>
          <a:p>
            <a:r>
              <a:rPr lang="en-US" sz="800" dirty="0" smtClean="0"/>
              <a:t>Audio-creation software</a:t>
            </a:r>
          </a:p>
        </p:txBody>
      </p:sp>
      <p:sp>
        <p:nvSpPr>
          <p:cNvPr id="202" name="TextBox 201"/>
          <p:cNvSpPr txBox="1"/>
          <p:nvPr/>
        </p:nvSpPr>
        <p:spPr>
          <a:xfrm>
            <a:off x="1792175" y="4510207"/>
            <a:ext cx="1577340" cy="215444"/>
          </a:xfrm>
          <a:prstGeom prst="rect">
            <a:avLst/>
          </a:prstGeom>
          <a:noFill/>
        </p:spPr>
        <p:txBody>
          <a:bodyPr wrap="square" rtlCol="0">
            <a:spAutoFit/>
          </a:bodyPr>
          <a:lstStyle/>
          <a:p>
            <a:r>
              <a:rPr lang="en-US" sz="800" dirty="0" smtClean="0"/>
              <a:t>Linked In</a:t>
            </a:r>
          </a:p>
        </p:txBody>
      </p:sp>
      <p:sp>
        <p:nvSpPr>
          <p:cNvPr id="203" name="TextBox 202"/>
          <p:cNvSpPr txBox="1"/>
          <p:nvPr/>
        </p:nvSpPr>
        <p:spPr>
          <a:xfrm>
            <a:off x="1709047" y="4660356"/>
            <a:ext cx="1577340" cy="215444"/>
          </a:xfrm>
          <a:prstGeom prst="rect">
            <a:avLst/>
          </a:prstGeom>
          <a:noFill/>
        </p:spPr>
        <p:txBody>
          <a:bodyPr wrap="square" rtlCol="0">
            <a:spAutoFit/>
          </a:bodyPr>
          <a:lstStyle/>
          <a:p>
            <a:r>
              <a:rPr lang="en-US" sz="800" dirty="0" smtClean="0"/>
              <a:t>Internet content via TV</a:t>
            </a:r>
          </a:p>
        </p:txBody>
      </p:sp>
      <p:sp>
        <p:nvSpPr>
          <p:cNvPr id="204" name="TextBox 203"/>
          <p:cNvSpPr txBox="1"/>
          <p:nvPr/>
        </p:nvSpPr>
        <p:spPr>
          <a:xfrm>
            <a:off x="1702814" y="4805656"/>
            <a:ext cx="1865630" cy="215444"/>
          </a:xfrm>
          <a:prstGeom prst="rect">
            <a:avLst/>
          </a:prstGeom>
          <a:noFill/>
        </p:spPr>
        <p:txBody>
          <a:bodyPr wrap="square" rtlCol="0">
            <a:spAutoFit/>
          </a:bodyPr>
          <a:lstStyle/>
          <a:p>
            <a:r>
              <a:rPr lang="en-US" sz="800" dirty="0" smtClean="0"/>
              <a:t>Speech recognition software</a:t>
            </a:r>
          </a:p>
        </p:txBody>
      </p:sp>
      <p:sp>
        <p:nvSpPr>
          <p:cNvPr id="205" name="TextBox 204"/>
          <p:cNvSpPr txBox="1"/>
          <p:nvPr/>
        </p:nvSpPr>
        <p:spPr>
          <a:xfrm>
            <a:off x="-208131" y="4762533"/>
            <a:ext cx="1865630" cy="338554"/>
          </a:xfrm>
          <a:prstGeom prst="rect">
            <a:avLst/>
          </a:prstGeom>
          <a:noFill/>
        </p:spPr>
        <p:txBody>
          <a:bodyPr wrap="square" rtlCol="0">
            <a:spAutoFit/>
          </a:bodyPr>
          <a:lstStyle/>
          <a:p>
            <a:pPr algn="r"/>
            <a:r>
              <a:rPr lang="en-US" sz="800" dirty="0" smtClean="0"/>
              <a:t>Other social </a:t>
            </a:r>
            <a:br>
              <a:rPr lang="en-US" sz="800" dirty="0" smtClean="0"/>
            </a:br>
            <a:r>
              <a:rPr lang="en-US" sz="800" dirty="0" smtClean="0"/>
              <a:t>networking websites</a:t>
            </a:r>
          </a:p>
        </p:txBody>
      </p:sp>
      <p:sp>
        <p:nvSpPr>
          <p:cNvPr id="206" name="TextBox 205"/>
          <p:cNvSpPr txBox="1"/>
          <p:nvPr/>
        </p:nvSpPr>
        <p:spPr>
          <a:xfrm>
            <a:off x="-217656" y="4625373"/>
            <a:ext cx="1865630" cy="215444"/>
          </a:xfrm>
          <a:prstGeom prst="rect">
            <a:avLst/>
          </a:prstGeom>
          <a:noFill/>
        </p:spPr>
        <p:txBody>
          <a:bodyPr wrap="square" rtlCol="0">
            <a:spAutoFit/>
          </a:bodyPr>
          <a:lstStyle/>
          <a:p>
            <a:pPr algn="r"/>
            <a:r>
              <a:rPr lang="en-US" sz="800" dirty="0" smtClean="0"/>
              <a:t>Geo-Tagging</a:t>
            </a:r>
          </a:p>
        </p:txBody>
      </p:sp>
      <p:sp>
        <p:nvSpPr>
          <p:cNvPr id="207" name="TextBox 206"/>
          <p:cNvSpPr txBox="1"/>
          <p:nvPr/>
        </p:nvSpPr>
        <p:spPr>
          <a:xfrm>
            <a:off x="-228913" y="4499816"/>
            <a:ext cx="1865630" cy="215444"/>
          </a:xfrm>
          <a:prstGeom prst="rect">
            <a:avLst/>
          </a:prstGeom>
          <a:noFill/>
        </p:spPr>
        <p:txBody>
          <a:bodyPr wrap="square" rtlCol="0">
            <a:spAutoFit/>
          </a:bodyPr>
          <a:lstStyle/>
          <a:p>
            <a:pPr algn="r"/>
            <a:r>
              <a:rPr lang="en-US" sz="800" dirty="0" smtClean="0"/>
              <a:t>Online virtual worlds</a:t>
            </a:r>
          </a:p>
        </p:txBody>
      </p:sp>
      <p:sp>
        <p:nvSpPr>
          <p:cNvPr id="208" name="TextBox 207"/>
          <p:cNvSpPr txBox="1"/>
          <p:nvPr/>
        </p:nvSpPr>
        <p:spPr>
          <a:xfrm>
            <a:off x="10944" y="4377723"/>
            <a:ext cx="1865630" cy="215444"/>
          </a:xfrm>
          <a:prstGeom prst="rect">
            <a:avLst/>
          </a:prstGeom>
          <a:noFill/>
        </p:spPr>
        <p:txBody>
          <a:bodyPr wrap="square" rtlCol="0">
            <a:spAutoFit/>
          </a:bodyPr>
          <a:lstStyle/>
          <a:p>
            <a:pPr algn="r"/>
            <a:r>
              <a:rPr lang="en-US" sz="800" dirty="0" smtClean="0"/>
              <a:t>Photo-sharing websites</a:t>
            </a:r>
          </a:p>
        </p:txBody>
      </p:sp>
      <p:sp>
        <p:nvSpPr>
          <p:cNvPr id="209" name="TextBox 208"/>
          <p:cNvSpPr txBox="1"/>
          <p:nvPr/>
        </p:nvSpPr>
        <p:spPr>
          <a:xfrm>
            <a:off x="-112882" y="4287149"/>
            <a:ext cx="1865630" cy="215444"/>
          </a:xfrm>
          <a:prstGeom prst="rect">
            <a:avLst/>
          </a:prstGeom>
          <a:noFill/>
        </p:spPr>
        <p:txBody>
          <a:bodyPr wrap="square" rtlCol="0">
            <a:spAutoFit/>
          </a:bodyPr>
          <a:lstStyle/>
          <a:p>
            <a:pPr algn="r"/>
            <a:r>
              <a:rPr lang="en-US" sz="800" dirty="0" smtClean="0"/>
              <a:t>Twitter</a:t>
            </a:r>
          </a:p>
        </p:txBody>
      </p:sp>
      <p:sp>
        <p:nvSpPr>
          <p:cNvPr id="210" name="TextBox 209"/>
          <p:cNvSpPr txBox="1"/>
          <p:nvPr/>
        </p:nvSpPr>
        <p:spPr>
          <a:xfrm>
            <a:off x="-30620" y="4185145"/>
            <a:ext cx="1865630" cy="215444"/>
          </a:xfrm>
          <a:prstGeom prst="rect">
            <a:avLst/>
          </a:prstGeom>
          <a:noFill/>
        </p:spPr>
        <p:txBody>
          <a:bodyPr wrap="square" rtlCol="0">
            <a:spAutoFit/>
          </a:bodyPr>
          <a:lstStyle/>
          <a:p>
            <a:pPr algn="r"/>
            <a:r>
              <a:rPr lang="en-US" sz="800" dirty="0" smtClean="0"/>
              <a:t>E-Portfolios</a:t>
            </a:r>
          </a:p>
        </p:txBody>
      </p:sp>
      <p:sp>
        <p:nvSpPr>
          <p:cNvPr id="211" name="TextBox 210"/>
          <p:cNvSpPr txBox="1"/>
          <p:nvPr/>
        </p:nvSpPr>
        <p:spPr>
          <a:xfrm>
            <a:off x="125245" y="4083658"/>
            <a:ext cx="1865630" cy="215444"/>
          </a:xfrm>
          <a:prstGeom prst="rect">
            <a:avLst/>
          </a:prstGeom>
          <a:noFill/>
        </p:spPr>
        <p:txBody>
          <a:bodyPr wrap="square" rtlCol="0">
            <a:spAutoFit/>
          </a:bodyPr>
          <a:lstStyle/>
          <a:p>
            <a:pPr algn="r"/>
            <a:r>
              <a:rPr lang="en-US" sz="800" dirty="0" smtClean="0"/>
              <a:t>Online multi-user computer</a:t>
            </a:r>
          </a:p>
        </p:txBody>
      </p:sp>
      <p:sp>
        <p:nvSpPr>
          <p:cNvPr id="212" name="TextBox 211"/>
          <p:cNvSpPr txBox="1"/>
          <p:nvPr/>
        </p:nvSpPr>
        <p:spPr>
          <a:xfrm>
            <a:off x="270400" y="3801022"/>
            <a:ext cx="1865630" cy="215444"/>
          </a:xfrm>
          <a:prstGeom prst="rect">
            <a:avLst/>
          </a:prstGeom>
          <a:noFill/>
        </p:spPr>
        <p:txBody>
          <a:bodyPr wrap="square" rtlCol="0">
            <a:spAutoFit/>
          </a:bodyPr>
          <a:lstStyle/>
          <a:p>
            <a:pPr algn="r"/>
            <a:r>
              <a:rPr lang="en-US" sz="800" dirty="0" smtClean="0"/>
              <a:t>Social studying sites</a:t>
            </a:r>
          </a:p>
        </p:txBody>
      </p:sp>
      <p:sp>
        <p:nvSpPr>
          <p:cNvPr id="213" name="TextBox 212"/>
          <p:cNvSpPr txBox="1"/>
          <p:nvPr/>
        </p:nvSpPr>
        <p:spPr>
          <a:xfrm>
            <a:off x="478939" y="3905629"/>
            <a:ext cx="1865630" cy="338554"/>
          </a:xfrm>
          <a:prstGeom prst="rect">
            <a:avLst/>
          </a:prstGeom>
          <a:noFill/>
        </p:spPr>
        <p:txBody>
          <a:bodyPr wrap="square" rtlCol="0">
            <a:spAutoFit/>
          </a:bodyPr>
          <a:lstStyle/>
          <a:p>
            <a:pPr algn="r"/>
            <a:r>
              <a:rPr lang="en-US" sz="800" dirty="0" smtClean="0"/>
              <a:t>Telephone – like communication over internet</a:t>
            </a:r>
          </a:p>
        </p:txBody>
      </p:sp>
      <p:sp>
        <p:nvSpPr>
          <p:cNvPr id="214" name="TextBox 213"/>
          <p:cNvSpPr txBox="1"/>
          <p:nvPr/>
        </p:nvSpPr>
        <p:spPr>
          <a:xfrm>
            <a:off x="4963945" y="5013993"/>
            <a:ext cx="3217862" cy="553998"/>
          </a:xfrm>
          <a:prstGeom prst="rect">
            <a:avLst/>
          </a:prstGeom>
          <a:noFill/>
          <a:ln>
            <a:solidFill>
              <a:schemeClr val="tx1">
                <a:lumMod val="50000"/>
                <a:lumOff val="50000"/>
              </a:schemeClr>
            </a:solidFill>
          </a:ln>
        </p:spPr>
        <p:txBody>
          <a:bodyPr wrap="square" rtlCol="0">
            <a:spAutoFit/>
          </a:bodyPr>
          <a:lstStyle/>
          <a:p>
            <a:r>
              <a:rPr lang="en-US" sz="1000" dirty="0" smtClean="0"/>
              <a:t>Note: Students may value creative technologies less in an academic context because their instructors don’t model their use.</a:t>
            </a:r>
            <a:endParaRPr lang="en-US" sz="1000" dirty="0" err="1" smtClean="0"/>
          </a:p>
        </p:txBody>
      </p:sp>
      <p:sp>
        <p:nvSpPr>
          <p:cNvPr id="215" name="TextBox 214"/>
          <p:cNvSpPr txBox="1"/>
          <p:nvPr/>
        </p:nvSpPr>
        <p:spPr>
          <a:xfrm>
            <a:off x="5789444" y="5893468"/>
            <a:ext cx="2857499" cy="215444"/>
          </a:xfrm>
          <a:prstGeom prst="rect">
            <a:avLst/>
          </a:prstGeom>
          <a:noFill/>
        </p:spPr>
        <p:txBody>
          <a:bodyPr wrap="square" rtlCol="0">
            <a:spAutoFit/>
          </a:bodyPr>
          <a:lstStyle/>
          <a:p>
            <a:r>
              <a:rPr lang="en-US" sz="800" dirty="0" smtClean="0"/>
              <a:t>Items with Ns below 45 are not included on this chart.</a:t>
            </a:r>
          </a:p>
        </p:txBody>
      </p:sp>
      <p:sp>
        <p:nvSpPr>
          <p:cNvPr id="216" name="TextBox 215"/>
          <p:cNvSpPr txBox="1"/>
          <p:nvPr/>
        </p:nvSpPr>
        <p:spPr>
          <a:xfrm>
            <a:off x="7567444" y="3645568"/>
            <a:ext cx="863600" cy="215444"/>
          </a:xfrm>
          <a:prstGeom prst="rect">
            <a:avLst/>
          </a:prstGeom>
          <a:noFill/>
        </p:spPr>
        <p:txBody>
          <a:bodyPr wrap="square" rtlCol="0">
            <a:spAutoFit/>
          </a:bodyPr>
          <a:lstStyle/>
          <a:p>
            <a:pPr algn="r"/>
            <a:r>
              <a:rPr lang="en-US" sz="800" dirty="0" smtClean="0"/>
              <a:t>average</a:t>
            </a:r>
          </a:p>
        </p:txBody>
      </p:sp>
      <p:sp>
        <p:nvSpPr>
          <p:cNvPr id="217" name="TextBox 216"/>
          <p:cNvSpPr txBox="1"/>
          <p:nvPr/>
        </p:nvSpPr>
        <p:spPr>
          <a:xfrm rot="16200000">
            <a:off x="2324160" y="1524668"/>
            <a:ext cx="863600" cy="215444"/>
          </a:xfrm>
          <a:prstGeom prst="rect">
            <a:avLst/>
          </a:prstGeom>
          <a:noFill/>
        </p:spPr>
        <p:txBody>
          <a:bodyPr wrap="square" rtlCol="0">
            <a:spAutoFit/>
          </a:bodyPr>
          <a:lstStyle/>
          <a:p>
            <a:pPr algn="r"/>
            <a:r>
              <a:rPr lang="en-US" sz="800" dirty="0" smtClean="0"/>
              <a:t>average</a:t>
            </a:r>
          </a:p>
        </p:txBody>
      </p:sp>
    </p:spTree>
    <p:extLst>
      <p:ext uri="{BB962C8B-B14F-4D97-AF65-F5344CB8AC3E}">
        <p14:creationId xmlns:p14="http://schemas.microsoft.com/office/powerpoint/2010/main" val="3565434180"/>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304800" y="130628"/>
            <a:ext cx="8839200" cy="1143000"/>
          </a:xfrm>
        </p:spPr>
        <p:txBody>
          <a:bodyPr>
            <a:normAutofit/>
          </a:bodyPr>
          <a:lstStyle/>
          <a:p>
            <a:r>
              <a:rPr lang="en-US" dirty="0" smtClean="0"/>
              <a:t>Uneven perceptions of technology…</a:t>
            </a:r>
            <a:br>
              <a:rPr lang="en-US" dirty="0" smtClean="0"/>
            </a:br>
            <a:r>
              <a:rPr lang="en-US" i="1" dirty="0" smtClean="0"/>
              <a:t>instructors use “typical” technology</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38</a:t>
            </a:fld>
            <a:endParaRPr lang="en-US"/>
          </a:p>
        </p:txBody>
      </p:sp>
      <p:sp>
        <p:nvSpPr>
          <p:cNvPr id="24" name="TextBox 23"/>
          <p:cNvSpPr txBox="1"/>
          <p:nvPr/>
        </p:nvSpPr>
        <p:spPr>
          <a:xfrm>
            <a:off x="6400800" y="6172200"/>
            <a:ext cx="2590800" cy="276999"/>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Q3. How effectively did your instructors use these technologies to teach, mentor and communicate with you in the past year?</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25" name="TextBox 24"/>
          <p:cNvSpPr txBox="1"/>
          <p:nvPr/>
        </p:nvSpPr>
        <p:spPr>
          <a:xfrm>
            <a:off x="2617903" y="1154017"/>
            <a:ext cx="4444668" cy="861774"/>
          </a:xfrm>
          <a:prstGeom prst="rect">
            <a:avLst/>
          </a:prstGeom>
          <a:noFill/>
        </p:spPr>
        <p:txBody>
          <a:bodyPr wrap="square" rtlCol="0">
            <a:spAutoFit/>
          </a:bodyPr>
          <a:lstStyle/>
          <a:p>
            <a:pPr algn="ctr"/>
            <a:r>
              <a:rPr lang="en-US" sz="1200" b="1" dirty="0" smtClean="0">
                <a:latin typeface="Arial" pitchFamily="34" charset="0"/>
                <a:cs typeface="Arial" pitchFamily="34" charset="0"/>
              </a:rPr>
              <a:t>Instructors’ Effective Use of Technology</a:t>
            </a:r>
          </a:p>
          <a:p>
            <a:pPr algn="ctr"/>
            <a:r>
              <a:rPr lang="en-US" sz="1000" dirty="0" smtClean="0">
                <a:solidFill>
                  <a:schemeClr val="accent5">
                    <a:lumMod val="50000"/>
                  </a:schemeClr>
                </a:solidFill>
                <a:latin typeface="Arial" pitchFamily="34" charset="0"/>
                <a:cs typeface="Arial" pitchFamily="34" charset="0"/>
              </a:rPr>
              <a:t>Percentage responding “extremely effectively”</a:t>
            </a:r>
            <a:br>
              <a:rPr lang="en-US" sz="1000" dirty="0" smtClean="0">
                <a:solidFill>
                  <a:schemeClr val="accent5">
                    <a:lumMod val="50000"/>
                  </a:schemeClr>
                </a:solidFill>
                <a:latin typeface="Arial" pitchFamily="34" charset="0"/>
                <a:cs typeface="Arial" pitchFamily="34" charset="0"/>
              </a:rPr>
            </a:br>
            <a:r>
              <a:rPr lang="en-US" sz="1000" dirty="0" smtClean="0">
                <a:solidFill>
                  <a:schemeClr val="accent5">
                    <a:lumMod val="50000"/>
                  </a:schemeClr>
                </a:solidFill>
                <a:latin typeface="Arial" pitchFamily="34" charset="0"/>
                <a:cs typeface="Arial" pitchFamily="34" charset="0"/>
              </a:rPr>
              <a:t>(Among those whose instructors use), n=base sizes vary</a:t>
            </a:r>
          </a:p>
          <a:p>
            <a:endParaRPr lang="en-US" dirty="0"/>
          </a:p>
        </p:txBody>
      </p:sp>
      <p:graphicFrame>
        <p:nvGraphicFramePr>
          <p:cNvPr id="26" name="Chart 25"/>
          <p:cNvGraphicFramePr>
            <a:graphicFrameLocks noChangeAspect="1"/>
          </p:cNvGraphicFramePr>
          <p:nvPr>
            <p:extLst>
              <p:ext uri="{D42A27DB-BD31-4B8C-83A1-F6EECF244321}">
                <p14:modId xmlns:p14="http://schemas.microsoft.com/office/powerpoint/2010/main" val="4139964419"/>
              </p:ext>
            </p:extLst>
          </p:nvPr>
        </p:nvGraphicFramePr>
        <p:xfrm>
          <a:off x="1143000" y="1627686"/>
          <a:ext cx="7467600" cy="4778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73166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228600"/>
            <a:ext cx="8686800" cy="1143000"/>
          </a:xfrm>
        </p:spPr>
        <p:txBody>
          <a:bodyPr>
            <a:noAutofit/>
          </a:bodyPr>
          <a:lstStyle/>
          <a:p>
            <a:r>
              <a:rPr lang="en-US" dirty="0" smtClean="0"/>
              <a:t>Uneven perceptions of technology…</a:t>
            </a:r>
            <a:br>
              <a:rPr lang="en-US" dirty="0" smtClean="0"/>
            </a:br>
            <a:r>
              <a:rPr lang="en-US" i="1" dirty="0" smtClean="0"/>
              <a:t>opportunities for improvement</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39</a:t>
            </a:fld>
            <a:endParaRPr lang="en-US"/>
          </a:p>
        </p:txBody>
      </p:sp>
      <p:sp>
        <p:nvSpPr>
          <p:cNvPr id="23" name="TextBox 22"/>
          <p:cNvSpPr txBox="1"/>
          <p:nvPr/>
        </p:nvSpPr>
        <p:spPr>
          <a:xfrm>
            <a:off x="1090774" y="6002682"/>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9" name="TextBox 8"/>
          <p:cNvSpPr txBox="1"/>
          <p:nvPr/>
        </p:nvSpPr>
        <p:spPr>
          <a:xfrm>
            <a:off x="343548" y="5981341"/>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Q13. And how much do you agree with each of the following statements about technology, as it relates to your college experience?</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10" name="TextBox 9"/>
          <p:cNvSpPr txBox="1"/>
          <p:nvPr/>
        </p:nvSpPr>
        <p:spPr>
          <a:xfrm>
            <a:off x="2383652" y="1295400"/>
            <a:ext cx="4619768"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Agreement with Statements about Technology</a:t>
            </a:r>
          </a:p>
        </p:txBody>
      </p:sp>
      <p:graphicFrame>
        <p:nvGraphicFramePr>
          <p:cNvPr id="11" name="Chart 10"/>
          <p:cNvGraphicFramePr>
            <a:graphicFrameLocks noChangeAspect="1"/>
          </p:cNvGraphicFramePr>
          <p:nvPr>
            <p:extLst>
              <p:ext uri="{D42A27DB-BD31-4B8C-83A1-F6EECF244321}">
                <p14:modId xmlns:p14="http://schemas.microsoft.com/office/powerpoint/2010/main" val="2058504514"/>
              </p:ext>
            </p:extLst>
          </p:nvPr>
        </p:nvGraphicFramePr>
        <p:xfrm>
          <a:off x="3429000" y="1706185"/>
          <a:ext cx="5410200" cy="4296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95504430"/>
              </p:ext>
            </p:extLst>
          </p:nvPr>
        </p:nvGraphicFramePr>
        <p:xfrm>
          <a:off x="343548" y="1808112"/>
          <a:ext cx="3131489" cy="3998907"/>
        </p:xfrm>
        <a:graphic>
          <a:graphicData uri="http://schemas.openxmlformats.org/drawingml/2006/table">
            <a:tbl>
              <a:tblPr/>
              <a:tblGrid>
                <a:gridCol w="3131489"/>
              </a:tblGrid>
              <a:tr h="444323">
                <a:tc>
                  <a:txBody>
                    <a:bodyPr/>
                    <a:lstStyle/>
                    <a:p>
                      <a:pPr algn="r" fontAlgn="b"/>
                      <a:r>
                        <a:rPr lang="en-US" sz="1000" b="0" i="0" u="none" strike="noStrike" dirty="0">
                          <a:solidFill>
                            <a:srgbClr val="000000"/>
                          </a:solidFill>
                          <a:latin typeface="Arial" pitchFamily="34" charset="0"/>
                          <a:cs typeface="Arial" pitchFamily="34" charset="0"/>
                        </a:rPr>
                        <a:t>My institution uses the technology it has effectively</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I know more about how to use technology than my professors </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My instructors use technology frequently enough</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Technology makes professors better at their job</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My institution needs more technology</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Technology is integrated seamlessly into my courses</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My instructors use technology effectively</a:t>
                      </a:r>
                    </a:p>
                  </a:txBody>
                  <a:tcPr marL="9525" marR="9525" marT="9525" marB="0" anchor="ctr">
                    <a:lnL>
                      <a:noFill/>
                    </a:lnL>
                    <a:lnR>
                      <a:noFill/>
                    </a:lnR>
                    <a:lnT>
                      <a:noFill/>
                    </a:lnT>
                    <a:lnB>
                      <a:noFill/>
                    </a:lnB>
                  </a:tcPr>
                </a:tc>
              </a:tr>
              <a:tr h="444323">
                <a:tc>
                  <a:txBody>
                    <a:bodyPr/>
                    <a:lstStyle/>
                    <a:p>
                      <a:pPr algn="r" fontAlgn="b"/>
                      <a:r>
                        <a:rPr lang="en-US" sz="1000" b="0" i="0" u="none" strike="noStrike" dirty="0">
                          <a:solidFill>
                            <a:srgbClr val="000000"/>
                          </a:solidFill>
                          <a:latin typeface="Arial" pitchFamily="34" charset="0"/>
                          <a:cs typeface="Arial" pitchFamily="34" charset="0"/>
                        </a:rPr>
                        <a:t>My instructor </a:t>
                      </a:r>
                      <a:r>
                        <a:rPr lang="en-US" sz="1000" b="0" i="0" u="none" strike="noStrike" dirty="0" smtClean="0">
                          <a:solidFill>
                            <a:srgbClr val="000000"/>
                          </a:solidFill>
                          <a:latin typeface="Arial" pitchFamily="34" charset="0"/>
                          <a:cs typeface="Arial" pitchFamily="34" charset="0"/>
                        </a:rPr>
                        <a:t>requires help to </a:t>
                      </a:r>
                      <a:r>
                        <a:rPr lang="en-US" sz="1000" b="0" i="0" u="none" strike="noStrike" dirty="0">
                          <a:solidFill>
                            <a:srgbClr val="000000"/>
                          </a:solidFill>
                          <a:latin typeface="Arial" pitchFamily="34" charset="0"/>
                          <a:cs typeface="Arial" pitchFamily="34" charset="0"/>
                        </a:rPr>
                        <a:t>get technology up and running </a:t>
                      </a:r>
                    </a:p>
                  </a:txBody>
                  <a:tcPr marL="9525" marR="9525" marT="9525" marB="0" anchor="ctr">
                    <a:lnL>
                      <a:noFill/>
                    </a:lnL>
                    <a:lnR>
                      <a:noFill/>
                    </a:lnR>
                    <a:lnT>
                      <a:noFill/>
                    </a:lnT>
                    <a:lnB>
                      <a:noFill/>
                    </a:lnB>
                  </a:tcPr>
                </a:tc>
              </a:tr>
              <a:tr h="444323">
                <a:tc>
                  <a:txBody>
                    <a:bodyPr/>
                    <a:lstStyle/>
                    <a:p>
                      <a:pPr algn="r" fontAlgn="b"/>
                      <a:r>
                        <a:rPr lang="en-US" sz="1000" b="0" i="0" u="none" strike="noStrike" dirty="0" smtClean="0">
                          <a:solidFill>
                            <a:srgbClr val="000000"/>
                          </a:solidFill>
                          <a:latin typeface="Arial" pitchFamily="34" charset="0"/>
                          <a:cs typeface="Arial" pitchFamily="34" charset="0"/>
                        </a:rPr>
                        <a:t>Instructors </a:t>
                      </a:r>
                      <a:r>
                        <a:rPr lang="en-US" sz="1000" b="0" i="0" u="none" strike="noStrike" dirty="0">
                          <a:solidFill>
                            <a:srgbClr val="000000"/>
                          </a:solidFill>
                          <a:latin typeface="Arial" pitchFamily="34" charset="0"/>
                          <a:cs typeface="Arial" pitchFamily="34" charset="0"/>
                        </a:rPr>
                        <a:t>don’t know how to use </a:t>
                      </a:r>
                      <a:r>
                        <a:rPr lang="en-US" sz="1000" b="0" i="0" u="none" strike="noStrike" dirty="0" smtClean="0">
                          <a:solidFill>
                            <a:srgbClr val="000000"/>
                          </a:solidFill>
                          <a:latin typeface="Arial" pitchFamily="34" charset="0"/>
                          <a:cs typeface="Arial" pitchFamily="34" charset="0"/>
                        </a:rPr>
                        <a:t>technology </a:t>
                      </a:r>
                      <a:r>
                        <a:rPr lang="en-US" sz="1000" b="0" i="0" u="none" strike="noStrike" dirty="0">
                          <a:solidFill>
                            <a:srgbClr val="000000"/>
                          </a:solidFill>
                          <a:latin typeface="Arial" pitchFamily="34" charset="0"/>
                          <a:cs typeface="Arial" pitchFamily="34" charset="0"/>
                        </a:rPr>
                        <a:t>that is available</a:t>
                      </a:r>
                    </a:p>
                  </a:txBody>
                  <a:tcPr marL="9525" marR="9525" marT="9525" marB="0" anchor="ctr">
                    <a:lnL>
                      <a:noFill/>
                    </a:lnL>
                    <a:lnR>
                      <a:noFill/>
                    </a:lnR>
                    <a:lnT>
                      <a:noFill/>
                    </a:lnT>
                    <a:lnB>
                      <a:noFill/>
                    </a:lnB>
                  </a:tcPr>
                </a:tc>
              </a:tr>
            </a:tbl>
          </a:graphicData>
        </a:graphic>
      </p:graphicFrame>
      <p:cxnSp>
        <p:nvCxnSpPr>
          <p:cNvPr id="19" name="Straight Arrow Connector 18"/>
          <p:cNvCxnSpPr/>
          <p:nvPr/>
        </p:nvCxnSpPr>
        <p:spPr>
          <a:xfrm>
            <a:off x="4090878" y="1766114"/>
            <a:ext cx="2767122" cy="0"/>
          </a:xfrm>
          <a:prstGeom prst="straightConnector1">
            <a:avLst/>
          </a:prstGeom>
          <a:ln>
            <a:solidFill>
              <a:schemeClr val="accent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7304" y="1641757"/>
            <a:ext cx="1243574" cy="246221"/>
          </a:xfrm>
          <a:prstGeom prst="rect">
            <a:avLst/>
          </a:prstGeom>
          <a:noFill/>
        </p:spPr>
        <p:txBody>
          <a:bodyPr wrap="square" rtlCol="0">
            <a:spAutoFit/>
          </a:bodyPr>
          <a:lstStyle/>
          <a:p>
            <a:pPr algn="r"/>
            <a:r>
              <a:rPr lang="en-US" sz="1000" b="1" dirty="0" smtClean="0">
                <a:solidFill>
                  <a:schemeClr val="accent2">
                    <a:lumMod val="75000"/>
                  </a:schemeClr>
                </a:solidFill>
              </a:rPr>
              <a:t>Strongly Agree</a:t>
            </a:r>
          </a:p>
        </p:txBody>
      </p:sp>
      <p:sp>
        <p:nvSpPr>
          <p:cNvPr id="21" name="TextBox 20"/>
          <p:cNvSpPr txBox="1"/>
          <p:nvPr/>
        </p:nvSpPr>
        <p:spPr>
          <a:xfrm>
            <a:off x="6885596" y="1640539"/>
            <a:ext cx="1572604" cy="246221"/>
          </a:xfrm>
          <a:prstGeom prst="rect">
            <a:avLst/>
          </a:prstGeom>
          <a:noFill/>
        </p:spPr>
        <p:txBody>
          <a:bodyPr wrap="square" rtlCol="0">
            <a:spAutoFit/>
          </a:bodyPr>
          <a:lstStyle/>
          <a:p>
            <a:r>
              <a:rPr lang="en-US" sz="1000" b="1" dirty="0" smtClean="0">
                <a:solidFill>
                  <a:schemeClr val="accent2">
                    <a:lumMod val="75000"/>
                  </a:schemeClr>
                </a:solidFill>
              </a:rPr>
              <a:t>Strongly Disagree</a:t>
            </a:r>
          </a:p>
        </p:txBody>
      </p:sp>
    </p:spTree>
    <p:extLst>
      <p:ext uri="{BB962C8B-B14F-4D97-AF65-F5344CB8AC3E}">
        <p14:creationId xmlns:p14="http://schemas.microsoft.com/office/powerpoint/2010/main" val="27805664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ECAR Student study, 2011</a:t>
            </a:r>
            <a:br>
              <a:rPr lang="en-US" dirty="0" smtClean="0"/>
            </a:br>
            <a:r>
              <a:rPr lang="en-US" dirty="0" smtClean="0"/>
              <a:t>Research objectives</a:t>
            </a:r>
            <a:endParaRPr lang="en-US" dirty="0"/>
          </a:p>
        </p:txBody>
      </p:sp>
      <p:sp>
        <p:nvSpPr>
          <p:cNvPr id="8" name="Content Placeholder 7"/>
          <p:cNvSpPr>
            <a:spLocks noGrp="1"/>
          </p:cNvSpPr>
          <p:nvPr>
            <p:ph idx="1"/>
          </p:nvPr>
        </p:nvSpPr>
        <p:spPr/>
        <p:txBody>
          <a:bodyPr>
            <a:normAutofit/>
          </a:bodyPr>
          <a:lstStyle/>
          <a:p>
            <a:pPr>
              <a:buClr>
                <a:srgbClr val="A32638"/>
              </a:buClr>
            </a:pPr>
            <a:r>
              <a:rPr lang="en-US" dirty="0" smtClean="0"/>
              <a:t>Assess students</a:t>
            </a:r>
            <a:r>
              <a:rPr lang="en-US" dirty="0"/>
              <a:t>’ technology ownership and </a:t>
            </a:r>
            <a:r>
              <a:rPr lang="en-US" dirty="0" smtClean="0"/>
              <a:t>use</a:t>
            </a:r>
          </a:p>
          <a:p>
            <a:pPr>
              <a:buClr>
                <a:srgbClr val="A32638"/>
              </a:buClr>
            </a:pPr>
            <a:r>
              <a:rPr lang="en-US" sz="2800" dirty="0" smtClean="0"/>
              <a:t>Explore </a:t>
            </a:r>
            <a:r>
              <a:rPr lang="en-US" sz="2800" dirty="0"/>
              <a:t>how effectively instructors and institutions are using </a:t>
            </a:r>
            <a:r>
              <a:rPr lang="en-US" sz="2800" dirty="0" smtClean="0"/>
              <a:t>technology</a:t>
            </a:r>
          </a:p>
          <a:p>
            <a:pPr>
              <a:buClr>
                <a:srgbClr val="A32638"/>
              </a:buClr>
            </a:pPr>
            <a:r>
              <a:rPr lang="en-US" sz="2800" dirty="0" smtClean="0"/>
              <a:t>Understand </a:t>
            </a:r>
            <a:r>
              <a:rPr lang="en-US" sz="2800" dirty="0"/>
              <a:t>students’ technology skill </a:t>
            </a:r>
            <a:r>
              <a:rPr lang="en-US" sz="2800" dirty="0" smtClean="0"/>
              <a:t>level</a:t>
            </a:r>
          </a:p>
          <a:p>
            <a:pPr>
              <a:buClr>
                <a:srgbClr val="A32638"/>
              </a:buClr>
            </a:pPr>
            <a:r>
              <a:rPr lang="en-US" sz="2800" dirty="0" smtClean="0"/>
              <a:t>Gauge </a:t>
            </a:r>
            <a:r>
              <a:rPr lang="en-US" sz="2800" dirty="0"/>
              <a:t>students’ technology perceptions, attitudes, and preferences </a:t>
            </a: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4</a:t>
            </a:fld>
            <a:endParaRPr lang="en-US"/>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458788"/>
            <a:ext cx="8686800" cy="1143000"/>
          </a:xfrm>
        </p:spPr>
        <p:txBody>
          <a:bodyPr>
            <a:noAutofit/>
          </a:bodyPr>
          <a:lstStyle/>
          <a:p>
            <a:r>
              <a:rPr lang="en-US" dirty="0" smtClean="0"/>
              <a:t>Uneven perception of technology…</a:t>
            </a:r>
            <a:br>
              <a:rPr lang="en-US" dirty="0" smtClean="0"/>
            </a:br>
            <a:r>
              <a:rPr lang="en-US" i="1" dirty="0" smtClean="0"/>
              <a:t>Technology assistance opportunities</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40</a:t>
            </a:fld>
            <a:endParaRPr lang="en-US"/>
          </a:p>
        </p:txBody>
      </p:sp>
      <p:sp>
        <p:nvSpPr>
          <p:cNvPr id="22" name="TextBox 21"/>
          <p:cNvSpPr txBox="1"/>
          <p:nvPr/>
        </p:nvSpPr>
        <p:spPr>
          <a:xfrm>
            <a:off x="423574" y="5818514"/>
            <a:ext cx="5959475" cy="369332"/>
          </a:xfrm>
          <a:prstGeom prst="rect">
            <a:avLst/>
          </a:prstGeom>
          <a:noFill/>
        </p:spPr>
        <p:txBody>
          <a:bodyPr wrap="square" rtlCol="0">
            <a:spAutoFit/>
          </a:bodyPr>
          <a:lstStyle/>
          <a:p>
            <a:pPr lvl="0">
              <a:defRPr/>
            </a:pPr>
            <a:r>
              <a:rPr lang="en-US" sz="600" i="1" kern="0" dirty="0" smtClean="0">
                <a:latin typeface="Century Gothic" pitchFamily="34" charset="0"/>
              </a:rPr>
              <a:t>Q14. Please describe in as much detail as you can how your college/university or professors could use technology better when it comes to providing you with the best possible college and learning experience. Please mention any additional technology that you think would be beneficial to your education, or ways to make current technology use more effective.</a:t>
            </a:r>
            <a:endParaRPr kumimoji="0" lang="en-US" sz="600" b="0" i="1" u="none" strike="noStrike" kern="0" cap="none" spc="0" normalizeH="0" baseline="0" noProof="0" dirty="0" smtClean="0">
              <a:ln>
                <a:noFill/>
              </a:ln>
              <a:effectLst/>
              <a:uLnTx/>
              <a:uFillTx/>
              <a:latin typeface="Century Gothic" pitchFamily="34" charset="0"/>
            </a:endParaRPr>
          </a:p>
        </p:txBody>
      </p:sp>
      <p:sp>
        <p:nvSpPr>
          <p:cNvPr id="25" name="TextBox 24"/>
          <p:cNvSpPr txBox="1"/>
          <p:nvPr/>
        </p:nvSpPr>
        <p:spPr>
          <a:xfrm>
            <a:off x="421766" y="1671039"/>
            <a:ext cx="3287790" cy="1200329"/>
          </a:xfrm>
          <a:prstGeom prst="rect">
            <a:avLst/>
          </a:prstGeom>
          <a:noFill/>
        </p:spPr>
        <p:txBody>
          <a:bodyPr wrap="square" rtlCol="0">
            <a:spAutoFit/>
          </a:bodyPr>
          <a:lstStyle/>
          <a:p>
            <a:r>
              <a:rPr lang="en-US" sz="1200" i="1" dirty="0" smtClean="0"/>
              <a:t>     Professors should be able to actually use the technology that is available to them. Many of my </a:t>
            </a:r>
            <a:r>
              <a:rPr lang="en-US" sz="1200" b="1" i="1" dirty="0" smtClean="0"/>
              <a:t>professors must enlist the help of students to get the technology up and running </a:t>
            </a:r>
            <a:r>
              <a:rPr lang="en-US" sz="1200" i="1" dirty="0" smtClean="0"/>
              <a:t>which wastes valuable class time.</a:t>
            </a:r>
          </a:p>
        </p:txBody>
      </p:sp>
      <p:sp>
        <p:nvSpPr>
          <p:cNvPr id="26" name="TextBox 25"/>
          <p:cNvSpPr txBox="1"/>
          <p:nvPr/>
        </p:nvSpPr>
        <p:spPr>
          <a:xfrm>
            <a:off x="3823119" y="1708306"/>
            <a:ext cx="2146853" cy="830997"/>
          </a:xfrm>
          <a:prstGeom prst="rect">
            <a:avLst/>
          </a:prstGeom>
          <a:noFill/>
        </p:spPr>
        <p:txBody>
          <a:bodyPr wrap="square" rtlCol="0">
            <a:spAutoFit/>
          </a:bodyPr>
          <a:lstStyle/>
          <a:p>
            <a:r>
              <a:rPr lang="en-US" sz="1200" i="1" dirty="0" smtClean="0"/>
              <a:t>     I hate that when you actually need the technology to work at our school, it never does.</a:t>
            </a:r>
          </a:p>
        </p:txBody>
      </p:sp>
      <p:sp>
        <p:nvSpPr>
          <p:cNvPr id="27" name="TextBox 26"/>
          <p:cNvSpPr txBox="1"/>
          <p:nvPr/>
        </p:nvSpPr>
        <p:spPr>
          <a:xfrm>
            <a:off x="6214629" y="1677213"/>
            <a:ext cx="2451389" cy="1200329"/>
          </a:xfrm>
          <a:prstGeom prst="rect">
            <a:avLst/>
          </a:prstGeom>
          <a:noFill/>
        </p:spPr>
        <p:txBody>
          <a:bodyPr wrap="square" rtlCol="0">
            <a:spAutoFit/>
          </a:bodyPr>
          <a:lstStyle/>
          <a:p>
            <a:r>
              <a:rPr lang="en-US" sz="1200" i="1" dirty="0" smtClean="0"/>
              <a:t>      The campus needs a more </a:t>
            </a:r>
            <a:r>
              <a:rPr lang="en-US" sz="1200" b="1" i="1" dirty="0" smtClean="0"/>
              <a:t>reliable Wi-Fi connection, available everywhere</a:t>
            </a:r>
            <a:r>
              <a:rPr lang="en-US" sz="1200" i="1" dirty="0" smtClean="0"/>
              <a:t>. It's gone out repeatedly and there always seems to be new bugs every month!</a:t>
            </a:r>
          </a:p>
        </p:txBody>
      </p:sp>
      <p:sp>
        <p:nvSpPr>
          <p:cNvPr id="28" name="TextBox 27"/>
          <p:cNvSpPr txBox="1"/>
          <p:nvPr/>
        </p:nvSpPr>
        <p:spPr>
          <a:xfrm>
            <a:off x="6214629" y="3143800"/>
            <a:ext cx="2118879" cy="646331"/>
          </a:xfrm>
          <a:prstGeom prst="rect">
            <a:avLst/>
          </a:prstGeom>
          <a:noFill/>
        </p:spPr>
        <p:txBody>
          <a:bodyPr wrap="square" rtlCol="0">
            <a:spAutoFit/>
          </a:bodyPr>
          <a:lstStyle/>
          <a:p>
            <a:r>
              <a:rPr lang="en-US" sz="1200" i="1" dirty="0" smtClean="0"/>
              <a:t>      I would like if my college had more </a:t>
            </a:r>
            <a:r>
              <a:rPr lang="en-US" sz="1200" b="1" i="1" dirty="0" smtClean="0"/>
              <a:t>up-to-date technology</a:t>
            </a:r>
            <a:r>
              <a:rPr lang="en-US" sz="1200" i="1" dirty="0" smtClean="0"/>
              <a:t>.</a:t>
            </a:r>
          </a:p>
        </p:txBody>
      </p:sp>
      <p:sp>
        <p:nvSpPr>
          <p:cNvPr id="29" name="TextBox 28"/>
          <p:cNvSpPr txBox="1"/>
          <p:nvPr/>
        </p:nvSpPr>
        <p:spPr>
          <a:xfrm>
            <a:off x="392402" y="3123158"/>
            <a:ext cx="3205162" cy="1015663"/>
          </a:xfrm>
          <a:prstGeom prst="rect">
            <a:avLst/>
          </a:prstGeom>
          <a:noFill/>
        </p:spPr>
        <p:txBody>
          <a:bodyPr wrap="square" rtlCol="0">
            <a:spAutoFit/>
          </a:bodyPr>
          <a:lstStyle/>
          <a:p>
            <a:r>
              <a:rPr lang="en-US" sz="1200" i="1" dirty="0" smtClean="0"/>
              <a:t>     I'd like them to </a:t>
            </a:r>
            <a:r>
              <a:rPr lang="en-US" sz="1200" b="1" i="1" dirty="0" smtClean="0"/>
              <a:t>use Blackboard to give us more resources outside the classroom, to post grades, and to have discussions outside the classroom</a:t>
            </a:r>
            <a:r>
              <a:rPr lang="en-US" sz="1200" i="1" dirty="0" smtClean="0"/>
              <a:t>. The tools are all there, but they're not used.</a:t>
            </a:r>
          </a:p>
        </p:txBody>
      </p:sp>
      <p:sp>
        <p:nvSpPr>
          <p:cNvPr id="31" name="TextBox 30"/>
          <p:cNvSpPr txBox="1"/>
          <p:nvPr/>
        </p:nvSpPr>
        <p:spPr>
          <a:xfrm>
            <a:off x="3754289" y="3159978"/>
            <a:ext cx="2262911" cy="830997"/>
          </a:xfrm>
          <a:prstGeom prst="rect">
            <a:avLst/>
          </a:prstGeom>
          <a:noFill/>
        </p:spPr>
        <p:txBody>
          <a:bodyPr wrap="square" rtlCol="0">
            <a:spAutoFit/>
          </a:bodyPr>
          <a:lstStyle/>
          <a:p>
            <a:r>
              <a:rPr lang="en-US" sz="1200" i="1" dirty="0" smtClean="0"/>
              <a:t>     Professors can </a:t>
            </a:r>
            <a:r>
              <a:rPr lang="en-US" sz="1200" b="1" i="1" dirty="0" smtClean="0"/>
              <a:t>utilize emails a lot more </a:t>
            </a:r>
            <a:r>
              <a:rPr lang="en-US" sz="1200" i="1" dirty="0" smtClean="0"/>
              <a:t>to inform the class of important announcements.</a:t>
            </a:r>
          </a:p>
        </p:txBody>
      </p:sp>
      <p:sp>
        <p:nvSpPr>
          <p:cNvPr id="32" name="TextBox 31"/>
          <p:cNvSpPr txBox="1"/>
          <p:nvPr/>
        </p:nvSpPr>
        <p:spPr>
          <a:xfrm>
            <a:off x="423574" y="4374573"/>
            <a:ext cx="3026209" cy="1384995"/>
          </a:xfrm>
          <a:prstGeom prst="rect">
            <a:avLst/>
          </a:prstGeom>
          <a:noFill/>
        </p:spPr>
        <p:txBody>
          <a:bodyPr wrap="square" rtlCol="0">
            <a:spAutoFit/>
          </a:bodyPr>
          <a:lstStyle/>
          <a:p>
            <a:r>
              <a:rPr lang="en-US" sz="1200" i="1" dirty="0" smtClean="0"/>
              <a:t>    </a:t>
            </a:r>
            <a:r>
              <a:rPr lang="en-US" sz="1200" b="1" i="1" dirty="0" smtClean="0"/>
              <a:t>Videoconferencing and webcams could and should be more widely used</a:t>
            </a:r>
            <a:r>
              <a:rPr lang="en-US" sz="1200" i="1" dirty="0" smtClean="0"/>
              <a:t>. The technology is widely available and is easy to use, and can help bring these online classes to life and give the teacher more influence over their material.</a:t>
            </a:r>
          </a:p>
        </p:txBody>
      </p:sp>
      <p:sp>
        <p:nvSpPr>
          <p:cNvPr id="33" name="Rectangle 32"/>
          <p:cNvSpPr/>
          <p:nvPr/>
        </p:nvSpPr>
        <p:spPr>
          <a:xfrm>
            <a:off x="6266584" y="4389050"/>
            <a:ext cx="2316307" cy="830997"/>
          </a:xfrm>
          <a:prstGeom prst="rect">
            <a:avLst/>
          </a:prstGeom>
        </p:spPr>
        <p:txBody>
          <a:bodyPr wrap="square">
            <a:spAutoFit/>
          </a:bodyPr>
          <a:lstStyle/>
          <a:p>
            <a:r>
              <a:rPr lang="en-US" sz="1200" i="1" dirty="0" smtClean="0"/>
              <a:t>    Finding some way to make </a:t>
            </a:r>
            <a:r>
              <a:rPr lang="en-US" sz="1200" b="1" i="1" dirty="0" smtClean="0"/>
              <a:t>eBooks</a:t>
            </a:r>
            <a:r>
              <a:rPr lang="en-US" sz="1200" i="1" dirty="0" smtClean="0"/>
              <a:t> more widely available to students would be amazing.</a:t>
            </a:r>
          </a:p>
        </p:txBody>
      </p:sp>
      <p:sp>
        <p:nvSpPr>
          <p:cNvPr id="34" name="Rectangle 33"/>
          <p:cNvSpPr/>
          <p:nvPr/>
        </p:nvSpPr>
        <p:spPr>
          <a:xfrm>
            <a:off x="3774175" y="4395356"/>
            <a:ext cx="2430063" cy="830997"/>
          </a:xfrm>
          <a:prstGeom prst="rect">
            <a:avLst/>
          </a:prstGeom>
        </p:spPr>
        <p:txBody>
          <a:bodyPr wrap="square">
            <a:spAutoFit/>
          </a:bodyPr>
          <a:lstStyle/>
          <a:p>
            <a:r>
              <a:rPr lang="en-US" sz="1200" i="1" dirty="0" smtClean="0"/>
              <a:t>     Make the technology more </a:t>
            </a:r>
            <a:r>
              <a:rPr lang="en-US" sz="1200" b="1" i="1" dirty="0" smtClean="0"/>
              <a:t>integrated to the learning environment </a:t>
            </a:r>
            <a:r>
              <a:rPr lang="en-US" sz="1200" i="1" dirty="0" smtClean="0"/>
              <a:t>and use more than just PowerPoint.</a:t>
            </a:r>
            <a:endParaRPr lang="en-US" sz="1200" i="1" dirty="0"/>
          </a:p>
        </p:txBody>
      </p:sp>
      <p:pic>
        <p:nvPicPr>
          <p:cNvPr id="35" name="Picture 2"/>
          <p:cNvPicPr>
            <a:picLocks noChangeAspect="1" noChangeArrowheads="1"/>
          </p:cNvPicPr>
          <p:nvPr/>
        </p:nvPicPr>
        <p:blipFill>
          <a:blip r:embed="rId3" cstate="print">
            <a:lum bright="-20000"/>
          </a:blip>
          <a:srcRect l="31668" t="19483" r="37599" b="56840"/>
          <a:stretch>
            <a:fillRect/>
          </a:stretch>
        </p:blipFill>
        <p:spPr bwMode="auto">
          <a:xfrm>
            <a:off x="402794" y="1689889"/>
            <a:ext cx="294408" cy="232427"/>
          </a:xfrm>
          <a:prstGeom prst="rect">
            <a:avLst/>
          </a:prstGeom>
          <a:noFill/>
          <a:ln w="9525">
            <a:noFill/>
            <a:miter lim="800000"/>
            <a:headEnd/>
            <a:tailEnd/>
          </a:ln>
          <a:effectLst/>
        </p:spPr>
      </p:pic>
      <p:pic>
        <p:nvPicPr>
          <p:cNvPr id="36" name="Picture 2"/>
          <p:cNvPicPr>
            <a:picLocks noChangeAspect="1" noChangeArrowheads="1"/>
          </p:cNvPicPr>
          <p:nvPr/>
        </p:nvPicPr>
        <p:blipFill>
          <a:blip r:embed="rId3" cstate="print">
            <a:lum bright="-20000"/>
          </a:blip>
          <a:srcRect l="31668" t="19483" r="37599" b="56840"/>
          <a:stretch>
            <a:fillRect/>
          </a:stretch>
        </p:blipFill>
        <p:spPr bwMode="auto">
          <a:xfrm>
            <a:off x="370612" y="3144618"/>
            <a:ext cx="294408" cy="232427"/>
          </a:xfrm>
          <a:prstGeom prst="rect">
            <a:avLst/>
          </a:prstGeom>
          <a:noFill/>
          <a:ln w="9525">
            <a:noFill/>
            <a:miter lim="800000"/>
            <a:headEnd/>
            <a:tailEnd/>
          </a:ln>
          <a:effectLst/>
        </p:spPr>
      </p:pic>
      <p:pic>
        <p:nvPicPr>
          <p:cNvPr id="37" name="Picture 2"/>
          <p:cNvPicPr>
            <a:picLocks noChangeAspect="1" noChangeArrowheads="1"/>
          </p:cNvPicPr>
          <p:nvPr/>
        </p:nvPicPr>
        <p:blipFill>
          <a:blip r:embed="rId3" cstate="print">
            <a:lum bright="-20000"/>
          </a:blip>
          <a:srcRect l="31668" t="19483" r="37599" b="56840"/>
          <a:stretch>
            <a:fillRect/>
          </a:stretch>
        </p:blipFill>
        <p:spPr bwMode="auto">
          <a:xfrm>
            <a:off x="391394" y="4391527"/>
            <a:ext cx="294408" cy="232427"/>
          </a:xfrm>
          <a:prstGeom prst="rect">
            <a:avLst/>
          </a:prstGeom>
          <a:noFill/>
          <a:ln w="9525">
            <a:noFill/>
            <a:miter lim="800000"/>
            <a:headEnd/>
            <a:tailEnd/>
          </a:ln>
          <a:effectLst/>
        </p:spPr>
      </p:pic>
      <p:pic>
        <p:nvPicPr>
          <p:cNvPr id="38" name="Picture 2"/>
          <p:cNvPicPr>
            <a:picLocks noChangeAspect="1" noChangeArrowheads="1"/>
          </p:cNvPicPr>
          <p:nvPr/>
        </p:nvPicPr>
        <p:blipFill>
          <a:blip r:embed="rId3" cstate="print">
            <a:lum bright="-20000"/>
          </a:blip>
          <a:srcRect l="31668" t="19483" r="37599" b="56840"/>
          <a:stretch>
            <a:fillRect/>
          </a:stretch>
        </p:blipFill>
        <p:spPr bwMode="auto">
          <a:xfrm>
            <a:off x="3768438" y="1731453"/>
            <a:ext cx="294408" cy="232427"/>
          </a:xfrm>
          <a:prstGeom prst="rect">
            <a:avLst/>
          </a:prstGeom>
          <a:noFill/>
          <a:ln w="9525">
            <a:noFill/>
            <a:miter lim="800000"/>
            <a:headEnd/>
            <a:tailEnd/>
          </a:ln>
          <a:effectLst/>
        </p:spPr>
      </p:pic>
      <p:pic>
        <p:nvPicPr>
          <p:cNvPr id="39" name="Picture 2"/>
          <p:cNvPicPr>
            <a:picLocks noChangeAspect="1" noChangeArrowheads="1"/>
          </p:cNvPicPr>
          <p:nvPr/>
        </p:nvPicPr>
        <p:blipFill>
          <a:blip r:embed="rId3" cstate="print">
            <a:lum bright="-20000"/>
          </a:blip>
          <a:srcRect l="31668" t="19483" r="37599" b="56840"/>
          <a:stretch>
            <a:fillRect/>
          </a:stretch>
        </p:blipFill>
        <p:spPr bwMode="auto">
          <a:xfrm>
            <a:off x="3716483" y="3196573"/>
            <a:ext cx="294408" cy="232427"/>
          </a:xfrm>
          <a:prstGeom prst="rect">
            <a:avLst/>
          </a:prstGeom>
          <a:noFill/>
          <a:ln w="9525">
            <a:noFill/>
            <a:miter lim="800000"/>
            <a:headEnd/>
            <a:tailEnd/>
          </a:ln>
          <a:effectLst/>
        </p:spPr>
      </p:pic>
      <p:pic>
        <p:nvPicPr>
          <p:cNvPr id="40" name="Picture 2"/>
          <p:cNvPicPr>
            <a:picLocks noChangeAspect="1" noChangeArrowheads="1"/>
          </p:cNvPicPr>
          <p:nvPr/>
        </p:nvPicPr>
        <p:blipFill>
          <a:blip r:embed="rId3" cstate="print">
            <a:lum bright="-20000"/>
          </a:blip>
          <a:srcRect l="31668" t="19483" r="37599" b="56840"/>
          <a:stretch>
            <a:fillRect/>
          </a:stretch>
        </p:blipFill>
        <p:spPr bwMode="auto">
          <a:xfrm>
            <a:off x="3726874" y="4417504"/>
            <a:ext cx="294408" cy="232427"/>
          </a:xfrm>
          <a:prstGeom prst="rect">
            <a:avLst/>
          </a:prstGeom>
          <a:noFill/>
          <a:ln w="9525">
            <a:noFill/>
            <a:miter lim="800000"/>
            <a:headEnd/>
            <a:tailEnd/>
          </a:ln>
          <a:effectLst/>
        </p:spPr>
      </p:pic>
      <p:pic>
        <p:nvPicPr>
          <p:cNvPr id="41" name="Picture 2"/>
          <p:cNvPicPr>
            <a:picLocks noChangeAspect="1" noChangeArrowheads="1"/>
          </p:cNvPicPr>
          <p:nvPr/>
        </p:nvPicPr>
        <p:blipFill>
          <a:blip r:embed="rId3" cstate="print">
            <a:lum bright="-20000"/>
          </a:blip>
          <a:srcRect l="31668" t="19483" r="37599" b="56840"/>
          <a:stretch>
            <a:fillRect/>
          </a:stretch>
        </p:blipFill>
        <p:spPr bwMode="auto">
          <a:xfrm>
            <a:off x="6185190" y="1710671"/>
            <a:ext cx="294408" cy="232427"/>
          </a:xfrm>
          <a:prstGeom prst="rect">
            <a:avLst/>
          </a:prstGeom>
          <a:noFill/>
          <a:ln w="9525">
            <a:noFill/>
            <a:miter lim="800000"/>
            <a:headEnd/>
            <a:tailEnd/>
          </a:ln>
          <a:effectLst/>
        </p:spPr>
      </p:pic>
      <p:pic>
        <p:nvPicPr>
          <p:cNvPr id="42" name="Picture 2"/>
          <p:cNvPicPr>
            <a:picLocks noChangeAspect="1" noChangeArrowheads="1"/>
          </p:cNvPicPr>
          <p:nvPr/>
        </p:nvPicPr>
        <p:blipFill>
          <a:blip r:embed="rId3" cstate="print">
            <a:lum bright="-20000"/>
          </a:blip>
          <a:srcRect l="31668" t="19483" r="37599" b="56840"/>
          <a:stretch>
            <a:fillRect/>
          </a:stretch>
        </p:blipFill>
        <p:spPr bwMode="auto">
          <a:xfrm>
            <a:off x="6204239" y="3176659"/>
            <a:ext cx="294408" cy="232427"/>
          </a:xfrm>
          <a:prstGeom prst="rect">
            <a:avLst/>
          </a:prstGeom>
          <a:noFill/>
          <a:ln w="9525">
            <a:noFill/>
            <a:miter lim="800000"/>
            <a:headEnd/>
            <a:tailEnd/>
          </a:ln>
          <a:effectLst/>
        </p:spPr>
      </p:pic>
      <p:pic>
        <p:nvPicPr>
          <p:cNvPr id="43" name="Picture 2"/>
          <p:cNvPicPr>
            <a:picLocks noChangeAspect="1" noChangeArrowheads="1"/>
          </p:cNvPicPr>
          <p:nvPr/>
        </p:nvPicPr>
        <p:blipFill>
          <a:blip r:embed="rId3" cstate="print">
            <a:lum bright="-20000"/>
          </a:blip>
          <a:srcRect l="31668" t="19483" r="37599" b="56840"/>
          <a:stretch>
            <a:fillRect/>
          </a:stretch>
        </p:blipFill>
        <p:spPr bwMode="auto">
          <a:xfrm>
            <a:off x="6204239" y="4433959"/>
            <a:ext cx="294408" cy="232427"/>
          </a:xfrm>
          <a:prstGeom prst="rect">
            <a:avLst/>
          </a:prstGeom>
          <a:noFill/>
          <a:ln w="9525">
            <a:noFill/>
            <a:miter lim="800000"/>
            <a:headEnd/>
            <a:tailEnd/>
          </a:ln>
          <a:effectLst/>
        </p:spPr>
      </p:pic>
    </p:spTree>
    <p:extLst>
      <p:ext uri="{BB962C8B-B14F-4D97-AF65-F5344CB8AC3E}">
        <p14:creationId xmlns:p14="http://schemas.microsoft.com/office/powerpoint/2010/main" val="3447045820"/>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lvl="0"/>
            <a:r>
              <a:rPr lang="en-US" sz="2400" dirty="0" smtClean="0"/>
              <a:t>Key finding 4 </a:t>
            </a:r>
            <a:r>
              <a:rPr lang="en-US" sz="2400" dirty="0"/>
              <a:t>– </a:t>
            </a:r>
            <a:r>
              <a:rPr lang="en-US" sz="2400" dirty="0" err="1" smtClean="0"/>
              <a:t>facebook</a:t>
            </a:r>
            <a:r>
              <a:rPr lang="en-US" sz="2400" dirty="0" smtClean="0"/>
              <a:t>-generation students juggle personal and academic interactions</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41</a:t>
            </a:fld>
            <a:endParaRPr lang="en-US"/>
          </a:p>
        </p:txBody>
      </p:sp>
    </p:spTree>
    <p:extLst>
      <p:ext uri="{BB962C8B-B14F-4D97-AF65-F5344CB8AC3E}">
        <p14:creationId xmlns:p14="http://schemas.microsoft.com/office/powerpoint/2010/main" val="2578765470"/>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381000"/>
            <a:ext cx="8382000" cy="1143000"/>
          </a:xfrm>
        </p:spPr>
        <p:txBody>
          <a:bodyPr>
            <a:noAutofit/>
          </a:bodyPr>
          <a:lstStyle/>
          <a:p>
            <a:r>
              <a:rPr lang="en-US" dirty="0" smtClean="0"/>
              <a:t>Juggle interactions…</a:t>
            </a:r>
            <a:br>
              <a:rPr lang="en-US" dirty="0" smtClean="0"/>
            </a:br>
            <a:r>
              <a:rPr lang="en-US" i="1" dirty="0" smtClean="0"/>
              <a:t>social network use—not universal</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42</a:t>
            </a:fld>
            <a:endParaRPr lang="en-US"/>
          </a:p>
        </p:txBody>
      </p:sp>
      <p:sp>
        <p:nvSpPr>
          <p:cNvPr id="22" name="TextBox 21"/>
          <p:cNvSpPr txBox="1"/>
          <p:nvPr/>
        </p:nvSpPr>
        <p:spPr>
          <a:xfrm>
            <a:off x="914399" y="58813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24" name="TextBox 23"/>
          <p:cNvSpPr txBox="1"/>
          <p:nvPr/>
        </p:nvSpPr>
        <p:spPr>
          <a:xfrm>
            <a:off x="533399" y="6049466"/>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Q19. Do you do any of the following activities on a regular basis (by “regular” we mean at least once a month)?</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25" name="TextBox 24"/>
          <p:cNvSpPr txBox="1"/>
          <p:nvPr/>
        </p:nvSpPr>
        <p:spPr>
          <a:xfrm>
            <a:off x="1841499" y="1478656"/>
            <a:ext cx="5514975"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Social Networking Activities Students Do At Least Once a Month</a:t>
            </a:r>
            <a:endParaRPr lang="en-US" dirty="0">
              <a:latin typeface="Arial" pitchFamily="34" charset="0"/>
              <a:cs typeface="Arial" pitchFamily="34" charset="0"/>
            </a:endParaRPr>
          </a:p>
        </p:txBody>
      </p:sp>
      <p:graphicFrame>
        <p:nvGraphicFramePr>
          <p:cNvPr id="26" name="Chart 25"/>
          <p:cNvGraphicFramePr>
            <a:graphicFrameLocks noChangeAspect="1"/>
          </p:cNvGraphicFramePr>
          <p:nvPr>
            <p:extLst>
              <p:ext uri="{D42A27DB-BD31-4B8C-83A1-F6EECF244321}">
                <p14:modId xmlns:p14="http://schemas.microsoft.com/office/powerpoint/2010/main" val="1200340741"/>
              </p:ext>
            </p:extLst>
          </p:nvPr>
        </p:nvGraphicFramePr>
        <p:xfrm>
          <a:off x="1834189" y="1820929"/>
          <a:ext cx="6117598" cy="4340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3520320"/>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304800"/>
            <a:ext cx="8382000" cy="1143000"/>
          </a:xfrm>
        </p:spPr>
        <p:txBody>
          <a:bodyPr>
            <a:normAutofit/>
          </a:bodyPr>
          <a:lstStyle/>
          <a:p>
            <a:r>
              <a:rPr lang="en-US" dirty="0"/>
              <a:t>Juggle interactions… </a:t>
            </a:r>
            <a:r>
              <a:rPr lang="en-US" dirty="0" smtClean="0"/>
              <a:t/>
            </a:r>
            <a:br>
              <a:rPr lang="en-US" dirty="0" smtClean="0"/>
            </a:br>
            <a:r>
              <a:rPr lang="en-US" i="1" dirty="0" smtClean="0"/>
              <a:t>use </a:t>
            </a:r>
            <a:r>
              <a:rPr lang="en-US" i="1" dirty="0" err="1" smtClean="0"/>
              <a:t>facebook</a:t>
            </a:r>
            <a:r>
              <a:rPr lang="en-US" i="1" dirty="0" smtClean="0"/>
              <a:t> to communicate</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43</a:t>
            </a:fld>
            <a:endParaRPr lang="en-US"/>
          </a:p>
        </p:txBody>
      </p:sp>
      <p:sp>
        <p:nvSpPr>
          <p:cNvPr id="8" name="TextBox 7"/>
          <p:cNvSpPr txBox="1"/>
          <p:nvPr/>
        </p:nvSpPr>
        <p:spPr>
          <a:xfrm>
            <a:off x="2092960" y="5916069"/>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9" name="TextBox 8"/>
          <p:cNvSpPr txBox="1"/>
          <p:nvPr/>
        </p:nvSpPr>
        <p:spPr>
          <a:xfrm>
            <a:off x="296187" y="6020255"/>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Q20. How much do you agree with the following statements about the use of social networking sites such as </a:t>
            </a:r>
            <a:r>
              <a:rPr lang="en-US" sz="600" i="1" kern="0" dirty="0" err="1" smtClean="0">
                <a:solidFill>
                  <a:sysClr val="windowText" lastClr="000000"/>
                </a:solidFill>
                <a:latin typeface="Century Gothic" pitchFamily="34" charset="0"/>
              </a:rPr>
              <a:t>Facebook</a:t>
            </a:r>
            <a:r>
              <a:rPr lang="en-US" sz="600" i="1" kern="0" dirty="0" smtClean="0">
                <a:solidFill>
                  <a:sysClr val="windowText" lastClr="000000"/>
                </a:solidFill>
                <a:latin typeface="Century Gothic" pitchFamily="34" charset="0"/>
              </a:rPr>
              <a:t> in conjunction with your learning? </a:t>
            </a:r>
            <a:endParaRPr kumimoji="0" lang="en-US" sz="600" b="0" i="1" u="none" strike="noStrike" kern="0" cap="none" spc="0" normalizeH="0" baseline="0" noProof="0" dirty="0" smtClean="0">
              <a:ln>
                <a:noFill/>
              </a:ln>
              <a:solidFill>
                <a:sysClr val="windowText" lastClr="000000"/>
              </a:solidFill>
              <a:effectLst/>
              <a:uLnTx/>
              <a:uFillTx/>
              <a:latin typeface="Century Gothic" pitchFamily="34" charset="0"/>
            </a:endParaRPr>
          </a:p>
        </p:txBody>
      </p:sp>
      <p:sp>
        <p:nvSpPr>
          <p:cNvPr id="10" name="TextBox 9"/>
          <p:cNvSpPr txBox="1"/>
          <p:nvPr/>
        </p:nvSpPr>
        <p:spPr>
          <a:xfrm>
            <a:off x="2383698" y="1465351"/>
            <a:ext cx="427947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Agreement with Statements about Social Networking</a:t>
            </a:r>
          </a:p>
        </p:txBody>
      </p:sp>
      <p:graphicFrame>
        <p:nvGraphicFramePr>
          <p:cNvPr id="11" name="Chart 10"/>
          <p:cNvGraphicFramePr>
            <a:graphicFrameLocks noChangeAspect="1"/>
          </p:cNvGraphicFramePr>
          <p:nvPr>
            <p:extLst>
              <p:ext uri="{D42A27DB-BD31-4B8C-83A1-F6EECF244321}">
                <p14:modId xmlns:p14="http://schemas.microsoft.com/office/powerpoint/2010/main" val="4170128846"/>
              </p:ext>
            </p:extLst>
          </p:nvPr>
        </p:nvGraphicFramePr>
        <p:xfrm>
          <a:off x="168250" y="1961248"/>
          <a:ext cx="7375550" cy="41087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751930" y="1792507"/>
            <a:ext cx="2238084" cy="1615827"/>
          </a:xfrm>
          <a:prstGeom prst="rect">
            <a:avLst/>
          </a:prstGeom>
          <a:solidFill>
            <a:schemeClr val="bg2">
              <a:lumMod val="65000"/>
            </a:schemeClr>
          </a:solidFill>
        </p:spPr>
        <p:txBody>
          <a:bodyPr wrap="square" rtlCol="0">
            <a:spAutoFit/>
          </a:bodyPr>
          <a:lstStyle/>
          <a:p>
            <a:pPr marL="182880" indent="-182880"/>
            <a:r>
              <a:rPr lang="en-US" sz="1100" dirty="0" smtClean="0"/>
              <a:t>     Students are comfortable communicating with other students on </a:t>
            </a:r>
            <a:r>
              <a:rPr lang="en-US" sz="1100" dirty="0" err="1" smtClean="0"/>
              <a:t>Facebook</a:t>
            </a:r>
            <a:r>
              <a:rPr lang="en-US" sz="1100" dirty="0" smtClean="0"/>
              <a:t> about academics; however, they prefer their communication with instructors to be more formal (using email for this </a:t>
            </a:r>
            <a:br>
              <a:rPr lang="en-US" sz="1100" dirty="0" smtClean="0"/>
            </a:br>
            <a:r>
              <a:rPr lang="en-US" sz="1100" dirty="0" smtClean="0"/>
              <a:t>purpose instead).</a:t>
            </a:r>
          </a:p>
        </p:txBody>
      </p:sp>
      <p:cxnSp>
        <p:nvCxnSpPr>
          <p:cNvPr id="14" name="Straight Connector 13"/>
          <p:cNvCxnSpPr/>
          <p:nvPr/>
        </p:nvCxnSpPr>
        <p:spPr>
          <a:xfrm rot="5400000" flipH="1" flipV="1">
            <a:off x="6079495" y="2070842"/>
            <a:ext cx="29162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25305" y="1930109"/>
            <a:ext cx="64833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14268" y="1858989"/>
            <a:ext cx="139382" cy="139382"/>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66886" y="2138389"/>
            <a:ext cx="139382" cy="139382"/>
          </a:xfrm>
          <a:prstGeom prst="rect">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180234"/>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p:txBody>
          <a:bodyPr>
            <a:normAutofit/>
          </a:bodyPr>
          <a:lstStyle/>
          <a:p>
            <a:r>
              <a:rPr lang="en-US" dirty="0"/>
              <a:t>Juggle interactions… </a:t>
            </a:r>
            <a:r>
              <a:rPr lang="en-US" dirty="0" smtClean="0"/>
              <a:t/>
            </a:r>
            <a:br>
              <a:rPr lang="en-US" dirty="0" smtClean="0"/>
            </a:br>
            <a:r>
              <a:rPr lang="en-US" i="1" dirty="0" smtClean="0"/>
              <a:t>“friending” by an instructor?</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44</a:t>
            </a:fld>
            <a:endParaRPr lang="en-US"/>
          </a:p>
        </p:txBody>
      </p:sp>
      <p:pic>
        <p:nvPicPr>
          <p:cNvPr id="22" name="Picture 21" descr="appropriateNotAppropriate.png"/>
          <p:cNvPicPr>
            <a:picLocks noChangeAspect="1"/>
          </p:cNvPicPr>
          <p:nvPr/>
        </p:nvPicPr>
        <p:blipFill>
          <a:blip r:embed="rId3" cstate="print"/>
          <a:srcRect t="24583" b="20972"/>
          <a:stretch>
            <a:fillRect/>
          </a:stretch>
        </p:blipFill>
        <p:spPr>
          <a:xfrm>
            <a:off x="1884219" y="1917298"/>
            <a:ext cx="5299364" cy="3733800"/>
          </a:xfrm>
          <a:prstGeom prst="rect">
            <a:avLst/>
          </a:prstGeom>
        </p:spPr>
      </p:pic>
      <p:sp>
        <p:nvSpPr>
          <p:cNvPr id="25" name="TextBox 24"/>
          <p:cNvSpPr txBox="1"/>
          <p:nvPr/>
        </p:nvSpPr>
        <p:spPr>
          <a:xfrm>
            <a:off x="495301" y="6000551"/>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Q21. Let’s say a teacher or professor wanted to “Friend” you for academic purposes.  Is that appropriate?</a:t>
            </a:r>
          </a:p>
        </p:txBody>
      </p:sp>
      <p:sp>
        <p:nvSpPr>
          <p:cNvPr id="26" name="TextBox 25"/>
          <p:cNvSpPr txBox="1"/>
          <p:nvPr/>
        </p:nvSpPr>
        <p:spPr>
          <a:xfrm>
            <a:off x="2710294" y="1564852"/>
            <a:ext cx="3793695" cy="461665"/>
          </a:xfrm>
          <a:prstGeom prst="rect">
            <a:avLst/>
          </a:prstGeom>
          <a:noFill/>
        </p:spPr>
        <p:txBody>
          <a:bodyPr wrap="square" rtlCol="0">
            <a:spAutoFit/>
          </a:bodyPr>
          <a:lstStyle/>
          <a:p>
            <a:pPr algn="ctr"/>
            <a:r>
              <a:rPr lang="en-US" sz="1200" b="1" dirty="0" smtClean="0">
                <a:latin typeface="Arial" pitchFamily="34" charset="0"/>
                <a:cs typeface="Arial" pitchFamily="34" charset="0"/>
              </a:rPr>
              <a:t>Appropriateness of Teacher or Professor “Friending” You for Academic Purposes</a:t>
            </a:r>
          </a:p>
        </p:txBody>
      </p:sp>
      <p:sp>
        <p:nvSpPr>
          <p:cNvPr id="29" name="TextBox 28"/>
          <p:cNvSpPr txBox="1"/>
          <p:nvPr/>
        </p:nvSpPr>
        <p:spPr>
          <a:xfrm>
            <a:off x="1676400" y="3262286"/>
            <a:ext cx="596376" cy="276999"/>
          </a:xfrm>
          <a:prstGeom prst="rect">
            <a:avLst/>
          </a:prstGeom>
          <a:noFill/>
        </p:spPr>
        <p:txBody>
          <a:bodyPr wrap="square" rtlCol="0">
            <a:spAutoFit/>
          </a:bodyPr>
          <a:lstStyle/>
          <a:p>
            <a:r>
              <a:rPr lang="en-US" sz="1200" dirty="0" smtClean="0">
                <a:latin typeface="Arial" pitchFamily="34" charset="0"/>
                <a:cs typeface="Arial" pitchFamily="34" charset="0"/>
              </a:rPr>
              <a:t>39%</a:t>
            </a:r>
          </a:p>
        </p:txBody>
      </p:sp>
      <p:sp>
        <p:nvSpPr>
          <p:cNvPr id="31" name="TextBox 30"/>
          <p:cNvSpPr txBox="1"/>
          <p:nvPr/>
        </p:nvSpPr>
        <p:spPr>
          <a:xfrm>
            <a:off x="1295400" y="3002545"/>
            <a:ext cx="1294268" cy="276999"/>
          </a:xfrm>
          <a:prstGeom prst="rect">
            <a:avLst/>
          </a:prstGeom>
          <a:noFill/>
        </p:spPr>
        <p:txBody>
          <a:bodyPr wrap="square" rtlCol="0">
            <a:spAutoFit/>
          </a:bodyPr>
          <a:lstStyle/>
          <a:p>
            <a:pPr algn="r"/>
            <a:r>
              <a:rPr lang="en-US" sz="1200" dirty="0" smtClean="0">
                <a:latin typeface="Arial" pitchFamily="34" charset="0"/>
                <a:cs typeface="Arial" pitchFamily="34" charset="0"/>
              </a:rPr>
              <a:t>Not Appropriate</a:t>
            </a:r>
          </a:p>
        </p:txBody>
      </p:sp>
      <p:sp>
        <p:nvSpPr>
          <p:cNvPr id="32" name="TextBox 31"/>
          <p:cNvSpPr txBox="1"/>
          <p:nvPr/>
        </p:nvSpPr>
        <p:spPr>
          <a:xfrm>
            <a:off x="6489846" y="3354042"/>
            <a:ext cx="1134608" cy="276999"/>
          </a:xfrm>
          <a:prstGeom prst="rect">
            <a:avLst/>
          </a:prstGeom>
          <a:noFill/>
        </p:spPr>
        <p:txBody>
          <a:bodyPr wrap="square" rtlCol="0">
            <a:spAutoFit/>
          </a:bodyPr>
          <a:lstStyle/>
          <a:p>
            <a:pPr algn="r"/>
            <a:r>
              <a:rPr lang="en-US" sz="1200" dirty="0" smtClean="0">
                <a:latin typeface="Arial" pitchFamily="34" charset="0"/>
                <a:cs typeface="Arial" pitchFamily="34" charset="0"/>
              </a:rPr>
              <a:t>Appropriate</a:t>
            </a:r>
          </a:p>
        </p:txBody>
      </p:sp>
      <p:sp>
        <p:nvSpPr>
          <p:cNvPr id="33" name="TextBox 32"/>
          <p:cNvSpPr txBox="1"/>
          <p:nvPr/>
        </p:nvSpPr>
        <p:spPr>
          <a:xfrm>
            <a:off x="3581400" y="5329994"/>
            <a:ext cx="789572" cy="276999"/>
          </a:xfrm>
          <a:prstGeom prst="rect">
            <a:avLst/>
          </a:prstGeom>
          <a:noFill/>
        </p:spPr>
        <p:txBody>
          <a:bodyPr wrap="square" rtlCol="0">
            <a:spAutoFit/>
          </a:bodyPr>
          <a:lstStyle/>
          <a:p>
            <a:pPr algn="r"/>
            <a:r>
              <a:rPr lang="en-US" sz="1200" dirty="0" smtClean="0">
                <a:latin typeface="Arial" pitchFamily="34" charset="0"/>
                <a:cs typeface="Arial" pitchFamily="34" charset="0"/>
              </a:rPr>
              <a:t>Neutral</a:t>
            </a:r>
          </a:p>
        </p:txBody>
      </p:sp>
      <p:sp>
        <p:nvSpPr>
          <p:cNvPr id="34" name="TextBox 33"/>
          <p:cNvSpPr txBox="1"/>
          <p:nvPr/>
        </p:nvSpPr>
        <p:spPr>
          <a:xfrm>
            <a:off x="6891051" y="3544018"/>
            <a:ext cx="602117" cy="276999"/>
          </a:xfrm>
          <a:prstGeom prst="rect">
            <a:avLst/>
          </a:prstGeom>
          <a:noFill/>
        </p:spPr>
        <p:txBody>
          <a:bodyPr wrap="square" rtlCol="0">
            <a:spAutoFit/>
          </a:bodyPr>
          <a:lstStyle/>
          <a:p>
            <a:r>
              <a:rPr lang="en-US" sz="1200" dirty="0" smtClean="0">
                <a:latin typeface="Arial" pitchFamily="34" charset="0"/>
                <a:cs typeface="Arial" pitchFamily="34" charset="0"/>
              </a:rPr>
              <a:t>31%</a:t>
            </a:r>
          </a:p>
        </p:txBody>
      </p:sp>
      <p:sp>
        <p:nvSpPr>
          <p:cNvPr id="35" name="TextBox 34"/>
          <p:cNvSpPr txBox="1"/>
          <p:nvPr/>
        </p:nvSpPr>
        <p:spPr>
          <a:xfrm>
            <a:off x="3810000" y="5536485"/>
            <a:ext cx="679041" cy="276999"/>
          </a:xfrm>
          <a:prstGeom prst="rect">
            <a:avLst/>
          </a:prstGeom>
          <a:noFill/>
        </p:spPr>
        <p:txBody>
          <a:bodyPr wrap="square" rtlCol="0">
            <a:spAutoFit/>
          </a:bodyPr>
          <a:lstStyle/>
          <a:p>
            <a:r>
              <a:rPr lang="en-US" sz="1200" dirty="0" smtClean="0">
                <a:latin typeface="Arial" pitchFamily="34" charset="0"/>
                <a:cs typeface="Arial" pitchFamily="34" charset="0"/>
              </a:rPr>
              <a:t>30%</a:t>
            </a:r>
          </a:p>
        </p:txBody>
      </p:sp>
      <p:sp>
        <p:nvSpPr>
          <p:cNvPr id="36" name="Down Arrow 35"/>
          <p:cNvSpPr/>
          <p:nvPr/>
        </p:nvSpPr>
        <p:spPr>
          <a:xfrm rot="5400000">
            <a:off x="3165158" y="2582664"/>
            <a:ext cx="116681" cy="1173004"/>
          </a:xfrm>
          <a:prstGeom prst="downArrow">
            <a:avLst/>
          </a:prstGeom>
          <a:solidFill>
            <a:srgbClr val="872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rot="16200000">
            <a:off x="5859147" y="2906040"/>
            <a:ext cx="116681" cy="1173004"/>
          </a:xfrm>
          <a:prstGeom prst="downArrow">
            <a:avLst/>
          </a:prstGeom>
          <a:solidFill>
            <a:srgbClr val="B9D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3938273" y="4644826"/>
            <a:ext cx="116681" cy="685168"/>
          </a:xfrm>
          <a:prstGeom prst="downArrow">
            <a:avLst/>
          </a:prstGeom>
          <a:solidFill>
            <a:srgbClr val="6C6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65285"/>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fontScale="90000"/>
          </a:bodyPr>
          <a:lstStyle/>
          <a:p>
            <a:pPr algn="ctr"/>
            <a:r>
              <a:rPr lang="en-US" sz="2400" dirty="0" smtClean="0"/>
              <a:t/>
            </a:r>
            <a:br>
              <a:rPr lang="en-US" sz="2400" dirty="0" smtClean="0"/>
            </a:br>
            <a:r>
              <a:rPr lang="en-US" sz="2400" dirty="0" smtClean="0"/>
              <a:t>Key </a:t>
            </a:r>
            <a:r>
              <a:rPr lang="en-US" sz="2400" dirty="0"/>
              <a:t>finding </a:t>
            </a:r>
            <a:r>
              <a:rPr lang="en-US" sz="2400" dirty="0" smtClean="0"/>
              <a:t>5 </a:t>
            </a:r>
            <a:r>
              <a:rPr lang="en-US" sz="2400" dirty="0"/>
              <a:t>– students </a:t>
            </a:r>
            <a:r>
              <a:rPr lang="en-US" sz="2400" dirty="0" smtClean="0"/>
              <a:t>prefer, and say they learn more, in classes with online components</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45</a:t>
            </a:fld>
            <a:endParaRPr lang="en-US"/>
          </a:p>
        </p:txBody>
      </p:sp>
    </p:spTree>
    <p:extLst>
      <p:ext uri="{BB962C8B-B14F-4D97-AF65-F5344CB8AC3E}">
        <p14:creationId xmlns:p14="http://schemas.microsoft.com/office/powerpoint/2010/main" val="3933409335"/>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458788"/>
            <a:ext cx="8839200" cy="1143000"/>
          </a:xfrm>
        </p:spPr>
        <p:txBody>
          <a:bodyPr>
            <a:noAutofit/>
          </a:bodyPr>
          <a:lstStyle/>
          <a:p>
            <a:r>
              <a:rPr lang="en-US" dirty="0" smtClean="0"/>
              <a:t>Students prefer online components…</a:t>
            </a:r>
            <a:br>
              <a:rPr lang="en-US" dirty="0" smtClean="0"/>
            </a:br>
            <a:r>
              <a:rPr lang="en-US" i="1" dirty="0" smtClean="0"/>
              <a:t>blend traditional and online</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46</a:t>
            </a:fld>
            <a:endParaRPr lang="en-US"/>
          </a:p>
        </p:txBody>
      </p:sp>
      <p:sp>
        <p:nvSpPr>
          <p:cNvPr id="22" name="TextBox 21"/>
          <p:cNvSpPr txBox="1"/>
          <p:nvPr/>
        </p:nvSpPr>
        <p:spPr>
          <a:xfrm>
            <a:off x="914400" y="6019800"/>
            <a:ext cx="7467600" cy="307777"/>
          </a:xfrm>
          <a:prstGeom prst="rect">
            <a:avLst/>
          </a:prstGeom>
          <a:noFill/>
        </p:spPr>
        <p:txBody>
          <a:bodyPr wrap="square" rtlCol="0">
            <a:spAutoFit/>
          </a:bodyPr>
          <a:lstStyle/>
          <a:p>
            <a:endParaRPr lang="en-US" sz="1400" dirty="0">
              <a:latin typeface="Century Gothic" pitchFamily="34" charset="0"/>
            </a:endParaRPr>
          </a:p>
        </p:txBody>
      </p:sp>
      <p:sp>
        <p:nvSpPr>
          <p:cNvPr id="24" name="TextBox 23"/>
          <p:cNvSpPr txBox="1"/>
          <p:nvPr/>
        </p:nvSpPr>
        <p:spPr>
          <a:xfrm>
            <a:off x="353790" y="6081355"/>
            <a:ext cx="8077200" cy="184666"/>
          </a:xfrm>
          <a:prstGeom prst="rect">
            <a:avLst/>
          </a:prstGeom>
          <a:noFill/>
        </p:spPr>
        <p:txBody>
          <a:bodyPr wrap="square" rtlCol="0">
            <a:spAutoFit/>
          </a:bodyPr>
          <a:lstStyle/>
          <a:p>
            <a:pPr lvl="0">
              <a:defRPr/>
            </a:pPr>
            <a:r>
              <a:rPr lang="en-US" sz="600" i="1" kern="0" dirty="0" smtClean="0">
                <a:solidFill>
                  <a:sysClr val="windowText" lastClr="000000"/>
                </a:solidFill>
                <a:latin typeface="Century Gothic" pitchFamily="34" charset="0"/>
              </a:rPr>
              <a:t>Q17. What type of learning environment do you generally prefer?</a:t>
            </a:r>
          </a:p>
        </p:txBody>
      </p:sp>
      <p:sp>
        <p:nvSpPr>
          <p:cNvPr id="25" name="TextBox 24"/>
          <p:cNvSpPr txBox="1"/>
          <p:nvPr/>
        </p:nvSpPr>
        <p:spPr>
          <a:xfrm>
            <a:off x="2949531" y="1628001"/>
            <a:ext cx="3354025"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Preferred Learning Environment</a:t>
            </a:r>
            <a:endParaRPr lang="en-US" sz="1200" dirty="0">
              <a:latin typeface="Arial" pitchFamily="34" charset="0"/>
              <a:cs typeface="Arial" pitchFamily="34" charset="0"/>
            </a:endParaRPr>
          </a:p>
        </p:txBody>
      </p:sp>
      <p:graphicFrame>
        <p:nvGraphicFramePr>
          <p:cNvPr id="28" name="Chart 27"/>
          <p:cNvGraphicFramePr>
            <a:graphicFrameLocks noChangeAspect="1"/>
          </p:cNvGraphicFramePr>
          <p:nvPr>
            <p:extLst>
              <p:ext uri="{D42A27DB-BD31-4B8C-83A1-F6EECF244321}">
                <p14:modId xmlns:p14="http://schemas.microsoft.com/office/powerpoint/2010/main" val="142975871"/>
              </p:ext>
            </p:extLst>
          </p:nvPr>
        </p:nvGraphicFramePr>
        <p:xfrm>
          <a:off x="1447800" y="1915639"/>
          <a:ext cx="6095999" cy="4387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281646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6"/>
          <p:cNvSpPr>
            <a:spLocks noGrp="1"/>
          </p:cNvSpPr>
          <p:nvPr>
            <p:ph type="title"/>
          </p:nvPr>
        </p:nvSpPr>
        <p:spPr>
          <a:xfrm>
            <a:off x="457200" y="381000"/>
            <a:ext cx="8839200" cy="1143000"/>
          </a:xfrm>
        </p:spPr>
        <p:txBody>
          <a:bodyPr>
            <a:noAutofit/>
          </a:bodyPr>
          <a:lstStyle/>
          <a:p>
            <a:r>
              <a:rPr lang="en-US" dirty="0"/>
              <a:t>Students prefer online components… </a:t>
            </a:r>
            <a:r>
              <a:rPr lang="en-US" i="1" dirty="0"/>
              <a:t>Mixed </a:t>
            </a:r>
            <a:r>
              <a:rPr lang="en-US" i="1" dirty="0" smtClean="0"/>
              <a:t>signals about online-only</a:t>
            </a:r>
            <a:endParaRPr lang="en-US" i="1" cap="none" dirty="0"/>
          </a:p>
        </p:txBody>
      </p:sp>
      <p:sp>
        <p:nvSpPr>
          <p:cNvPr id="5" name="Footer Placeholder 4"/>
          <p:cNvSpPr>
            <a:spLocks noGrp="1"/>
          </p:cNvSpPr>
          <p:nvPr>
            <p:ph type="ftr" sz="quarter" idx="11"/>
          </p:nvPr>
        </p:nvSpPr>
        <p:spPr>
          <a:xfrm>
            <a:off x="3352800" y="6386048"/>
            <a:ext cx="2895600" cy="365125"/>
          </a:xfrm>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4DE8B94C-1610-4A26-AB31-689E8E51FABB}" type="slidenum">
              <a:rPr lang="en-US" smtClean="0"/>
              <a:pPr>
                <a:defRPr/>
              </a:pPr>
              <a:t>47</a:t>
            </a:fld>
            <a:endParaRPr lang="en-US"/>
          </a:p>
        </p:txBody>
      </p:sp>
      <p:sp>
        <p:nvSpPr>
          <p:cNvPr id="9" name="TextBox 8"/>
          <p:cNvSpPr txBox="1"/>
          <p:nvPr/>
        </p:nvSpPr>
        <p:spPr>
          <a:xfrm>
            <a:off x="914400" y="6185750"/>
            <a:ext cx="7467600" cy="307777"/>
          </a:xfrm>
          <a:prstGeom prst="rect">
            <a:avLst/>
          </a:prstGeom>
          <a:noFill/>
        </p:spPr>
        <p:txBody>
          <a:bodyPr wrap="square" rtlCol="0">
            <a:spAutoFit/>
          </a:bodyPr>
          <a:lstStyle/>
          <a:p>
            <a:endParaRPr lang="en-US" sz="1400" dirty="0">
              <a:solidFill>
                <a:prstClr val="black"/>
              </a:solidFill>
            </a:endParaRPr>
          </a:p>
        </p:txBody>
      </p:sp>
      <p:sp>
        <p:nvSpPr>
          <p:cNvPr id="10" name="TextBox 9"/>
          <p:cNvSpPr txBox="1"/>
          <p:nvPr/>
        </p:nvSpPr>
        <p:spPr>
          <a:xfrm>
            <a:off x="317500" y="5970306"/>
            <a:ext cx="8077200" cy="369332"/>
          </a:xfrm>
          <a:prstGeom prst="rect">
            <a:avLst/>
          </a:prstGeom>
          <a:noFill/>
        </p:spPr>
        <p:txBody>
          <a:bodyPr wrap="square" rtlCol="0">
            <a:spAutoFit/>
          </a:bodyPr>
          <a:lstStyle/>
          <a:p>
            <a:pPr>
              <a:defRPr/>
            </a:pPr>
            <a:r>
              <a:rPr lang="en-US" sz="600" i="1" kern="0" dirty="0"/>
              <a:t>Q18b. Generally speaking, do you believe a course taken only online provides an equal educational value compared with a course taken in person in a classroom, or not?</a:t>
            </a:r>
          </a:p>
          <a:p>
            <a:pPr>
              <a:defRPr/>
            </a:pPr>
            <a:r>
              <a:rPr lang="en-US" sz="600" i="1" kern="0" dirty="0"/>
              <a:t>Q18c. Does your institution offer any courses for which the instruction takes place exclusively in an online environment, or not?</a:t>
            </a:r>
          </a:p>
          <a:p>
            <a:pPr>
              <a:defRPr/>
            </a:pPr>
            <a:r>
              <a:rPr lang="en-US" sz="600" i="1" kern="0" dirty="0"/>
              <a:t>Q18d. Have you ever taken a course entirely online?</a:t>
            </a:r>
          </a:p>
        </p:txBody>
      </p:sp>
      <p:graphicFrame>
        <p:nvGraphicFramePr>
          <p:cNvPr id="11" name="Chart 10"/>
          <p:cNvGraphicFramePr>
            <a:graphicFrameLocks noChangeAspect="1"/>
          </p:cNvGraphicFramePr>
          <p:nvPr>
            <p:extLst>
              <p:ext uri="{D42A27DB-BD31-4B8C-83A1-F6EECF244321}">
                <p14:modId xmlns:p14="http://schemas.microsoft.com/office/powerpoint/2010/main" val="1082644274"/>
              </p:ext>
            </p:extLst>
          </p:nvPr>
        </p:nvGraphicFramePr>
        <p:xfrm>
          <a:off x="184040" y="2293173"/>
          <a:ext cx="3076575" cy="3696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noChangeAspect="1"/>
          </p:cNvGraphicFramePr>
          <p:nvPr>
            <p:extLst>
              <p:ext uri="{D42A27DB-BD31-4B8C-83A1-F6EECF244321}">
                <p14:modId xmlns:p14="http://schemas.microsoft.com/office/powerpoint/2010/main" val="3534672088"/>
              </p:ext>
            </p:extLst>
          </p:nvPr>
        </p:nvGraphicFramePr>
        <p:xfrm>
          <a:off x="3572752" y="2274124"/>
          <a:ext cx="2926080" cy="36965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noChangeAspect="1"/>
          </p:cNvGraphicFramePr>
          <p:nvPr>
            <p:extLst>
              <p:ext uri="{D42A27DB-BD31-4B8C-83A1-F6EECF244321}">
                <p14:modId xmlns:p14="http://schemas.microsoft.com/office/powerpoint/2010/main" val="469729639"/>
              </p:ext>
            </p:extLst>
          </p:nvPr>
        </p:nvGraphicFramePr>
        <p:xfrm>
          <a:off x="5829300" y="2283648"/>
          <a:ext cx="2926080" cy="36957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454716" y="1505063"/>
            <a:ext cx="2535875" cy="646331"/>
          </a:xfrm>
          <a:prstGeom prst="rect">
            <a:avLst/>
          </a:prstGeom>
          <a:noFill/>
        </p:spPr>
        <p:txBody>
          <a:bodyPr wrap="square" rtlCol="0">
            <a:spAutoFit/>
          </a:bodyPr>
          <a:lstStyle/>
          <a:p>
            <a:pPr algn="ctr"/>
            <a:r>
              <a:rPr lang="en-US" sz="1200" b="1" dirty="0">
                <a:solidFill>
                  <a:prstClr val="black"/>
                </a:solidFill>
              </a:rPr>
              <a:t>Does an online course have the same educational value as an in-person course?</a:t>
            </a:r>
            <a:endParaRPr lang="en-US" dirty="0">
              <a:solidFill>
                <a:prstClr val="black"/>
              </a:solidFill>
            </a:endParaRPr>
          </a:p>
        </p:txBody>
      </p:sp>
      <p:sp>
        <p:nvSpPr>
          <p:cNvPr id="15" name="TextBox 14"/>
          <p:cNvSpPr txBox="1"/>
          <p:nvPr/>
        </p:nvSpPr>
        <p:spPr>
          <a:xfrm>
            <a:off x="3881056" y="1524113"/>
            <a:ext cx="2667000" cy="461665"/>
          </a:xfrm>
          <a:prstGeom prst="rect">
            <a:avLst/>
          </a:prstGeom>
          <a:noFill/>
        </p:spPr>
        <p:txBody>
          <a:bodyPr wrap="square" rtlCol="0">
            <a:spAutoFit/>
          </a:bodyPr>
          <a:lstStyle/>
          <a:p>
            <a:pPr algn="ctr"/>
            <a:r>
              <a:rPr lang="en-US" sz="1200" b="1" dirty="0">
                <a:solidFill>
                  <a:prstClr val="black"/>
                </a:solidFill>
              </a:rPr>
              <a:t>Does your institution offer exclusively online courses?</a:t>
            </a:r>
            <a:endParaRPr lang="en-US" dirty="0">
              <a:solidFill>
                <a:prstClr val="black"/>
              </a:solidFill>
            </a:endParaRPr>
          </a:p>
        </p:txBody>
      </p:sp>
      <p:sp>
        <p:nvSpPr>
          <p:cNvPr id="16" name="TextBox 15"/>
          <p:cNvSpPr txBox="1"/>
          <p:nvPr/>
        </p:nvSpPr>
        <p:spPr>
          <a:xfrm>
            <a:off x="6296025" y="1533638"/>
            <a:ext cx="2587476" cy="461665"/>
          </a:xfrm>
          <a:prstGeom prst="rect">
            <a:avLst/>
          </a:prstGeom>
          <a:noFill/>
        </p:spPr>
        <p:txBody>
          <a:bodyPr wrap="square" rtlCol="0">
            <a:spAutoFit/>
          </a:bodyPr>
          <a:lstStyle/>
          <a:p>
            <a:pPr algn="ctr"/>
            <a:r>
              <a:rPr lang="en-US" sz="1200" b="1" dirty="0">
                <a:solidFill>
                  <a:prstClr val="black"/>
                </a:solidFill>
              </a:rPr>
              <a:t>Have you taken a course entirely online?</a:t>
            </a:r>
            <a:endParaRPr lang="en-US" dirty="0">
              <a:solidFill>
                <a:prstClr val="black"/>
              </a:solidFill>
            </a:endParaRPr>
          </a:p>
        </p:txBody>
      </p:sp>
      <p:sp>
        <p:nvSpPr>
          <p:cNvPr id="18" name="TextBox 17"/>
          <p:cNvSpPr txBox="1"/>
          <p:nvPr/>
        </p:nvSpPr>
        <p:spPr>
          <a:xfrm>
            <a:off x="6276975" y="1930421"/>
            <a:ext cx="2713038" cy="553998"/>
          </a:xfrm>
          <a:prstGeom prst="rect">
            <a:avLst/>
          </a:prstGeom>
          <a:noFill/>
        </p:spPr>
        <p:txBody>
          <a:bodyPr wrap="square" rtlCol="0">
            <a:spAutoFit/>
          </a:bodyPr>
          <a:lstStyle/>
          <a:p>
            <a:pPr algn="ctr"/>
            <a:r>
              <a:rPr lang="en-US" sz="1000" dirty="0">
                <a:solidFill>
                  <a:srgbClr val="FBB040">
                    <a:lumMod val="50000"/>
                  </a:srgbClr>
                </a:solidFill>
              </a:rPr>
              <a:t>(Among those whose institutions </a:t>
            </a:r>
            <a:br>
              <a:rPr lang="en-US" sz="1000" dirty="0">
                <a:solidFill>
                  <a:srgbClr val="FBB040">
                    <a:lumMod val="50000"/>
                  </a:srgbClr>
                </a:solidFill>
              </a:rPr>
            </a:br>
            <a:r>
              <a:rPr lang="en-US" sz="1000" dirty="0">
                <a:solidFill>
                  <a:srgbClr val="FBB040">
                    <a:lumMod val="50000"/>
                  </a:srgbClr>
                </a:solidFill>
              </a:rPr>
              <a:t>offer online courses)</a:t>
            </a:r>
          </a:p>
          <a:p>
            <a:pPr algn="ctr"/>
            <a:r>
              <a:rPr lang="en-US" sz="1000" dirty="0" smtClean="0">
                <a:solidFill>
                  <a:srgbClr val="FBB040">
                    <a:lumMod val="50000"/>
                  </a:srgbClr>
                </a:solidFill>
              </a:rPr>
              <a:t>n=2,395</a:t>
            </a:r>
            <a:endParaRPr lang="en-US" sz="1000" dirty="0">
              <a:solidFill>
                <a:srgbClr val="FBB040">
                  <a:lumMod val="50000"/>
                </a:srgbClr>
              </a:solidFill>
            </a:endParaRPr>
          </a:p>
        </p:txBody>
      </p:sp>
      <p:sp>
        <p:nvSpPr>
          <p:cNvPr id="19" name="Rectangle 18"/>
          <p:cNvSpPr/>
          <p:nvPr/>
        </p:nvSpPr>
        <p:spPr>
          <a:xfrm>
            <a:off x="2617103" y="2379377"/>
            <a:ext cx="1613811" cy="1306285"/>
          </a:xfrm>
          <a:prstGeom prst="rect">
            <a:avLst/>
          </a:prstGeom>
          <a:solidFill>
            <a:schemeClr val="bg1">
              <a:lumMod val="85000"/>
            </a:schemeClr>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2634344" y="2383609"/>
            <a:ext cx="1669142" cy="1302921"/>
          </a:xfrm>
          <a:prstGeom prst="rect">
            <a:avLst/>
          </a:prstGeom>
          <a:noFill/>
        </p:spPr>
        <p:txBody>
          <a:bodyPr wrap="square" rtlCol="0">
            <a:spAutoFit/>
          </a:bodyPr>
          <a:lstStyle/>
          <a:p>
            <a:r>
              <a:rPr lang="en-US" sz="800" u="sng" dirty="0">
                <a:solidFill>
                  <a:prstClr val="black"/>
                </a:solidFill>
              </a:rPr>
              <a:t>Age</a:t>
            </a:r>
          </a:p>
          <a:p>
            <a:pPr marL="115888" defTabSz="1196975"/>
            <a:r>
              <a:rPr lang="en-US" sz="800" dirty="0">
                <a:solidFill>
                  <a:prstClr val="black"/>
                </a:solidFill>
              </a:rPr>
              <a:t>&lt;25	23%</a:t>
            </a:r>
          </a:p>
          <a:p>
            <a:pPr marL="115888" defTabSz="1196975"/>
            <a:r>
              <a:rPr lang="en-US" sz="800" dirty="0">
                <a:solidFill>
                  <a:prstClr val="black"/>
                </a:solidFill>
              </a:rPr>
              <a:t>25+	</a:t>
            </a:r>
            <a:r>
              <a:rPr lang="en-US" sz="800" b="1" dirty="0">
                <a:solidFill>
                  <a:prstClr val="black"/>
                </a:solidFill>
              </a:rPr>
              <a:t>40%</a:t>
            </a:r>
          </a:p>
          <a:p>
            <a:pPr>
              <a:spcBef>
                <a:spcPts val="200"/>
              </a:spcBef>
            </a:pPr>
            <a:r>
              <a:rPr lang="en-US" sz="800" u="sng" dirty="0">
                <a:solidFill>
                  <a:prstClr val="black"/>
                </a:solidFill>
              </a:rPr>
              <a:t>Live </a:t>
            </a:r>
          </a:p>
          <a:p>
            <a:pPr marL="115888" defTabSz="1196975">
              <a:spcBef>
                <a:spcPts val="200"/>
              </a:spcBef>
            </a:pPr>
            <a:r>
              <a:rPr lang="en-US" sz="800" dirty="0">
                <a:solidFill>
                  <a:prstClr val="black"/>
                </a:solidFill>
              </a:rPr>
              <a:t>on-campus	18%</a:t>
            </a:r>
          </a:p>
          <a:p>
            <a:pPr marL="115888" defTabSz="1196975"/>
            <a:r>
              <a:rPr lang="en-US" sz="800" dirty="0">
                <a:solidFill>
                  <a:prstClr val="black"/>
                </a:solidFill>
              </a:rPr>
              <a:t>off-campus 	</a:t>
            </a:r>
            <a:r>
              <a:rPr lang="en-US" sz="800" b="1" dirty="0">
                <a:solidFill>
                  <a:prstClr val="black"/>
                </a:solidFill>
              </a:rPr>
              <a:t>33%</a:t>
            </a:r>
          </a:p>
          <a:p>
            <a:pPr>
              <a:spcBef>
                <a:spcPts val="200"/>
              </a:spcBef>
            </a:pPr>
            <a:r>
              <a:rPr lang="en-US" sz="800" u="sng" dirty="0">
                <a:solidFill>
                  <a:prstClr val="black"/>
                </a:solidFill>
              </a:rPr>
              <a:t>Taken an online course</a:t>
            </a:r>
          </a:p>
          <a:p>
            <a:pPr marL="115888" defTabSz="1196975">
              <a:spcBef>
                <a:spcPts val="200"/>
              </a:spcBef>
            </a:pPr>
            <a:r>
              <a:rPr lang="en-US" sz="800" dirty="0">
                <a:solidFill>
                  <a:prstClr val="black"/>
                </a:solidFill>
              </a:rPr>
              <a:t>Yes	 </a:t>
            </a:r>
            <a:r>
              <a:rPr lang="en-US" sz="800" b="1" dirty="0">
                <a:solidFill>
                  <a:prstClr val="black"/>
                </a:solidFill>
              </a:rPr>
              <a:t>45%</a:t>
            </a:r>
          </a:p>
          <a:p>
            <a:pPr marL="115888" defTabSz="1196975"/>
            <a:r>
              <a:rPr lang="en-US" sz="800" dirty="0">
                <a:solidFill>
                  <a:prstClr val="black"/>
                </a:solidFill>
              </a:rPr>
              <a:t>No	12</a:t>
            </a:r>
            <a:r>
              <a:rPr lang="en-US" sz="800" b="1" dirty="0">
                <a:solidFill>
                  <a:prstClr val="black"/>
                </a:solidFill>
              </a:rPr>
              <a:t>%</a:t>
            </a:r>
          </a:p>
        </p:txBody>
      </p:sp>
      <p:sp>
        <p:nvSpPr>
          <p:cNvPr id="21" name="TextBox 20"/>
          <p:cNvSpPr txBox="1"/>
          <p:nvPr/>
        </p:nvSpPr>
        <p:spPr>
          <a:xfrm>
            <a:off x="2544551" y="2197948"/>
            <a:ext cx="2017485" cy="215444"/>
          </a:xfrm>
          <a:prstGeom prst="rect">
            <a:avLst/>
          </a:prstGeom>
          <a:noFill/>
        </p:spPr>
        <p:txBody>
          <a:bodyPr wrap="square" rtlCol="0">
            <a:spAutoFit/>
          </a:bodyPr>
          <a:lstStyle/>
          <a:p>
            <a:r>
              <a:rPr lang="en-US" sz="800" b="1" dirty="0">
                <a:solidFill>
                  <a:srgbClr val="666666">
                    <a:lumMod val="75000"/>
                  </a:srgbClr>
                </a:solidFill>
              </a:rPr>
              <a:t>Online courses provide equal value</a:t>
            </a:r>
          </a:p>
        </p:txBody>
      </p:sp>
    </p:spTree>
    <p:extLst>
      <p:ext uri="{BB962C8B-B14F-4D97-AF65-F5344CB8AC3E}">
        <p14:creationId xmlns:p14="http://schemas.microsoft.com/office/powerpoint/2010/main" val="111099371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err="1" smtClean="0"/>
              <a:t>Ecar</a:t>
            </a:r>
            <a:r>
              <a:rPr lang="en-US" sz="2400" dirty="0" smtClean="0"/>
              <a:t> recommendations</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48</a:t>
            </a:fld>
            <a:endParaRPr lang="en-US"/>
          </a:p>
        </p:txBody>
      </p:sp>
    </p:spTree>
    <p:extLst>
      <p:ext uri="{BB962C8B-B14F-4D97-AF65-F5344CB8AC3E}">
        <p14:creationId xmlns:p14="http://schemas.microsoft.com/office/powerpoint/2010/main" val="400520540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a:t>
            </a:r>
            <a:endParaRPr lang="en-US" dirty="0"/>
          </a:p>
        </p:txBody>
      </p:sp>
      <p:sp>
        <p:nvSpPr>
          <p:cNvPr id="8" name="Content Placeholder 7"/>
          <p:cNvSpPr>
            <a:spLocks noGrp="1"/>
          </p:cNvSpPr>
          <p:nvPr>
            <p:ph idx="1"/>
          </p:nvPr>
        </p:nvSpPr>
        <p:spPr>
          <a:xfrm>
            <a:off x="457200" y="1624203"/>
            <a:ext cx="8382000" cy="4525963"/>
          </a:xfrm>
        </p:spPr>
        <p:txBody>
          <a:bodyPr>
            <a:normAutofit fontScale="92500" lnSpcReduction="10000"/>
          </a:bodyPr>
          <a:lstStyle/>
          <a:p>
            <a:pPr lvl="0">
              <a:buClr>
                <a:srgbClr val="A32638"/>
              </a:buClr>
            </a:pPr>
            <a:r>
              <a:rPr lang="en-US" dirty="0"/>
              <a:t>Investigate </a:t>
            </a:r>
            <a:r>
              <a:rPr lang="en-US" i="1" dirty="0"/>
              <a:t>your</a:t>
            </a:r>
            <a:r>
              <a:rPr lang="en-US" dirty="0"/>
              <a:t> students’ technology needs and </a:t>
            </a:r>
            <a:r>
              <a:rPr lang="en-US" dirty="0" smtClean="0"/>
              <a:t>preferences, </a:t>
            </a:r>
            <a:r>
              <a:rPr lang="en-US" dirty="0"/>
              <a:t>and create an action plan to better integrate technology into courses and help students access institutional and academic information from their many and diverse devices and platforms</a:t>
            </a:r>
            <a:r>
              <a:rPr lang="en-US" dirty="0" smtClean="0"/>
              <a:t>.</a:t>
            </a:r>
          </a:p>
          <a:p>
            <a:pPr lvl="0">
              <a:buClr>
                <a:srgbClr val="A32638"/>
              </a:buClr>
            </a:pPr>
            <a:endParaRPr lang="en-US" dirty="0" smtClean="0"/>
          </a:p>
          <a:p>
            <a:pPr>
              <a:buClr>
                <a:srgbClr val="A32638"/>
              </a:buClr>
            </a:pPr>
            <a:r>
              <a:rPr lang="en-US" dirty="0"/>
              <a:t>Provide professional development opportunities and incentives so that instructors can make better use of the technology they have and feel more comfortable with the technologies students find more engaging and relevant. </a:t>
            </a:r>
          </a:p>
          <a:p>
            <a:pPr lvl="0"/>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49</a:t>
            </a:fld>
            <a:endParaRPr lang="en-US"/>
          </a:p>
        </p:txBody>
      </p:sp>
    </p:spTree>
    <p:extLst>
      <p:ext uri="{BB962C8B-B14F-4D97-AF65-F5344CB8AC3E}">
        <p14:creationId xmlns:p14="http://schemas.microsoft.com/office/powerpoint/2010/main" val="265873389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ECAR Student study, 2011</a:t>
            </a:r>
            <a:br>
              <a:rPr lang="en-US" dirty="0" smtClean="0"/>
            </a:br>
            <a:r>
              <a:rPr lang="en-US" dirty="0" smtClean="0"/>
              <a:t>sample </a:t>
            </a:r>
            <a:endParaRPr lang="en-US" dirty="0"/>
          </a:p>
        </p:txBody>
      </p:sp>
      <p:sp>
        <p:nvSpPr>
          <p:cNvPr id="8" name="Content Placeholder 7"/>
          <p:cNvSpPr>
            <a:spLocks noGrp="1"/>
          </p:cNvSpPr>
          <p:nvPr>
            <p:ph idx="1"/>
          </p:nvPr>
        </p:nvSpPr>
        <p:spPr/>
        <p:txBody>
          <a:bodyPr>
            <a:normAutofit lnSpcReduction="10000"/>
          </a:bodyPr>
          <a:lstStyle/>
          <a:p>
            <a:pPr>
              <a:buClr>
                <a:srgbClr val="A32638"/>
              </a:buClr>
            </a:pPr>
            <a:r>
              <a:rPr lang="en-US" dirty="0" smtClean="0"/>
              <a:t>Responses </a:t>
            </a:r>
            <a:r>
              <a:rPr lang="en-US" dirty="0"/>
              <a:t>from 3,000 students </a:t>
            </a:r>
            <a:r>
              <a:rPr lang="en-US" dirty="0" smtClean="0"/>
              <a:t>at </a:t>
            </a:r>
            <a:r>
              <a:rPr lang="en-US" dirty="0"/>
              <a:t>1,179 colleges and universities </a:t>
            </a:r>
            <a:r>
              <a:rPr lang="en-US" dirty="0" smtClean="0"/>
              <a:t>provided </a:t>
            </a:r>
            <a:r>
              <a:rPr lang="en-US" i="1" u="sng" dirty="0"/>
              <a:t>a nationally representative sample</a:t>
            </a:r>
            <a:r>
              <a:rPr lang="en-US" dirty="0"/>
              <a:t> of </a:t>
            </a:r>
            <a:r>
              <a:rPr lang="en-US" dirty="0" smtClean="0"/>
              <a:t>students</a:t>
            </a:r>
          </a:p>
          <a:p>
            <a:pPr>
              <a:buClr>
                <a:srgbClr val="A32638"/>
              </a:buClr>
            </a:pPr>
            <a:r>
              <a:rPr lang="en-US" dirty="0" smtClean="0"/>
              <a:t>Data </a:t>
            </a:r>
            <a:r>
              <a:rPr lang="en-US" dirty="0"/>
              <a:t>are weighted to match statistics from the National Center of Education Statistics for the composition of college students in the United States on the following variables:</a:t>
            </a:r>
          </a:p>
          <a:p>
            <a:pPr marL="735013" lvl="3" indent="-285750" defTabSz="168275">
              <a:spcBef>
                <a:spcPts val="600"/>
              </a:spcBef>
              <a:buClrTx/>
              <a:buFont typeface="Wingdings" pitchFamily="2" charset="2"/>
              <a:buChar char="§"/>
            </a:pPr>
            <a:r>
              <a:rPr lang="en-US" dirty="0">
                <a:solidFill>
                  <a:srgbClr val="800000"/>
                </a:solidFill>
                <a:latin typeface="Arial" pitchFamily="34" charset="0"/>
                <a:cs typeface="Arial" pitchFamily="34" charset="0"/>
              </a:rPr>
              <a:t>Year </a:t>
            </a:r>
            <a:r>
              <a:rPr lang="en-US" sz="1400" dirty="0" smtClean="0">
                <a:solidFill>
                  <a:srgbClr val="800000"/>
                </a:solidFill>
                <a:latin typeface="Arial" pitchFamily="34" charset="0"/>
                <a:cs typeface="Arial" pitchFamily="34" charset="0"/>
              </a:rPr>
              <a:t>(</a:t>
            </a:r>
            <a:r>
              <a:rPr lang="en-US" sz="1400" dirty="0">
                <a:solidFill>
                  <a:srgbClr val="800000"/>
                </a:solidFill>
                <a:latin typeface="Arial" pitchFamily="34" charset="0"/>
                <a:cs typeface="Arial" pitchFamily="34" charset="0"/>
              </a:rPr>
              <a:t>f</a:t>
            </a:r>
            <a:r>
              <a:rPr lang="en-US" sz="1400" dirty="0" smtClean="0">
                <a:solidFill>
                  <a:srgbClr val="800000"/>
                </a:solidFill>
                <a:latin typeface="Arial" pitchFamily="34" charset="0"/>
                <a:cs typeface="Arial" pitchFamily="34" charset="0"/>
              </a:rPr>
              <a:t>reshman, sophomore, junior, senior)</a:t>
            </a:r>
            <a:endParaRPr lang="en-US" sz="1400" dirty="0">
              <a:solidFill>
                <a:srgbClr val="800000"/>
              </a:solidFill>
              <a:latin typeface="Arial" pitchFamily="34" charset="0"/>
              <a:cs typeface="Arial" pitchFamily="34" charset="0"/>
            </a:endParaRPr>
          </a:p>
          <a:p>
            <a:pPr marL="735013" lvl="3" indent="-285750" defTabSz="168275">
              <a:spcBef>
                <a:spcPts val="600"/>
              </a:spcBef>
              <a:buClrTx/>
              <a:buFont typeface="Wingdings" pitchFamily="2" charset="2"/>
              <a:buChar char="§"/>
            </a:pPr>
            <a:r>
              <a:rPr lang="en-US" dirty="0">
                <a:solidFill>
                  <a:srgbClr val="800000"/>
                </a:solidFill>
                <a:latin typeface="Arial" pitchFamily="34" charset="0"/>
                <a:cs typeface="Arial" pitchFamily="34" charset="0"/>
              </a:rPr>
              <a:t>Gender</a:t>
            </a:r>
          </a:p>
          <a:p>
            <a:pPr marL="735013" lvl="3" indent="-285750" defTabSz="168275">
              <a:spcBef>
                <a:spcPts val="600"/>
              </a:spcBef>
              <a:buClrTx/>
              <a:buFont typeface="Wingdings" pitchFamily="2" charset="2"/>
              <a:buChar char="§"/>
            </a:pPr>
            <a:r>
              <a:rPr lang="en-US" dirty="0">
                <a:solidFill>
                  <a:srgbClr val="800000"/>
                </a:solidFill>
                <a:latin typeface="Arial" pitchFamily="34" charset="0"/>
                <a:cs typeface="Arial" pitchFamily="34" charset="0"/>
              </a:rPr>
              <a:t>Age</a:t>
            </a:r>
          </a:p>
          <a:p>
            <a:pPr marL="735013" lvl="3" indent="-285750" defTabSz="168275">
              <a:spcBef>
                <a:spcPts val="600"/>
              </a:spcBef>
              <a:buClrTx/>
              <a:buFont typeface="Wingdings" pitchFamily="2" charset="2"/>
              <a:buChar char="§"/>
            </a:pPr>
            <a:r>
              <a:rPr lang="en-US" dirty="0">
                <a:solidFill>
                  <a:srgbClr val="800000"/>
                </a:solidFill>
                <a:latin typeface="Arial" pitchFamily="34" charset="0"/>
                <a:cs typeface="Arial" pitchFamily="34" charset="0"/>
              </a:rPr>
              <a:t>Region</a:t>
            </a:r>
          </a:p>
          <a:p>
            <a:pPr marL="735013" lvl="3" indent="-285750" defTabSz="168275">
              <a:spcBef>
                <a:spcPts val="600"/>
              </a:spcBef>
              <a:buClrTx/>
              <a:buFont typeface="Wingdings" pitchFamily="2" charset="2"/>
              <a:buChar char="§"/>
            </a:pPr>
            <a:r>
              <a:rPr lang="en-US" dirty="0">
                <a:solidFill>
                  <a:srgbClr val="800000"/>
                </a:solidFill>
                <a:latin typeface="Arial" pitchFamily="34" charset="0"/>
                <a:cs typeface="Arial" pitchFamily="34" charset="0"/>
              </a:rPr>
              <a:t>Major of study</a:t>
            </a:r>
          </a:p>
          <a:p>
            <a:pPr lvl="1"/>
            <a:endParaRPr lang="en-US" sz="2400" dirty="0">
              <a:solidFill>
                <a:schemeClr val="tx1"/>
              </a:solidFill>
            </a:endParaRP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5</a:t>
            </a:fld>
            <a:endParaRPr lang="en-US"/>
          </a:p>
        </p:txBody>
      </p:sp>
      <p:sp>
        <p:nvSpPr>
          <p:cNvPr id="2" name="TextBox 1"/>
          <p:cNvSpPr txBox="1"/>
          <p:nvPr/>
        </p:nvSpPr>
        <p:spPr>
          <a:xfrm>
            <a:off x="4800600" y="4437927"/>
            <a:ext cx="4038600" cy="1431161"/>
          </a:xfrm>
          <a:prstGeom prst="rect">
            <a:avLst/>
          </a:prstGeom>
          <a:noFill/>
        </p:spPr>
        <p:txBody>
          <a:bodyPr wrap="square" rtlCol="0">
            <a:spAutoFit/>
          </a:bodyPr>
          <a:lstStyle/>
          <a:p>
            <a:pPr marL="285750" lvl="3" indent="-285750" defTabSz="457200" eaLnBrk="0" fontAlgn="base" hangingPunct="0">
              <a:spcBef>
                <a:spcPts val="600"/>
              </a:spcBef>
              <a:spcAft>
                <a:spcPct val="0"/>
              </a:spcAft>
              <a:buSzPct val="80000"/>
              <a:buFont typeface="Wingdings" pitchFamily="2" charset="2"/>
              <a:buChar char="§"/>
            </a:pPr>
            <a:r>
              <a:rPr lang="en-US" dirty="0" smtClean="0">
                <a:solidFill>
                  <a:srgbClr val="800000"/>
                </a:solidFill>
                <a:latin typeface="Arial" pitchFamily="34" charset="0"/>
                <a:ea typeface="ＭＳ Ｐゴシック" pitchFamily="48" charset="-128"/>
                <a:cs typeface="Arial" pitchFamily="34" charset="0"/>
              </a:rPr>
              <a:t>Institution </a:t>
            </a:r>
            <a:r>
              <a:rPr lang="en-US" dirty="0">
                <a:solidFill>
                  <a:srgbClr val="800000"/>
                </a:solidFill>
                <a:latin typeface="Arial" pitchFamily="34" charset="0"/>
                <a:ea typeface="ＭＳ Ｐゴシック" pitchFamily="48" charset="-128"/>
                <a:cs typeface="Arial" pitchFamily="34" charset="0"/>
              </a:rPr>
              <a:t>type </a:t>
            </a:r>
            <a:r>
              <a:rPr lang="en-US" sz="1300" dirty="0" smtClean="0">
                <a:solidFill>
                  <a:srgbClr val="800000"/>
                </a:solidFill>
                <a:latin typeface="Arial" pitchFamily="34" charset="0"/>
                <a:ea typeface="ＭＳ Ｐゴシック" pitchFamily="48" charset="-128"/>
                <a:cs typeface="Arial" pitchFamily="34" charset="0"/>
              </a:rPr>
              <a:t>(public</a:t>
            </a:r>
            <a:r>
              <a:rPr lang="en-US" sz="1300" dirty="0">
                <a:solidFill>
                  <a:srgbClr val="800000"/>
                </a:solidFill>
                <a:latin typeface="Arial" pitchFamily="34" charset="0"/>
                <a:ea typeface="ＭＳ Ｐゴシック" pitchFamily="48" charset="-128"/>
                <a:cs typeface="Arial" pitchFamily="34" charset="0"/>
              </a:rPr>
              <a:t>, </a:t>
            </a:r>
            <a:r>
              <a:rPr lang="en-US" sz="1300" dirty="0" smtClean="0">
                <a:solidFill>
                  <a:srgbClr val="800000"/>
                </a:solidFill>
                <a:latin typeface="Arial" pitchFamily="34" charset="0"/>
                <a:ea typeface="ＭＳ Ｐゴシック" pitchFamily="48" charset="-128"/>
                <a:cs typeface="Arial" pitchFamily="34" charset="0"/>
              </a:rPr>
              <a:t>private</a:t>
            </a:r>
            <a:r>
              <a:rPr lang="en-US" sz="1300" dirty="0">
                <a:solidFill>
                  <a:srgbClr val="800000"/>
                </a:solidFill>
                <a:latin typeface="Arial" pitchFamily="34" charset="0"/>
                <a:ea typeface="ＭＳ Ｐゴシック" pitchFamily="48" charset="-128"/>
                <a:cs typeface="Arial" pitchFamily="34" charset="0"/>
              </a:rPr>
              <a:t>, </a:t>
            </a:r>
            <a:r>
              <a:rPr lang="en-US" sz="1300" dirty="0" smtClean="0">
                <a:solidFill>
                  <a:srgbClr val="800000"/>
                </a:solidFill>
                <a:latin typeface="Arial" pitchFamily="34" charset="0"/>
                <a:ea typeface="ＭＳ Ｐゴシック" pitchFamily="48" charset="-128"/>
                <a:cs typeface="Arial" pitchFamily="34" charset="0"/>
              </a:rPr>
              <a:t>for-profit</a:t>
            </a:r>
            <a:r>
              <a:rPr lang="en-US" sz="1300" dirty="0">
                <a:solidFill>
                  <a:srgbClr val="800000"/>
                </a:solidFill>
                <a:latin typeface="Arial" pitchFamily="34" charset="0"/>
                <a:ea typeface="ＭＳ Ｐゴシック" pitchFamily="48" charset="-128"/>
                <a:cs typeface="Arial" pitchFamily="34" charset="0"/>
              </a:rPr>
              <a:t>)</a:t>
            </a:r>
          </a:p>
          <a:p>
            <a:pPr marL="285750" lvl="3" indent="-285750" defTabSz="457200" eaLnBrk="0" fontAlgn="base" hangingPunct="0">
              <a:spcBef>
                <a:spcPts val="600"/>
              </a:spcBef>
              <a:spcAft>
                <a:spcPct val="0"/>
              </a:spcAft>
              <a:buSzPct val="80000"/>
              <a:buFont typeface="Wingdings" pitchFamily="2" charset="2"/>
              <a:buChar char="§"/>
            </a:pPr>
            <a:r>
              <a:rPr lang="en-US" dirty="0">
                <a:solidFill>
                  <a:srgbClr val="800000"/>
                </a:solidFill>
                <a:latin typeface="Arial" pitchFamily="34" charset="0"/>
                <a:ea typeface="ＭＳ Ｐゴシック" pitchFamily="48" charset="-128"/>
                <a:cs typeface="Arial" pitchFamily="34" charset="0"/>
              </a:rPr>
              <a:t>Institution size</a:t>
            </a:r>
          </a:p>
          <a:p>
            <a:pPr marL="285750" lvl="3" indent="-285750" defTabSz="457200" eaLnBrk="0" fontAlgn="base" hangingPunct="0">
              <a:spcBef>
                <a:spcPts val="600"/>
              </a:spcBef>
              <a:spcAft>
                <a:spcPct val="0"/>
              </a:spcAft>
              <a:buSzPct val="80000"/>
              <a:buFont typeface="Wingdings" pitchFamily="2" charset="2"/>
              <a:buChar char="§"/>
            </a:pPr>
            <a:r>
              <a:rPr lang="en-US" dirty="0">
                <a:solidFill>
                  <a:srgbClr val="800000"/>
                </a:solidFill>
                <a:latin typeface="Arial" pitchFamily="34" charset="0"/>
                <a:ea typeface="ＭＳ Ｐゴシック" pitchFamily="48" charset="-128"/>
                <a:cs typeface="Arial" pitchFamily="34" charset="0"/>
              </a:rPr>
              <a:t>Institution type </a:t>
            </a:r>
            <a:r>
              <a:rPr lang="en-US" sz="1300" dirty="0">
                <a:solidFill>
                  <a:srgbClr val="800000"/>
                </a:solidFill>
                <a:latin typeface="Arial" pitchFamily="34" charset="0"/>
                <a:ea typeface="ＭＳ Ｐゴシック" pitchFamily="48" charset="-128"/>
                <a:cs typeface="Arial" pitchFamily="34" charset="0"/>
              </a:rPr>
              <a:t>(4-year vs. 2-year)</a:t>
            </a:r>
          </a:p>
          <a:p>
            <a:pPr marL="285750" lvl="3" indent="-285750" defTabSz="457200" eaLnBrk="0" fontAlgn="base" hangingPunct="0">
              <a:spcBef>
                <a:spcPts val="600"/>
              </a:spcBef>
              <a:spcAft>
                <a:spcPct val="0"/>
              </a:spcAft>
              <a:buSzPct val="80000"/>
              <a:buFont typeface="Wingdings" pitchFamily="2" charset="2"/>
              <a:buChar char="§"/>
            </a:pPr>
            <a:r>
              <a:rPr lang="en-US" dirty="0" smtClean="0">
                <a:solidFill>
                  <a:srgbClr val="800000"/>
                </a:solidFill>
                <a:latin typeface="Arial" pitchFamily="34" charset="0"/>
                <a:ea typeface="ＭＳ Ｐゴシック" pitchFamily="48" charset="-128"/>
                <a:cs typeface="Arial" pitchFamily="34" charset="0"/>
              </a:rPr>
              <a:t>Ethnicity</a:t>
            </a:r>
            <a:endParaRPr lang="en-US" dirty="0">
              <a:solidFill>
                <a:srgbClr val="800000"/>
              </a:solidFill>
              <a:latin typeface="Arial" pitchFamily="34" charset="0"/>
              <a:ea typeface="ＭＳ Ｐゴシック" pitchFamily="48" charset="-128"/>
              <a:cs typeface="Arial" pitchFamily="34" charset="0"/>
            </a:endParaRPr>
          </a:p>
        </p:txBody>
      </p:sp>
    </p:spTree>
    <p:extLst>
      <p:ext uri="{BB962C8B-B14F-4D97-AF65-F5344CB8AC3E}">
        <p14:creationId xmlns:p14="http://schemas.microsoft.com/office/powerpoint/2010/main" val="2452468914"/>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 </a:t>
            </a:r>
            <a:r>
              <a:rPr lang="en-US" cap="none" dirty="0" smtClean="0"/>
              <a:t>cont.</a:t>
            </a:r>
            <a:endParaRPr lang="en-US" cap="none" dirty="0"/>
          </a:p>
        </p:txBody>
      </p:sp>
      <p:sp>
        <p:nvSpPr>
          <p:cNvPr id="8" name="Content Placeholder 7"/>
          <p:cNvSpPr>
            <a:spLocks noGrp="1"/>
          </p:cNvSpPr>
          <p:nvPr>
            <p:ph idx="1"/>
          </p:nvPr>
        </p:nvSpPr>
        <p:spPr/>
        <p:txBody>
          <a:bodyPr>
            <a:normAutofit/>
          </a:bodyPr>
          <a:lstStyle/>
          <a:p>
            <a:pPr lvl="0">
              <a:buClr>
                <a:srgbClr val="A32638"/>
              </a:buClr>
            </a:pPr>
            <a:r>
              <a:rPr lang="en-US" sz="2600" dirty="0"/>
              <a:t>Expand or enhance students’ involvement in technology planning and decision making</a:t>
            </a:r>
            <a:r>
              <a:rPr lang="en-US" sz="2600" dirty="0" smtClean="0"/>
              <a:t>.</a:t>
            </a:r>
          </a:p>
          <a:p>
            <a:pPr lvl="0">
              <a:buClr>
                <a:srgbClr val="A32638"/>
              </a:buClr>
            </a:pPr>
            <a:endParaRPr lang="en-US" sz="2600" dirty="0" smtClean="0"/>
          </a:p>
          <a:p>
            <a:pPr>
              <a:buClr>
                <a:srgbClr val="A32638"/>
              </a:buClr>
            </a:pPr>
            <a:r>
              <a:rPr lang="en-US" sz="2600" dirty="0"/>
              <a:t>Nail the basics. Help faculty and administrators excel at supporting students’ use of core productivity software and applications for academic use, including, e-mail, word processing, spreadsheets, content or learning management systems, library sites, and bibliography tools.</a:t>
            </a:r>
          </a:p>
          <a:p>
            <a:pPr marL="0" lvl="0" indent="0">
              <a:buNone/>
            </a:pPr>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50</a:t>
            </a:fld>
            <a:endParaRPr lang="en-US"/>
          </a:p>
        </p:txBody>
      </p:sp>
    </p:spTree>
    <p:extLst>
      <p:ext uri="{BB962C8B-B14F-4D97-AF65-F5344CB8AC3E}">
        <p14:creationId xmlns:p14="http://schemas.microsoft.com/office/powerpoint/2010/main" val="1994501620"/>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 </a:t>
            </a:r>
            <a:r>
              <a:rPr lang="en-US" cap="none" dirty="0"/>
              <a:t>cont.</a:t>
            </a:r>
            <a:endParaRPr lang="en-US" dirty="0"/>
          </a:p>
        </p:txBody>
      </p:sp>
      <p:sp>
        <p:nvSpPr>
          <p:cNvPr id="8" name="Content Placeholder 7"/>
          <p:cNvSpPr>
            <a:spLocks noGrp="1"/>
          </p:cNvSpPr>
          <p:nvPr>
            <p:ph idx="1"/>
          </p:nvPr>
        </p:nvSpPr>
        <p:spPr>
          <a:xfrm>
            <a:off x="457200" y="1633251"/>
            <a:ext cx="8382000" cy="4525963"/>
          </a:xfrm>
        </p:spPr>
        <p:txBody>
          <a:bodyPr>
            <a:normAutofit fontScale="92500" lnSpcReduction="10000"/>
          </a:bodyPr>
          <a:lstStyle/>
          <a:p>
            <a:pPr>
              <a:buClr>
                <a:srgbClr val="A32638"/>
              </a:buClr>
            </a:pPr>
            <a:r>
              <a:rPr lang="en-US" dirty="0" smtClean="0"/>
              <a:t>Meet </a:t>
            </a:r>
            <a:r>
              <a:rPr lang="en-US" dirty="0"/>
              <a:t>students’ expectations for anytime, everywhere, Wi-Fi access on the devices they prefer to use. </a:t>
            </a:r>
            <a:endParaRPr lang="en-US" dirty="0" smtClean="0"/>
          </a:p>
          <a:p>
            <a:pPr>
              <a:buClr>
                <a:srgbClr val="A32638"/>
              </a:buClr>
            </a:pPr>
            <a:endParaRPr lang="en-US" dirty="0"/>
          </a:p>
          <a:p>
            <a:pPr>
              <a:buClr>
                <a:srgbClr val="A32638"/>
              </a:buClr>
            </a:pPr>
            <a:r>
              <a:rPr lang="en-US" dirty="0" smtClean="0"/>
              <a:t>Make </a:t>
            </a:r>
            <a:r>
              <a:rPr lang="en-US" dirty="0"/>
              <a:t>more and better use of technologies that students value—and </a:t>
            </a:r>
            <a:r>
              <a:rPr lang="en-US" dirty="0" smtClean="0"/>
              <a:t>those that </a:t>
            </a:r>
            <a:r>
              <a:rPr lang="en-US" dirty="0"/>
              <a:t>are easily integrated into learning experiences in the shared environments in higher education (e.g., tablets, smartphones, student response systems or clickers). In many cases, these are the technologies that distinguish highly rated from less highly rated institutions on the effective use of technology today. </a:t>
            </a:r>
            <a:endParaRPr lang="en-US" dirty="0" smtClean="0"/>
          </a:p>
          <a:p>
            <a:endParaRPr lang="en-US" dirty="0"/>
          </a:p>
          <a:p>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51</a:t>
            </a:fld>
            <a:endParaRPr lang="en-US"/>
          </a:p>
        </p:txBody>
      </p:sp>
    </p:spTree>
    <p:extLst>
      <p:ext uri="{BB962C8B-B14F-4D97-AF65-F5344CB8AC3E}">
        <p14:creationId xmlns:p14="http://schemas.microsoft.com/office/powerpoint/2010/main" val="4193431580"/>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 </a:t>
            </a:r>
            <a:r>
              <a:rPr lang="en-US" cap="none" dirty="0"/>
              <a:t>cont.</a:t>
            </a:r>
            <a:endParaRPr lang="en-US" dirty="0"/>
          </a:p>
        </p:txBody>
      </p:sp>
      <p:sp>
        <p:nvSpPr>
          <p:cNvPr id="8" name="Content Placeholder 7"/>
          <p:cNvSpPr>
            <a:spLocks noGrp="1"/>
          </p:cNvSpPr>
          <p:nvPr>
            <p:ph idx="1"/>
          </p:nvPr>
        </p:nvSpPr>
        <p:spPr>
          <a:xfrm>
            <a:off x="457200" y="1633251"/>
            <a:ext cx="8382000" cy="4525963"/>
          </a:xfrm>
        </p:spPr>
        <p:txBody>
          <a:bodyPr>
            <a:noAutofit/>
          </a:bodyPr>
          <a:lstStyle/>
          <a:p>
            <a:pPr>
              <a:lnSpc>
                <a:spcPct val="90000"/>
              </a:lnSpc>
              <a:buClr>
                <a:srgbClr val="A32638"/>
              </a:buClr>
            </a:pPr>
            <a:r>
              <a:rPr lang="en-US" sz="2400" dirty="0" smtClean="0"/>
              <a:t>Meet </a:t>
            </a:r>
            <a:r>
              <a:rPr lang="en-US" sz="2400" dirty="0"/>
              <a:t>students’ expectations for joining the consumer migration to </a:t>
            </a:r>
            <a:r>
              <a:rPr lang="en-US" sz="2400" dirty="0" smtClean="0"/>
              <a:t>e-content.</a:t>
            </a:r>
          </a:p>
          <a:p>
            <a:pPr>
              <a:lnSpc>
                <a:spcPct val="90000"/>
              </a:lnSpc>
              <a:buClr>
                <a:srgbClr val="A32638"/>
              </a:buClr>
            </a:pPr>
            <a:endParaRPr lang="en-US" sz="2400" dirty="0"/>
          </a:p>
          <a:p>
            <a:pPr lvl="0">
              <a:lnSpc>
                <a:spcPct val="90000"/>
              </a:lnSpc>
              <a:buClr>
                <a:srgbClr val="A32638"/>
              </a:buClr>
            </a:pPr>
            <a:r>
              <a:rPr lang="en-US" sz="2400" dirty="0"/>
              <a:t>Establish/refine social media policies utilizing information about how your students use social media to enhance their educational experience.</a:t>
            </a:r>
          </a:p>
          <a:p>
            <a:pPr>
              <a:lnSpc>
                <a:spcPct val="90000"/>
              </a:lnSpc>
              <a:buClr>
                <a:srgbClr val="A32638"/>
              </a:buClr>
            </a:pPr>
            <a:endParaRPr lang="en-US" sz="2400" dirty="0"/>
          </a:p>
          <a:p>
            <a:pPr lvl="0">
              <a:lnSpc>
                <a:spcPct val="90000"/>
              </a:lnSpc>
              <a:buClr>
                <a:srgbClr val="A32638"/>
              </a:buClr>
            </a:pPr>
            <a:r>
              <a:rPr lang="en-US" sz="2400" dirty="0"/>
              <a:t>Use technology in more transformative ways, such as participatory and collaborative </a:t>
            </a:r>
            <a:r>
              <a:rPr lang="en-US" sz="2400" dirty="0" smtClean="0"/>
              <a:t>interactions </a:t>
            </a:r>
            <a:r>
              <a:rPr lang="en-US" sz="2400" dirty="0"/>
              <a:t>and for higher-level teaching and learning that is engaging and relevant to students’ lives and future plans. Use technology more to extend learning beyond the classroom. </a:t>
            </a:r>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52</a:t>
            </a:fld>
            <a:endParaRPr lang="en-US"/>
          </a:p>
        </p:txBody>
      </p:sp>
    </p:spTree>
    <p:extLst>
      <p:ext uri="{BB962C8B-B14F-4D97-AF65-F5344CB8AC3E}">
        <p14:creationId xmlns:p14="http://schemas.microsoft.com/office/powerpoint/2010/main" val="275834364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Recommendations, </a:t>
            </a:r>
            <a:r>
              <a:rPr lang="en-US" cap="none" dirty="0"/>
              <a:t>cont.</a:t>
            </a:r>
            <a:endParaRPr lang="en-US" dirty="0"/>
          </a:p>
        </p:txBody>
      </p:sp>
      <p:sp>
        <p:nvSpPr>
          <p:cNvPr id="8" name="Content Placeholder 7"/>
          <p:cNvSpPr>
            <a:spLocks noGrp="1"/>
          </p:cNvSpPr>
          <p:nvPr>
            <p:ph idx="1"/>
          </p:nvPr>
        </p:nvSpPr>
        <p:spPr>
          <a:xfrm>
            <a:off x="457200" y="1677319"/>
            <a:ext cx="8382000" cy="4525963"/>
          </a:xfrm>
        </p:spPr>
        <p:txBody>
          <a:bodyPr>
            <a:normAutofit fontScale="92500" lnSpcReduction="20000"/>
          </a:bodyPr>
          <a:lstStyle/>
          <a:p>
            <a:pPr>
              <a:buClr>
                <a:srgbClr val="A32638"/>
              </a:buClr>
            </a:pPr>
            <a:r>
              <a:rPr lang="en-US" dirty="0"/>
              <a:t>Give students different options for interacting with the institution and with instructors, including “standard” and more forward-leaning options. Leverage the value that students find in instructional relationships, using face-to-face, online, and blended strategies</a:t>
            </a:r>
            <a:r>
              <a:rPr lang="en-US" dirty="0" smtClean="0"/>
              <a:t>.</a:t>
            </a:r>
          </a:p>
          <a:p>
            <a:pPr>
              <a:buClr>
                <a:srgbClr val="A32638"/>
              </a:buClr>
            </a:pPr>
            <a:endParaRPr lang="en-US" dirty="0"/>
          </a:p>
          <a:p>
            <a:pPr lvl="0">
              <a:buClr>
                <a:srgbClr val="A32638"/>
              </a:buClr>
            </a:pPr>
            <a:r>
              <a:rPr lang="en-US" dirty="0" smtClean="0"/>
              <a:t>Move </a:t>
            </a:r>
            <a:r>
              <a:rPr lang="en-US" dirty="0"/>
              <a:t>strategically toward blended/hybrid learning environments to meet students’ preferred styles of learning. Offer many different ways for students to engage in learning using technology and meet differentiated needs (e.g., for different student populations and preferences, academic disciplines, and coursework</a:t>
            </a:r>
            <a:r>
              <a:rPr lang="en-US" dirty="0" smtClean="0"/>
              <a:t>).</a:t>
            </a:r>
          </a:p>
          <a:p>
            <a:pPr lvl="0">
              <a:buClr>
                <a:srgbClr val="A32638"/>
              </a:buClr>
            </a:pPr>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53</a:t>
            </a:fld>
            <a:endParaRPr lang="en-US"/>
          </a:p>
        </p:txBody>
      </p:sp>
    </p:spTree>
    <p:extLst>
      <p:ext uri="{BB962C8B-B14F-4D97-AF65-F5344CB8AC3E}">
        <p14:creationId xmlns:p14="http://schemas.microsoft.com/office/powerpoint/2010/main" val="64522266"/>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smtClean="0"/>
              <a:t>For more information</a:t>
            </a:r>
            <a:br>
              <a:rPr lang="en-US" sz="2400" dirty="0" smtClean="0"/>
            </a:b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54</a:t>
            </a:fld>
            <a:endParaRPr lang="en-US"/>
          </a:p>
        </p:txBody>
      </p:sp>
      <p:sp>
        <p:nvSpPr>
          <p:cNvPr id="5" name="Content Placeholder 2"/>
          <p:cNvSpPr>
            <a:spLocks noGrp="1"/>
          </p:cNvSpPr>
          <p:nvPr>
            <p:ph idx="1"/>
          </p:nvPr>
        </p:nvSpPr>
        <p:spPr>
          <a:xfrm>
            <a:off x="1828800" y="3200400"/>
            <a:ext cx="5867400" cy="2209800"/>
          </a:xfrm>
        </p:spPr>
        <p:txBody>
          <a:bodyPr/>
          <a:lstStyle/>
          <a:p>
            <a:pPr marL="0" indent="0" algn="ctr">
              <a:buNone/>
            </a:pPr>
            <a:r>
              <a:rPr lang="en-US" sz="1800" i="1" dirty="0" smtClean="0"/>
              <a:t>ECAR </a:t>
            </a:r>
            <a:r>
              <a:rPr lang="en-US" sz="1800" i="1" dirty="0"/>
              <a:t>National Study of Students and Information Technology in Higher Education, </a:t>
            </a:r>
            <a:r>
              <a:rPr lang="en-US" sz="1800" i="1" dirty="0" smtClean="0"/>
              <a:t>2011</a:t>
            </a:r>
            <a:endParaRPr lang="en-US" sz="1800" dirty="0"/>
          </a:p>
          <a:p>
            <a:pPr marL="0" indent="0" algn="ctr">
              <a:buNone/>
            </a:pPr>
            <a:r>
              <a:rPr lang="en-US" sz="1800" u="sng" dirty="0" smtClean="0">
                <a:hlinkClick r:id="rId3"/>
              </a:rPr>
              <a:t>http</a:t>
            </a:r>
            <a:r>
              <a:rPr lang="en-US" sz="1800" u="sng" dirty="0">
                <a:hlinkClick r:id="rId3"/>
              </a:rPr>
              <a:t>://</a:t>
            </a:r>
            <a:r>
              <a:rPr lang="en-US" sz="1800" u="sng" dirty="0" smtClean="0">
                <a:hlinkClick r:id="rId3"/>
              </a:rPr>
              <a:t>www.educause.edu/library/ERS1103</a:t>
            </a:r>
            <a:endParaRPr lang="en-US" sz="1800" u="sng" dirty="0" smtClean="0"/>
          </a:p>
          <a:p>
            <a:pPr marL="0" indent="0" algn="ctr">
              <a:buNone/>
            </a:pPr>
            <a:endParaRPr lang="en-US" sz="1800" dirty="0" smtClean="0"/>
          </a:p>
          <a:p>
            <a:pPr marL="0" indent="0" algn="ctr">
              <a:buNone/>
            </a:pPr>
            <a:r>
              <a:rPr lang="en-US" sz="1800" i="1" dirty="0" smtClean="0"/>
              <a:t>Eden Dahlstrom</a:t>
            </a:r>
          </a:p>
          <a:p>
            <a:pPr marL="0" indent="0" algn="ctr">
              <a:buNone/>
            </a:pPr>
            <a:r>
              <a:rPr lang="en-US" sz="1800" i="1" dirty="0" smtClean="0"/>
              <a:t>ECAR Senior Research Analyst</a:t>
            </a:r>
          </a:p>
          <a:p>
            <a:pPr marL="0" indent="0" algn="ctr">
              <a:buNone/>
            </a:pPr>
            <a:r>
              <a:rPr lang="en-US" sz="1800" i="1" dirty="0" smtClean="0">
                <a:hlinkClick r:id="rId4"/>
              </a:rPr>
              <a:t>edahlstrom@educause.edu</a:t>
            </a:r>
            <a:r>
              <a:rPr lang="en-US" sz="1800" i="1" dirty="0" smtClean="0"/>
              <a:t> </a:t>
            </a:r>
            <a:endParaRPr lang="en-US" sz="1800" i="1" dirty="0"/>
          </a:p>
        </p:txBody>
      </p:sp>
    </p:spTree>
    <p:extLst>
      <p:ext uri="{BB962C8B-B14F-4D97-AF65-F5344CB8AC3E}">
        <p14:creationId xmlns:p14="http://schemas.microsoft.com/office/powerpoint/2010/main" val="388719568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ECAR Student study, 2011 </a:t>
            </a:r>
            <a:br>
              <a:rPr lang="en-US" dirty="0" smtClean="0"/>
            </a:br>
            <a:r>
              <a:rPr lang="en-US" dirty="0" smtClean="0"/>
              <a:t>Sample composition</a:t>
            </a:r>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6</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945052858"/>
              </p:ext>
            </p:extLst>
          </p:nvPr>
        </p:nvGraphicFramePr>
        <p:xfrm>
          <a:off x="381000" y="1600200"/>
          <a:ext cx="3890506" cy="4451486"/>
        </p:xfrm>
        <a:graphic>
          <a:graphicData uri="http://schemas.openxmlformats.org/drawingml/2006/table">
            <a:tbl>
              <a:tblPr/>
              <a:tblGrid>
                <a:gridCol w="2514600"/>
                <a:gridCol w="982662"/>
                <a:gridCol w="393244"/>
              </a:tblGrid>
              <a:tr h="163688">
                <a:tc>
                  <a:txBody>
                    <a:bodyPr/>
                    <a:lstStyle/>
                    <a:p>
                      <a:pPr algn="just" fontAlgn="b"/>
                      <a:r>
                        <a:rPr lang="en-US" sz="1100" b="1" i="0" u="none" strike="noStrike" dirty="0">
                          <a:solidFill>
                            <a:schemeClr val="tx1"/>
                          </a:solidFill>
                          <a:latin typeface="Arial" pitchFamily="34" charset="0"/>
                          <a:cs typeface="Arial" pitchFamily="34" charset="0"/>
                        </a:rPr>
                        <a:t>Year</a:t>
                      </a:r>
                    </a:p>
                  </a:txBody>
                  <a:tcPr marL="3571" marR="3571" marT="3571" marB="0" anchor="b">
                    <a:lnL>
                      <a:noFill/>
                    </a:lnL>
                    <a:lnR>
                      <a:noFill/>
                    </a:lnR>
                    <a:lnT>
                      <a:noFill/>
                    </a:lnT>
                    <a:lnB>
                      <a:noFill/>
                    </a:lnB>
                  </a:tcPr>
                </a:tc>
                <a:tc>
                  <a:txBody>
                    <a:bodyPr/>
                    <a:lstStyle/>
                    <a:p>
                      <a:pPr algn="ctr" fontAlgn="ctr"/>
                      <a:r>
                        <a:rPr lang="en-US" sz="1100" b="1" i="0" u="none" strike="noStrike" dirty="0" smtClean="0">
                          <a:solidFill>
                            <a:schemeClr val="tx1"/>
                          </a:solidFill>
                          <a:latin typeface="Arial" pitchFamily="34" charset="0"/>
                          <a:cs typeface="Arial" pitchFamily="34" charset="0"/>
                        </a:rPr>
                        <a:t>Percentage</a:t>
                      </a:r>
                      <a:endParaRPr lang="en-US" sz="1100" b="1"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1" i="0" u="none" strike="noStrike" dirty="0" smtClean="0">
                          <a:solidFill>
                            <a:schemeClr val="tx1"/>
                          </a:solidFill>
                          <a:latin typeface="Arial" pitchFamily="34" charset="0"/>
                          <a:cs typeface="Arial" pitchFamily="34" charset="0"/>
                        </a:rPr>
                        <a:t>N</a:t>
                      </a:r>
                      <a:endParaRPr lang="en-US" sz="1100" b="1"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Freshman</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640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Sophomore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918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Junior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25%</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760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Senior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682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algn="just" fontAlgn="b"/>
                      <a:r>
                        <a:rPr lang="en-US" sz="1100" b="1" i="0" u="none" strike="noStrike" dirty="0">
                          <a:solidFill>
                            <a:schemeClr val="tx1"/>
                          </a:solidFill>
                          <a:latin typeface="Arial" pitchFamily="34" charset="0"/>
                          <a:cs typeface="Arial" pitchFamily="34" charset="0"/>
                        </a:rPr>
                        <a:t>Gender</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Century Gothic"/>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Century Gothic"/>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Male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43%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1,283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Female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57%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1,717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algn="just" fontAlgn="b"/>
                      <a:r>
                        <a:rPr lang="en-US" sz="1100" b="1" i="0" u="none" strike="noStrike" dirty="0">
                          <a:solidFill>
                            <a:schemeClr val="tx1"/>
                          </a:solidFill>
                          <a:latin typeface="Arial" pitchFamily="34" charset="0"/>
                          <a:cs typeface="Arial" pitchFamily="34" charset="0"/>
                        </a:rPr>
                        <a:t>Age</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smtClean="0">
                          <a:solidFill>
                            <a:schemeClr val="tx1"/>
                          </a:solidFill>
                          <a:latin typeface="Arial" pitchFamily="34" charset="0"/>
                          <a:cs typeface="Arial" pitchFamily="34" charset="0"/>
                        </a:rPr>
                        <a:t>18–24 </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1,802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smtClean="0">
                          <a:solidFill>
                            <a:schemeClr val="tx1"/>
                          </a:solidFill>
                          <a:latin typeface="Arial" pitchFamily="34" charset="0"/>
                          <a:cs typeface="Arial" pitchFamily="34" charset="0"/>
                        </a:rPr>
                        <a:t>25–34</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709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smtClean="0">
                          <a:solidFill>
                            <a:schemeClr val="tx1"/>
                          </a:solidFill>
                          <a:latin typeface="Arial" pitchFamily="34" charset="0"/>
                          <a:cs typeface="Arial" pitchFamily="34" charset="0"/>
                        </a:rPr>
                        <a:t>35–44</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259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45+</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230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algn="just" fontAlgn="b"/>
                      <a:r>
                        <a:rPr lang="en-US" sz="1100" b="1" i="0" u="none" strike="noStrike" dirty="0">
                          <a:solidFill>
                            <a:schemeClr val="tx1"/>
                          </a:solidFill>
                          <a:latin typeface="Arial" pitchFamily="34" charset="0"/>
                          <a:cs typeface="Arial" pitchFamily="34" charset="0"/>
                        </a:rPr>
                        <a:t>Region</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Northeast </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630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South </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25%</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750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Midwest</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990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West</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630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algn="just" fontAlgn="b"/>
                      <a:r>
                        <a:rPr lang="en-US" sz="1100" b="1" i="0" u="none" strike="noStrike" dirty="0">
                          <a:solidFill>
                            <a:schemeClr val="tx1"/>
                          </a:solidFill>
                          <a:latin typeface="Arial" pitchFamily="34" charset="0"/>
                          <a:cs typeface="Arial" pitchFamily="34" charset="0"/>
                        </a:rPr>
                        <a:t>Ethnicity</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White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66%</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1,975</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smtClean="0">
                          <a:solidFill>
                            <a:schemeClr val="tx1"/>
                          </a:solidFill>
                          <a:latin typeface="Arial" pitchFamily="34" charset="0"/>
                          <a:cs typeface="Arial" pitchFamily="34" charset="0"/>
                        </a:rPr>
                        <a:t>Black/African </a:t>
                      </a:r>
                      <a:r>
                        <a:rPr lang="en-US" sz="1100" b="0" i="0" u="none" strike="noStrike" dirty="0">
                          <a:solidFill>
                            <a:schemeClr val="tx1"/>
                          </a:solidFill>
                          <a:latin typeface="Arial" pitchFamily="34" charset="0"/>
                          <a:cs typeface="Arial" pitchFamily="34" charset="0"/>
                        </a:rPr>
                        <a:t>American</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398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Hispanic</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344</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American Indian or Alaskan native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smtClean="0">
                          <a:solidFill>
                            <a:schemeClr val="tx1"/>
                          </a:solidFill>
                          <a:latin typeface="Arial" pitchFamily="34" charset="0"/>
                          <a:cs typeface="Arial" pitchFamily="34" charset="0"/>
                        </a:rPr>
                        <a:t>Asian/Pacific </a:t>
                      </a:r>
                      <a:r>
                        <a:rPr lang="en-US" sz="1100" b="0" i="0" u="none" strike="noStrike" dirty="0">
                          <a:solidFill>
                            <a:schemeClr val="tx1"/>
                          </a:solidFill>
                          <a:latin typeface="Arial" pitchFamily="34" charset="0"/>
                          <a:cs typeface="Arial" pitchFamily="34" charset="0"/>
                        </a:rPr>
                        <a:t>Islander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201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Other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63688">
                <a:tc>
                  <a:txBody>
                    <a:bodyPr/>
                    <a:lstStyle/>
                    <a:p>
                      <a:pPr marL="171450" lvl="1" indent="0" algn="l" fontAlgn="b"/>
                      <a:r>
                        <a:rPr lang="en-US" sz="1100" b="0" i="0" u="none" strike="noStrike" dirty="0">
                          <a:solidFill>
                            <a:schemeClr val="tx1"/>
                          </a:solidFill>
                          <a:latin typeface="Arial" pitchFamily="34" charset="0"/>
                          <a:cs typeface="Arial" pitchFamily="34" charset="0"/>
                        </a:rPr>
                        <a:t>Prefer not to answer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65</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257168007"/>
              </p:ext>
            </p:extLst>
          </p:nvPr>
        </p:nvGraphicFramePr>
        <p:xfrm>
          <a:off x="4572000" y="1545115"/>
          <a:ext cx="4343400" cy="4793908"/>
        </p:xfrm>
        <a:graphic>
          <a:graphicData uri="http://schemas.openxmlformats.org/drawingml/2006/table">
            <a:tbl>
              <a:tblPr/>
              <a:tblGrid>
                <a:gridCol w="2895600"/>
                <a:gridCol w="975441"/>
                <a:gridCol w="472359"/>
              </a:tblGrid>
              <a:tr h="71424">
                <a:tc>
                  <a:txBody>
                    <a:bodyPr/>
                    <a:lstStyle/>
                    <a:p>
                      <a:pPr algn="just" fontAlgn="b"/>
                      <a:r>
                        <a:rPr lang="en-US" sz="1100" b="1" i="0" u="none" strike="noStrike" dirty="0">
                          <a:solidFill>
                            <a:schemeClr val="tx1"/>
                          </a:solidFill>
                          <a:latin typeface="Arial" pitchFamily="34" charset="0"/>
                          <a:cs typeface="Arial" pitchFamily="34" charset="0"/>
                        </a:rPr>
                        <a:t>Major</a:t>
                      </a:r>
                    </a:p>
                  </a:txBody>
                  <a:tcPr marL="3571" marR="3571" marT="3571"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1" i="0" u="none" strike="noStrike" dirty="0" smtClean="0">
                          <a:solidFill>
                            <a:schemeClr val="tx1"/>
                          </a:solidFill>
                          <a:latin typeface="Arial" pitchFamily="34" charset="0"/>
                          <a:cs typeface="Arial" pitchFamily="34" charset="0"/>
                        </a:rPr>
                        <a:t>Percentage</a:t>
                      </a:r>
                      <a:endParaRPr lang="en-US" sz="1100" b="0" i="0" u="none" strike="noStrike" dirty="0">
                        <a:solidFill>
                          <a:schemeClr val="tx1"/>
                        </a:solidFill>
                        <a:latin typeface="Arial" pitchFamily="34" charset="0"/>
                        <a:cs typeface="Arial" pitchFamily="34" charset="0"/>
                      </a:endParaRPr>
                    </a:p>
                  </a:txBody>
                  <a:tcPr marL="3571" marR="3571" marT="3571" marB="0" anchor="ctr">
                    <a:lnL w="12700" cap="flat" cmpd="sng" algn="ctr">
                      <a:noFill/>
                      <a:prstDash val="solid"/>
                      <a:round/>
                      <a:headEnd type="none" w="med" len="med"/>
                      <a:tailEnd type="none" w="med" len="med"/>
                    </a:lnL>
                    <a:lnR>
                      <a:noFill/>
                    </a:lnR>
                    <a:lnT>
                      <a:noFill/>
                    </a:lnT>
                    <a:lnB>
                      <a:noFill/>
                    </a:lnB>
                  </a:tcPr>
                </a:tc>
                <a:tc>
                  <a:txBody>
                    <a:bodyPr/>
                    <a:lstStyle/>
                    <a:p>
                      <a:pPr algn="ctr" fontAlgn="ctr"/>
                      <a:r>
                        <a:rPr lang="en-US" sz="1100" b="1" i="0" u="none" strike="noStrike" dirty="0" smtClean="0">
                          <a:solidFill>
                            <a:schemeClr val="tx1"/>
                          </a:solidFill>
                          <a:latin typeface="Arial" pitchFamily="34" charset="0"/>
                          <a:cs typeface="Arial" pitchFamily="34" charset="0"/>
                        </a:rPr>
                        <a:t>N</a:t>
                      </a:r>
                      <a:endParaRPr lang="en-US" sz="1100" b="1"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28562">
                <a:tc>
                  <a:txBody>
                    <a:bodyPr/>
                    <a:lstStyle/>
                    <a:p>
                      <a:pPr marL="171450" lvl="1" indent="0" algn="l" fontAlgn="b"/>
                      <a:r>
                        <a:rPr lang="en-US" sz="1100" b="0" i="0" u="none" strike="noStrike" dirty="0">
                          <a:solidFill>
                            <a:schemeClr val="tx1"/>
                          </a:solidFill>
                          <a:latin typeface="Arial" pitchFamily="34" charset="0"/>
                          <a:cs typeface="Arial" pitchFamily="34" charset="0"/>
                        </a:rPr>
                        <a:t>Biological/life </a:t>
                      </a:r>
                      <a:r>
                        <a:rPr lang="en-US" sz="1100" b="0" i="0" u="none" strike="noStrike" dirty="0" smtClean="0">
                          <a:solidFill>
                            <a:schemeClr val="tx1"/>
                          </a:solidFill>
                          <a:latin typeface="Arial" pitchFamily="34" charset="0"/>
                          <a:cs typeface="Arial" pitchFamily="34" charset="0"/>
                        </a:rPr>
                        <a:t>sciences</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w="12700" cap="flat" cmpd="sng" algn="ctr">
                      <a:noFill/>
                      <a:prstDash val="solid"/>
                      <a:round/>
                      <a:headEnd type="none" w="med" len="med"/>
                      <a:tailEnd type="none" w="med" len="med"/>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14%</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408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Business, management, marketing</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642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Education, including physical education</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198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Engineering, including computer science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28562">
                <a:tc>
                  <a:txBody>
                    <a:bodyPr/>
                    <a:lstStyle/>
                    <a:p>
                      <a:pPr marL="171450" lvl="1" indent="0" algn="l" fontAlgn="b"/>
                      <a:r>
                        <a:rPr lang="en-US" sz="1100" b="0" i="0" u="none" strike="noStrike" dirty="0">
                          <a:solidFill>
                            <a:schemeClr val="tx1"/>
                          </a:solidFill>
                          <a:latin typeface="Arial" pitchFamily="34" charset="0"/>
                          <a:cs typeface="Arial" pitchFamily="34" charset="0"/>
                        </a:rPr>
                        <a:t>Liberal arts and sciences/general studies </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342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Physical sciences, including math</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128562">
                <a:tc>
                  <a:txBody>
                    <a:bodyPr/>
                    <a:lstStyle/>
                    <a:p>
                      <a:pPr marL="171450" lvl="1" indent="0" algn="l" fontAlgn="b"/>
                      <a:r>
                        <a:rPr lang="en-US" sz="1100" b="0" i="0" u="none" strike="noStrike" dirty="0">
                          <a:solidFill>
                            <a:schemeClr val="tx1"/>
                          </a:solidFill>
                          <a:latin typeface="Arial" pitchFamily="34" charset="0"/>
                          <a:cs typeface="Arial" pitchFamily="34" charset="0"/>
                        </a:rPr>
                        <a:t>Social </a:t>
                      </a:r>
                      <a:r>
                        <a:rPr lang="en-US" sz="1100" b="0" i="0" u="none" strike="noStrike" dirty="0" smtClean="0">
                          <a:solidFill>
                            <a:schemeClr val="tx1"/>
                          </a:solidFill>
                          <a:latin typeface="Arial" pitchFamily="34" charset="0"/>
                          <a:cs typeface="Arial" pitchFamily="34" charset="0"/>
                        </a:rPr>
                        <a:t>sciences</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498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Fine arts</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168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Other</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402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Undecided</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57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algn="just" fontAlgn="b"/>
                      <a:r>
                        <a:rPr lang="en-US" sz="1100" b="1" i="0" u="none" strike="noStrike" dirty="0">
                          <a:solidFill>
                            <a:schemeClr val="tx1"/>
                          </a:solidFill>
                          <a:latin typeface="Arial" pitchFamily="34" charset="0"/>
                          <a:cs typeface="Arial" pitchFamily="34" charset="0"/>
                        </a:rPr>
                        <a:t>Institution Type</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Public</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2,190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Private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691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smtClean="0">
                          <a:solidFill>
                            <a:schemeClr val="tx1"/>
                          </a:solidFill>
                          <a:latin typeface="Arial" pitchFamily="34" charset="0"/>
                          <a:cs typeface="Arial" pitchFamily="34" charset="0"/>
                        </a:rPr>
                        <a:t>For-profit </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4%</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118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algn="just" fontAlgn="b"/>
                      <a:r>
                        <a:rPr lang="en-US" sz="1100" b="1" i="0" u="none" strike="noStrike" dirty="0" smtClean="0">
                          <a:solidFill>
                            <a:schemeClr val="tx1"/>
                          </a:solidFill>
                          <a:latin typeface="Arial" pitchFamily="34" charset="0"/>
                          <a:cs typeface="Arial" pitchFamily="34" charset="0"/>
                        </a:rPr>
                        <a:t>Enrollment</a:t>
                      </a:r>
                      <a:endParaRPr lang="en-US" sz="1100" b="1" i="0" u="none" strike="noStrike" dirty="0">
                        <a:solidFill>
                          <a:schemeClr val="tx1"/>
                        </a:solidFill>
                        <a:latin typeface="Arial" pitchFamily="34" charset="0"/>
                        <a:cs typeface="Arial" pitchFamily="34" charset="0"/>
                      </a:endParaRP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Less than 500</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500 to 999</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90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smtClean="0">
                          <a:solidFill>
                            <a:schemeClr val="tx1"/>
                          </a:solidFill>
                          <a:latin typeface="Arial" pitchFamily="34" charset="0"/>
                          <a:cs typeface="Arial" pitchFamily="34" charset="0"/>
                        </a:rPr>
                        <a:t>1,000–4,999</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570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smtClean="0">
                          <a:solidFill>
                            <a:schemeClr val="tx1"/>
                          </a:solidFill>
                          <a:latin typeface="Arial" pitchFamily="34" charset="0"/>
                          <a:cs typeface="Arial" pitchFamily="34" charset="0"/>
                        </a:rPr>
                        <a:t>5,000–9,999</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540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smtClean="0">
                          <a:solidFill>
                            <a:schemeClr val="tx1"/>
                          </a:solidFill>
                          <a:latin typeface="Arial" pitchFamily="34" charset="0"/>
                          <a:cs typeface="Arial" pitchFamily="34" charset="0"/>
                        </a:rPr>
                        <a:t>10,000–19,999</a:t>
                      </a:r>
                      <a:endParaRPr lang="en-US" sz="1100" b="0" i="0" u="none" strike="noStrike" dirty="0">
                        <a:solidFill>
                          <a:schemeClr val="tx1"/>
                        </a:solidFill>
                        <a:latin typeface="Arial" pitchFamily="34" charset="0"/>
                        <a:cs typeface="Arial" pitchFamily="34" charset="0"/>
                      </a:endParaRP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24%</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720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20,000 or more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35%</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1,049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algn="just" fontAlgn="b"/>
                      <a:r>
                        <a:rPr lang="en-US" sz="1100" b="1" i="0" u="none" strike="noStrike" dirty="0">
                          <a:solidFill>
                            <a:schemeClr val="tx1"/>
                          </a:solidFill>
                          <a:latin typeface="Arial" pitchFamily="34" charset="0"/>
                          <a:cs typeface="Arial" pitchFamily="34" charset="0"/>
                        </a:rPr>
                        <a:t>Type</a:t>
                      </a: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A two-year or community college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37%</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1,110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A four-year college or university</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63%</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1,890</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algn="l" fontAlgn="b"/>
                      <a:r>
                        <a:rPr lang="en-US" sz="1100" b="1" i="0" u="none" strike="noStrike" dirty="0" smtClean="0">
                          <a:solidFill>
                            <a:schemeClr val="tx1"/>
                          </a:solidFill>
                          <a:latin typeface="Arial" pitchFamily="34" charset="0"/>
                          <a:cs typeface="Arial" pitchFamily="34" charset="0"/>
                        </a:rPr>
                        <a:t>Student Enrollment Status</a:t>
                      </a:r>
                      <a:endParaRPr lang="en-US" sz="1100" b="1" i="0" u="none" strike="noStrike" dirty="0">
                        <a:solidFill>
                          <a:schemeClr val="tx1"/>
                        </a:solidFill>
                        <a:latin typeface="Arial" pitchFamily="34" charset="0"/>
                        <a:cs typeface="Arial" pitchFamily="34" charset="0"/>
                      </a:endParaRPr>
                    </a:p>
                  </a:txBody>
                  <a:tcPr marL="3571" marR="3571" marT="3571" marB="0" anchor="b">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Full-time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82%</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2,459</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r h="71424">
                <a:tc>
                  <a:txBody>
                    <a:bodyPr/>
                    <a:lstStyle/>
                    <a:p>
                      <a:pPr marL="171450" lvl="1" indent="0" algn="l" fontAlgn="b"/>
                      <a:r>
                        <a:rPr lang="en-US" sz="1100" b="0" i="0" u="none" strike="noStrike" dirty="0">
                          <a:solidFill>
                            <a:schemeClr val="tx1"/>
                          </a:solidFill>
                          <a:latin typeface="Arial" pitchFamily="34" charset="0"/>
                          <a:cs typeface="Arial" pitchFamily="34" charset="0"/>
                        </a:rPr>
                        <a:t>Part-time</a:t>
                      </a:r>
                    </a:p>
                  </a:txBody>
                  <a:tcPr marL="32141" marR="3571" marT="3571" marB="0" anchor="b">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18%</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c>
                  <a:txBody>
                    <a:bodyPr/>
                    <a:lstStyle/>
                    <a:p>
                      <a:pPr algn="ctr" fontAlgn="ctr"/>
                      <a:r>
                        <a:rPr lang="en-US" sz="1100" b="0" i="0" u="none" strike="noStrike" dirty="0" smtClean="0">
                          <a:solidFill>
                            <a:schemeClr val="tx1"/>
                          </a:solidFill>
                          <a:latin typeface="Arial" pitchFamily="34" charset="0"/>
                          <a:cs typeface="Arial" pitchFamily="34" charset="0"/>
                        </a:rPr>
                        <a:t>541</a:t>
                      </a:r>
                      <a:endParaRPr lang="en-US" sz="1100" b="0" i="0" u="none" strike="noStrike" dirty="0">
                        <a:solidFill>
                          <a:schemeClr val="tx1"/>
                        </a:solidFill>
                        <a:latin typeface="Arial" pitchFamily="34" charset="0"/>
                        <a:cs typeface="Arial" pitchFamily="34" charset="0"/>
                      </a:endParaRPr>
                    </a:p>
                  </a:txBody>
                  <a:tcPr marL="3571" marR="3571" marT="3571" marB="0" anchor="ctr">
                    <a:lnL>
                      <a:noFill/>
                    </a:lnL>
                    <a:lnR>
                      <a:noFill/>
                    </a:lnR>
                    <a:lnT>
                      <a:noFill/>
                    </a:lnT>
                    <a:lnB>
                      <a:noFill/>
                    </a:lnB>
                  </a:tcPr>
                </a:tc>
              </a:tr>
            </a:tbl>
          </a:graphicData>
        </a:graphic>
      </p:graphicFrame>
    </p:spTree>
    <p:extLst>
      <p:ext uri="{BB962C8B-B14F-4D97-AF65-F5344CB8AC3E}">
        <p14:creationId xmlns:p14="http://schemas.microsoft.com/office/powerpoint/2010/main" val="14892518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smtClean="0"/>
              <a:t>Key findings</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7</a:t>
            </a:fld>
            <a:endParaRPr lang="en-US"/>
          </a:p>
        </p:txBody>
      </p:sp>
    </p:spTree>
    <p:extLst>
      <p:ext uri="{BB962C8B-B14F-4D97-AF65-F5344CB8AC3E}">
        <p14:creationId xmlns:p14="http://schemas.microsoft.com/office/powerpoint/2010/main" val="299616717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ECAR Student study, 2011</a:t>
            </a:r>
            <a:br>
              <a:rPr lang="en-US" dirty="0" smtClean="0"/>
            </a:br>
            <a:r>
              <a:rPr lang="en-US" dirty="0" smtClean="0"/>
              <a:t>key findings</a:t>
            </a:r>
            <a:endParaRPr lang="en-US" dirty="0"/>
          </a:p>
        </p:txBody>
      </p:sp>
      <p:sp>
        <p:nvSpPr>
          <p:cNvPr id="8" name="Content Placeholder 7"/>
          <p:cNvSpPr>
            <a:spLocks noGrp="1"/>
          </p:cNvSpPr>
          <p:nvPr>
            <p:ph idx="1"/>
          </p:nvPr>
        </p:nvSpPr>
        <p:spPr>
          <a:xfrm>
            <a:off x="457200" y="1633251"/>
            <a:ext cx="8534400" cy="4525963"/>
          </a:xfrm>
        </p:spPr>
        <p:txBody>
          <a:bodyPr>
            <a:normAutofit lnSpcReduction="10000"/>
          </a:bodyPr>
          <a:lstStyle/>
          <a:p>
            <a:pPr lvl="0">
              <a:buClr>
                <a:srgbClr val="A32638"/>
              </a:buClr>
            </a:pPr>
            <a:r>
              <a:rPr lang="en-US" dirty="0"/>
              <a:t>Students are </a:t>
            </a:r>
            <a:r>
              <a:rPr lang="en-US" i="1" u="sng" dirty="0"/>
              <a:t>drawn to hot </a:t>
            </a:r>
            <a:r>
              <a:rPr lang="en-US" i="1" u="sng" dirty="0" smtClean="0"/>
              <a:t>technologies</a:t>
            </a:r>
            <a:r>
              <a:rPr lang="en-US" i="1" dirty="0" smtClean="0"/>
              <a:t> </a:t>
            </a:r>
            <a:r>
              <a:rPr lang="en-US" dirty="0"/>
              <a:t>but </a:t>
            </a:r>
            <a:r>
              <a:rPr lang="en-US" dirty="0" smtClean="0"/>
              <a:t>rely </a:t>
            </a:r>
            <a:r>
              <a:rPr lang="en-US" dirty="0"/>
              <a:t>on more traditional </a:t>
            </a:r>
            <a:r>
              <a:rPr lang="en-US" dirty="0" smtClean="0"/>
              <a:t>devices.</a:t>
            </a:r>
            <a:endParaRPr lang="en-US" dirty="0"/>
          </a:p>
          <a:p>
            <a:pPr lvl="0">
              <a:buClr>
                <a:srgbClr val="A32638"/>
              </a:buClr>
            </a:pPr>
            <a:r>
              <a:rPr lang="en-US" dirty="0"/>
              <a:t>Students </a:t>
            </a:r>
            <a:r>
              <a:rPr lang="en-US" i="1" u="sng" dirty="0"/>
              <a:t>recognize major academic benefits</a:t>
            </a:r>
            <a:r>
              <a:rPr lang="en-US" i="1" dirty="0"/>
              <a:t> </a:t>
            </a:r>
            <a:r>
              <a:rPr lang="en-US" dirty="0"/>
              <a:t>of </a:t>
            </a:r>
            <a:r>
              <a:rPr lang="en-US" dirty="0" smtClean="0"/>
              <a:t>technology.</a:t>
            </a:r>
            <a:endParaRPr lang="en-US" dirty="0"/>
          </a:p>
          <a:p>
            <a:pPr lvl="0">
              <a:buClr>
                <a:srgbClr val="A32638"/>
              </a:buClr>
            </a:pPr>
            <a:r>
              <a:rPr lang="en-US" dirty="0"/>
              <a:t>Students </a:t>
            </a:r>
            <a:r>
              <a:rPr lang="en-US" i="1" u="sng" dirty="0"/>
              <a:t>report </a:t>
            </a:r>
            <a:r>
              <a:rPr lang="en-US" i="1" u="sng" dirty="0" smtClean="0"/>
              <a:t>uneven </a:t>
            </a:r>
            <a:r>
              <a:rPr lang="en-US" i="1" u="sng" dirty="0"/>
              <a:t>perceptions of</a:t>
            </a:r>
            <a:r>
              <a:rPr lang="en-US" i="1" dirty="0"/>
              <a:t> </a:t>
            </a:r>
            <a:r>
              <a:rPr lang="en-US" dirty="0"/>
              <a:t>institutions and instructors on </a:t>
            </a:r>
            <a:r>
              <a:rPr lang="en-US" i="1" u="sng" dirty="0" smtClean="0"/>
              <a:t>technology</a:t>
            </a:r>
            <a:r>
              <a:rPr lang="en-US" dirty="0" smtClean="0"/>
              <a:t>.</a:t>
            </a:r>
            <a:endParaRPr lang="en-US" dirty="0"/>
          </a:p>
          <a:p>
            <a:pPr lvl="0">
              <a:buClr>
                <a:srgbClr val="A32638"/>
              </a:buClr>
            </a:pPr>
            <a:r>
              <a:rPr lang="en-US" dirty="0" smtClean="0"/>
              <a:t>Facebook-generation </a:t>
            </a:r>
            <a:r>
              <a:rPr lang="en-US" dirty="0"/>
              <a:t>students </a:t>
            </a:r>
            <a:r>
              <a:rPr lang="en-US" i="1" u="sng" dirty="0"/>
              <a:t>juggle personal and academic </a:t>
            </a:r>
            <a:r>
              <a:rPr lang="en-US" i="1" u="sng" dirty="0" smtClean="0"/>
              <a:t>interactions</a:t>
            </a:r>
            <a:r>
              <a:rPr lang="en-US" dirty="0" smtClean="0"/>
              <a:t>.</a:t>
            </a:r>
            <a:endParaRPr lang="en-US" dirty="0"/>
          </a:p>
          <a:p>
            <a:pPr lvl="0">
              <a:buClr>
                <a:srgbClr val="A32638"/>
              </a:buClr>
            </a:pPr>
            <a:r>
              <a:rPr lang="en-US" dirty="0"/>
              <a:t>Students </a:t>
            </a:r>
            <a:r>
              <a:rPr lang="en-US" i="1" u="sng" dirty="0"/>
              <a:t>prefer</a:t>
            </a:r>
            <a:r>
              <a:rPr lang="en-US" dirty="0"/>
              <a:t>, and say they learn more in, </a:t>
            </a:r>
            <a:r>
              <a:rPr lang="en-US" i="1" u="sng" dirty="0"/>
              <a:t>classes with online </a:t>
            </a:r>
            <a:r>
              <a:rPr lang="en-US" i="1" u="sng" dirty="0" smtClean="0"/>
              <a:t>components</a:t>
            </a:r>
            <a:r>
              <a:rPr lang="en-US" dirty="0" smtClean="0"/>
              <a:t>.</a:t>
            </a:r>
            <a:endParaRPr lang="en-US" dirty="0"/>
          </a:p>
        </p:txBody>
      </p:sp>
      <p:sp>
        <p:nvSpPr>
          <p:cNvPr id="5" name="Footer Placeholder 4"/>
          <p:cNvSpPr>
            <a:spLocks noGrp="1"/>
          </p:cNvSpPr>
          <p:nvPr>
            <p:ph type="ftr" sz="quarter" idx="11"/>
          </p:nvPr>
        </p:nvSpPr>
        <p:spPr/>
        <p:txBody>
          <a:bodyPr/>
          <a:lstStyle/>
          <a:p>
            <a:r>
              <a:rPr lang="en-US" dirty="0" smtClean="0">
                <a:latin typeface="Arial" pitchFamily="34" charset="0"/>
                <a:cs typeface="Arial" pitchFamily="34" charset="0"/>
              </a:rPr>
              <a:t>©2011 EDUCAUSE. CC by-</a:t>
            </a:r>
            <a:r>
              <a:rPr lang="en-US" dirty="0" err="1" smtClean="0">
                <a:latin typeface="Arial" pitchFamily="34" charset="0"/>
                <a:cs typeface="Arial" pitchFamily="34" charset="0"/>
              </a:rPr>
              <a:t>nc</a:t>
            </a:r>
            <a:r>
              <a:rPr lang="en-US" dirty="0" smtClean="0">
                <a:latin typeface="Arial" pitchFamily="34" charset="0"/>
                <a:cs typeface="Arial" pitchFamily="34" charset="0"/>
              </a:rPr>
              <a:t>-</a:t>
            </a:r>
            <a:r>
              <a:rPr lang="en-US" dirty="0" err="1" smtClean="0">
                <a:latin typeface="Arial" pitchFamily="34" charset="0"/>
                <a:cs typeface="Arial" pitchFamily="34" charset="0"/>
              </a:rPr>
              <a:t>nd</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94B21EF6-A51D-4BDF-92F7-55E6C4F413CE}" type="slidenum">
              <a:rPr lang="en-US" smtClean="0"/>
              <a:pPr/>
              <a:t>8</a:t>
            </a:fld>
            <a:endParaRPr lang="en-US"/>
          </a:p>
        </p:txBody>
      </p:sp>
    </p:spTree>
    <p:extLst>
      <p:ext uri="{BB962C8B-B14F-4D97-AF65-F5344CB8AC3E}">
        <p14:creationId xmlns:p14="http://schemas.microsoft.com/office/powerpoint/2010/main" val="18752217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81000" y="2270655"/>
            <a:ext cx="8382000" cy="1143000"/>
          </a:xfrm>
        </p:spPr>
        <p:txBody>
          <a:bodyPr>
            <a:normAutofit/>
          </a:bodyPr>
          <a:lstStyle/>
          <a:p>
            <a:pPr algn="ctr"/>
            <a:r>
              <a:rPr lang="en-US" sz="2400" dirty="0" smtClean="0"/>
              <a:t>Key finding 1 – students are drawn to hot technologies but rely on traditional devices</a:t>
            </a:r>
            <a:endParaRPr lang="en-US" sz="2400" dirty="0"/>
          </a:p>
        </p:txBody>
      </p:sp>
      <p:sp>
        <p:nvSpPr>
          <p:cNvPr id="9" name="Footer Placeholder 8"/>
          <p:cNvSpPr>
            <a:spLocks noGrp="1"/>
          </p:cNvSpPr>
          <p:nvPr>
            <p:ph type="ftr" sz="quarter" idx="11"/>
          </p:nvPr>
        </p:nvSpPr>
        <p:spPr/>
        <p:txBody>
          <a:bodyPr/>
          <a:lstStyle/>
          <a:p>
            <a:pPr>
              <a:defRPr/>
            </a:pPr>
            <a:r>
              <a:rPr lang="en-US" smtClean="0"/>
              <a:t>©2011 EDUCAUSE. CC by-nc-nd</a:t>
            </a:r>
            <a:endParaRPr lang="en-US"/>
          </a:p>
        </p:txBody>
      </p:sp>
      <p:sp>
        <p:nvSpPr>
          <p:cNvPr id="8" name="Slide Number Placeholder 7"/>
          <p:cNvSpPr>
            <a:spLocks noGrp="1"/>
          </p:cNvSpPr>
          <p:nvPr>
            <p:ph type="sldNum" sz="quarter" idx="12"/>
          </p:nvPr>
        </p:nvSpPr>
        <p:spPr/>
        <p:txBody>
          <a:bodyPr/>
          <a:lstStyle/>
          <a:p>
            <a:pPr>
              <a:defRPr/>
            </a:pPr>
            <a:fld id="{627174C9-3566-421C-935D-63CC9F7431F7}" type="slidenum">
              <a:rPr lang="en-US" smtClean="0"/>
              <a:pPr>
                <a:defRPr/>
              </a:pPr>
              <a:t>9</a:t>
            </a:fld>
            <a:endParaRPr lang="en-US"/>
          </a:p>
        </p:txBody>
      </p:sp>
    </p:spTree>
    <p:extLst>
      <p:ext uri="{BB962C8B-B14F-4D97-AF65-F5344CB8AC3E}">
        <p14:creationId xmlns:p14="http://schemas.microsoft.com/office/powerpoint/2010/main" val="198470211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ECAR Slide Deck">
      <a:dk1>
        <a:sysClr val="windowText" lastClr="000000"/>
      </a:dk1>
      <a:lt1>
        <a:sysClr val="window" lastClr="FFFFFF"/>
      </a:lt1>
      <a:dk2>
        <a:srgbClr val="1F497D"/>
      </a:dk2>
      <a:lt2>
        <a:srgbClr val="FFFFFF"/>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CAR Slide Deck">
      <a:dk1>
        <a:sysClr val="windowText" lastClr="000000"/>
      </a:dk1>
      <a:lt1>
        <a:sysClr val="window" lastClr="FFFFFF"/>
      </a:lt1>
      <a:dk2>
        <a:srgbClr val="1F497D"/>
      </a:dk2>
      <a:lt2>
        <a:srgbClr val="FFFFFF"/>
      </a:lt2>
      <a:accent1>
        <a:srgbClr val="A32638"/>
      </a:accent1>
      <a:accent2>
        <a:srgbClr val="B5CC8E"/>
      </a:accent2>
      <a:accent3>
        <a:srgbClr val="004F6D"/>
      </a:accent3>
      <a:accent4>
        <a:srgbClr val="C1A875"/>
      </a:accent4>
      <a:accent5>
        <a:srgbClr val="547730"/>
      </a:accent5>
      <a:accent6>
        <a:srgbClr val="75AA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6382</TotalTime>
  <Words>7120</Words>
  <Application>Microsoft Office PowerPoint</Application>
  <PresentationFormat>On-screen Show (4:3)</PresentationFormat>
  <Paragraphs>988</Paragraphs>
  <Slides>54</Slides>
  <Notes>54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1_Office Theme</vt:lpstr>
      <vt:lpstr>Custom Design</vt:lpstr>
      <vt:lpstr>ECAR National study of students and information technology in higher education, 2011</vt:lpstr>
      <vt:lpstr>PowerPoint Presentation</vt:lpstr>
      <vt:lpstr>Study overview</vt:lpstr>
      <vt:lpstr>ECAR Student study, 2011 Research objectives</vt:lpstr>
      <vt:lpstr>ECAR Student study, 2011 sample </vt:lpstr>
      <vt:lpstr>ECAR Student study, 2011  Sample composition</vt:lpstr>
      <vt:lpstr>Key findings</vt:lpstr>
      <vt:lpstr>ECAR Student study, 2011 key findings</vt:lpstr>
      <vt:lpstr>Key finding 1 – students are drawn to hot technologies but rely on traditional devices</vt:lpstr>
      <vt:lpstr>Drawn to Hot Technologies… prefer small, mobile devices  </vt:lpstr>
      <vt:lpstr>Drawn to Hot Technologies… reliant on traditional devices</vt:lpstr>
      <vt:lpstr>Drawn to hot technologies… opinions on platform preference</vt:lpstr>
      <vt:lpstr>Drawn to hot technologies… Carnegie class differences</vt:lpstr>
      <vt:lpstr>Key finding 2 – students recognize major academic benefits of technology</vt:lpstr>
      <vt:lpstr>Academic benefits… devices used for academics</vt:lpstr>
      <vt:lpstr>Academic benefits… Core software is central to success</vt:lpstr>
      <vt:lpstr>academic benefits… students value software basics</vt:lpstr>
      <vt:lpstr>Academic benefits… accessing resources and efficiency</vt:lpstr>
      <vt:lpstr>Academic benefits… four factors for academic success</vt:lpstr>
      <vt:lpstr>Academic benefits…Relationships between technologies and benefits</vt:lpstr>
      <vt:lpstr>Academic benefits… communication tools - mass adoption</vt:lpstr>
      <vt:lpstr>Academic benefits… A blizzard of messages</vt:lpstr>
      <vt:lpstr>Academic benefits…Smartphones—not just  for communication</vt:lpstr>
      <vt:lpstr>Academic benefits… Top Apps for Mobiles</vt:lpstr>
      <vt:lpstr>Academic benefits…The one website students can’t live without</vt:lpstr>
      <vt:lpstr>Academic benefits… Value Anytime, anywhere access</vt:lpstr>
      <vt:lpstr>Academic benefits…Technologies valued align with instructors’ use</vt:lpstr>
      <vt:lpstr>Academic benefits… Many lack confidence in their skills</vt:lpstr>
      <vt:lpstr>Academic benefits… E-Mail hits the top of wish list</vt:lpstr>
      <vt:lpstr>Academic benefits…Carnegie differences in technology value</vt:lpstr>
      <vt:lpstr>Academic benefits…Carnegie Differences in technology value</vt:lpstr>
      <vt:lpstr>Key finding 3 – students report uneven  perceptions of institutions and instructors on technology</vt:lpstr>
      <vt:lpstr>uneven perceptions of technology… Effective, frequent, and seamless use </vt:lpstr>
      <vt:lpstr>Uneven perceptions of technology… No magic bullets</vt:lpstr>
      <vt:lpstr>Uneven perceptions of technology… Delivery of basic online services</vt:lpstr>
      <vt:lpstr>Uneven Perceptions of technology… value vs. effective use</vt:lpstr>
      <vt:lpstr>Uneven Perceptions of technology… Software value vs. wished used more</vt:lpstr>
      <vt:lpstr>Uneven perceptions of technology… instructors use “typical” technology</vt:lpstr>
      <vt:lpstr>Uneven perceptions of technology… opportunities for improvement</vt:lpstr>
      <vt:lpstr>Uneven perception of technology… Technology assistance opportunities</vt:lpstr>
      <vt:lpstr>Key finding 4 – facebook-generation students juggle personal and academic interactions</vt:lpstr>
      <vt:lpstr>Juggle interactions… social network use—not universal</vt:lpstr>
      <vt:lpstr>Juggle interactions…  use facebook to communicate</vt:lpstr>
      <vt:lpstr>Juggle interactions…  “friending” by an instructor?</vt:lpstr>
      <vt:lpstr> Key finding 5 – students prefer, and say they learn more, in classes with online components</vt:lpstr>
      <vt:lpstr>Students prefer online components… blend traditional and online</vt:lpstr>
      <vt:lpstr>Students prefer online components… Mixed signals about online-only</vt:lpstr>
      <vt:lpstr>Ecar recommendations</vt:lpstr>
      <vt:lpstr>Recommendations</vt:lpstr>
      <vt:lpstr>Recommendations, cont.</vt:lpstr>
      <vt:lpstr>Recommendations, cont.</vt:lpstr>
      <vt:lpstr>Recommendations, cont.</vt:lpstr>
      <vt:lpstr>Recommendations, cont.</vt:lpstr>
      <vt:lpstr>For more information </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Slides</dc:title>
  <dc:creator>parroway</dc:creator>
  <cp:lastModifiedBy>Eden Dahlstrom</cp:lastModifiedBy>
  <cp:revision>320</cp:revision>
  <cp:lastPrinted>2011-10-05T22:47:37Z</cp:lastPrinted>
  <dcterms:created xsi:type="dcterms:W3CDTF">2011-09-25T23:56:13Z</dcterms:created>
  <dcterms:modified xsi:type="dcterms:W3CDTF">2011-10-11T20:26:46Z</dcterms:modified>
</cp:coreProperties>
</file>