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drawings/drawing1.xml" ContentType="application/vnd.openxmlformats-officedocument.drawingml.chartshapes+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ppt/charts/chart10.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notesSlides/notesSlide16.xml" ContentType="application/vnd.openxmlformats-officedocument.presentationml.notesSlide+xml"/>
  <Override PartName="/ppt/charts/chart13.xml" ContentType="application/vnd.openxmlformats-officedocument.drawingml.chart+xml"/>
  <Override PartName="/ppt/notesSlides/notesSlide17.xml" ContentType="application/vnd.openxmlformats-officedocument.presentationml.notesSlide+xml"/>
  <Override PartName="/ppt/charts/chart14.xml" ContentType="application/vnd.openxmlformats-officedocument.drawingml.chart+xml"/>
  <Override PartName="/ppt/notesSlides/notesSlide18.xml" ContentType="application/vnd.openxmlformats-officedocument.presentationml.notesSlide+xml"/>
  <Override PartName="/ppt/charts/chart15.xml" ContentType="application/vnd.openxmlformats-officedocument.drawingml.chart+xml"/>
  <Override PartName="/ppt/notesSlides/notesSlide19.xml" ContentType="application/vnd.openxmlformats-officedocument.presentationml.notesSlide+xml"/>
  <Override PartName="/ppt/charts/chart16.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7.xml" ContentType="application/vnd.openxmlformats-officedocument.drawingml.chart+xml"/>
  <Override PartName="/ppt/notesSlides/notesSlide22.xml" ContentType="application/vnd.openxmlformats-officedocument.presentationml.notesSlide+xml"/>
  <Override PartName="/ppt/charts/chart18.xml" ContentType="application/vnd.openxmlformats-officedocument.drawingml.chart+xml"/>
  <Override PartName="/ppt/notesSlides/notesSlide23.xml" ContentType="application/vnd.openxmlformats-officedocument.presentationml.notesSlide+xml"/>
  <Override PartName="/ppt/charts/chart19.xml" ContentType="application/vnd.openxmlformats-officedocument.drawingml.chart+xml"/>
  <Override PartName="/ppt/notesSlides/notesSlide24.xml" ContentType="application/vnd.openxmlformats-officedocument.presentationml.notesSlide+xml"/>
  <Override PartName="/ppt/charts/chart20.xml" ContentType="application/vnd.openxmlformats-officedocument.drawingml.chart+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21.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2.xml" ContentType="application/vnd.openxmlformats-officedocument.drawingml.chart+xml"/>
  <Override PartName="/ppt/notesSlides/notesSlide29.xml" ContentType="application/vnd.openxmlformats-officedocument.presentationml.notesSlide+xml"/>
  <Override PartName="/ppt/charts/chart23.xml" ContentType="application/vnd.openxmlformats-officedocument.drawingml.chart+xml"/>
  <Override PartName="/ppt/notesSlides/notesSlide30.xml" ContentType="application/vnd.openxmlformats-officedocument.presentationml.notesSlide+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notesSlides/notesSlide31.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ppt/notesSlides/notesSlide32.xml" ContentType="application/vnd.openxmlformats-officedocument.presentationml.notesSlide+xml"/>
  <Override PartName="/ppt/charts/chart30.xml" ContentType="application/vnd.openxmlformats-officedocument.drawingml.chart+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8"/>
  </p:notesMasterIdLst>
  <p:sldIdLst>
    <p:sldId id="256" r:id="rId3"/>
    <p:sldId id="360" r:id="rId4"/>
    <p:sldId id="286" r:id="rId5"/>
    <p:sldId id="287" r:id="rId6"/>
    <p:sldId id="312" r:id="rId7"/>
    <p:sldId id="310" r:id="rId8"/>
    <p:sldId id="283" r:id="rId9"/>
    <p:sldId id="315" r:id="rId10"/>
    <p:sldId id="314" r:id="rId11"/>
    <p:sldId id="257" r:id="rId12"/>
    <p:sldId id="316" r:id="rId13"/>
    <p:sldId id="288" r:id="rId14"/>
    <p:sldId id="289" r:id="rId15"/>
    <p:sldId id="320" r:id="rId16"/>
    <p:sldId id="318" r:id="rId17"/>
    <p:sldId id="266" r:id="rId18"/>
    <p:sldId id="361" r:id="rId19"/>
    <p:sldId id="292" r:id="rId20"/>
    <p:sldId id="322" r:id="rId21"/>
    <p:sldId id="349" r:id="rId22"/>
    <p:sldId id="350" r:id="rId23"/>
    <p:sldId id="348" r:id="rId24"/>
    <p:sldId id="347" r:id="rId25"/>
    <p:sldId id="297" r:id="rId26"/>
    <p:sldId id="298" r:id="rId27"/>
    <p:sldId id="359" r:id="rId28"/>
    <p:sldId id="303" r:id="rId29"/>
    <p:sldId id="355" r:id="rId30"/>
    <p:sldId id="346" r:id="rId31"/>
    <p:sldId id="308" r:id="rId32"/>
    <p:sldId id="278" r:id="rId33"/>
    <p:sldId id="265" r:id="rId34"/>
    <p:sldId id="354" r:id="rId35"/>
    <p:sldId id="330" r:id="rId36"/>
    <p:sldId id="353" r:id="rId37"/>
    <p:sldId id="334" r:id="rId38"/>
    <p:sldId id="305" r:id="rId39"/>
    <p:sldId id="279" r:id="rId40"/>
    <p:sldId id="356" r:id="rId41"/>
    <p:sldId id="357" r:id="rId42"/>
    <p:sldId id="338" r:id="rId43"/>
    <p:sldId id="276" r:id="rId44"/>
    <p:sldId id="358" r:id="rId45"/>
    <p:sldId id="340" r:id="rId46"/>
    <p:sldId id="362" r:id="rId4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6C0A"/>
    <a:srgbClr val="FFFFFF"/>
    <a:srgbClr val="FFFF00"/>
    <a:srgbClr val="27829E"/>
    <a:srgbClr val="4F6228"/>
    <a:srgbClr val="C4BD97"/>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2" autoAdjust="0"/>
    <p:restoredTop sz="82614" autoAdjust="0"/>
  </p:normalViewPr>
  <p:slideViewPr>
    <p:cSldViewPr snapToGrid="0">
      <p:cViewPr varScale="1">
        <p:scale>
          <a:sx n="69" d="100"/>
          <a:sy n="69" d="100"/>
        </p:scale>
        <p:origin x="-538" y="-67"/>
      </p:cViewPr>
      <p:guideLst>
        <p:guide orient="horz" pos="2160"/>
        <p:guide pos="2880"/>
      </p:guideLst>
    </p:cSldViewPr>
  </p:slideViewPr>
  <p:notesTextViewPr>
    <p:cViewPr>
      <p:scale>
        <a:sx n="75" d="100"/>
        <a:sy n="75" d="100"/>
      </p:scale>
      <p:origin x="0" y="0"/>
    </p:cViewPr>
  </p:notesTextViewPr>
  <p:sorterViewPr>
    <p:cViewPr>
      <p:scale>
        <a:sx n="100" d="100"/>
        <a:sy n="100" d="100"/>
      </p:scale>
      <p:origin x="0" y="6624"/>
    </p:cViewPr>
  </p:sorterViewPr>
  <p:notesViewPr>
    <p:cSldViewPr snapToGrid="0">
      <p:cViewPr varScale="1">
        <p:scale>
          <a:sx n="62" d="100"/>
          <a:sy n="62" d="100"/>
        </p:scale>
        <p:origin x="-1666" y="-101"/>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Types of Mobile Device Used by Respondent Institution Presidents </a:t>
            </a:r>
            <a:r>
              <a:rPr lang="en-US" dirty="0" smtClean="0"/>
              <a:t/>
            </a:r>
            <a:br>
              <a:rPr lang="en-US" dirty="0" smtClean="0"/>
            </a:br>
            <a:r>
              <a:rPr lang="en-US" dirty="0" smtClean="0"/>
              <a:t>(Multiple </a:t>
            </a:r>
            <a:r>
              <a:rPr lang="en-US" dirty="0"/>
              <a:t>Responses Allowed)</a:t>
            </a:r>
          </a:p>
        </c:rich>
      </c:tx>
      <c:layout/>
      <c:overlay val="0"/>
    </c:title>
    <c:autoTitleDeleted val="0"/>
    <c:plotArea>
      <c:layout/>
      <c:barChart>
        <c:barDir val="bar"/>
        <c:grouping val="clustered"/>
        <c:varyColors val="0"/>
        <c:ser>
          <c:idx val="0"/>
          <c:order val="0"/>
          <c:tx>
            <c:strRef>
              <c:f>Sheet1!$B$1</c:f>
              <c:strCache>
                <c:ptCount val="1"/>
                <c:pt idx="0">
                  <c:v>Presidents</c:v>
                </c:pt>
              </c:strCache>
            </c:strRef>
          </c:tx>
          <c:spPr>
            <a:solidFill>
              <a:schemeClr val="tx2"/>
            </a:solidFill>
          </c:spPr>
          <c:invertIfNegative val="0"/>
          <c:dLbls>
            <c:showLegendKey val="0"/>
            <c:showVal val="1"/>
            <c:showCatName val="0"/>
            <c:showSerName val="0"/>
            <c:showPercent val="0"/>
            <c:showBubbleSize val="0"/>
            <c:showLeaderLines val="0"/>
          </c:dLbls>
          <c:cat>
            <c:strRef>
              <c:f>Sheet1!$A$2:$A$7</c:f>
              <c:strCache>
                <c:ptCount val="6"/>
                <c:pt idx="0">
                  <c:v>Don't know</c:v>
                </c:pt>
                <c:pt idx="1">
                  <c:v>Other tablet</c:v>
                </c:pt>
                <c:pt idx="2">
                  <c:v>Android smartphone</c:v>
                </c:pt>
                <c:pt idx="3">
                  <c:v>BlackBerry smartphone</c:v>
                </c:pt>
                <c:pt idx="4">
                  <c:v>iPad</c:v>
                </c:pt>
                <c:pt idx="5">
                  <c:v>iPhone</c:v>
                </c:pt>
              </c:strCache>
            </c:strRef>
          </c:cat>
          <c:val>
            <c:numRef>
              <c:f>Sheet1!$B$2:$B$7</c:f>
              <c:numCache>
                <c:formatCode>0%</c:formatCode>
                <c:ptCount val="6"/>
                <c:pt idx="0">
                  <c:v>7.0000000000000007E-2</c:v>
                </c:pt>
                <c:pt idx="1">
                  <c:v>0.02</c:v>
                </c:pt>
                <c:pt idx="2">
                  <c:v>0.14829999999999999</c:v>
                </c:pt>
                <c:pt idx="3">
                  <c:v>0.29189999999999999</c:v>
                </c:pt>
                <c:pt idx="4">
                  <c:v>0.42580000000000001</c:v>
                </c:pt>
                <c:pt idx="5">
                  <c:v>0.50719999999999998</c:v>
                </c:pt>
              </c:numCache>
            </c:numRef>
          </c:val>
        </c:ser>
        <c:dLbls>
          <c:showLegendKey val="0"/>
          <c:showVal val="0"/>
          <c:showCatName val="0"/>
          <c:showSerName val="0"/>
          <c:showPercent val="0"/>
          <c:showBubbleSize val="0"/>
        </c:dLbls>
        <c:gapWidth val="50"/>
        <c:axId val="32126464"/>
        <c:axId val="32128000"/>
      </c:barChart>
      <c:catAx>
        <c:axId val="32126464"/>
        <c:scaling>
          <c:orientation val="minMax"/>
        </c:scaling>
        <c:delete val="0"/>
        <c:axPos val="l"/>
        <c:majorTickMark val="in"/>
        <c:minorTickMark val="none"/>
        <c:tickLblPos val="nextTo"/>
        <c:crossAx val="32128000"/>
        <c:crosses val="autoZero"/>
        <c:auto val="1"/>
        <c:lblAlgn val="ctr"/>
        <c:lblOffset val="100"/>
        <c:noMultiLvlLbl val="0"/>
      </c:catAx>
      <c:valAx>
        <c:axId val="32128000"/>
        <c:scaling>
          <c:orientation val="minMax"/>
        </c:scaling>
        <c:delete val="0"/>
        <c:axPos val="b"/>
        <c:title>
          <c:tx>
            <c:rich>
              <a:bodyPr/>
              <a:lstStyle/>
              <a:p>
                <a:pPr>
                  <a:defRPr b="0"/>
                </a:pPr>
                <a:r>
                  <a:rPr lang="en-US" b="0"/>
                  <a:t>Percentage of Institutions</a:t>
                </a:r>
              </a:p>
            </c:rich>
          </c:tx>
          <c:layout>
            <c:manualLayout>
              <c:xMode val="edge"/>
              <c:yMode val="edge"/>
              <c:x val="0.45446402612616699"/>
              <c:y val="0.952465139728632"/>
            </c:manualLayout>
          </c:layout>
          <c:overlay val="0"/>
        </c:title>
        <c:numFmt formatCode="0%" sourceLinked="0"/>
        <c:majorTickMark val="in"/>
        <c:minorTickMark val="none"/>
        <c:tickLblPos val="nextTo"/>
        <c:crossAx val="32126464"/>
        <c:crosses val="autoZero"/>
        <c:crossBetween val="between"/>
      </c:valAx>
    </c:plotArea>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41074553363699"/>
          <c:y val="4.48613919291872E-2"/>
          <c:w val="0.84831742908484797"/>
          <c:h val="0.86328530265390901"/>
        </c:manualLayout>
      </c:layout>
      <c:barChart>
        <c:barDir val="col"/>
        <c:grouping val="clustered"/>
        <c:varyColors val="0"/>
        <c:ser>
          <c:idx val="0"/>
          <c:order val="0"/>
          <c:tx>
            <c:strRef>
              <c:f>Sheet1!$B$1</c:f>
              <c:strCache>
                <c:ptCount val="1"/>
                <c:pt idx="0">
                  <c:v>Percentage of Institutions</c:v>
                </c:pt>
              </c:strCache>
            </c:strRef>
          </c:tx>
          <c:spPr>
            <a:solidFill>
              <a:schemeClr val="tx2"/>
            </a:solidFill>
          </c:spPr>
          <c:invertIfNegative val="0"/>
          <c:dLbls>
            <c:showLegendKey val="0"/>
            <c:showVal val="1"/>
            <c:showCatName val="0"/>
            <c:showSerName val="0"/>
            <c:showPercent val="0"/>
            <c:showBubbleSize val="0"/>
            <c:showLeaderLines val="0"/>
          </c:dLbls>
          <c:cat>
            <c:strRef>
              <c:f>Sheet1!$A$2:$A$5</c:f>
              <c:strCache>
                <c:ptCount val="4"/>
                <c:pt idx="0">
                  <c:v>General communications</c:v>
                </c:pt>
                <c:pt idx="1">
                  <c:v>Instruction</c:v>
                </c:pt>
                <c:pt idx="2">
                  <c:v>Administration</c:v>
                </c:pt>
                <c:pt idx="3">
                  <c:v>Research*</c:v>
                </c:pt>
              </c:strCache>
            </c:strRef>
          </c:cat>
          <c:val>
            <c:numRef>
              <c:f>Sheet1!$B$2:$B$5</c:f>
              <c:numCache>
                <c:formatCode>0%</c:formatCode>
                <c:ptCount val="4"/>
                <c:pt idx="0">
                  <c:v>0.35099999999999998</c:v>
                </c:pt>
                <c:pt idx="1">
                  <c:v>0.19500000000000001</c:v>
                </c:pt>
                <c:pt idx="2">
                  <c:v>0.10299999999999999</c:v>
                </c:pt>
                <c:pt idx="3">
                  <c:v>8.5999999999999993E-2</c:v>
                </c:pt>
              </c:numCache>
            </c:numRef>
          </c:val>
        </c:ser>
        <c:dLbls>
          <c:showLegendKey val="0"/>
          <c:showVal val="0"/>
          <c:showCatName val="0"/>
          <c:showSerName val="0"/>
          <c:showPercent val="0"/>
          <c:showBubbleSize val="0"/>
        </c:dLbls>
        <c:gapWidth val="150"/>
        <c:axId val="70851584"/>
        <c:axId val="70857472"/>
      </c:barChart>
      <c:catAx>
        <c:axId val="70851584"/>
        <c:scaling>
          <c:orientation val="minMax"/>
        </c:scaling>
        <c:delete val="0"/>
        <c:axPos val="b"/>
        <c:majorTickMark val="in"/>
        <c:minorTickMark val="none"/>
        <c:tickLblPos val="nextTo"/>
        <c:crossAx val="70857472"/>
        <c:crosses val="autoZero"/>
        <c:auto val="1"/>
        <c:lblAlgn val="ctr"/>
        <c:lblOffset val="100"/>
        <c:noMultiLvlLbl val="0"/>
      </c:catAx>
      <c:valAx>
        <c:axId val="70857472"/>
        <c:scaling>
          <c:orientation val="minMax"/>
        </c:scaling>
        <c:delete val="0"/>
        <c:axPos val="l"/>
        <c:majorGridlines>
          <c:spPr>
            <a:ln>
              <a:noFill/>
            </a:ln>
          </c:spPr>
        </c:majorGridlines>
        <c:title>
          <c:tx>
            <c:rich>
              <a:bodyPr rot="-5400000" vert="horz"/>
              <a:lstStyle/>
              <a:p>
                <a:pPr>
                  <a:defRPr b="0"/>
                </a:pPr>
                <a:r>
                  <a:rPr lang="en-US" b="0" dirty="0" smtClean="0"/>
                  <a:t>Percentage</a:t>
                </a:r>
                <a:r>
                  <a:rPr lang="en-US" b="0" baseline="0" dirty="0" smtClean="0"/>
                  <a:t> of Institutions Expecting Heavy or Very Heavy Mobile Demand</a:t>
                </a:r>
                <a:endParaRPr lang="en-US" b="0" dirty="0"/>
              </a:p>
            </c:rich>
          </c:tx>
          <c:layout>
            <c:manualLayout>
              <c:xMode val="edge"/>
              <c:yMode val="edge"/>
              <c:x val="8.6265394452723892E-3"/>
              <c:y val="0.106683368458204"/>
            </c:manualLayout>
          </c:layout>
          <c:overlay val="0"/>
        </c:title>
        <c:numFmt formatCode="0%" sourceLinked="1"/>
        <c:majorTickMark val="in"/>
        <c:minorTickMark val="none"/>
        <c:tickLblPos val="nextTo"/>
        <c:crossAx val="70851584"/>
        <c:crosses val="autoZero"/>
        <c:crossBetween val="between"/>
      </c:valAx>
    </c:plotArea>
    <c:plotVisOnly val="1"/>
    <c:dispBlanksAs val="gap"/>
    <c:showDLblsOverMax val="0"/>
  </c:chart>
  <c:txPr>
    <a:bodyPr/>
    <a:lstStyle/>
    <a:p>
      <a:pPr>
        <a:defRPr sz="1200">
          <a:latin typeface="Arial Narrow"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41074553363699"/>
          <c:y val="4.48613919291872E-2"/>
          <c:w val="0.84831742908484797"/>
          <c:h val="0.86328530265390901"/>
        </c:manualLayout>
      </c:layout>
      <c:barChart>
        <c:barDir val="col"/>
        <c:grouping val="clustered"/>
        <c:varyColors val="0"/>
        <c:ser>
          <c:idx val="0"/>
          <c:order val="0"/>
          <c:tx>
            <c:strRef>
              <c:f>Sheet1!$B$1</c:f>
              <c:strCache>
                <c:ptCount val="1"/>
                <c:pt idx="0">
                  <c:v>Percentage of Institutions</c:v>
                </c:pt>
              </c:strCache>
            </c:strRef>
          </c:tx>
          <c:spPr>
            <a:solidFill>
              <a:schemeClr val="tx2"/>
            </a:solidFill>
          </c:spPr>
          <c:invertIfNegative val="0"/>
          <c:dLbls>
            <c:showLegendKey val="0"/>
            <c:showVal val="1"/>
            <c:showCatName val="0"/>
            <c:showSerName val="0"/>
            <c:showPercent val="0"/>
            <c:showBubbleSize val="0"/>
            <c:showLeaderLines val="0"/>
          </c:dLbls>
          <c:cat>
            <c:strRef>
              <c:f>Sheet1!$A$2:$A$5</c:f>
              <c:strCache>
                <c:ptCount val="4"/>
                <c:pt idx="0">
                  <c:v>General communications</c:v>
                </c:pt>
                <c:pt idx="1">
                  <c:v>Instruction</c:v>
                </c:pt>
                <c:pt idx="2">
                  <c:v>Administration</c:v>
                </c:pt>
                <c:pt idx="3">
                  <c:v>Research*</c:v>
                </c:pt>
              </c:strCache>
            </c:strRef>
          </c:cat>
          <c:val>
            <c:numRef>
              <c:f>Sheet1!$B$2:$B$5</c:f>
              <c:numCache>
                <c:formatCode>0%</c:formatCode>
                <c:ptCount val="4"/>
                <c:pt idx="0">
                  <c:v>0.57799999999999996</c:v>
                </c:pt>
                <c:pt idx="1">
                  <c:v>0.51200000000000001</c:v>
                </c:pt>
                <c:pt idx="2">
                  <c:v>0.46100000000000002</c:v>
                </c:pt>
                <c:pt idx="3">
                  <c:v>0.41399999999999998</c:v>
                </c:pt>
              </c:numCache>
            </c:numRef>
          </c:val>
        </c:ser>
        <c:dLbls>
          <c:showLegendKey val="0"/>
          <c:showVal val="0"/>
          <c:showCatName val="0"/>
          <c:showSerName val="0"/>
          <c:showPercent val="0"/>
          <c:showBubbleSize val="0"/>
        </c:dLbls>
        <c:gapWidth val="150"/>
        <c:axId val="71111040"/>
        <c:axId val="71112576"/>
      </c:barChart>
      <c:catAx>
        <c:axId val="71111040"/>
        <c:scaling>
          <c:orientation val="minMax"/>
        </c:scaling>
        <c:delete val="0"/>
        <c:axPos val="b"/>
        <c:majorTickMark val="in"/>
        <c:minorTickMark val="none"/>
        <c:tickLblPos val="nextTo"/>
        <c:crossAx val="71112576"/>
        <c:crosses val="autoZero"/>
        <c:auto val="1"/>
        <c:lblAlgn val="ctr"/>
        <c:lblOffset val="100"/>
        <c:noMultiLvlLbl val="0"/>
      </c:catAx>
      <c:valAx>
        <c:axId val="71112576"/>
        <c:scaling>
          <c:orientation val="minMax"/>
        </c:scaling>
        <c:delete val="0"/>
        <c:axPos val="l"/>
        <c:majorGridlines>
          <c:spPr>
            <a:ln>
              <a:noFill/>
            </a:ln>
          </c:spPr>
        </c:majorGridlines>
        <c:title>
          <c:tx>
            <c:rich>
              <a:bodyPr rot="-5400000" vert="horz"/>
              <a:lstStyle/>
              <a:p>
                <a:pPr>
                  <a:defRPr b="0"/>
                </a:pPr>
                <a:r>
                  <a:rPr lang="en-US" b="0" dirty="0" smtClean="0"/>
                  <a:t>Percentage</a:t>
                </a:r>
                <a:r>
                  <a:rPr lang="en-US" b="0" baseline="0" dirty="0" smtClean="0"/>
                  <a:t> of Institutions Agreeing or Strongly Agreeing They Are Prepared to Meet Demand</a:t>
                </a:r>
                <a:endParaRPr lang="en-US" b="0" dirty="0"/>
              </a:p>
            </c:rich>
          </c:tx>
          <c:layout>
            <c:manualLayout>
              <c:xMode val="edge"/>
              <c:yMode val="edge"/>
              <c:x val="8.6265394452723892E-3"/>
              <c:y val="0.106683368458204"/>
            </c:manualLayout>
          </c:layout>
          <c:overlay val="0"/>
        </c:title>
        <c:numFmt formatCode="0%" sourceLinked="1"/>
        <c:majorTickMark val="in"/>
        <c:minorTickMark val="none"/>
        <c:tickLblPos val="nextTo"/>
        <c:crossAx val="71111040"/>
        <c:crosses val="autoZero"/>
        <c:crossBetween val="between"/>
      </c:valAx>
    </c:plotArea>
    <c:plotVisOnly val="1"/>
    <c:dispBlanksAs val="gap"/>
    <c:showDLblsOverMax val="0"/>
  </c:chart>
  <c:txPr>
    <a:bodyPr/>
    <a:lstStyle/>
    <a:p>
      <a:pPr>
        <a:defRPr sz="1200">
          <a:latin typeface="Arial Narrow"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41074553363699"/>
          <c:y val="4.48613919291872E-2"/>
          <c:w val="0.84831742908484797"/>
          <c:h val="0.77035649650693105"/>
        </c:manualLayout>
      </c:layout>
      <c:barChart>
        <c:barDir val="col"/>
        <c:grouping val="clustered"/>
        <c:varyColors val="0"/>
        <c:ser>
          <c:idx val="0"/>
          <c:order val="0"/>
          <c:tx>
            <c:strRef>
              <c:f>Sheet1!$B$1</c:f>
              <c:strCache>
                <c:ptCount val="1"/>
                <c:pt idx="0">
                  <c:v>Percentage of Institutions</c:v>
                </c:pt>
              </c:strCache>
            </c:strRef>
          </c:tx>
          <c:spPr>
            <a:solidFill>
              <a:schemeClr val="tx2"/>
            </a:solidFill>
          </c:spPr>
          <c:invertIfNegative val="0"/>
          <c:dLbls>
            <c:showLegendKey val="0"/>
            <c:showVal val="1"/>
            <c:showCatName val="0"/>
            <c:showSerName val="0"/>
            <c:showPercent val="0"/>
            <c:showBubbleSize val="0"/>
            <c:showLeaderLines val="0"/>
          </c:dLbls>
          <c:cat>
            <c:strRef>
              <c:f>Sheet1!$A$2:$A$10</c:f>
              <c:strCache>
                <c:ptCount val="9"/>
                <c:pt idx="0">
                  <c:v>None</c:v>
                </c:pt>
                <c:pt idx="1">
                  <c:v>One</c:v>
                </c:pt>
                <c:pt idx="2">
                  <c:v>Two</c:v>
                </c:pt>
                <c:pt idx="3">
                  <c:v>Three</c:v>
                </c:pt>
                <c:pt idx="4">
                  <c:v>Four</c:v>
                </c:pt>
                <c:pt idx="5">
                  <c:v>Five</c:v>
                </c:pt>
                <c:pt idx="6">
                  <c:v>Six to 10</c:v>
                </c:pt>
                <c:pt idx="7">
                  <c:v>More than 10</c:v>
                </c:pt>
                <c:pt idx="8">
                  <c:v>Don't know</c:v>
                </c:pt>
              </c:strCache>
            </c:strRef>
          </c:cat>
          <c:val>
            <c:numRef>
              <c:f>Sheet1!$B$2:$B$10</c:f>
              <c:numCache>
                <c:formatCode>0%</c:formatCode>
                <c:ptCount val="9"/>
                <c:pt idx="0">
                  <c:v>0.378</c:v>
                </c:pt>
                <c:pt idx="1">
                  <c:v>0.14399999999999999</c:v>
                </c:pt>
                <c:pt idx="2">
                  <c:v>0.114</c:v>
                </c:pt>
                <c:pt idx="3">
                  <c:v>0.05</c:v>
                </c:pt>
                <c:pt idx="4">
                  <c:v>0.05</c:v>
                </c:pt>
                <c:pt idx="5">
                  <c:v>0.04</c:v>
                </c:pt>
                <c:pt idx="6">
                  <c:v>0.08</c:v>
                </c:pt>
                <c:pt idx="7">
                  <c:v>6.4000000000000001E-2</c:v>
                </c:pt>
                <c:pt idx="8">
                  <c:v>7.0000000000000007E-2</c:v>
                </c:pt>
              </c:numCache>
            </c:numRef>
          </c:val>
        </c:ser>
        <c:dLbls>
          <c:showLegendKey val="0"/>
          <c:showVal val="0"/>
          <c:showCatName val="0"/>
          <c:showSerName val="0"/>
          <c:showPercent val="0"/>
          <c:showBubbleSize val="0"/>
        </c:dLbls>
        <c:gapWidth val="150"/>
        <c:axId val="71194112"/>
        <c:axId val="71196032"/>
      </c:barChart>
      <c:catAx>
        <c:axId val="71194112"/>
        <c:scaling>
          <c:orientation val="minMax"/>
        </c:scaling>
        <c:delete val="0"/>
        <c:axPos val="b"/>
        <c:title>
          <c:tx>
            <c:rich>
              <a:bodyPr/>
              <a:lstStyle/>
              <a:p>
                <a:pPr>
                  <a:defRPr b="0"/>
                </a:pPr>
                <a:r>
                  <a:rPr lang="en-US" b="0" dirty="0" smtClean="0"/>
                  <a:t>Number</a:t>
                </a:r>
                <a:r>
                  <a:rPr lang="en-US" b="0" baseline="0" dirty="0" smtClean="0"/>
                  <a:t> of Services Mobile-Enabled in Past 12 Months</a:t>
                </a:r>
                <a:endParaRPr lang="en-US" b="0" dirty="0"/>
              </a:p>
            </c:rich>
          </c:tx>
          <c:overlay val="0"/>
        </c:title>
        <c:majorTickMark val="in"/>
        <c:minorTickMark val="none"/>
        <c:tickLblPos val="nextTo"/>
        <c:crossAx val="71196032"/>
        <c:crosses val="autoZero"/>
        <c:auto val="1"/>
        <c:lblAlgn val="ctr"/>
        <c:lblOffset val="100"/>
        <c:noMultiLvlLbl val="0"/>
      </c:catAx>
      <c:valAx>
        <c:axId val="71196032"/>
        <c:scaling>
          <c:orientation val="minMax"/>
        </c:scaling>
        <c:delete val="0"/>
        <c:axPos val="l"/>
        <c:majorGridlines>
          <c:spPr>
            <a:ln>
              <a:noFill/>
            </a:ln>
          </c:spPr>
        </c:majorGridlines>
        <c:title>
          <c:tx>
            <c:rich>
              <a:bodyPr rot="-5400000" vert="horz"/>
              <a:lstStyle/>
              <a:p>
                <a:pPr>
                  <a:defRPr b="0"/>
                </a:pPr>
                <a:r>
                  <a:rPr lang="en-US" b="0" dirty="0" smtClean="0"/>
                  <a:t>Percentage</a:t>
                </a:r>
                <a:r>
                  <a:rPr lang="en-US" b="0" baseline="0" dirty="0" smtClean="0"/>
                  <a:t> of Institutions</a:t>
                </a:r>
                <a:endParaRPr lang="en-US" b="0" dirty="0"/>
              </a:p>
            </c:rich>
          </c:tx>
          <c:layout>
            <c:manualLayout>
              <c:xMode val="edge"/>
              <c:yMode val="edge"/>
              <c:x val="3.0611005708770699E-2"/>
              <c:y val="0.24716496340598501"/>
            </c:manualLayout>
          </c:layout>
          <c:overlay val="0"/>
        </c:title>
        <c:numFmt formatCode="0%" sourceLinked="1"/>
        <c:majorTickMark val="in"/>
        <c:minorTickMark val="none"/>
        <c:tickLblPos val="nextTo"/>
        <c:crossAx val="71194112"/>
        <c:crosses val="autoZero"/>
        <c:crossBetween val="between"/>
      </c:valAx>
    </c:plotArea>
    <c:plotVisOnly val="1"/>
    <c:dispBlanksAs val="gap"/>
    <c:showDLblsOverMax val="0"/>
  </c:chart>
  <c:txPr>
    <a:bodyPr/>
    <a:lstStyle/>
    <a:p>
      <a:pPr>
        <a:defRPr sz="1200">
          <a:latin typeface="Arial Narrow" pitchFamily="34"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41074553363699"/>
          <c:y val="4.48613919291872E-2"/>
          <c:w val="0.84831742908484797"/>
          <c:h val="0.77035649650693105"/>
        </c:manualLayout>
      </c:layout>
      <c:barChart>
        <c:barDir val="col"/>
        <c:grouping val="clustered"/>
        <c:varyColors val="0"/>
        <c:ser>
          <c:idx val="0"/>
          <c:order val="0"/>
          <c:tx>
            <c:strRef>
              <c:f>Sheet1!$B$1</c:f>
              <c:strCache>
                <c:ptCount val="1"/>
                <c:pt idx="0">
                  <c:v>Percentage of Institutions</c:v>
                </c:pt>
              </c:strCache>
            </c:strRef>
          </c:tx>
          <c:spPr>
            <a:solidFill>
              <a:schemeClr val="tx2"/>
            </a:solidFill>
          </c:spPr>
          <c:invertIfNegative val="0"/>
          <c:dLbls>
            <c:showLegendKey val="0"/>
            <c:showVal val="1"/>
            <c:showCatName val="0"/>
            <c:showSerName val="0"/>
            <c:showPercent val="0"/>
            <c:showBubbleSize val="0"/>
            <c:showLeaderLines val="0"/>
          </c:dLbls>
          <c:cat>
            <c:strRef>
              <c:f>Sheet1!$A$2:$A$6</c:f>
              <c:strCache>
                <c:ptCount val="5"/>
                <c:pt idx="0">
                  <c:v>$0 </c:v>
                </c:pt>
                <c:pt idx="1">
                  <c:v>$1–$4,525</c:v>
                </c:pt>
                <c:pt idx="2">
                  <c:v>$4,526–$14,000</c:v>
                </c:pt>
                <c:pt idx="3">
                  <c:v>$14,001–$50,000</c:v>
                </c:pt>
                <c:pt idx="4">
                  <c:v>More than $50,000</c:v>
                </c:pt>
              </c:strCache>
            </c:strRef>
          </c:cat>
          <c:val>
            <c:numRef>
              <c:f>Sheet1!$B$2:$B$6</c:f>
              <c:numCache>
                <c:formatCode>0%</c:formatCode>
                <c:ptCount val="5"/>
                <c:pt idx="0">
                  <c:v>0.34699999999999998</c:v>
                </c:pt>
                <c:pt idx="1">
                  <c:v>0.14199999999999999</c:v>
                </c:pt>
                <c:pt idx="2">
                  <c:v>0.14000000000000001</c:v>
                </c:pt>
                <c:pt idx="3">
                  <c:v>0.22</c:v>
                </c:pt>
                <c:pt idx="4">
                  <c:v>0.16</c:v>
                </c:pt>
              </c:numCache>
            </c:numRef>
          </c:val>
        </c:ser>
        <c:dLbls>
          <c:showLegendKey val="0"/>
          <c:showVal val="0"/>
          <c:showCatName val="0"/>
          <c:showSerName val="0"/>
          <c:showPercent val="0"/>
          <c:showBubbleSize val="0"/>
        </c:dLbls>
        <c:gapWidth val="150"/>
        <c:axId val="81103872"/>
        <c:axId val="81114240"/>
      </c:barChart>
      <c:catAx>
        <c:axId val="81103872"/>
        <c:scaling>
          <c:orientation val="minMax"/>
        </c:scaling>
        <c:delete val="0"/>
        <c:axPos val="b"/>
        <c:title>
          <c:tx>
            <c:rich>
              <a:bodyPr/>
              <a:lstStyle/>
              <a:p>
                <a:pPr>
                  <a:defRPr b="0"/>
                </a:pPr>
                <a:r>
                  <a:rPr lang="en-US" b="0" dirty="0" smtClean="0"/>
                  <a:t>Total Spent in Past</a:t>
                </a:r>
                <a:r>
                  <a:rPr lang="en-US" b="0" baseline="0" dirty="0" smtClean="0"/>
                  <a:t> Year on Mobile-Enablement</a:t>
                </a:r>
                <a:endParaRPr lang="en-US" b="0" dirty="0"/>
              </a:p>
            </c:rich>
          </c:tx>
          <c:layout>
            <c:manualLayout>
              <c:xMode val="edge"/>
              <c:yMode val="edge"/>
              <c:x val="0.35654250259126419"/>
              <c:y val="0.92024971632647623"/>
            </c:manualLayout>
          </c:layout>
          <c:overlay val="0"/>
        </c:title>
        <c:majorTickMark val="in"/>
        <c:minorTickMark val="none"/>
        <c:tickLblPos val="nextTo"/>
        <c:crossAx val="81114240"/>
        <c:crosses val="autoZero"/>
        <c:auto val="1"/>
        <c:lblAlgn val="ctr"/>
        <c:lblOffset val="100"/>
        <c:noMultiLvlLbl val="0"/>
      </c:catAx>
      <c:valAx>
        <c:axId val="81114240"/>
        <c:scaling>
          <c:orientation val="minMax"/>
        </c:scaling>
        <c:delete val="0"/>
        <c:axPos val="l"/>
        <c:majorGridlines>
          <c:spPr>
            <a:ln>
              <a:noFill/>
            </a:ln>
          </c:spPr>
        </c:majorGridlines>
        <c:title>
          <c:tx>
            <c:rich>
              <a:bodyPr rot="-5400000" vert="horz"/>
              <a:lstStyle/>
              <a:p>
                <a:pPr>
                  <a:defRPr b="0"/>
                </a:pPr>
                <a:r>
                  <a:rPr lang="en-US" b="0" dirty="0" smtClean="0"/>
                  <a:t>Percentage</a:t>
                </a:r>
                <a:r>
                  <a:rPr lang="en-US" b="0" baseline="0" dirty="0" smtClean="0"/>
                  <a:t> of Institutions</a:t>
                </a:r>
                <a:endParaRPr lang="en-US" b="0" dirty="0"/>
              </a:p>
            </c:rich>
          </c:tx>
          <c:layout>
            <c:manualLayout>
              <c:xMode val="edge"/>
              <c:yMode val="edge"/>
              <c:x val="3.0611005708770699E-2"/>
              <c:y val="0.24716496340598501"/>
            </c:manualLayout>
          </c:layout>
          <c:overlay val="0"/>
        </c:title>
        <c:numFmt formatCode="0%" sourceLinked="1"/>
        <c:majorTickMark val="in"/>
        <c:minorTickMark val="none"/>
        <c:tickLblPos val="nextTo"/>
        <c:crossAx val="81103872"/>
        <c:crosses val="autoZero"/>
        <c:crossBetween val="between"/>
      </c:valAx>
    </c:plotArea>
    <c:plotVisOnly val="1"/>
    <c:dispBlanksAs val="gap"/>
    <c:showDLblsOverMax val="0"/>
  </c:chart>
  <c:txPr>
    <a:bodyPr/>
    <a:lstStyle/>
    <a:p>
      <a:pPr>
        <a:defRPr sz="1200">
          <a:latin typeface="Arial Narrow"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Central IT Spending on Infrastructure and Tools for </a:t>
            </a:r>
            <a:r>
              <a:rPr lang="en-US" dirty="0" smtClean="0"/>
              <a:t>Mobile-Enablement </a:t>
            </a:r>
            <a:r>
              <a:rPr lang="en-US" dirty="0"/>
              <a:t>in </a:t>
            </a:r>
            <a:r>
              <a:rPr lang="en-US" dirty="0" smtClean="0"/>
              <a:t/>
            </a:r>
            <a:br>
              <a:rPr lang="en-US" dirty="0" smtClean="0"/>
            </a:br>
            <a:r>
              <a:rPr lang="en-US" dirty="0" smtClean="0"/>
              <a:t>Past </a:t>
            </a:r>
            <a:r>
              <a:rPr lang="en-US" dirty="0"/>
              <a:t>12 Months, by Carnegie </a:t>
            </a:r>
            <a:r>
              <a:rPr lang="en-US" dirty="0" smtClean="0"/>
              <a:t>Class</a:t>
            </a:r>
            <a:endParaRPr lang="en-US" dirty="0"/>
          </a:p>
        </c:rich>
      </c:tx>
      <c:layout>
        <c:manualLayout>
          <c:xMode val="edge"/>
          <c:yMode val="edge"/>
          <c:x val="0.20248456790123456"/>
          <c:y val="0.12612516432892351"/>
        </c:manualLayout>
      </c:layout>
      <c:overlay val="0"/>
    </c:title>
    <c:autoTitleDeleted val="0"/>
    <c:plotArea>
      <c:layout>
        <c:manualLayout>
          <c:layoutTarget val="inner"/>
          <c:xMode val="edge"/>
          <c:yMode val="edge"/>
          <c:x val="0.10150092349567399"/>
          <c:y val="0.14178176003648299"/>
          <c:w val="0.88152376786234998"/>
          <c:h val="0.71778889929060397"/>
        </c:manualLayout>
      </c:layout>
      <c:barChart>
        <c:barDir val="col"/>
        <c:grouping val="clustered"/>
        <c:varyColors val="0"/>
        <c:ser>
          <c:idx val="0"/>
          <c:order val="0"/>
          <c:tx>
            <c:strRef>
              <c:f>Sheet1!$B$1</c:f>
              <c:strCache>
                <c:ptCount val="1"/>
                <c:pt idx="0">
                  <c:v>Mean</c:v>
                </c:pt>
              </c:strCache>
            </c:strRef>
          </c:tx>
          <c:spPr>
            <a:solidFill>
              <a:schemeClr val="tx2"/>
            </a:solidFill>
          </c:spPr>
          <c:invertIfNegative val="0"/>
          <c:dPt>
            <c:idx val="5"/>
            <c:invertIfNegative val="0"/>
            <c:bubble3D val="0"/>
            <c:spPr>
              <a:solidFill>
                <a:schemeClr val="tx2">
                  <a:alpha val="57000"/>
                </a:schemeClr>
              </a:solidFill>
            </c:spPr>
          </c:dPt>
          <c:dPt>
            <c:idx val="6"/>
            <c:invertIfNegative val="0"/>
            <c:bubble3D val="0"/>
            <c:spPr>
              <a:solidFill>
                <a:schemeClr val="tx2">
                  <a:alpha val="57000"/>
                </a:schemeClr>
              </a:solidFill>
            </c:spPr>
          </c:dPt>
          <c:dLbls>
            <c:numFmt formatCode="#,##0" sourceLinked="0"/>
            <c:dLblPos val="outEnd"/>
            <c:showLegendKey val="0"/>
            <c:showVal val="1"/>
            <c:showCatName val="0"/>
            <c:showSerName val="0"/>
            <c:showPercent val="0"/>
            <c:showBubbleSize val="0"/>
            <c:showLeaderLines val="0"/>
          </c:dLbls>
          <c:cat>
            <c:strRef>
              <c:f>Sheet1!$A$2:$A$8</c:f>
              <c:strCache>
                <c:ptCount val="7"/>
                <c:pt idx="0">
                  <c:v>DR (n = 34)</c:v>
                </c:pt>
                <c:pt idx="1">
                  <c:v>MA (n = 55)</c:v>
                </c:pt>
                <c:pt idx="2">
                  <c:v>BA LA (n = 24)</c:v>
                </c:pt>
                <c:pt idx="3">
                  <c:v>BA GEN (n = 22)</c:v>
                </c:pt>
                <c:pt idx="4">
                  <c:v>AA (n = 31)</c:v>
                </c:pt>
                <c:pt idx="5">
                  <c:v>Other (n = 14)</c:v>
                </c:pt>
                <c:pt idx="6">
                  <c:v>International (n = 10)</c:v>
                </c:pt>
              </c:strCache>
            </c:strRef>
          </c:cat>
          <c:val>
            <c:numRef>
              <c:f>Sheet1!$B$2:$B$8</c:f>
              <c:numCache>
                <c:formatCode>_("$"* #,##0_);_("$"* \(#,##0\);_("$"* "-"_);_(@_)</c:formatCode>
                <c:ptCount val="7"/>
                <c:pt idx="0">
                  <c:v>63.877147099999988</c:v>
                </c:pt>
                <c:pt idx="1">
                  <c:v>29.1</c:v>
                </c:pt>
                <c:pt idx="2">
                  <c:v>16.987500000000001</c:v>
                </c:pt>
                <c:pt idx="3">
                  <c:v>4.8409091000000002</c:v>
                </c:pt>
                <c:pt idx="4">
                  <c:v>9.2096773999999986</c:v>
                </c:pt>
                <c:pt idx="5">
                  <c:v>10.5785714</c:v>
                </c:pt>
                <c:pt idx="6">
                  <c:v>177.5</c:v>
                </c:pt>
              </c:numCache>
            </c:numRef>
          </c:val>
        </c:ser>
        <c:ser>
          <c:idx val="1"/>
          <c:order val="1"/>
          <c:tx>
            <c:strRef>
              <c:f>Sheet1!$C$1</c:f>
              <c:strCache>
                <c:ptCount val="1"/>
                <c:pt idx="0">
                  <c:v>Median</c:v>
                </c:pt>
              </c:strCache>
            </c:strRef>
          </c:tx>
          <c:invertIfNegative val="0"/>
          <c:dPt>
            <c:idx val="5"/>
            <c:invertIfNegative val="0"/>
            <c:bubble3D val="0"/>
            <c:spPr>
              <a:solidFill>
                <a:schemeClr val="accent2">
                  <a:lumMod val="40000"/>
                  <a:lumOff val="60000"/>
                </a:schemeClr>
              </a:solidFill>
            </c:spPr>
          </c:dPt>
          <c:dPt>
            <c:idx val="6"/>
            <c:invertIfNegative val="0"/>
            <c:bubble3D val="0"/>
            <c:spPr>
              <a:solidFill>
                <a:schemeClr val="accent2">
                  <a:lumMod val="40000"/>
                  <a:lumOff val="60000"/>
                </a:schemeClr>
              </a:solidFill>
            </c:spPr>
          </c:dPt>
          <c:dLbls>
            <c:numFmt formatCode="#,##0" sourceLinked="0"/>
            <c:dLblPos val="outEnd"/>
            <c:showLegendKey val="0"/>
            <c:showVal val="1"/>
            <c:showCatName val="0"/>
            <c:showSerName val="0"/>
            <c:showPercent val="0"/>
            <c:showBubbleSize val="0"/>
            <c:showLeaderLines val="0"/>
          </c:dLbls>
          <c:cat>
            <c:strRef>
              <c:f>Sheet1!$A$2:$A$8</c:f>
              <c:strCache>
                <c:ptCount val="7"/>
                <c:pt idx="0">
                  <c:v>DR (n = 34)</c:v>
                </c:pt>
                <c:pt idx="1">
                  <c:v>MA (n = 55)</c:v>
                </c:pt>
                <c:pt idx="2">
                  <c:v>BA LA (n = 24)</c:v>
                </c:pt>
                <c:pt idx="3">
                  <c:v>BA GEN (n = 22)</c:v>
                </c:pt>
                <c:pt idx="4">
                  <c:v>AA (n = 31)</c:v>
                </c:pt>
                <c:pt idx="5">
                  <c:v>Other (n = 14)</c:v>
                </c:pt>
                <c:pt idx="6">
                  <c:v>International (n = 10)</c:v>
                </c:pt>
              </c:strCache>
            </c:strRef>
          </c:cat>
          <c:val>
            <c:numRef>
              <c:f>Sheet1!$C$2:$C$8</c:f>
              <c:numCache>
                <c:formatCode>_("$"* #,##0_);_("$"* \(#,##0\);_("$"* "-"??_);_(@_)</c:formatCode>
                <c:ptCount val="7"/>
                <c:pt idx="0">
                  <c:v>21</c:v>
                </c:pt>
                <c:pt idx="1">
                  <c:v>1</c:v>
                </c:pt>
                <c:pt idx="2">
                  <c:v>0.75</c:v>
                </c:pt>
                <c:pt idx="3">
                  <c:v>0</c:v>
                </c:pt>
                <c:pt idx="4">
                  <c:v>0</c:v>
                </c:pt>
                <c:pt idx="5">
                  <c:v>3.75</c:v>
                </c:pt>
                <c:pt idx="6">
                  <c:v>50</c:v>
                </c:pt>
              </c:numCache>
            </c:numRef>
          </c:val>
        </c:ser>
        <c:dLbls>
          <c:dLblPos val="outEnd"/>
          <c:showLegendKey val="0"/>
          <c:showVal val="1"/>
          <c:showCatName val="0"/>
          <c:showSerName val="0"/>
          <c:showPercent val="0"/>
          <c:showBubbleSize val="0"/>
        </c:dLbls>
        <c:gapWidth val="150"/>
        <c:axId val="81178624"/>
        <c:axId val="81180160"/>
      </c:barChart>
      <c:catAx>
        <c:axId val="81178624"/>
        <c:scaling>
          <c:orientation val="minMax"/>
        </c:scaling>
        <c:delete val="0"/>
        <c:axPos val="b"/>
        <c:majorTickMark val="in"/>
        <c:minorTickMark val="none"/>
        <c:tickLblPos val="nextTo"/>
        <c:crossAx val="81180160"/>
        <c:crosses val="autoZero"/>
        <c:auto val="1"/>
        <c:lblAlgn val="ctr"/>
        <c:lblOffset val="100"/>
        <c:noMultiLvlLbl val="0"/>
      </c:catAx>
      <c:valAx>
        <c:axId val="81180160"/>
        <c:scaling>
          <c:orientation val="minMax"/>
        </c:scaling>
        <c:delete val="0"/>
        <c:axPos val="l"/>
        <c:title>
          <c:tx>
            <c:rich>
              <a:bodyPr rot="-5400000" vert="horz"/>
              <a:lstStyle/>
              <a:p>
                <a:pPr>
                  <a:defRPr b="0"/>
                </a:pPr>
                <a:r>
                  <a:rPr lang="en-US" b="0" dirty="0" smtClean="0"/>
                  <a:t>Spending, $1,000s</a:t>
                </a:r>
                <a:endParaRPr lang="en-US" b="0" dirty="0"/>
              </a:p>
            </c:rich>
          </c:tx>
          <c:layout>
            <c:manualLayout>
              <c:xMode val="edge"/>
              <c:yMode val="edge"/>
              <c:x val="6.17283950617284E-3"/>
              <c:y val="0.43878904887203002"/>
            </c:manualLayout>
          </c:layout>
          <c:overlay val="0"/>
        </c:title>
        <c:numFmt formatCode="&quot;$&quot;#,##0" sourceLinked="0"/>
        <c:majorTickMark val="in"/>
        <c:minorTickMark val="none"/>
        <c:tickLblPos val="nextTo"/>
        <c:crossAx val="81178624"/>
        <c:crosses val="autoZero"/>
        <c:crossBetween val="between"/>
      </c:valAx>
    </c:plotArea>
    <c:legend>
      <c:legendPos val="b"/>
      <c:overlay val="0"/>
    </c:legend>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Services, Applications, and Websites Central IT Has Mobile Enabled in the Past 12 Months, by </a:t>
            </a:r>
            <a:r>
              <a:rPr lang="en-US" dirty="0" smtClean="0"/>
              <a:t>Spending </a:t>
            </a:r>
            <a:r>
              <a:rPr lang="en-US" dirty="0"/>
              <a:t>on Infrastructure and Tools for </a:t>
            </a:r>
            <a:r>
              <a:rPr lang="en-US" dirty="0" smtClean="0"/>
              <a:t>Mobile-Enablement</a:t>
            </a:r>
            <a:endParaRPr lang="en-US" dirty="0"/>
          </a:p>
        </c:rich>
      </c:tx>
      <c:overlay val="0"/>
    </c:title>
    <c:autoTitleDeleted val="0"/>
    <c:plotArea>
      <c:layout/>
      <c:barChart>
        <c:barDir val="col"/>
        <c:grouping val="clustered"/>
        <c:varyColors val="0"/>
        <c:ser>
          <c:idx val="0"/>
          <c:order val="0"/>
          <c:tx>
            <c:strRef>
              <c:f>Sheet1!$B$1</c:f>
              <c:strCache>
                <c:ptCount val="1"/>
                <c:pt idx="0">
                  <c:v>Mean</c:v>
                </c:pt>
              </c:strCache>
            </c:strRef>
          </c:tx>
          <c:spPr>
            <a:solidFill>
              <a:schemeClr val="tx2"/>
            </a:solidFill>
          </c:spPr>
          <c:invertIfNegative val="0"/>
          <c:dLbls>
            <c:dLblPos val="outEnd"/>
            <c:showLegendKey val="0"/>
            <c:showVal val="1"/>
            <c:showCatName val="0"/>
            <c:showSerName val="0"/>
            <c:showPercent val="0"/>
            <c:showBubbleSize val="0"/>
            <c:showLeaderLines val="0"/>
          </c:dLbls>
          <c:cat>
            <c:strRef>
              <c:f>Sheet1!$A$2:$A$6</c:f>
              <c:strCache>
                <c:ptCount val="5"/>
                <c:pt idx="0">
                  <c:v>None (n = 75)</c:v>
                </c:pt>
                <c:pt idx="1">
                  <c:v>$1–$4,525 (n = 25)</c:v>
                </c:pt>
                <c:pt idx="2">
                  <c:v>$4,526–$14,000 (n = 27)</c:v>
                </c:pt>
                <c:pt idx="3">
                  <c:v>$14,001–$50,000 (n = 29)</c:v>
                </c:pt>
                <c:pt idx="4">
                  <c:v>More than $50,000 (n = 23)</c:v>
                </c:pt>
              </c:strCache>
            </c:strRef>
          </c:cat>
          <c:val>
            <c:numRef>
              <c:f>Sheet1!$B$2:$B$6</c:f>
              <c:numCache>
                <c:formatCode>0.0</c:formatCode>
                <c:ptCount val="5"/>
                <c:pt idx="0">
                  <c:v>0.72</c:v>
                </c:pt>
                <c:pt idx="1">
                  <c:v>4.5199999999999996</c:v>
                </c:pt>
                <c:pt idx="2">
                  <c:v>3.81</c:v>
                </c:pt>
                <c:pt idx="3">
                  <c:v>5.55</c:v>
                </c:pt>
                <c:pt idx="4">
                  <c:v>5.57</c:v>
                </c:pt>
              </c:numCache>
            </c:numRef>
          </c:val>
        </c:ser>
        <c:ser>
          <c:idx val="1"/>
          <c:order val="1"/>
          <c:tx>
            <c:strRef>
              <c:f>Sheet1!$C$1</c:f>
              <c:strCache>
                <c:ptCount val="1"/>
                <c:pt idx="0">
                  <c:v>Median</c:v>
                </c:pt>
              </c:strCache>
            </c:strRef>
          </c:tx>
          <c:invertIfNegative val="0"/>
          <c:dLbls>
            <c:showLegendKey val="0"/>
            <c:showVal val="1"/>
            <c:showCatName val="0"/>
            <c:showSerName val="0"/>
            <c:showPercent val="0"/>
            <c:showBubbleSize val="0"/>
            <c:showLeaderLines val="0"/>
          </c:dLbls>
          <c:cat>
            <c:strRef>
              <c:f>Sheet1!$A$2:$A$6</c:f>
              <c:strCache>
                <c:ptCount val="5"/>
                <c:pt idx="0">
                  <c:v>None (n = 75)</c:v>
                </c:pt>
                <c:pt idx="1">
                  <c:v>$1–$4,525 (n = 25)</c:v>
                </c:pt>
                <c:pt idx="2">
                  <c:v>$4,526–$14,000 (n = 27)</c:v>
                </c:pt>
                <c:pt idx="3">
                  <c:v>$14,001–$50,000 (n = 29)</c:v>
                </c:pt>
                <c:pt idx="4">
                  <c:v>More than $50,000 (n = 23)</c:v>
                </c:pt>
              </c:strCache>
            </c:strRef>
          </c:cat>
          <c:val>
            <c:numRef>
              <c:f>Sheet1!$C$2:$C$6</c:f>
              <c:numCache>
                <c:formatCode>General</c:formatCode>
                <c:ptCount val="5"/>
                <c:pt idx="0">
                  <c:v>0</c:v>
                </c:pt>
                <c:pt idx="1">
                  <c:v>2</c:v>
                </c:pt>
                <c:pt idx="2">
                  <c:v>2</c:v>
                </c:pt>
                <c:pt idx="3">
                  <c:v>4</c:v>
                </c:pt>
                <c:pt idx="4">
                  <c:v>5</c:v>
                </c:pt>
              </c:numCache>
            </c:numRef>
          </c:val>
        </c:ser>
        <c:dLbls>
          <c:showLegendKey val="0"/>
          <c:showVal val="0"/>
          <c:showCatName val="0"/>
          <c:showSerName val="0"/>
          <c:showPercent val="0"/>
          <c:showBubbleSize val="0"/>
        </c:dLbls>
        <c:gapWidth val="150"/>
        <c:axId val="81275136"/>
        <c:axId val="81285504"/>
      </c:barChart>
      <c:catAx>
        <c:axId val="81275136"/>
        <c:scaling>
          <c:orientation val="minMax"/>
        </c:scaling>
        <c:delete val="0"/>
        <c:axPos val="b"/>
        <c:title>
          <c:tx>
            <c:rich>
              <a:bodyPr/>
              <a:lstStyle/>
              <a:p>
                <a:pPr>
                  <a:defRPr b="0"/>
                </a:pPr>
                <a:r>
                  <a:rPr lang="en-US" sz="1100" b="0" i="0" baseline="0" dirty="0" smtClean="0">
                    <a:effectLst/>
                    <a:latin typeface="Arial Narrow" pitchFamily="34" charset="0"/>
                  </a:rPr>
                  <a:t>Total Spent in Past Year on Mobile-Enablement</a:t>
                </a:r>
                <a:endParaRPr lang="en-US" sz="1100" dirty="0">
                  <a:effectLst/>
                  <a:latin typeface="Arial Narrow" pitchFamily="34" charset="0"/>
                </a:endParaRPr>
              </a:p>
            </c:rich>
          </c:tx>
          <c:layout>
            <c:manualLayout>
              <c:xMode val="edge"/>
              <c:yMode val="edge"/>
              <c:x val="0.37498148999316966"/>
              <c:y val="0.89023494535079706"/>
            </c:manualLayout>
          </c:layout>
          <c:overlay val="0"/>
        </c:title>
        <c:majorTickMark val="in"/>
        <c:minorTickMark val="none"/>
        <c:tickLblPos val="nextTo"/>
        <c:crossAx val="81285504"/>
        <c:crosses val="autoZero"/>
        <c:auto val="1"/>
        <c:lblAlgn val="ctr"/>
        <c:lblOffset val="100"/>
        <c:noMultiLvlLbl val="0"/>
      </c:catAx>
      <c:valAx>
        <c:axId val="81285504"/>
        <c:scaling>
          <c:orientation val="minMax"/>
        </c:scaling>
        <c:delete val="0"/>
        <c:axPos val="l"/>
        <c:title>
          <c:tx>
            <c:rich>
              <a:bodyPr rot="-5400000" vert="horz"/>
              <a:lstStyle/>
              <a:p>
                <a:pPr>
                  <a:defRPr b="0"/>
                </a:pPr>
                <a:r>
                  <a:rPr lang="en-US" b="0" dirty="0"/>
                  <a:t>Number </a:t>
                </a:r>
                <a:r>
                  <a:rPr lang="en-US" b="0" dirty="0" smtClean="0"/>
                  <a:t>of Service Mobile-Enabled</a:t>
                </a:r>
                <a:endParaRPr lang="en-US" b="0" dirty="0"/>
              </a:p>
            </c:rich>
          </c:tx>
          <c:layout>
            <c:manualLayout>
              <c:xMode val="edge"/>
              <c:yMode val="edge"/>
              <c:x val="0"/>
              <c:y val="0.29580069479136301"/>
            </c:manualLayout>
          </c:layout>
          <c:overlay val="0"/>
        </c:title>
        <c:numFmt formatCode="0" sourceLinked="0"/>
        <c:majorTickMark val="in"/>
        <c:minorTickMark val="none"/>
        <c:tickLblPos val="nextTo"/>
        <c:crossAx val="81275136"/>
        <c:crosses val="autoZero"/>
        <c:crossBetween val="between"/>
      </c:valAx>
    </c:plotArea>
    <c:legend>
      <c:legendPos val="b"/>
      <c:layout>
        <c:manualLayout>
          <c:xMode val="edge"/>
          <c:yMode val="edge"/>
          <c:x val="0.44264019974716784"/>
          <c:y val="0.95086637127013329"/>
          <c:w val="0.13248920706278897"/>
          <c:h val="4.9133628729866666E-2"/>
        </c:manualLayout>
      </c:layout>
      <c:overlay val="0"/>
    </c:legend>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Aggregate Mobile IT Outcomes, by Central IT Spending on Infrastructure </a:t>
            </a:r>
            <a:r>
              <a:rPr lang="en-US" dirty="0" smtClean="0"/>
              <a:t/>
            </a:r>
            <a:br>
              <a:rPr lang="en-US" dirty="0" smtClean="0"/>
            </a:br>
            <a:r>
              <a:rPr lang="en-US" dirty="0" smtClean="0"/>
              <a:t>and </a:t>
            </a:r>
            <a:r>
              <a:rPr lang="en-US" dirty="0"/>
              <a:t>Tools for </a:t>
            </a:r>
            <a:r>
              <a:rPr lang="en-US" dirty="0" smtClean="0"/>
              <a:t>Mobile-Enablement</a:t>
            </a:r>
            <a:endParaRPr lang="en-US" dirty="0"/>
          </a:p>
        </c:rich>
      </c:tx>
      <c:layout>
        <c:manualLayout>
          <c:xMode val="edge"/>
          <c:yMode val="edge"/>
          <c:x val="0.21199865050576713"/>
          <c:y val="0.11176741358113737"/>
        </c:manualLayout>
      </c:layout>
      <c:overlay val="0"/>
    </c:title>
    <c:autoTitleDeleted val="0"/>
    <c:plotArea>
      <c:layout/>
      <c:barChart>
        <c:barDir val="col"/>
        <c:grouping val="clustered"/>
        <c:varyColors val="0"/>
        <c:ser>
          <c:idx val="0"/>
          <c:order val="0"/>
          <c:tx>
            <c:strRef>
              <c:f>Sheet1!$B$1</c:f>
              <c:strCache>
                <c:ptCount val="1"/>
                <c:pt idx="0">
                  <c:v>Amount of Current Demand Being Met (4 constituencies, 5-pt. scale)</c:v>
                </c:pt>
              </c:strCache>
            </c:strRef>
          </c:tx>
          <c:spPr>
            <a:solidFill>
              <a:schemeClr val="tx2"/>
            </a:solidFill>
          </c:spPr>
          <c:invertIfNegative val="0"/>
          <c:dLbls>
            <c:dLbl>
              <c:idx val="0"/>
              <c:layout>
                <c:manualLayout>
                  <c:x val="2.9237445999587503E-4"/>
                  <c:y val="-6.2602761164018798E-3"/>
                </c:manualLayout>
              </c:layout>
              <c:showLegendKey val="0"/>
              <c:showVal val="1"/>
              <c:showCatName val="0"/>
              <c:showSerName val="0"/>
              <c:showPercent val="0"/>
              <c:showBubbleSize val="0"/>
            </c:dLbl>
            <c:dLbl>
              <c:idx val="1"/>
              <c:layout>
                <c:manualLayout>
                  <c:x val="-2.7474582391015098E-3"/>
                  <c:y val="-1.25890437323964E-2"/>
                </c:manualLayout>
              </c:layout>
              <c:showLegendKey val="0"/>
              <c:showVal val="1"/>
              <c:showCatName val="0"/>
              <c:showSerName val="0"/>
              <c:showPercent val="0"/>
              <c:showBubbleSize val="0"/>
            </c:dLbl>
            <c:dLbl>
              <c:idx val="2"/>
              <c:layout>
                <c:manualLayout>
                  <c:x val="-2.1921502184789401E-3"/>
                  <c:y val="-1.06793170593959E-2"/>
                </c:manualLayout>
              </c:layout>
              <c:showLegendKey val="0"/>
              <c:showVal val="1"/>
              <c:showCatName val="0"/>
              <c:showSerName val="0"/>
              <c:showPercent val="0"/>
              <c:showBubbleSize val="0"/>
            </c:dLbl>
            <c:dLbl>
              <c:idx val="3"/>
              <c:layout>
                <c:manualLayout>
                  <c:x val="-4.2673745886501998E-3"/>
                  <c:y val="-8.2495906771972698E-3"/>
                </c:manualLayout>
              </c:layout>
              <c:showLegendKey val="0"/>
              <c:showVal val="1"/>
              <c:showCatName val="0"/>
              <c:showSerName val="0"/>
              <c:showPercent val="0"/>
              <c:showBubbleSize val="0"/>
            </c:dLbl>
            <c:dLbl>
              <c:idx val="4"/>
              <c:layout>
                <c:manualLayout>
                  <c:x val="-2.7474582391015098E-3"/>
                  <c:y val="-7.9895908225982096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None</c:v>
                </c:pt>
                <c:pt idx="1">
                  <c:v>$1–$4,525</c:v>
                </c:pt>
                <c:pt idx="2">
                  <c:v>$4,526–$14,000</c:v>
                </c:pt>
                <c:pt idx="3">
                  <c:v>$14,001–$50,000</c:v>
                </c:pt>
                <c:pt idx="4">
                  <c:v>More than $50,000</c:v>
                </c:pt>
              </c:strCache>
            </c:strRef>
          </c:cat>
          <c:val>
            <c:numRef>
              <c:f>Sheet1!$B$2:$B$6</c:f>
              <c:numCache>
                <c:formatCode>0.0</c:formatCode>
                <c:ptCount val="5"/>
                <c:pt idx="0">
                  <c:v>3</c:v>
                </c:pt>
                <c:pt idx="1">
                  <c:v>3</c:v>
                </c:pt>
                <c:pt idx="2">
                  <c:v>3.25</c:v>
                </c:pt>
                <c:pt idx="3">
                  <c:v>3.5</c:v>
                </c:pt>
                <c:pt idx="4">
                  <c:v>3.625</c:v>
                </c:pt>
              </c:numCache>
            </c:numRef>
          </c:val>
        </c:ser>
        <c:ser>
          <c:idx val="1"/>
          <c:order val="1"/>
          <c:tx>
            <c:strRef>
              <c:f>Sheet1!$C$1</c:f>
              <c:strCache>
                <c:ptCount val="1"/>
                <c:pt idx="0">
                  <c:v>Stage of Enablement (14 items, 6-pt. scale)</c:v>
                </c:pt>
              </c:strCache>
            </c:strRef>
          </c:tx>
          <c:invertIfNegative val="0"/>
          <c:dLbls>
            <c:dLbl>
              <c:idx val="0"/>
              <c:layout>
                <c:manualLayout>
                  <c:x val="-1.7829695886280601E-3"/>
                  <c:y val="-5.3071346332433196E-4"/>
                </c:manualLayout>
              </c:layout>
              <c:showLegendKey val="0"/>
              <c:showVal val="1"/>
              <c:showCatName val="0"/>
              <c:showSerName val="0"/>
              <c:showPercent val="0"/>
              <c:showBubbleSize val="0"/>
            </c:dLbl>
            <c:dLbl>
              <c:idx val="1"/>
              <c:layout>
                <c:manualLayout>
                  <c:x val="-1.22754188955282E-3"/>
                  <c:y val="-1.8060328384216699E-4"/>
                </c:manualLayout>
              </c:layout>
              <c:showLegendKey val="0"/>
              <c:showVal val="1"/>
              <c:showCatName val="0"/>
              <c:showSerName val="0"/>
              <c:showPercent val="0"/>
              <c:showBubbleSize val="0"/>
            </c:dLbl>
            <c:dLbl>
              <c:idx val="2"/>
              <c:layout>
                <c:manualLayout>
                  <c:x val="-4.6765552185011397E-3"/>
                  <c:y val="4.41904094299403E-3"/>
                </c:manualLayout>
              </c:layout>
              <c:showLegendKey val="0"/>
              <c:showVal val="1"/>
              <c:showCatName val="0"/>
              <c:showSerName val="0"/>
              <c:showPercent val="0"/>
              <c:showBubbleSize val="0"/>
            </c:dLbl>
            <c:dLbl>
              <c:idx val="3"/>
              <c:layout>
                <c:manualLayout>
                  <c:x val="2.9237445999586201E-4"/>
                  <c:y val="-1.8060328384216699E-4"/>
                </c:manualLayout>
              </c:layout>
              <c:showLegendKey val="0"/>
              <c:showVal val="1"/>
              <c:showCatName val="0"/>
              <c:showSerName val="0"/>
              <c:showPercent val="0"/>
              <c:showBubbleSize val="0"/>
            </c:dLbl>
            <c:dLbl>
              <c:idx val="4"/>
              <c:layout>
                <c:manualLayout>
                  <c:x val="-3.3030056166293499E-3"/>
                  <c:y val="-3.1301380582009399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None</c:v>
                </c:pt>
                <c:pt idx="1">
                  <c:v>$1–$4,525</c:v>
                </c:pt>
                <c:pt idx="2">
                  <c:v>$4,526–$14,000</c:v>
                </c:pt>
                <c:pt idx="3">
                  <c:v>$14,001–$50,000</c:v>
                </c:pt>
                <c:pt idx="4">
                  <c:v>More than $50,000</c:v>
                </c:pt>
              </c:strCache>
            </c:strRef>
          </c:cat>
          <c:val>
            <c:numRef>
              <c:f>Sheet1!$C$2:$C$6</c:f>
              <c:numCache>
                <c:formatCode>0.0</c:formatCode>
                <c:ptCount val="5"/>
                <c:pt idx="0">
                  <c:v>1.625</c:v>
                </c:pt>
                <c:pt idx="1">
                  <c:v>2.375</c:v>
                </c:pt>
                <c:pt idx="2">
                  <c:v>2.125</c:v>
                </c:pt>
                <c:pt idx="3">
                  <c:v>2.75</c:v>
                </c:pt>
                <c:pt idx="4">
                  <c:v>3</c:v>
                </c:pt>
              </c:numCache>
            </c:numRef>
          </c:val>
        </c:ser>
        <c:ser>
          <c:idx val="2"/>
          <c:order val="2"/>
          <c:tx>
            <c:strRef>
              <c:f>Sheet1!$D$1</c:f>
              <c:strCache>
                <c:ptCount val="1"/>
                <c:pt idx="0">
                  <c:v>Institution Is Prepared for New Academic Year (4 weighted areas, 5-pt. scale)</c:v>
                </c:pt>
              </c:strCache>
            </c:strRef>
          </c:tx>
          <c:spPr>
            <a:solidFill>
              <a:schemeClr val="accent3">
                <a:lumMod val="60000"/>
                <a:lumOff val="40000"/>
              </a:schemeClr>
            </a:solidFill>
          </c:spPr>
          <c:invertIfNegative val="0"/>
          <c:dLbls>
            <c:dLbl>
              <c:idx val="0"/>
              <c:layout>
                <c:manualLayout>
                  <c:x val="1.8122908095445499E-3"/>
                  <c:y val="3.1301380582009399E-3"/>
                </c:manualLayout>
              </c:layout>
              <c:showLegendKey val="0"/>
              <c:showVal val="1"/>
              <c:showCatName val="0"/>
              <c:showSerName val="0"/>
              <c:showPercent val="0"/>
              <c:showBubbleSize val="0"/>
            </c:dLbl>
            <c:dLbl>
              <c:idx val="1"/>
              <c:layout>
                <c:manualLayout>
                  <c:x val="2.9189574618497999E-4"/>
                  <c:y val="-6.8489586422306398E-3"/>
                </c:manualLayout>
              </c:layout>
              <c:showLegendKey val="0"/>
              <c:showVal val="1"/>
              <c:showCatName val="0"/>
              <c:showSerName val="0"/>
              <c:showPercent val="0"/>
              <c:showBubbleSize val="0"/>
            </c:dLbl>
            <c:dLbl>
              <c:idx val="2"/>
              <c:layout>
                <c:manualLayout>
                  <c:x val="-2.192150218479E-3"/>
                  <c:y val="-4.1590410883949802E-3"/>
                </c:manualLayout>
              </c:layout>
              <c:showLegendKey val="0"/>
              <c:showVal val="1"/>
              <c:showCatName val="0"/>
              <c:showSerName val="0"/>
              <c:showPercent val="0"/>
              <c:showBubbleSize val="0"/>
            </c:dLbl>
            <c:dLbl>
              <c:idx val="3"/>
              <c:layout>
                <c:manualLayout>
                  <c:x val="2.9237445999586201E-4"/>
                  <c:y val="9.6041153060135104E-4"/>
                </c:manualLayout>
              </c:layout>
              <c:showLegendKey val="0"/>
              <c:showVal val="1"/>
              <c:showCatName val="0"/>
              <c:showSerName val="0"/>
              <c:showPercent val="0"/>
              <c:showBubbleSize val="0"/>
            </c:dLbl>
            <c:dLbl>
              <c:idx val="4"/>
              <c:layout>
                <c:manualLayout>
                  <c:x val="2.9237445999586201E-4"/>
                  <c:y val="-3.8990412337959199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None</c:v>
                </c:pt>
                <c:pt idx="1">
                  <c:v>$1–$4,525</c:v>
                </c:pt>
                <c:pt idx="2">
                  <c:v>$4,526–$14,000</c:v>
                </c:pt>
                <c:pt idx="3">
                  <c:v>$14,001–$50,000</c:v>
                </c:pt>
                <c:pt idx="4">
                  <c:v>More than $50,000</c:v>
                </c:pt>
              </c:strCache>
            </c:strRef>
          </c:cat>
          <c:val>
            <c:numRef>
              <c:f>Sheet1!$D$2:$D$6</c:f>
              <c:numCache>
                <c:formatCode>0.0</c:formatCode>
                <c:ptCount val="5"/>
                <c:pt idx="0">
                  <c:v>1.2</c:v>
                </c:pt>
                <c:pt idx="1">
                  <c:v>1.6</c:v>
                </c:pt>
                <c:pt idx="2">
                  <c:v>1.7749999999999999</c:v>
                </c:pt>
                <c:pt idx="3">
                  <c:v>2.2000000000000002</c:v>
                </c:pt>
                <c:pt idx="4">
                  <c:v>2.15</c:v>
                </c:pt>
              </c:numCache>
            </c:numRef>
          </c:val>
        </c:ser>
        <c:dLbls>
          <c:showLegendKey val="0"/>
          <c:showVal val="0"/>
          <c:showCatName val="0"/>
          <c:showSerName val="0"/>
          <c:showPercent val="0"/>
          <c:showBubbleSize val="0"/>
        </c:dLbls>
        <c:gapWidth val="150"/>
        <c:axId val="81489920"/>
        <c:axId val="81491840"/>
      </c:barChart>
      <c:catAx>
        <c:axId val="81489920"/>
        <c:scaling>
          <c:orientation val="minMax"/>
        </c:scaling>
        <c:delete val="0"/>
        <c:axPos val="b"/>
        <c:title>
          <c:tx>
            <c:rich>
              <a:bodyPr/>
              <a:lstStyle/>
              <a:p>
                <a:pPr>
                  <a:defRPr b="0"/>
                </a:pPr>
                <a:r>
                  <a:rPr lang="en-US" b="0"/>
                  <a:t>Amount Spent</a:t>
                </a:r>
              </a:p>
            </c:rich>
          </c:tx>
          <c:layout>
            <c:manualLayout>
              <c:xMode val="edge"/>
              <c:yMode val="edge"/>
              <c:x val="0.47273455570511402"/>
              <c:y val="0.81019838428935098"/>
            </c:manualLayout>
          </c:layout>
          <c:overlay val="0"/>
        </c:title>
        <c:majorTickMark val="in"/>
        <c:minorTickMark val="none"/>
        <c:tickLblPos val="nextTo"/>
        <c:crossAx val="81491840"/>
        <c:crosses val="autoZero"/>
        <c:auto val="1"/>
        <c:lblAlgn val="ctr"/>
        <c:lblOffset val="100"/>
        <c:noMultiLvlLbl val="0"/>
      </c:catAx>
      <c:valAx>
        <c:axId val="81491840"/>
        <c:scaling>
          <c:orientation val="minMax"/>
          <c:max val="6"/>
          <c:min val="1"/>
        </c:scaling>
        <c:delete val="0"/>
        <c:axPos val="l"/>
        <c:majorGridlines>
          <c:spPr>
            <a:ln>
              <a:noFill/>
            </a:ln>
          </c:spPr>
        </c:majorGridlines>
        <c:title>
          <c:tx>
            <c:rich>
              <a:bodyPr rot="-5400000" vert="horz"/>
              <a:lstStyle/>
              <a:p>
                <a:pPr>
                  <a:defRPr b="0"/>
                </a:pPr>
                <a:r>
                  <a:rPr lang="en-US" b="0"/>
                  <a:t>Median</a:t>
                </a:r>
              </a:p>
            </c:rich>
          </c:tx>
          <c:layout>
            <c:manualLayout>
              <c:xMode val="edge"/>
              <c:yMode val="edge"/>
              <c:x val="6.0796653981947503E-3"/>
              <c:y val="0.38817920896526897"/>
            </c:manualLayout>
          </c:layout>
          <c:overlay val="0"/>
        </c:title>
        <c:numFmt formatCode="0" sourceLinked="0"/>
        <c:majorTickMark val="in"/>
        <c:minorTickMark val="none"/>
        <c:tickLblPos val="nextTo"/>
        <c:crossAx val="81489920"/>
        <c:crosses val="autoZero"/>
        <c:crossBetween val="between"/>
        <c:majorUnit val="1"/>
      </c:valAx>
    </c:plotArea>
    <c:legend>
      <c:legendPos val="b"/>
      <c:overlay val="0"/>
    </c:legend>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41074553363699"/>
          <c:y val="4.48613919291872E-2"/>
          <c:w val="0.84831742908484797"/>
          <c:h val="0.77035649650693105"/>
        </c:manualLayout>
      </c:layout>
      <c:barChart>
        <c:barDir val="col"/>
        <c:grouping val="clustered"/>
        <c:varyColors val="0"/>
        <c:ser>
          <c:idx val="0"/>
          <c:order val="0"/>
          <c:tx>
            <c:strRef>
              <c:f>Sheet1!$B$1</c:f>
              <c:strCache>
                <c:ptCount val="1"/>
                <c:pt idx="0">
                  <c:v>Percentage of Institutions</c:v>
                </c:pt>
              </c:strCache>
            </c:strRef>
          </c:tx>
          <c:spPr>
            <a:solidFill>
              <a:schemeClr val="tx2"/>
            </a:solidFill>
          </c:spPr>
          <c:invertIfNegative val="0"/>
          <c:dLbls>
            <c:showLegendKey val="0"/>
            <c:showVal val="1"/>
            <c:showCatName val="0"/>
            <c:showSerName val="0"/>
            <c:showPercent val="0"/>
            <c:showBubbleSize val="0"/>
            <c:showLeaderLines val="0"/>
          </c:dLbls>
          <c:cat>
            <c:strRef>
              <c:f>Sheet1!$A$2:$A$5</c:f>
              <c:strCache>
                <c:ptCount val="4"/>
                <c:pt idx="0">
                  <c:v>0</c:v>
                </c:pt>
                <c:pt idx="1">
                  <c:v>1–2</c:v>
                </c:pt>
                <c:pt idx="2">
                  <c:v>3–4</c:v>
                </c:pt>
                <c:pt idx="3">
                  <c:v>5 or more</c:v>
                </c:pt>
              </c:strCache>
            </c:strRef>
          </c:cat>
          <c:val>
            <c:numRef>
              <c:f>Sheet1!$B$2:$B$5</c:f>
              <c:numCache>
                <c:formatCode>0%</c:formatCode>
                <c:ptCount val="4"/>
                <c:pt idx="0">
                  <c:v>0.192</c:v>
                </c:pt>
                <c:pt idx="1">
                  <c:v>0.41</c:v>
                </c:pt>
                <c:pt idx="2">
                  <c:v>0.25</c:v>
                </c:pt>
                <c:pt idx="3">
                  <c:v>0.15</c:v>
                </c:pt>
              </c:numCache>
            </c:numRef>
          </c:val>
        </c:ser>
        <c:dLbls>
          <c:showLegendKey val="0"/>
          <c:showVal val="0"/>
          <c:showCatName val="0"/>
          <c:showSerName val="0"/>
          <c:showPercent val="0"/>
          <c:showBubbleSize val="0"/>
        </c:dLbls>
        <c:gapWidth val="150"/>
        <c:axId val="102908672"/>
        <c:axId val="102910592"/>
      </c:barChart>
      <c:catAx>
        <c:axId val="102908672"/>
        <c:scaling>
          <c:orientation val="minMax"/>
        </c:scaling>
        <c:delete val="0"/>
        <c:axPos val="b"/>
        <c:title>
          <c:tx>
            <c:rich>
              <a:bodyPr/>
              <a:lstStyle/>
              <a:p>
                <a:pPr>
                  <a:defRPr b="0"/>
                </a:pPr>
                <a:r>
                  <a:rPr lang="en-US" b="0" dirty="0" smtClean="0"/>
                  <a:t>Number</a:t>
                </a:r>
                <a:r>
                  <a:rPr lang="en-US" b="0" baseline="0" dirty="0" smtClean="0"/>
                  <a:t> of FTEs Assigned to Mobile-Enablement</a:t>
                </a:r>
                <a:endParaRPr lang="en-US" b="0" dirty="0"/>
              </a:p>
            </c:rich>
          </c:tx>
          <c:overlay val="0"/>
        </c:title>
        <c:majorTickMark val="in"/>
        <c:minorTickMark val="none"/>
        <c:tickLblPos val="nextTo"/>
        <c:crossAx val="102910592"/>
        <c:crosses val="autoZero"/>
        <c:auto val="1"/>
        <c:lblAlgn val="ctr"/>
        <c:lblOffset val="100"/>
        <c:noMultiLvlLbl val="0"/>
      </c:catAx>
      <c:valAx>
        <c:axId val="102910592"/>
        <c:scaling>
          <c:orientation val="minMax"/>
        </c:scaling>
        <c:delete val="0"/>
        <c:axPos val="l"/>
        <c:majorGridlines>
          <c:spPr>
            <a:ln>
              <a:noFill/>
            </a:ln>
          </c:spPr>
        </c:majorGridlines>
        <c:title>
          <c:tx>
            <c:rich>
              <a:bodyPr rot="-5400000" vert="horz"/>
              <a:lstStyle/>
              <a:p>
                <a:pPr>
                  <a:defRPr b="0"/>
                </a:pPr>
                <a:r>
                  <a:rPr lang="en-US" b="0" dirty="0" smtClean="0"/>
                  <a:t>Percentage</a:t>
                </a:r>
                <a:r>
                  <a:rPr lang="en-US" b="0" baseline="0" dirty="0" smtClean="0"/>
                  <a:t> of Institutions</a:t>
                </a:r>
                <a:endParaRPr lang="en-US" b="0" dirty="0"/>
              </a:p>
            </c:rich>
          </c:tx>
          <c:layout>
            <c:manualLayout>
              <c:xMode val="edge"/>
              <c:yMode val="edge"/>
              <c:x val="3.0611005708770699E-2"/>
              <c:y val="0.24716496340598501"/>
            </c:manualLayout>
          </c:layout>
          <c:overlay val="0"/>
        </c:title>
        <c:numFmt formatCode="0%" sourceLinked="1"/>
        <c:majorTickMark val="in"/>
        <c:minorTickMark val="none"/>
        <c:tickLblPos val="nextTo"/>
        <c:crossAx val="102908672"/>
        <c:crosses val="autoZero"/>
        <c:crossBetween val="between"/>
      </c:valAx>
    </c:plotArea>
    <c:plotVisOnly val="1"/>
    <c:dispBlanksAs val="gap"/>
    <c:showDLblsOverMax val="0"/>
  </c:chart>
  <c:txPr>
    <a:bodyPr/>
    <a:lstStyle/>
    <a:p>
      <a:pPr>
        <a:defRPr sz="1200">
          <a:latin typeface="Arial Narrow"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Number of  Central IT FTEs Working on </a:t>
            </a:r>
            <a:r>
              <a:rPr lang="en-US" dirty="0" smtClean="0"/>
              <a:t>Mobile-Enablement</a:t>
            </a:r>
            <a:r>
              <a:rPr lang="en-US" dirty="0"/>
              <a:t>, by Carnegie Class</a:t>
            </a:r>
          </a:p>
        </c:rich>
      </c:tx>
      <c:overlay val="0"/>
    </c:title>
    <c:autoTitleDeleted val="0"/>
    <c:plotArea>
      <c:layout/>
      <c:barChart>
        <c:barDir val="col"/>
        <c:grouping val="clustered"/>
        <c:varyColors val="0"/>
        <c:ser>
          <c:idx val="0"/>
          <c:order val="0"/>
          <c:tx>
            <c:strRef>
              <c:f>Sheet1!$B$1</c:f>
              <c:strCache>
                <c:ptCount val="1"/>
                <c:pt idx="0">
                  <c:v>Mean</c:v>
                </c:pt>
              </c:strCache>
            </c:strRef>
          </c:tx>
          <c:spPr>
            <a:solidFill>
              <a:schemeClr val="tx2"/>
            </a:solidFill>
          </c:spPr>
          <c:invertIfNegative val="0"/>
          <c:dPt>
            <c:idx val="5"/>
            <c:invertIfNegative val="0"/>
            <c:bubble3D val="0"/>
            <c:spPr>
              <a:solidFill>
                <a:schemeClr val="tx2">
                  <a:alpha val="57000"/>
                </a:schemeClr>
              </a:solidFill>
            </c:spPr>
          </c:dPt>
          <c:dPt>
            <c:idx val="6"/>
            <c:invertIfNegative val="0"/>
            <c:bubble3D val="0"/>
            <c:spPr>
              <a:solidFill>
                <a:schemeClr val="tx2">
                  <a:alpha val="57000"/>
                </a:schemeClr>
              </a:solidFill>
            </c:spPr>
          </c:dPt>
          <c:cat>
            <c:strRef>
              <c:f>Sheet1!$A$2:$A$8</c:f>
              <c:strCache>
                <c:ptCount val="7"/>
                <c:pt idx="0">
                  <c:v>DR (n = 33)</c:v>
                </c:pt>
                <c:pt idx="1">
                  <c:v>MA (n = 58)</c:v>
                </c:pt>
                <c:pt idx="2">
                  <c:v>BA LA (n = 25)</c:v>
                </c:pt>
                <c:pt idx="3">
                  <c:v> BA GEN (n = 22)</c:v>
                </c:pt>
                <c:pt idx="4">
                  <c:v>AA (n = 32)</c:v>
                </c:pt>
                <c:pt idx="5">
                  <c:v>Other (n = 13)</c:v>
                </c:pt>
                <c:pt idx="6">
                  <c:v>International (n = 10)</c:v>
                </c:pt>
              </c:strCache>
            </c:strRef>
          </c:cat>
          <c:val>
            <c:numRef>
              <c:f>Sheet1!$B$2:$B$8</c:f>
              <c:numCache>
                <c:formatCode>0.0</c:formatCode>
                <c:ptCount val="7"/>
                <c:pt idx="0">
                  <c:v>4.3599999999999994</c:v>
                </c:pt>
                <c:pt idx="1">
                  <c:v>2.41</c:v>
                </c:pt>
                <c:pt idx="2">
                  <c:v>1.8</c:v>
                </c:pt>
                <c:pt idx="3">
                  <c:v>1.32</c:v>
                </c:pt>
                <c:pt idx="4">
                  <c:v>2.31</c:v>
                </c:pt>
                <c:pt idx="5">
                  <c:v>2.23</c:v>
                </c:pt>
                <c:pt idx="6">
                  <c:v>3.2</c:v>
                </c:pt>
              </c:numCache>
            </c:numRef>
          </c:val>
        </c:ser>
        <c:ser>
          <c:idx val="1"/>
          <c:order val="1"/>
          <c:tx>
            <c:strRef>
              <c:f>Sheet1!$C$1</c:f>
              <c:strCache>
                <c:ptCount val="1"/>
                <c:pt idx="0">
                  <c:v>Median</c:v>
                </c:pt>
              </c:strCache>
            </c:strRef>
          </c:tx>
          <c:invertIfNegative val="0"/>
          <c:dPt>
            <c:idx val="5"/>
            <c:invertIfNegative val="0"/>
            <c:bubble3D val="0"/>
            <c:spPr>
              <a:solidFill>
                <a:schemeClr val="accent2">
                  <a:lumMod val="40000"/>
                  <a:lumOff val="60000"/>
                </a:schemeClr>
              </a:solidFill>
            </c:spPr>
          </c:dPt>
          <c:dPt>
            <c:idx val="6"/>
            <c:invertIfNegative val="0"/>
            <c:bubble3D val="0"/>
            <c:spPr>
              <a:solidFill>
                <a:schemeClr val="accent2">
                  <a:lumMod val="40000"/>
                  <a:lumOff val="60000"/>
                </a:schemeClr>
              </a:solidFill>
            </c:spPr>
          </c:dPt>
          <c:cat>
            <c:strRef>
              <c:f>Sheet1!$A$2:$A$8</c:f>
              <c:strCache>
                <c:ptCount val="7"/>
                <c:pt idx="0">
                  <c:v>DR (n = 33)</c:v>
                </c:pt>
                <c:pt idx="1">
                  <c:v>MA (n = 58)</c:v>
                </c:pt>
                <c:pt idx="2">
                  <c:v>BA LA (n = 25)</c:v>
                </c:pt>
                <c:pt idx="3">
                  <c:v> BA GEN (n = 22)</c:v>
                </c:pt>
                <c:pt idx="4">
                  <c:v>AA (n = 32)</c:v>
                </c:pt>
                <c:pt idx="5">
                  <c:v>Other (n = 13)</c:v>
                </c:pt>
                <c:pt idx="6">
                  <c:v>International (n = 10)</c:v>
                </c:pt>
              </c:strCache>
            </c:strRef>
          </c:cat>
          <c:val>
            <c:numRef>
              <c:f>Sheet1!$C$2:$C$8</c:f>
              <c:numCache>
                <c:formatCode>General</c:formatCode>
                <c:ptCount val="7"/>
                <c:pt idx="0">
                  <c:v>4</c:v>
                </c:pt>
                <c:pt idx="1">
                  <c:v>2</c:v>
                </c:pt>
                <c:pt idx="2">
                  <c:v>2</c:v>
                </c:pt>
                <c:pt idx="3">
                  <c:v>1</c:v>
                </c:pt>
                <c:pt idx="4">
                  <c:v>1</c:v>
                </c:pt>
                <c:pt idx="5">
                  <c:v>2</c:v>
                </c:pt>
                <c:pt idx="6">
                  <c:v>3</c:v>
                </c:pt>
              </c:numCache>
            </c:numRef>
          </c:val>
        </c:ser>
        <c:dLbls>
          <c:dLblPos val="outEnd"/>
          <c:showLegendKey val="0"/>
          <c:showVal val="1"/>
          <c:showCatName val="0"/>
          <c:showSerName val="0"/>
          <c:showPercent val="0"/>
          <c:showBubbleSize val="0"/>
        </c:dLbls>
        <c:gapWidth val="150"/>
        <c:axId val="103232640"/>
        <c:axId val="103234176"/>
      </c:barChart>
      <c:catAx>
        <c:axId val="103232640"/>
        <c:scaling>
          <c:orientation val="minMax"/>
        </c:scaling>
        <c:delete val="0"/>
        <c:axPos val="b"/>
        <c:majorTickMark val="in"/>
        <c:minorTickMark val="none"/>
        <c:tickLblPos val="nextTo"/>
        <c:crossAx val="103234176"/>
        <c:crosses val="autoZero"/>
        <c:auto val="1"/>
        <c:lblAlgn val="ctr"/>
        <c:lblOffset val="100"/>
        <c:noMultiLvlLbl val="0"/>
      </c:catAx>
      <c:valAx>
        <c:axId val="103234176"/>
        <c:scaling>
          <c:orientation val="minMax"/>
        </c:scaling>
        <c:delete val="0"/>
        <c:axPos val="l"/>
        <c:title>
          <c:tx>
            <c:rich>
              <a:bodyPr rot="-5400000" vert="horz"/>
              <a:lstStyle/>
              <a:p>
                <a:pPr>
                  <a:defRPr b="0"/>
                </a:pPr>
                <a:r>
                  <a:rPr lang="en-US" b="0"/>
                  <a:t>Number of FTE</a:t>
                </a:r>
              </a:p>
            </c:rich>
          </c:tx>
          <c:layout>
            <c:manualLayout>
              <c:xMode val="edge"/>
              <c:yMode val="edge"/>
              <c:x val="9.2592592592592605E-3"/>
              <c:y val="0.38450645752075302"/>
            </c:manualLayout>
          </c:layout>
          <c:overlay val="0"/>
        </c:title>
        <c:numFmt formatCode="0" sourceLinked="0"/>
        <c:majorTickMark val="in"/>
        <c:minorTickMark val="none"/>
        <c:tickLblPos val="nextTo"/>
        <c:crossAx val="103232640"/>
        <c:crosses val="autoZero"/>
        <c:crossBetween val="between"/>
        <c:majorUnit val="1"/>
      </c:valAx>
    </c:plotArea>
    <c:legend>
      <c:legendPos val="b"/>
      <c:overlay val="0"/>
    </c:legend>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Number of Services, Applications, and Websites Central IT Has </a:t>
            </a:r>
            <a:r>
              <a:rPr lang="en-US" dirty="0" smtClean="0"/>
              <a:t>Mobile-Enabled </a:t>
            </a:r>
            <a:r>
              <a:rPr lang="en-US" dirty="0"/>
              <a:t>in Past 12 Months, by Total Central IT FTEs Working on </a:t>
            </a:r>
            <a:r>
              <a:rPr lang="en-US" dirty="0" smtClean="0"/>
              <a:t>Mobile-Enablement</a:t>
            </a:r>
            <a:endParaRPr lang="en-US" dirty="0"/>
          </a:p>
        </c:rich>
      </c:tx>
      <c:overlay val="0"/>
    </c:title>
    <c:autoTitleDeleted val="0"/>
    <c:plotArea>
      <c:layout/>
      <c:barChart>
        <c:barDir val="col"/>
        <c:grouping val="clustered"/>
        <c:varyColors val="0"/>
        <c:ser>
          <c:idx val="0"/>
          <c:order val="0"/>
          <c:tx>
            <c:strRef>
              <c:f>Sheet1!$B$1</c:f>
              <c:strCache>
                <c:ptCount val="1"/>
                <c:pt idx="0">
                  <c:v>Mean</c:v>
                </c:pt>
              </c:strCache>
            </c:strRef>
          </c:tx>
          <c:spPr>
            <a:solidFill>
              <a:schemeClr val="tx2"/>
            </a:solidFill>
          </c:spPr>
          <c:invertIfNegative val="0"/>
          <c:dLbls>
            <c:showLegendKey val="0"/>
            <c:showVal val="1"/>
            <c:showCatName val="0"/>
            <c:showSerName val="0"/>
            <c:showPercent val="0"/>
            <c:showBubbleSize val="0"/>
            <c:showLeaderLines val="0"/>
          </c:dLbls>
          <c:cat>
            <c:strRef>
              <c:f>Sheet1!$A$2:$A$7</c:f>
              <c:strCache>
                <c:ptCount val="6"/>
                <c:pt idx="0">
                  <c:v>None (n = 37)</c:v>
                </c:pt>
                <c:pt idx="1">
                  <c:v>1 (n = 38)</c:v>
                </c:pt>
                <c:pt idx="2">
                  <c:v>2 (n = 38)</c:v>
                </c:pt>
                <c:pt idx="3">
                  <c:v>3 (n = 23)</c:v>
                </c:pt>
                <c:pt idx="4">
                  <c:v>4 (n = 19)</c:v>
                </c:pt>
                <c:pt idx="5">
                  <c:v>5 or more (n = 26)</c:v>
                </c:pt>
              </c:strCache>
            </c:strRef>
          </c:cat>
          <c:val>
            <c:numRef>
              <c:f>Sheet1!$B$2:$B$7</c:f>
              <c:numCache>
                <c:formatCode>0.0</c:formatCode>
                <c:ptCount val="6"/>
                <c:pt idx="0">
                  <c:v>0.08</c:v>
                </c:pt>
                <c:pt idx="1">
                  <c:v>1.29</c:v>
                </c:pt>
                <c:pt idx="2">
                  <c:v>3.39</c:v>
                </c:pt>
                <c:pt idx="3">
                  <c:v>3.3</c:v>
                </c:pt>
                <c:pt idx="4">
                  <c:v>4.84</c:v>
                </c:pt>
                <c:pt idx="5">
                  <c:v>8.620000000000001</c:v>
                </c:pt>
              </c:numCache>
            </c:numRef>
          </c:val>
        </c:ser>
        <c:ser>
          <c:idx val="1"/>
          <c:order val="1"/>
          <c:tx>
            <c:strRef>
              <c:f>Sheet1!$C$1</c:f>
              <c:strCache>
                <c:ptCount val="1"/>
                <c:pt idx="0">
                  <c:v>Median</c:v>
                </c:pt>
              </c:strCache>
            </c:strRef>
          </c:tx>
          <c:invertIfNegative val="0"/>
          <c:dLbls>
            <c:showLegendKey val="0"/>
            <c:showVal val="1"/>
            <c:showCatName val="0"/>
            <c:showSerName val="0"/>
            <c:showPercent val="0"/>
            <c:showBubbleSize val="0"/>
            <c:showLeaderLines val="0"/>
          </c:dLbls>
          <c:cat>
            <c:strRef>
              <c:f>Sheet1!$A$2:$A$7</c:f>
              <c:strCache>
                <c:ptCount val="6"/>
                <c:pt idx="0">
                  <c:v>None (n = 37)</c:v>
                </c:pt>
                <c:pt idx="1">
                  <c:v>1 (n = 38)</c:v>
                </c:pt>
                <c:pt idx="2">
                  <c:v>2 (n = 38)</c:v>
                </c:pt>
                <c:pt idx="3">
                  <c:v>3 (n = 23)</c:v>
                </c:pt>
                <c:pt idx="4">
                  <c:v>4 (n = 19)</c:v>
                </c:pt>
                <c:pt idx="5">
                  <c:v>5 or more (n = 26)</c:v>
                </c:pt>
              </c:strCache>
            </c:strRef>
          </c:cat>
          <c:val>
            <c:numRef>
              <c:f>Sheet1!$C$2:$C$7</c:f>
              <c:numCache>
                <c:formatCode>General</c:formatCode>
                <c:ptCount val="6"/>
                <c:pt idx="0">
                  <c:v>0</c:v>
                </c:pt>
                <c:pt idx="1">
                  <c:v>1</c:v>
                </c:pt>
                <c:pt idx="2">
                  <c:v>1</c:v>
                </c:pt>
                <c:pt idx="3">
                  <c:v>2</c:v>
                </c:pt>
                <c:pt idx="4">
                  <c:v>3</c:v>
                </c:pt>
                <c:pt idx="5">
                  <c:v>5.5</c:v>
                </c:pt>
              </c:numCache>
            </c:numRef>
          </c:val>
        </c:ser>
        <c:dLbls>
          <c:showLegendKey val="0"/>
          <c:showVal val="0"/>
          <c:showCatName val="0"/>
          <c:showSerName val="0"/>
          <c:showPercent val="0"/>
          <c:showBubbleSize val="0"/>
        </c:dLbls>
        <c:gapWidth val="25"/>
        <c:axId val="71093632"/>
        <c:axId val="71144960"/>
      </c:barChart>
      <c:catAx>
        <c:axId val="71093632"/>
        <c:scaling>
          <c:orientation val="minMax"/>
        </c:scaling>
        <c:delete val="0"/>
        <c:axPos val="b"/>
        <c:title>
          <c:tx>
            <c:rich>
              <a:bodyPr/>
              <a:lstStyle/>
              <a:p>
                <a:pPr>
                  <a:defRPr b="0"/>
                </a:pPr>
                <a:r>
                  <a:rPr lang="en-US" b="0" dirty="0"/>
                  <a:t>Number of </a:t>
                </a:r>
                <a:r>
                  <a:rPr lang="en-US" b="0" dirty="0" smtClean="0"/>
                  <a:t>FTE Working on Mobile-Enablement</a:t>
                </a:r>
                <a:endParaRPr lang="en-US" b="0" dirty="0"/>
              </a:p>
            </c:rich>
          </c:tx>
          <c:layout>
            <c:manualLayout>
              <c:xMode val="edge"/>
              <c:yMode val="edge"/>
              <c:x val="0.377135462233887"/>
              <c:y val="0.88189326760880504"/>
            </c:manualLayout>
          </c:layout>
          <c:overlay val="0"/>
        </c:title>
        <c:majorTickMark val="in"/>
        <c:minorTickMark val="none"/>
        <c:tickLblPos val="nextTo"/>
        <c:crossAx val="71144960"/>
        <c:crosses val="autoZero"/>
        <c:auto val="1"/>
        <c:lblAlgn val="ctr"/>
        <c:lblOffset val="100"/>
        <c:noMultiLvlLbl val="0"/>
      </c:catAx>
      <c:valAx>
        <c:axId val="71144960"/>
        <c:scaling>
          <c:orientation val="minMax"/>
        </c:scaling>
        <c:delete val="0"/>
        <c:axPos val="l"/>
        <c:title>
          <c:tx>
            <c:rich>
              <a:bodyPr rot="-5400000" vert="horz"/>
              <a:lstStyle/>
              <a:p>
                <a:pPr>
                  <a:defRPr b="0"/>
                </a:pPr>
                <a:r>
                  <a:rPr lang="en-US" b="0"/>
                  <a:t>Number Enabled</a:t>
                </a:r>
              </a:p>
            </c:rich>
          </c:tx>
          <c:layout>
            <c:manualLayout>
              <c:xMode val="edge"/>
              <c:yMode val="edge"/>
              <c:x val="6.17283950617284E-3"/>
              <c:y val="0.37260589743351002"/>
            </c:manualLayout>
          </c:layout>
          <c:overlay val="0"/>
        </c:title>
        <c:numFmt formatCode="0" sourceLinked="0"/>
        <c:majorTickMark val="in"/>
        <c:minorTickMark val="none"/>
        <c:tickLblPos val="nextTo"/>
        <c:crossAx val="71093632"/>
        <c:crosses val="autoZero"/>
        <c:crossBetween val="between"/>
      </c:valAx>
    </c:plotArea>
    <c:legend>
      <c:legendPos val="b"/>
      <c:layout>
        <c:manualLayout>
          <c:xMode val="edge"/>
          <c:yMode val="edge"/>
          <c:x val="0.46337088072324301"/>
          <c:y val="0.94267928737863904"/>
          <c:w val="0.13807305336832901"/>
          <c:h val="4.9258906285839101E-2"/>
        </c:manualLayout>
      </c:layout>
      <c:overlay val="0"/>
    </c:legend>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Responded (and response rate within type)</c:v>
                </c:pt>
              </c:strCache>
            </c:strRef>
          </c:tx>
          <c:spPr>
            <a:solidFill>
              <a:schemeClr val="accent3">
                <a:lumMod val="60000"/>
                <a:lumOff val="40000"/>
              </a:schemeClr>
            </a:solidFill>
          </c:spPr>
          <c:invertIfNegative val="0"/>
          <c:dLbls>
            <c:dLbl>
              <c:idx val="0"/>
              <c:layout/>
              <c:tx>
                <c:rich>
                  <a:bodyPr/>
                  <a:lstStyle/>
                  <a:p>
                    <a:r>
                      <a:rPr lang="en-US" sz="1200"/>
                      <a:t>11 (10%)</a:t>
                    </a:r>
                    <a:endParaRPr lang="en-US"/>
                  </a:p>
                </c:rich>
              </c:tx>
              <c:dLblPos val="outEnd"/>
              <c:showLegendKey val="0"/>
              <c:showVal val="1"/>
              <c:showCatName val="0"/>
              <c:showSerName val="0"/>
              <c:showPercent val="0"/>
              <c:showBubbleSize val="0"/>
            </c:dLbl>
            <c:dLbl>
              <c:idx val="1"/>
              <c:layout/>
              <c:tx>
                <c:rich>
                  <a:bodyPr/>
                  <a:lstStyle/>
                  <a:p>
                    <a:r>
                      <a:rPr lang="en-US" sz="1200" dirty="0" smtClean="0"/>
                      <a:t>15 (15%)</a:t>
                    </a:r>
                    <a:endParaRPr lang="en-US" dirty="0"/>
                  </a:p>
                </c:rich>
              </c:tx>
              <c:dLblPos val="outEnd"/>
              <c:showLegendKey val="0"/>
              <c:showVal val="1"/>
              <c:showCatName val="0"/>
              <c:showSerName val="0"/>
              <c:showPercent val="0"/>
              <c:showBubbleSize val="0"/>
            </c:dLbl>
            <c:dLbl>
              <c:idx val="2"/>
              <c:layout/>
              <c:tx>
                <c:rich>
                  <a:bodyPr/>
                  <a:lstStyle/>
                  <a:p>
                    <a:r>
                      <a:rPr lang="en-US" sz="1200" dirty="0" smtClean="0"/>
                      <a:t>34 (18%)</a:t>
                    </a:r>
                    <a:endParaRPr lang="en-US" dirty="0"/>
                  </a:p>
                </c:rich>
              </c:tx>
              <c:dLblPos val="outEnd"/>
              <c:showLegendKey val="0"/>
              <c:showVal val="1"/>
              <c:showCatName val="0"/>
              <c:showSerName val="0"/>
              <c:showPercent val="0"/>
              <c:showBubbleSize val="0"/>
            </c:dLbl>
            <c:dLbl>
              <c:idx val="3"/>
              <c:layout/>
              <c:tx>
                <c:rich>
                  <a:bodyPr/>
                  <a:lstStyle/>
                  <a:p>
                    <a:r>
                      <a:rPr lang="en-US" sz="1200" dirty="0" smtClean="0"/>
                      <a:t>24 (29%)</a:t>
                    </a:r>
                    <a:endParaRPr lang="en-US" dirty="0"/>
                  </a:p>
                </c:rich>
              </c:tx>
              <c:dLblPos val="outEnd"/>
              <c:showLegendKey val="0"/>
              <c:showVal val="1"/>
              <c:showCatName val="0"/>
              <c:showSerName val="0"/>
              <c:showPercent val="0"/>
              <c:showBubbleSize val="0"/>
            </c:dLbl>
            <c:dLbl>
              <c:idx val="4"/>
              <c:layout/>
              <c:tx>
                <c:rich>
                  <a:bodyPr/>
                  <a:lstStyle/>
                  <a:p>
                    <a:r>
                      <a:rPr lang="en-US" sz="1200" dirty="0" smtClean="0"/>
                      <a:t>30 (36%)</a:t>
                    </a:r>
                    <a:endParaRPr lang="en-US" dirty="0"/>
                  </a:p>
                </c:rich>
              </c:tx>
              <c:dLblPos val="outEnd"/>
              <c:showLegendKey val="0"/>
              <c:showVal val="1"/>
              <c:showCatName val="0"/>
              <c:showSerName val="0"/>
              <c:showPercent val="0"/>
              <c:showBubbleSize val="0"/>
            </c:dLbl>
            <c:dLbl>
              <c:idx val="5"/>
              <c:layout/>
              <c:tx>
                <c:rich>
                  <a:bodyPr/>
                  <a:lstStyle/>
                  <a:p>
                    <a:r>
                      <a:rPr lang="en-US" sz="1200" dirty="0" smtClean="0"/>
                      <a:t>59 (26%)</a:t>
                    </a:r>
                    <a:endParaRPr lang="en-US" dirty="0"/>
                  </a:p>
                </c:rich>
              </c:tx>
              <c:dLblPos val="outEnd"/>
              <c:showLegendKey val="0"/>
              <c:showVal val="1"/>
              <c:showCatName val="0"/>
              <c:showSerName val="0"/>
              <c:showPercent val="0"/>
              <c:showBubbleSize val="0"/>
            </c:dLbl>
            <c:dLbl>
              <c:idx val="6"/>
              <c:layout/>
              <c:tx>
                <c:rich>
                  <a:bodyPr/>
                  <a:lstStyle/>
                  <a:p>
                    <a:r>
                      <a:rPr lang="en-US" sz="1200" dirty="0" smtClean="0"/>
                      <a:t>36 (29%)</a:t>
                    </a:r>
                    <a:endParaRPr lang="en-US" dirty="0"/>
                  </a:p>
                </c:rich>
              </c:tx>
              <c:dLblPos val="outEnd"/>
              <c:showLegendKey val="0"/>
              <c:showVal val="1"/>
              <c:showCatName val="0"/>
              <c:showSerName val="0"/>
              <c:showPercent val="0"/>
              <c:showBubbleSize val="0"/>
            </c:dLbl>
            <c:dLbl>
              <c:idx val="7"/>
              <c:tx>
                <c:rich>
                  <a:bodyPr/>
                  <a:lstStyle/>
                  <a:p>
                    <a:r>
                      <a:rPr lang="en-US" sz="1200" smtClean="0"/>
                      <a:t>36 (29%)</a:t>
                    </a:r>
                    <a:endParaRPr lang="en-US" smtClean="0"/>
                  </a:p>
                </c:rich>
              </c:tx>
              <c:dLblPos val="outEnd"/>
              <c:showLegendKey val="0"/>
              <c:showVal val="1"/>
              <c:showCatName val="0"/>
              <c:showSerName val="0"/>
              <c:showPercent val="0"/>
              <c:showBubbleSize val="0"/>
            </c:dLbl>
            <c:txPr>
              <a:bodyPr/>
              <a:lstStyle/>
              <a:p>
                <a:pPr>
                  <a:defRPr sz="1200"/>
                </a:pPr>
                <a:endParaRPr lang="en-US"/>
              </a:p>
            </c:txPr>
            <c:dLblPos val="outEnd"/>
            <c:showLegendKey val="0"/>
            <c:showVal val="1"/>
            <c:showCatName val="0"/>
            <c:showSerName val="0"/>
            <c:showPercent val="0"/>
            <c:showBubbleSize val="0"/>
            <c:showLeaderLines val="0"/>
          </c:dLbls>
          <c:cat>
            <c:strRef>
              <c:f>Sheet1!$A$2:$A$8</c:f>
              <c:strCache>
                <c:ptCount val="7"/>
                <c:pt idx="0">
                  <c:v>International</c:v>
                </c:pt>
                <c:pt idx="1">
                  <c:v>Other U.S.</c:v>
                </c:pt>
                <c:pt idx="2">
                  <c:v>Associate's</c:v>
                </c:pt>
                <c:pt idx="3">
                  <c:v>Bachelor's Other</c:v>
                </c:pt>
                <c:pt idx="4">
                  <c:v>Bachelor's Liberal Arts</c:v>
                </c:pt>
                <c:pt idx="5">
                  <c:v>Master's</c:v>
                </c:pt>
                <c:pt idx="6">
                  <c:v>Doctoral</c:v>
                </c:pt>
              </c:strCache>
            </c:strRef>
          </c:cat>
          <c:val>
            <c:numRef>
              <c:f>Sheet1!$B$2:$B$8</c:f>
              <c:numCache>
                <c:formatCode>General</c:formatCode>
                <c:ptCount val="7"/>
                <c:pt idx="0">
                  <c:v>11</c:v>
                </c:pt>
                <c:pt idx="1">
                  <c:v>15</c:v>
                </c:pt>
                <c:pt idx="2">
                  <c:v>34</c:v>
                </c:pt>
                <c:pt idx="3">
                  <c:v>24</c:v>
                </c:pt>
                <c:pt idx="4">
                  <c:v>30</c:v>
                </c:pt>
                <c:pt idx="5">
                  <c:v>59</c:v>
                </c:pt>
                <c:pt idx="6">
                  <c:v>36</c:v>
                </c:pt>
              </c:numCache>
            </c:numRef>
          </c:val>
        </c:ser>
        <c:ser>
          <c:idx val="1"/>
          <c:order val="1"/>
          <c:tx>
            <c:strRef>
              <c:f>Sheet1!$C$1</c:f>
              <c:strCache>
                <c:ptCount val="1"/>
                <c:pt idx="0">
                  <c:v>Invited</c:v>
                </c:pt>
              </c:strCache>
            </c:strRef>
          </c:tx>
          <c:spPr>
            <a:solidFill>
              <a:schemeClr val="tx2"/>
            </a:solidFill>
          </c:spPr>
          <c:invertIfNegative val="0"/>
          <c:cat>
            <c:strRef>
              <c:f>Sheet1!$A$2:$A$8</c:f>
              <c:strCache>
                <c:ptCount val="7"/>
                <c:pt idx="0">
                  <c:v>International</c:v>
                </c:pt>
                <c:pt idx="1">
                  <c:v>Other U.S.</c:v>
                </c:pt>
                <c:pt idx="2">
                  <c:v>Associate's</c:v>
                </c:pt>
                <c:pt idx="3">
                  <c:v>Bachelor's Other</c:v>
                </c:pt>
                <c:pt idx="4">
                  <c:v>Bachelor's Liberal Arts</c:v>
                </c:pt>
                <c:pt idx="5">
                  <c:v>Master's</c:v>
                </c:pt>
                <c:pt idx="6">
                  <c:v>Doctoral</c:v>
                </c:pt>
              </c:strCache>
            </c:strRef>
          </c:cat>
          <c:val>
            <c:numRef>
              <c:f>Sheet1!$C$2:$C$8</c:f>
              <c:numCache>
                <c:formatCode>General</c:formatCode>
                <c:ptCount val="7"/>
                <c:pt idx="0">
                  <c:v>111</c:v>
                </c:pt>
                <c:pt idx="1">
                  <c:v>97</c:v>
                </c:pt>
                <c:pt idx="2">
                  <c:v>193</c:v>
                </c:pt>
                <c:pt idx="3">
                  <c:v>84</c:v>
                </c:pt>
                <c:pt idx="4">
                  <c:v>84</c:v>
                </c:pt>
                <c:pt idx="5">
                  <c:v>229</c:v>
                </c:pt>
                <c:pt idx="6">
                  <c:v>126</c:v>
                </c:pt>
              </c:numCache>
            </c:numRef>
          </c:val>
        </c:ser>
        <c:dLbls>
          <c:dLblPos val="outEnd"/>
          <c:showLegendKey val="0"/>
          <c:showVal val="1"/>
          <c:showCatName val="0"/>
          <c:showSerName val="0"/>
          <c:showPercent val="0"/>
          <c:showBubbleSize val="0"/>
        </c:dLbls>
        <c:gapWidth val="100"/>
        <c:axId val="32226688"/>
        <c:axId val="31944704"/>
      </c:barChart>
      <c:catAx>
        <c:axId val="32226688"/>
        <c:scaling>
          <c:orientation val="minMax"/>
        </c:scaling>
        <c:delete val="0"/>
        <c:axPos val="l"/>
        <c:majorTickMark val="in"/>
        <c:minorTickMark val="none"/>
        <c:tickLblPos val="nextTo"/>
        <c:crossAx val="31944704"/>
        <c:crosses val="autoZero"/>
        <c:auto val="1"/>
        <c:lblAlgn val="ctr"/>
        <c:lblOffset val="100"/>
        <c:noMultiLvlLbl val="0"/>
      </c:catAx>
      <c:valAx>
        <c:axId val="31944704"/>
        <c:scaling>
          <c:orientation val="minMax"/>
        </c:scaling>
        <c:delete val="0"/>
        <c:axPos val="b"/>
        <c:numFmt formatCode="General" sourceLinked="1"/>
        <c:majorTickMark val="in"/>
        <c:minorTickMark val="none"/>
        <c:tickLblPos val="nextTo"/>
        <c:crossAx val="32226688"/>
        <c:crosses val="autoZero"/>
        <c:crossBetween val="between"/>
      </c:valAx>
    </c:plotArea>
    <c:legend>
      <c:legendPos val="b"/>
      <c:layout/>
      <c:overlay val="0"/>
    </c:legend>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Aggregate Mobile IT Outcomes, by Total Central IT Staff Assigned to Mobile Enablement</a:t>
            </a:r>
          </a:p>
        </c:rich>
      </c:tx>
      <c:layout>
        <c:manualLayout>
          <c:xMode val="edge"/>
          <c:yMode val="edge"/>
          <c:x val="0.14630395158938467"/>
          <c:y val="7.7379072351299816E-2"/>
        </c:manualLayout>
      </c:layout>
      <c:overlay val="0"/>
    </c:title>
    <c:autoTitleDeleted val="0"/>
    <c:plotArea>
      <c:layout/>
      <c:barChart>
        <c:barDir val="col"/>
        <c:grouping val="clustered"/>
        <c:varyColors val="0"/>
        <c:ser>
          <c:idx val="0"/>
          <c:order val="0"/>
          <c:tx>
            <c:strRef>
              <c:f>Sheet1!$B$1</c:f>
              <c:strCache>
                <c:ptCount val="1"/>
                <c:pt idx="0">
                  <c:v>Stage of Enablement (14 items, 6-pt. scale)</c:v>
                </c:pt>
              </c:strCache>
            </c:strRef>
          </c:tx>
          <c:spPr>
            <a:solidFill>
              <a:schemeClr val="tx2"/>
            </a:solidFill>
          </c:spPr>
          <c:invertIfNegative val="0"/>
          <c:dLbls>
            <c:dLbl>
              <c:idx val="0"/>
              <c:layout>
                <c:manualLayout>
                  <c:x val="-1.54320987654321E-3"/>
                  <c:y val="-7.7976563791350498E-3"/>
                </c:manualLayout>
              </c:layout>
              <c:showLegendKey val="0"/>
              <c:showVal val="1"/>
              <c:showCatName val="0"/>
              <c:showSerName val="0"/>
              <c:showPercent val="0"/>
              <c:showBubbleSize val="0"/>
            </c:dLbl>
            <c:dLbl>
              <c:idx val="1"/>
              <c:layout>
                <c:manualLayout>
                  <c:x val="-1.2806211723534299E-3"/>
                  <c:y val="-2.5935845535883999E-3"/>
                </c:manualLayout>
              </c:layout>
              <c:showLegendKey val="0"/>
              <c:showVal val="1"/>
              <c:showCatName val="0"/>
              <c:showSerName val="0"/>
              <c:showPercent val="0"/>
              <c:showBubbleSize val="0"/>
            </c:dLbl>
            <c:dLbl>
              <c:idx val="2"/>
              <c:layout>
                <c:manualLayout>
                  <c:x val="-1.54320987654321E-3"/>
                  <c:y val="1.20775819049722E-3"/>
                </c:manualLayout>
              </c:layout>
              <c:showLegendKey val="0"/>
              <c:showVal val="1"/>
              <c:showCatName val="0"/>
              <c:showSerName val="0"/>
              <c:showPercent val="0"/>
              <c:showBubbleSize val="0"/>
            </c:dLbl>
            <c:dLbl>
              <c:idx val="3"/>
              <c:layout>
                <c:manualLayout>
                  <c:x val="-1.54320987654321E-3"/>
                  <c:y val="-2.5935845535883999E-3"/>
                </c:manualLayout>
              </c:layout>
              <c:showLegendKey val="0"/>
              <c:showVal val="1"/>
              <c:showCatName val="0"/>
              <c:showSerName val="0"/>
              <c:showPercent val="0"/>
              <c:showBubbleSize val="0"/>
            </c:dLbl>
            <c:dLbl>
              <c:idx val="4"/>
              <c:layout>
                <c:manualLayout>
                  <c:x val="0"/>
                  <c:y val="2.4960991081064499E-3"/>
                </c:manualLayout>
              </c:layout>
              <c:showLegendKey val="0"/>
              <c:showVal val="1"/>
              <c:showCatName val="0"/>
              <c:showSerName val="0"/>
              <c:showPercent val="0"/>
              <c:showBubbleSize val="0"/>
            </c:dLbl>
            <c:dLbl>
              <c:idx val="5"/>
              <c:layout>
                <c:manualLayout>
                  <c:x val="-3.0865412656751199E-3"/>
                  <c:y val="0"/>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Sheet1!$A$2:$A$7</c:f>
              <c:strCache>
                <c:ptCount val="6"/>
                <c:pt idx="0">
                  <c:v>None</c:v>
                </c:pt>
                <c:pt idx="1">
                  <c:v>1</c:v>
                </c:pt>
                <c:pt idx="2">
                  <c:v>2</c:v>
                </c:pt>
                <c:pt idx="3">
                  <c:v>3</c:v>
                </c:pt>
                <c:pt idx="4">
                  <c:v>4</c:v>
                </c:pt>
                <c:pt idx="5">
                  <c:v>5 or more</c:v>
                </c:pt>
              </c:strCache>
            </c:strRef>
          </c:cat>
          <c:val>
            <c:numRef>
              <c:f>Sheet1!$B$2:$B$7</c:f>
              <c:numCache>
                <c:formatCode>0.0</c:formatCode>
                <c:ptCount val="6"/>
                <c:pt idx="0">
                  <c:v>1.6429</c:v>
                </c:pt>
                <c:pt idx="1">
                  <c:v>2.2143000000000002</c:v>
                </c:pt>
                <c:pt idx="2">
                  <c:v>2.4643000000000002</c:v>
                </c:pt>
                <c:pt idx="3">
                  <c:v>2.5981999999999998</c:v>
                </c:pt>
                <c:pt idx="4">
                  <c:v>2.6785999999999999</c:v>
                </c:pt>
                <c:pt idx="5">
                  <c:v>3.0714000000000001</c:v>
                </c:pt>
              </c:numCache>
            </c:numRef>
          </c:val>
        </c:ser>
        <c:ser>
          <c:idx val="1"/>
          <c:order val="1"/>
          <c:tx>
            <c:strRef>
              <c:f>Sheet1!$C$1</c:f>
              <c:strCache>
                <c:ptCount val="1"/>
                <c:pt idx="0">
                  <c:v>Amount of Current Demand Being Met (4 constituencies, 5-pt. scale)</c:v>
                </c:pt>
              </c:strCache>
            </c:strRef>
          </c:tx>
          <c:invertIfNegative val="0"/>
          <c:dLbls>
            <c:dLbl>
              <c:idx val="0"/>
              <c:layout>
                <c:manualLayout>
                  <c:x val="3.0862982404977202E-3"/>
                  <c:y val="-1.9497089096390499E-4"/>
                </c:manualLayout>
              </c:layout>
              <c:showLegendKey val="0"/>
              <c:showVal val="1"/>
              <c:showCatName val="0"/>
              <c:showSerName val="0"/>
              <c:showPercent val="0"/>
              <c:showBubbleSize val="0"/>
            </c:dLbl>
            <c:dLbl>
              <c:idx val="1"/>
              <c:layout>
                <c:manualLayout>
                  <c:x val="1.54320987654321E-3"/>
                  <c:y val="1.2171136485716501E-2"/>
                </c:manualLayout>
              </c:layout>
              <c:showLegendKey val="0"/>
              <c:showVal val="1"/>
              <c:showCatName val="0"/>
              <c:showSerName val="0"/>
              <c:showPercent val="0"/>
              <c:showBubbleSize val="0"/>
            </c:dLbl>
            <c:dLbl>
              <c:idx val="2"/>
              <c:layout>
                <c:manualLayout>
                  <c:x val="1.5432098765431499E-3"/>
                  <c:y val="3.8182454624554299E-3"/>
                </c:manualLayout>
              </c:layout>
              <c:showLegendKey val="0"/>
              <c:showVal val="1"/>
              <c:showCatName val="0"/>
              <c:showSerName val="0"/>
              <c:showPercent val="0"/>
              <c:showBubbleSize val="0"/>
            </c:dLbl>
            <c:dLbl>
              <c:idx val="3"/>
              <c:layout>
                <c:manualLayout>
                  <c:x val="-6.0197336444055597E-4"/>
                  <c:y val="7.0643535624149599E-3"/>
                </c:manualLayout>
              </c:layout>
              <c:showLegendKey val="0"/>
              <c:showVal val="1"/>
              <c:showCatName val="0"/>
              <c:showSerName val="0"/>
              <c:showPercent val="0"/>
              <c:showBubbleSize val="0"/>
            </c:dLbl>
            <c:dLbl>
              <c:idx val="4"/>
              <c:layout>
                <c:manualLayout>
                  <c:x val="-3.08641975308642E-3"/>
                  <c:y val="0"/>
                </c:manualLayout>
              </c:layout>
              <c:showLegendKey val="0"/>
              <c:showVal val="1"/>
              <c:showCatName val="0"/>
              <c:showSerName val="0"/>
              <c:showPercent val="0"/>
              <c:showBubbleSize val="0"/>
            </c:dLbl>
            <c:dLbl>
              <c:idx val="5"/>
              <c:layout>
                <c:manualLayout>
                  <c:x val="0"/>
                  <c:y val="1.24804955405322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Sheet1!$A$2:$A$7</c:f>
              <c:strCache>
                <c:ptCount val="6"/>
                <c:pt idx="0">
                  <c:v>None</c:v>
                </c:pt>
                <c:pt idx="1">
                  <c:v>1</c:v>
                </c:pt>
                <c:pt idx="2">
                  <c:v>2</c:v>
                </c:pt>
                <c:pt idx="3">
                  <c:v>3</c:v>
                </c:pt>
                <c:pt idx="4">
                  <c:v>4</c:v>
                </c:pt>
                <c:pt idx="5">
                  <c:v>5 or more</c:v>
                </c:pt>
              </c:strCache>
            </c:strRef>
          </c:cat>
          <c:val>
            <c:numRef>
              <c:f>Sheet1!$C$2:$C$7</c:f>
              <c:numCache>
                <c:formatCode>0.0</c:formatCode>
                <c:ptCount val="6"/>
                <c:pt idx="0">
                  <c:v>1.25</c:v>
                </c:pt>
                <c:pt idx="1">
                  <c:v>2</c:v>
                </c:pt>
                <c:pt idx="2">
                  <c:v>2</c:v>
                </c:pt>
                <c:pt idx="3">
                  <c:v>2.375</c:v>
                </c:pt>
                <c:pt idx="4">
                  <c:v>2.75</c:v>
                </c:pt>
                <c:pt idx="5">
                  <c:v>3</c:v>
                </c:pt>
              </c:numCache>
            </c:numRef>
          </c:val>
        </c:ser>
        <c:ser>
          <c:idx val="2"/>
          <c:order val="2"/>
          <c:tx>
            <c:strRef>
              <c:f>Sheet1!$D$1</c:f>
              <c:strCache>
                <c:ptCount val="1"/>
                <c:pt idx="0">
                  <c:v>Institution is Prepared for New Academic Year (4 weighted areas 5-pt. scale)</c:v>
                </c:pt>
              </c:strCache>
            </c:strRef>
          </c:tx>
          <c:spPr>
            <a:solidFill>
              <a:schemeClr val="accent3">
                <a:lumMod val="60000"/>
                <a:lumOff val="40000"/>
              </a:schemeClr>
            </a:solidFill>
          </c:spPr>
          <c:invertIfNegative val="0"/>
          <c:dLbls>
            <c:dLbl>
              <c:idx val="0"/>
              <c:layout>
                <c:manualLayout>
                  <c:x val="-2.4302517740837899E-7"/>
                  <c:y val="5.3793883928246803E-4"/>
                </c:manualLayout>
              </c:layout>
              <c:showLegendKey val="0"/>
              <c:showVal val="1"/>
              <c:showCatName val="0"/>
              <c:showSerName val="0"/>
              <c:showPercent val="0"/>
              <c:showBubbleSize val="0"/>
            </c:dLbl>
            <c:dLbl>
              <c:idx val="1"/>
              <c:layout>
                <c:manualLayout>
                  <c:x val="0"/>
                  <c:y val="8.6791421932226505E-3"/>
                </c:manualLayout>
              </c:layout>
              <c:showLegendKey val="0"/>
              <c:showVal val="1"/>
              <c:showCatName val="0"/>
              <c:showSerName val="0"/>
              <c:showPercent val="0"/>
              <c:showBubbleSize val="0"/>
            </c:dLbl>
            <c:dLbl>
              <c:idx val="2"/>
              <c:layout>
                <c:manualLayout>
                  <c:x val="-1.2151258870419E-7"/>
                  <c:y val="3.0342344906257698E-3"/>
                </c:manualLayout>
              </c:layout>
              <c:showLegendKey val="0"/>
              <c:showVal val="1"/>
              <c:showCatName val="0"/>
              <c:showSerName val="0"/>
              <c:showPercent val="0"/>
              <c:showBubbleSize val="0"/>
            </c:dLbl>
            <c:dLbl>
              <c:idx val="3"/>
              <c:layout>
                <c:manualLayout>
                  <c:x val="0"/>
                  <c:y val="4.9921982162128902E-3"/>
                </c:manualLayout>
              </c:layout>
              <c:showLegendKey val="0"/>
              <c:showVal val="1"/>
              <c:showCatName val="0"/>
              <c:showSerName val="0"/>
              <c:showPercent val="0"/>
              <c:showBubbleSize val="0"/>
            </c:dLbl>
            <c:dLbl>
              <c:idx val="4"/>
              <c:layout>
                <c:manualLayout>
                  <c:x val="-1.54320987654321E-3"/>
                  <c:y val="7.4882973243193401E-3"/>
                </c:manualLayout>
              </c:layout>
              <c:showLegendKey val="0"/>
              <c:showVal val="1"/>
              <c:showCatName val="0"/>
              <c:showSerName val="0"/>
              <c:showPercent val="0"/>
              <c:showBubbleSize val="0"/>
            </c:dLbl>
            <c:dLbl>
              <c:idx val="5"/>
              <c:layout>
                <c:manualLayout>
                  <c:x val="-1.54320987654321E-3"/>
                  <c:y val="4.9921982162128902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Sheet1!$A$2:$A$7</c:f>
              <c:strCache>
                <c:ptCount val="6"/>
                <c:pt idx="0">
                  <c:v>None</c:v>
                </c:pt>
                <c:pt idx="1">
                  <c:v>1</c:v>
                </c:pt>
                <c:pt idx="2">
                  <c:v>2</c:v>
                </c:pt>
                <c:pt idx="3">
                  <c:v>3</c:v>
                </c:pt>
                <c:pt idx="4">
                  <c:v>4</c:v>
                </c:pt>
                <c:pt idx="5">
                  <c:v>5 or more</c:v>
                </c:pt>
              </c:strCache>
            </c:strRef>
          </c:cat>
          <c:val>
            <c:numRef>
              <c:f>Sheet1!$D$2:$D$7</c:f>
              <c:numCache>
                <c:formatCode>0.0</c:formatCode>
                <c:ptCount val="6"/>
                <c:pt idx="0">
                  <c:v>1.0001</c:v>
                </c:pt>
                <c:pt idx="1">
                  <c:v>1.4750000000000001</c:v>
                </c:pt>
                <c:pt idx="2">
                  <c:v>1.7250000000000001</c:v>
                </c:pt>
                <c:pt idx="3">
                  <c:v>1.7250000000000001</c:v>
                </c:pt>
                <c:pt idx="4">
                  <c:v>2</c:v>
                </c:pt>
                <c:pt idx="5">
                  <c:v>2.4</c:v>
                </c:pt>
              </c:numCache>
            </c:numRef>
          </c:val>
        </c:ser>
        <c:dLbls>
          <c:showLegendKey val="0"/>
          <c:showVal val="0"/>
          <c:showCatName val="0"/>
          <c:showSerName val="0"/>
          <c:showPercent val="0"/>
          <c:showBubbleSize val="0"/>
        </c:dLbls>
        <c:gapWidth val="150"/>
        <c:axId val="103148928"/>
        <c:axId val="103024128"/>
      </c:barChart>
      <c:catAx>
        <c:axId val="103148928"/>
        <c:scaling>
          <c:orientation val="minMax"/>
        </c:scaling>
        <c:delete val="0"/>
        <c:axPos val="b"/>
        <c:title>
          <c:tx>
            <c:rich>
              <a:bodyPr/>
              <a:lstStyle/>
              <a:p>
                <a:pPr>
                  <a:defRPr b="0"/>
                </a:pPr>
                <a:r>
                  <a:rPr lang="en-US" b="0" dirty="0"/>
                  <a:t>Number of </a:t>
                </a:r>
                <a:r>
                  <a:rPr lang="en-US" b="0" dirty="0" smtClean="0"/>
                  <a:t>FTEs Working on Mobile-Enablement</a:t>
                </a:r>
                <a:endParaRPr lang="en-US" b="0" dirty="0"/>
              </a:p>
            </c:rich>
          </c:tx>
          <c:layout>
            <c:manualLayout>
              <c:xMode val="edge"/>
              <c:yMode val="edge"/>
              <c:x val="0.39358984640808797"/>
              <c:y val="0.79753786356322198"/>
            </c:manualLayout>
          </c:layout>
          <c:overlay val="0"/>
        </c:title>
        <c:majorTickMark val="in"/>
        <c:minorTickMark val="none"/>
        <c:tickLblPos val="nextTo"/>
        <c:crossAx val="103024128"/>
        <c:crosses val="autoZero"/>
        <c:auto val="1"/>
        <c:lblAlgn val="ctr"/>
        <c:lblOffset val="100"/>
        <c:noMultiLvlLbl val="0"/>
      </c:catAx>
      <c:valAx>
        <c:axId val="103024128"/>
        <c:scaling>
          <c:orientation val="minMax"/>
          <c:max val="6"/>
          <c:min val="1"/>
        </c:scaling>
        <c:delete val="0"/>
        <c:axPos val="l"/>
        <c:majorGridlines>
          <c:spPr>
            <a:ln>
              <a:noFill/>
            </a:ln>
          </c:spPr>
        </c:majorGridlines>
        <c:title>
          <c:tx>
            <c:rich>
              <a:bodyPr rot="-5400000" vert="horz"/>
              <a:lstStyle/>
              <a:p>
                <a:pPr>
                  <a:defRPr b="0"/>
                </a:pPr>
                <a:r>
                  <a:rPr lang="en-US" b="0"/>
                  <a:t>Median</a:t>
                </a:r>
              </a:p>
            </c:rich>
          </c:tx>
          <c:layout>
            <c:manualLayout>
              <c:xMode val="edge"/>
              <c:yMode val="edge"/>
              <c:x val="6.1728395061728392E-3"/>
              <c:y val="0.36642243548910475"/>
            </c:manualLayout>
          </c:layout>
          <c:overlay val="0"/>
        </c:title>
        <c:numFmt formatCode="0" sourceLinked="0"/>
        <c:majorTickMark val="in"/>
        <c:minorTickMark val="none"/>
        <c:tickLblPos val="nextTo"/>
        <c:crossAx val="103148928"/>
        <c:crosses val="autoZero"/>
        <c:crossBetween val="between"/>
        <c:majorUnit val="1"/>
      </c:valAx>
    </c:plotArea>
    <c:legend>
      <c:legendPos val="b"/>
      <c:overlay val="0"/>
    </c:legend>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41074553363699"/>
          <c:y val="4.48613919291872E-2"/>
          <c:w val="0.84831742908484797"/>
          <c:h val="0.78980506058497701"/>
        </c:manualLayout>
      </c:layout>
      <c:barChart>
        <c:barDir val="col"/>
        <c:grouping val="clustered"/>
        <c:varyColors val="0"/>
        <c:ser>
          <c:idx val="0"/>
          <c:order val="0"/>
          <c:tx>
            <c:strRef>
              <c:f>Sheet1!$B$1</c:f>
              <c:strCache>
                <c:ptCount val="1"/>
                <c:pt idx="0">
                  <c:v>Percentage of Institutions</c:v>
                </c:pt>
              </c:strCache>
            </c:strRef>
          </c:tx>
          <c:spPr>
            <a:solidFill>
              <a:schemeClr val="tx2"/>
            </a:solidFill>
          </c:spPr>
          <c:invertIfNegative val="0"/>
          <c:dLbls>
            <c:showLegendKey val="0"/>
            <c:showVal val="1"/>
            <c:showCatName val="0"/>
            <c:showSerName val="0"/>
            <c:showPercent val="0"/>
            <c:showBubbleSize val="0"/>
            <c:showLeaderLines val="0"/>
          </c:dLbls>
          <c:cat>
            <c:strRef>
              <c:f>Sheet1!$A$2:$A$6</c:f>
              <c:strCache>
                <c:ptCount val="5"/>
                <c:pt idx="0">
                  <c:v>Central IT</c:v>
                </c:pt>
                <c:pt idx="1">
                  <c:v>Other Central Office</c:v>
                </c:pt>
                <c:pt idx="2">
                  <c:v>Cross-Institutional Collaboration</c:v>
                </c:pt>
                <c:pt idx="3">
                  <c:v>Vendor</c:v>
                </c:pt>
                <c:pt idx="4">
                  <c:v>Local or Departmental IT</c:v>
                </c:pt>
              </c:strCache>
            </c:strRef>
          </c:cat>
          <c:val>
            <c:numRef>
              <c:f>Sheet1!$B$2:$B$6</c:f>
              <c:numCache>
                <c:formatCode>0.00</c:formatCode>
                <c:ptCount val="5"/>
                <c:pt idx="0">
                  <c:v>6.28</c:v>
                </c:pt>
                <c:pt idx="1">
                  <c:v>1.78</c:v>
                </c:pt>
                <c:pt idx="2">
                  <c:v>1.72</c:v>
                </c:pt>
                <c:pt idx="3">
                  <c:v>1.5</c:v>
                </c:pt>
                <c:pt idx="4">
                  <c:v>0.9</c:v>
                </c:pt>
              </c:numCache>
            </c:numRef>
          </c:val>
        </c:ser>
        <c:dLbls>
          <c:showLegendKey val="0"/>
          <c:showVal val="0"/>
          <c:showCatName val="0"/>
          <c:showSerName val="0"/>
          <c:showPercent val="0"/>
          <c:showBubbleSize val="0"/>
        </c:dLbls>
        <c:gapWidth val="150"/>
        <c:axId val="103295232"/>
        <c:axId val="103325696"/>
      </c:barChart>
      <c:catAx>
        <c:axId val="103295232"/>
        <c:scaling>
          <c:orientation val="minMax"/>
        </c:scaling>
        <c:delete val="0"/>
        <c:axPos val="b"/>
        <c:majorTickMark val="in"/>
        <c:minorTickMark val="none"/>
        <c:tickLblPos val="nextTo"/>
        <c:crossAx val="103325696"/>
        <c:crosses val="autoZero"/>
        <c:auto val="1"/>
        <c:lblAlgn val="ctr"/>
        <c:lblOffset val="100"/>
        <c:noMultiLvlLbl val="0"/>
      </c:catAx>
      <c:valAx>
        <c:axId val="103325696"/>
        <c:scaling>
          <c:orientation val="minMax"/>
        </c:scaling>
        <c:delete val="0"/>
        <c:axPos val="l"/>
        <c:majorGridlines>
          <c:spPr>
            <a:ln>
              <a:noFill/>
            </a:ln>
          </c:spPr>
        </c:majorGridlines>
        <c:title>
          <c:tx>
            <c:rich>
              <a:bodyPr rot="-5400000" vert="horz"/>
              <a:lstStyle/>
              <a:p>
                <a:pPr>
                  <a:defRPr b="0"/>
                </a:pPr>
                <a:r>
                  <a:rPr lang="en-US" b="0" dirty="0" smtClean="0"/>
                  <a:t>Mean*</a:t>
                </a:r>
                <a:endParaRPr lang="en-US" b="0" dirty="0"/>
              </a:p>
            </c:rich>
          </c:tx>
          <c:layout>
            <c:manualLayout>
              <c:xMode val="edge"/>
              <c:yMode val="edge"/>
              <c:x val="4.4139908024769602E-2"/>
              <c:y val="0.41897408377607098"/>
            </c:manualLayout>
          </c:layout>
          <c:overlay val="0"/>
        </c:title>
        <c:numFmt formatCode="0.0" sourceLinked="0"/>
        <c:majorTickMark val="in"/>
        <c:minorTickMark val="none"/>
        <c:tickLblPos val="nextTo"/>
        <c:crossAx val="103295232"/>
        <c:crosses val="autoZero"/>
        <c:crossBetween val="between"/>
      </c:valAx>
    </c:plotArea>
    <c:plotVisOnly val="1"/>
    <c:dispBlanksAs val="gap"/>
    <c:showDLblsOverMax val="0"/>
  </c:chart>
  <c:txPr>
    <a:bodyPr/>
    <a:lstStyle/>
    <a:p>
      <a:pPr>
        <a:defRPr sz="1200">
          <a:latin typeface="Arial Narrow" pitchFamily="34" charset="0"/>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Institutions </a:t>
            </a:r>
            <a:r>
              <a:rPr lang="en-US" dirty="0" smtClean="0"/>
              <a:t>Reporting Use of </a:t>
            </a:r>
            <a:r>
              <a:rPr lang="en-US" dirty="0"/>
              <a:t>Mobile </a:t>
            </a:r>
            <a:r>
              <a:rPr lang="en-US" dirty="0" smtClean="0"/>
              <a:t>Strategies, </a:t>
            </a:r>
            <a:r>
              <a:rPr lang="en-US" dirty="0"/>
              <a:t>by Carnegie Class </a:t>
            </a:r>
            <a:r>
              <a:rPr lang="en-US" dirty="0" smtClean="0"/>
              <a:t>(Multiple </a:t>
            </a:r>
            <a:r>
              <a:rPr lang="en-US" dirty="0"/>
              <a:t>Responses Allowed)</a:t>
            </a:r>
          </a:p>
        </c:rich>
      </c:tx>
      <c:overlay val="0"/>
    </c:title>
    <c:autoTitleDeleted val="0"/>
    <c:plotArea>
      <c:layout>
        <c:manualLayout>
          <c:layoutTarget val="inner"/>
          <c:xMode val="edge"/>
          <c:yMode val="edge"/>
          <c:x val="0.18267449207737901"/>
          <c:y val="7.1807681438934901E-2"/>
          <c:w val="0.78255310100126296"/>
          <c:h val="0.81704201227917495"/>
        </c:manualLayout>
      </c:layout>
      <c:barChart>
        <c:barDir val="bar"/>
        <c:grouping val="stacked"/>
        <c:varyColors val="0"/>
        <c:ser>
          <c:idx val="0"/>
          <c:order val="0"/>
          <c:tx>
            <c:strRef>
              <c:f>Sheet1!$B$1</c:f>
              <c:strCache>
                <c:ptCount val="1"/>
                <c:pt idx="0">
                  <c:v>DR</c:v>
                </c:pt>
              </c:strCache>
            </c:strRef>
          </c:tx>
          <c:spPr>
            <a:solidFill>
              <a:schemeClr val="tx2"/>
            </a:solidFill>
          </c:spPr>
          <c:invertIfNegative val="0"/>
          <c:dLbls>
            <c:dLbl>
              <c:idx val="0"/>
              <c:layout>
                <c:manualLayout>
                  <c:x val="4.6296296296296302E-3"/>
                  <c:y val="0"/>
                </c:manualLayout>
              </c:layout>
              <c:showLegendKey val="0"/>
              <c:showVal val="1"/>
              <c:showCatName val="0"/>
              <c:showSerName val="0"/>
              <c:showPercent val="0"/>
              <c:showBubbleSize val="0"/>
            </c:dLbl>
            <c:numFmt formatCode="0%" sourceLinked="0"/>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Sheet1!$A$2:$A$8</c:f>
              <c:strCache>
                <c:ptCount val="7"/>
                <c:pt idx="0">
                  <c:v>Full-custom mobile web 2</c:v>
                </c:pt>
                <c:pt idx="1">
                  <c:v>Full-custom mobile web 1</c:v>
                </c:pt>
                <c:pt idx="2">
                  <c:v>Standardized mobile web</c:v>
                </c:pt>
                <c:pt idx="3">
                  <c:v>Buy native applications</c:v>
                </c:pt>
                <c:pt idx="4">
                  <c:v>Build native applications</c:v>
                </c:pt>
                <c:pt idx="5">
                  <c:v>Semi-custom mobile web</c:v>
                </c:pt>
                <c:pt idx="6">
                  <c:v>Generic mobile web</c:v>
                </c:pt>
              </c:strCache>
            </c:strRef>
          </c:cat>
          <c:val>
            <c:numRef>
              <c:f>Sheet1!$B$2:$B$8</c:f>
              <c:numCache>
                <c:formatCode>0.0%</c:formatCode>
                <c:ptCount val="7"/>
                <c:pt idx="0">
                  <c:v>0.14699999999999999</c:v>
                </c:pt>
                <c:pt idx="1">
                  <c:v>0.2</c:v>
                </c:pt>
                <c:pt idx="2">
                  <c:v>0.222</c:v>
                </c:pt>
                <c:pt idx="3">
                  <c:v>0.34300000000000003</c:v>
                </c:pt>
                <c:pt idx="4">
                  <c:v>0.41199999999999998</c:v>
                </c:pt>
                <c:pt idx="5">
                  <c:v>0.371</c:v>
                </c:pt>
                <c:pt idx="6">
                  <c:v>0.629</c:v>
                </c:pt>
              </c:numCache>
            </c:numRef>
          </c:val>
        </c:ser>
        <c:ser>
          <c:idx val="1"/>
          <c:order val="1"/>
          <c:tx>
            <c:strRef>
              <c:f>Sheet1!$C$1</c:f>
              <c:strCache>
                <c:ptCount val="1"/>
                <c:pt idx="0">
                  <c:v>MA</c:v>
                </c:pt>
              </c:strCache>
            </c:strRef>
          </c:tx>
          <c:invertIfNegative val="0"/>
          <c:dLbls>
            <c:dLbl>
              <c:idx val="0"/>
              <c:layout>
                <c:manualLayout>
                  <c:x val="1.54320987654321E-3"/>
                  <c:y val="-5.0508587896100798E-2"/>
                </c:manualLayout>
              </c:layout>
              <c:showLegendKey val="0"/>
              <c:showVal val="1"/>
              <c:showCatName val="0"/>
              <c:showSerName val="0"/>
              <c:showPercent val="0"/>
              <c:showBubbleSize val="0"/>
            </c:dLbl>
            <c:dLbl>
              <c:idx val="1"/>
              <c:layout>
                <c:manualLayout>
                  <c:x val="-4.6296296296296302E-3"/>
                  <c:y val="-4.77025552352063E-2"/>
                </c:manualLayout>
              </c:layout>
              <c:showLegendKey val="0"/>
              <c:showVal val="1"/>
              <c:showCatName val="0"/>
              <c:showSerName val="0"/>
              <c:showPercent val="0"/>
              <c:showBubbleSize val="0"/>
            </c:dLbl>
            <c:dLbl>
              <c:idx val="2"/>
              <c:layout>
                <c:manualLayout>
                  <c:x val="-1.38888888888889E-2"/>
                  <c:y val="-5.0508587896100701E-2"/>
                </c:manualLayout>
              </c:layout>
              <c:showLegendKey val="0"/>
              <c:showVal val="1"/>
              <c:showCatName val="0"/>
              <c:showSerName val="0"/>
              <c:showPercent val="0"/>
              <c:showBubbleSize val="0"/>
            </c:dLbl>
            <c:numFmt formatCode="0%" sourceLinked="0"/>
            <c:showLegendKey val="0"/>
            <c:showVal val="1"/>
            <c:showCatName val="0"/>
            <c:showSerName val="0"/>
            <c:showPercent val="0"/>
            <c:showBubbleSize val="0"/>
            <c:showLeaderLines val="0"/>
          </c:dLbls>
          <c:cat>
            <c:strRef>
              <c:f>Sheet1!$A$2:$A$8</c:f>
              <c:strCache>
                <c:ptCount val="7"/>
                <c:pt idx="0">
                  <c:v>Full-custom mobile web 2</c:v>
                </c:pt>
                <c:pt idx="1">
                  <c:v>Full-custom mobile web 1</c:v>
                </c:pt>
                <c:pt idx="2">
                  <c:v>Standardized mobile web</c:v>
                </c:pt>
                <c:pt idx="3">
                  <c:v>Buy native applications</c:v>
                </c:pt>
                <c:pt idx="4">
                  <c:v>Build native applications</c:v>
                </c:pt>
                <c:pt idx="5">
                  <c:v>Semi-custom mobile web</c:v>
                </c:pt>
                <c:pt idx="6">
                  <c:v>Generic mobile web</c:v>
                </c:pt>
              </c:strCache>
            </c:strRef>
          </c:cat>
          <c:val>
            <c:numRef>
              <c:f>Sheet1!$C$2:$C$8</c:f>
              <c:numCache>
                <c:formatCode>0.0%</c:formatCode>
                <c:ptCount val="7"/>
                <c:pt idx="0">
                  <c:v>5.3999999999999999E-2</c:v>
                </c:pt>
                <c:pt idx="1">
                  <c:v>3.5999999999999997E-2</c:v>
                </c:pt>
                <c:pt idx="2">
                  <c:v>5.2999999999999999E-2</c:v>
                </c:pt>
                <c:pt idx="3">
                  <c:v>0.19</c:v>
                </c:pt>
                <c:pt idx="4">
                  <c:v>0.153</c:v>
                </c:pt>
                <c:pt idx="5">
                  <c:v>0.22800000000000001</c:v>
                </c:pt>
                <c:pt idx="6">
                  <c:v>0.41399999999999998</c:v>
                </c:pt>
              </c:numCache>
            </c:numRef>
          </c:val>
        </c:ser>
        <c:ser>
          <c:idx val="2"/>
          <c:order val="2"/>
          <c:tx>
            <c:strRef>
              <c:f>Sheet1!$D$1</c:f>
              <c:strCache>
                <c:ptCount val="1"/>
                <c:pt idx="0">
                  <c:v>BA LA</c:v>
                </c:pt>
              </c:strCache>
            </c:strRef>
          </c:tx>
          <c:spPr>
            <a:solidFill>
              <a:schemeClr val="accent3">
                <a:lumMod val="60000"/>
                <a:lumOff val="40000"/>
              </a:schemeClr>
            </a:solidFill>
          </c:spPr>
          <c:invertIfNegative val="0"/>
          <c:dLbls>
            <c:dLbl>
              <c:idx val="0"/>
              <c:layout>
                <c:manualLayout>
                  <c:x val="2.1604938271604899E-2"/>
                  <c:y val="-4.77025552352063E-2"/>
                </c:manualLayout>
              </c:layout>
              <c:showLegendKey val="0"/>
              <c:showVal val="1"/>
              <c:showCatName val="0"/>
              <c:showSerName val="0"/>
              <c:showPercent val="0"/>
              <c:showBubbleSize val="0"/>
            </c:dLbl>
            <c:dLbl>
              <c:idx val="1"/>
              <c:layout>
                <c:manualLayout>
                  <c:x val="2.00617283950617E-2"/>
                  <c:y val="-4.77025552352063E-2"/>
                </c:manualLayout>
              </c:layout>
              <c:numFmt formatCode="0%" sourceLinked="0"/>
              <c:spPr>
                <a:noFill/>
              </c:spPr>
              <c:txPr>
                <a:bodyPr/>
                <a:lstStyle/>
                <a:p>
                  <a:pPr>
                    <a:defRPr>
                      <a:solidFill>
                        <a:schemeClr val="tx1"/>
                      </a:solidFill>
                    </a:defRPr>
                  </a:pPr>
                  <a:endParaRPr lang="en-US"/>
                </a:p>
              </c:txPr>
              <c:showLegendKey val="0"/>
              <c:showVal val="1"/>
              <c:showCatName val="0"/>
              <c:showSerName val="0"/>
              <c:showPercent val="0"/>
              <c:showBubbleSize val="0"/>
            </c:dLbl>
            <c:dLbl>
              <c:idx val="2"/>
              <c:layout>
                <c:manualLayout>
                  <c:x val="4.6296296296296302E-3"/>
                  <c:y val="-5.0508587896100701E-2"/>
                </c:manualLayout>
              </c:layout>
              <c:showLegendKey val="0"/>
              <c:showVal val="1"/>
              <c:showCatName val="0"/>
              <c:showSerName val="0"/>
              <c:showPercent val="0"/>
              <c:showBubbleSize val="0"/>
            </c:dLbl>
            <c:dLbl>
              <c:idx val="3"/>
              <c:layout>
                <c:manualLayout>
                  <c:x val="-1.85185185185185E-2"/>
                  <c:y val="-4.77025552352063E-2"/>
                </c:manualLayout>
              </c:layout>
              <c:showLegendKey val="0"/>
              <c:showVal val="1"/>
              <c:showCatName val="0"/>
              <c:showSerName val="0"/>
              <c:showPercent val="0"/>
              <c:showBubbleSize val="0"/>
            </c:dLbl>
            <c:dLbl>
              <c:idx val="4"/>
              <c:layout>
                <c:manualLayout>
                  <c:x val="-3.08641975308642E-3"/>
                  <c:y val="-1.5680462698533599E-4"/>
                </c:manualLayout>
              </c:layout>
              <c:tx>
                <c:rich>
                  <a:bodyPr/>
                  <a:lstStyle/>
                  <a:p>
                    <a:r>
                      <a:rPr lang="en-US" sz="1000" dirty="0">
                        <a:solidFill>
                          <a:schemeClr val="tx1"/>
                        </a:solidFill>
                        <a:latin typeface="Arial Narrow" pitchFamily="34" charset="0"/>
                      </a:rPr>
                      <a:t>13%</a:t>
                    </a:r>
                    <a:endParaRPr lang="en-US" dirty="0">
                      <a:solidFill>
                        <a:schemeClr val="accent3"/>
                      </a:solidFill>
                    </a:endParaRPr>
                  </a:p>
                </c:rich>
              </c:tx>
              <c:showLegendKey val="0"/>
              <c:showVal val="1"/>
              <c:showCatName val="0"/>
              <c:showSerName val="0"/>
              <c:showPercent val="0"/>
              <c:showBubbleSize val="0"/>
            </c:dLbl>
            <c:numFmt formatCode="0%" sourceLinked="0"/>
            <c:txPr>
              <a:bodyPr/>
              <a:lstStyle/>
              <a:p>
                <a:pPr>
                  <a:defRPr>
                    <a:solidFill>
                      <a:schemeClr val="tx1"/>
                    </a:solidFill>
                  </a:defRPr>
                </a:pPr>
                <a:endParaRPr lang="en-US"/>
              </a:p>
            </c:txPr>
            <c:showLegendKey val="0"/>
            <c:showVal val="1"/>
            <c:showCatName val="0"/>
            <c:showSerName val="0"/>
            <c:showPercent val="0"/>
            <c:showBubbleSize val="0"/>
            <c:showLeaderLines val="0"/>
          </c:dLbls>
          <c:cat>
            <c:strRef>
              <c:f>Sheet1!$A$2:$A$8</c:f>
              <c:strCache>
                <c:ptCount val="7"/>
                <c:pt idx="0">
                  <c:v>Full-custom mobile web 2</c:v>
                </c:pt>
                <c:pt idx="1">
                  <c:v>Full-custom mobile web 1</c:v>
                </c:pt>
                <c:pt idx="2">
                  <c:v>Standardized mobile web</c:v>
                </c:pt>
                <c:pt idx="3">
                  <c:v>Buy native applications</c:v>
                </c:pt>
                <c:pt idx="4">
                  <c:v>Build native applications</c:v>
                </c:pt>
                <c:pt idx="5">
                  <c:v>Semi-custom mobile web</c:v>
                </c:pt>
                <c:pt idx="6">
                  <c:v>Generic mobile web</c:v>
                </c:pt>
              </c:strCache>
            </c:strRef>
          </c:cat>
          <c:val>
            <c:numRef>
              <c:f>Sheet1!$D$2:$D$8</c:f>
              <c:numCache>
                <c:formatCode>0.0%</c:formatCode>
                <c:ptCount val="7"/>
                <c:pt idx="0">
                  <c:v>6.7000000000000004E-2</c:v>
                </c:pt>
                <c:pt idx="1">
                  <c:v>6.7000000000000004E-2</c:v>
                </c:pt>
                <c:pt idx="2">
                  <c:v>6.9000000000000006E-2</c:v>
                </c:pt>
                <c:pt idx="3">
                  <c:v>6.7000000000000004E-2</c:v>
                </c:pt>
                <c:pt idx="4">
                  <c:v>0.13300000000000001</c:v>
                </c:pt>
                <c:pt idx="5">
                  <c:v>0.20699999999999999</c:v>
                </c:pt>
                <c:pt idx="6">
                  <c:v>0.33300000000000002</c:v>
                </c:pt>
              </c:numCache>
            </c:numRef>
          </c:val>
        </c:ser>
        <c:ser>
          <c:idx val="3"/>
          <c:order val="3"/>
          <c:tx>
            <c:strRef>
              <c:f>Sheet1!$E$1</c:f>
              <c:strCache>
                <c:ptCount val="1"/>
                <c:pt idx="0">
                  <c:v>BA GEN</c:v>
                </c:pt>
              </c:strCache>
            </c:strRef>
          </c:tx>
          <c:invertIfNegative val="0"/>
          <c:dLbls>
            <c:dLbl>
              <c:idx val="0"/>
              <c:delete val="1"/>
            </c:dLbl>
            <c:dLbl>
              <c:idx val="1"/>
              <c:delete val="1"/>
            </c:dLbl>
            <c:dLbl>
              <c:idx val="2"/>
              <c:layout>
                <c:manualLayout>
                  <c:x val="2.4691358024691398E-2"/>
                  <c:y val="-4.77025552352063E-2"/>
                </c:manualLayout>
              </c:layout>
              <c:showLegendKey val="0"/>
              <c:showVal val="1"/>
              <c:showCatName val="0"/>
              <c:showSerName val="0"/>
              <c:showPercent val="0"/>
              <c:showBubbleSize val="0"/>
            </c:dLbl>
            <c:dLbl>
              <c:idx val="3"/>
              <c:layout>
                <c:manualLayout>
                  <c:x val="4.6296296296296302E-3"/>
                  <c:y val="-4.77025552352063E-2"/>
                </c:manualLayout>
              </c:layout>
              <c:showLegendKey val="0"/>
              <c:showVal val="1"/>
              <c:showCatName val="0"/>
              <c:showSerName val="0"/>
              <c:showPercent val="0"/>
              <c:showBubbleSize val="0"/>
            </c:dLbl>
            <c:dLbl>
              <c:idx val="4"/>
              <c:layout>
                <c:manualLayout>
                  <c:x val="1.2345679012345699E-2"/>
                  <c:y val="-5.0508587896100798E-2"/>
                </c:manualLayout>
              </c:layout>
              <c:showLegendKey val="0"/>
              <c:showVal val="1"/>
              <c:showCatName val="0"/>
              <c:showSerName val="0"/>
              <c:showPercent val="0"/>
              <c:showBubbleSize val="0"/>
            </c:dLbl>
            <c:dLbl>
              <c:idx val="5"/>
              <c:layout>
                <c:manualLayout>
                  <c:x val="1.54320987654321E-3"/>
                  <c:y val="1.31826898793021E-4"/>
                </c:manualLayout>
              </c:layout>
              <c:showLegendKey val="0"/>
              <c:showVal val="1"/>
              <c:showCatName val="0"/>
              <c:showSerName val="0"/>
              <c:showPercent val="0"/>
              <c:showBubbleSize val="0"/>
            </c:dLbl>
            <c:numFmt formatCode="0%" sourceLinked="0"/>
            <c:showLegendKey val="0"/>
            <c:showVal val="1"/>
            <c:showCatName val="0"/>
            <c:showSerName val="0"/>
            <c:showPercent val="0"/>
            <c:showBubbleSize val="0"/>
            <c:showLeaderLines val="0"/>
          </c:dLbls>
          <c:cat>
            <c:strRef>
              <c:f>Sheet1!$A$2:$A$8</c:f>
              <c:strCache>
                <c:ptCount val="7"/>
                <c:pt idx="0">
                  <c:v>Full-custom mobile web 2</c:v>
                </c:pt>
                <c:pt idx="1">
                  <c:v>Full-custom mobile web 1</c:v>
                </c:pt>
                <c:pt idx="2">
                  <c:v>Standardized mobile web</c:v>
                </c:pt>
                <c:pt idx="3">
                  <c:v>Buy native applications</c:v>
                </c:pt>
                <c:pt idx="4">
                  <c:v>Build native applications</c:v>
                </c:pt>
                <c:pt idx="5">
                  <c:v>Semi-custom mobile web</c:v>
                </c:pt>
                <c:pt idx="6">
                  <c:v>Generic mobile web</c:v>
                </c:pt>
              </c:strCache>
            </c:strRef>
          </c:cat>
          <c:val>
            <c:numRef>
              <c:f>Sheet1!$E$2:$E$8</c:f>
              <c:numCache>
                <c:formatCode>0.0%</c:formatCode>
                <c:ptCount val="7"/>
                <c:pt idx="0">
                  <c:v>0</c:v>
                </c:pt>
                <c:pt idx="1">
                  <c:v>0</c:v>
                </c:pt>
                <c:pt idx="2">
                  <c:v>8.6999999999999994E-2</c:v>
                </c:pt>
                <c:pt idx="3">
                  <c:v>4.2000000000000003E-2</c:v>
                </c:pt>
                <c:pt idx="4">
                  <c:v>4.2000000000000003E-2</c:v>
                </c:pt>
                <c:pt idx="5">
                  <c:v>0.125</c:v>
                </c:pt>
                <c:pt idx="6">
                  <c:v>0.375</c:v>
                </c:pt>
              </c:numCache>
            </c:numRef>
          </c:val>
        </c:ser>
        <c:ser>
          <c:idx val="4"/>
          <c:order val="4"/>
          <c:tx>
            <c:strRef>
              <c:f>Sheet1!$F$1</c:f>
              <c:strCache>
                <c:ptCount val="1"/>
                <c:pt idx="0">
                  <c:v>AA</c:v>
                </c:pt>
              </c:strCache>
            </c:strRef>
          </c:tx>
          <c:invertIfNegative val="0"/>
          <c:dLbls>
            <c:dLbl>
              <c:idx val="0"/>
              <c:layout>
                <c:manualLayout>
                  <c:x val="1.54320987654321E-3"/>
                  <c:y val="-2.3857695142466199E-3"/>
                </c:manualLayout>
              </c:layout>
              <c:showLegendKey val="0"/>
              <c:showVal val="1"/>
              <c:showCatName val="0"/>
              <c:showSerName val="0"/>
              <c:showPercent val="0"/>
              <c:showBubbleSize val="0"/>
            </c:dLbl>
            <c:dLbl>
              <c:idx val="1"/>
              <c:layout>
                <c:manualLayout>
                  <c:x val="1.54320987654321E-3"/>
                  <c:y val="-4.6149326374457997E-3"/>
                </c:manualLayout>
              </c:layout>
              <c:showLegendKey val="0"/>
              <c:showVal val="1"/>
              <c:showCatName val="0"/>
              <c:showSerName val="0"/>
              <c:showPercent val="0"/>
              <c:showBubbleSize val="0"/>
            </c:dLbl>
            <c:dLbl>
              <c:idx val="2"/>
              <c:layout>
                <c:manualLayout>
                  <c:x val="0"/>
                  <c:y val="-2.3857695142466199E-3"/>
                </c:manualLayout>
              </c:layout>
              <c:showLegendKey val="0"/>
              <c:showVal val="1"/>
              <c:showCatName val="0"/>
              <c:showSerName val="0"/>
              <c:showPercent val="0"/>
              <c:showBubbleSize val="0"/>
            </c:dLbl>
            <c:dLbl>
              <c:idx val="3"/>
              <c:layout>
                <c:manualLayout>
                  <c:x val="0"/>
                  <c:y val="-4.9033659272862701E-3"/>
                </c:manualLayout>
              </c:layout>
              <c:showLegendKey val="0"/>
              <c:showVal val="1"/>
              <c:showCatName val="0"/>
              <c:showSerName val="0"/>
              <c:showPercent val="0"/>
              <c:showBubbleSize val="0"/>
            </c:dLbl>
            <c:dLbl>
              <c:idx val="4"/>
              <c:layout>
                <c:manualLayout>
                  <c:x val="0"/>
                  <c:y val="-5.19199745306462E-3"/>
                </c:manualLayout>
              </c:layout>
              <c:showLegendKey val="0"/>
              <c:showVal val="1"/>
              <c:showCatName val="0"/>
              <c:showSerName val="0"/>
              <c:showPercent val="0"/>
              <c:showBubbleSize val="0"/>
            </c:dLbl>
            <c:dLbl>
              <c:idx val="5"/>
              <c:layout>
                <c:manualLayout>
                  <c:x val="-1.5433313891319101E-3"/>
                  <c:y val="-1.5660639104734801E-4"/>
                </c:manualLayout>
              </c:layout>
              <c:showLegendKey val="0"/>
              <c:showVal val="1"/>
              <c:showCatName val="0"/>
              <c:showSerName val="0"/>
              <c:showPercent val="0"/>
              <c:showBubbleSize val="0"/>
            </c:dLbl>
            <c:numFmt formatCode="0%" sourceLinked="0"/>
            <c:showLegendKey val="0"/>
            <c:showVal val="1"/>
            <c:showCatName val="0"/>
            <c:showSerName val="0"/>
            <c:showPercent val="0"/>
            <c:showBubbleSize val="0"/>
            <c:showLeaderLines val="0"/>
          </c:dLbls>
          <c:cat>
            <c:strRef>
              <c:f>Sheet1!$A$2:$A$8</c:f>
              <c:strCache>
                <c:ptCount val="7"/>
                <c:pt idx="0">
                  <c:v>Full-custom mobile web 2</c:v>
                </c:pt>
                <c:pt idx="1">
                  <c:v>Full-custom mobile web 1</c:v>
                </c:pt>
                <c:pt idx="2">
                  <c:v>Standardized mobile web</c:v>
                </c:pt>
                <c:pt idx="3">
                  <c:v>Buy native applications</c:v>
                </c:pt>
                <c:pt idx="4">
                  <c:v>Build native applications</c:v>
                </c:pt>
                <c:pt idx="5">
                  <c:v>Semi-custom mobile web</c:v>
                </c:pt>
                <c:pt idx="6">
                  <c:v>Generic mobile web</c:v>
                </c:pt>
              </c:strCache>
            </c:strRef>
          </c:cat>
          <c:val>
            <c:numRef>
              <c:f>Sheet1!$F$2:$F$8</c:f>
              <c:numCache>
                <c:formatCode>0.0%</c:formatCode>
                <c:ptCount val="7"/>
                <c:pt idx="0">
                  <c:v>0.125</c:v>
                </c:pt>
                <c:pt idx="1">
                  <c:v>0.125</c:v>
                </c:pt>
                <c:pt idx="2">
                  <c:v>0.121</c:v>
                </c:pt>
                <c:pt idx="3">
                  <c:v>0.182</c:v>
                </c:pt>
                <c:pt idx="4">
                  <c:v>0.121</c:v>
                </c:pt>
                <c:pt idx="5">
                  <c:v>0.125</c:v>
                </c:pt>
                <c:pt idx="6">
                  <c:v>0.39400000000000002</c:v>
                </c:pt>
              </c:numCache>
            </c:numRef>
          </c:val>
        </c:ser>
        <c:dLbls>
          <c:showLegendKey val="0"/>
          <c:showVal val="1"/>
          <c:showCatName val="0"/>
          <c:showSerName val="0"/>
          <c:showPercent val="0"/>
          <c:showBubbleSize val="0"/>
        </c:dLbls>
        <c:gapWidth val="100"/>
        <c:overlap val="100"/>
        <c:axId val="103618816"/>
        <c:axId val="103649280"/>
      </c:barChart>
      <c:catAx>
        <c:axId val="103618816"/>
        <c:scaling>
          <c:orientation val="minMax"/>
        </c:scaling>
        <c:delete val="0"/>
        <c:axPos val="l"/>
        <c:majorTickMark val="in"/>
        <c:minorTickMark val="none"/>
        <c:tickLblPos val="nextTo"/>
        <c:crossAx val="103649280"/>
        <c:crosses val="autoZero"/>
        <c:auto val="1"/>
        <c:lblAlgn val="ctr"/>
        <c:lblOffset val="100"/>
        <c:noMultiLvlLbl val="0"/>
      </c:catAx>
      <c:valAx>
        <c:axId val="103649280"/>
        <c:scaling>
          <c:orientation val="minMax"/>
        </c:scaling>
        <c:delete val="0"/>
        <c:axPos val="b"/>
        <c:title>
          <c:tx>
            <c:rich>
              <a:bodyPr/>
              <a:lstStyle/>
              <a:p>
                <a:pPr>
                  <a:defRPr b="0"/>
                </a:pPr>
                <a:r>
                  <a:rPr lang="en-US" b="0" dirty="0" smtClean="0"/>
                  <a:t>Percentage</a:t>
                </a:r>
                <a:r>
                  <a:rPr lang="en-US" b="0" baseline="0" dirty="0" smtClean="0"/>
                  <a:t> of Respondents Reporting Deployment of Mobile Services Using Each Strategy</a:t>
                </a:r>
                <a:endParaRPr lang="en-US" b="0" dirty="0"/>
              </a:p>
            </c:rich>
          </c:tx>
          <c:layout>
            <c:manualLayout>
              <c:xMode val="edge"/>
              <c:yMode val="edge"/>
              <c:x val="0.28550148245358198"/>
              <c:y val="0.96095061868738696"/>
            </c:manualLayout>
          </c:layout>
          <c:overlay val="0"/>
        </c:title>
        <c:numFmt formatCode="0%" sourceLinked="0"/>
        <c:majorTickMark val="in"/>
        <c:minorTickMark val="none"/>
        <c:tickLblPos val="nextTo"/>
        <c:crossAx val="103618816"/>
        <c:crosses val="autoZero"/>
        <c:crossBetween val="between"/>
      </c:valAx>
    </c:plotArea>
    <c:legend>
      <c:legendPos val="b"/>
      <c:layout>
        <c:manualLayout>
          <c:xMode val="edge"/>
          <c:yMode val="edge"/>
          <c:x val="0.67422037523087397"/>
          <c:y val="0.52999456445420501"/>
          <c:w val="9.6003693982696606E-2"/>
          <c:h val="0.25954817144991499"/>
        </c:manualLayout>
      </c:layout>
      <c:overlay val="0"/>
    </c:legend>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Percentage of Institutions</c:v>
                </c:pt>
              </c:strCache>
            </c:strRef>
          </c:tx>
          <c:dPt>
            <c:idx val="0"/>
            <c:bubble3D val="0"/>
            <c:spPr>
              <a:solidFill>
                <a:schemeClr val="tx2"/>
              </a:solidFill>
            </c:spPr>
          </c:dPt>
          <c:dPt>
            <c:idx val="2"/>
            <c:bubble3D val="0"/>
            <c:spPr>
              <a:solidFill>
                <a:schemeClr val="accent3">
                  <a:lumMod val="60000"/>
                  <a:lumOff val="40000"/>
                </a:schemeClr>
              </a:solidFill>
            </c:spPr>
          </c:dPt>
          <c:dLbls>
            <c:dLbl>
              <c:idx val="0"/>
              <c:layout>
                <c:manualLayout>
                  <c:x val="9.2552112009068304E-3"/>
                  <c:y val="0.14013835544300501"/>
                </c:manualLayout>
              </c:layout>
              <c:showLegendKey val="0"/>
              <c:showVal val="1"/>
              <c:showCatName val="1"/>
              <c:showSerName val="0"/>
              <c:showPercent val="0"/>
              <c:showBubbleSize val="0"/>
            </c:dLbl>
            <c:dLbl>
              <c:idx val="1"/>
              <c:layout>
                <c:manualLayout>
                  <c:x val="-3.0109586188850599E-2"/>
                  <c:y val="-5.1357583578513798E-2"/>
                </c:manualLayout>
              </c:layout>
              <c:showLegendKey val="0"/>
              <c:showVal val="1"/>
              <c:showCatName val="1"/>
              <c:showSerName val="0"/>
              <c:showPercent val="0"/>
              <c:showBubbleSize val="0"/>
            </c:dLbl>
            <c:dLbl>
              <c:idx val="2"/>
              <c:layout>
                <c:manualLayout>
                  <c:x val="-1.6560736246727902E-2"/>
                  <c:y val="-1.51877060518974E-2"/>
                </c:manualLayout>
              </c:layout>
              <c:showLegendKey val="0"/>
              <c:showVal val="1"/>
              <c:showCatName val="1"/>
              <c:showSerName val="0"/>
              <c:showPercent val="0"/>
              <c:showBubbleSize val="0"/>
            </c:dLbl>
            <c:dLbl>
              <c:idx val="4"/>
              <c:layout>
                <c:manualLayout>
                  <c:x val="1.64106867627936E-2"/>
                  <c:y val="5.0406517215948701E-2"/>
                </c:manualLayout>
              </c:layout>
              <c:showLegendKey val="0"/>
              <c:showVal val="1"/>
              <c:showCatName val="1"/>
              <c:showSerName val="0"/>
              <c:showPercent val="0"/>
              <c:showBubbleSize val="0"/>
            </c:dLbl>
            <c:txPr>
              <a:bodyPr/>
              <a:lstStyle/>
              <a:p>
                <a:pPr>
                  <a:defRPr sz="1200">
                    <a:latin typeface="Arial Narrow" pitchFamily="34" charset="0"/>
                  </a:defRPr>
                </a:pPr>
                <a:endParaRPr lang="en-US"/>
              </a:p>
            </c:txPr>
            <c:showLegendKey val="0"/>
            <c:showVal val="1"/>
            <c:showCatName val="1"/>
            <c:showSerName val="0"/>
            <c:showPercent val="0"/>
            <c:showBubbleSize val="0"/>
            <c:showLeaderLines val="0"/>
          </c:dLbls>
          <c:cat>
            <c:strRef>
              <c:f>Sheet1!$A$2:$A$6</c:f>
              <c:strCache>
                <c:ptCount val="5"/>
                <c:pt idx="0">
                  <c:v>No discernible strategy</c:v>
                </c:pt>
                <c:pt idx="1">
                  <c:v>Mobile web only</c:v>
                </c:pt>
                <c:pt idx="2">
                  <c:v>Mobile web and native apps</c:v>
                </c:pt>
                <c:pt idx="3">
                  <c:v>Native apps only</c:v>
                </c:pt>
                <c:pt idx="4">
                  <c:v>Other combination</c:v>
                </c:pt>
              </c:strCache>
            </c:strRef>
          </c:cat>
          <c:val>
            <c:numRef>
              <c:f>Sheet1!$B$2:$B$6</c:f>
              <c:numCache>
                <c:formatCode>0%</c:formatCode>
                <c:ptCount val="5"/>
                <c:pt idx="0">
                  <c:v>0.45161290322580699</c:v>
                </c:pt>
                <c:pt idx="1">
                  <c:v>0.236559139784946</c:v>
                </c:pt>
                <c:pt idx="2">
                  <c:v>0.13440860215053799</c:v>
                </c:pt>
                <c:pt idx="3">
                  <c:v>8.0645161290322606E-2</c:v>
                </c:pt>
                <c:pt idx="4">
                  <c:v>9.6774193548387094E-2</c:v>
                </c:pt>
              </c:numCache>
            </c:numRef>
          </c:val>
        </c:ser>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I am personally in favor of </a:t>
            </a:r>
            <a:r>
              <a:rPr lang="en-US" dirty="0" smtClean="0"/>
              <a:t>them. </a:t>
            </a:r>
            <a:r>
              <a:rPr lang="en-US" dirty="0"/>
              <a:t>(</a:t>
            </a:r>
            <a:r>
              <a:rPr lang="en-US" dirty="0" smtClean="0"/>
              <a:t>n = 207</a:t>
            </a:r>
            <a:r>
              <a:rPr lang="en-US" dirty="0"/>
              <a:t>)</a:t>
            </a:r>
          </a:p>
        </c:rich>
      </c:tx>
      <c:overlay val="0"/>
    </c:title>
    <c:autoTitleDeleted val="0"/>
    <c:plotArea>
      <c:layout/>
      <c:barChart>
        <c:barDir val="col"/>
        <c:grouping val="clustered"/>
        <c:varyColors val="0"/>
        <c:ser>
          <c:idx val="0"/>
          <c:order val="0"/>
          <c:tx>
            <c:strRef>
              <c:f>Sheet1!$B$1</c:f>
              <c:strCache>
                <c:ptCount val="1"/>
                <c:pt idx="0">
                  <c:v>I am personally in favor of them.</c:v>
                </c:pt>
              </c:strCache>
            </c:strRef>
          </c:tx>
          <c:spPr>
            <a:solidFill>
              <a:schemeClr val="tx2"/>
            </a:solidFill>
          </c:spPr>
          <c:invertIfNegative val="0"/>
          <c:dLbls>
            <c:showLegendKey val="0"/>
            <c:showVal val="1"/>
            <c:showCatName val="0"/>
            <c:showSerName val="0"/>
            <c:showPercent val="0"/>
            <c:showBubbleSize val="0"/>
            <c:showLeaderLines val="0"/>
          </c:dLbls>
          <c:cat>
            <c:strRef>
              <c:f>Sheet1!$A$2:$A$6</c:f>
              <c:strCache>
                <c:ptCount val="5"/>
                <c:pt idx="0">
                  <c:v>Strongly disagree</c:v>
                </c:pt>
                <c:pt idx="1">
                  <c:v>Disagree</c:v>
                </c:pt>
                <c:pt idx="2">
                  <c:v>Neutral</c:v>
                </c:pt>
                <c:pt idx="3">
                  <c:v>Agree</c:v>
                </c:pt>
                <c:pt idx="4">
                  <c:v>Strongly agree</c:v>
                </c:pt>
              </c:strCache>
            </c:strRef>
          </c:cat>
          <c:val>
            <c:numRef>
              <c:f>Sheet1!$B$2:$B$6</c:f>
              <c:numCache>
                <c:formatCode>0%</c:formatCode>
                <c:ptCount val="5"/>
                <c:pt idx="0">
                  <c:v>0</c:v>
                </c:pt>
                <c:pt idx="1">
                  <c:v>5.0000000000000001E-3</c:v>
                </c:pt>
                <c:pt idx="2">
                  <c:v>9.7000000000000003E-2</c:v>
                </c:pt>
                <c:pt idx="3">
                  <c:v>0.34300000000000003</c:v>
                </c:pt>
                <c:pt idx="4">
                  <c:v>0.55600000000000005</c:v>
                </c:pt>
              </c:numCache>
            </c:numRef>
          </c:val>
        </c:ser>
        <c:dLbls>
          <c:showLegendKey val="0"/>
          <c:showVal val="0"/>
          <c:showCatName val="0"/>
          <c:showSerName val="0"/>
          <c:showPercent val="0"/>
          <c:showBubbleSize val="0"/>
        </c:dLbls>
        <c:gapWidth val="150"/>
        <c:axId val="141969664"/>
        <c:axId val="141983744"/>
      </c:barChart>
      <c:catAx>
        <c:axId val="141969664"/>
        <c:scaling>
          <c:orientation val="minMax"/>
        </c:scaling>
        <c:delete val="0"/>
        <c:axPos val="b"/>
        <c:majorTickMark val="in"/>
        <c:minorTickMark val="none"/>
        <c:tickLblPos val="nextTo"/>
        <c:crossAx val="141983744"/>
        <c:crosses val="autoZero"/>
        <c:auto val="1"/>
        <c:lblAlgn val="ctr"/>
        <c:lblOffset val="100"/>
        <c:noMultiLvlLbl val="0"/>
      </c:catAx>
      <c:valAx>
        <c:axId val="141983744"/>
        <c:scaling>
          <c:orientation val="minMax"/>
        </c:scaling>
        <c:delete val="0"/>
        <c:axPos val="l"/>
        <c:numFmt formatCode="0%" sourceLinked="1"/>
        <c:majorTickMark val="in"/>
        <c:minorTickMark val="none"/>
        <c:tickLblPos val="nextTo"/>
        <c:crossAx val="141969664"/>
        <c:crosses val="autoZero"/>
        <c:crossBetween val="between"/>
      </c:valAx>
      <c:spPr>
        <a:noFill/>
        <a:ln w="25400">
          <a:noFill/>
        </a:ln>
      </c:spPr>
    </c:plotArea>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They would be a successful </a:t>
            </a:r>
            <a:r>
              <a:rPr lang="en-US" dirty="0" smtClean="0"/>
              <a:t>model. </a:t>
            </a:r>
            <a:r>
              <a:rPr lang="en-US" dirty="0"/>
              <a:t>(</a:t>
            </a:r>
            <a:r>
              <a:rPr lang="en-US" dirty="0" smtClean="0"/>
              <a:t>n = 206</a:t>
            </a:r>
            <a:r>
              <a:rPr lang="en-US" dirty="0"/>
              <a:t>)</a:t>
            </a:r>
          </a:p>
        </c:rich>
      </c:tx>
      <c:overlay val="0"/>
    </c:title>
    <c:autoTitleDeleted val="0"/>
    <c:plotArea>
      <c:layout/>
      <c:barChart>
        <c:barDir val="col"/>
        <c:grouping val="clustered"/>
        <c:varyColors val="0"/>
        <c:ser>
          <c:idx val="0"/>
          <c:order val="0"/>
          <c:tx>
            <c:strRef>
              <c:f>Sheet1!$B$1</c:f>
              <c:strCache>
                <c:ptCount val="1"/>
                <c:pt idx="0">
                  <c:v>They would be a successful development/maintenance model.</c:v>
                </c:pt>
              </c:strCache>
            </c:strRef>
          </c:tx>
          <c:spPr>
            <a:solidFill>
              <a:schemeClr val="tx2"/>
            </a:solidFill>
          </c:spPr>
          <c:invertIfNegative val="0"/>
          <c:dLbls>
            <c:showLegendKey val="0"/>
            <c:showVal val="1"/>
            <c:showCatName val="0"/>
            <c:showSerName val="0"/>
            <c:showPercent val="0"/>
            <c:showBubbleSize val="0"/>
            <c:showLeaderLines val="0"/>
          </c:dLbls>
          <c:cat>
            <c:strRef>
              <c:f>Sheet1!$A$2:$A$6</c:f>
              <c:strCache>
                <c:ptCount val="5"/>
                <c:pt idx="0">
                  <c:v>Strongly disagree</c:v>
                </c:pt>
                <c:pt idx="1">
                  <c:v>Disagree</c:v>
                </c:pt>
                <c:pt idx="2">
                  <c:v>Neutral</c:v>
                </c:pt>
                <c:pt idx="3">
                  <c:v>Agree</c:v>
                </c:pt>
                <c:pt idx="4">
                  <c:v>Strongly agree</c:v>
                </c:pt>
              </c:strCache>
            </c:strRef>
          </c:cat>
          <c:val>
            <c:numRef>
              <c:f>Sheet1!$B$2:$B$6</c:f>
              <c:numCache>
                <c:formatCode>0%</c:formatCode>
                <c:ptCount val="5"/>
                <c:pt idx="0">
                  <c:v>0</c:v>
                </c:pt>
                <c:pt idx="1">
                  <c:v>1.9E-2</c:v>
                </c:pt>
                <c:pt idx="2">
                  <c:v>0.14599999999999999</c:v>
                </c:pt>
                <c:pt idx="3">
                  <c:v>0.42199999999999999</c:v>
                </c:pt>
                <c:pt idx="4">
                  <c:v>0.41299999999999998</c:v>
                </c:pt>
              </c:numCache>
            </c:numRef>
          </c:val>
        </c:ser>
        <c:dLbls>
          <c:showLegendKey val="0"/>
          <c:showVal val="0"/>
          <c:showCatName val="0"/>
          <c:showSerName val="0"/>
          <c:showPercent val="0"/>
          <c:showBubbleSize val="0"/>
        </c:dLbls>
        <c:gapWidth val="150"/>
        <c:axId val="142008320"/>
        <c:axId val="142009856"/>
      </c:barChart>
      <c:catAx>
        <c:axId val="142008320"/>
        <c:scaling>
          <c:orientation val="minMax"/>
        </c:scaling>
        <c:delete val="0"/>
        <c:axPos val="b"/>
        <c:majorTickMark val="in"/>
        <c:minorTickMark val="none"/>
        <c:tickLblPos val="nextTo"/>
        <c:crossAx val="142009856"/>
        <c:crosses val="autoZero"/>
        <c:auto val="1"/>
        <c:lblAlgn val="ctr"/>
        <c:lblOffset val="100"/>
        <c:noMultiLvlLbl val="0"/>
      </c:catAx>
      <c:valAx>
        <c:axId val="142009856"/>
        <c:scaling>
          <c:orientation val="minMax"/>
          <c:max val="0.6"/>
        </c:scaling>
        <c:delete val="0"/>
        <c:axPos val="l"/>
        <c:numFmt formatCode="0%" sourceLinked="1"/>
        <c:majorTickMark val="in"/>
        <c:minorTickMark val="none"/>
        <c:tickLblPos val="nextTo"/>
        <c:crossAx val="142008320"/>
        <c:crosses val="autoZero"/>
        <c:crossBetween val="between"/>
        <c:majorUnit val="0.1"/>
      </c:valAx>
    </c:plotArea>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They could save higher education </a:t>
            </a:r>
            <a:r>
              <a:rPr lang="en-US" dirty="0" smtClean="0"/>
              <a:t>money. </a:t>
            </a:r>
            <a:r>
              <a:rPr lang="en-US" dirty="0"/>
              <a:t>(</a:t>
            </a:r>
            <a:r>
              <a:rPr lang="en-US" dirty="0" smtClean="0"/>
              <a:t>n = 202</a:t>
            </a:r>
            <a:r>
              <a:rPr lang="en-US" dirty="0"/>
              <a:t>)</a:t>
            </a:r>
          </a:p>
        </c:rich>
      </c:tx>
      <c:overlay val="0"/>
    </c:title>
    <c:autoTitleDeleted val="0"/>
    <c:plotArea>
      <c:layout/>
      <c:barChart>
        <c:barDir val="col"/>
        <c:grouping val="clustered"/>
        <c:varyColors val="0"/>
        <c:ser>
          <c:idx val="0"/>
          <c:order val="0"/>
          <c:tx>
            <c:strRef>
              <c:f>Sheet1!$B$1</c:f>
              <c:strCache>
                <c:ptCount val="1"/>
                <c:pt idx="0">
                  <c:v>They could save higher education money.</c:v>
                </c:pt>
              </c:strCache>
            </c:strRef>
          </c:tx>
          <c:spPr>
            <a:solidFill>
              <a:schemeClr val="tx2"/>
            </a:solidFill>
          </c:spPr>
          <c:invertIfNegative val="0"/>
          <c:dLbls>
            <c:showLegendKey val="0"/>
            <c:showVal val="1"/>
            <c:showCatName val="0"/>
            <c:showSerName val="0"/>
            <c:showPercent val="0"/>
            <c:showBubbleSize val="0"/>
            <c:showLeaderLines val="0"/>
          </c:dLbls>
          <c:cat>
            <c:strRef>
              <c:f>Sheet1!$A$2:$A$6</c:f>
              <c:strCache>
                <c:ptCount val="5"/>
                <c:pt idx="0">
                  <c:v>Strongly disagree</c:v>
                </c:pt>
                <c:pt idx="1">
                  <c:v>Disagree</c:v>
                </c:pt>
                <c:pt idx="2">
                  <c:v>Neutral</c:v>
                </c:pt>
                <c:pt idx="3">
                  <c:v>Agree</c:v>
                </c:pt>
                <c:pt idx="4">
                  <c:v>Strongly agree</c:v>
                </c:pt>
              </c:strCache>
            </c:strRef>
          </c:cat>
          <c:val>
            <c:numRef>
              <c:f>Sheet1!$B$2:$B$6</c:f>
              <c:numCache>
                <c:formatCode>0%</c:formatCode>
                <c:ptCount val="5"/>
                <c:pt idx="0">
                  <c:v>0</c:v>
                </c:pt>
                <c:pt idx="1">
                  <c:v>8.4000000000000005E-2</c:v>
                </c:pt>
                <c:pt idx="2">
                  <c:v>0.158</c:v>
                </c:pt>
                <c:pt idx="3">
                  <c:v>0.39100000000000001</c:v>
                </c:pt>
                <c:pt idx="4">
                  <c:v>0.36599999999999999</c:v>
                </c:pt>
              </c:numCache>
            </c:numRef>
          </c:val>
        </c:ser>
        <c:dLbls>
          <c:showLegendKey val="0"/>
          <c:showVal val="0"/>
          <c:showCatName val="0"/>
          <c:showSerName val="0"/>
          <c:showPercent val="0"/>
          <c:showBubbleSize val="0"/>
        </c:dLbls>
        <c:gapWidth val="150"/>
        <c:axId val="142329344"/>
        <c:axId val="142330880"/>
      </c:barChart>
      <c:catAx>
        <c:axId val="142329344"/>
        <c:scaling>
          <c:orientation val="minMax"/>
        </c:scaling>
        <c:delete val="0"/>
        <c:axPos val="b"/>
        <c:majorTickMark val="in"/>
        <c:minorTickMark val="none"/>
        <c:tickLblPos val="nextTo"/>
        <c:crossAx val="142330880"/>
        <c:crosses val="autoZero"/>
        <c:auto val="1"/>
        <c:lblAlgn val="ctr"/>
        <c:lblOffset val="100"/>
        <c:noMultiLvlLbl val="0"/>
      </c:catAx>
      <c:valAx>
        <c:axId val="142330880"/>
        <c:scaling>
          <c:orientation val="minMax"/>
          <c:max val="0.6"/>
        </c:scaling>
        <c:delete val="0"/>
        <c:axPos val="l"/>
        <c:numFmt formatCode="0%" sourceLinked="1"/>
        <c:majorTickMark val="in"/>
        <c:minorTickMark val="none"/>
        <c:tickLblPos val="nextTo"/>
        <c:crossAx val="142329344"/>
        <c:crosses val="autoZero"/>
        <c:crossBetween val="between"/>
        <c:majorUnit val="0.1"/>
      </c:valAx>
    </c:plotArea>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We might accept compromises to save </a:t>
            </a:r>
            <a:r>
              <a:rPr lang="en-US" dirty="0" smtClean="0"/>
              <a:t>money. </a:t>
            </a:r>
            <a:br>
              <a:rPr lang="en-US" dirty="0" smtClean="0"/>
            </a:br>
            <a:r>
              <a:rPr lang="en-US" dirty="0" smtClean="0"/>
              <a:t>(n = 203</a:t>
            </a:r>
            <a:r>
              <a:rPr lang="en-US" dirty="0"/>
              <a:t>)</a:t>
            </a:r>
          </a:p>
        </c:rich>
      </c:tx>
      <c:overlay val="0"/>
    </c:title>
    <c:autoTitleDeleted val="0"/>
    <c:plotArea>
      <c:layout/>
      <c:barChart>
        <c:barDir val="col"/>
        <c:grouping val="clustered"/>
        <c:varyColors val="0"/>
        <c:ser>
          <c:idx val="0"/>
          <c:order val="0"/>
          <c:tx>
            <c:strRef>
              <c:f>Sheet1!$B$1</c:f>
              <c:strCache>
                <c:ptCount val="1"/>
                <c:pt idx="0">
                  <c:v>We might consider their functional compromises to save money.</c:v>
                </c:pt>
              </c:strCache>
            </c:strRef>
          </c:tx>
          <c:spPr>
            <a:solidFill>
              <a:schemeClr val="tx2"/>
            </a:solidFill>
          </c:spPr>
          <c:invertIfNegative val="0"/>
          <c:dLbls>
            <c:showLegendKey val="0"/>
            <c:showVal val="1"/>
            <c:showCatName val="0"/>
            <c:showSerName val="0"/>
            <c:showPercent val="0"/>
            <c:showBubbleSize val="0"/>
            <c:showLeaderLines val="0"/>
          </c:dLbls>
          <c:cat>
            <c:strRef>
              <c:f>Sheet1!$A$2:$A$6</c:f>
              <c:strCache>
                <c:ptCount val="5"/>
                <c:pt idx="0">
                  <c:v>Strongly disagree</c:v>
                </c:pt>
                <c:pt idx="1">
                  <c:v>Disagree</c:v>
                </c:pt>
                <c:pt idx="2">
                  <c:v>Neutral</c:v>
                </c:pt>
                <c:pt idx="3">
                  <c:v>Agree</c:v>
                </c:pt>
                <c:pt idx="4">
                  <c:v>Strongly agree</c:v>
                </c:pt>
              </c:strCache>
            </c:strRef>
          </c:cat>
          <c:val>
            <c:numRef>
              <c:f>Sheet1!$B$2:$B$6</c:f>
              <c:numCache>
                <c:formatCode>0%</c:formatCode>
                <c:ptCount val="5"/>
                <c:pt idx="0">
                  <c:v>0</c:v>
                </c:pt>
                <c:pt idx="1">
                  <c:v>4.9000000000000002E-2</c:v>
                </c:pt>
                <c:pt idx="2">
                  <c:v>0.16700000000000001</c:v>
                </c:pt>
                <c:pt idx="3">
                  <c:v>0.53700000000000003</c:v>
                </c:pt>
                <c:pt idx="4">
                  <c:v>0.246</c:v>
                </c:pt>
              </c:numCache>
            </c:numRef>
          </c:val>
        </c:ser>
        <c:dLbls>
          <c:showLegendKey val="0"/>
          <c:showVal val="0"/>
          <c:showCatName val="0"/>
          <c:showSerName val="0"/>
          <c:showPercent val="0"/>
          <c:showBubbleSize val="0"/>
        </c:dLbls>
        <c:gapWidth val="150"/>
        <c:axId val="144468992"/>
        <c:axId val="144474880"/>
      </c:barChart>
      <c:catAx>
        <c:axId val="144468992"/>
        <c:scaling>
          <c:orientation val="minMax"/>
        </c:scaling>
        <c:delete val="0"/>
        <c:axPos val="b"/>
        <c:majorTickMark val="in"/>
        <c:minorTickMark val="none"/>
        <c:tickLblPos val="nextTo"/>
        <c:crossAx val="144474880"/>
        <c:crosses val="autoZero"/>
        <c:auto val="1"/>
        <c:lblAlgn val="ctr"/>
        <c:lblOffset val="100"/>
        <c:noMultiLvlLbl val="0"/>
      </c:catAx>
      <c:valAx>
        <c:axId val="144474880"/>
        <c:scaling>
          <c:orientation val="minMax"/>
        </c:scaling>
        <c:delete val="0"/>
        <c:axPos val="l"/>
        <c:numFmt formatCode="0%" sourceLinked="1"/>
        <c:majorTickMark val="in"/>
        <c:minorTickMark val="none"/>
        <c:tickLblPos val="nextTo"/>
        <c:crossAx val="144468992"/>
        <c:crosses val="autoZero"/>
        <c:crossBetween val="between"/>
      </c:valAx>
    </c:plotArea>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Could not work here: we have unique needs. (n = 205)</a:t>
            </a:r>
          </a:p>
        </c:rich>
      </c:tx>
      <c:overlay val="0"/>
    </c:title>
    <c:autoTitleDeleted val="0"/>
    <c:plotArea>
      <c:layout/>
      <c:barChart>
        <c:barDir val="col"/>
        <c:grouping val="clustered"/>
        <c:varyColors val="0"/>
        <c:ser>
          <c:idx val="0"/>
          <c:order val="0"/>
          <c:tx>
            <c:strRef>
              <c:f>Sheet1!$B$1</c:f>
              <c:strCache>
                <c:ptCount val="1"/>
                <c:pt idx="0">
                  <c:v>They could never work here: we have unique needs.</c:v>
                </c:pt>
              </c:strCache>
            </c:strRef>
          </c:tx>
          <c:spPr>
            <a:solidFill>
              <a:schemeClr val="accent2"/>
            </a:solidFill>
          </c:spPr>
          <c:invertIfNegative val="0"/>
          <c:dLbls>
            <c:showLegendKey val="0"/>
            <c:showVal val="1"/>
            <c:showCatName val="0"/>
            <c:showSerName val="0"/>
            <c:showPercent val="0"/>
            <c:showBubbleSize val="0"/>
            <c:showLeaderLines val="0"/>
          </c:dLbls>
          <c:cat>
            <c:strRef>
              <c:f>Sheet1!$A$2:$A$6</c:f>
              <c:strCache>
                <c:ptCount val="5"/>
                <c:pt idx="0">
                  <c:v>Strongly disagree</c:v>
                </c:pt>
                <c:pt idx="1">
                  <c:v>Disagree</c:v>
                </c:pt>
                <c:pt idx="2">
                  <c:v>Neutral</c:v>
                </c:pt>
                <c:pt idx="3">
                  <c:v>Agree</c:v>
                </c:pt>
                <c:pt idx="4">
                  <c:v>Strongly agree</c:v>
                </c:pt>
              </c:strCache>
            </c:strRef>
          </c:cat>
          <c:val>
            <c:numRef>
              <c:f>Sheet1!$B$2:$B$6</c:f>
              <c:numCache>
                <c:formatCode>0%</c:formatCode>
                <c:ptCount val="5"/>
                <c:pt idx="0">
                  <c:v>0.21</c:v>
                </c:pt>
                <c:pt idx="1">
                  <c:v>0.60499999999999998</c:v>
                </c:pt>
                <c:pt idx="2">
                  <c:v>0.156</c:v>
                </c:pt>
                <c:pt idx="3">
                  <c:v>2.4E-2</c:v>
                </c:pt>
                <c:pt idx="4">
                  <c:v>5.0000000000000001E-3</c:v>
                </c:pt>
              </c:numCache>
            </c:numRef>
          </c:val>
        </c:ser>
        <c:dLbls>
          <c:showLegendKey val="0"/>
          <c:showVal val="0"/>
          <c:showCatName val="0"/>
          <c:showSerName val="0"/>
          <c:showPercent val="0"/>
          <c:showBubbleSize val="0"/>
        </c:dLbls>
        <c:gapWidth val="150"/>
        <c:axId val="144526720"/>
        <c:axId val="144553088"/>
      </c:barChart>
      <c:catAx>
        <c:axId val="144526720"/>
        <c:scaling>
          <c:orientation val="minMax"/>
        </c:scaling>
        <c:delete val="0"/>
        <c:axPos val="b"/>
        <c:majorTickMark val="in"/>
        <c:minorTickMark val="none"/>
        <c:tickLblPos val="nextTo"/>
        <c:crossAx val="144553088"/>
        <c:crosses val="autoZero"/>
        <c:auto val="1"/>
        <c:lblAlgn val="ctr"/>
        <c:lblOffset val="100"/>
        <c:noMultiLvlLbl val="0"/>
      </c:catAx>
      <c:valAx>
        <c:axId val="144553088"/>
        <c:scaling>
          <c:orientation val="minMax"/>
        </c:scaling>
        <c:delete val="0"/>
        <c:axPos val="l"/>
        <c:numFmt formatCode="0%" sourceLinked="1"/>
        <c:majorTickMark val="in"/>
        <c:minorTickMark val="none"/>
        <c:tickLblPos val="nextTo"/>
        <c:crossAx val="144526720"/>
        <c:crosses val="autoZero"/>
        <c:crossBetween val="between"/>
      </c:valAx>
      <c:spPr>
        <a:noFill/>
        <a:ln w="25400">
          <a:noFill/>
        </a:ln>
      </c:spPr>
    </c:plotArea>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Could not work here: cultural opposition. (n = 204)</a:t>
            </a:r>
          </a:p>
        </c:rich>
      </c:tx>
      <c:overlay val="0"/>
    </c:title>
    <c:autoTitleDeleted val="0"/>
    <c:plotArea>
      <c:layout/>
      <c:barChart>
        <c:barDir val="col"/>
        <c:grouping val="clustered"/>
        <c:varyColors val="0"/>
        <c:ser>
          <c:idx val="0"/>
          <c:order val="0"/>
          <c:tx>
            <c:strRef>
              <c:f>Sheet1!$B$1</c:f>
              <c:strCache>
                <c:ptCount val="1"/>
                <c:pt idx="0">
                  <c:v>They could never work here: culture or leadership would oppose them.</c:v>
                </c:pt>
              </c:strCache>
            </c:strRef>
          </c:tx>
          <c:spPr>
            <a:solidFill>
              <a:schemeClr val="accent2"/>
            </a:solidFill>
          </c:spPr>
          <c:invertIfNegative val="0"/>
          <c:dLbls>
            <c:showLegendKey val="0"/>
            <c:showVal val="1"/>
            <c:showCatName val="0"/>
            <c:showSerName val="0"/>
            <c:showPercent val="0"/>
            <c:showBubbleSize val="0"/>
            <c:showLeaderLines val="0"/>
          </c:dLbls>
          <c:cat>
            <c:strRef>
              <c:f>Sheet1!$A$2:$A$6</c:f>
              <c:strCache>
                <c:ptCount val="5"/>
                <c:pt idx="0">
                  <c:v>Strongly disagree</c:v>
                </c:pt>
                <c:pt idx="1">
                  <c:v>Disagree</c:v>
                </c:pt>
                <c:pt idx="2">
                  <c:v>Neutral</c:v>
                </c:pt>
                <c:pt idx="3">
                  <c:v>Agree</c:v>
                </c:pt>
                <c:pt idx="4">
                  <c:v>Strongly agree</c:v>
                </c:pt>
              </c:strCache>
            </c:strRef>
          </c:cat>
          <c:val>
            <c:numRef>
              <c:f>Sheet1!$B$2:$B$6</c:f>
              <c:numCache>
                <c:formatCode>0%</c:formatCode>
                <c:ptCount val="5"/>
                <c:pt idx="0">
                  <c:v>0.24</c:v>
                </c:pt>
                <c:pt idx="1">
                  <c:v>0.48</c:v>
                </c:pt>
                <c:pt idx="2">
                  <c:v>0.19600000000000001</c:v>
                </c:pt>
                <c:pt idx="3">
                  <c:v>6.4000000000000001E-2</c:v>
                </c:pt>
                <c:pt idx="4">
                  <c:v>0.02</c:v>
                </c:pt>
              </c:numCache>
            </c:numRef>
          </c:val>
        </c:ser>
        <c:dLbls>
          <c:showLegendKey val="0"/>
          <c:showVal val="0"/>
          <c:showCatName val="0"/>
          <c:showSerName val="0"/>
          <c:showPercent val="0"/>
          <c:showBubbleSize val="0"/>
        </c:dLbls>
        <c:gapWidth val="150"/>
        <c:axId val="142025856"/>
        <c:axId val="142027392"/>
      </c:barChart>
      <c:catAx>
        <c:axId val="142025856"/>
        <c:scaling>
          <c:orientation val="minMax"/>
        </c:scaling>
        <c:delete val="0"/>
        <c:axPos val="b"/>
        <c:majorTickMark val="in"/>
        <c:minorTickMark val="none"/>
        <c:tickLblPos val="nextTo"/>
        <c:crossAx val="142027392"/>
        <c:crosses val="autoZero"/>
        <c:auto val="1"/>
        <c:lblAlgn val="ctr"/>
        <c:lblOffset val="100"/>
        <c:noMultiLvlLbl val="0"/>
      </c:catAx>
      <c:valAx>
        <c:axId val="142027392"/>
        <c:scaling>
          <c:orientation val="minMax"/>
          <c:max val="0.7"/>
        </c:scaling>
        <c:delete val="0"/>
        <c:axPos val="l"/>
        <c:numFmt formatCode="0%" sourceLinked="1"/>
        <c:majorTickMark val="in"/>
        <c:minorTickMark val="none"/>
        <c:tickLblPos val="nextTo"/>
        <c:crossAx val="142025856"/>
        <c:crosses val="autoZero"/>
        <c:crossBetween val="between"/>
      </c:valAx>
      <c:spPr>
        <a:noFill/>
        <a:ln w="25400">
          <a:noFill/>
        </a:ln>
      </c:spPr>
    </c:plotArea>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3285718387362"/>
          <c:y val="0.15570998621209101"/>
          <c:w val="0.71114958016805196"/>
          <c:h val="0.72714972940469103"/>
        </c:manualLayout>
      </c:layout>
      <c:pieChart>
        <c:varyColors val="1"/>
        <c:ser>
          <c:idx val="0"/>
          <c:order val="0"/>
          <c:tx>
            <c:strRef>
              <c:f>Sheet1!$B$1</c:f>
              <c:strCache>
                <c:ptCount val="1"/>
                <c:pt idx="0">
                  <c:v>FTE Students (N=200)</c:v>
                </c:pt>
              </c:strCache>
            </c:strRef>
          </c:tx>
          <c:dPt>
            <c:idx val="0"/>
            <c:bubble3D val="0"/>
            <c:spPr>
              <a:solidFill>
                <a:schemeClr val="tx2"/>
              </a:solidFill>
            </c:spPr>
          </c:dPt>
          <c:dPt>
            <c:idx val="1"/>
            <c:bubble3D val="0"/>
            <c:spPr>
              <a:solidFill>
                <a:srgbClr val="C00000"/>
              </a:solidFill>
            </c:spPr>
          </c:dPt>
          <c:dPt>
            <c:idx val="2"/>
            <c:bubble3D val="0"/>
            <c:spPr>
              <a:solidFill>
                <a:schemeClr val="accent3">
                  <a:lumMod val="60000"/>
                  <a:lumOff val="40000"/>
                </a:schemeClr>
              </a:solidFill>
            </c:spPr>
          </c:dPt>
          <c:dLbls>
            <c:dLbl>
              <c:idx val="0"/>
              <c:layout>
                <c:manualLayout>
                  <c:x val="6.2868361571293196E-3"/>
                  <c:y val="-2.8927276371654001E-2"/>
                </c:manualLayout>
              </c:layout>
              <c:dLblPos val="bestFit"/>
              <c:showLegendKey val="0"/>
              <c:showVal val="1"/>
              <c:showCatName val="1"/>
              <c:showSerName val="0"/>
              <c:showPercent val="0"/>
              <c:showBubbleSize val="0"/>
            </c:dLbl>
            <c:dLbl>
              <c:idx val="1"/>
              <c:layout>
                <c:manualLayout>
                  <c:x val="3.4577598864211301E-2"/>
                  <c:y val="-1.1785050528023799E-16"/>
                </c:manualLayout>
              </c:layout>
              <c:dLblPos val="bestFit"/>
              <c:showLegendKey val="0"/>
              <c:showVal val="1"/>
              <c:showCatName val="1"/>
              <c:showSerName val="0"/>
              <c:showPercent val="0"/>
              <c:showBubbleSize val="0"/>
            </c:dLbl>
            <c:dLbl>
              <c:idx val="2"/>
              <c:layout>
                <c:manualLayout>
                  <c:x val="-4.4007853099905299E-2"/>
                  <c:y val="-3.2141418190726702E-3"/>
                </c:manualLayout>
              </c:layout>
              <c:dLblPos val="bestFit"/>
              <c:showLegendKey val="0"/>
              <c:showVal val="1"/>
              <c:showCatName val="1"/>
              <c:showSerName val="0"/>
              <c:showPercent val="0"/>
              <c:showBubbleSize val="0"/>
            </c:dLbl>
            <c:dLbl>
              <c:idx val="4"/>
              <c:layout>
                <c:manualLayout>
                  <c:x val="-0.116306468906892"/>
                  <c:y val="8.9995970934034705E-2"/>
                </c:manualLayout>
              </c:layout>
              <c:dLblPos val="bestFit"/>
              <c:showLegendKey val="0"/>
              <c:showVal val="1"/>
              <c:showCatName val="1"/>
              <c:showSerName val="0"/>
              <c:showPercent val="0"/>
              <c:showBubbleSize val="0"/>
            </c:dLbl>
            <c:dLbl>
              <c:idx val="5"/>
              <c:layout>
                <c:manualLayout>
                  <c:x val="-0.12573697065582101"/>
                  <c:y val="3.2141418190726703E-2"/>
                </c:manualLayout>
              </c:layout>
              <c:dLblPos val="bestFit"/>
              <c:showLegendKey val="0"/>
              <c:showVal val="1"/>
              <c:showCatName val="1"/>
              <c:showSerName val="0"/>
              <c:showPercent val="0"/>
              <c:showBubbleSize val="0"/>
            </c:dLbl>
            <c:txPr>
              <a:bodyPr/>
              <a:lstStyle/>
              <a:p>
                <a:pPr>
                  <a:defRPr sz="1200"/>
                </a:pPr>
                <a:endParaRPr lang="en-US"/>
              </a:p>
            </c:txPr>
            <c:dLblPos val="outEnd"/>
            <c:showLegendKey val="0"/>
            <c:showVal val="1"/>
            <c:showCatName val="1"/>
            <c:showSerName val="0"/>
            <c:showPercent val="0"/>
            <c:showBubbleSize val="0"/>
            <c:showLeaderLines val="1"/>
          </c:dLbls>
          <c:cat>
            <c:strRef>
              <c:f>Sheet1!$A$2:$A$7</c:f>
              <c:strCache>
                <c:ptCount val="6"/>
                <c:pt idx="0">
                  <c:v>1–2,000</c:v>
                </c:pt>
                <c:pt idx="1">
                  <c:v>2,001–4,000</c:v>
                </c:pt>
                <c:pt idx="2">
                  <c:v>4,001–8,000</c:v>
                </c:pt>
                <c:pt idx="3">
                  <c:v>8,001–15,000</c:v>
                </c:pt>
                <c:pt idx="4">
                  <c:v>15,001–25,000</c:v>
                </c:pt>
                <c:pt idx="5">
                  <c:v>&gt; 25,000</c:v>
                </c:pt>
              </c:strCache>
            </c:strRef>
          </c:cat>
          <c:val>
            <c:numRef>
              <c:f>Sheet1!$B$2:$B$7</c:f>
              <c:numCache>
                <c:formatCode>0%</c:formatCode>
                <c:ptCount val="6"/>
                <c:pt idx="0">
                  <c:v>0.28499999999999998</c:v>
                </c:pt>
                <c:pt idx="1">
                  <c:v>0.23499999999999999</c:v>
                </c:pt>
                <c:pt idx="2">
                  <c:v>0.18</c:v>
                </c:pt>
                <c:pt idx="3">
                  <c:v>0.155</c:v>
                </c:pt>
                <c:pt idx="4">
                  <c:v>9.5000000000000001E-2</c:v>
                </c:pt>
                <c:pt idx="5">
                  <c:v>0.05</c:v>
                </c:pt>
              </c:numCache>
            </c:numRef>
          </c:val>
        </c:ser>
        <c:dLbls>
          <c:showLegendKey val="0"/>
          <c:showVal val="1"/>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0088816447008696E-2"/>
          <c:y val="4.27288071069074E-2"/>
          <c:w val="0.697258332245146"/>
          <c:h val="0.89633808318804198"/>
        </c:manualLayout>
      </c:layout>
      <c:barChart>
        <c:barDir val="col"/>
        <c:grouping val="clustered"/>
        <c:varyColors val="0"/>
        <c:ser>
          <c:idx val="0"/>
          <c:order val="0"/>
          <c:tx>
            <c:strRef>
              <c:f>Sheet1!$B$1</c:f>
              <c:strCache>
                <c:ptCount val="1"/>
                <c:pt idx="0">
                  <c:v>Probably never</c:v>
                </c:pt>
              </c:strCache>
            </c:strRef>
          </c:tx>
          <c:spPr>
            <a:solidFill>
              <a:schemeClr val="tx2"/>
            </a:solidFill>
          </c:spPr>
          <c:invertIfNegative val="0"/>
          <c:dLbls>
            <c:showLegendKey val="0"/>
            <c:showVal val="1"/>
            <c:showCatName val="0"/>
            <c:showSerName val="0"/>
            <c:showPercent val="0"/>
            <c:showBubbleSize val="0"/>
            <c:showLeaderLines val="0"/>
          </c:dLbls>
          <c:cat>
            <c:strRef>
              <c:f>Sheet1!$A$2:$A$3</c:f>
              <c:strCache>
                <c:ptCount val="2"/>
                <c:pt idx="0">
                  <c:v>Join</c:v>
                </c:pt>
                <c:pt idx="1">
                  <c:v>Deploy</c:v>
                </c:pt>
              </c:strCache>
            </c:strRef>
          </c:cat>
          <c:val>
            <c:numRef>
              <c:f>Sheet1!$B$2:$B$3</c:f>
              <c:numCache>
                <c:formatCode>0%</c:formatCode>
                <c:ptCount val="2"/>
                <c:pt idx="0">
                  <c:v>9.2999999999999999E-2</c:v>
                </c:pt>
                <c:pt idx="1">
                  <c:v>1.7999999999999999E-2</c:v>
                </c:pt>
              </c:numCache>
            </c:numRef>
          </c:val>
        </c:ser>
        <c:ser>
          <c:idx val="1"/>
          <c:order val="1"/>
          <c:tx>
            <c:strRef>
              <c:f>Sheet1!$C$1</c:f>
              <c:strCache>
                <c:ptCount val="1"/>
                <c:pt idx="0">
                  <c:v>Among the last</c:v>
                </c:pt>
              </c:strCache>
            </c:strRef>
          </c:tx>
          <c:invertIfNegative val="0"/>
          <c:dLbls>
            <c:showLegendKey val="0"/>
            <c:showVal val="1"/>
            <c:showCatName val="0"/>
            <c:showSerName val="0"/>
            <c:showPercent val="0"/>
            <c:showBubbleSize val="0"/>
            <c:showLeaderLines val="0"/>
          </c:dLbls>
          <c:cat>
            <c:strRef>
              <c:f>Sheet1!$A$2:$A$3</c:f>
              <c:strCache>
                <c:ptCount val="2"/>
                <c:pt idx="0">
                  <c:v>Join</c:v>
                </c:pt>
                <c:pt idx="1">
                  <c:v>Deploy</c:v>
                </c:pt>
              </c:strCache>
            </c:strRef>
          </c:cat>
          <c:val>
            <c:numRef>
              <c:f>Sheet1!$C$2:$C$3</c:f>
              <c:numCache>
                <c:formatCode>0%</c:formatCode>
                <c:ptCount val="2"/>
                <c:pt idx="0">
                  <c:v>0.17399999999999999</c:v>
                </c:pt>
                <c:pt idx="1">
                  <c:v>0.17499999999999999</c:v>
                </c:pt>
              </c:numCache>
            </c:numRef>
          </c:val>
        </c:ser>
        <c:ser>
          <c:idx val="2"/>
          <c:order val="2"/>
          <c:tx>
            <c:strRef>
              <c:f>Sheet1!$D$1</c:f>
              <c:strCache>
                <c:ptCount val="1"/>
                <c:pt idx="0">
                  <c:v>At the same time as most of our peers</c:v>
                </c:pt>
              </c:strCache>
            </c:strRef>
          </c:tx>
          <c:spPr>
            <a:solidFill>
              <a:schemeClr val="accent3">
                <a:lumMod val="60000"/>
                <a:lumOff val="40000"/>
              </a:schemeClr>
            </a:solidFill>
          </c:spPr>
          <c:invertIfNegative val="0"/>
          <c:dLbls>
            <c:showLegendKey val="0"/>
            <c:showVal val="1"/>
            <c:showCatName val="0"/>
            <c:showSerName val="0"/>
            <c:showPercent val="0"/>
            <c:showBubbleSize val="0"/>
            <c:showLeaderLines val="0"/>
          </c:dLbls>
          <c:cat>
            <c:strRef>
              <c:f>Sheet1!$A$2:$A$3</c:f>
              <c:strCache>
                <c:ptCount val="2"/>
                <c:pt idx="0">
                  <c:v>Join</c:v>
                </c:pt>
                <c:pt idx="1">
                  <c:v>Deploy</c:v>
                </c:pt>
              </c:strCache>
            </c:strRef>
          </c:cat>
          <c:val>
            <c:numRef>
              <c:f>Sheet1!$D$2:$D$3</c:f>
              <c:numCache>
                <c:formatCode>0%</c:formatCode>
                <c:ptCount val="2"/>
                <c:pt idx="0">
                  <c:v>0.63400000000000001</c:v>
                </c:pt>
                <c:pt idx="1">
                  <c:v>0.62</c:v>
                </c:pt>
              </c:numCache>
            </c:numRef>
          </c:val>
        </c:ser>
        <c:ser>
          <c:idx val="3"/>
          <c:order val="3"/>
          <c:tx>
            <c:strRef>
              <c:f>Sheet1!$E$1</c:f>
              <c:strCache>
                <c:ptCount val="1"/>
                <c:pt idx="0">
                  <c:v>Among the first</c:v>
                </c:pt>
              </c:strCache>
            </c:strRef>
          </c:tx>
          <c:invertIfNegative val="0"/>
          <c:dLbls>
            <c:showLegendKey val="0"/>
            <c:showVal val="1"/>
            <c:showCatName val="0"/>
            <c:showSerName val="0"/>
            <c:showPercent val="0"/>
            <c:showBubbleSize val="0"/>
            <c:showLeaderLines val="0"/>
          </c:dLbls>
          <c:cat>
            <c:strRef>
              <c:f>Sheet1!$A$2:$A$3</c:f>
              <c:strCache>
                <c:ptCount val="2"/>
                <c:pt idx="0">
                  <c:v>Join</c:v>
                </c:pt>
                <c:pt idx="1">
                  <c:v>Deploy</c:v>
                </c:pt>
              </c:strCache>
            </c:strRef>
          </c:cat>
          <c:val>
            <c:numRef>
              <c:f>Sheet1!$E$2:$E$3</c:f>
              <c:numCache>
                <c:formatCode>0%</c:formatCode>
                <c:ptCount val="2"/>
                <c:pt idx="0">
                  <c:v>7.5999999999999998E-2</c:v>
                </c:pt>
                <c:pt idx="1">
                  <c:v>0.123</c:v>
                </c:pt>
              </c:numCache>
            </c:numRef>
          </c:val>
        </c:ser>
        <c:ser>
          <c:idx val="4"/>
          <c:order val="4"/>
          <c:tx>
            <c:strRef>
              <c:f>Sheet1!$F$1</c:f>
              <c:strCache>
                <c:ptCount val="1"/>
                <c:pt idx="0">
                  <c:v>Currently doing this</c:v>
                </c:pt>
              </c:strCache>
            </c:strRef>
          </c:tx>
          <c:invertIfNegative val="0"/>
          <c:dLbls>
            <c:showLegendKey val="0"/>
            <c:showVal val="1"/>
            <c:showCatName val="0"/>
            <c:showSerName val="0"/>
            <c:showPercent val="0"/>
            <c:showBubbleSize val="0"/>
            <c:showLeaderLines val="0"/>
          </c:dLbls>
          <c:cat>
            <c:strRef>
              <c:f>Sheet1!$A$2:$A$3</c:f>
              <c:strCache>
                <c:ptCount val="2"/>
                <c:pt idx="0">
                  <c:v>Join</c:v>
                </c:pt>
                <c:pt idx="1">
                  <c:v>Deploy</c:v>
                </c:pt>
              </c:strCache>
            </c:strRef>
          </c:cat>
          <c:val>
            <c:numRef>
              <c:f>Sheet1!$F$2:$F$3</c:f>
              <c:numCache>
                <c:formatCode>0%</c:formatCode>
                <c:ptCount val="2"/>
                <c:pt idx="0">
                  <c:v>2.3E-2</c:v>
                </c:pt>
                <c:pt idx="1">
                  <c:v>6.4000000000000001E-2</c:v>
                </c:pt>
              </c:numCache>
            </c:numRef>
          </c:val>
        </c:ser>
        <c:dLbls>
          <c:showLegendKey val="0"/>
          <c:showVal val="0"/>
          <c:showCatName val="0"/>
          <c:showSerName val="0"/>
          <c:showPercent val="0"/>
          <c:showBubbleSize val="0"/>
        </c:dLbls>
        <c:gapWidth val="150"/>
        <c:axId val="142137600"/>
        <c:axId val="142159872"/>
      </c:barChart>
      <c:catAx>
        <c:axId val="142137600"/>
        <c:scaling>
          <c:orientation val="minMax"/>
        </c:scaling>
        <c:delete val="0"/>
        <c:axPos val="b"/>
        <c:majorTickMark val="in"/>
        <c:minorTickMark val="none"/>
        <c:tickLblPos val="nextTo"/>
        <c:crossAx val="142159872"/>
        <c:crosses val="autoZero"/>
        <c:auto val="1"/>
        <c:lblAlgn val="ctr"/>
        <c:lblOffset val="100"/>
        <c:noMultiLvlLbl val="0"/>
      </c:catAx>
      <c:valAx>
        <c:axId val="142159872"/>
        <c:scaling>
          <c:orientation val="minMax"/>
        </c:scaling>
        <c:delete val="0"/>
        <c:axPos val="l"/>
        <c:majorGridlines>
          <c:spPr>
            <a:ln>
              <a:noFill/>
            </a:ln>
          </c:spPr>
        </c:majorGridlines>
        <c:title>
          <c:tx>
            <c:rich>
              <a:bodyPr rot="-5400000" vert="horz"/>
              <a:lstStyle/>
              <a:p>
                <a:pPr>
                  <a:defRPr b="0"/>
                </a:pPr>
                <a:r>
                  <a:rPr lang="en-US" b="0" dirty="0" smtClean="0"/>
                  <a:t>Percentage</a:t>
                </a:r>
                <a:r>
                  <a:rPr lang="en-US" b="0" baseline="0" dirty="0" smtClean="0"/>
                  <a:t> of Institutions</a:t>
                </a:r>
                <a:endParaRPr lang="en-US" b="0" dirty="0"/>
              </a:p>
            </c:rich>
          </c:tx>
          <c:layout>
            <c:manualLayout>
              <c:xMode val="edge"/>
              <c:yMode val="edge"/>
              <c:x val="8.1853249074681292E-3"/>
              <c:y val="0.315878410848697"/>
            </c:manualLayout>
          </c:layout>
          <c:overlay val="0"/>
        </c:title>
        <c:numFmt formatCode="0%" sourceLinked="1"/>
        <c:majorTickMark val="in"/>
        <c:minorTickMark val="none"/>
        <c:tickLblPos val="nextTo"/>
        <c:crossAx val="142137600"/>
        <c:crosses val="autoZero"/>
        <c:crossBetween val="between"/>
      </c:valAx>
    </c:plotArea>
    <c:legend>
      <c:legendPos val="r"/>
      <c:layout>
        <c:manualLayout>
          <c:xMode val="edge"/>
          <c:yMode val="edge"/>
          <c:x val="0.74458289700930202"/>
          <c:y val="0.31248355322392202"/>
          <c:w val="0.21537565715405299"/>
          <c:h val="0.45360180805720202"/>
        </c:manualLayout>
      </c:layout>
      <c:overlay val="0"/>
      <c:txPr>
        <a:bodyPr/>
        <a:lstStyle/>
        <a:p>
          <a:pPr>
            <a:defRPr sz="1200"/>
          </a:pPr>
          <a:endParaRPr lang="en-US"/>
        </a:p>
      </c:txPr>
    </c:legend>
    <c:plotVisOnly val="1"/>
    <c:dispBlanksAs val="gap"/>
    <c:showDLblsOverMax val="0"/>
  </c:chart>
  <c:txPr>
    <a:bodyPr/>
    <a:lstStyle/>
    <a:p>
      <a:pPr>
        <a:defRPr sz="1100">
          <a:latin typeface="Arial Narrow"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828033475391399"/>
          <c:y val="0.152495844393018"/>
          <c:w val="0.72658126689387703"/>
          <c:h val="0.74322043850005404"/>
        </c:manualLayout>
      </c:layout>
      <c:pieChart>
        <c:varyColors val="1"/>
        <c:ser>
          <c:idx val="0"/>
          <c:order val="0"/>
          <c:tx>
            <c:strRef>
              <c:f>Sheet1!$B$1</c:f>
              <c:strCache>
                <c:ptCount val="1"/>
                <c:pt idx="0">
                  <c:v>Column1</c:v>
                </c:pt>
              </c:strCache>
            </c:strRef>
          </c:tx>
          <c:dPt>
            <c:idx val="0"/>
            <c:bubble3D val="0"/>
            <c:spPr>
              <a:solidFill>
                <a:schemeClr val="tx2"/>
              </a:solidFill>
            </c:spPr>
          </c:dPt>
          <c:dPt>
            <c:idx val="1"/>
            <c:bubble3D val="0"/>
            <c:spPr>
              <a:solidFill>
                <a:srgbClr val="C00000"/>
              </a:solidFill>
            </c:spPr>
          </c:dPt>
          <c:dPt>
            <c:idx val="2"/>
            <c:bubble3D val="0"/>
            <c:spPr>
              <a:solidFill>
                <a:schemeClr val="accent3">
                  <a:lumMod val="60000"/>
                  <a:lumOff val="40000"/>
                </a:schemeClr>
              </a:solidFill>
            </c:spPr>
          </c:dPt>
          <c:dLbls>
            <c:dLbl>
              <c:idx val="0"/>
              <c:layout>
                <c:manualLayout>
                  <c:x val="5.6559308719560102E-2"/>
                  <c:y val="0"/>
                </c:manualLayout>
              </c:layout>
              <c:dLblPos val="bestFit"/>
              <c:showLegendKey val="0"/>
              <c:showVal val="1"/>
              <c:showCatName val="1"/>
              <c:showSerName val="0"/>
              <c:showPercent val="0"/>
              <c:showBubbleSize val="0"/>
            </c:dLbl>
            <c:dLbl>
              <c:idx val="1"/>
              <c:layout>
                <c:manualLayout>
                  <c:x val="-2.51374705420267E-2"/>
                  <c:y val="-3.5355560009799301E-2"/>
                </c:manualLayout>
              </c:layout>
              <c:dLblPos val="bestFit"/>
              <c:showLegendKey val="0"/>
              <c:showVal val="1"/>
              <c:showCatName val="1"/>
              <c:showSerName val="0"/>
              <c:showPercent val="0"/>
              <c:showBubbleSize val="0"/>
            </c:dLbl>
            <c:dLbl>
              <c:idx val="2"/>
              <c:layout>
                <c:manualLayout>
                  <c:x val="0.138256087981147"/>
                  <c:y val="-6.4282836381452197E-3"/>
                </c:manualLayout>
              </c:layout>
              <c:dLblPos val="bestFit"/>
              <c:showLegendKey val="0"/>
              <c:showVal val="1"/>
              <c:showCatName val="1"/>
              <c:showSerName val="0"/>
              <c:showPercent val="0"/>
              <c:showBubbleSize val="0"/>
            </c:dLbl>
            <c:dLbl>
              <c:idx val="3"/>
              <c:layout>
                <c:manualLayout>
                  <c:x val="6.2843676355066802E-3"/>
                  <c:y val="-1.60707090953633E-2"/>
                </c:manualLayout>
              </c:layout>
              <c:dLblPos val="bestFit"/>
              <c:showLegendKey val="0"/>
              <c:showVal val="1"/>
              <c:showCatName val="1"/>
              <c:showSerName val="0"/>
              <c:showPercent val="0"/>
              <c:showBubbleSize val="0"/>
            </c:dLbl>
            <c:txPr>
              <a:bodyPr/>
              <a:lstStyle/>
              <a:p>
                <a:pPr>
                  <a:defRPr sz="1200"/>
                </a:pPr>
                <a:endParaRPr lang="en-US"/>
              </a:p>
            </c:txPr>
            <c:dLblPos val="outEnd"/>
            <c:showLegendKey val="0"/>
            <c:showVal val="1"/>
            <c:showCatName val="1"/>
            <c:showSerName val="0"/>
            <c:showPercent val="0"/>
            <c:showBubbleSize val="0"/>
            <c:showLeaderLines val="1"/>
          </c:dLbls>
          <c:cat>
            <c:strRef>
              <c:f>Sheet1!$A$2:$A$5</c:f>
              <c:strCache>
                <c:ptCount val="4"/>
                <c:pt idx="0">
                  <c:v>Research primary</c:v>
                </c:pt>
                <c:pt idx="1">
                  <c:v>Research weighted</c:v>
                </c:pt>
                <c:pt idx="2">
                  <c:v>Instruction weighted</c:v>
                </c:pt>
                <c:pt idx="3">
                  <c:v>Instruction primary</c:v>
                </c:pt>
              </c:strCache>
            </c:strRef>
          </c:cat>
          <c:val>
            <c:numRef>
              <c:f>Sheet1!$B$2:$B$5</c:f>
              <c:numCache>
                <c:formatCode>0%</c:formatCode>
                <c:ptCount val="4"/>
                <c:pt idx="0">
                  <c:v>5.7000000000000002E-2</c:v>
                </c:pt>
                <c:pt idx="1">
                  <c:v>0.22</c:v>
                </c:pt>
                <c:pt idx="2">
                  <c:v>0.38800000000000001</c:v>
                </c:pt>
                <c:pt idx="3">
                  <c:v>0.33500000000000002</c:v>
                </c:pt>
              </c:numCache>
            </c:numRef>
          </c:val>
        </c:ser>
        <c:dLbls>
          <c:showLegendKey val="0"/>
          <c:showVal val="1"/>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Sheet1!$A$2:$A$4</c:f>
              <c:strCache>
                <c:ptCount val="3"/>
                <c:pt idx="0">
                  <c:v>Category 1</c:v>
                </c:pt>
                <c:pt idx="1">
                  <c:v>Category 2</c:v>
                </c:pt>
                <c:pt idx="2">
                  <c:v>Category 3</c:v>
                </c:pt>
              </c:strCache>
            </c:strRef>
          </c:cat>
          <c:val>
            <c:numRef>
              <c:f>Sheet1!$B$2:$B$4</c:f>
              <c:numCache>
                <c:formatCode>General</c:formatCode>
                <c:ptCount val="3"/>
                <c:pt idx="0">
                  <c:v>4.3</c:v>
                </c:pt>
                <c:pt idx="1">
                  <c:v>2.5</c:v>
                </c:pt>
                <c:pt idx="2">
                  <c:v>3.5</c:v>
                </c:pt>
              </c:numCache>
            </c:numRef>
          </c:val>
        </c:ser>
        <c:ser>
          <c:idx val="1"/>
          <c:order val="1"/>
          <c:tx>
            <c:strRef>
              <c:f>Sheet1!$C$1</c:f>
              <c:strCache>
                <c:ptCount val="1"/>
                <c:pt idx="0">
                  <c:v>Series 2</c:v>
                </c:pt>
              </c:strCache>
            </c:strRef>
          </c:tx>
          <c:invertIfNegative val="0"/>
          <c:cat>
            <c:strRef>
              <c:f>Sheet1!$A$2:$A$4</c:f>
              <c:strCache>
                <c:ptCount val="3"/>
                <c:pt idx="0">
                  <c:v>Category 1</c:v>
                </c:pt>
                <c:pt idx="1">
                  <c:v>Category 2</c:v>
                </c:pt>
                <c:pt idx="2">
                  <c:v>Category 3</c:v>
                </c:pt>
              </c:strCache>
            </c:strRef>
          </c:cat>
          <c:val>
            <c:numRef>
              <c:f>Sheet1!$C$2:$C$4</c:f>
              <c:numCache>
                <c:formatCode>General</c:formatCode>
                <c:ptCount val="3"/>
                <c:pt idx="0">
                  <c:v>2.4</c:v>
                </c:pt>
                <c:pt idx="1">
                  <c:v>4.4000000000000004</c:v>
                </c:pt>
                <c:pt idx="2">
                  <c:v>1.8</c:v>
                </c:pt>
              </c:numCache>
            </c:numRef>
          </c:val>
        </c:ser>
        <c:dLbls>
          <c:showLegendKey val="0"/>
          <c:showVal val="0"/>
          <c:showCatName val="0"/>
          <c:showSerName val="0"/>
          <c:showPercent val="0"/>
          <c:showBubbleSize val="0"/>
        </c:dLbls>
        <c:gapWidth val="150"/>
        <c:axId val="32826880"/>
        <c:axId val="32828800"/>
      </c:barChart>
      <c:catAx>
        <c:axId val="32826880"/>
        <c:scaling>
          <c:orientation val="minMax"/>
        </c:scaling>
        <c:delete val="0"/>
        <c:axPos val="b"/>
        <c:title>
          <c:tx>
            <c:rich>
              <a:bodyPr/>
              <a:lstStyle/>
              <a:p>
                <a:pPr>
                  <a:defRPr sz="800"/>
                </a:pPr>
                <a:r>
                  <a:rPr lang="en-US" sz="800" dirty="0" smtClean="0"/>
                  <a:t>Right Click for Data</a:t>
                </a:r>
                <a:endParaRPr lang="en-US" sz="800" dirty="0"/>
              </a:p>
            </c:rich>
          </c:tx>
          <c:layout/>
          <c:overlay val="0"/>
        </c:title>
        <c:majorTickMark val="none"/>
        <c:minorTickMark val="none"/>
        <c:tickLblPos val="none"/>
        <c:txPr>
          <a:bodyPr/>
          <a:lstStyle/>
          <a:p>
            <a:pPr>
              <a:defRPr sz="2000"/>
            </a:pPr>
            <a:endParaRPr lang="en-US"/>
          </a:p>
        </c:txPr>
        <c:crossAx val="32828800"/>
        <c:crosses val="autoZero"/>
        <c:auto val="1"/>
        <c:lblAlgn val="ctr"/>
        <c:lblOffset val="100"/>
        <c:noMultiLvlLbl val="0"/>
      </c:catAx>
      <c:valAx>
        <c:axId val="32828800"/>
        <c:scaling>
          <c:orientation val="minMax"/>
        </c:scaling>
        <c:delete val="0"/>
        <c:axPos val="l"/>
        <c:numFmt formatCode="General" sourceLinked="1"/>
        <c:majorTickMark val="none"/>
        <c:minorTickMark val="none"/>
        <c:tickLblPos val="none"/>
        <c:crossAx val="3282688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666350698167002"/>
          <c:y val="2.81207149626359E-2"/>
          <c:w val="0.64213303247978604"/>
          <c:h val="0.85564672813367804"/>
        </c:manualLayout>
      </c:layout>
      <c:barChart>
        <c:barDir val="bar"/>
        <c:grouping val="clustered"/>
        <c:varyColors val="0"/>
        <c:ser>
          <c:idx val="0"/>
          <c:order val="0"/>
          <c:tx>
            <c:strRef>
              <c:f>Sheet1!$B$1</c:f>
              <c:strCache>
                <c:ptCount val="1"/>
                <c:pt idx="0">
                  <c:v>Percentage of Institutions at Which Service is Partly or Mostly Mobile-Enabled </c:v>
                </c:pt>
              </c:strCache>
            </c:strRef>
          </c:tx>
          <c:spPr>
            <a:solidFill>
              <a:schemeClr val="tx2"/>
            </a:solidFill>
          </c:spPr>
          <c:invertIfNegative val="0"/>
          <c:dLbls>
            <c:txPr>
              <a:bodyPr/>
              <a:lstStyle/>
              <a:p>
                <a:pPr>
                  <a:defRPr sz="1100">
                    <a:latin typeface="Arial Narrow" pitchFamily="34" charset="0"/>
                  </a:defRPr>
                </a:pPr>
                <a:endParaRPr lang="en-US"/>
              </a:p>
            </c:txPr>
            <c:showLegendKey val="0"/>
            <c:showVal val="1"/>
            <c:showCatName val="0"/>
            <c:showSerName val="0"/>
            <c:showPercent val="0"/>
            <c:showBubbleSize val="0"/>
            <c:showLeaderLines val="0"/>
          </c:dLbls>
          <c:cat>
            <c:strRef>
              <c:f>Sheet1!$A$2:$A$15</c:f>
              <c:strCache>
                <c:ptCount val="14"/>
                <c:pt idx="0">
                  <c:v>Grants management services</c:v>
                </c:pt>
                <c:pt idx="1">
                  <c:v>Health services</c:v>
                </c:pt>
                <c:pt idx="2">
                  <c:v>Procurement services</c:v>
                </c:pt>
                <c:pt idx="3">
                  <c:v>Financial services</c:v>
                </c:pt>
                <c:pt idx="4">
                  <c:v>Payroll and benefits services</c:v>
                </c:pt>
                <c:pt idx="5">
                  <c:v>Facilities and space services</c:v>
                </c:pt>
                <c:pt idx="6">
                  <c:v>Faculty biographies and CVs</c:v>
                </c:pt>
                <c:pt idx="7">
                  <c:v>Advancement/development/alumni services</c:v>
                </c:pt>
                <c:pt idx="8">
                  <c:v>IT services and support</c:v>
                </c:pt>
                <c:pt idx="9">
                  <c:v>Administrative services for student information</c:v>
                </c:pt>
                <c:pt idx="10">
                  <c:v>Student recruitment and admissions</c:v>
                </c:pt>
                <c:pt idx="11">
                  <c:v>Library catalog and other library services</c:v>
                </c:pt>
                <c:pt idx="12">
                  <c:v>Learning/course management services</c:v>
                </c:pt>
                <c:pt idx="13">
                  <c:v>Primary web presence</c:v>
                </c:pt>
              </c:strCache>
            </c:strRef>
          </c:cat>
          <c:val>
            <c:numRef>
              <c:f>Sheet1!$B$2:$B$15</c:f>
              <c:numCache>
                <c:formatCode>0%</c:formatCode>
                <c:ptCount val="14"/>
                <c:pt idx="0">
                  <c:v>0.02</c:v>
                </c:pt>
                <c:pt idx="1">
                  <c:v>0.02</c:v>
                </c:pt>
                <c:pt idx="2">
                  <c:v>0.03</c:v>
                </c:pt>
                <c:pt idx="3">
                  <c:v>0.04</c:v>
                </c:pt>
                <c:pt idx="4">
                  <c:v>0.06</c:v>
                </c:pt>
                <c:pt idx="5">
                  <c:v>0.06</c:v>
                </c:pt>
                <c:pt idx="6">
                  <c:v>0.06</c:v>
                </c:pt>
                <c:pt idx="7">
                  <c:v>0.11</c:v>
                </c:pt>
                <c:pt idx="8">
                  <c:v>0.21</c:v>
                </c:pt>
                <c:pt idx="9">
                  <c:v>0.22</c:v>
                </c:pt>
                <c:pt idx="10">
                  <c:v>0.23</c:v>
                </c:pt>
                <c:pt idx="11">
                  <c:v>0.31</c:v>
                </c:pt>
                <c:pt idx="12">
                  <c:v>0.38</c:v>
                </c:pt>
                <c:pt idx="13">
                  <c:v>0.4</c:v>
                </c:pt>
              </c:numCache>
            </c:numRef>
          </c:val>
        </c:ser>
        <c:dLbls>
          <c:showLegendKey val="0"/>
          <c:showVal val="0"/>
          <c:showCatName val="0"/>
          <c:showSerName val="0"/>
          <c:showPercent val="0"/>
          <c:showBubbleSize val="0"/>
        </c:dLbls>
        <c:gapWidth val="150"/>
        <c:axId val="33651712"/>
        <c:axId val="76039296"/>
      </c:barChart>
      <c:catAx>
        <c:axId val="33651712"/>
        <c:scaling>
          <c:orientation val="minMax"/>
        </c:scaling>
        <c:delete val="0"/>
        <c:axPos val="l"/>
        <c:majorTickMark val="in"/>
        <c:minorTickMark val="none"/>
        <c:tickLblPos val="nextTo"/>
        <c:txPr>
          <a:bodyPr/>
          <a:lstStyle/>
          <a:p>
            <a:pPr>
              <a:defRPr sz="1200">
                <a:latin typeface="Arial Narrow" pitchFamily="34" charset="0"/>
              </a:defRPr>
            </a:pPr>
            <a:endParaRPr lang="en-US"/>
          </a:p>
        </c:txPr>
        <c:crossAx val="76039296"/>
        <c:crosses val="autoZero"/>
        <c:auto val="1"/>
        <c:lblAlgn val="ctr"/>
        <c:lblOffset val="100"/>
        <c:noMultiLvlLbl val="0"/>
      </c:catAx>
      <c:valAx>
        <c:axId val="76039296"/>
        <c:scaling>
          <c:orientation val="minMax"/>
        </c:scaling>
        <c:delete val="0"/>
        <c:axPos val="b"/>
        <c:majorGridlines>
          <c:spPr>
            <a:ln>
              <a:noFill/>
            </a:ln>
          </c:spPr>
        </c:majorGridlines>
        <c:title>
          <c:tx>
            <c:rich>
              <a:bodyPr/>
              <a:lstStyle/>
              <a:p>
                <a:pPr>
                  <a:defRPr/>
                </a:pPr>
                <a:r>
                  <a:rPr lang="en-US" sz="1200" b="0" i="0" baseline="0" dirty="0" smtClean="0">
                    <a:effectLst/>
                    <a:latin typeface="Arial Narrow" pitchFamily="34" charset="0"/>
                  </a:rPr>
                  <a:t>Percentage of Institutions at Which Service is Partly or Mostly Mobile-Enabled </a:t>
                </a:r>
                <a:endParaRPr lang="en-US" sz="1200" dirty="0">
                  <a:effectLst/>
                  <a:latin typeface="Arial Narrow" pitchFamily="34" charset="0"/>
                </a:endParaRPr>
              </a:p>
            </c:rich>
          </c:tx>
          <c:layout>
            <c:manualLayout>
              <c:xMode val="edge"/>
              <c:yMode val="edge"/>
              <c:x val="0.38945965380002401"/>
              <c:y val="0.95654071323956302"/>
            </c:manualLayout>
          </c:layout>
          <c:overlay val="0"/>
        </c:title>
        <c:numFmt formatCode="0%" sourceLinked="1"/>
        <c:majorTickMark val="in"/>
        <c:minorTickMark val="none"/>
        <c:tickLblPos val="nextTo"/>
        <c:txPr>
          <a:bodyPr/>
          <a:lstStyle/>
          <a:p>
            <a:pPr>
              <a:defRPr sz="1200">
                <a:latin typeface="Arial Narrow" pitchFamily="34" charset="0"/>
              </a:defRPr>
            </a:pPr>
            <a:endParaRPr lang="en-US"/>
          </a:p>
        </c:txPr>
        <c:crossAx val="336517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11499951394999"/>
          <c:y val="3.6634089956732001E-2"/>
          <c:w val="0.79069444444444503"/>
          <c:h val="0.717017321898477"/>
        </c:manualLayout>
      </c:layout>
      <c:scatterChart>
        <c:scatterStyle val="lineMarker"/>
        <c:varyColors val="0"/>
        <c:ser>
          <c:idx val="0"/>
          <c:order val="0"/>
          <c:tx>
            <c:strRef>
              <c:f>Sheet1!$C$1</c:f>
              <c:strCache>
                <c:ptCount val="1"/>
                <c:pt idx="0">
                  <c:v>Priority (5pt)</c:v>
                </c:pt>
              </c:strCache>
            </c:strRef>
          </c:tx>
          <c:spPr>
            <a:ln w="28575">
              <a:noFill/>
            </a:ln>
          </c:spPr>
          <c:marker>
            <c:spPr>
              <a:solidFill>
                <a:schemeClr val="tx2"/>
              </a:solidFill>
              <a:ln>
                <a:solidFill>
                  <a:schemeClr val="tx2"/>
                </a:solidFill>
              </a:ln>
            </c:spPr>
          </c:marker>
          <c:xVal>
            <c:numRef>
              <c:f>Sheet1!$B$2:$B$15</c:f>
              <c:numCache>
                <c:formatCode>0.00</c:formatCode>
                <c:ptCount val="14"/>
                <c:pt idx="0">
                  <c:v>3.93</c:v>
                </c:pt>
                <c:pt idx="1">
                  <c:v>3.9</c:v>
                </c:pt>
                <c:pt idx="2">
                  <c:v>3.32</c:v>
                </c:pt>
                <c:pt idx="3">
                  <c:v>3.29</c:v>
                </c:pt>
                <c:pt idx="4">
                  <c:v>3.2</c:v>
                </c:pt>
                <c:pt idx="5">
                  <c:v>3.13</c:v>
                </c:pt>
                <c:pt idx="6">
                  <c:v>2.62</c:v>
                </c:pt>
                <c:pt idx="7">
                  <c:v>1.96</c:v>
                </c:pt>
                <c:pt idx="8">
                  <c:v>1.94</c:v>
                </c:pt>
                <c:pt idx="9">
                  <c:v>1.8</c:v>
                </c:pt>
                <c:pt idx="10">
                  <c:v>1.78</c:v>
                </c:pt>
                <c:pt idx="11">
                  <c:v>1.5</c:v>
                </c:pt>
                <c:pt idx="12">
                  <c:v>1.47</c:v>
                </c:pt>
                <c:pt idx="13">
                  <c:v>1.38</c:v>
                </c:pt>
              </c:numCache>
            </c:numRef>
          </c:xVal>
          <c:yVal>
            <c:numRef>
              <c:f>Sheet1!$C$2:$C$15</c:f>
              <c:numCache>
                <c:formatCode>0.00</c:formatCode>
                <c:ptCount val="14"/>
                <c:pt idx="0">
                  <c:v>3.85</c:v>
                </c:pt>
                <c:pt idx="1">
                  <c:v>3.57</c:v>
                </c:pt>
                <c:pt idx="2">
                  <c:v>3.46</c:v>
                </c:pt>
                <c:pt idx="3">
                  <c:v>3.62</c:v>
                </c:pt>
                <c:pt idx="4">
                  <c:v>2.94</c:v>
                </c:pt>
                <c:pt idx="5">
                  <c:v>2.99</c:v>
                </c:pt>
                <c:pt idx="6">
                  <c:v>2.82</c:v>
                </c:pt>
                <c:pt idx="7">
                  <c:v>1.97</c:v>
                </c:pt>
                <c:pt idx="8">
                  <c:v>2.12</c:v>
                </c:pt>
                <c:pt idx="9">
                  <c:v>2.0099999999999998</c:v>
                </c:pt>
                <c:pt idx="10">
                  <c:v>1.92</c:v>
                </c:pt>
                <c:pt idx="11">
                  <c:v>1.85</c:v>
                </c:pt>
                <c:pt idx="12">
                  <c:v>1.72</c:v>
                </c:pt>
                <c:pt idx="13">
                  <c:v>1.64</c:v>
                </c:pt>
              </c:numCache>
            </c:numRef>
          </c:yVal>
          <c:smooth val="0"/>
        </c:ser>
        <c:dLbls>
          <c:showLegendKey val="0"/>
          <c:showVal val="0"/>
          <c:showCatName val="0"/>
          <c:showSerName val="0"/>
          <c:showPercent val="0"/>
          <c:showBubbleSize val="0"/>
        </c:dLbls>
        <c:axId val="79593856"/>
        <c:axId val="79595776"/>
      </c:scatterChart>
      <c:valAx>
        <c:axId val="79593856"/>
        <c:scaling>
          <c:orientation val="minMax"/>
          <c:max val="6"/>
          <c:min val="1"/>
        </c:scaling>
        <c:delete val="0"/>
        <c:axPos val="b"/>
        <c:minorGridlines>
          <c:spPr>
            <a:ln>
              <a:noFill/>
            </a:ln>
          </c:spPr>
        </c:minorGridlines>
        <c:title>
          <c:tx>
            <c:rich>
              <a:bodyPr/>
              <a:lstStyle/>
              <a:p>
                <a:pPr>
                  <a:defRPr b="1"/>
                </a:pPr>
                <a:r>
                  <a:rPr lang="en-US" b="1" dirty="0" smtClean="0"/>
                  <a:t>Enablement</a:t>
                </a:r>
                <a:endParaRPr lang="en-US" b="1" dirty="0"/>
              </a:p>
            </c:rich>
          </c:tx>
          <c:layout>
            <c:manualLayout>
              <c:xMode val="edge"/>
              <c:yMode val="edge"/>
              <c:x val="0.51504240789345801"/>
              <c:y val="0.95242055449687402"/>
            </c:manualLayout>
          </c:layout>
          <c:overlay val="0"/>
        </c:title>
        <c:numFmt formatCode="0" sourceLinked="0"/>
        <c:majorTickMark val="in"/>
        <c:minorTickMark val="none"/>
        <c:tickLblPos val="nextTo"/>
        <c:crossAx val="79595776"/>
        <c:crosses val="autoZero"/>
        <c:crossBetween val="midCat"/>
        <c:majorUnit val="1"/>
      </c:valAx>
      <c:valAx>
        <c:axId val="79595776"/>
        <c:scaling>
          <c:orientation val="minMax"/>
          <c:max val="5"/>
          <c:min val="1"/>
        </c:scaling>
        <c:delete val="0"/>
        <c:axPos val="l"/>
        <c:majorGridlines>
          <c:spPr>
            <a:ln>
              <a:noFill/>
            </a:ln>
          </c:spPr>
        </c:majorGridlines>
        <c:title>
          <c:tx>
            <c:rich>
              <a:bodyPr rot="-5400000" vert="horz"/>
              <a:lstStyle/>
              <a:p>
                <a:pPr>
                  <a:defRPr/>
                </a:pPr>
                <a:r>
                  <a:rPr lang="en-US" dirty="0" smtClean="0"/>
                  <a:t>Priority</a:t>
                </a:r>
                <a:endParaRPr lang="en-US" dirty="0"/>
              </a:p>
            </c:rich>
          </c:tx>
          <c:layout>
            <c:manualLayout>
              <c:xMode val="edge"/>
              <c:yMode val="edge"/>
              <c:x val="1.9097161465927898E-2"/>
              <c:y val="0.38833478509439801"/>
            </c:manualLayout>
          </c:layout>
          <c:overlay val="0"/>
        </c:title>
        <c:numFmt formatCode="0" sourceLinked="0"/>
        <c:majorTickMark val="in"/>
        <c:minorTickMark val="none"/>
        <c:tickLblPos val="nextTo"/>
        <c:crossAx val="79593856"/>
        <c:crosses val="autoZero"/>
        <c:crossBetween val="midCat"/>
        <c:majorUnit val="1"/>
      </c:valAx>
      <c:spPr>
        <a:ln>
          <a:solidFill>
            <a:schemeClr val="tx1"/>
          </a:solidFill>
        </a:ln>
      </c:spPr>
    </c:plotArea>
    <c:plotVisOnly val="1"/>
    <c:dispBlanksAs val="gap"/>
    <c:showDLblsOverMax val="0"/>
  </c:chart>
  <c:txPr>
    <a:bodyPr/>
    <a:lstStyle/>
    <a:p>
      <a:pPr>
        <a:defRPr sz="1100">
          <a:latin typeface="Arial Narrow" pitchFamily="34" charset="0"/>
        </a:defRPr>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Sheet1!$A$2:$A$4</c:f>
              <c:strCache>
                <c:ptCount val="3"/>
                <c:pt idx="0">
                  <c:v>Category 1</c:v>
                </c:pt>
                <c:pt idx="1">
                  <c:v>Category 2</c:v>
                </c:pt>
                <c:pt idx="2">
                  <c:v>Category 3</c:v>
                </c:pt>
              </c:strCache>
            </c:strRef>
          </c:cat>
          <c:val>
            <c:numRef>
              <c:f>Sheet1!$B$2:$B$4</c:f>
              <c:numCache>
                <c:formatCode>General</c:formatCode>
                <c:ptCount val="3"/>
                <c:pt idx="0">
                  <c:v>4.3</c:v>
                </c:pt>
                <c:pt idx="1">
                  <c:v>2.5</c:v>
                </c:pt>
                <c:pt idx="2">
                  <c:v>3.5</c:v>
                </c:pt>
              </c:numCache>
            </c:numRef>
          </c:val>
        </c:ser>
        <c:ser>
          <c:idx val="1"/>
          <c:order val="1"/>
          <c:tx>
            <c:strRef>
              <c:f>Sheet1!$C$1</c:f>
              <c:strCache>
                <c:ptCount val="1"/>
                <c:pt idx="0">
                  <c:v>Series 2</c:v>
                </c:pt>
              </c:strCache>
            </c:strRef>
          </c:tx>
          <c:invertIfNegative val="0"/>
          <c:cat>
            <c:strRef>
              <c:f>Sheet1!$A$2:$A$4</c:f>
              <c:strCache>
                <c:ptCount val="3"/>
                <c:pt idx="0">
                  <c:v>Category 1</c:v>
                </c:pt>
                <c:pt idx="1">
                  <c:v>Category 2</c:v>
                </c:pt>
                <c:pt idx="2">
                  <c:v>Category 3</c:v>
                </c:pt>
              </c:strCache>
            </c:strRef>
          </c:cat>
          <c:val>
            <c:numRef>
              <c:f>Sheet1!$C$2:$C$4</c:f>
              <c:numCache>
                <c:formatCode>General</c:formatCode>
                <c:ptCount val="3"/>
                <c:pt idx="0">
                  <c:v>2.4</c:v>
                </c:pt>
                <c:pt idx="1">
                  <c:v>4.4000000000000004</c:v>
                </c:pt>
                <c:pt idx="2">
                  <c:v>1.8</c:v>
                </c:pt>
              </c:numCache>
            </c:numRef>
          </c:val>
        </c:ser>
        <c:dLbls>
          <c:showLegendKey val="0"/>
          <c:showVal val="0"/>
          <c:showCatName val="0"/>
          <c:showSerName val="0"/>
          <c:showPercent val="0"/>
          <c:showBubbleSize val="0"/>
        </c:dLbls>
        <c:gapWidth val="150"/>
        <c:axId val="80738176"/>
        <c:axId val="81006592"/>
      </c:barChart>
      <c:catAx>
        <c:axId val="80738176"/>
        <c:scaling>
          <c:orientation val="minMax"/>
        </c:scaling>
        <c:delete val="0"/>
        <c:axPos val="b"/>
        <c:title>
          <c:tx>
            <c:rich>
              <a:bodyPr/>
              <a:lstStyle/>
              <a:p>
                <a:pPr>
                  <a:defRPr sz="800"/>
                </a:pPr>
                <a:r>
                  <a:rPr lang="en-US" sz="800" dirty="0" smtClean="0"/>
                  <a:t>Right Click for Data</a:t>
                </a:r>
                <a:endParaRPr lang="en-US" sz="800" dirty="0"/>
              </a:p>
            </c:rich>
          </c:tx>
          <c:overlay val="0"/>
        </c:title>
        <c:majorTickMark val="none"/>
        <c:minorTickMark val="none"/>
        <c:tickLblPos val="none"/>
        <c:txPr>
          <a:bodyPr/>
          <a:lstStyle/>
          <a:p>
            <a:pPr>
              <a:defRPr sz="2000"/>
            </a:pPr>
            <a:endParaRPr lang="en-US"/>
          </a:p>
        </c:txPr>
        <c:crossAx val="81006592"/>
        <c:crosses val="autoZero"/>
        <c:auto val="1"/>
        <c:lblAlgn val="ctr"/>
        <c:lblOffset val="100"/>
        <c:noMultiLvlLbl val="0"/>
      </c:catAx>
      <c:valAx>
        <c:axId val="81006592"/>
        <c:scaling>
          <c:orientation val="minMax"/>
        </c:scaling>
        <c:delete val="0"/>
        <c:axPos val="l"/>
        <c:numFmt formatCode="General" sourceLinked="1"/>
        <c:majorTickMark val="none"/>
        <c:minorTickMark val="none"/>
        <c:tickLblPos val="none"/>
        <c:crossAx val="807381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Students</c:v>
                </c:pt>
              </c:strCache>
            </c:strRef>
          </c:tx>
          <c:spPr>
            <a:solidFill>
              <a:schemeClr val="tx2"/>
            </a:solidFill>
          </c:spPr>
          <c:invertIfNegative val="0"/>
          <c:dLbls>
            <c:showLegendKey val="0"/>
            <c:showVal val="1"/>
            <c:showCatName val="0"/>
            <c:showSerName val="0"/>
            <c:showPercent val="0"/>
            <c:showBubbleSize val="0"/>
            <c:showLeaderLines val="0"/>
          </c:dLbls>
          <c:cat>
            <c:strRef>
              <c:f>Sheet1!$A$2:$A$3</c:f>
              <c:strCache>
                <c:ptCount val="2"/>
                <c:pt idx="0">
                  <c:v>A lot, almost all, or all</c:v>
                </c:pt>
                <c:pt idx="1">
                  <c:v>None or almost none</c:v>
                </c:pt>
              </c:strCache>
            </c:strRef>
          </c:cat>
          <c:val>
            <c:numRef>
              <c:f>Sheet1!$B$2:$B$3</c:f>
              <c:numCache>
                <c:formatCode>0%</c:formatCode>
                <c:ptCount val="2"/>
                <c:pt idx="0">
                  <c:v>0.22</c:v>
                </c:pt>
                <c:pt idx="1">
                  <c:v>0.156</c:v>
                </c:pt>
              </c:numCache>
            </c:numRef>
          </c:val>
        </c:ser>
        <c:ser>
          <c:idx val="1"/>
          <c:order val="1"/>
          <c:tx>
            <c:strRef>
              <c:f>Sheet1!$C$1</c:f>
              <c:strCache>
                <c:ptCount val="1"/>
                <c:pt idx="0">
                  <c:v>Faculty</c:v>
                </c:pt>
              </c:strCache>
            </c:strRef>
          </c:tx>
          <c:invertIfNegative val="0"/>
          <c:dLbls>
            <c:showLegendKey val="0"/>
            <c:showVal val="1"/>
            <c:showCatName val="0"/>
            <c:showSerName val="0"/>
            <c:showPercent val="0"/>
            <c:showBubbleSize val="0"/>
            <c:showLeaderLines val="0"/>
          </c:dLbls>
          <c:cat>
            <c:strRef>
              <c:f>Sheet1!$A$2:$A$3</c:f>
              <c:strCache>
                <c:ptCount val="2"/>
                <c:pt idx="0">
                  <c:v>A lot, almost all, or all</c:v>
                </c:pt>
                <c:pt idx="1">
                  <c:v>None or almost none</c:v>
                </c:pt>
              </c:strCache>
            </c:strRef>
          </c:cat>
          <c:val>
            <c:numRef>
              <c:f>Sheet1!$C$2:$C$3</c:f>
              <c:numCache>
                <c:formatCode>0%</c:formatCode>
                <c:ptCount val="2"/>
                <c:pt idx="0">
                  <c:v>0.10299999999999999</c:v>
                </c:pt>
                <c:pt idx="1">
                  <c:v>0.28899999999999998</c:v>
                </c:pt>
              </c:numCache>
            </c:numRef>
          </c:val>
        </c:ser>
        <c:ser>
          <c:idx val="2"/>
          <c:order val="2"/>
          <c:tx>
            <c:strRef>
              <c:f>Sheet1!$D$1</c:f>
              <c:strCache>
                <c:ptCount val="1"/>
                <c:pt idx="0">
                  <c:v>Staff</c:v>
                </c:pt>
              </c:strCache>
            </c:strRef>
          </c:tx>
          <c:spPr>
            <a:solidFill>
              <a:schemeClr val="accent3">
                <a:lumMod val="60000"/>
                <a:lumOff val="40000"/>
              </a:schemeClr>
            </a:solidFill>
          </c:spPr>
          <c:invertIfNegative val="0"/>
          <c:dLbls>
            <c:showLegendKey val="0"/>
            <c:showVal val="1"/>
            <c:showCatName val="0"/>
            <c:showSerName val="0"/>
            <c:showPercent val="0"/>
            <c:showBubbleSize val="0"/>
            <c:showLeaderLines val="0"/>
          </c:dLbls>
          <c:cat>
            <c:strRef>
              <c:f>Sheet1!$A$2:$A$3</c:f>
              <c:strCache>
                <c:ptCount val="2"/>
                <c:pt idx="0">
                  <c:v>A lot, almost all, or all</c:v>
                </c:pt>
                <c:pt idx="1">
                  <c:v>None or almost none</c:v>
                </c:pt>
              </c:strCache>
            </c:strRef>
          </c:cat>
          <c:val>
            <c:numRef>
              <c:f>Sheet1!$D$2:$D$3</c:f>
              <c:numCache>
                <c:formatCode>0%</c:formatCode>
                <c:ptCount val="2"/>
                <c:pt idx="0">
                  <c:v>7.8E-2</c:v>
                </c:pt>
                <c:pt idx="1">
                  <c:v>0.34899999999999998</c:v>
                </c:pt>
              </c:numCache>
            </c:numRef>
          </c:val>
        </c:ser>
        <c:dLbls>
          <c:showLegendKey val="0"/>
          <c:showVal val="0"/>
          <c:showCatName val="0"/>
          <c:showSerName val="0"/>
          <c:showPercent val="0"/>
          <c:showBubbleSize val="0"/>
        </c:dLbls>
        <c:gapWidth val="150"/>
        <c:axId val="71041792"/>
        <c:axId val="71043712"/>
      </c:barChart>
      <c:catAx>
        <c:axId val="71041792"/>
        <c:scaling>
          <c:orientation val="minMax"/>
        </c:scaling>
        <c:delete val="0"/>
        <c:axPos val="b"/>
        <c:title>
          <c:tx>
            <c:rich>
              <a:bodyPr/>
              <a:lstStyle/>
              <a:p>
                <a:pPr>
                  <a:defRPr b="0"/>
                </a:pPr>
                <a:r>
                  <a:rPr lang="en-US" b="0" dirty="0" smtClean="0"/>
                  <a:t>Amount of Current Mobile</a:t>
                </a:r>
                <a:r>
                  <a:rPr lang="en-US" b="0" baseline="0" dirty="0" smtClean="0"/>
                  <a:t> Demand Being Met for Three Constituencies</a:t>
                </a:r>
                <a:endParaRPr lang="en-US" b="0" dirty="0"/>
              </a:p>
            </c:rich>
          </c:tx>
          <c:layout>
            <c:manualLayout>
              <c:xMode val="edge"/>
              <c:yMode val="edge"/>
              <c:x val="0.18646199597888985"/>
              <c:y val="0.94508601589671637"/>
            </c:manualLayout>
          </c:layout>
          <c:overlay val="0"/>
        </c:title>
        <c:majorTickMark val="in"/>
        <c:minorTickMark val="none"/>
        <c:tickLblPos val="nextTo"/>
        <c:crossAx val="71043712"/>
        <c:crosses val="autoZero"/>
        <c:auto val="1"/>
        <c:lblAlgn val="ctr"/>
        <c:lblOffset val="100"/>
        <c:noMultiLvlLbl val="0"/>
      </c:catAx>
      <c:valAx>
        <c:axId val="71043712"/>
        <c:scaling>
          <c:orientation val="minMax"/>
        </c:scaling>
        <c:delete val="0"/>
        <c:axPos val="l"/>
        <c:majorGridlines>
          <c:spPr>
            <a:ln>
              <a:noFill/>
            </a:ln>
          </c:spPr>
        </c:majorGridlines>
        <c:title>
          <c:tx>
            <c:rich>
              <a:bodyPr rot="-5400000" vert="horz"/>
              <a:lstStyle/>
              <a:p>
                <a:pPr>
                  <a:defRPr b="0"/>
                </a:pPr>
                <a:r>
                  <a:rPr lang="en-US" b="0" dirty="0" smtClean="0"/>
                  <a:t>Percentage of Institutions</a:t>
                </a:r>
                <a:endParaRPr lang="en-US" b="0" dirty="0"/>
              </a:p>
            </c:rich>
          </c:tx>
          <c:layout>
            <c:manualLayout>
              <c:xMode val="edge"/>
              <c:yMode val="edge"/>
              <c:x val="3.7310056558520401E-3"/>
              <c:y val="0.292910547222687"/>
            </c:manualLayout>
          </c:layout>
          <c:overlay val="0"/>
        </c:title>
        <c:numFmt formatCode="0%" sourceLinked="1"/>
        <c:majorTickMark val="in"/>
        <c:minorTickMark val="none"/>
        <c:tickLblPos val="nextTo"/>
        <c:crossAx val="71041792"/>
        <c:crosses val="autoZero"/>
        <c:crossBetween val="between"/>
      </c:valAx>
    </c:plotArea>
    <c:legend>
      <c:legendPos val="r"/>
      <c:overlay val="0"/>
    </c:legend>
    <c:plotVisOnly val="1"/>
    <c:dispBlanksAs val="gap"/>
    <c:showDLblsOverMax val="0"/>
  </c:chart>
  <c:txPr>
    <a:bodyPr/>
    <a:lstStyle/>
    <a:p>
      <a:pPr>
        <a:defRPr sz="1200">
          <a:latin typeface="Arial Narrow" pitchFamily="34" charset="0"/>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0.05978</cdr:x>
      <cdr:y>0.00207</cdr:y>
    </cdr:from>
    <cdr:to>
      <cdr:x>0.13994</cdr:x>
      <cdr:y>0.08236</cdr:y>
    </cdr:to>
    <cdr:sp macro="" textlink="">
      <cdr:nvSpPr>
        <cdr:cNvPr id="2" name="TextBox 1"/>
        <cdr:cNvSpPr txBox="1"/>
      </cdr:nvSpPr>
      <cdr:spPr>
        <a:xfrm xmlns:a="http://schemas.openxmlformats.org/drawingml/2006/main">
          <a:off x="491925" y="8812"/>
          <a:ext cx="659756" cy="3422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dirty="0" smtClean="0">
              <a:latin typeface="Arial Narrow" pitchFamily="34" charset="0"/>
            </a:rPr>
            <a:t>Highest</a:t>
          </a:r>
          <a:endParaRPr lang="en-US" dirty="0">
            <a:latin typeface="Arial Narrow" pitchFamily="34" charset="0"/>
          </a:endParaRPr>
        </a:p>
      </cdr:txBody>
    </cdr:sp>
  </cdr:relSizeAnchor>
  <cdr:relSizeAnchor xmlns:cdr="http://schemas.openxmlformats.org/drawingml/2006/chartDrawing">
    <cdr:from>
      <cdr:x>0.05892</cdr:x>
      <cdr:y>0.18268</cdr:y>
    </cdr:from>
    <cdr:to>
      <cdr:x>1</cdr:x>
      <cdr:y>1</cdr:y>
    </cdr:to>
    <cdr:grpSp>
      <cdr:nvGrpSpPr>
        <cdr:cNvPr id="31" name="Group 30"/>
        <cdr:cNvGrpSpPr/>
      </cdr:nvGrpSpPr>
      <cdr:grpSpPr>
        <a:xfrm xmlns:a="http://schemas.openxmlformats.org/drawingml/2006/main">
          <a:off x="484888" y="778699"/>
          <a:ext cx="7744712" cy="3483940"/>
          <a:chOff x="484851" y="778715"/>
          <a:chExt cx="7744749" cy="3483924"/>
        </a:xfrm>
      </cdr:grpSpPr>
      <cdr:sp macro="" textlink="">
        <cdr:nvSpPr>
          <cdr:cNvPr id="3" name="TextBox 1"/>
          <cdr:cNvSpPr txBox="1"/>
        </cdr:nvSpPr>
        <cdr:spPr>
          <a:xfrm xmlns:a="http://schemas.openxmlformats.org/drawingml/2006/main">
            <a:off x="589024" y="778715"/>
            <a:ext cx="659756" cy="34225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dirty="0" smtClean="0">
                <a:latin typeface="Arial Narrow" pitchFamily="34" charset="0"/>
              </a:rPr>
              <a:t>High</a:t>
            </a:r>
            <a:endParaRPr lang="en-US" dirty="0">
              <a:latin typeface="Arial Narrow" pitchFamily="34" charset="0"/>
            </a:endParaRPr>
          </a:p>
        </cdr:txBody>
      </cdr:sp>
      <cdr:sp macro="" textlink="">
        <cdr:nvSpPr>
          <cdr:cNvPr id="4" name="TextBox 1"/>
          <cdr:cNvSpPr txBox="1"/>
        </cdr:nvSpPr>
        <cdr:spPr>
          <a:xfrm xmlns:a="http://schemas.openxmlformats.org/drawingml/2006/main">
            <a:off x="484851" y="1516675"/>
            <a:ext cx="759428" cy="34225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dirty="0" smtClean="0">
                <a:latin typeface="Arial Narrow" pitchFamily="34" charset="0"/>
              </a:rPr>
              <a:t>Moderate</a:t>
            </a:r>
            <a:endParaRPr lang="en-US" dirty="0">
              <a:latin typeface="Arial Narrow" pitchFamily="34" charset="0"/>
            </a:endParaRPr>
          </a:p>
        </cdr:txBody>
      </cdr:sp>
      <cdr:sp macro="" textlink="">
        <cdr:nvSpPr>
          <cdr:cNvPr id="5" name="TextBox 1"/>
          <cdr:cNvSpPr txBox="1"/>
        </cdr:nvSpPr>
        <cdr:spPr>
          <a:xfrm xmlns:a="http://schemas.openxmlformats.org/drawingml/2006/main">
            <a:off x="531150" y="2256859"/>
            <a:ext cx="659756" cy="34225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dirty="0" smtClean="0">
                <a:latin typeface="Arial Narrow" pitchFamily="34" charset="0"/>
              </a:rPr>
              <a:t>Low</a:t>
            </a:r>
            <a:endParaRPr lang="en-US" dirty="0">
              <a:latin typeface="Arial Narrow" pitchFamily="34" charset="0"/>
            </a:endParaRPr>
          </a:p>
        </cdr:txBody>
      </cdr:sp>
      <cdr:sp macro="" textlink="">
        <cdr:nvSpPr>
          <cdr:cNvPr id="6" name="TextBox 1"/>
          <cdr:cNvSpPr txBox="1"/>
        </cdr:nvSpPr>
        <cdr:spPr>
          <a:xfrm xmlns:a="http://schemas.openxmlformats.org/drawingml/2006/main">
            <a:off x="519575" y="3004730"/>
            <a:ext cx="659756" cy="34225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dirty="0" smtClean="0">
                <a:latin typeface="Arial Narrow" pitchFamily="34" charset="0"/>
              </a:rPr>
              <a:t>Lowest</a:t>
            </a:r>
            <a:endParaRPr lang="en-US" dirty="0">
              <a:latin typeface="Arial Narrow" pitchFamily="34" charset="0"/>
            </a:endParaRPr>
          </a:p>
        </cdr:txBody>
      </cdr:sp>
      <cdr:sp macro="" textlink="">
        <cdr:nvSpPr>
          <cdr:cNvPr id="7" name="TextBox 1"/>
          <cdr:cNvSpPr txBox="1"/>
        </cdr:nvSpPr>
        <cdr:spPr>
          <a:xfrm xmlns:a="http://schemas.openxmlformats.org/drawingml/2006/main">
            <a:off x="1119014" y="3472090"/>
            <a:ext cx="750425" cy="47590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dirty="0" smtClean="0">
                <a:latin typeface="Arial Narrow" pitchFamily="34" charset="0"/>
              </a:rPr>
              <a:t>No discussion</a:t>
            </a:r>
            <a:endParaRPr lang="en-US" dirty="0">
              <a:latin typeface="Arial Narrow" pitchFamily="34" charset="0"/>
            </a:endParaRPr>
          </a:p>
        </cdr:txBody>
      </cdr:sp>
      <cdr:sp macro="" textlink="">
        <cdr:nvSpPr>
          <cdr:cNvPr id="8" name="TextBox 1"/>
          <cdr:cNvSpPr txBox="1"/>
        </cdr:nvSpPr>
        <cdr:spPr>
          <a:xfrm xmlns:a="http://schemas.openxmlformats.org/drawingml/2006/main">
            <a:off x="2348374" y="3441610"/>
            <a:ext cx="841866" cy="60798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dirty="0" smtClean="0">
                <a:latin typeface="Arial Narrow" pitchFamily="34" charset="0"/>
              </a:rPr>
              <a:t>Considered; not pursued</a:t>
            </a:r>
            <a:endParaRPr lang="en-US" dirty="0">
              <a:latin typeface="Arial Narrow" pitchFamily="34" charset="0"/>
            </a:endParaRPr>
          </a:p>
        </cdr:txBody>
      </cdr:sp>
      <cdr:sp macro="" textlink="">
        <cdr:nvSpPr>
          <cdr:cNvPr id="9" name="TextBox 1"/>
          <cdr:cNvSpPr txBox="1"/>
        </cdr:nvSpPr>
        <cdr:spPr>
          <a:xfrm xmlns:a="http://schemas.openxmlformats.org/drawingml/2006/main">
            <a:off x="3627120" y="3492410"/>
            <a:ext cx="924559" cy="5470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dirty="0" smtClean="0">
                <a:latin typeface="Arial Narrow" pitchFamily="34" charset="0"/>
              </a:rPr>
              <a:t>Under consideration</a:t>
            </a:r>
            <a:endParaRPr lang="en-US" dirty="0">
              <a:latin typeface="Arial Narrow" pitchFamily="34" charset="0"/>
            </a:endParaRPr>
          </a:p>
        </cdr:txBody>
      </cdr:sp>
      <cdr:sp macro="" textlink="">
        <cdr:nvSpPr>
          <cdr:cNvPr id="10" name="TextBox 1"/>
          <cdr:cNvSpPr txBox="1"/>
        </cdr:nvSpPr>
        <cdr:spPr>
          <a:xfrm xmlns:a="http://schemas.openxmlformats.org/drawingml/2006/main">
            <a:off x="4868054" y="3461930"/>
            <a:ext cx="984105" cy="80070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dirty="0" smtClean="0">
                <a:latin typeface="Arial Narrow" pitchFamily="34" charset="0"/>
              </a:rPr>
              <a:t>In planning/</a:t>
            </a:r>
            <a:br>
              <a:rPr lang="en-US" dirty="0" smtClean="0">
                <a:latin typeface="Arial Narrow" pitchFamily="34" charset="0"/>
              </a:rPr>
            </a:br>
            <a:r>
              <a:rPr lang="en-US" dirty="0" smtClean="0">
                <a:latin typeface="Arial Narrow" pitchFamily="34" charset="0"/>
              </a:rPr>
              <a:t>under development</a:t>
            </a:r>
            <a:endParaRPr lang="en-US" dirty="0">
              <a:latin typeface="Arial Narrow" pitchFamily="34" charset="0"/>
            </a:endParaRPr>
          </a:p>
        </cdr:txBody>
      </cdr:sp>
      <cdr:sp macro="" textlink="">
        <cdr:nvSpPr>
          <cdr:cNvPr id="11" name="TextBox 1"/>
          <cdr:cNvSpPr txBox="1"/>
        </cdr:nvSpPr>
        <cdr:spPr>
          <a:xfrm xmlns:a="http://schemas.openxmlformats.org/drawingml/2006/main">
            <a:off x="6280294" y="3492410"/>
            <a:ext cx="730105" cy="62830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dirty="0" smtClean="0">
                <a:latin typeface="Arial Narrow" pitchFamily="34" charset="0"/>
              </a:rPr>
              <a:t>Some are enabled</a:t>
            </a:r>
            <a:endParaRPr lang="en-US" dirty="0">
              <a:latin typeface="Arial Narrow" pitchFamily="34" charset="0"/>
            </a:endParaRPr>
          </a:p>
        </cdr:txBody>
      </cdr:sp>
      <cdr:sp macro="" textlink="">
        <cdr:nvSpPr>
          <cdr:cNvPr id="12" name="TextBox 1"/>
          <cdr:cNvSpPr txBox="1"/>
        </cdr:nvSpPr>
        <cdr:spPr>
          <a:xfrm xmlns:a="http://schemas.openxmlformats.org/drawingml/2006/main">
            <a:off x="7569200" y="3451770"/>
            <a:ext cx="660400" cy="5368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dirty="0" smtClean="0">
                <a:latin typeface="Arial Narrow" pitchFamily="34" charset="0"/>
              </a:rPr>
              <a:t>Most are enabled</a:t>
            </a:r>
            <a:endParaRPr lang="en-US" dirty="0">
              <a:latin typeface="Arial Narrow" pitchFamily="34" charset="0"/>
            </a:endParaRPr>
          </a:p>
        </cdr:txBody>
      </cdr:sp>
    </cdr:grpSp>
  </cdr:relSizeAnchor>
  <cdr:relSizeAnchor xmlns:cdr="http://schemas.openxmlformats.org/drawingml/2006/chartDrawing">
    <cdr:from>
      <cdr:x>0.17377</cdr:x>
      <cdr:y>0.39139</cdr:y>
    </cdr:from>
    <cdr:to>
      <cdr:x>0.96512</cdr:x>
      <cdr:y>0.39616</cdr:y>
    </cdr:to>
    <cdr:cxnSp macro="">
      <cdr:nvCxnSpPr>
        <cdr:cNvPr id="14" name="Straight Connector 13"/>
        <cdr:cNvCxnSpPr/>
      </cdr:nvCxnSpPr>
      <cdr:spPr>
        <a:xfrm xmlns:a="http://schemas.openxmlformats.org/drawingml/2006/main" flipV="1">
          <a:off x="1430020" y="1668346"/>
          <a:ext cx="6512560" cy="20320"/>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0.57099</cdr:x>
      <cdr:y>0.03714</cdr:y>
    </cdr:from>
    <cdr:to>
      <cdr:x>0.57099</cdr:x>
      <cdr:y>0.75338</cdr:y>
    </cdr:to>
    <cdr:cxnSp macro="">
      <cdr:nvCxnSpPr>
        <cdr:cNvPr id="16" name="Straight Connector 15"/>
        <cdr:cNvCxnSpPr/>
      </cdr:nvCxnSpPr>
      <cdr:spPr>
        <a:xfrm xmlns:a="http://schemas.openxmlformats.org/drawingml/2006/main" flipV="1">
          <a:off x="4699000" y="158316"/>
          <a:ext cx="0" cy="3053080"/>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0.63704</cdr:x>
      <cdr:y>0.21352</cdr:y>
    </cdr:from>
    <cdr:to>
      <cdr:x>0.78796</cdr:x>
      <cdr:y>0.27609</cdr:y>
    </cdr:to>
    <cdr:sp macro="" textlink="">
      <cdr:nvSpPr>
        <cdr:cNvPr id="17" name="TextBox 16"/>
        <cdr:cNvSpPr txBox="1"/>
      </cdr:nvSpPr>
      <cdr:spPr>
        <a:xfrm xmlns:a="http://schemas.openxmlformats.org/drawingml/2006/main">
          <a:off x="5242590" y="910141"/>
          <a:ext cx="1242012" cy="26671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latin typeface="Arial Narrow" pitchFamily="34" charset="0"/>
            </a:rPr>
            <a:t>Primary web presence</a:t>
          </a:r>
          <a:endParaRPr lang="en-US" sz="1000" dirty="0">
            <a:latin typeface="Arial Narrow" pitchFamily="34" charset="0"/>
          </a:endParaRPr>
        </a:p>
      </cdr:txBody>
    </cdr:sp>
  </cdr:relSizeAnchor>
  <cdr:relSizeAnchor xmlns:cdr="http://schemas.openxmlformats.org/drawingml/2006/chartDrawing">
    <cdr:from>
      <cdr:x>0.63426</cdr:x>
      <cdr:y>0.26238</cdr:y>
    </cdr:from>
    <cdr:to>
      <cdr:x>0.91994</cdr:x>
      <cdr:y>0.32495</cdr:y>
    </cdr:to>
    <cdr:sp macro="" textlink="">
      <cdr:nvSpPr>
        <cdr:cNvPr id="18" name="TextBox 1"/>
        <cdr:cNvSpPr txBox="1"/>
      </cdr:nvSpPr>
      <cdr:spPr>
        <a:xfrm xmlns:a="http://schemas.openxmlformats.org/drawingml/2006/main">
          <a:off x="5219735" y="1118418"/>
          <a:ext cx="2351032" cy="26671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Learning/course management services</a:t>
          </a:r>
          <a:endParaRPr lang="en-US" sz="1000" dirty="0">
            <a:latin typeface="Arial Narrow" pitchFamily="34" charset="0"/>
          </a:endParaRPr>
        </a:p>
      </cdr:txBody>
    </cdr:sp>
  </cdr:relSizeAnchor>
  <cdr:relSizeAnchor xmlns:cdr="http://schemas.openxmlformats.org/drawingml/2006/chartDrawing">
    <cdr:from>
      <cdr:x>0.31914</cdr:x>
      <cdr:y>0.24748</cdr:y>
    </cdr:from>
    <cdr:to>
      <cdr:x>0.55802</cdr:x>
      <cdr:y>0.31006</cdr:y>
    </cdr:to>
    <cdr:sp macro="" textlink="">
      <cdr:nvSpPr>
        <cdr:cNvPr id="19" name="TextBox 1"/>
        <cdr:cNvSpPr txBox="1"/>
      </cdr:nvSpPr>
      <cdr:spPr>
        <a:xfrm xmlns:a="http://schemas.openxmlformats.org/drawingml/2006/main">
          <a:off x="2626354" y="1054939"/>
          <a:ext cx="1965966" cy="26671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Student recruitment and admissions</a:t>
          </a:r>
          <a:endParaRPr lang="en-US" sz="1000" dirty="0">
            <a:latin typeface="Arial Narrow" pitchFamily="34" charset="0"/>
          </a:endParaRPr>
        </a:p>
      </cdr:txBody>
    </cdr:sp>
  </cdr:relSizeAnchor>
  <cdr:relSizeAnchor xmlns:cdr="http://schemas.openxmlformats.org/drawingml/2006/chartDrawing">
    <cdr:from>
      <cdr:x>0.26512</cdr:x>
      <cdr:y>0.28681</cdr:y>
    </cdr:from>
    <cdr:to>
      <cdr:x>0.55987</cdr:x>
      <cdr:y>0.34938</cdr:y>
    </cdr:to>
    <cdr:sp macro="" textlink="">
      <cdr:nvSpPr>
        <cdr:cNvPr id="20" name="TextBox 1"/>
        <cdr:cNvSpPr txBox="1"/>
      </cdr:nvSpPr>
      <cdr:spPr>
        <a:xfrm xmlns:a="http://schemas.openxmlformats.org/drawingml/2006/main">
          <a:off x="2181864" y="1222575"/>
          <a:ext cx="2425675" cy="2667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Administrative services for student information</a:t>
          </a:r>
          <a:endParaRPr lang="en-US" sz="1000" dirty="0">
            <a:latin typeface="Arial Narrow" pitchFamily="34" charset="0"/>
          </a:endParaRPr>
        </a:p>
      </cdr:txBody>
    </cdr:sp>
  </cdr:relSizeAnchor>
  <cdr:relSizeAnchor xmlns:cdr="http://schemas.openxmlformats.org/drawingml/2006/chartDrawing">
    <cdr:from>
      <cdr:x>0.43335</cdr:x>
      <cdr:y>0.41463</cdr:y>
    </cdr:from>
    <cdr:to>
      <cdr:x>0.52023</cdr:x>
      <cdr:y>0.54214</cdr:y>
    </cdr:to>
    <cdr:sp macro="" textlink="">
      <cdr:nvSpPr>
        <cdr:cNvPr id="21" name="TextBox 1"/>
        <cdr:cNvSpPr txBox="1"/>
      </cdr:nvSpPr>
      <cdr:spPr>
        <a:xfrm xmlns:a="http://schemas.openxmlformats.org/drawingml/2006/main">
          <a:off x="3566320" y="1767406"/>
          <a:ext cx="714992" cy="5435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000" dirty="0" smtClean="0">
              <a:latin typeface="Arial Narrow" pitchFamily="34" charset="0"/>
            </a:rPr>
            <a:t>IT services and support</a:t>
          </a:r>
          <a:endParaRPr lang="en-US" sz="1000" dirty="0">
            <a:latin typeface="Arial Narrow" pitchFamily="34" charset="0"/>
          </a:endParaRPr>
        </a:p>
      </cdr:txBody>
    </cdr:sp>
  </cdr:relSizeAnchor>
  <cdr:relSizeAnchor xmlns:cdr="http://schemas.openxmlformats.org/drawingml/2006/chartDrawing">
    <cdr:from>
      <cdr:x>0.57324</cdr:x>
      <cdr:y>0.42058</cdr:y>
    </cdr:from>
    <cdr:to>
      <cdr:x>0.69392</cdr:x>
      <cdr:y>0.55227</cdr:y>
    </cdr:to>
    <cdr:sp macro="" textlink="">
      <cdr:nvSpPr>
        <cdr:cNvPr id="22" name="TextBox 1"/>
        <cdr:cNvSpPr txBox="1"/>
      </cdr:nvSpPr>
      <cdr:spPr>
        <a:xfrm xmlns:a="http://schemas.openxmlformats.org/drawingml/2006/main">
          <a:off x="4717566" y="1792787"/>
          <a:ext cx="993139" cy="56135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smtClean="0">
              <a:latin typeface="Arial Narrow" pitchFamily="34" charset="0"/>
            </a:rPr>
            <a:t>Library catalog and other library services</a:t>
          </a:r>
          <a:endParaRPr lang="en-US" sz="1000" dirty="0">
            <a:latin typeface="Arial Narrow" pitchFamily="34" charset="0"/>
          </a:endParaRPr>
        </a:p>
      </cdr:txBody>
    </cdr:sp>
  </cdr:relSizeAnchor>
  <cdr:relSizeAnchor xmlns:cdr="http://schemas.openxmlformats.org/drawingml/2006/chartDrawing">
    <cdr:from>
      <cdr:x>0.16497</cdr:x>
      <cdr:y>0.39526</cdr:y>
    </cdr:from>
    <cdr:to>
      <cdr:x>0.43935</cdr:x>
      <cdr:y>0.45783</cdr:y>
    </cdr:to>
    <cdr:sp macro="" textlink="">
      <cdr:nvSpPr>
        <cdr:cNvPr id="23" name="TextBox 1"/>
        <cdr:cNvSpPr txBox="1"/>
      </cdr:nvSpPr>
      <cdr:spPr>
        <a:xfrm xmlns:a="http://schemas.openxmlformats.org/drawingml/2006/main">
          <a:off x="1357646" y="1684863"/>
          <a:ext cx="2258038" cy="26671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Advancement/development/alumni services</a:t>
          </a:r>
          <a:endParaRPr lang="en-US" sz="1000" dirty="0">
            <a:latin typeface="Arial Narrow" pitchFamily="34" charset="0"/>
          </a:endParaRPr>
        </a:p>
      </cdr:txBody>
    </cdr:sp>
  </cdr:relSizeAnchor>
  <cdr:relSizeAnchor xmlns:cdr="http://schemas.openxmlformats.org/drawingml/2006/chartDrawing">
    <cdr:from>
      <cdr:x>0.2108</cdr:x>
      <cdr:y>0.48405</cdr:y>
    </cdr:from>
    <cdr:to>
      <cdr:x>0.34259</cdr:x>
      <cdr:y>0.57462</cdr:y>
    </cdr:to>
    <cdr:sp macro="" textlink="">
      <cdr:nvSpPr>
        <cdr:cNvPr id="24" name="TextBox 1"/>
        <cdr:cNvSpPr txBox="1"/>
      </cdr:nvSpPr>
      <cdr:spPr>
        <a:xfrm xmlns:a="http://schemas.openxmlformats.org/drawingml/2006/main">
          <a:off x="1734820" y="2063316"/>
          <a:ext cx="1084580" cy="38608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Faculty biographies </a:t>
          </a:r>
          <a:br>
            <a:rPr lang="en-US" sz="1000" dirty="0" smtClean="0">
              <a:latin typeface="Arial Narrow" pitchFamily="34" charset="0"/>
            </a:rPr>
          </a:br>
          <a:r>
            <a:rPr lang="en-US" sz="1000" dirty="0" smtClean="0">
              <a:latin typeface="Arial Narrow" pitchFamily="34" charset="0"/>
            </a:rPr>
            <a:t>and CVs</a:t>
          </a:r>
          <a:endParaRPr lang="en-US" sz="1000" dirty="0">
            <a:latin typeface="Arial Narrow" pitchFamily="34" charset="0"/>
          </a:endParaRPr>
        </a:p>
      </cdr:txBody>
    </cdr:sp>
  </cdr:relSizeAnchor>
  <cdr:relSizeAnchor xmlns:cdr="http://schemas.openxmlformats.org/drawingml/2006/chartDrawing">
    <cdr:from>
      <cdr:x>0.32284</cdr:x>
      <cdr:y>0.52278</cdr:y>
    </cdr:from>
    <cdr:to>
      <cdr:x>0.52407</cdr:x>
      <cdr:y>0.58535</cdr:y>
    </cdr:to>
    <cdr:sp macro="" textlink="">
      <cdr:nvSpPr>
        <cdr:cNvPr id="25" name="TextBox 1"/>
        <cdr:cNvSpPr txBox="1"/>
      </cdr:nvSpPr>
      <cdr:spPr>
        <a:xfrm xmlns:a="http://schemas.openxmlformats.org/drawingml/2006/main">
          <a:off x="2656847" y="2228418"/>
          <a:ext cx="1656043" cy="2667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Facilities and space services</a:t>
          </a:r>
          <a:endParaRPr lang="en-US" sz="1000" dirty="0">
            <a:latin typeface="Arial Narrow" pitchFamily="34" charset="0"/>
          </a:endParaRPr>
        </a:p>
      </cdr:txBody>
    </cdr:sp>
  </cdr:relSizeAnchor>
  <cdr:relSizeAnchor xmlns:cdr="http://schemas.openxmlformats.org/drawingml/2006/chartDrawing">
    <cdr:from>
      <cdr:x>0.32439</cdr:x>
      <cdr:y>0.55317</cdr:y>
    </cdr:from>
    <cdr:to>
      <cdr:x>0.58519</cdr:x>
      <cdr:y>0.61574</cdr:y>
    </cdr:to>
    <cdr:sp macro="" textlink="">
      <cdr:nvSpPr>
        <cdr:cNvPr id="26" name="TextBox 1"/>
        <cdr:cNvSpPr txBox="1"/>
      </cdr:nvSpPr>
      <cdr:spPr>
        <a:xfrm xmlns:a="http://schemas.openxmlformats.org/drawingml/2006/main">
          <a:off x="2669562" y="2357947"/>
          <a:ext cx="2146280" cy="2667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Payroll and benefits services</a:t>
          </a:r>
          <a:endParaRPr lang="en-US" sz="1000" dirty="0">
            <a:latin typeface="Arial Narrow" pitchFamily="34" charset="0"/>
          </a:endParaRPr>
        </a:p>
      </cdr:txBody>
    </cdr:sp>
  </cdr:relSizeAnchor>
  <cdr:relSizeAnchor xmlns:cdr="http://schemas.openxmlformats.org/drawingml/2006/chartDrawing">
    <cdr:from>
      <cdr:x>0.3</cdr:x>
      <cdr:y>0.59607</cdr:y>
    </cdr:from>
    <cdr:to>
      <cdr:x>0.42932</cdr:x>
      <cdr:y>0.65864</cdr:y>
    </cdr:to>
    <cdr:sp macro="" textlink="">
      <cdr:nvSpPr>
        <cdr:cNvPr id="27" name="TextBox 1"/>
        <cdr:cNvSpPr txBox="1"/>
      </cdr:nvSpPr>
      <cdr:spPr>
        <a:xfrm xmlns:a="http://schemas.openxmlformats.org/drawingml/2006/main">
          <a:off x="2468847" y="2540839"/>
          <a:ext cx="1064293" cy="2667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Financial services</a:t>
          </a:r>
          <a:endParaRPr lang="en-US" sz="1000" dirty="0">
            <a:latin typeface="Arial Narrow" pitchFamily="34" charset="0"/>
          </a:endParaRPr>
        </a:p>
      </cdr:txBody>
    </cdr:sp>
  </cdr:relSizeAnchor>
  <cdr:relSizeAnchor xmlns:cdr="http://schemas.openxmlformats.org/drawingml/2006/chartDrawing">
    <cdr:from>
      <cdr:x>0.24228</cdr:x>
      <cdr:y>0.62884</cdr:y>
    </cdr:from>
    <cdr:to>
      <cdr:x>0.4037</cdr:x>
      <cdr:y>0.69141</cdr:y>
    </cdr:to>
    <cdr:sp macro="" textlink="">
      <cdr:nvSpPr>
        <cdr:cNvPr id="28" name="TextBox 1"/>
        <cdr:cNvSpPr txBox="1"/>
      </cdr:nvSpPr>
      <cdr:spPr>
        <a:xfrm xmlns:a="http://schemas.openxmlformats.org/drawingml/2006/main">
          <a:off x="1993900" y="2680536"/>
          <a:ext cx="1328420" cy="2667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Procurement services</a:t>
          </a:r>
          <a:endParaRPr lang="en-US" sz="1000" dirty="0">
            <a:latin typeface="Arial Narrow" pitchFamily="34" charset="0"/>
          </a:endParaRPr>
        </a:p>
      </cdr:txBody>
    </cdr:sp>
  </cdr:relSizeAnchor>
  <cdr:relSizeAnchor xmlns:cdr="http://schemas.openxmlformats.org/drawingml/2006/chartDrawing">
    <cdr:from>
      <cdr:x>0.17191</cdr:x>
      <cdr:y>0.63957</cdr:y>
    </cdr:from>
    <cdr:to>
      <cdr:x>0.27222</cdr:x>
      <cdr:y>0.75338</cdr:y>
    </cdr:to>
    <cdr:sp macro="" textlink="">
      <cdr:nvSpPr>
        <cdr:cNvPr id="29" name="TextBox 1"/>
        <cdr:cNvSpPr txBox="1"/>
      </cdr:nvSpPr>
      <cdr:spPr>
        <a:xfrm xmlns:a="http://schemas.openxmlformats.org/drawingml/2006/main">
          <a:off x="1414760" y="2726250"/>
          <a:ext cx="825519" cy="4851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Grants management services</a:t>
          </a:r>
          <a:endParaRPr lang="en-US" sz="1000" dirty="0">
            <a:latin typeface="Arial Narrow" pitchFamily="34" charset="0"/>
          </a:endParaRPr>
        </a:p>
      </cdr:txBody>
    </cdr:sp>
  </cdr:relSizeAnchor>
  <cdr:relSizeAnchor xmlns:cdr="http://schemas.openxmlformats.org/drawingml/2006/chartDrawing">
    <cdr:from>
      <cdr:x>0.17038</cdr:x>
      <cdr:y>0.53708</cdr:y>
    </cdr:from>
    <cdr:to>
      <cdr:x>0.24013</cdr:x>
      <cdr:y>0.63301</cdr:y>
    </cdr:to>
    <cdr:sp macro="" textlink="">
      <cdr:nvSpPr>
        <cdr:cNvPr id="30" name="TextBox 1"/>
        <cdr:cNvSpPr txBox="1"/>
      </cdr:nvSpPr>
      <cdr:spPr>
        <a:xfrm xmlns:a="http://schemas.openxmlformats.org/drawingml/2006/main">
          <a:off x="1402121" y="2289381"/>
          <a:ext cx="574014" cy="40891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smtClean="0">
              <a:latin typeface="Arial Narrow" pitchFamily="34" charset="0"/>
            </a:rPr>
            <a:t>Health</a:t>
          </a:r>
        </a:p>
        <a:p xmlns:a="http://schemas.openxmlformats.org/drawingml/2006/main">
          <a:r>
            <a:rPr lang="en-US" sz="1000" dirty="0" smtClean="0">
              <a:latin typeface="Arial Narrow" pitchFamily="34" charset="0"/>
            </a:rPr>
            <a:t>services</a:t>
          </a:r>
          <a:endParaRPr lang="en-US" sz="1000" dirty="0">
            <a:latin typeface="Arial Narrow" pitchFamily="34" charset="0"/>
          </a:endParaRPr>
        </a:p>
      </cdr:txBody>
    </cdr:sp>
  </cdr:relSizeAnchor>
  <cdr:relSizeAnchor xmlns:cdr="http://schemas.openxmlformats.org/drawingml/2006/chartDrawing">
    <cdr:from>
      <cdr:x>0.23457</cdr:x>
      <cdr:y>0.17459</cdr:y>
    </cdr:from>
    <cdr:to>
      <cdr:x>0.5607</cdr:x>
      <cdr:y>0.35931</cdr:y>
    </cdr:to>
    <cdr:sp macro="" textlink="">
      <cdr:nvSpPr>
        <cdr:cNvPr id="15" name="Rounded Rectangular Callout 14"/>
        <cdr:cNvSpPr/>
      </cdr:nvSpPr>
      <cdr:spPr>
        <a:xfrm xmlns:a="http://schemas.openxmlformats.org/drawingml/2006/main">
          <a:off x="1930400" y="744209"/>
          <a:ext cx="2683933" cy="787400"/>
        </a:xfrm>
        <a:prstGeom xmlns:a="http://schemas.openxmlformats.org/drawingml/2006/main" prst="wedgeRoundRectCallout">
          <a:avLst>
            <a:gd name="adj1" fmla="val -35975"/>
            <a:gd name="adj2" fmla="val -70833"/>
            <a:gd name="adj3" fmla="val 16667"/>
          </a:avLst>
        </a:prstGeom>
        <a:noFill xmlns:a="http://schemas.openxmlformats.org/drawingml/2006/main"/>
        <a:ln xmlns:a="http://schemas.openxmlformats.org/drawingml/2006/main" w="19050">
          <a:solidFill>
            <a:schemeClr val="accent2"/>
          </a:solid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0.18621</cdr:x>
      <cdr:y>0.08719</cdr:y>
    </cdr:from>
    <cdr:to>
      <cdr:x>0.46914</cdr:x>
      <cdr:y>0.15075</cdr:y>
    </cdr:to>
    <cdr:sp macro="" textlink="">
      <cdr:nvSpPr>
        <cdr:cNvPr id="32" name="TextBox 31"/>
        <cdr:cNvSpPr txBox="1"/>
      </cdr:nvSpPr>
      <cdr:spPr>
        <a:xfrm xmlns:a="http://schemas.openxmlformats.org/drawingml/2006/main">
          <a:off x="1532467" y="371676"/>
          <a:ext cx="2328334" cy="2709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b="1" i="1" dirty="0" smtClean="0">
              <a:latin typeface="Arial"/>
              <a:cs typeface="Arial"/>
            </a:rPr>
            <a:t>Enablement lags priority</a:t>
          </a:r>
          <a:endParaRPr lang="en-US" sz="1000" b="1" i="1" dirty="0">
            <a:latin typeface="Arial"/>
            <a:cs typeface="Arial"/>
          </a:endParaRPr>
        </a:p>
      </cdr:txBody>
    </cdr:sp>
  </cdr:relSizeAnchor>
  <cdr:relSizeAnchor xmlns:cdr="http://schemas.openxmlformats.org/drawingml/2006/chartDrawing">
    <cdr:from>
      <cdr:x>0.52454</cdr:x>
      <cdr:y>0.40837</cdr:y>
    </cdr:from>
    <cdr:to>
      <cdr:x>0.59028</cdr:x>
      <cdr:y>0.45127</cdr:y>
    </cdr:to>
    <cdr:cxnSp macro="">
      <cdr:nvCxnSpPr>
        <cdr:cNvPr id="33" name="Straight Connector 32"/>
        <cdr:cNvCxnSpPr/>
      </cdr:nvCxnSpPr>
      <cdr:spPr>
        <a:xfrm xmlns:a="http://schemas.openxmlformats.org/drawingml/2006/main">
          <a:off x="4316730" y="1740736"/>
          <a:ext cx="541020" cy="182880"/>
        </a:xfrm>
        <a:prstGeom xmlns:a="http://schemas.openxmlformats.org/drawingml/2006/main" prst="line">
          <a:avLst/>
        </a:prstGeom>
        <a:ln xmlns:a="http://schemas.openxmlformats.org/drawingml/2006/main" w="635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0.46173</cdr:x>
      <cdr:y>0.40182</cdr:y>
    </cdr:from>
    <cdr:to>
      <cdr:x>0.50864</cdr:x>
      <cdr:y>0.43399</cdr:y>
    </cdr:to>
    <cdr:cxnSp macro="">
      <cdr:nvCxnSpPr>
        <cdr:cNvPr id="34" name="Straight Connector 33"/>
        <cdr:cNvCxnSpPr/>
      </cdr:nvCxnSpPr>
      <cdr:spPr>
        <a:xfrm xmlns:a="http://schemas.openxmlformats.org/drawingml/2006/main" flipV="1">
          <a:off x="3799840" y="1712796"/>
          <a:ext cx="386080" cy="137160"/>
        </a:xfrm>
        <a:prstGeom xmlns:a="http://schemas.openxmlformats.org/drawingml/2006/main" prst="line">
          <a:avLst/>
        </a:prstGeom>
        <a:ln xmlns:a="http://schemas.openxmlformats.org/drawingml/2006/main" w="635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0.27269</cdr:x>
      <cdr:y>0.5487</cdr:y>
    </cdr:from>
    <cdr:to>
      <cdr:x>0.29877</cdr:x>
      <cdr:y>0.56747</cdr:y>
    </cdr:to>
    <cdr:cxnSp macro="">
      <cdr:nvCxnSpPr>
        <cdr:cNvPr id="41" name="Straight Connector 40"/>
        <cdr:cNvCxnSpPr/>
      </cdr:nvCxnSpPr>
      <cdr:spPr>
        <a:xfrm xmlns:a="http://schemas.openxmlformats.org/drawingml/2006/main">
          <a:off x="2244090" y="2338906"/>
          <a:ext cx="214630" cy="80010"/>
        </a:xfrm>
        <a:prstGeom xmlns:a="http://schemas.openxmlformats.org/drawingml/2006/main" prst="line">
          <a:avLst/>
        </a:prstGeom>
        <a:ln xmlns:a="http://schemas.openxmlformats.org/drawingml/2006/main" w="635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0.22824</cdr:x>
      <cdr:y>0.59488</cdr:y>
    </cdr:from>
    <cdr:to>
      <cdr:x>0.25062</cdr:x>
      <cdr:y>0.60412</cdr:y>
    </cdr:to>
    <cdr:cxnSp macro="">
      <cdr:nvCxnSpPr>
        <cdr:cNvPr id="44" name="Straight Connector 43"/>
        <cdr:cNvCxnSpPr/>
      </cdr:nvCxnSpPr>
      <cdr:spPr>
        <a:xfrm xmlns:a="http://schemas.openxmlformats.org/drawingml/2006/main" flipV="1">
          <a:off x="1878330" y="2535756"/>
          <a:ext cx="184150" cy="39370"/>
        </a:xfrm>
        <a:prstGeom xmlns:a="http://schemas.openxmlformats.org/drawingml/2006/main" prst="line">
          <a:avLst/>
        </a:prstGeom>
        <a:ln xmlns:a="http://schemas.openxmlformats.org/drawingml/2006/main" w="635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0.30154</cdr:x>
      <cdr:y>0.59488</cdr:y>
    </cdr:from>
    <cdr:to>
      <cdr:x>0.31049</cdr:x>
      <cdr:y>0.62467</cdr:y>
    </cdr:to>
    <cdr:cxnSp macro="">
      <cdr:nvCxnSpPr>
        <cdr:cNvPr id="50" name="Straight Connector 49"/>
        <cdr:cNvCxnSpPr/>
      </cdr:nvCxnSpPr>
      <cdr:spPr>
        <a:xfrm xmlns:a="http://schemas.openxmlformats.org/drawingml/2006/main">
          <a:off x="2481580" y="2535756"/>
          <a:ext cx="73660" cy="127000"/>
        </a:xfrm>
        <a:prstGeom xmlns:a="http://schemas.openxmlformats.org/drawingml/2006/main" prst="line">
          <a:avLst/>
        </a:prstGeom>
        <a:ln xmlns:a="http://schemas.openxmlformats.org/drawingml/2006/main" w="635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31850BE-C8EB-4898-904C-1C129B47BE05}" type="datetimeFigureOut">
              <a:rPr lang="en-US" smtClean="0"/>
              <a:t>12/1/2011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8BC7F15-F77B-48E1-BEED-77173FACEC55}" type="slidenum">
              <a:rPr lang="en-US" smtClean="0"/>
              <a:t>‹#›</a:t>
            </a:fld>
            <a:endParaRPr lang="en-US"/>
          </a:p>
        </p:txBody>
      </p:sp>
    </p:spTree>
    <p:extLst>
      <p:ext uri="{BB962C8B-B14F-4D97-AF65-F5344CB8AC3E}">
        <p14:creationId xmlns:p14="http://schemas.microsoft.com/office/powerpoint/2010/main" val="3184446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1</a:t>
            </a:fld>
            <a:endParaRPr lang="en-US"/>
          </a:p>
        </p:txBody>
      </p:sp>
    </p:spTree>
    <p:extLst>
      <p:ext uri="{BB962C8B-B14F-4D97-AF65-F5344CB8AC3E}">
        <p14:creationId xmlns:p14="http://schemas.microsoft.com/office/powerpoint/2010/main" val="2752987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p:txBody>
      </p:sp>
      <p:sp>
        <p:nvSpPr>
          <p:cNvPr id="4" name="Slide Number Placeholder 3"/>
          <p:cNvSpPr>
            <a:spLocks noGrp="1"/>
          </p:cNvSpPr>
          <p:nvPr>
            <p:ph type="sldNum" sz="quarter" idx="10"/>
          </p:nvPr>
        </p:nvSpPr>
        <p:spPr/>
        <p:txBody>
          <a:bodyPr/>
          <a:lstStyle/>
          <a:p>
            <a:fld id="{A8BC7F15-F77B-48E1-BEED-77173FACEC55}" type="slidenum">
              <a:rPr lang="en-US" smtClean="0"/>
              <a:t>17</a:t>
            </a:fld>
            <a:endParaRPr lang="en-US"/>
          </a:p>
        </p:txBody>
      </p:sp>
    </p:spTree>
    <p:extLst>
      <p:ext uri="{BB962C8B-B14F-4D97-AF65-F5344CB8AC3E}">
        <p14:creationId xmlns:p14="http://schemas.microsoft.com/office/powerpoint/2010/main" val="9133701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 click chart</a:t>
            </a:r>
            <a:r>
              <a:rPr lang="en-US" baseline="0" dirty="0" smtClean="0"/>
              <a:t> in </a:t>
            </a:r>
            <a:r>
              <a:rPr lang="en-US" baseline="0" dirty="0" err="1" smtClean="0"/>
              <a:t>bottomr</a:t>
            </a:r>
            <a:r>
              <a:rPr lang="en-US" baseline="0" dirty="0" smtClean="0"/>
              <a:t> right corner</a:t>
            </a:r>
            <a:r>
              <a:rPr lang="en-US" dirty="0" smtClean="0"/>
              <a:t> and select “Edit data…” to see details and statistics.</a:t>
            </a:r>
          </a:p>
          <a:p>
            <a:endParaRPr lang="en-US" dirty="0" smtClean="0"/>
          </a:p>
          <a:p>
            <a:r>
              <a:rPr lang="en-US" b="0" dirty="0" smtClean="0"/>
              <a:t>None</a:t>
            </a:r>
            <a:r>
              <a:rPr lang="en-US" b="0" baseline="0" dirty="0" smtClean="0"/>
              <a:t> of the services, applications, and websites we asked about appears to have entered the “mainstream” in mobile form. The institution’s main web presence and its LMS/CMS are closest, as they transition out of the experimental stage. Student- and public-facing items dominate the experimental category, reflecting their higher priority. More purely administrative services (largely serving institutional employees) dominate the emergent category. </a:t>
            </a:r>
            <a:endParaRPr lang="en-US" b="0" dirty="0"/>
          </a:p>
        </p:txBody>
      </p:sp>
      <p:sp>
        <p:nvSpPr>
          <p:cNvPr id="4" name="Slide Number Placeholder 3"/>
          <p:cNvSpPr>
            <a:spLocks noGrp="1"/>
          </p:cNvSpPr>
          <p:nvPr>
            <p:ph type="sldNum" sz="quarter" idx="10"/>
          </p:nvPr>
        </p:nvSpPr>
        <p:spPr/>
        <p:txBody>
          <a:bodyPr/>
          <a:lstStyle/>
          <a:p>
            <a:fld id="{A8BC7F15-F77B-48E1-BEED-77173FACEC55}" type="slidenum">
              <a:rPr lang="en-US" smtClean="0"/>
              <a:t>18</a:t>
            </a:fld>
            <a:endParaRPr lang="en-US"/>
          </a:p>
        </p:txBody>
      </p:sp>
    </p:spTree>
    <p:extLst>
      <p:ext uri="{BB962C8B-B14F-4D97-AF65-F5344CB8AC3E}">
        <p14:creationId xmlns:p14="http://schemas.microsoft.com/office/powerpoint/2010/main" val="2966671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p:txBody>
      </p:sp>
      <p:sp>
        <p:nvSpPr>
          <p:cNvPr id="4" name="Slide Number Placeholder 3"/>
          <p:cNvSpPr>
            <a:spLocks noGrp="1"/>
          </p:cNvSpPr>
          <p:nvPr>
            <p:ph type="sldNum" sz="quarter" idx="10"/>
          </p:nvPr>
        </p:nvSpPr>
        <p:spPr/>
        <p:txBody>
          <a:bodyPr/>
          <a:lstStyle/>
          <a:p>
            <a:fld id="{A8BC7F15-F77B-48E1-BEED-77173FACEC55}" type="slidenum">
              <a:rPr lang="en-US" smtClean="0"/>
              <a:t>19</a:t>
            </a:fld>
            <a:endParaRPr lang="en-US"/>
          </a:p>
        </p:txBody>
      </p:sp>
    </p:spTree>
    <p:extLst>
      <p:ext uri="{BB962C8B-B14F-4D97-AF65-F5344CB8AC3E}">
        <p14:creationId xmlns:p14="http://schemas.microsoft.com/office/powerpoint/2010/main" val="349764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20</a:t>
            </a:fld>
            <a:endParaRPr lang="en-US"/>
          </a:p>
        </p:txBody>
      </p:sp>
    </p:spTree>
    <p:extLst>
      <p:ext uri="{BB962C8B-B14F-4D97-AF65-F5344CB8AC3E}">
        <p14:creationId xmlns:p14="http://schemas.microsoft.com/office/powerpoint/2010/main" val="2229275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endParaRPr lang="en-US" dirty="0" smtClean="0"/>
          </a:p>
        </p:txBody>
      </p:sp>
      <p:sp>
        <p:nvSpPr>
          <p:cNvPr id="4" name="Slide Number Placeholder 3"/>
          <p:cNvSpPr>
            <a:spLocks noGrp="1"/>
          </p:cNvSpPr>
          <p:nvPr>
            <p:ph type="sldNum" sz="quarter" idx="10"/>
          </p:nvPr>
        </p:nvSpPr>
        <p:spPr/>
        <p:txBody>
          <a:bodyPr/>
          <a:lstStyle/>
          <a:p>
            <a:fld id="{A8BC7F15-F77B-48E1-BEED-77173FACEC55}" type="slidenum">
              <a:rPr lang="en-US" smtClean="0"/>
              <a:t>21</a:t>
            </a:fld>
            <a:endParaRPr lang="en-US"/>
          </a:p>
        </p:txBody>
      </p:sp>
    </p:spTree>
    <p:extLst>
      <p:ext uri="{BB962C8B-B14F-4D97-AF65-F5344CB8AC3E}">
        <p14:creationId xmlns:p14="http://schemas.microsoft.com/office/powerpoint/2010/main" val="29567971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p:txBody>
      </p:sp>
      <p:sp>
        <p:nvSpPr>
          <p:cNvPr id="4" name="Slide Number Placeholder 3"/>
          <p:cNvSpPr>
            <a:spLocks noGrp="1"/>
          </p:cNvSpPr>
          <p:nvPr>
            <p:ph type="sldNum" sz="quarter" idx="10"/>
          </p:nvPr>
        </p:nvSpPr>
        <p:spPr/>
        <p:txBody>
          <a:bodyPr/>
          <a:lstStyle/>
          <a:p>
            <a:fld id="{A8BC7F15-F77B-48E1-BEED-77173FACEC55}" type="slidenum">
              <a:rPr lang="en-US" smtClean="0"/>
              <a:t>22</a:t>
            </a:fld>
            <a:endParaRPr lang="en-US"/>
          </a:p>
        </p:txBody>
      </p:sp>
    </p:spTree>
    <p:extLst>
      <p:ext uri="{BB962C8B-B14F-4D97-AF65-F5344CB8AC3E}">
        <p14:creationId xmlns:p14="http://schemas.microsoft.com/office/powerpoint/2010/main" val="20370965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endParaRPr lang="en-US" dirty="0" smtClean="0"/>
          </a:p>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23</a:t>
            </a:fld>
            <a:endParaRPr lang="en-US"/>
          </a:p>
        </p:txBody>
      </p:sp>
    </p:spTree>
    <p:extLst>
      <p:ext uri="{BB962C8B-B14F-4D97-AF65-F5344CB8AC3E}">
        <p14:creationId xmlns:p14="http://schemas.microsoft.com/office/powerpoint/2010/main" val="22001757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24</a:t>
            </a:fld>
            <a:endParaRPr lang="en-US"/>
          </a:p>
        </p:txBody>
      </p:sp>
    </p:spTree>
    <p:extLst>
      <p:ext uri="{BB962C8B-B14F-4D97-AF65-F5344CB8AC3E}">
        <p14:creationId xmlns:p14="http://schemas.microsoft.com/office/powerpoint/2010/main" val="19861660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endParaRPr lang="en-US" dirty="0" smtClean="0"/>
          </a:p>
          <a:p>
            <a:endParaRPr lang="en-US" dirty="0" smtClean="0"/>
          </a:p>
          <a:p>
            <a:r>
              <a:rPr lang="en-US" b="0" dirty="0" smtClean="0"/>
              <a:t>Outlying data points</a:t>
            </a:r>
            <a:r>
              <a:rPr lang="en-US" b="0" baseline="0" dirty="0" smtClean="0"/>
              <a:t> exaggerate most means, but median number of items mobile-enabled follows a regular pattern of increase as spending increases. Spending on infrastructure and tools for mobile enablement and the number of staff working on that task, taken together, explain about half of the overall variation in number of items enabled.</a:t>
            </a:r>
            <a:endParaRPr lang="en-US" b="1" dirty="0"/>
          </a:p>
        </p:txBody>
      </p:sp>
      <p:sp>
        <p:nvSpPr>
          <p:cNvPr id="4" name="Slide Number Placeholder 3"/>
          <p:cNvSpPr>
            <a:spLocks noGrp="1"/>
          </p:cNvSpPr>
          <p:nvPr>
            <p:ph type="sldNum" sz="quarter" idx="10"/>
          </p:nvPr>
        </p:nvSpPr>
        <p:spPr/>
        <p:txBody>
          <a:bodyPr/>
          <a:lstStyle/>
          <a:p>
            <a:fld id="{A8BC7F15-F77B-48E1-BEED-77173FACEC55}" type="slidenum">
              <a:rPr lang="en-US" smtClean="0"/>
              <a:t>25</a:t>
            </a:fld>
            <a:endParaRPr lang="en-US"/>
          </a:p>
        </p:txBody>
      </p:sp>
    </p:spTree>
    <p:extLst>
      <p:ext uri="{BB962C8B-B14F-4D97-AF65-F5344CB8AC3E}">
        <p14:creationId xmlns:p14="http://schemas.microsoft.com/office/powerpoint/2010/main" val="847045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A8BC7F15-F77B-48E1-BEED-77173FACEC55}" type="slidenum">
              <a:rPr lang="en-US" smtClean="0"/>
              <a:t>27</a:t>
            </a:fld>
            <a:endParaRPr lang="en-US"/>
          </a:p>
        </p:txBody>
      </p:sp>
    </p:spTree>
    <p:extLst>
      <p:ext uri="{BB962C8B-B14F-4D97-AF65-F5344CB8AC3E}">
        <p14:creationId xmlns:p14="http://schemas.microsoft.com/office/powerpoint/2010/main" val="1865419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ECAR’s own recent study</a:t>
            </a:r>
            <a:r>
              <a:rPr lang="en-US" baseline="0" dirty="0" smtClean="0"/>
              <a:t> of undergraduate students shows that a majority own Internet-capable mobile devices such as smartphones and tablets.</a:t>
            </a:r>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5</a:t>
            </a:fld>
            <a:endParaRPr lang="en-US"/>
          </a:p>
        </p:txBody>
      </p:sp>
    </p:spTree>
    <p:extLst>
      <p:ext uri="{BB962C8B-B14F-4D97-AF65-F5344CB8AC3E}">
        <p14:creationId xmlns:p14="http://schemas.microsoft.com/office/powerpoint/2010/main" val="30190955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28</a:t>
            </a:fld>
            <a:endParaRPr lang="en-US"/>
          </a:p>
        </p:txBody>
      </p:sp>
    </p:spTree>
    <p:extLst>
      <p:ext uri="{BB962C8B-B14F-4D97-AF65-F5344CB8AC3E}">
        <p14:creationId xmlns:p14="http://schemas.microsoft.com/office/powerpoint/2010/main" val="38394528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29</a:t>
            </a:fld>
            <a:endParaRPr lang="en-US"/>
          </a:p>
        </p:txBody>
      </p:sp>
    </p:spTree>
    <p:extLst>
      <p:ext uri="{BB962C8B-B14F-4D97-AF65-F5344CB8AC3E}">
        <p14:creationId xmlns:p14="http://schemas.microsoft.com/office/powerpoint/2010/main" val="4222225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Right</a:t>
            </a:r>
            <a:r>
              <a:rPr lang="en-US" baseline="0" dirty="0" smtClean="0"/>
              <a:t> click chart and select “Edit Data…” to view data pertinent to this slide.</a:t>
            </a:r>
          </a:p>
          <a:p>
            <a:endParaRPr lang="en-US" baseline="0" dirty="0" smtClean="0"/>
          </a:p>
          <a:p>
            <a:r>
              <a:rPr lang="en-US" b="0" baseline="0" dirty="0" smtClean="0"/>
              <a:t>Means and medians are fairly close for most Carnegie classes, indicating much more uniformity in staffing than in spending. Associates’ institutions are the exception, but that class’s diversity of mission, size, and funding may help explain this. Statistics for the “Other” Carnegie class and for international institutions are based on very small numbers of respondents and should be interpreted with great care.</a:t>
            </a:r>
            <a:endParaRPr lang="en-US" b="0" dirty="0"/>
          </a:p>
        </p:txBody>
      </p:sp>
      <p:sp>
        <p:nvSpPr>
          <p:cNvPr id="4" name="Slide Number Placeholder 3"/>
          <p:cNvSpPr>
            <a:spLocks noGrp="1"/>
          </p:cNvSpPr>
          <p:nvPr>
            <p:ph type="sldNum" sz="quarter" idx="10"/>
          </p:nvPr>
        </p:nvSpPr>
        <p:spPr/>
        <p:txBody>
          <a:bodyPr/>
          <a:lstStyle/>
          <a:p>
            <a:fld id="{A8BC7F15-F77B-48E1-BEED-77173FACEC55}" type="slidenum">
              <a:rPr lang="en-US" smtClean="0"/>
              <a:t>30</a:t>
            </a:fld>
            <a:endParaRPr lang="en-US"/>
          </a:p>
        </p:txBody>
      </p:sp>
    </p:spTree>
    <p:extLst>
      <p:ext uri="{BB962C8B-B14F-4D97-AF65-F5344CB8AC3E}">
        <p14:creationId xmlns:p14="http://schemas.microsoft.com/office/powerpoint/2010/main" val="18187151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number of staff assigned to mobile enablement is significantly associated with our best</a:t>
            </a:r>
            <a:r>
              <a:rPr lang="en-US" baseline="0" dirty="0" smtClean="0"/>
              <a:t> quantitative measure of mobile IT progress,</a:t>
            </a:r>
            <a:r>
              <a:rPr lang="en-US" dirty="0" smtClean="0"/>
              <a:t> the number of institutional services, applications, and websites enabled. As with other factors,</a:t>
            </a:r>
            <a:r>
              <a:rPr lang="en-US" baseline="0" dirty="0" smtClean="0"/>
              <a:t> productivity varies substantially within each FTE category, so </a:t>
            </a:r>
            <a:r>
              <a:rPr lang="en-US" dirty="0" smtClean="0"/>
              <a:t>median</a:t>
            </a:r>
            <a:r>
              <a:rPr lang="en-US" baseline="0" dirty="0" smtClean="0"/>
              <a:t> number of items enabled may be a more predictive measure than the mean.</a:t>
            </a:r>
            <a:endParaRPr lang="en-US" dirty="0" smtClean="0"/>
          </a:p>
        </p:txBody>
      </p:sp>
      <p:sp>
        <p:nvSpPr>
          <p:cNvPr id="4" name="Slide Number Placeholder 3"/>
          <p:cNvSpPr>
            <a:spLocks noGrp="1"/>
          </p:cNvSpPr>
          <p:nvPr>
            <p:ph type="sldNum" sz="quarter" idx="10"/>
          </p:nvPr>
        </p:nvSpPr>
        <p:spPr/>
        <p:txBody>
          <a:bodyPr/>
          <a:lstStyle/>
          <a:p>
            <a:fld id="{A8BC7F15-F77B-48E1-BEED-77173FACEC55}" type="slidenum">
              <a:rPr lang="en-US" smtClean="0"/>
              <a:t>31</a:t>
            </a:fld>
            <a:endParaRPr lang="en-US"/>
          </a:p>
        </p:txBody>
      </p:sp>
    </p:spTree>
    <p:extLst>
      <p:ext uri="{BB962C8B-B14F-4D97-AF65-F5344CB8AC3E}">
        <p14:creationId xmlns:p14="http://schemas.microsoft.com/office/powerpoint/2010/main" val="32360470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1774"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pPr marL="0" marR="0" indent="0" algn="l" defTabSz="931774" rtl="0" eaLnBrk="1" fontAlgn="auto" latinLnBrk="0" hangingPunct="1">
              <a:lnSpc>
                <a:spcPct val="100000"/>
              </a:lnSpc>
              <a:spcBef>
                <a:spcPts val="0"/>
              </a:spcBef>
              <a:spcAft>
                <a:spcPts val="0"/>
              </a:spcAft>
              <a:buClrTx/>
              <a:buSzTx/>
              <a:buFontTx/>
              <a:buNone/>
              <a:tabLst/>
              <a:defRPr/>
            </a:pPr>
            <a:endParaRPr lang="en-US" dirty="0" smtClean="0"/>
          </a:p>
          <a:p>
            <a:r>
              <a:rPr lang="en-US" b="0" baseline="0" dirty="0" smtClean="0"/>
              <a:t>Like the amount central IT spent on mobile-enablement infrastructure and tools in the past 12 months, greater numbers of staff assigned to mobile enablement are significantly associated with higher median mobile enablement outcomes.</a:t>
            </a:r>
            <a:endParaRPr lang="en-US" b="0" dirty="0" smtClean="0"/>
          </a:p>
        </p:txBody>
      </p:sp>
      <p:sp>
        <p:nvSpPr>
          <p:cNvPr id="4" name="Slide Number Placeholder 3"/>
          <p:cNvSpPr>
            <a:spLocks noGrp="1"/>
          </p:cNvSpPr>
          <p:nvPr>
            <p:ph type="sldNum" sz="quarter" idx="10"/>
          </p:nvPr>
        </p:nvSpPr>
        <p:spPr/>
        <p:txBody>
          <a:bodyPr/>
          <a:lstStyle/>
          <a:p>
            <a:fld id="{A8BC7F15-F77B-48E1-BEED-77173FACEC55}" type="slidenum">
              <a:rPr lang="en-US" smtClean="0"/>
              <a:t>32</a:t>
            </a:fld>
            <a:endParaRPr lang="en-US"/>
          </a:p>
        </p:txBody>
      </p:sp>
    </p:spTree>
    <p:extLst>
      <p:ext uri="{BB962C8B-B14F-4D97-AF65-F5344CB8AC3E}">
        <p14:creationId xmlns:p14="http://schemas.microsoft.com/office/powerpoint/2010/main" val="11594811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BC7F15-F77B-48E1-BEED-77173FACEC55}" type="slidenum">
              <a:rPr lang="en-US" smtClean="0"/>
              <a:t>33</a:t>
            </a:fld>
            <a:endParaRPr lang="en-US"/>
          </a:p>
        </p:txBody>
      </p:sp>
    </p:spTree>
    <p:extLst>
      <p:ext uri="{BB962C8B-B14F-4D97-AF65-F5344CB8AC3E}">
        <p14:creationId xmlns:p14="http://schemas.microsoft.com/office/powerpoint/2010/main" val="15514006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p:txBody>
      </p:sp>
      <p:sp>
        <p:nvSpPr>
          <p:cNvPr id="4" name="Slide Number Placeholder 3"/>
          <p:cNvSpPr>
            <a:spLocks noGrp="1"/>
          </p:cNvSpPr>
          <p:nvPr>
            <p:ph type="sldNum" sz="quarter" idx="10"/>
          </p:nvPr>
        </p:nvSpPr>
        <p:spPr/>
        <p:txBody>
          <a:bodyPr/>
          <a:lstStyle/>
          <a:p>
            <a:fld id="{A8BC7F15-F77B-48E1-BEED-77173FACEC55}" type="slidenum">
              <a:rPr lang="en-US" smtClean="0"/>
              <a:t>35</a:t>
            </a:fld>
            <a:endParaRPr lang="en-US"/>
          </a:p>
        </p:txBody>
      </p:sp>
    </p:spTree>
    <p:extLst>
      <p:ext uri="{BB962C8B-B14F-4D97-AF65-F5344CB8AC3E}">
        <p14:creationId xmlns:p14="http://schemas.microsoft.com/office/powerpoint/2010/main" val="37039723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37</a:t>
            </a:fld>
            <a:endParaRPr lang="en-US"/>
          </a:p>
        </p:txBody>
      </p:sp>
    </p:spTree>
    <p:extLst>
      <p:ext uri="{BB962C8B-B14F-4D97-AF65-F5344CB8AC3E}">
        <p14:creationId xmlns:p14="http://schemas.microsoft.com/office/powerpoint/2010/main" val="30616464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1774"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endParaRPr lang="en-US" b="1" dirty="0" smtClean="0"/>
          </a:p>
          <a:p>
            <a:r>
              <a:rPr lang="en-US" dirty="0" smtClean="0"/>
              <a:t>There are many ways to</a:t>
            </a:r>
            <a:r>
              <a:rPr lang="en-US" baseline="0" dirty="0" smtClean="0"/>
              <a:t> mobile-enable services, and we found wide variation in the adoption of various strategies. This slide shows the proportion of each Carnegie class that reported sparse or broad deployment of seven strategies—i.e., the proportion that were actually putting the technologies to use at the time of our survey. All classes made substantial use of generic mobile web technologies. Interestingly, native applications, whether built or bought, were in more frequent use than any of the more sophisticated browser-based mobile web technologies. </a:t>
            </a:r>
          </a:p>
        </p:txBody>
      </p:sp>
      <p:sp>
        <p:nvSpPr>
          <p:cNvPr id="4" name="Slide Number Placeholder 3"/>
          <p:cNvSpPr>
            <a:spLocks noGrp="1"/>
          </p:cNvSpPr>
          <p:nvPr>
            <p:ph type="sldNum" sz="quarter" idx="10"/>
          </p:nvPr>
        </p:nvSpPr>
        <p:spPr/>
        <p:txBody>
          <a:bodyPr/>
          <a:lstStyle/>
          <a:p>
            <a:fld id="{A8BC7F15-F77B-48E1-BEED-77173FACEC55}" type="slidenum">
              <a:rPr lang="en-US" smtClean="0"/>
              <a:t>38</a:t>
            </a:fld>
            <a:endParaRPr lang="en-US"/>
          </a:p>
        </p:txBody>
      </p:sp>
    </p:spTree>
    <p:extLst>
      <p:ext uri="{BB962C8B-B14F-4D97-AF65-F5344CB8AC3E}">
        <p14:creationId xmlns:p14="http://schemas.microsoft.com/office/powerpoint/2010/main" val="41944052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39</a:t>
            </a:fld>
            <a:endParaRPr lang="en-US"/>
          </a:p>
        </p:txBody>
      </p:sp>
    </p:spTree>
    <p:extLst>
      <p:ext uri="{BB962C8B-B14F-4D97-AF65-F5344CB8AC3E}">
        <p14:creationId xmlns:p14="http://schemas.microsoft.com/office/powerpoint/2010/main" val="3116409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Recent</a:t>
            </a:r>
            <a:r>
              <a:rPr lang="en-US" baseline="0" dirty="0" smtClean="0"/>
              <a:t> </a:t>
            </a:r>
            <a:r>
              <a:rPr lang="en-US" dirty="0" smtClean="0"/>
              <a:t>Pew research shows that a</a:t>
            </a:r>
            <a:r>
              <a:rPr lang="en-US" baseline="0" dirty="0" smtClean="0"/>
              <a:t> strong majority of </a:t>
            </a:r>
            <a:r>
              <a:rPr lang="en-US" dirty="0" smtClean="0"/>
              <a:t>mobile IT users (“smartphone owners”) access</a:t>
            </a:r>
            <a:r>
              <a:rPr lang="en-US" baseline="0" dirty="0" smtClean="0"/>
              <a:t> </a:t>
            </a:r>
            <a:r>
              <a:rPr lang="en-US" dirty="0" smtClean="0"/>
              <a:t>the Internet with those devices and more than half use them</a:t>
            </a:r>
            <a:r>
              <a:rPr lang="en-US" baseline="0" dirty="0" smtClean="0"/>
              <a:t> to access social networking sites. Both of these are central to the student experience in higher education.</a:t>
            </a:r>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6</a:t>
            </a:fld>
            <a:endParaRPr lang="en-US"/>
          </a:p>
        </p:txBody>
      </p:sp>
    </p:spTree>
    <p:extLst>
      <p:ext uri="{BB962C8B-B14F-4D97-AF65-F5344CB8AC3E}">
        <p14:creationId xmlns:p14="http://schemas.microsoft.com/office/powerpoint/2010/main" val="20247280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charts and select “Edit Data…” to view data pertinent to this slide.</a:t>
            </a:r>
          </a:p>
          <a:p>
            <a:endParaRPr lang="en-US" b="1" dirty="0" smtClean="0"/>
          </a:p>
          <a:p>
            <a:r>
              <a:rPr lang="en-US" dirty="0" smtClean="0"/>
              <a:t>Interest in cross-institutional IT</a:t>
            </a:r>
            <a:r>
              <a:rPr lang="en-US" baseline="0" dirty="0" smtClean="0"/>
              <a:t> collaborations runs high. Most respondents are in favor of them, feel they would be a successful model for developing and maintaining applications, believe they could save higher education significant sums of money. Nearly 8 in 10 say they might even accept functional compromises in order to realize the benefits of collaborative solutions. </a:t>
            </a:r>
            <a:r>
              <a:rPr lang="en-US" u="none" baseline="0" dirty="0" smtClean="0"/>
              <a:t>Overall, the prospects for cross-institutional collaborations to develop mobile applications look very good.</a:t>
            </a:r>
            <a:endParaRPr lang="en-US" baseline="0" dirty="0" smtClean="0"/>
          </a:p>
        </p:txBody>
      </p:sp>
      <p:sp>
        <p:nvSpPr>
          <p:cNvPr id="4" name="Slide Number Placeholder 3"/>
          <p:cNvSpPr>
            <a:spLocks noGrp="1"/>
          </p:cNvSpPr>
          <p:nvPr>
            <p:ph type="sldNum" sz="quarter" idx="10"/>
          </p:nvPr>
        </p:nvSpPr>
        <p:spPr/>
        <p:txBody>
          <a:bodyPr/>
          <a:lstStyle/>
          <a:p>
            <a:fld id="{A8BC7F15-F77B-48E1-BEED-77173FACEC55}" type="slidenum">
              <a:rPr lang="en-US" smtClean="0"/>
              <a:t>42</a:t>
            </a:fld>
            <a:endParaRPr lang="en-US"/>
          </a:p>
        </p:txBody>
      </p:sp>
    </p:spTree>
    <p:extLst>
      <p:ext uri="{BB962C8B-B14F-4D97-AF65-F5344CB8AC3E}">
        <p14:creationId xmlns:p14="http://schemas.microsoft.com/office/powerpoint/2010/main" val="5400298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endParaRPr lang="en-US" b="1" dirty="0" smtClean="0"/>
          </a:p>
          <a:p>
            <a:r>
              <a:rPr lang="en-US" baseline="0" dirty="0" smtClean="0"/>
              <a:t>Few institutions said that unique institutional needs or opposition from the institutional culture or leadership would stand in the way of collaborations to develop mobile services.</a:t>
            </a:r>
          </a:p>
        </p:txBody>
      </p:sp>
      <p:sp>
        <p:nvSpPr>
          <p:cNvPr id="4" name="Slide Number Placeholder 3"/>
          <p:cNvSpPr>
            <a:spLocks noGrp="1"/>
          </p:cNvSpPr>
          <p:nvPr>
            <p:ph type="sldNum" sz="quarter" idx="10"/>
          </p:nvPr>
        </p:nvSpPr>
        <p:spPr/>
        <p:txBody>
          <a:bodyPr/>
          <a:lstStyle/>
          <a:p>
            <a:fld id="{A8BC7F15-F77B-48E1-BEED-77173FACEC55}" type="slidenum">
              <a:rPr lang="en-US" smtClean="0"/>
              <a:t>43</a:t>
            </a:fld>
            <a:endParaRPr lang="en-US"/>
          </a:p>
        </p:txBody>
      </p:sp>
    </p:spTree>
    <p:extLst>
      <p:ext uri="{BB962C8B-B14F-4D97-AF65-F5344CB8AC3E}">
        <p14:creationId xmlns:p14="http://schemas.microsoft.com/office/powerpoint/2010/main" val="5400298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A8BC7F15-F77B-48E1-BEED-77173FACEC55}" type="slidenum">
              <a:rPr lang="en-US" smtClean="0"/>
              <a:t>44</a:t>
            </a:fld>
            <a:endParaRPr lang="en-US"/>
          </a:p>
        </p:txBody>
      </p:sp>
    </p:spTree>
    <p:extLst>
      <p:ext uri="{BB962C8B-B14F-4D97-AF65-F5344CB8AC3E}">
        <p14:creationId xmlns:p14="http://schemas.microsoft.com/office/powerpoint/2010/main" val="39280363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45</a:t>
            </a:fld>
            <a:endParaRPr lang="en-US"/>
          </a:p>
        </p:txBody>
      </p:sp>
    </p:spTree>
    <p:extLst>
      <p:ext uri="{BB962C8B-B14F-4D97-AF65-F5344CB8AC3E}">
        <p14:creationId xmlns:p14="http://schemas.microsoft.com/office/powerpoint/2010/main" val="2752987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smtClean="0"/>
          </a:p>
          <a:p>
            <a:r>
              <a:rPr lang="en-US" b="1" dirty="0" smtClean="0"/>
              <a:t>Additional Information:</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21 respondents (10%) made</a:t>
            </a:r>
            <a:r>
              <a:rPr lang="en-US" baseline="0" dirty="0" smtClean="0"/>
              <a:t> no selection.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99 respondents (47%) made one selection.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81 respondents (39%) made two selections.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8 respondents (4%) made more than two selections.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Interpretation:</a:t>
            </a:r>
          </a:p>
          <a:p>
            <a:pPr marL="285750" indent="-285750">
              <a:buFont typeface="Arial" pitchFamily="34" charset="0"/>
              <a:buChar char="•"/>
            </a:pPr>
            <a:r>
              <a:rPr lang="en-US" dirty="0" smtClean="0"/>
              <a:t>Apple’s penetration into the higher education CEO market is high, with about half of respondents reporting that their presidents use iPhones and/or </a:t>
            </a:r>
            <a:r>
              <a:rPr lang="en-US" dirty="0" err="1" smtClean="0"/>
              <a:t>iPads</a:t>
            </a:r>
            <a:r>
              <a:rPr lang="en-US" dirty="0" smtClean="0"/>
              <a:t>.</a:t>
            </a:r>
          </a:p>
          <a:p>
            <a:pPr marL="285750" indent="-285750">
              <a:buFont typeface="Arial" pitchFamily="34" charset="0"/>
              <a:buChar char="•"/>
            </a:pPr>
            <a:r>
              <a:rPr lang="en-US" dirty="0" smtClean="0"/>
              <a:t>BlackBerry smartphones are known for their data security and have good penetration in the commercial sector CEO market. While our data show the brand is successful in higher education, it is less so than the equivalent Apple device.</a:t>
            </a:r>
          </a:p>
          <a:p>
            <a:pPr marL="285750" indent="-285750">
              <a:buFont typeface="Arial" pitchFamily="34" charset="0"/>
              <a:buChar char="•"/>
            </a:pPr>
            <a:r>
              <a:rPr lang="en-US" dirty="0" smtClean="0"/>
              <a:t>Android’s smartphone market share among our sample of higher education presidents is relatively low. </a:t>
            </a:r>
          </a:p>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7</a:t>
            </a:fld>
            <a:endParaRPr lang="en-US"/>
          </a:p>
        </p:txBody>
      </p:sp>
    </p:spTree>
    <p:extLst>
      <p:ext uri="{BB962C8B-B14F-4D97-AF65-F5344CB8AC3E}">
        <p14:creationId xmlns:p14="http://schemas.microsoft.com/office/powerpoint/2010/main" val="2804538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A8BC7F15-F77B-48E1-BEED-77173FACEC55}" type="slidenum">
              <a:rPr lang="en-US" smtClean="0"/>
              <a:t>8</a:t>
            </a:fld>
            <a:endParaRPr lang="en-US"/>
          </a:p>
        </p:txBody>
      </p:sp>
    </p:spTree>
    <p:extLst>
      <p:ext uri="{BB962C8B-B14F-4D97-AF65-F5344CB8AC3E}">
        <p14:creationId xmlns:p14="http://schemas.microsoft.com/office/powerpoint/2010/main" val="3787115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 </a:t>
            </a:r>
            <a:r>
              <a:rPr lang="en-US" b="0" baseline="0" dirty="0" smtClean="0"/>
              <a:t>See below for supplemental information.</a:t>
            </a:r>
            <a:endParaRPr lang="en-US" b="0" dirty="0" smtClean="0"/>
          </a:p>
          <a:p>
            <a:endParaRPr lang="en-US" b="1" dirty="0" smtClean="0"/>
          </a:p>
          <a:p>
            <a:r>
              <a:rPr lang="en-US" b="1" dirty="0" smtClean="0"/>
              <a:t>Total invitees</a:t>
            </a:r>
          </a:p>
          <a:p>
            <a:r>
              <a:rPr lang="en-US" dirty="0" smtClean="0"/>
              <a:t>U.S.: 813</a:t>
            </a:r>
          </a:p>
          <a:p>
            <a:r>
              <a:rPr lang="en-US" dirty="0" smtClean="0"/>
              <a:t>Canada: 36</a:t>
            </a:r>
          </a:p>
          <a:p>
            <a:r>
              <a:rPr lang="en-US" dirty="0" smtClean="0"/>
              <a:t>Other</a:t>
            </a:r>
            <a:r>
              <a:rPr lang="en-US" baseline="0" dirty="0" smtClean="0"/>
              <a:t> international: 75</a:t>
            </a:r>
          </a:p>
          <a:p>
            <a:r>
              <a:rPr lang="en-US" baseline="0" dirty="0" smtClean="0"/>
              <a:t>Entire sample: 924</a:t>
            </a:r>
          </a:p>
          <a:p>
            <a:endParaRPr lang="en-US" baseline="0" dirty="0" smtClean="0"/>
          </a:p>
          <a:p>
            <a:r>
              <a:rPr lang="en-US" b="1" baseline="0" dirty="0" smtClean="0"/>
              <a:t>Total respondents</a:t>
            </a:r>
          </a:p>
          <a:p>
            <a:r>
              <a:rPr lang="en-US" dirty="0" smtClean="0"/>
              <a:t>U.S.: 198</a:t>
            </a:r>
          </a:p>
          <a:p>
            <a:r>
              <a:rPr lang="en-US" dirty="0" smtClean="0"/>
              <a:t>Canada: 4</a:t>
            </a:r>
          </a:p>
          <a:p>
            <a:r>
              <a:rPr lang="en-US" dirty="0" smtClean="0"/>
              <a:t>Other</a:t>
            </a:r>
            <a:r>
              <a:rPr lang="en-US" baseline="0" dirty="0" smtClean="0"/>
              <a:t> international: 7</a:t>
            </a:r>
          </a:p>
          <a:p>
            <a:r>
              <a:rPr lang="en-US" baseline="0" dirty="0" smtClean="0"/>
              <a:t>Entire sample: 209</a:t>
            </a:r>
          </a:p>
          <a:p>
            <a:endParaRPr lang="en-US" b="0" dirty="0"/>
          </a:p>
        </p:txBody>
      </p:sp>
      <p:sp>
        <p:nvSpPr>
          <p:cNvPr id="4" name="Slide Number Placeholder 3"/>
          <p:cNvSpPr>
            <a:spLocks noGrp="1"/>
          </p:cNvSpPr>
          <p:nvPr>
            <p:ph type="sldNum" sz="quarter" idx="10"/>
          </p:nvPr>
        </p:nvSpPr>
        <p:spPr/>
        <p:txBody>
          <a:bodyPr/>
          <a:lstStyle/>
          <a:p>
            <a:fld id="{A8BC7F15-F77B-48E1-BEED-77173FACEC55}" type="slidenum">
              <a:rPr lang="en-US" smtClean="0"/>
              <a:t>10</a:t>
            </a:fld>
            <a:endParaRPr lang="en-US"/>
          </a:p>
        </p:txBody>
      </p:sp>
    </p:spTree>
    <p:extLst>
      <p:ext uri="{BB962C8B-B14F-4D97-AF65-F5344CB8AC3E}">
        <p14:creationId xmlns:p14="http://schemas.microsoft.com/office/powerpoint/2010/main" val="1719154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endParaRPr lang="en-US" dirty="0" smtClean="0"/>
          </a:p>
          <a:p>
            <a:r>
              <a:rPr lang="en-US" dirty="0" smtClean="0"/>
              <a:t>While large</a:t>
            </a:r>
            <a:r>
              <a:rPr lang="en-US" baseline="0" dirty="0" smtClean="0"/>
              <a:t> institutions and research institutions are well represented in our survey population, it is dominated by those with 4,000 or fewer FTE students and by research institutions. </a:t>
            </a:r>
            <a:endParaRPr lang="en-US" dirty="0" smtClean="0"/>
          </a:p>
          <a:p>
            <a:endParaRPr lang="en-US" dirty="0"/>
          </a:p>
        </p:txBody>
      </p:sp>
      <p:sp>
        <p:nvSpPr>
          <p:cNvPr id="4" name="Slide Number Placeholder 3"/>
          <p:cNvSpPr>
            <a:spLocks noGrp="1"/>
          </p:cNvSpPr>
          <p:nvPr>
            <p:ph type="sldNum" sz="quarter" idx="10"/>
          </p:nvPr>
        </p:nvSpPr>
        <p:spPr/>
        <p:txBody>
          <a:bodyPr/>
          <a:lstStyle/>
          <a:p>
            <a:fld id="{A8BC7F15-F77B-48E1-BEED-77173FACEC55}" type="slidenum">
              <a:rPr lang="en-US" smtClean="0"/>
              <a:t>11</a:t>
            </a:fld>
            <a:endParaRPr lang="en-US"/>
          </a:p>
        </p:txBody>
      </p:sp>
    </p:spTree>
    <p:extLst>
      <p:ext uri="{BB962C8B-B14F-4D97-AF65-F5344CB8AC3E}">
        <p14:creationId xmlns:p14="http://schemas.microsoft.com/office/powerpoint/2010/main" val="1903374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logo in bottom right corner and select “Edit Data…” to view data pertinent to this slide.</a:t>
            </a:r>
          </a:p>
          <a:p>
            <a:endParaRPr lang="en-US" b="1" dirty="0" smtClean="0"/>
          </a:p>
          <a:p>
            <a:r>
              <a:rPr lang="en-US" b="1" dirty="0" smtClean="0"/>
              <a:t>Question Text: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1.5 Overall, commercial mobile communication signal coverage in the area of our institution is: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u="sng" kern="1200" dirty="0" smtClean="0">
                <a:solidFill>
                  <a:schemeClr val="tx1"/>
                </a:solidFill>
                <a:effectLst/>
                <a:latin typeface="+mn-lt"/>
                <a:ea typeface="+mn-ea"/>
                <a:cs typeface="+mn-cs"/>
              </a:rPr>
              <a:t>Response options</a:t>
            </a:r>
            <a:r>
              <a:rPr lang="en-US" sz="1200" b="0" u="none"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very poor,” “poor,” “fair,” “good,” and “very good”</a:t>
            </a:r>
          </a:p>
          <a:p>
            <a:endParaRPr lang="en-US" b="0" dirty="0" smtClean="0"/>
          </a:p>
        </p:txBody>
      </p:sp>
      <p:sp>
        <p:nvSpPr>
          <p:cNvPr id="4" name="Slide Number Placeholder 3"/>
          <p:cNvSpPr>
            <a:spLocks noGrp="1"/>
          </p:cNvSpPr>
          <p:nvPr>
            <p:ph type="sldNum" sz="quarter" idx="10"/>
          </p:nvPr>
        </p:nvSpPr>
        <p:spPr/>
        <p:txBody>
          <a:bodyPr/>
          <a:lstStyle/>
          <a:p>
            <a:fld id="{A8BC7F15-F77B-48E1-BEED-77173FACEC55}" type="slidenum">
              <a:rPr lang="en-US" smtClean="0"/>
              <a:t>12</a:t>
            </a:fld>
            <a:endParaRPr lang="en-US"/>
          </a:p>
        </p:txBody>
      </p:sp>
    </p:spTree>
    <p:extLst>
      <p:ext uri="{BB962C8B-B14F-4D97-AF65-F5344CB8AC3E}">
        <p14:creationId xmlns:p14="http://schemas.microsoft.com/office/powerpoint/2010/main" val="33636440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Right</a:t>
            </a:r>
            <a:r>
              <a:rPr lang="en-US" baseline="0" dirty="0" smtClean="0"/>
              <a:t> click chart and select “Edit Data…” to view data pertinent to this slide.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The highest priority services were also those whose mobile enablement was furthest along, suggesting reasonable alignment of priority and activity. Note that five of the top six items are student-facing. Our experience suggests that the sixth item in order of mean priority and enablement, IT services and support, is often available to faculty, staff, and students alike. The remaining items on the list, with the exception of health services, are more administrative in their focus. </a:t>
            </a:r>
          </a:p>
        </p:txBody>
      </p:sp>
      <p:sp>
        <p:nvSpPr>
          <p:cNvPr id="4" name="Slide Number Placeholder 3"/>
          <p:cNvSpPr>
            <a:spLocks noGrp="1"/>
          </p:cNvSpPr>
          <p:nvPr>
            <p:ph type="sldNum" sz="quarter" idx="10"/>
          </p:nvPr>
        </p:nvSpPr>
        <p:spPr/>
        <p:txBody>
          <a:bodyPr/>
          <a:lstStyle/>
          <a:p>
            <a:fld id="{A8BC7F15-F77B-48E1-BEED-77173FACEC55}" type="slidenum">
              <a:rPr lang="en-US" smtClean="0"/>
              <a:t>16</a:t>
            </a:fld>
            <a:endParaRPr lang="en-US"/>
          </a:p>
        </p:txBody>
      </p:sp>
    </p:spTree>
    <p:extLst>
      <p:ext uri="{BB962C8B-B14F-4D97-AF65-F5344CB8AC3E}">
        <p14:creationId xmlns:p14="http://schemas.microsoft.com/office/powerpoint/2010/main" val="9133701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31D823-1185-4284-950B-E5533F2FE3BF}" type="datetime1">
              <a:rPr lang="en-US" smtClean="0"/>
              <a:t>12/1/2011</a:t>
            </a:fld>
            <a:endParaRPr lang="en-US"/>
          </a:p>
        </p:txBody>
      </p:sp>
      <p:sp>
        <p:nvSpPr>
          <p:cNvPr id="5" name="Footer Placeholder 4"/>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a:t>
            </a:fld>
            <a:endParaRPr lang="en-US" dirty="0"/>
          </a:p>
        </p:txBody>
      </p:sp>
      <p:pic>
        <p:nvPicPr>
          <p:cNvPr id="7" name="Picture 21" descr="cyber.jpg"/>
          <p:cNvPicPr>
            <a:picLocks noChangeAspect="1"/>
          </p:cNvPicPr>
          <p:nvPr userDrawn="1"/>
        </p:nvPicPr>
        <p:blipFill>
          <a:blip r:embed="rId2"/>
          <a:srcRect r="52750"/>
          <a:stretch>
            <a:fillRect/>
          </a:stretch>
        </p:blipFill>
        <p:spPr bwMode="auto">
          <a:xfrm>
            <a:off x="2919413" y="1082675"/>
            <a:ext cx="3316287" cy="412750"/>
          </a:xfrm>
          <a:prstGeom prst="rect">
            <a:avLst/>
          </a:prstGeom>
          <a:noFill/>
          <a:ln w="9525">
            <a:noFill/>
            <a:miter lim="800000"/>
            <a:headEnd/>
            <a:tailEnd/>
          </a:ln>
        </p:spPr>
      </p:pic>
    </p:spTree>
    <p:extLst>
      <p:ext uri="{BB962C8B-B14F-4D97-AF65-F5344CB8AC3E}">
        <p14:creationId xmlns:p14="http://schemas.microsoft.com/office/powerpoint/2010/main" val="2909448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F8A010-FB80-45D3-B56F-807956EECB7A}" type="datetime1">
              <a:rPr lang="en-US" smtClean="0"/>
              <a:t>12/1/2011</a:t>
            </a:fld>
            <a:endParaRPr lang="en-US"/>
          </a:p>
        </p:txBody>
      </p:sp>
      <p:sp>
        <p:nvSpPr>
          <p:cNvPr id="5" name="Footer Placeholder 4"/>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a:t>
            </a:fld>
            <a:endParaRPr lang="en-US"/>
          </a:p>
        </p:txBody>
      </p:sp>
      <p:pic>
        <p:nvPicPr>
          <p:cNvPr id="7"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713529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17DF7E-B1FA-4357-BE99-9061BCFD9031}" type="datetime1">
              <a:rPr lang="en-US" smtClean="0"/>
              <a:t>12/1/2011</a:t>
            </a:fld>
            <a:endParaRPr lang="en-US"/>
          </a:p>
        </p:txBody>
      </p:sp>
      <p:sp>
        <p:nvSpPr>
          <p:cNvPr id="5" name="Footer Placeholder 4"/>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a:t>
            </a:fld>
            <a:endParaRPr lang="en-US"/>
          </a:p>
        </p:txBody>
      </p:sp>
      <p:pic>
        <p:nvPicPr>
          <p:cNvPr id="7"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200224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43FA25-4957-41AD-9847-459F11137EB9}" type="datetimeFigureOut">
              <a:rPr lang="en-US" smtClean="0"/>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4039633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3FA25-4957-41AD-9847-459F11137EB9}" type="datetimeFigureOut">
              <a:rPr lang="en-US" smtClean="0"/>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1806802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43FA25-4957-41AD-9847-459F11137EB9}" type="datetimeFigureOut">
              <a:rPr lang="en-US" smtClean="0"/>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5992190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43FA25-4957-41AD-9847-459F11137EB9}" type="datetimeFigureOut">
              <a:rPr lang="en-US" smtClean="0"/>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4143669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43FA25-4957-41AD-9847-459F11137EB9}" type="datetimeFigureOut">
              <a:rPr lang="en-US" smtClean="0"/>
              <a:t>12/1/2011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40128128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43FA25-4957-41AD-9847-459F11137EB9}" type="datetimeFigureOut">
              <a:rPr lang="en-US" smtClean="0"/>
              <a:t>12/1/2011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37088099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43FA25-4957-41AD-9847-459F11137EB9}" type="datetimeFigureOut">
              <a:rPr lang="en-US" smtClean="0"/>
              <a:t>12/1/2011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27263272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43FA25-4957-41AD-9847-459F11137EB9}" type="datetimeFigureOut">
              <a:rPr lang="en-US" smtClean="0"/>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3818523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84B53B-015D-443E-924F-2B1E6CB29514}" type="datetime1">
              <a:rPr lang="en-US" smtClean="0"/>
              <a:t>12/1/2011</a:t>
            </a:fld>
            <a:endParaRPr lang="en-US"/>
          </a:p>
        </p:txBody>
      </p:sp>
      <p:sp>
        <p:nvSpPr>
          <p:cNvPr id="5" name="Footer Placeholder 4"/>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a:t>
            </a:fld>
            <a:endParaRPr lang="en-US"/>
          </a:p>
        </p:txBody>
      </p:sp>
      <p:pic>
        <p:nvPicPr>
          <p:cNvPr id="7"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1793839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43FA25-4957-41AD-9847-459F11137EB9}" type="datetimeFigureOut">
              <a:rPr lang="en-US" smtClean="0"/>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40676314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3FA25-4957-41AD-9847-459F11137EB9}" type="datetimeFigureOut">
              <a:rPr lang="en-US" smtClean="0"/>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14012411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3FA25-4957-41AD-9847-459F11137EB9}" type="datetimeFigureOut">
              <a:rPr lang="en-US" smtClean="0"/>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46865-D011-46AB-8CC7-F4E4D65A2E5C}" type="slidenum">
              <a:rPr lang="en-US" smtClean="0"/>
              <a:t>‹#›</a:t>
            </a:fld>
            <a:endParaRPr lang="en-US"/>
          </a:p>
        </p:txBody>
      </p:sp>
    </p:spTree>
    <p:extLst>
      <p:ext uri="{BB962C8B-B14F-4D97-AF65-F5344CB8AC3E}">
        <p14:creationId xmlns:p14="http://schemas.microsoft.com/office/powerpoint/2010/main" val="1767445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33B292-1444-4972-90D3-50FA0D73AF19}" type="datetime1">
              <a:rPr lang="en-US" smtClean="0"/>
              <a:t>12/1/2011</a:t>
            </a:fld>
            <a:endParaRPr lang="en-US"/>
          </a:p>
        </p:txBody>
      </p:sp>
      <p:sp>
        <p:nvSpPr>
          <p:cNvPr id="5" name="Footer Placeholder 4"/>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a:t>
            </a:fld>
            <a:endParaRPr lang="en-US"/>
          </a:p>
        </p:txBody>
      </p:sp>
      <p:pic>
        <p:nvPicPr>
          <p:cNvPr id="7"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2274217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95DDB5-38B6-415F-95F4-02AEC5D93A32}" type="datetime1">
              <a:rPr lang="en-US" smtClean="0"/>
              <a:t>12/1/2011</a:t>
            </a:fld>
            <a:endParaRPr lang="en-US"/>
          </a:p>
        </p:txBody>
      </p:sp>
      <p:sp>
        <p:nvSpPr>
          <p:cNvPr id="6" name="Footer Placeholder 5"/>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fld id="{09E5805D-992F-49FF-BE10-978F9F2FB302}" type="slidenum">
              <a:rPr lang="en-US" smtClean="0"/>
              <a:t>‹#›</a:t>
            </a:fld>
            <a:endParaRPr lang="en-US"/>
          </a:p>
        </p:txBody>
      </p:sp>
      <p:pic>
        <p:nvPicPr>
          <p:cNvPr id="8"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1974938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8C9BD4-9A50-40E2-A70D-E40DD274C7F1}" type="datetime1">
              <a:rPr lang="en-US" smtClean="0"/>
              <a:t>12/1/2011</a:t>
            </a:fld>
            <a:endParaRPr lang="en-US"/>
          </a:p>
        </p:txBody>
      </p:sp>
      <p:sp>
        <p:nvSpPr>
          <p:cNvPr id="8" name="Footer Placeholder 7"/>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09E5805D-992F-49FF-BE10-978F9F2FB302}" type="slidenum">
              <a:rPr lang="en-US" smtClean="0"/>
              <a:t>‹#›</a:t>
            </a:fld>
            <a:endParaRPr lang="en-US"/>
          </a:p>
        </p:txBody>
      </p:sp>
      <p:pic>
        <p:nvPicPr>
          <p:cNvPr id="10"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328288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8AFCA2-D449-40DF-820B-7186F884E9F1}" type="datetime1">
              <a:rPr lang="en-US" smtClean="0"/>
              <a:t>12/1/2011</a:t>
            </a:fld>
            <a:endParaRPr lang="en-US"/>
          </a:p>
        </p:txBody>
      </p:sp>
      <p:sp>
        <p:nvSpPr>
          <p:cNvPr id="4" name="Footer Placeholder 3"/>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a:t>
            </a:fld>
            <a:endParaRPr lang="en-US"/>
          </a:p>
        </p:txBody>
      </p:sp>
      <p:pic>
        <p:nvPicPr>
          <p:cNvPr id="6"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1337610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83C19B-A597-459B-BD2C-7647E15F35B8}" type="datetime1">
              <a:rPr lang="en-US" smtClean="0"/>
              <a:t>12/1/2011</a:t>
            </a:fld>
            <a:endParaRPr lang="en-US"/>
          </a:p>
        </p:txBody>
      </p:sp>
      <p:sp>
        <p:nvSpPr>
          <p:cNvPr id="3" name="Footer Placeholder 2"/>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09E5805D-992F-49FF-BE10-978F9F2FB302}" type="slidenum">
              <a:rPr lang="en-US" smtClean="0"/>
              <a:t>‹#›</a:t>
            </a:fld>
            <a:endParaRPr lang="en-US"/>
          </a:p>
        </p:txBody>
      </p:sp>
      <p:pic>
        <p:nvPicPr>
          <p:cNvPr id="5"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2480009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1738B7-998F-4734-9BD4-FEF20725DD0E}" type="datetime1">
              <a:rPr lang="en-US" smtClean="0"/>
              <a:t>12/1/2011</a:t>
            </a:fld>
            <a:endParaRPr lang="en-US"/>
          </a:p>
        </p:txBody>
      </p:sp>
      <p:sp>
        <p:nvSpPr>
          <p:cNvPr id="6" name="Footer Placeholder 5"/>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fld id="{09E5805D-992F-49FF-BE10-978F9F2FB302}" type="slidenum">
              <a:rPr lang="en-US" smtClean="0"/>
              <a:t>‹#›</a:t>
            </a:fld>
            <a:endParaRPr lang="en-US"/>
          </a:p>
        </p:txBody>
      </p:sp>
      <p:pic>
        <p:nvPicPr>
          <p:cNvPr id="8"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906990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47E408-B4FE-4BEC-A7B5-F5944F3D658C}" type="datetime1">
              <a:rPr lang="en-US" smtClean="0"/>
              <a:t>12/1/2011</a:t>
            </a:fld>
            <a:endParaRPr lang="en-US"/>
          </a:p>
        </p:txBody>
      </p:sp>
      <p:sp>
        <p:nvSpPr>
          <p:cNvPr id="6" name="Footer Placeholder 5"/>
          <p:cNvSpPr>
            <a:spLocks noGrp="1"/>
          </p:cNvSpPr>
          <p:nvPr>
            <p:ph type="ftr" sz="quarter" idx="11"/>
          </p:nvPr>
        </p:nvSpPr>
        <p:spPr/>
        <p:txBody>
          <a:bodyPr/>
          <a:lstStyle>
            <a:lvl1pPr>
              <a:defRPr sz="1200"/>
            </a:lvl1p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fld id="{09E5805D-992F-49FF-BE10-978F9F2FB302}" type="slidenum">
              <a:rPr lang="en-US" smtClean="0"/>
              <a:t>‹#›</a:t>
            </a:fld>
            <a:endParaRPr lang="en-US"/>
          </a:p>
        </p:txBody>
      </p:sp>
      <p:pic>
        <p:nvPicPr>
          <p:cNvPr id="8" name="Picture 21" descr="cyber.jpg"/>
          <p:cNvPicPr>
            <a:picLocks noChangeAspect="1"/>
          </p:cNvPicPr>
          <p:nvPr userDrawn="1"/>
        </p:nvPicPr>
        <p:blipFill>
          <a:blip r:embed="rId2"/>
          <a:srcRect r="52750"/>
          <a:stretch>
            <a:fillRect/>
          </a:stretch>
        </p:blipFill>
        <p:spPr bwMode="auto">
          <a:xfrm>
            <a:off x="512763" y="6286500"/>
            <a:ext cx="2498725" cy="311150"/>
          </a:xfrm>
          <a:prstGeom prst="rect">
            <a:avLst/>
          </a:prstGeom>
          <a:noFill/>
          <a:ln w="9525">
            <a:noFill/>
            <a:miter lim="800000"/>
            <a:headEnd/>
            <a:tailEnd/>
          </a:ln>
        </p:spPr>
      </p:pic>
    </p:spTree>
    <p:extLst>
      <p:ext uri="{BB962C8B-B14F-4D97-AF65-F5344CB8AC3E}">
        <p14:creationId xmlns:p14="http://schemas.microsoft.com/office/powerpoint/2010/main" val="422044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EC2FAA-9F3A-4ABF-9677-DABDE3A68E45}" type="datetime1">
              <a:rPr lang="en-US" smtClean="0"/>
              <a:t>12/1/2011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©2011 EDUCAUSE</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E5805D-992F-49FF-BE10-978F9F2FB302}" type="slidenum">
              <a:rPr lang="en-US" smtClean="0"/>
              <a:t>‹#›</a:t>
            </a:fld>
            <a:endParaRPr lang="en-US"/>
          </a:p>
        </p:txBody>
      </p:sp>
    </p:spTree>
    <p:extLst>
      <p:ext uri="{BB962C8B-B14F-4D97-AF65-F5344CB8AC3E}">
        <p14:creationId xmlns:p14="http://schemas.microsoft.com/office/powerpoint/2010/main" val="4167551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43FA25-4957-41AD-9847-459F11137EB9}" type="datetimeFigureOut">
              <a:rPr lang="en-US" smtClean="0"/>
              <a:t>12/1/2011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846865-D011-46AB-8CC7-F4E4D65A2E5C}" type="slidenum">
              <a:rPr lang="en-US" smtClean="0"/>
              <a:t>‹#›</a:t>
            </a:fld>
            <a:endParaRPr lang="en-US"/>
          </a:p>
        </p:txBody>
      </p:sp>
    </p:spTree>
    <p:extLst>
      <p:ext uri="{BB962C8B-B14F-4D97-AF65-F5344CB8AC3E}">
        <p14:creationId xmlns:p14="http://schemas.microsoft.com/office/powerpoint/2010/main" val="4800445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chart" Target="../charts/chart27.xml"/><Relationship Id="rId5" Type="http://schemas.openxmlformats.org/officeDocument/2006/relationships/chart" Target="../charts/chart26.xml"/><Relationship Id="rId4" Type="http://schemas.openxmlformats.org/officeDocument/2006/relationships/chart" Target="../charts/chart25.xml"/></Relationships>
</file>

<file path=ppt/slides/_rels/slide43.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44.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hyperlink" Target="http://www.educause.edu/library/ERS1104" TargetMode="External"/><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hyperlink" Target="mailto:edahlstrom@educause.edu" TargetMode="External"/><Relationship Id="rId4" Type="http://schemas.openxmlformats.org/officeDocument/2006/relationships/hyperlink" Target="mailto:gdobbin@educause.edu"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2000" dirty="0" smtClean="0">
                <a:latin typeface="Arial" pitchFamily="34" charset="0"/>
                <a:cs typeface="Arial" pitchFamily="34" charset="0"/>
              </a:rPr>
              <a:t>The ECAR Study of</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sz="3600" b="1" dirty="0" smtClean="0">
                <a:latin typeface="Arial" pitchFamily="34" charset="0"/>
                <a:cs typeface="Arial" pitchFamily="34" charset="0"/>
              </a:rPr>
              <a:t>Mobile IT in Higher Education, 2011</a:t>
            </a:r>
            <a:endParaRPr lang="en-US" sz="3600" b="1" dirty="0">
              <a:latin typeface="Arial" pitchFamily="34" charset="0"/>
              <a:cs typeface="Arial" pitchFamily="34" charset="0"/>
            </a:endParaRPr>
          </a:p>
        </p:txBody>
      </p:sp>
      <p:sp>
        <p:nvSpPr>
          <p:cNvPr id="3" name="Subtitle 2"/>
          <p:cNvSpPr>
            <a:spLocks noGrp="1"/>
          </p:cNvSpPr>
          <p:nvPr>
            <p:ph type="subTitle" idx="1"/>
          </p:nvPr>
        </p:nvSpPr>
        <p:spPr>
          <a:xfrm>
            <a:off x="2497872" y="5375119"/>
            <a:ext cx="3936380" cy="695325"/>
          </a:xfrm>
        </p:spPr>
        <p:txBody>
          <a:bodyPr>
            <a:normAutofit fontScale="92500"/>
          </a:bodyPr>
          <a:lstStyle/>
          <a:p>
            <a:r>
              <a:rPr lang="en-US" sz="2000" dirty="0" smtClean="0">
                <a:latin typeface="Arial" pitchFamily="34" charset="0"/>
                <a:cs typeface="Arial" pitchFamily="34" charset="0"/>
              </a:rPr>
              <a:t>Gregory Dobbin, Eden Dahlstrom, and Mark C. Sheehan</a:t>
            </a:r>
            <a:endParaRPr lang="en-US" sz="2000"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pPr>
              <a:defRPr/>
            </a:pPr>
            <a:r>
              <a:rPr lang="en-US" dirty="0">
                <a:latin typeface="Arial" pitchFamily="34" charset="0"/>
                <a:cs typeface="Arial" pitchFamily="34" charset="0"/>
              </a:rPr>
              <a:t>©2011 EDUCAUSE. 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1</a:t>
            </a:fld>
            <a:endParaRPr lang="en-US" dirty="0"/>
          </a:p>
        </p:txBody>
      </p:sp>
    </p:spTree>
    <p:extLst>
      <p:ext uri="{BB962C8B-B14F-4D97-AF65-F5344CB8AC3E}">
        <p14:creationId xmlns:p14="http://schemas.microsoft.com/office/powerpoint/2010/main" val="3322241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355"/>
            <a:ext cx="3263774" cy="1162050"/>
          </a:xfrm>
        </p:spPr>
        <p:txBody>
          <a:bodyPr>
            <a:noAutofit/>
          </a:bodyPr>
          <a:lstStyle/>
          <a:p>
            <a:r>
              <a:rPr lang="en-US" sz="2200" dirty="0" smtClean="0">
                <a:latin typeface="Arial" pitchFamily="34" charset="0"/>
                <a:cs typeface="Arial" pitchFamily="34" charset="0"/>
              </a:rPr>
              <a:t>New Sampling Methodology Leads to Better Response Rates</a:t>
            </a:r>
            <a:endParaRPr lang="en-US" sz="2200" dirty="0">
              <a:latin typeface="Arial" pitchFamily="34" charset="0"/>
              <a:cs typeface="Arial"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2427161"/>
              </p:ext>
            </p:extLst>
          </p:nvPr>
        </p:nvGraphicFramePr>
        <p:xfrm>
          <a:off x="3575050" y="273050"/>
          <a:ext cx="5111750" cy="585311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p:cNvSpPr>
            <a:spLocks noGrp="1"/>
          </p:cNvSpPr>
          <p:nvPr>
            <p:ph type="body" sz="half" idx="2"/>
          </p:nvPr>
        </p:nvSpPr>
        <p:spPr>
          <a:xfrm>
            <a:off x="524105" y="1468552"/>
            <a:ext cx="3008313" cy="4497350"/>
          </a:xfrm>
        </p:spPr>
        <p:txBody>
          <a:bodyPr>
            <a:normAutofit/>
          </a:bodyPr>
          <a:lstStyle/>
          <a:p>
            <a:pPr marL="285750" indent="-285750">
              <a:buFont typeface="Arial" pitchFamily="34" charset="0"/>
              <a:buChar char="•"/>
            </a:pPr>
            <a:r>
              <a:rPr lang="en-US" sz="1200" dirty="0">
                <a:latin typeface="Arial" pitchFamily="34" charset="0"/>
                <a:cs typeface="Arial" pitchFamily="34" charset="0"/>
              </a:rPr>
              <a:t>Our survey was released July 14, </a:t>
            </a:r>
            <a:r>
              <a:rPr lang="en-US" sz="1200" dirty="0" smtClean="0">
                <a:latin typeface="Arial" pitchFamily="34" charset="0"/>
                <a:cs typeface="Arial" pitchFamily="34" charset="0"/>
              </a:rPr>
              <a:t>2011, </a:t>
            </a:r>
            <a:r>
              <a:rPr lang="en-US" sz="1200" dirty="0">
                <a:latin typeface="Arial" pitchFamily="34" charset="0"/>
                <a:cs typeface="Arial" pitchFamily="34" charset="0"/>
              </a:rPr>
              <a:t>and most of the 209 respondents had completed it by August 3.</a:t>
            </a:r>
          </a:p>
          <a:p>
            <a:pPr marL="285750" indent="-285750">
              <a:buFont typeface="Arial" pitchFamily="34" charset="0"/>
              <a:buChar char="•"/>
            </a:pPr>
            <a:r>
              <a:rPr lang="en-US" sz="1200" dirty="0" smtClean="0">
                <a:latin typeface="Arial" pitchFamily="34" charset="0"/>
                <a:cs typeface="Arial" pitchFamily="34" charset="0"/>
              </a:rPr>
              <a:t>For this survey, ECAR adopted a sampling methodology that targeted a subset of  about 900 institutions, approximately half the </a:t>
            </a:r>
            <a:r>
              <a:rPr lang="en-US" sz="1200" dirty="0">
                <a:latin typeface="Arial" pitchFamily="34" charset="0"/>
                <a:cs typeface="Arial" pitchFamily="34" charset="0"/>
              </a:rPr>
              <a:t>EDUCAUSE membership</a:t>
            </a:r>
            <a:r>
              <a:rPr lang="en-US" sz="1200" dirty="0" smtClean="0">
                <a:latin typeface="Arial" pitchFamily="34" charset="0"/>
                <a:cs typeface="Arial" pitchFamily="34" charset="0"/>
              </a:rPr>
              <a:t>. EDUCAUSE staff proactively sought a maximal number of responses through e-mail and telephone reminders.</a:t>
            </a:r>
          </a:p>
          <a:p>
            <a:pPr marL="285750" indent="-285750">
              <a:buFont typeface="Arial" pitchFamily="34" charset="0"/>
              <a:buChar char="•"/>
            </a:pPr>
            <a:r>
              <a:rPr lang="en-US" sz="1200" dirty="0" smtClean="0">
                <a:latin typeface="Arial" pitchFamily="34" charset="0"/>
                <a:cs typeface="Arial" pitchFamily="34" charset="0"/>
              </a:rPr>
              <a:t>Results were positive and encouraging, with response rates around 30% for most Carnegie classes and stronger response rates than in past ECAR surveys for all of them. </a:t>
            </a:r>
          </a:p>
          <a:p>
            <a:pPr marL="285750" indent="-285750">
              <a:buFont typeface="Arial" pitchFamily="34" charset="0"/>
              <a:buChar char="•"/>
            </a:pPr>
            <a:r>
              <a:rPr lang="en-US" sz="1200" dirty="0" smtClean="0">
                <a:latin typeface="Arial" pitchFamily="34" charset="0"/>
                <a:cs typeface="Arial" pitchFamily="34" charset="0"/>
              </a:rPr>
              <a:t>This was the first mainstream ECAR study to invite participation from member institutions in countries outside North America.</a:t>
            </a:r>
            <a:endParaRPr lang="en-US" sz="1200" dirty="0">
              <a:latin typeface="Arial" pitchFamily="34" charset="0"/>
              <a:cs typeface="Arial" pitchFamily="34" charset="0"/>
            </a:endParaRPr>
          </a:p>
        </p:txBody>
      </p:sp>
      <p:sp>
        <p:nvSpPr>
          <p:cNvPr id="6" name="Footer Placeholder 5"/>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fld id="{09E5805D-992F-49FF-BE10-978F9F2FB302}" type="slidenum">
              <a:rPr lang="en-US" smtClean="0"/>
              <a:t>10</a:t>
            </a:fld>
            <a:endParaRPr lang="en-US" dirty="0"/>
          </a:p>
        </p:txBody>
      </p:sp>
    </p:spTree>
    <p:extLst>
      <p:ext uri="{BB962C8B-B14F-4D97-AF65-F5344CB8AC3E}">
        <p14:creationId xmlns:p14="http://schemas.microsoft.com/office/powerpoint/2010/main" val="4540743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508" y="274638"/>
            <a:ext cx="8372820" cy="793998"/>
          </a:xfrm>
        </p:spPr>
        <p:txBody>
          <a:bodyPr>
            <a:normAutofit/>
          </a:bodyPr>
          <a:lstStyle/>
          <a:p>
            <a:r>
              <a:rPr lang="en-US" sz="2400" b="1" dirty="0" smtClean="0">
                <a:latin typeface="Arial" pitchFamily="34" charset="0"/>
                <a:cs typeface="Arial" pitchFamily="34" charset="0"/>
              </a:rPr>
              <a:t>Survey Captured Institutions of Diverse Size and Focus</a:t>
            </a:r>
            <a:endParaRPr lang="en-US" sz="2400" b="1" dirty="0">
              <a:latin typeface="Arial" pitchFamily="34" charset="0"/>
              <a:cs typeface="Arial" pitchFamily="34" charset="0"/>
            </a:endParaRPr>
          </a:p>
        </p:txBody>
      </p:sp>
      <p:sp>
        <p:nvSpPr>
          <p:cNvPr id="3" name="Text Placeholder 2"/>
          <p:cNvSpPr>
            <a:spLocks noGrp="1"/>
          </p:cNvSpPr>
          <p:nvPr>
            <p:ph type="body" idx="1"/>
          </p:nvPr>
        </p:nvSpPr>
        <p:spPr>
          <a:xfrm>
            <a:off x="479234" y="1204607"/>
            <a:ext cx="4040188" cy="458940"/>
          </a:xfrm>
        </p:spPr>
        <p:txBody>
          <a:bodyPr>
            <a:normAutofit/>
          </a:bodyPr>
          <a:lstStyle/>
          <a:p>
            <a:pPr algn="ctr"/>
            <a:r>
              <a:rPr lang="en-US" sz="1800" dirty="0"/>
              <a:t>FTE </a:t>
            </a:r>
            <a:r>
              <a:rPr lang="en-US" sz="1800" dirty="0" smtClean="0"/>
              <a:t>Students</a:t>
            </a:r>
            <a:endParaRPr lang="en-US" sz="1800"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1244352188"/>
              </p:ext>
            </p:extLst>
          </p:nvPr>
        </p:nvGraphicFramePr>
        <p:xfrm>
          <a:off x="391099" y="1646065"/>
          <a:ext cx="4040188" cy="3951288"/>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p:cNvSpPr>
            <a:spLocks noGrp="1"/>
          </p:cNvSpPr>
          <p:nvPr>
            <p:ph type="body" sz="quarter" idx="3"/>
          </p:nvPr>
        </p:nvSpPr>
        <p:spPr>
          <a:xfrm>
            <a:off x="4589941" y="1149523"/>
            <a:ext cx="4041775" cy="503007"/>
          </a:xfrm>
        </p:spPr>
        <p:txBody>
          <a:bodyPr>
            <a:normAutofit/>
          </a:bodyPr>
          <a:lstStyle/>
          <a:p>
            <a:pPr algn="ctr"/>
            <a:r>
              <a:rPr lang="en-US" sz="1800" dirty="0" smtClean="0"/>
              <a:t>Institutional Mission/Focus</a:t>
            </a:r>
            <a:endParaRPr lang="en-US" sz="1800" dirty="0"/>
          </a:p>
        </p:txBody>
      </p:sp>
      <p:graphicFrame>
        <p:nvGraphicFramePr>
          <p:cNvPr id="10" name="Content Placeholder 9"/>
          <p:cNvGraphicFramePr>
            <a:graphicFrameLocks noGrp="1"/>
          </p:cNvGraphicFramePr>
          <p:nvPr>
            <p:ph sz="quarter" idx="4"/>
            <p:extLst>
              <p:ext uri="{D42A27DB-BD31-4B8C-83A1-F6EECF244321}">
                <p14:modId xmlns:p14="http://schemas.microsoft.com/office/powerpoint/2010/main" val="2374777835"/>
              </p:ext>
            </p:extLst>
          </p:nvPr>
        </p:nvGraphicFramePr>
        <p:xfrm>
          <a:off x="4505900" y="1723183"/>
          <a:ext cx="4120308" cy="3917453"/>
        </p:xfrm>
        <a:graphic>
          <a:graphicData uri="http://schemas.openxmlformats.org/drawingml/2006/chart">
            <c:chart xmlns:c="http://schemas.openxmlformats.org/drawingml/2006/chart" xmlns:r="http://schemas.openxmlformats.org/officeDocument/2006/relationships" r:id="rId4"/>
          </a:graphicData>
        </a:graphic>
      </p:graphicFrame>
      <p:sp>
        <p:nvSpPr>
          <p:cNvPr id="7" name="Footer Placeholder 6"/>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09E5805D-992F-49FF-BE10-978F9F2FB302}" type="slidenum">
              <a:rPr lang="en-US" smtClean="0"/>
              <a:t>11</a:t>
            </a:fld>
            <a:endParaRPr lang="en-US"/>
          </a:p>
        </p:txBody>
      </p:sp>
    </p:spTree>
    <p:extLst>
      <p:ext uri="{BB962C8B-B14F-4D97-AF65-F5344CB8AC3E}">
        <p14:creationId xmlns:p14="http://schemas.microsoft.com/office/powerpoint/2010/main" val="31055379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64230"/>
          </a:xfrm>
        </p:spPr>
        <p:txBody>
          <a:bodyPr>
            <a:normAutofit/>
          </a:bodyPr>
          <a:lstStyle/>
          <a:p>
            <a:r>
              <a:rPr lang="en-US" sz="2400" b="1" dirty="0" smtClean="0">
                <a:latin typeface="Arial" pitchFamily="34" charset="0"/>
                <a:cs typeface="Arial" pitchFamily="34" charset="0"/>
              </a:rPr>
              <a:t>Mobile Signal Coverage Varies but Is Not Consequential</a:t>
            </a:r>
            <a:endParaRPr lang="en-US" sz="2400" b="1" dirty="0">
              <a:latin typeface="Arial" pitchFamily="34" charset="0"/>
              <a:cs typeface="Arial" pitchFamily="34" charset="0"/>
            </a:endParaRPr>
          </a:p>
        </p:txBody>
      </p:sp>
      <p:sp>
        <p:nvSpPr>
          <p:cNvPr id="3" name="Content Placeholder 2"/>
          <p:cNvSpPr>
            <a:spLocks noGrp="1"/>
          </p:cNvSpPr>
          <p:nvPr>
            <p:ph idx="1"/>
          </p:nvPr>
        </p:nvSpPr>
        <p:spPr>
          <a:xfrm>
            <a:off x="457200" y="1600201"/>
            <a:ext cx="8229600" cy="3373244"/>
          </a:xfrm>
        </p:spPr>
        <p:txBody>
          <a:bodyPr>
            <a:normAutofit/>
          </a:bodyPr>
          <a:lstStyle/>
          <a:p>
            <a:r>
              <a:rPr lang="en-US" sz="2000" dirty="0" smtClean="0">
                <a:latin typeface="Arial" pitchFamily="34" charset="0"/>
                <a:cs typeface="Arial" pitchFamily="34" charset="0"/>
              </a:rPr>
              <a:t>The playing field is not level for delivery of mobile IT over commercial mobile networks.</a:t>
            </a:r>
          </a:p>
          <a:p>
            <a:pPr marL="692150" lvl="2"/>
            <a:r>
              <a:rPr lang="en-US" sz="1800" dirty="0" smtClean="0">
                <a:latin typeface="Arial" pitchFamily="34" charset="0"/>
                <a:cs typeface="Arial" pitchFamily="34" charset="0"/>
              </a:rPr>
              <a:t>In cities and suburbs 83% of respondents rate coverage as good or very good.</a:t>
            </a:r>
          </a:p>
          <a:p>
            <a:pPr marL="692150" lvl="2"/>
            <a:r>
              <a:rPr lang="en-US" sz="1800" dirty="0">
                <a:latin typeface="Arial" pitchFamily="34" charset="0"/>
                <a:cs typeface="Arial" pitchFamily="34" charset="0"/>
              </a:rPr>
              <a:t>I</a:t>
            </a:r>
            <a:r>
              <a:rPr lang="en-US" sz="1800" dirty="0" smtClean="0">
                <a:latin typeface="Arial" pitchFamily="34" charset="0"/>
                <a:cs typeface="Arial" pitchFamily="34" charset="0"/>
              </a:rPr>
              <a:t>n more rural settings, only 57% </a:t>
            </a:r>
            <a:r>
              <a:rPr lang="en-US" sz="1800" dirty="0">
                <a:latin typeface="Arial" pitchFamily="34" charset="0"/>
                <a:cs typeface="Arial" pitchFamily="34" charset="0"/>
              </a:rPr>
              <a:t>of institutions</a:t>
            </a:r>
            <a:r>
              <a:rPr lang="en-US" sz="1800" dirty="0" smtClean="0">
                <a:latin typeface="Arial" pitchFamily="34" charset="0"/>
                <a:cs typeface="Arial" pitchFamily="34" charset="0"/>
              </a:rPr>
              <a:t> report coverage of that quality. </a:t>
            </a:r>
          </a:p>
          <a:p>
            <a:r>
              <a:rPr lang="en-US" sz="2000" dirty="0" smtClean="0">
                <a:latin typeface="Arial" pitchFamily="34" charset="0"/>
                <a:cs typeface="Arial" pitchFamily="34" charset="0"/>
              </a:rPr>
              <a:t>However, the mobile IT outcomes we measured do </a:t>
            </a:r>
            <a:r>
              <a:rPr lang="en-US" sz="2000" u="sng" dirty="0" smtClean="0">
                <a:latin typeface="Arial" pitchFamily="34" charset="0"/>
                <a:cs typeface="Arial" pitchFamily="34" charset="0"/>
              </a:rPr>
              <a:t>not</a:t>
            </a:r>
            <a:r>
              <a:rPr lang="en-US" sz="2000" dirty="0" smtClean="0">
                <a:latin typeface="Arial" pitchFamily="34" charset="0"/>
                <a:cs typeface="Arial" pitchFamily="34" charset="0"/>
              </a:rPr>
              <a:t> vary significantly with mobile signal coverage.</a:t>
            </a:r>
          </a:p>
          <a:p>
            <a:pPr marL="0" indent="0">
              <a:buNone/>
            </a:pPr>
            <a:endParaRPr lang="en-US" dirty="0"/>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12</a:t>
            </a:fld>
            <a:endParaRPr lang="en-US"/>
          </a:p>
        </p:txBody>
      </p:sp>
      <p:graphicFrame>
        <p:nvGraphicFramePr>
          <p:cNvPr id="6" name="Chart 5"/>
          <p:cNvGraphicFramePr/>
          <p:nvPr>
            <p:extLst>
              <p:ext uri="{D42A27DB-BD31-4B8C-83A1-F6EECF244321}">
                <p14:modId xmlns:p14="http://schemas.microsoft.com/office/powerpoint/2010/main" val="1731975566"/>
              </p:ext>
            </p:extLst>
          </p:nvPr>
        </p:nvGraphicFramePr>
        <p:xfrm>
          <a:off x="7581900" y="5353050"/>
          <a:ext cx="1257301" cy="9080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326302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Arial" pitchFamily="34" charset="0"/>
                <a:cs typeface="Arial" pitchFamily="34" charset="0"/>
              </a:rPr>
              <a:t>Mobile activity today</a:t>
            </a:r>
            <a:endParaRPr lang="en-US" sz="3600" dirty="0">
              <a:latin typeface="Arial" pitchFamily="34" charset="0"/>
              <a:cs typeface="Arial" pitchFamily="34" charset="0"/>
            </a:endParaRPr>
          </a:p>
        </p:txBody>
      </p:sp>
      <p:sp>
        <p:nvSpPr>
          <p:cNvPr id="3" name="Text Placeholder 2"/>
          <p:cNvSpPr>
            <a:spLocks noGrp="1"/>
          </p:cNvSpPr>
          <p:nvPr>
            <p:ph type="body" idx="1"/>
          </p:nvPr>
        </p:nvSpPr>
        <p:spPr/>
        <p:txBody>
          <a:bodyPr/>
          <a:lstStyle/>
          <a:p>
            <a:r>
              <a:rPr lang="en-US" dirty="0" smtClean="0">
                <a:latin typeface="Arial" pitchFamily="34" charset="0"/>
                <a:cs typeface="Arial" pitchFamily="34" charset="0"/>
              </a:rPr>
              <a:t>Section 3</a:t>
            </a:r>
            <a:endParaRPr lang="en-US"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13</a:t>
            </a:fld>
            <a:endParaRPr lang="en-US"/>
          </a:p>
        </p:txBody>
      </p:sp>
    </p:spTree>
    <p:extLst>
      <p:ext uri="{BB962C8B-B14F-4D97-AF65-F5344CB8AC3E}">
        <p14:creationId xmlns:p14="http://schemas.microsoft.com/office/powerpoint/2010/main" val="12876591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254" y="256532"/>
            <a:ext cx="8229600" cy="847992"/>
          </a:xfrm>
        </p:spPr>
        <p:txBody>
          <a:bodyPr>
            <a:normAutofit/>
          </a:bodyPr>
          <a:lstStyle/>
          <a:p>
            <a:r>
              <a:rPr lang="en-US" sz="3200" b="1" dirty="0" smtClean="0">
                <a:latin typeface="Arial" pitchFamily="34" charset="0"/>
                <a:cs typeface="Arial" pitchFamily="34" charset="0"/>
              </a:rPr>
              <a:t>Activity and Progress</a:t>
            </a:r>
            <a:endParaRPr lang="en-US" sz="3200" b="1" dirty="0">
              <a:latin typeface="Arial" pitchFamily="34" charset="0"/>
              <a:cs typeface="Arial" pitchFamily="34" charset="0"/>
            </a:endParaRPr>
          </a:p>
        </p:txBody>
      </p:sp>
      <p:sp>
        <p:nvSpPr>
          <p:cNvPr id="3" name="Content Placeholder 2"/>
          <p:cNvSpPr>
            <a:spLocks noGrp="1"/>
          </p:cNvSpPr>
          <p:nvPr>
            <p:ph idx="1"/>
          </p:nvPr>
        </p:nvSpPr>
        <p:spPr>
          <a:xfrm>
            <a:off x="484361" y="1219954"/>
            <a:ext cx="8229600" cy="4667890"/>
          </a:xfrm>
        </p:spPr>
        <p:txBody>
          <a:bodyPr>
            <a:normAutofit/>
          </a:bodyPr>
          <a:lstStyle/>
          <a:p>
            <a:pPr marL="0" indent="0">
              <a:buNone/>
            </a:pPr>
            <a:r>
              <a:rPr lang="en-US" sz="2000" dirty="0" smtClean="0">
                <a:latin typeface="Arial" pitchFamily="34" charset="0"/>
                <a:cs typeface="Arial" pitchFamily="34" charset="0"/>
              </a:rPr>
              <a:t>The survey asked about several indicators of activity in mobile computing and the progress that colleges and universities are seeing from those efforts:</a:t>
            </a:r>
          </a:p>
          <a:p>
            <a:pPr marL="0" indent="0">
              <a:buNone/>
            </a:pPr>
            <a:endParaRPr lang="en-US" sz="1000" dirty="0" smtClean="0">
              <a:latin typeface="Arial" pitchFamily="34" charset="0"/>
              <a:cs typeface="Arial" pitchFamily="34" charset="0"/>
            </a:endParaRPr>
          </a:p>
          <a:p>
            <a:r>
              <a:rPr lang="en-US" sz="2000" dirty="0">
                <a:latin typeface="Arial" pitchFamily="34" charset="0"/>
                <a:cs typeface="Arial" pitchFamily="34" charset="0"/>
              </a:rPr>
              <a:t>Stage of mobile-enablement of 14 institutional service areas</a:t>
            </a:r>
          </a:p>
          <a:p>
            <a:r>
              <a:rPr lang="en-US" sz="2000" dirty="0">
                <a:latin typeface="Arial" pitchFamily="34" charset="0"/>
                <a:cs typeface="Arial" pitchFamily="34" charset="0"/>
              </a:rPr>
              <a:t>Extent to which current mobile demand is being met</a:t>
            </a:r>
          </a:p>
          <a:p>
            <a:r>
              <a:rPr lang="en-US" sz="2000" dirty="0">
                <a:latin typeface="Arial" pitchFamily="34" charset="0"/>
                <a:cs typeface="Arial" pitchFamily="34" charset="0"/>
              </a:rPr>
              <a:t>Where institutions expect to see mobile demand in coming academic year</a:t>
            </a:r>
          </a:p>
          <a:p>
            <a:r>
              <a:rPr lang="en-US" sz="2000" dirty="0">
                <a:latin typeface="Arial" pitchFamily="34" charset="0"/>
                <a:cs typeface="Arial" pitchFamily="34" charset="0"/>
              </a:rPr>
              <a:t>Preparedness to meet next academic year’s demands for mobile IT</a:t>
            </a:r>
          </a:p>
          <a:p>
            <a:r>
              <a:rPr lang="en-US" sz="2000" dirty="0" smtClean="0">
                <a:latin typeface="Arial" pitchFamily="34" charset="0"/>
                <a:cs typeface="Arial" pitchFamily="34" charset="0"/>
              </a:rPr>
              <a:t>Number </a:t>
            </a:r>
            <a:r>
              <a:rPr lang="en-US" sz="2000" dirty="0">
                <a:latin typeface="Arial" pitchFamily="34" charset="0"/>
                <a:cs typeface="Arial" pitchFamily="34" charset="0"/>
              </a:rPr>
              <a:t>of services, applications, and websites mobile-enabled in past 12 months</a:t>
            </a:r>
          </a:p>
          <a:p>
            <a:r>
              <a:rPr lang="en-US" sz="2000" dirty="0" smtClean="0">
                <a:latin typeface="Arial" pitchFamily="34" charset="0"/>
                <a:cs typeface="Arial" pitchFamily="34" charset="0"/>
              </a:rPr>
              <a:t>Money spent on mobile-enablement</a:t>
            </a:r>
          </a:p>
          <a:p>
            <a:r>
              <a:rPr lang="en-US" sz="2000" dirty="0" smtClean="0">
                <a:latin typeface="Arial" pitchFamily="34" charset="0"/>
                <a:cs typeface="Arial" pitchFamily="34" charset="0"/>
              </a:rPr>
              <a:t>Staffing for mobile-enablement projects</a:t>
            </a: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14</a:t>
            </a:fld>
            <a:endParaRPr lang="en-US"/>
          </a:p>
        </p:txBody>
      </p:sp>
    </p:spTree>
    <p:extLst>
      <p:ext uri="{BB962C8B-B14F-4D97-AF65-F5344CB8AC3E}">
        <p14:creationId xmlns:p14="http://schemas.microsoft.com/office/powerpoint/2010/main" val="27463963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661795"/>
          </a:xfrm>
        </p:spPr>
        <p:txBody>
          <a:bodyPr>
            <a:normAutofit/>
          </a:bodyPr>
          <a:lstStyle/>
          <a:p>
            <a:r>
              <a:rPr lang="en-US" sz="2400" b="1" dirty="0" smtClean="0">
                <a:latin typeface="Arial" pitchFamily="34" charset="0"/>
                <a:cs typeface="Arial" pitchFamily="34" charset="0"/>
              </a:rPr>
              <a:t>Stage of Mobile-Enablement</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15</a:t>
            </a:fld>
            <a:endParaRPr lang="en-US"/>
          </a:p>
        </p:txBody>
      </p:sp>
      <p:sp>
        <p:nvSpPr>
          <p:cNvPr id="10" name="Rectangle 2"/>
          <p:cNvSpPr>
            <a:spLocks noChangeArrowheads="1"/>
          </p:cNvSpPr>
          <p:nvPr/>
        </p:nvSpPr>
        <p:spPr bwMode="auto">
          <a:xfrm>
            <a:off x="1073392" y="947739"/>
            <a:ext cx="6910748" cy="26161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sz="1100" b="1" dirty="0" smtClean="0">
                <a:latin typeface="Arial" pitchFamily="34" charset="0"/>
                <a:cs typeface="Arial" pitchFamily="34" charset="0"/>
              </a:rPr>
              <a:t>Q: At </a:t>
            </a:r>
            <a:r>
              <a:rPr lang="en-US" sz="1100" b="1" dirty="0">
                <a:latin typeface="Arial" pitchFamily="34" charset="0"/>
                <a:cs typeface="Arial" pitchFamily="34" charset="0"/>
              </a:rPr>
              <a:t>which stage of mobile enablement are these </a:t>
            </a:r>
            <a:r>
              <a:rPr lang="en-US" sz="1100" b="1" u="sng" dirty="0">
                <a:latin typeface="Arial" pitchFamily="34" charset="0"/>
                <a:cs typeface="Arial" pitchFamily="34" charset="0"/>
              </a:rPr>
              <a:t>institutional</a:t>
            </a:r>
            <a:r>
              <a:rPr lang="en-US" sz="1100" b="1" dirty="0">
                <a:latin typeface="Arial" pitchFamily="34" charset="0"/>
                <a:cs typeface="Arial" pitchFamily="34" charset="0"/>
              </a:rPr>
              <a:t> services, applications, and websites?</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7" name="Group 6"/>
          <p:cNvGrpSpPr/>
          <p:nvPr/>
        </p:nvGrpSpPr>
        <p:grpSpPr>
          <a:xfrm>
            <a:off x="412595" y="4048584"/>
            <a:ext cx="8491655" cy="2123595"/>
            <a:chOff x="412595" y="3188547"/>
            <a:chExt cx="8491655" cy="2308324"/>
          </a:xfrm>
        </p:grpSpPr>
        <p:sp>
          <p:nvSpPr>
            <p:cNvPr id="6" name="TextBox 5"/>
            <p:cNvSpPr txBox="1"/>
            <p:nvPr/>
          </p:nvSpPr>
          <p:spPr>
            <a:xfrm>
              <a:off x="412595" y="3188547"/>
              <a:ext cx="4328767" cy="2031325"/>
            </a:xfrm>
            <a:prstGeom prst="rect">
              <a:avLst/>
            </a:prstGeom>
            <a:noFill/>
          </p:spPr>
          <p:txBody>
            <a:bodyPr wrap="square" rtlCol="0">
              <a:spAutoFit/>
            </a:bodyPr>
            <a:lstStyle/>
            <a:p>
              <a:pPr marL="285750" indent="-285750">
                <a:buFont typeface="Arial" pitchFamily="34" charset="0"/>
                <a:buChar char="•"/>
              </a:pPr>
              <a:r>
                <a:rPr lang="en-US" sz="1400" dirty="0" smtClean="0">
                  <a:latin typeface="Arial" pitchFamily="34" charset="0"/>
                  <a:cs typeface="Arial" pitchFamily="34" charset="0"/>
                </a:rPr>
                <a:t>Administrative </a:t>
              </a:r>
              <a:r>
                <a:rPr lang="en-US" sz="1400" dirty="0">
                  <a:latin typeface="Arial" pitchFamily="34" charset="0"/>
                  <a:cs typeface="Arial" pitchFamily="34" charset="0"/>
                </a:rPr>
                <a:t>services for student information (includes grades, registration, financial aid, etc.)</a:t>
              </a:r>
            </a:p>
            <a:p>
              <a:pPr marL="285750" indent="-285750">
                <a:buFont typeface="Arial" pitchFamily="34" charset="0"/>
                <a:buChar char="•"/>
              </a:pPr>
              <a:r>
                <a:rPr lang="en-US" sz="1400" dirty="0" smtClean="0">
                  <a:latin typeface="Arial" pitchFamily="34" charset="0"/>
                  <a:cs typeface="Arial" pitchFamily="34" charset="0"/>
                </a:rPr>
                <a:t>Student </a:t>
              </a:r>
              <a:r>
                <a:rPr lang="en-US" sz="1400" dirty="0">
                  <a:latin typeface="Arial" pitchFamily="34" charset="0"/>
                  <a:cs typeface="Arial" pitchFamily="34" charset="0"/>
                </a:rPr>
                <a:t>recruitment and admissions</a:t>
              </a:r>
            </a:p>
            <a:p>
              <a:pPr marL="285750" indent="-285750">
                <a:buFont typeface="Arial" pitchFamily="34" charset="0"/>
                <a:buChar char="•"/>
              </a:pPr>
              <a:r>
                <a:rPr lang="en-US" sz="1400" dirty="0" smtClean="0">
                  <a:latin typeface="Arial" pitchFamily="34" charset="0"/>
                  <a:cs typeface="Arial" pitchFamily="34" charset="0"/>
                </a:rPr>
                <a:t>Library </a:t>
              </a:r>
              <a:r>
                <a:rPr lang="en-US" sz="1400" dirty="0">
                  <a:latin typeface="Arial" pitchFamily="34" charset="0"/>
                  <a:cs typeface="Arial" pitchFamily="34" charset="0"/>
                </a:rPr>
                <a:t>catalog and other library services</a:t>
              </a:r>
            </a:p>
            <a:p>
              <a:pPr marL="285750" indent="-285750">
                <a:buFont typeface="Arial" pitchFamily="34" charset="0"/>
                <a:buChar char="•"/>
              </a:pPr>
              <a:r>
                <a:rPr lang="en-US" sz="1400" dirty="0" smtClean="0">
                  <a:latin typeface="Arial" pitchFamily="34" charset="0"/>
                  <a:cs typeface="Arial" pitchFamily="34" charset="0"/>
                </a:rPr>
                <a:t>Learning/course </a:t>
              </a:r>
              <a:r>
                <a:rPr lang="en-US" sz="1400" dirty="0">
                  <a:latin typeface="Arial" pitchFamily="34" charset="0"/>
                  <a:cs typeface="Arial" pitchFamily="34" charset="0"/>
                </a:rPr>
                <a:t>management services </a:t>
              </a:r>
            </a:p>
            <a:p>
              <a:pPr marL="285750" indent="-285750">
                <a:buFont typeface="Arial" pitchFamily="34" charset="0"/>
                <a:buChar char="•"/>
              </a:pPr>
              <a:r>
                <a:rPr lang="en-US" sz="1400" dirty="0" smtClean="0">
                  <a:latin typeface="Arial" pitchFamily="34" charset="0"/>
                  <a:cs typeface="Arial" pitchFamily="34" charset="0"/>
                </a:rPr>
                <a:t>Payroll </a:t>
              </a:r>
              <a:r>
                <a:rPr lang="en-US" sz="1400" dirty="0">
                  <a:latin typeface="Arial" pitchFamily="34" charset="0"/>
                  <a:cs typeface="Arial" pitchFamily="34" charset="0"/>
                </a:rPr>
                <a:t>and benefits services</a:t>
              </a:r>
            </a:p>
            <a:p>
              <a:pPr marL="285750" indent="-285750">
                <a:buFont typeface="Arial" pitchFamily="34" charset="0"/>
                <a:buChar char="•"/>
              </a:pPr>
              <a:r>
                <a:rPr lang="en-US" sz="1400" dirty="0" smtClean="0">
                  <a:latin typeface="Arial" pitchFamily="34" charset="0"/>
                  <a:cs typeface="Arial" pitchFamily="34" charset="0"/>
                </a:rPr>
                <a:t>Grants </a:t>
              </a:r>
              <a:r>
                <a:rPr lang="en-US" sz="1400" dirty="0">
                  <a:latin typeface="Arial" pitchFamily="34" charset="0"/>
                  <a:cs typeface="Arial" pitchFamily="34" charset="0"/>
                </a:rPr>
                <a:t>management services</a:t>
              </a:r>
            </a:p>
            <a:p>
              <a:pPr marL="285750" indent="-285750">
                <a:buFont typeface="Arial" pitchFamily="34" charset="0"/>
                <a:buChar char="•"/>
              </a:pPr>
              <a:r>
                <a:rPr lang="en-US" sz="1400" dirty="0" smtClean="0">
                  <a:latin typeface="Arial" pitchFamily="34" charset="0"/>
                  <a:cs typeface="Arial" pitchFamily="34" charset="0"/>
                </a:rPr>
                <a:t>Financial </a:t>
              </a:r>
              <a:r>
                <a:rPr lang="en-US" sz="1400" dirty="0">
                  <a:latin typeface="Arial" pitchFamily="34" charset="0"/>
                  <a:cs typeface="Arial" pitchFamily="34" charset="0"/>
                </a:rPr>
                <a:t>services (includes accounts payable, budget, etc</a:t>
              </a:r>
              <a:r>
                <a:rPr lang="en-US" sz="1400" dirty="0" smtClean="0">
                  <a:latin typeface="Arial" pitchFamily="34" charset="0"/>
                  <a:cs typeface="Arial" pitchFamily="34" charset="0"/>
                </a:rPr>
                <a:t>.)</a:t>
              </a:r>
            </a:p>
          </p:txBody>
        </p:sp>
        <p:sp>
          <p:nvSpPr>
            <p:cNvPr id="11" name="TextBox 10"/>
            <p:cNvSpPr txBox="1"/>
            <p:nvPr/>
          </p:nvSpPr>
          <p:spPr>
            <a:xfrm>
              <a:off x="4751350" y="3188547"/>
              <a:ext cx="4152900" cy="2308324"/>
            </a:xfrm>
            <a:prstGeom prst="rect">
              <a:avLst/>
            </a:prstGeom>
            <a:noFill/>
          </p:spPr>
          <p:txBody>
            <a:bodyPr wrap="square" rtlCol="0">
              <a:spAutoFit/>
            </a:bodyPr>
            <a:lstStyle/>
            <a:p>
              <a:pPr marL="285750" indent="-285750">
                <a:buFont typeface="Arial" pitchFamily="34" charset="0"/>
                <a:buChar char="•"/>
              </a:pPr>
              <a:r>
                <a:rPr lang="en-US" sz="1400" dirty="0">
                  <a:latin typeface="Arial" pitchFamily="34" charset="0"/>
                  <a:cs typeface="Arial" pitchFamily="34" charset="0"/>
                </a:rPr>
                <a:t>Procurement services</a:t>
              </a:r>
            </a:p>
            <a:p>
              <a:pPr marL="285750" indent="-285750">
                <a:buFont typeface="Arial" pitchFamily="34" charset="0"/>
                <a:buChar char="•"/>
              </a:pPr>
              <a:r>
                <a:rPr lang="en-US" sz="1400" dirty="0" smtClean="0">
                  <a:latin typeface="Arial" pitchFamily="34" charset="0"/>
                  <a:cs typeface="Arial" pitchFamily="34" charset="0"/>
                </a:rPr>
                <a:t>Facilities </a:t>
              </a:r>
              <a:r>
                <a:rPr lang="en-US" sz="1400" dirty="0">
                  <a:latin typeface="Arial" pitchFamily="34" charset="0"/>
                  <a:cs typeface="Arial" pitchFamily="34" charset="0"/>
                </a:rPr>
                <a:t>and space services</a:t>
              </a:r>
            </a:p>
            <a:p>
              <a:pPr marL="285750" indent="-285750">
                <a:buFont typeface="Arial" pitchFamily="34" charset="0"/>
                <a:buChar char="•"/>
              </a:pPr>
              <a:r>
                <a:rPr lang="en-US" sz="1400" dirty="0" smtClean="0">
                  <a:latin typeface="Arial" pitchFamily="34" charset="0"/>
                  <a:cs typeface="Arial" pitchFamily="34" charset="0"/>
                </a:rPr>
                <a:t>Advancement/development/alumni </a:t>
              </a:r>
              <a:r>
                <a:rPr lang="en-US" sz="1400" dirty="0">
                  <a:latin typeface="Arial" pitchFamily="34" charset="0"/>
                  <a:cs typeface="Arial" pitchFamily="34" charset="0"/>
                </a:rPr>
                <a:t>services</a:t>
              </a:r>
            </a:p>
            <a:p>
              <a:pPr marL="285750" indent="-285750">
                <a:buFont typeface="Arial" pitchFamily="34" charset="0"/>
                <a:buChar char="•"/>
              </a:pPr>
              <a:r>
                <a:rPr lang="en-US" sz="1400" dirty="0" smtClean="0">
                  <a:latin typeface="Arial" pitchFamily="34" charset="0"/>
                  <a:cs typeface="Arial" pitchFamily="34" charset="0"/>
                </a:rPr>
                <a:t>Faculty </a:t>
              </a:r>
              <a:r>
                <a:rPr lang="en-US" sz="1400" dirty="0">
                  <a:latin typeface="Arial" pitchFamily="34" charset="0"/>
                  <a:cs typeface="Arial" pitchFamily="34" charset="0"/>
                </a:rPr>
                <a:t>biographies and CVs</a:t>
              </a:r>
            </a:p>
            <a:p>
              <a:pPr marL="285750" indent="-285750">
                <a:buFont typeface="Arial" pitchFamily="34" charset="0"/>
                <a:buChar char="•"/>
              </a:pPr>
              <a:r>
                <a:rPr lang="en-US" sz="1400" dirty="0" smtClean="0">
                  <a:latin typeface="Arial" pitchFamily="34" charset="0"/>
                  <a:cs typeface="Arial" pitchFamily="34" charset="0"/>
                </a:rPr>
                <a:t>Primary </a:t>
              </a:r>
              <a:r>
                <a:rPr lang="en-US" sz="1400" dirty="0">
                  <a:latin typeface="Arial" pitchFamily="34" charset="0"/>
                  <a:cs typeface="Arial" pitchFamily="34" charset="0"/>
                </a:rPr>
                <a:t>web presence (includes </a:t>
              </a:r>
              <a:r>
                <a:rPr lang="en-US" sz="1400" dirty="0" smtClean="0">
                  <a:latin typeface="Arial" pitchFamily="34" charset="0"/>
                  <a:cs typeface="Arial" pitchFamily="34" charset="0"/>
                </a:rPr>
                <a:t>institutional </a:t>
              </a:r>
              <a:r>
                <a:rPr lang="en-US" sz="1400" dirty="0">
                  <a:latin typeface="Arial" pitchFamily="34" charset="0"/>
                  <a:cs typeface="Arial" pitchFamily="34" charset="0"/>
                </a:rPr>
                <a:t>home page and other major descriptive pages)</a:t>
              </a:r>
            </a:p>
            <a:p>
              <a:pPr marL="285750" indent="-285750">
                <a:buFont typeface="Arial" pitchFamily="34" charset="0"/>
                <a:buChar char="•"/>
              </a:pPr>
              <a:r>
                <a:rPr lang="en-US" sz="1400" dirty="0" smtClean="0">
                  <a:latin typeface="Arial" pitchFamily="34" charset="0"/>
                  <a:cs typeface="Arial" pitchFamily="34" charset="0"/>
                </a:rPr>
                <a:t>IT </a:t>
              </a:r>
              <a:r>
                <a:rPr lang="en-US" sz="1400" dirty="0">
                  <a:latin typeface="Arial" pitchFamily="34" charset="0"/>
                  <a:cs typeface="Arial" pitchFamily="34" charset="0"/>
                </a:rPr>
                <a:t>services and support (includes help desk, multimedia services, voice/data network, etc.)</a:t>
              </a:r>
            </a:p>
            <a:p>
              <a:pPr marL="285750" indent="-285750">
                <a:buFont typeface="Arial" pitchFamily="34" charset="0"/>
                <a:buChar char="•"/>
              </a:pPr>
              <a:r>
                <a:rPr lang="en-US" sz="1400" dirty="0" smtClean="0">
                  <a:latin typeface="Arial" pitchFamily="34" charset="0"/>
                  <a:cs typeface="Arial" pitchFamily="34" charset="0"/>
                </a:rPr>
                <a:t>Health </a:t>
              </a:r>
              <a:r>
                <a:rPr lang="en-US" sz="1400" dirty="0">
                  <a:latin typeface="Arial" pitchFamily="34" charset="0"/>
                  <a:cs typeface="Arial" pitchFamily="34" charset="0"/>
                </a:rPr>
                <a:t>services (institutional health center)</a:t>
              </a:r>
            </a:p>
            <a:p>
              <a:endParaRPr lang="en-US" dirty="0"/>
            </a:p>
          </p:txBody>
        </p:sp>
      </p:grpSp>
      <p:cxnSp>
        <p:nvCxnSpPr>
          <p:cNvPr id="12" name="Straight Arrow Connector 11"/>
          <p:cNvCxnSpPr/>
          <p:nvPr/>
        </p:nvCxnSpPr>
        <p:spPr>
          <a:xfrm flipV="1">
            <a:off x="1189821" y="1432193"/>
            <a:ext cx="6400800" cy="1791575"/>
          </a:xfrm>
          <a:prstGeom prst="straightConnector1">
            <a:avLst/>
          </a:prstGeom>
          <a:ln w="34925">
            <a:solidFill>
              <a:schemeClr val="tx2"/>
            </a:solidFill>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827040" y="3395861"/>
            <a:ext cx="771181" cy="461665"/>
          </a:xfrm>
          <a:prstGeom prst="rect">
            <a:avLst/>
          </a:prstGeom>
          <a:noFill/>
          <a:ln>
            <a:noFill/>
          </a:ln>
        </p:spPr>
        <p:txBody>
          <a:bodyPr wrap="square" rtlCol="0" anchor="ctr">
            <a:spAutoFit/>
          </a:bodyPr>
          <a:lstStyle/>
          <a:p>
            <a:pPr algn="ctr"/>
            <a:r>
              <a:rPr lang="en-US" sz="1200" b="1" dirty="0" smtClean="0">
                <a:latin typeface="Arial" pitchFamily="34" charset="0"/>
                <a:cs typeface="Arial" pitchFamily="34" charset="0"/>
              </a:rPr>
              <a:t>Don’t know</a:t>
            </a:r>
          </a:p>
        </p:txBody>
      </p:sp>
      <p:sp>
        <p:nvSpPr>
          <p:cNvPr id="14" name="TextBox 13"/>
          <p:cNvSpPr txBox="1"/>
          <p:nvPr/>
        </p:nvSpPr>
        <p:spPr>
          <a:xfrm>
            <a:off x="1549399" y="3153489"/>
            <a:ext cx="1012774" cy="461665"/>
          </a:xfrm>
          <a:prstGeom prst="rect">
            <a:avLst/>
          </a:prstGeom>
          <a:noFill/>
          <a:ln>
            <a:noFill/>
          </a:ln>
        </p:spPr>
        <p:txBody>
          <a:bodyPr wrap="square" rtlCol="0" anchor="ctr">
            <a:spAutoFit/>
          </a:bodyPr>
          <a:lstStyle/>
          <a:p>
            <a:pPr algn="ctr"/>
            <a:r>
              <a:rPr lang="en-US" sz="1200" b="1" dirty="0" smtClean="0">
                <a:latin typeface="Arial" pitchFamily="34" charset="0"/>
                <a:cs typeface="Arial" pitchFamily="34" charset="0"/>
              </a:rPr>
              <a:t>No discussion</a:t>
            </a:r>
          </a:p>
        </p:txBody>
      </p:sp>
      <p:sp>
        <p:nvSpPr>
          <p:cNvPr id="15" name="TextBox 14"/>
          <p:cNvSpPr txBox="1"/>
          <p:nvPr/>
        </p:nvSpPr>
        <p:spPr>
          <a:xfrm>
            <a:off x="2489808" y="2937849"/>
            <a:ext cx="1112704" cy="461665"/>
          </a:xfrm>
          <a:prstGeom prst="rect">
            <a:avLst/>
          </a:prstGeom>
          <a:noFill/>
          <a:ln>
            <a:noFill/>
          </a:ln>
        </p:spPr>
        <p:txBody>
          <a:bodyPr wrap="square" rtlCol="0" anchor="ctr">
            <a:spAutoFit/>
          </a:bodyPr>
          <a:lstStyle/>
          <a:p>
            <a:pPr algn="ctr"/>
            <a:r>
              <a:rPr lang="en-US" sz="1200" b="1" dirty="0" smtClean="0">
                <a:latin typeface="Arial" pitchFamily="34" charset="0"/>
                <a:cs typeface="Arial" pitchFamily="34" charset="0"/>
              </a:rPr>
              <a:t>Considered; not pursued</a:t>
            </a:r>
          </a:p>
        </p:txBody>
      </p:sp>
      <p:sp>
        <p:nvSpPr>
          <p:cNvPr id="16" name="TextBox 15"/>
          <p:cNvSpPr txBox="1"/>
          <p:nvPr/>
        </p:nvSpPr>
        <p:spPr>
          <a:xfrm>
            <a:off x="3580483" y="2633029"/>
            <a:ext cx="1388956" cy="461665"/>
          </a:xfrm>
          <a:prstGeom prst="rect">
            <a:avLst/>
          </a:prstGeom>
          <a:noFill/>
          <a:ln>
            <a:noFill/>
          </a:ln>
        </p:spPr>
        <p:txBody>
          <a:bodyPr wrap="square" rtlCol="0" anchor="ctr">
            <a:spAutoFit/>
          </a:bodyPr>
          <a:lstStyle/>
          <a:p>
            <a:pPr algn="ctr">
              <a:defRPr/>
            </a:pPr>
            <a:r>
              <a:rPr lang="en-US" sz="1200" b="1" dirty="0">
                <a:solidFill>
                  <a:srgbClr val="000000"/>
                </a:solidFill>
                <a:latin typeface="Arial"/>
                <a:ea typeface="Times New Roman"/>
                <a:cs typeface="Times New Roman"/>
              </a:rPr>
              <a:t>Currently under consideration</a:t>
            </a:r>
            <a:endParaRPr lang="en-US" sz="1200" b="1" dirty="0">
              <a:ea typeface="Times New Roman"/>
              <a:cs typeface="Times New Roman"/>
            </a:endParaRPr>
          </a:p>
        </p:txBody>
      </p:sp>
      <p:sp>
        <p:nvSpPr>
          <p:cNvPr id="17" name="TextBox 16"/>
          <p:cNvSpPr txBox="1"/>
          <p:nvPr/>
        </p:nvSpPr>
        <p:spPr>
          <a:xfrm>
            <a:off x="4669163" y="2310929"/>
            <a:ext cx="1643503" cy="461665"/>
          </a:xfrm>
          <a:prstGeom prst="rect">
            <a:avLst/>
          </a:prstGeom>
          <a:noFill/>
          <a:ln>
            <a:noFill/>
          </a:ln>
        </p:spPr>
        <p:txBody>
          <a:bodyPr wrap="square" rtlCol="0" anchor="ctr">
            <a:spAutoFit/>
          </a:bodyPr>
          <a:lstStyle/>
          <a:p>
            <a:pPr algn="ctr"/>
            <a:r>
              <a:rPr lang="en-US" sz="1200" b="1" dirty="0">
                <a:solidFill>
                  <a:srgbClr val="000000"/>
                </a:solidFill>
                <a:latin typeface="Arial"/>
                <a:ea typeface="Times New Roman"/>
                <a:cs typeface="Times New Roman"/>
              </a:rPr>
              <a:t>In </a:t>
            </a:r>
            <a:r>
              <a:rPr lang="en-US" sz="1200" b="1" dirty="0" smtClean="0">
                <a:solidFill>
                  <a:srgbClr val="000000"/>
                </a:solidFill>
                <a:latin typeface="Arial"/>
                <a:ea typeface="Times New Roman"/>
                <a:cs typeface="Times New Roman"/>
              </a:rPr>
              <a:t>planning/under </a:t>
            </a:r>
            <a:r>
              <a:rPr lang="en-US" sz="1200" b="1" dirty="0">
                <a:solidFill>
                  <a:srgbClr val="000000"/>
                </a:solidFill>
                <a:latin typeface="Arial"/>
                <a:ea typeface="Times New Roman"/>
                <a:cs typeface="Times New Roman"/>
              </a:rPr>
              <a:t>development</a:t>
            </a:r>
            <a:endParaRPr lang="en-US" sz="1200" b="1" dirty="0" smtClean="0">
              <a:latin typeface="Arial" pitchFamily="34" charset="0"/>
              <a:cs typeface="Arial" pitchFamily="34" charset="0"/>
            </a:endParaRPr>
          </a:p>
        </p:txBody>
      </p:sp>
      <p:sp>
        <p:nvSpPr>
          <p:cNvPr id="18" name="TextBox 17"/>
          <p:cNvSpPr txBox="1"/>
          <p:nvPr/>
        </p:nvSpPr>
        <p:spPr>
          <a:xfrm>
            <a:off x="6111704" y="1983553"/>
            <a:ext cx="991519" cy="461665"/>
          </a:xfrm>
          <a:prstGeom prst="rect">
            <a:avLst/>
          </a:prstGeom>
          <a:noFill/>
          <a:ln>
            <a:noFill/>
          </a:ln>
        </p:spPr>
        <p:txBody>
          <a:bodyPr wrap="square" rtlCol="0" anchor="ctr">
            <a:spAutoFit/>
          </a:bodyPr>
          <a:lstStyle/>
          <a:p>
            <a:pPr algn="ctr"/>
            <a:r>
              <a:rPr lang="en-US" sz="1200" b="1" dirty="0">
                <a:solidFill>
                  <a:srgbClr val="000000"/>
                </a:solidFill>
                <a:latin typeface="Arial"/>
                <a:ea typeface="Times New Roman"/>
                <a:cs typeface="Times New Roman"/>
              </a:rPr>
              <a:t>Some are enabled</a:t>
            </a:r>
            <a:endParaRPr lang="en-US" sz="1200" b="1" dirty="0" smtClean="0">
              <a:latin typeface="Arial" pitchFamily="34" charset="0"/>
              <a:cs typeface="Arial" pitchFamily="34" charset="0"/>
            </a:endParaRPr>
          </a:p>
        </p:txBody>
      </p:sp>
      <p:sp>
        <p:nvSpPr>
          <p:cNvPr id="19" name="TextBox 18"/>
          <p:cNvSpPr txBox="1"/>
          <p:nvPr/>
        </p:nvSpPr>
        <p:spPr>
          <a:xfrm>
            <a:off x="6982036" y="1762176"/>
            <a:ext cx="1035155" cy="461665"/>
          </a:xfrm>
          <a:prstGeom prst="rect">
            <a:avLst/>
          </a:prstGeom>
          <a:noFill/>
          <a:ln>
            <a:noFill/>
          </a:ln>
        </p:spPr>
        <p:txBody>
          <a:bodyPr wrap="square" rtlCol="0" anchor="ctr">
            <a:spAutoFit/>
          </a:bodyPr>
          <a:lstStyle/>
          <a:p>
            <a:pPr algn="ctr"/>
            <a:r>
              <a:rPr lang="en-US" sz="1200" b="1" dirty="0" smtClean="0">
                <a:solidFill>
                  <a:srgbClr val="000000"/>
                </a:solidFill>
                <a:latin typeface="Arial"/>
                <a:ea typeface="Times New Roman"/>
                <a:cs typeface="Times New Roman"/>
              </a:rPr>
              <a:t>Most </a:t>
            </a:r>
            <a:r>
              <a:rPr lang="en-US" sz="1200" b="1" dirty="0">
                <a:solidFill>
                  <a:srgbClr val="000000"/>
                </a:solidFill>
                <a:latin typeface="Arial"/>
                <a:ea typeface="Times New Roman"/>
                <a:cs typeface="Times New Roman"/>
              </a:rPr>
              <a:t>are enabled</a:t>
            </a:r>
            <a:endParaRPr lang="en-US" sz="1200" b="1" dirty="0" smtClean="0">
              <a:latin typeface="Arial" pitchFamily="34" charset="0"/>
              <a:cs typeface="Arial" pitchFamily="34" charset="0"/>
            </a:endParaRPr>
          </a:p>
        </p:txBody>
      </p:sp>
    </p:spTree>
    <p:extLst>
      <p:ext uri="{BB962C8B-B14F-4D97-AF65-F5344CB8AC3E}">
        <p14:creationId xmlns:p14="http://schemas.microsoft.com/office/powerpoint/2010/main" val="25891003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16</a:t>
            </a:fld>
            <a:endParaRPr lang="en-US"/>
          </a:p>
        </p:txBody>
      </p:sp>
      <p:sp>
        <p:nvSpPr>
          <p:cNvPr id="8" name="Title 1"/>
          <p:cNvSpPr>
            <a:spLocks noGrp="1"/>
          </p:cNvSpPr>
          <p:nvPr>
            <p:ph type="title"/>
          </p:nvPr>
        </p:nvSpPr>
        <p:spPr>
          <a:xfrm>
            <a:off x="457200" y="122665"/>
            <a:ext cx="8229600" cy="858644"/>
          </a:xfrm>
        </p:spPr>
        <p:txBody>
          <a:bodyPr>
            <a:normAutofit/>
          </a:bodyPr>
          <a:lstStyle/>
          <a:p>
            <a:r>
              <a:rPr lang="en-US" sz="2400" b="1" dirty="0" smtClean="0">
                <a:latin typeface="Arial" pitchFamily="34" charset="0"/>
                <a:cs typeface="Arial" pitchFamily="34" charset="0"/>
              </a:rPr>
              <a:t>Student- and Public-Facing </a:t>
            </a:r>
            <a:r>
              <a:rPr lang="en-US" sz="2400" b="1" dirty="0">
                <a:latin typeface="Arial" pitchFamily="34" charset="0"/>
                <a:cs typeface="Arial" pitchFamily="34" charset="0"/>
              </a:rPr>
              <a:t>Services </a:t>
            </a:r>
            <a:r>
              <a:rPr lang="en-US" sz="2400" b="1" dirty="0" smtClean="0">
                <a:latin typeface="Arial" pitchFamily="34" charset="0"/>
                <a:cs typeface="Arial" pitchFamily="34" charset="0"/>
              </a:rPr>
              <a:t>Are </a:t>
            </a:r>
            <a:r>
              <a:rPr lang="en-US" sz="2400" b="1" dirty="0">
                <a:latin typeface="Arial" pitchFamily="34" charset="0"/>
                <a:cs typeface="Arial" pitchFamily="34" charset="0"/>
              </a:rPr>
              <a:t>Enabled </a:t>
            </a:r>
            <a:r>
              <a:rPr lang="en-US" sz="2400" b="1" dirty="0" smtClean="0">
                <a:latin typeface="Arial" pitchFamily="34" charset="0"/>
                <a:cs typeface="Arial" pitchFamily="34" charset="0"/>
              </a:rPr>
              <a:t>First</a:t>
            </a:r>
            <a:endParaRPr lang="en-US" sz="2400" b="1" dirty="0">
              <a:latin typeface="Arial" pitchFamily="34" charset="0"/>
              <a:cs typeface="Arial" pitchFamily="34" charset="0"/>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910200319"/>
              </p:ext>
            </p:extLst>
          </p:nvPr>
        </p:nvGraphicFramePr>
        <p:xfrm>
          <a:off x="99422" y="1984918"/>
          <a:ext cx="8664498" cy="4315522"/>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697117" y="797043"/>
            <a:ext cx="7469109" cy="1323439"/>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Student- </a:t>
            </a:r>
            <a:r>
              <a:rPr lang="en-US" sz="2000" dirty="0">
                <a:latin typeface="Arial" pitchFamily="34" charset="0"/>
                <a:cs typeface="Arial" pitchFamily="34" charset="0"/>
              </a:rPr>
              <a:t>and </a:t>
            </a:r>
            <a:r>
              <a:rPr lang="en-US" sz="2000" dirty="0" smtClean="0">
                <a:latin typeface="Arial" pitchFamily="34" charset="0"/>
                <a:cs typeface="Arial" pitchFamily="34" charset="0"/>
              </a:rPr>
              <a:t>public-facing services tend to be at considerably higher levels of mobile-enablement.</a:t>
            </a:r>
          </a:p>
          <a:p>
            <a:pPr marL="285750" indent="-285750">
              <a:buFont typeface="Arial" pitchFamily="34" charset="0"/>
              <a:buChar char="•"/>
            </a:pPr>
            <a:r>
              <a:rPr lang="en-US" sz="2000" dirty="0" smtClean="0">
                <a:latin typeface="Arial" pitchFamily="34" charset="0"/>
                <a:cs typeface="Arial" pitchFamily="34" charset="0"/>
              </a:rPr>
              <a:t>Services focused on staff are languishing, relative to student-focused services.</a:t>
            </a:r>
          </a:p>
        </p:txBody>
      </p:sp>
    </p:spTree>
    <p:extLst>
      <p:ext uri="{BB962C8B-B14F-4D97-AF65-F5344CB8AC3E}">
        <p14:creationId xmlns:p14="http://schemas.microsoft.com/office/powerpoint/2010/main" val="36619392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17</a:t>
            </a:fld>
            <a:endParaRPr lang="en-US"/>
          </a:p>
        </p:txBody>
      </p:sp>
      <p:sp>
        <p:nvSpPr>
          <p:cNvPr id="8" name="Title 1"/>
          <p:cNvSpPr>
            <a:spLocks noGrp="1"/>
          </p:cNvSpPr>
          <p:nvPr>
            <p:ph type="title"/>
          </p:nvPr>
        </p:nvSpPr>
        <p:spPr>
          <a:xfrm>
            <a:off x="457200" y="99515"/>
            <a:ext cx="8229600" cy="858644"/>
          </a:xfrm>
        </p:spPr>
        <p:txBody>
          <a:bodyPr>
            <a:normAutofit/>
          </a:bodyPr>
          <a:lstStyle/>
          <a:p>
            <a:r>
              <a:rPr lang="en-US" sz="2400" b="1" dirty="0" smtClean="0">
                <a:latin typeface="Arial" pitchFamily="34" charset="0"/>
                <a:cs typeface="Arial" pitchFamily="34" charset="0"/>
              </a:rPr>
              <a:t>Mobile-Enablement Tends to Follow Priority</a:t>
            </a:r>
            <a:endParaRPr lang="en-US" sz="2400" b="1" dirty="0">
              <a:latin typeface="Arial" pitchFamily="34" charset="0"/>
              <a:cs typeface="Arial" pitchFamily="34" charset="0"/>
            </a:endParaRPr>
          </a:p>
        </p:txBody>
      </p:sp>
      <p:sp>
        <p:nvSpPr>
          <p:cNvPr id="11" name="TextBox 10"/>
          <p:cNvSpPr txBox="1"/>
          <p:nvPr/>
        </p:nvSpPr>
        <p:spPr>
          <a:xfrm>
            <a:off x="708692" y="773893"/>
            <a:ext cx="7469109" cy="1015663"/>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Where institutions see the highest priority for mobile computing, they are showing results.</a:t>
            </a:r>
          </a:p>
          <a:p>
            <a:pPr marL="285750" indent="-285750">
              <a:buFont typeface="Arial" pitchFamily="34" charset="0"/>
              <a:buChar char="•"/>
            </a:pPr>
            <a:r>
              <a:rPr lang="en-US" sz="2000" dirty="0" smtClean="0">
                <a:latin typeface="Arial" pitchFamily="34" charset="0"/>
                <a:cs typeface="Arial" pitchFamily="34" charset="0"/>
              </a:rPr>
              <a:t>Mobile services focused on faculty and staff are not common.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63767709"/>
              </p:ext>
            </p:extLst>
          </p:nvPr>
        </p:nvGraphicFramePr>
        <p:xfrm>
          <a:off x="457200" y="1863524"/>
          <a:ext cx="8229600" cy="42626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04259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09E5805D-992F-49FF-BE10-978F9F2FB302}" type="slidenum">
              <a:rPr lang="en-US" smtClean="0"/>
              <a:t>18</a:t>
            </a:fld>
            <a:endParaRPr lang="en-US"/>
          </a:p>
        </p:txBody>
      </p:sp>
      <p:sp>
        <p:nvSpPr>
          <p:cNvPr id="4" name="TextBox 59"/>
          <p:cNvSpPr txBox="1">
            <a:spLocks noChangeArrowheads="1"/>
          </p:cNvSpPr>
          <p:nvPr/>
        </p:nvSpPr>
        <p:spPr bwMode="auto">
          <a:xfrm>
            <a:off x="0" y="190500"/>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b="1" dirty="0" smtClean="0">
                <a:solidFill>
                  <a:srgbClr val="353637"/>
                </a:solidFill>
                <a:latin typeface="Arial" pitchFamily="34" charset="0"/>
                <a:cs typeface="Arial" pitchFamily="34" charset="0"/>
              </a:rPr>
              <a:t>Maturity for Mobile-Enablement</a:t>
            </a:r>
            <a:endParaRPr lang="en-GB" b="1" dirty="0">
              <a:solidFill>
                <a:srgbClr val="353637"/>
              </a:solidFill>
              <a:latin typeface="Arial" pitchFamily="34" charset="0"/>
              <a:cs typeface="Arial" pitchFamily="34" charset="0"/>
            </a:endParaRPr>
          </a:p>
        </p:txBody>
      </p:sp>
      <p:grpSp>
        <p:nvGrpSpPr>
          <p:cNvPr id="34" name="Group 33"/>
          <p:cNvGrpSpPr/>
          <p:nvPr/>
        </p:nvGrpSpPr>
        <p:grpSpPr>
          <a:xfrm>
            <a:off x="4284351" y="1493912"/>
            <a:ext cx="2487925" cy="1019066"/>
            <a:chOff x="4284351" y="1600787"/>
            <a:chExt cx="2487925" cy="1019066"/>
          </a:xfrm>
        </p:grpSpPr>
        <p:sp>
          <p:nvSpPr>
            <p:cNvPr id="19" name="Rounded Rectangle 18"/>
            <p:cNvSpPr>
              <a:spLocks noChangeArrowheads="1"/>
            </p:cNvSpPr>
            <p:nvPr/>
          </p:nvSpPr>
          <p:spPr bwMode="auto">
            <a:xfrm>
              <a:off x="4284351" y="1600787"/>
              <a:ext cx="2414587" cy="979243"/>
            </a:xfrm>
            <a:prstGeom prst="roundRect">
              <a:avLst>
                <a:gd name="adj" fmla="val 6884"/>
              </a:avLst>
            </a:prstGeom>
            <a:gradFill rotWithShape="1">
              <a:gsLst>
                <a:gs pos="0">
                  <a:srgbClr val="FFFFFF"/>
                </a:gs>
                <a:gs pos="100000">
                  <a:srgbClr val="F2F2F2"/>
                </a:gs>
              </a:gsLst>
              <a:lin ang="5400000"/>
            </a:gradFill>
            <a:ln w="6350">
              <a:solidFill>
                <a:srgbClr val="D9D9D9"/>
              </a:solidFill>
              <a:round/>
              <a:headEnd/>
              <a:tailEnd/>
            </a:ln>
            <a:effectLst>
              <a:outerShdw dist="25401" dir="2700000" rotWithShape="0">
                <a:srgbClr val="A6A6A6">
                  <a:alpha val="42998"/>
                </a:srgbClr>
              </a:outerShdw>
            </a:effectLst>
          </p:spPr>
          <p:txBody>
            <a:bodyPr anchor="ctr"/>
            <a:lstStyle/>
            <a:p>
              <a:pPr algn="ctr">
                <a:defRPr/>
              </a:pPr>
              <a:endParaRPr lang="en-US">
                <a:solidFill>
                  <a:srgbClr val="FFFFFF"/>
                </a:solidFill>
                <a:latin typeface="Arial"/>
                <a:ea typeface="ＭＳ Ｐゴシック" pitchFamily="-109" charset="-128"/>
                <a:cs typeface="Arial"/>
              </a:endParaRPr>
            </a:p>
          </p:txBody>
        </p:sp>
        <p:sp>
          <p:nvSpPr>
            <p:cNvPr id="20" name="TextBox 17"/>
            <p:cNvSpPr txBox="1">
              <a:spLocks noChangeArrowheads="1"/>
            </p:cNvSpPr>
            <p:nvPr/>
          </p:nvSpPr>
          <p:spPr bwMode="auto">
            <a:xfrm>
              <a:off x="4451124" y="2019689"/>
              <a:ext cx="223868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182880" indent="-182880" eaLnBrk="1" hangingPunct="1">
                <a:buFont typeface="Arial" charset="0"/>
                <a:buChar char="•"/>
              </a:pPr>
              <a:r>
                <a:rPr lang="en-US" sz="1100" dirty="0" smtClean="0">
                  <a:solidFill>
                    <a:srgbClr val="595959"/>
                  </a:solidFill>
                  <a:latin typeface="Arial"/>
                  <a:cs typeface="Arial"/>
                </a:rPr>
                <a:t>Primary </a:t>
              </a:r>
              <a:r>
                <a:rPr lang="en-US" sz="1100" dirty="0">
                  <a:solidFill>
                    <a:srgbClr val="595959"/>
                  </a:solidFill>
                  <a:latin typeface="Arial"/>
                  <a:cs typeface="Arial"/>
                </a:rPr>
                <a:t>web presence</a:t>
              </a:r>
            </a:p>
            <a:p>
              <a:pPr marL="182880" indent="-182880" eaLnBrk="1" hangingPunct="1">
                <a:buFont typeface="Arial" charset="0"/>
                <a:buChar char="•"/>
              </a:pPr>
              <a:r>
                <a:rPr lang="en-US" sz="1100" dirty="0">
                  <a:solidFill>
                    <a:srgbClr val="595959"/>
                  </a:solidFill>
                  <a:latin typeface="Arial"/>
                  <a:cs typeface="Arial"/>
                </a:rPr>
                <a:t>Learning/course management </a:t>
              </a:r>
              <a:r>
                <a:rPr lang="en-US" sz="1100" dirty="0" smtClean="0">
                  <a:solidFill>
                    <a:srgbClr val="595959"/>
                  </a:solidFill>
                  <a:latin typeface="Arial"/>
                  <a:cs typeface="Arial"/>
                </a:rPr>
                <a:t>services</a:t>
              </a:r>
            </a:p>
          </p:txBody>
        </p:sp>
        <p:sp>
          <p:nvSpPr>
            <p:cNvPr id="21" name="TextBox 18"/>
            <p:cNvSpPr txBox="1">
              <a:spLocks noChangeArrowheads="1"/>
            </p:cNvSpPr>
            <p:nvPr/>
          </p:nvSpPr>
          <p:spPr bwMode="auto">
            <a:xfrm>
              <a:off x="4448173" y="1642350"/>
              <a:ext cx="232410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801688" eaLnBrk="0" hangingPunct="0">
                <a:defRPr sz="2400">
                  <a:solidFill>
                    <a:schemeClr val="tx1"/>
                  </a:solidFill>
                  <a:latin typeface="Arial" charset="0"/>
                  <a:ea typeface="ＭＳ Ｐゴシック" charset="0"/>
                  <a:cs typeface="ＭＳ Ｐゴシック" charset="0"/>
                </a:defRPr>
              </a:lvl1pPr>
              <a:lvl2pPr marL="742950" indent="-285750" defTabSz="801688" eaLnBrk="0" hangingPunct="0">
                <a:defRPr sz="2400">
                  <a:solidFill>
                    <a:schemeClr val="tx1"/>
                  </a:solidFill>
                  <a:latin typeface="Arial" charset="0"/>
                  <a:ea typeface="ＭＳ Ｐゴシック" charset="0"/>
                </a:defRPr>
              </a:lvl2pPr>
              <a:lvl3pPr marL="1143000" indent="-228600" defTabSz="801688" eaLnBrk="0" hangingPunct="0">
                <a:defRPr sz="2400">
                  <a:solidFill>
                    <a:schemeClr val="tx1"/>
                  </a:solidFill>
                  <a:latin typeface="Arial" charset="0"/>
                  <a:ea typeface="ＭＳ Ｐゴシック" charset="0"/>
                </a:defRPr>
              </a:lvl3pPr>
              <a:lvl4pPr marL="1600200" indent="-228600" defTabSz="801688" eaLnBrk="0" hangingPunct="0">
                <a:defRPr sz="2400">
                  <a:solidFill>
                    <a:schemeClr val="tx1"/>
                  </a:solidFill>
                  <a:latin typeface="Arial" charset="0"/>
                  <a:ea typeface="ＭＳ Ｐゴシック" charset="0"/>
                </a:defRPr>
              </a:lvl4pPr>
              <a:lvl5pPr marL="2057400" indent="-228600" defTabSz="801688" eaLnBrk="0" hangingPunct="0">
                <a:defRPr sz="2400">
                  <a:solidFill>
                    <a:schemeClr val="tx1"/>
                  </a:solidFill>
                  <a:latin typeface="Arial" charset="0"/>
                  <a:ea typeface="ＭＳ Ｐゴシック" charset="0"/>
                </a:defRPr>
              </a:lvl5pPr>
              <a:lvl6pPr marL="2514600" indent="-228600" defTabSz="8016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8016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8016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80168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20000"/>
                </a:spcBef>
              </a:pPr>
              <a:r>
                <a:rPr lang="en-US" sz="1100" b="1" noProof="1" smtClean="0">
                  <a:solidFill>
                    <a:srgbClr val="080808"/>
                  </a:solidFill>
                  <a:latin typeface="Arial"/>
                  <a:cs typeface="Arial"/>
                </a:rPr>
                <a:t>TRANSITIONING TO MAINSTREAM</a:t>
              </a:r>
              <a:endParaRPr lang="en-US" sz="1100" b="1" noProof="1">
                <a:solidFill>
                  <a:srgbClr val="080808"/>
                </a:solidFill>
                <a:latin typeface="Arial"/>
                <a:cs typeface="Arial"/>
              </a:endParaRPr>
            </a:p>
          </p:txBody>
        </p:sp>
      </p:grpSp>
      <p:grpSp>
        <p:nvGrpSpPr>
          <p:cNvPr id="35" name="Group 34"/>
          <p:cNvGrpSpPr/>
          <p:nvPr/>
        </p:nvGrpSpPr>
        <p:grpSpPr>
          <a:xfrm>
            <a:off x="4283074" y="2568155"/>
            <a:ext cx="2489203" cy="1899990"/>
            <a:chOff x="4283074" y="2639405"/>
            <a:chExt cx="2489203" cy="1899990"/>
          </a:xfrm>
        </p:grpSpPr>
        <p:sp>
          <p:nvSpPr>
            <p:cNvPr id="12" name="Rounded Rectangle 11"/>
            <p:cNvSpPr>
              <a:spLocks noChangeArrowheads="1"/>
            </p:cNvSpPr>
            <p:nvPr/>
          </p:nvSpPr>
          <p:spPr bwMode="auto">
            <a:xfrm>
              <a:off x="4283074" y="2639405"/>
              <a:ext cx="2414587" cy="1813007"/>
            </a:xfrm>
            <a:prstGeom prst="roundRect">
              <a:avLst>
                <a:gd name="adj" fmla="val 6884"/>
              </a:avLst>
            </a:prstGeom>
            <a:gradFill rotWithShape="1">
              <a:gsLst>
                <a:gs pos="0">
                  <a:srgbClr val="FFFFFF"/>
                </a:gs>
                <a:gs pos="100000">
                  <a:srgbClr val="F2F2F2"/>
                </a:gs>
              </a:gsLst>
              <a:lin ang="5400000"/>
            </a:gradFill>
            <a:ln w="6350">
              <a:solidFill>
                <a:srgbClr val="D9D9D9"/>
              </a:solidFill>
              <a:round/>
              <a:headEnd/>
              <a:tailEnd/>
            </a:ln>
            <a:effectLst>
              <a:outerShdw dist="25401" dir="2700000" rotWithShape="0">
                <a:srgbClr val="A6A6A6">
                  <a:alpha val="42998"/>
                </a:srgbClr>
              </a:outerShdw>
            </a:effectLst>
          </p:spPr>
          <p:txBody>
            <a:bodyPr anchor="ctr"/>
            <a:lstStyle/>
            <a:p>
              <a:pPr algn="ctr">
                <a:defRPr/>
              </a:pPr>
              <a:endParaRPr lang="en-US">
                <a:solidFill>
                  <a:srgbClr val="FFFFFF"/>
                </a:solidFill>
                <a:latin typeface="Arial"/>
                <a:ea typeface="ＭＳ Ｐゴシック" pitchFamily="-109" charset="-128"/>
                <a:cs typeface="Arial"/>
              </a:endParaRPr>
            </a:p>
          </p:txBody>
        </p:sp>
        <p:sp>
          <p:nvSpPr>
            <p:cNvPr id="13" name="TextBox 17"/>
            <p:cNvSpPr txBox="1">
              <a:spLocks noChangeArrowheads="1"/>
            </p:cNvSpPr>
            <p:nvPr/>
          </p:nvSpPr>
          <p:spPr bwMode="auto">
            <a:xfrm>
              <a:off x="4448173" y="2923568"/>
              <a:ext cx="2324104"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182880" indent="-182880" eaLnBrk="1" hangingPunct="1">
                <a:buFont typeface="Arial" charset="0"/>
                <a:buChar char="•"/>
              </a:pPr>
              <a:r>
                <a:rPr lang="en-US" sz="1100" dirty="0">
                  <a:solidFill>
                    <a:srgbClr val="595959"/>
                  </a:solidFill>
                  <a:latin typeface="Arial"/>
                  <a:cs typeface="Arial"/>
                </a:rPr>
                <a:t>Library catalog and other library services</a:t>
              </a:r>
            </a:p>
            <a:p>
              <a:pPr marL="182880" indent="-182880" eaLnBrk="1" hangingPunct="1">
                <a:buFont typeface="Arial" charset="0"/>
                <a:buChar char="•"/>
              </a:pPr>
              <a:r>
                <a:rPr lang="en-US" sz="1100" dirty="0" smtClean="0">
                  <a:solidFill>
                    <a:srgbClr val="595959"/>
                  </a:solidFill>
                  <a:latin typeface="Arial"/>
                  <a:cs typeface="Arial"/>
                </a:rPr>
                <a:t>IT </a:t>
              </a:r>
              <a:r>
                <a:rPr lang="en-US" sz="1100" dirty="0">
                  <a:solidFill>
                    <a:srgbClr val="595959"/>
                  </a:solidFill>
                  <a:latin typeface="Arial"/>
                  <a:cs typeface="Arial"/>
                </a:rPr>
                <a:t>services and support</a:t>
              </a:r>
            </a:p>
            <a:p>
              <a:pPr marL="182880" indent="-182880" eaLnBrk="1" hangingPunct="1">
                <a:buFont typeface="Arial" charset="0"/>
                <a:buChar char="•"/>
              </a:pPr>
              <a:r>
                <a:rPr lang="en-US" sz="1100" dirty="0">
                  <a:solidFill>
                    <a:srgbClr val="595959"/>
                  </a:solidFill>
                  <a:latin typeface="Arial"/>
                  <a:cs typeface="Arial"/>
                </a:rPr>
                <a:t>Administrative services for student information</a:t>
              </a:r>
            </a:p>
            <a:p>
              <a:pPr marL="182880" indent="-182880" eaLnBrk="1" hangingPunct="1">
                <a:buFont typeface="Arial" charset="0"/>
                <a:buChar char="•"/>
              </a:pPr>
              <a:r>
                <a:rPr lang="en-US" sz="1100" dirty="0">
                  <a:solidFill>
                    <a:srgbClr val="595959"/>
                  </a:solidFill>
                  <a:latin typeface="Arial"/>
                  <a:cs typeface="Arial"/>
                </a:rPr>
                <a:t>Student recruitment and admissions</a:t>
              </a:r>
            </a:p>
            <a:p>
              <a:pPr marL="182880" indent="-182880" eaLnBrk="1" hangingPunct="1">
                <a:buFont typeface="Arial" charset="0"/>
                <a:buChar char="•"/>
              </a:pPr>
              <a:r>
                <a:rPr lang="en-US" sz="1100" dirty="0" smtClean="0">
                  <a:solidFill>
                    <a:srgbClr val="595959"/>
                  </a:solidFill>
                  <a:latin typeface="Arial"/>
                  <a:cs typeface="Arial"/>
                </a:rPr>
                <a:t>Advancement/development/ alumni </a:t>
              </a:r>
              <a:r>
                <a:rPr lang="en-US" sz="1100" dirty="0">
                  <a:solidFill>
                    <a:srgbClr val="595959"/>
                  </a:solidFill>
                  <a:latin typeface="Arial"/>
                  <a:cs typeface="Arial"/>
                </a:rPr>
                <a:t>services</a:t>
              </a:r>
            </a:p>
          </p:txBody>
        </p:sp>
        <p:sp>
          <p:nvSpPr>
            <p:cNvPr id="14" name="TextBox 18"/>
            <p:cNvSpPr txBox="1">
              <a:spLocks noChangeArrowheads="1"/>
            </p:cNvSpPr>
            <p:nvPr/>
          </p:nvSpPr>
          <p:spPr bwMode="auto">
            <a:xfrm>
              <a:off x="4448174" y="2702906"/>
              <a:ext cx="22018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801688" eaLnBrk="0" hangingPunct="0">
                <a:defRPr sz="2400">
                  <a:solidFill>
                    <a:schemeClr val="tx1"/>
                  </a:solidFill>
                  <a:latin typeface="Arial" charset="0"/>
                  <a:ea typeface="ＭＳ Ｐゴシック" charset="0"/>
                  <a:cs typeface="ＭＳ Ｐゴシック" charset="0"/>
                </a:defRPr>
              </a:lvl1pPr>
              <a:lvl2pPr marL="742950" indent="-285750" defTabSz="801688" eaLnBrk="0" hangingPunct="0">
                <a:defRPr sz="2400">
                  <a:solidFill>
                    <a:schemeClr val="tx1"/>
                  </a:solidFill>
                  <a:latin typeface="Arial" charset="0"/>
                  <a:ea typeface="ＭＳ Ｐゴシック" charset="0"/>
                </a:defRPr>
              </a:lvl2pPr>
              <a:lvl3pPr marL="1143000" indent="-228600" defTabSz="801688" eaLnBrk="0" hangingPunct="0">
                <a:defRPr sz="2400">
                  <a:solidFill>
                    <a:schemeClr val="tx1"/>
                  </a:solidFill>
                  <a:latin typeface="Arial" charset="0"/>
                  <a:ea typeface="ＭＳ Ｐゴシック" charset="0"/>
                </a:defRPr>
              </a:lvl3pPr>
              <a:lvl4pPr marL="1600200" indent="-228600" defTabSz="801688" eaLnBrk="0" hangingPunct="0">
                <a:defRPr sz="2400">
                  <a:solidFill>
                    <a:schemeClr val="tx1"/>
                  </a:solidFill>
                  <a:latin typeface="Arial" charset="0"/>
                  <a:ea typeface="ＭＳ Ｐゴシック" charset="0"/>
                </a:defRPr>
              </a:lvl4pPr>
              <a:lvl5pPr marL="2057400" indent="-228600" defTabSz="801688" eaLnBrk="0" hangingPunct="0">
                <a:defRPr sz="2400">
                  <a:solidFill>
                    <a:schemeClr val="tx1"/>
                  </a:solidFill>
                  <a:latin typeface="Arial" charset="0"/>
                  <a:ea typeface="ＭＳ Ｐゴシック" charset="0"/>
                </a:defRPr>
              </a:lvl5pPr>
              <a:lvl6pPr marL="2514600" indent="-228600" defTabSz="8016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8016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8016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80168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20000"/>
                </a:spcBef>
              </a:pPr>
              <a:r>
                <a:rPr lang="en-US" sz="1100" b="1" noProof="1" smtClean="0">
                  <a:solidFill>
                    <a:srgbClr val="080808"/>
                  </a:solidFill>
                  <a:latin typeface="Arial"/>
                  <a:cs typeface="Arial"/>
                </a:rPr>
                <a:t>EXPERIMENTAL</a:t>
              </a:r>
              <a:endParaRPr sz="1100" b="1" noProof="1">
                <a:solidFill>
                  <a:srgbClr val="080808"/>
                </a:solidFill>
                <a:latin typeface="Arial"/>
                <a:cs typeface="Arial"/>
              </a:endParaRPr>
            </a:p>
          </p:txBody>
        </p:sp>
      </p:grpSp>
      <p:grpSp>
        <p:nvGrpSpPr>
          <p:cNvPr id="22" name="Group 21"/>
          <p:cNvGrpSpPr/>
          <p:nvPr/>
        </p:nvGrpSpPr>
        <p:grpSpPr>
          <a:xfrm>
            <a:off x="4283074" y="4476863"/>
            <a:ext cx="2593975" cy="1925860"/>
            <a:chOff x="4283074" y="4251238"/>
            <a:chExt cx="2593975" cy="1925860"/>
          </a:xfrm>
        </p:grpSpPr>
        <p:sp>
          <p:nvSpPr>
            <p:cNvPr id="27" name="Rounded Rectangle 26"/>
            <p:cNvSpPr>
              <a:spLocks noChangeArrowheads="1"/>
            </p:cNvSpPr>
            <p:nvPr/>
          </p:nvSpPr>
          <p:spPr bwMode="auto">
            <a:xfrm>
              <a:off x="4283074" y="4251238"/>
              <a:ext cx="2414588" cy="1925860"/>
            </a:xfrm>
            <a:prstGeom prst="roundRect">
              <a:avLst>
                <a:gd name="adj" fmla="val 6884"/>
              </a:avLst>
            </a:prstGeom>
            <a:gradFill rotWithShape="1">
              <a:gsLst>
                <a:gs pos="0">
                  <a:srgbClr val="FFFFFF"/>
                </a:gs>
                <a:gs pos="100000">
                  <a:srgbClr val="F2F2F2"/>
                </a:gs>
              </a:gsLst>
              <a:lin ang="5400000"/>
            </a:gradFill>
            <a:ln w="6350">
              <a:solidFill>
                <a:srgbClr val="D9D9D9"/>
              </a:solidFill>
              <a:round/>
              <a:headEnd/>
              <a:tailEnd/>
            </a:ln>
            <a:effectLst>
              <a:outerShdw dist="25401" dir="2700000" rotWithShape="0">
                <a:srgbClr val="A6A6A6">
                  <a:alpha val="42998"/>
                </a:srgbClr>
              </a:outerShdw>
            </a:effectLst>
          </p:spPr>
          <p:txBody>
            <a:bodyPr anchor="ctr"/>
            <a:lstStyle/>
            <a:p>
              <a:pPr algn="ctr">
                <a:defRPr/>
              </a:pPr>
              <a:endParaRPr lang="en-US">
                <a:solidFill>
                  <a:srgbClr val="FFFFFF"/>
                </a:solidFill>
                <a:latin typeface="Arial"/>
                <a:ea typeface="ＭＳ Ｐゴシック" pitchFamily="-109" charset="-128"/>
                <a:cs typeface="Arial"/>
              </a:endParaRPr>
            </a:p>
          </p:txBody>
        </p:sp>
        <p:sp>
          <p:nvSpPr>
            <p:cNvPr id="28" name="TextBox 18"/>
            <p:cNvSpPr txBox="1">
              <a:spLocks noChangeArrowheads="1"/>
            </p:cNvSpPr>
            <p:nvPr/>
          </p:nvSpPr>
          <p:spPr bwMode="auto">
            <a:xfrm>
              <a:off x="4443411" y="4348056"/>
              <a:ext cx="243363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801688" eaLnBrk="0" hangingPunct="0">
                <a:defRPr sz="2400">
                  <a:solidFill>
                    <a:schemeClr val="tx1"/>
                  </a:solidFill>
                  <a:latin typeface="Arial" charset="0"/>
                  <a:ea typeface="ＭＳ Ｐゴシック" charset="0"/>
                  <a:cs typeface="ＭＳ Ｐゴシック" charset="0"/>
                </a:defRPr>
              </a:lvl1pPr>
              <a:lvl2pPr marL="742950" indent="-285750" defTabSz="801688" eaLnBrk="0" hangingPunct="0">
                <a:defRPr sz="2400">
                  <a:solidFill>
                    <a:schemeClr val="tx1"/>
                  </a:solidFill>
                  <a:latin typeface="Arial" charset="0"/>
                  <a:ea typeface="ＭＳ Ｐゴシック" charset="0"/>
                </a:defRPr>
              </a:lvl2pPr>
              <a:lvl3pPr marL="1143000" indent="-228600" defTabSz="801688" eaLnBrk="0" hangingPunct="0">
                <a:defRPr sz="2400">
                  <a:solidFill>
                    <a:schemeClr val="tx1"/>
                  </a:solidFill>
                  <a:latin typeface="Arial" charset="0"/>
                  <a:ea typeface="ＭＳ Ｐゴシック" charset="0"/>
                </a:defRPr>
              </a:lvl3pPr>
              <a:lvl4pPr marL="1600200" indent="-228600" defTabSz="801688" eaLnBrk="0" hangingPunct="0">
                <a:defRPr sz="2400">
                  <a:solidFill>
                    <a:schemeClr val="tx1"/>
                  </a:solidFill>
                  <a:latin typeface="Arial" charset="0"/>
                  <a:ea typeface="ＭＳ Ｐゴシック" charset="0"/>
                </a:defRPr>
              </a:lvl4pPr>
              <a:lvl5pPr marL="2057400" indent="-228600" defTabSz="801688" eaLnBrk="0" hangingPunct="0">
                <a:defRPr sz="2400">
                  <a:solidFill>
                    <a:schemeClr val="tx1"/>
                  </a:solidFill>
                  <a:latin typeface="Arial" charset="0"/>
                  <a:ea typeface="ＭＳ Ｐゴシック" charset="0"/>
                </a:defRPr>
              </a:lvl5pPr>
              <a:lvl6pPr marL="2514600" indent="-228600" defTabSz="8016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8016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8016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80168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20000"/>
                </a:spcBef>
              </a:pPr>
              <a:r>
                <a:rPr lang="en-US" sz="1100" b="1" noProof="1" smtClean="0">
                  <a:solidFill>
                    <a:srgbClr val="080808"/>
                  </a:solidFill>
                  <a:latin typeface="Arial"/>
                  <a:cs typeface="Arial"/>
                </a:rPr>
                <a:t>EMERGENT</a:t>
              </a:r>
              <a:endParaRPr sz="1100" b="1" noProof="1">
                <a:solidFill>
                  <a:srgbClr val="080808"/>
                </a:solidFill>
                <a:latin typeface="Arial"/>
                <a:cs typeface="Arial"/>
              </a:endParaRPr>
            </a:p>
          </p:txBody>
        </p:sp>
        <p:sp>
          <p:nvSpPr>
            <p:cNvPr id="29" name="TextBox 17"/>
            <p:cNvSpPr txBox="1">
              <a:spLocks noChangeArrowheads="1"/>
            </p:cNvSpPr>
            <p:nvPr/>
          </p:nvSpPr>
          <p:spPr bwMode="auto">
            <a:xfrm>
              <a:off x="4481509" y="4552579"/>
              <a:ext cx="2182812"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182880" lvl="0" indent="-182880" eaLnBrk="1" hangingPunct="1">
                <a:buFont typeface="Arial" charset="0"/>
                <a:buChar char="•"/>
              </a:pPr>
              <a:r>
                <a:rPr lang="en-US" sz="1100" dirty="0">
                  <a:solidFill>
                    <a:srgbClr val="595959"/>
                  </a:solidFill>
                  <a:latin typeface="Arial"/>
                  <a:cs typeface="Arial"/>
                </a:rPr>
                <a:t>Faculty biographies and CVs</a:t>
              </a:r>
            </a:p>
            <a:p>
              <a:pPr marL="182880" lvl="0" indent="-182880" eaLnBrk="1" hangingPunct="1">
                <a:buFont typeface="Arial" charset="0"/>
                <a:buChar char="•"/>
              </a:pPr>
              <a:r>
                <a:rPr lang="en-US" sz="1100" dirty="0">
                  <a:solidFill>
                    <a:srgbClr val="595959"/>
                  </a:solidFill>
                  <a:latin typeface="Arial"/>
                  <a:cs typeface="Arial"/>
                </a:rPr>
                <a:t>Facilities and space services</a:t>
              </a:r>
            </a:p>
            <a:p>
              <a:pPr marL="182880" lvl="0" indent="-182880" eaLnBrk="1" hangingPunct="1">
                <a:buFont typeface="Arial" charset="0"/>
                <a:buChar char="•"/>
              </a:pPr>
              <a:r>
                <a:rPr lang="en-US" sz="1100" dirty="0">
                  <a:solidFill>
                    <a:srgbClr val="595959"/>
                  </a:solidFill>
                  <a:latin typeface="Arial"/>
                  <a:cs typeface="Arial"/>
                </a:rPr>
                <a:t>Payroll and benefits services</a:t>
              </a:r>
            </a:p>
            <a:p>
              <a:pPr marL="182880" lvl="0" indent="-182880" eaLnBrk="1" hangingPunct="1">
                <a:buFont typeface="Arial" charset="0"/>
                <a:buChar char="•"/>
              </a:pPr>
              <a:r>
                <a:rPr lang="en-US" sz="1100" dirty="0">
                  <a:solidFill>
                    <a:srgbClr val="595959"/>
                  </a:solidFill>
                  <a:latin typeface="Arial"/>
                  <a:cs typeface="Arial"/>
                </a:rPr>
                <a:t>Financial services</a:t>
              </a:r>
            </a:p>
            <a:p>
              <a:pPr marL="182880" lvl="0" indent="-182880" eaLnBrk="1" hangingPunct="1">
                <a:buFont typeface="Arial" charset="0"/>
                <a:buChar char="•"/>
              </a:pPr>
              <a:r>
                <a:rPr lang="en-US" sz="1100" dirty="0">
                  <a:solidFill>
                    <a:srgbClr val="595959"/>
                  </a:solidFill>
                  <a:latin typeface="Arial"/>
                  <a:cs typeface="Arial"/>
                </a:rPr>
                <a:t>Procurement services</a:t>
              </a:r>
            </a:p>
            <a:p>
              <a:pPr marL="182880" lvl="0" indent="-182880" eaLnBrk="1" hangingPunct="1">
                <a:buFont typeface="Arial" charset="0"/>
                <a:buChar char="•"/>
              </a:pPr>
              <a:r>
                <a:rPr lang="en-US" sz="1100" dirty="0">
                  <a:solidFill>
                    <a:srgbClr val="595959"/>
                  </a:solidFill>
                  <a:latin typeface="Arial"/>
                  <a:cs typeface="Arial"/>
                </a:rPr>
                <a:t>Health services (institutional health center)</a:t>
              </a:r>
            </a:p>
            <a:p>
              <a:pPr marL="182880" lvl="0" indent="-182880" eaLnBrk="1" hangingPunct="1">
                <a:buFont typeface="Arial" charset="0"/>
                <a:buChar char="•"/>
              </a:pPr>
              <a:r>
                <a:rPr lang="en-US" sz="1100" dirty="0">
                  <a:solidFill>
                    <a:srgbClr val="595959"/>
                  </a:solidFill>
                  <a:latin typeface="Arial"/>
                  <a:cs typeface="Arial"/>
                </a:rPr>
                <a:t>Grants management services</a:t>
              </a:r>
            </a:p>
          </p:txBody>
        </p:sp>
      </p:grpSp>
      <p:sp>
        <p:nvSpPr>
          <p:cNvPr id="32" name="Freeform 10" descr="© INSCALE GmbH, 26.05.2010&#10;http://www.presentationload.com/"/>
          <p:cNvSpPr>
            <a:spLocks/>
          </p:cNvSpPr>
          <p:nvPr/>
        </p:nvSpPr>
        <p:spPr bwMode="auto">
          <a:xfrm flipH="1">
            <a:off x="6273794" y="1405339"/>
            <a:ext cx="2616201" cy="2302914"/>
          </a:xfrm>
          <a:custGeom>
            <a:avLst/>
            <a:gdLst>
              <a:gd name="T0" fmla="*/ 226 w 1020"/>
              <a:gd name="T1" fmla="*/ 905 h 974"/>
              <a:gd name="T2" fmla="*/ 0 w 1020"/>
              <a:gd name="T3" fmla="*/ 0 h 974"/>
              <a:gd name="T4" fmla="*/ 224 w 1020"/>
              <a:gd name="T5" fmla="*/ 717 h 974"/>
              <a:gd name="T6" fmla="*/ 224 w 1020"/>
              <a:gd name="T7" fmla="*/ 639 h 974"/>
              <a:gd name="T8" fmla="*/ 11 w 1020"/>
              <a:gd name="T9" fmla="*/ 809 h 974"/>
              <a:gd name="T10" fmla="*/ 227 w 1020"/>
              <a:gd name="T11" fmla="*/ 974 h 974"/>
              <a:gd name="T12" fmla="*/ 226 w 1020"/>
              <a:gd name="T13" fmla="*/ 905 h 974"/>
              <a:gd name="T14" fmla="*/ 0 60000 65536"/>
              <a:gd name="T15" fmla="*/ 0 60000 65536"/>
              <a:gd name="T16" fmla="*/ 0 60000 65536"/>
              <a:gd name="T17" fmla="*/ 0 60000 65536"/>
              <a:gd name="T18" fmla="*/ 0 60000 65536"/>
              <a:gd name="T19" fmla="*/ 0 60000 65536"/>
              <a:gd name="T20" fmla="*/ 0 60000 65536"/>
              <a:gd name="T21" fmla="*/ 0 w 1020"/>
              <a:gd name="T22" fmla="*/ 0 h 974"/>
              <a:gd name="T23" fmla="*/ 1020 w 1020"/>
              <a:gd name="T24" fmla="*/ 974 h 97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20" h="974">
                <a:moveTo>
                  <a:pt x="226" y="905"/>
                </a:moveTo>
                <a:cubicBezTo>
                  <a:pt x="999" y="905"/>
                  <a:pt x="1020" y="0"/>
                  <a:pt x="0" y="0"/>
                </a:cubicBezTo>
                <a:cubicBezTo>
                  <a:pt x="809" y="0"/>
                  <a:pt x="960" y="717"/>
                  <a:pt x="224" y="717"/>
                </a:cubicBezTo>
                <a:cubicBezTo>
                  <a:pt x="224" y="639"/>
                  <a:pt x="224" y="639"/>
                  <a:pt x="224" y="639"/>
                </a:cubicBezTo>
                <a:cubicBezTo>
                  <a:pt x="11" y="809"/>
                  <a:pt x="11" y="809"/>
                  <a:pt x="11" y="809"/>
                </a:cubicBezTo>
                <a:cubicBezTo>
                  <a:pt x="227" y="974"/>
                  <a:pt x="227" y="974"/>
                  <a:pt x="227" y="974"/>
                </a:cubicBezTo>
                <a:lnTo>
                  <a:pt x="226" y="905"/>
                </a:lnTo>
                <a:close/>
              </a:path>
            </a:pathLst>
          </a:custGeom>
          <a:solidFill>
            <a:schemeClr val="accent5">
              <a:lumMod val="75000"/>
            </a:schemeClr>
          </a:solidFill>
          <a:ln w="9525">
            <a:solidFill>
              <a:schemeClr val="accent5">
                <a:lumMod val="75000"/>
              </a:schemeClr>
            </a:solidFill>
            <a:round/>
            <a:headEnd/>
            <a:tailEnd/>
          </a:ln>
          <a:effectLst>
            <a:outerShdw blurRad="63500" dist="63500" dir="2700000" algn="tl" rotWithShape="0">
              <a:srgbClr val="000000">
                <a:alpha val="39999"/>
              </a:srgbClr>
            </a:outerShdw>
          </a:effectLst>
          <a:scene3d>
            <a:camera prst="orthographicFront">
              <a:rot lat="0" lon="0" rev="10800000"/>
            </a:camera>
            <a:lightRig rig="threePt" dir="t"/>
          </a:scene3d>
        </p:spPr>
        <p:txBody>
          <a:bodyPr/>
          <a:lstStyle/>
          <a:p>
            <a:endParaRPr lang="en-US"/>
          </a:p>
        </p:txBody>
      </p:sp>
      <p:sp>
        <p:nvSpPr>
          <p:cNvPr id="33" name="Rectangle 32"/>
          <p:cNvSpPr/>
          <p:nvPr/>
        </p:nvSpPr>
        <p:spPr>
          <a:xfrm>
            <a:off x="6845759" y="2267710"/>
            <a:ext cx="1765300" cy="1107996"/>
          </a:xfrm>
          <a:prstGeom prst="rect">
            <a:avLst/>
          </a:prstGeom>
        </p:spPr>
        <p:txBody>
          <a:bodyPr wrap="square">
            <a:spAutoFit/>
          </a:bodyPr>
          <a:lstStyle/>
          <a:p>
            <a:pPr algn="ctr"/>
            <a:r>
              <a:rPr lang="en-US" sz="1100" b="1" dirty="0" smtClean="0">
                <a:solidFill>
                  <a:srgbClr val="595959"/>
                </a:solidFill>
                <a:latin typeface="Arial"/>
                <a:cs typeface="Arial"/>
              </a:rPr>
              <a:t>In</a:t>
            </a:r>
            <a:r>
              <a:rPr lang="en-US" sz="1100" dirty="0" smtClean="0">
                <a:solidFill>
                  <a:srgbClr val="595959"/>
                </a:solidFill>
                <a:latin typeface="Arial"/>
                <a:cs typeface="Arial"/>
              </a:rPr>
              <a:t> </a:t>
            </a:r>
            <a:r>
              <a:rPr lang="en-US" sz="1100" b="1" dirty="0" smtClean="0">
                <a:solidFill>
                  <a:srgbClr val="595959"/>
                </a:solidFill>
                <a:latin typeface="Arial"/>
                <a:cs typeface="Arial"/>
              </a:rPr>
              <a:t>transition</a:t>
            </a:r>
          </a:p>
          <a:p>
            <a:pPr marL="182880" indent="-182880">
              <a:buFont typeface="Arial" charset="0"/>
              <a:buChar char="•"/>
            </a:pPr>
            <a:r>
              <a:rPr lang="en-US" sz="1100" dirty="0">
                <a:solidFill>
                  <a:srgbClr val="595959"/>
                </a:solidFill>
                <a:latin typeface="Arial"/>
                <a:cs typeface="Arial"/>
              </a:rPr>
              <a:t>Administrative services for student information</a:t>
            </a:r>
          </a:p>
          <a:p>
            <a:pPr marL="182880" indent="-182880">
              <a:buFont typeface="Arial" charset="0"/>
              <a:buChar char="•"/>
            </a:pPr>
            <a:r>
              <a:rPr lang="en-US" sz="1100" dirty="0">
                <a:solidFill>
                  <a:srgbClr val="595959"/>
                </a:solidFill>
                <a:latin typeface="Arial"/>
                <a:cs typeface="Arial"/>
              </a:rPr>
              <a:t>Student recruitment and admissions</a:t>
            </a:r>
          </a:p>
        </p:txBody>
      </p:sp>
      <p:sp>
        <p:nvSpPr>
          <p:cNvPr id="59" name="Rounded Rectangle 58"/>
          <p:cNvSpPr>
            <a:spLocks noChangeArrowheads="1"/>
          </p:cNvSpPr>
          <p:nvPr/>
        </p:nvSpPr>
        <p:spPr bwMode="auto">
          <a:xfrm>
            <a:off x="4284659" y="823800"/>
            <a:ext cx="2414587" cy="581539"/>
          </a:xfrm>
          <a:prstGeom prst="roundRect">
            <a:avLst>
              <a:gd name="adj" fmla="val 6884"/>
            </a:avLst>
          </a:prstGeom>
          <a:gradFill rotWithShape="1">
            <a:gsLst>
              <a:gs pos="0">
                <a:srgbClr val="FFFFFF"/>
              </a:gs>
              <a:gs pos="100000">
                <a:srgbClr val="F2F2F2"/>
              </a:gs>
            </a:gsLst>
            <a:lin ang="5400000"/>
          </a:gradFill>
          <a:ln w="6350">
            <a:solidFill>
              <a:srgbClr val="D9D9D9"/>
            </a:solidFill>
            <a:round/>
            <a:headEnd/>
            <a:tailEnd/>
          </a:ln>
          <a:effectLst>
            <a:outerShdw dist="25401" dir="2700000" rotWithShape="0">
              <a:srgbClr val="A6A6A6">
                <a:alpha val="42998"/>
              </a:srgbClr>
            </a:outerShdw>
          </a:effectLst>
        </p:spPr>
        <p:txBody>
          <a:bodyPr anchor="ctr"/>
          <a:lstStyle/>
          <a:p>
            <a:pPr marL="285750" indent="-285750" algn="ctr">
              <a:buFont typeface="Arial" pitchFamily="34" charset="0"/>
              <a:buChar char="•"/>
              <a:defRPr/>
            </a:pPr>
            <a:endParaRPr lang="en-US">
              <a:solidFill>
                <a:srgbClr val="FFFFFF"/>
              </a:solidFill>
              <a:latin typeface="Arial"/>
              <a:ea typeface="ＭＳ Ｐゴシック" pitchFamily="-109" charset="-128"/>
              <a:cs typeface="Arial"/>
            </a:endParaRPr>
          </a:p>
        </p:txBody>
      </p:sp>
      <p:sp>
        <p:nvSpPr>
          <p:cNvPr id="62" name="TextBox 18"/>
          <p:cNvSpPr txBox="1">
            <a:spLocks noChangeArrowheads="1"/>
          </p:cNvSpPr>
          <p:nvPr/>
        </p:nvSpPr>
        <p:spPr bwMode="auto">
          <a:xfrm>
            <a:off x="4436902" y="921303"/>
            <a:ext cx="22018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801688" eaLnBrk="0" hangingPunct="0">
              <a:defRPr sz="2400">
                <a:solidFill>
                  <a:schemeClr val="tx1"/>
                </a:solidFill>
                <a:latin typeface="Arial" charset="0"/>
                <a:ea typeface="ＭＳ Ｐゴシック" charset="0"/>
                <a:cs typeface="ＭＳ Ｐゴシック" charset="0"/>
              </a:defRPr>
            </a:lvl1pPr>
            <a:lvl2pPr marL="742950" indent="-285750" defTabSz="801688" eaLnBrk="0" hangingPunct="0">
              <a:defRPr sz="2400">
                <a:solidFill>
                  <a:schemeClr val="tx1"/>
                </a:solidFill>
                <a:latin typeface="Arial" charset="0"/>
                <a:ea typeface="ＭＳ Ｐゴシック" charset="0"/>
              </a:defRPr>
            </a:lvl2pPr>
            <a:lvl3pPr marL="1143000" indent="-228600" defTabSz="801688" eaLnBrk="0" hangingPunct="0">
              <a:defRPr sz="2400">
                <a:solidFill>
                  <a:schemeClr val="tx1"/>
                </a:solidFill>
                <a:latin typeface="Arial" charset="0"/>
                <a:ea typeface="ＭＳ Ｐゴシック" charset="0"/>
              </a:defRPr>
            </a:lvl3pPr>
            <a:lvl4pPr marL="1600200" indent="-228600" defTabSz="801688" eaLnBrk="0" hangingPunct="0">
              <a:defRPr sz="2400">
                <a:solidFill>
                  <a:schemeClr val="tx1"/>
                </a:solidFill>
                <a:latin typeface="Arial" charset="0"/>
                <a:ea typeface="ＭＳ Ｐゴシック" charset="0"/>
              </a:defRPr>
            </a:lvl4pPr>
            <a:lvl5pPr marL="2057400" indent="-228600" defTabSz="801688" eaLnBrk="0" hangingPunct="0">
              <a:defRPr sz="2400">
                <a:solidFill>
                  <a:schemeClr val="tx1"/>
                </a:solidFill>
                <a:latin typeface="Arial" charset="0"/>
                <a:ea typeface="ＭＳ Ｐゴシック" charset="0"/>
              </a:defRPr>
            </a:lvl5pPr>
            <a:lvl6pPr marL="2514600" indent="-228600" defTabSz="8016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8016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8016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80168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20000"/>
              </a:spcBef>
            </a:pPr>
            <a:r>
              <a:rPr lang="en-US" sz="1100" b="1" noProof="1" smtClean="0">
                <a:solidFill>
                  <a:srgbClr val="080808"/>
                </a:solidFill>
                <a:latin typeface="Arial"/>
                <a:cs typeface="Arial"/>
              </a:rPr>
              <a:t>MAINSTREAM</a:t>
            </a:r>
            <a:endParaRPr sz="1100" b="1" noProof="1">
              <a:solidFill>
                <a:srgbClr val="080808"/>
              </a:solidFill>
              <a:latin typeface="Arial"/>
              <a:cs typeface="Arial"/>
            </a:endParaRPr>
          </a:p>
        </p:txBody>
      </p:sp>
      <p:sp>
        <p:nvSpPr>
          <p:cNvPr id="112" name="TextBox 17"/>
          <p:cNvSpPr txBox="1">
            <a:spLocks noChangeArrowheads="1"/>
          </p:cNvSpPr>
          <p:nvPr/>
        </p:nvSpPr>
        <p:spPr bwMode="auto">
          <a:xfrm>
            <a:off x="4437630" y="1081506"/>
            <a:ext cx="223868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182880" indent="-182880" eaLnBrk="1" hangingPunct="1">
              <a:buFont typeface="Arial" charset="0"/>
              <a:buChar char="•"/>
            </a:pPr>
            <a:r>
              <a:rPr lang="en-US" sz="1100" dirty="0" smtClean="0">
                <a:solidFill>
                  <a:srgbClr val="595959"/>
                </a:solidFill>
                <a:latin typeface="Arial"/>
                <a:cs typeface="Arial"/>
              </a:rPr>
              <a:t>None</a:t>
            </a:r>
          </a:p>
        </p:txBody>
      </p:sp>
      <p:grpSp>
        <p:nvGrpSpPr>
          <p:cNvPr id="113" name="Group 69"/>
          <p:cNvGrpSpPr>
            <a:grpSpLocks/>
          </p:cNvGrpSpPr>
          <p:nvPr/>
        </p:nvGrpSpPr>
        <p:grpSpPr bwMode="auto">
          <a:xfrm>
            <a:off x="3668396" y="823800"/>
            <a:ext cx="539496" cy="539497"/>
            <a:chOff x="1511947" y="2498530"/>
            <a:chExt cx="552224" cy="635870"/>
          </a:xfrm>
        </p:grpSpPr>
        <p:sp>
          <p:nvSpPr>
            <p:cNvPr id="114" name="Donut 113"/>
            <p:cNvSpPr/>
            <p:nvPr/>
          </p:nvSpPr>
          <p:spPr>
            <a:xfrm>
              <a:off x="1511947" y="2498530"/>
              <a:ext cx="552224" cy="635870"/>
            </a:xfrm>
            <a:prstGeom prst="donut">
              <a:avLst>
                <a:gd name="adj" fmla="val 14855"/>
              </a:avLst>
            </a:prstGeom>
            <a:gradFill flip="none" rotWithShape="1">
              <a:gsLst>
                <a:gs pos="0">
                  <a:schemeClr val="accent5">
                    <a:lumMod val="50000"/>
                  </a:schemeClr>
                </a:gs>
                <a:gs pos="100000">
                  <a:schemeClr val="accent5"/>
                </a:gs>
              </a:gsLst>
              <a:path path="circle">
                <a:fillToRect l="100000" t="100000"/>
              </a:path>
              <a:tileRect r="-100000" b="-100000"/>
            </a:gra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sp>
          <p:nvSpPr>
            <p:cNvPr id="115" name="Pie 114"/>
            <p:cNvSpPr/>
            <p:nvPr/>
          </p:nvSpPr>
          <p:spPr>
            <a:xfrm>
              <a:off x="1615991" y="2618317"/>
              <a:ext cx="336950" cy="387988"/>
            </a:xfrm>
            <a:prstGeom prst="pie">
              <a:avLst>
                <a:gd name="adj1" fmla="val 16252264"/>
                <a:gd name="adj2" fmla="val 16161732"/>
              </a:avLst>
            </a:prstGeom>
            <a:solidFill>
              <a:schemeClr val="accent6">
                <a:lumMod val="50000"/>
              </a:schemeClr>
            </a:soli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grpSp>
      <p:grpSp>
        <p:nvGrpSpPr>
          <p:cNvPr id="116" name="Group 66"/>
          <p:cNvGrpSpPr>
            <a:grpSpLocks/>
          </p:cNvGrpSpPr>
          <p:nvPr/>
        </p:nvGrpSpPr>
        <p:grpSpPr bwMode="auto">
          <a:xfrm>
            <a:off x="3663171" y="1493912"/>
            <a:ext cx="542925" cy="542925"/>
            <a:chOff x="1333500" y="2514599"/>
            <a:chExt cx="657225" cy="657225"/>
          </a:xfrm>
        </p:grpSpPr>
        <p:sp>
          <p:nvSpPr>
            <p:cNvPr id="117" name="Donut 116"/>
            <p:cNvSpPr/>
            <p:nvPr/>
          </p:nvSpPr>
          <p:spPr>
            <a:xfrm>
              <a:off x="1333500" y="2514599"/>
              <a:ext cx="657225" cy="657225"/>
            </a:xfrm>
            <a:prstGeom prst="donut">
              <a:avLst>
                <a:gd name="adj" fmla="val 14855"/>
              </a:avLst>
            </a:prstGeom>
            <a:gradFill flip="none" rotWithShape="1">
              <a:gsLst>
                <a:gs pos="0">
                  <a:schemeClr val="accent5">
                    <a:lumMod val="50000"/>
                  </a:schemeClr>
                </a:gs>
                <a:gs pos="100000">
                  <a:schemeClr val="accent5"/>
                </a:gs>
              </a:gsLst>
              <a:path path="circle">
                <a:fillToRect l="100000" t="100000"/>
              </a:path>
              <a:tileRect r="-100000" b="-100000"/>
            </a:gra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sp>
          <p:nvSpPr>
            <p:cNvPr id="118" name="Pie 117"/>
            <p:cNvSpPr/>
            <p:nvPr/>
          </p:nvSpPr>
          <p:spPr>
            <a:xfrm>
              <a:off x="1462254" y="2643353"/>
              <a:ext cx="399716" cy="399716"/>
            </a:xfrm>
            <a:prstGeom prst="pie">
              <a:avLst>
                <a:gd name="adj1" fmla="val 16252264"/>
                <a:gd name="adj2" fmla="val 9062718"/>
              </a:avLst>
            </a:prstGeom>
            <a:solidFill>
              <a:schemeClr val="accent6">
                <a:lumMod val="50000"/>
              </a:schemeClr>
            </a:soli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grpSp>
      <p:grpSp>
        <p:nvGrpSpPr>
          <p:cNvPr id="119" name="Group 118"/>
          <p:cNvGrpSpPr>
            <a:grpSpLocks/>
          </p:cNvGrpSpPr>
          <p:nvPr/>
        </p:nvGrpSpPr>
        <p:grpSpPr bwMode="auto">
          <a:xfrm>
            <a:off x="3668396" y="2568155"/>
            <a:ext cx="542925" cy="542925"/>
            <a:chOff x="1411834" y="2532046"/>
            <a:chExt cx="657225" cy="657225"/>
          </a:xfrm>
          <a:gradFill>
            <a:gsLst>
              <a:gs pos="0">
                <a:schemeClr val="accent5">
                  <a:lumMod val="50000"/>
                </a:schemeClr>
              </a:gs>
              <a:gs pos="100000">
                <a:schemeClr val="accent5"/>
              </a:gs>
            </a:gsLst>
          </a:gradFill>
        </p:grpSpPr>
        <p:sp>
          <p:nvSpPr>
            <p:cNvPr id="120" name="Donut 119"/>
            <p:cNvSpPr/>
            <p:nvPr/>
          </p:nvSpPr>
          <p:spPr>
            <a:xfrm>
              <a:off x="1411834" y="2532046"/>
              <a:ext cx="657225" cy="657225"/>
            </a:xfrm>
            <a:prstGeom prst="donut">
              <a:avLst>
                <a:gd name="adj" fmla="val 14855"/>
              </a:avLst>
            </a:prstGeom>
            <a:grp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sp>
          <p:nvSpPr>
            <p:cNvPr id="121" name="Pie 120"/>
            <p:cNvSpPr/>
            <p:nvPr/>
          </p:nvSpPr>
          <p:spPr>
            <a:xfrm>
              <a:off x="1540589" y="2660801"/>
              <a:ext cx="399716" cy="399716"/>
            </a:xfrm>
            <a:prstGeom prst="pie">
              <a:avLst>
                <a:gd name="adj1" fmla="val 16252264"/>
                <a:gd name="adj2" fmla="val 2393927"/>
              </a:avLst>
            </a:prstGeom>
            <a:solidFill>
              <a:schemeClr val="accent6">
                <a:lumMod val="50000"/>
              </a:schemeClr>
            </a:soli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grpSp>
      <p:grpSp>
        <p:nvGrpSpPr>
          <p:cNvPr id="122" name="Group 63"/>
          <p:cNvGrpSpPr>
            <a:grpSpLocks/>
          </p:cNvGrpSpPr>
          <p:nvPr/>
        </p:nvGrpSpPr>
        <p:grpSpPr bwMode="auto">
          <a:xfrm>
            <a:off x="3663170" y="4476863"/>
            <a:ext cx="542925" cy="542925"/>
            <a:chOff x="1411834" y="2532046"/>
            <a:chExt cx="657225" cy="657225"/>
          </a:xfrm>
          <a:gradFill>
            <a:gsLst>
              <a:gs pos="0">
                <a:schemeClr val="accent5">
                  <a:lumMod val="50000"/>
                </a:schemeClr>
              </a:gs>
              <a:gs pos="100000">
                <a:schemeClr val="accent5"/>
              </a:gs>
            </a:gsLst>
          </a:gradFill>
        </p:grpSpPr>
        <p:sp>
          <p:nvSpPr>
            <p:cNvPr id="123" name="Donut 122"/>
            <p:cNvSpPr/>
            <p:nvPr/>
          </p:nvSpPr>
          <p:spPr>
            <a:xfrm>
              <a:off x="1411834" y="2532046"/>
              <a:ext cx="657225" cy="657225"/>
            </a:xfrm>
            <a:prstGeom prst="donut">
              <a:avLst>
                <a:gd name="adj" fmla="val 14855"/>
              </a:avLst>
            </a:prstGeom>
            <a:grp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sp>
          <p:nvSpPr>
            <p:cNvPr id="124" name="Pie 123"/>
            <p:cNvSpPr/>
            <p:nvPr/>
          </p:nvSpPr>
          <p:spPr>
            <a:xfrm>
              <a:off x="1540589" y="2660801"/>
              <a:ext cx="399716" cy="399716"/>
            </a:xfrm>
            <a:prstGeom prst="pie">
              <a:avLst>
                <a:gd name="adj1" fmla="val 16252264"/>
                <a:gd name="adj2" fmla="val 18866768"/>
              </a:avLst>
            </a:prstGeom>
            <a:solidFill>
              <a:schemeClr val="accent6">
                <a:lumMod val="50000"/>
              </a:schemeClr>
            </a:soli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grpSp>
      <p:sp>
        <p:nvSpPr>
          <p:cNvPr id="63" name="Rectangle 62"/>
          <p:cNvSpPr/>
          <p:nvPr/>
        </p:nvSpPr>
        <p:spPr bwMode="auto">
          <a:xfrm>
            <a:off x="1801314" y="2095995"/>
            <a:ext cx="777240" cy="3992247"/>
          </a:xfrm>
          <a:prstGeom prst="rect">
            <a:avLst/>
          </a:prstGeom>
          <a:solidFill>
            <a:schemeClr val="accent5">
              <a:lumMod val="75000"/>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Arial"/>
              <a:ea typeface="ＭＳ Ｐゴシック" pitchFamily="-109" charset="-128"/>
              <a:cs typeface="Arial"/>
            </a:endParaRPr>
          </a:p>
        </p:txBody>
      </p:sp>
      <p:grpSp>
        <p:nvGrpSpPr>
          <p:cNvPr id="64" name="Group 63"/>
          <p:cNvGrpSpPr>
            <a:grpSpLocks/>
          </p:cNvGrpSpPr>
          <p:nvPr/>
        </p:nvGrpSpPr>
        <p:grpSpPr bwMode="auto">
          <a:xfrm>
            <a:off x="1146314" y="2196571"/>
            <a:ext cx="542925" cy="542925"/>
            <a:chOff x="1411834" y="2532046"/>
            <a:chExt cx="657225" cy="657225"/>
          </a:xfrm>
          <a:gradFill>
            <a:gsLst>
              <a:gs pos="0">
                <a:schemeClr val="accent5">
                  <a:lumMod val="50000"/>
                </a:schemeClr>
              </a:gs>
              <a:gs pos="100000">
                <a:schemeClr val="accent5"/>
              </a:gs>
            </a:gsLst>
          </a:gradFill>
        </p:grpSpPr>
        <p:sp>
          <p:nvSpPr>
            <p:cNvPr id="66" name="Donut 65"/>
            <p:cNvSpPr/>
            <p:nvPr/>
          </p:nvSpPr>
          <p:spPr>
            <a:xfrm>
              <a:off x="1411834" y="2532046"/>
              <a:ext cx="657225" cy="657225"/>
            </a:xfrm>
            <a:prstGeom prst="donut">
              <a:avLst>
                <a:gd name="adj" fmla="val 14855"/>
              </a:avLst>
            </a:prstGeom>
            <a:grp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sp>
          <p:nvSpPr>
            <p:cNvPr id="68" name="Pie 67"/>
            <p:cNvSpPr/>
            <p:nvPr/>
          </p:nvSpPr>
          <p:spPr>
            <a:xfrm>
              <a:off x="1540589" y="2660801"/>
              <a:ext cx="399716" cy="399716"/>
            </a:xfrm>
            <a:prstGeom prst="pie">
              <a:avLst>
                <a:gd name="adj1" fmla="val 16252264"/>
                <a:gd name="adj2" fmla="val 2393927"/>
              </a:avLst>
            </a:prstGeom>
            <a:solidFill>
              <a:schemeClr val="accent6">
                <a:lumMod val="50000"/>
              </a:schemeClr>
            </a:soli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grpSp>
      <p:grpSp>
        <p:nvGrpSpPr>
          <p:cNvPr id="75" name="Group 66"/>
          <p:cNvGrpSpPr>
            <a:grpSpLocks/>
          </p:cNvGrpSpPr>
          <p:nvPr/>
        </p:nvGrpSpPr>
        <p:grpSpPr bwMode="auto">
          <a:xfrm>
            <a:off x="1915612" y="1470674"/>
            <a:ext cx="542925" cy="542925"/>
            <a:chOff x="1333500" y="2514599"/>
            <a:chExt cx="657225" cy="657225"/>
          </a:xfrm>
        </p:grpSpPr>
        <p:sp>
          <p:nvSpPr>
            <p:cNvPr id="76" name="Donut 75"/>
            <p:cNvSpPr/>
            <p:nvPr/>
          </p:nvSpPr>
          <p:spPr>
            <a:xfrm>
              <a:off x="1333500" y="2514599"/>
              <a:ext cx="657225" cy="657225"/>
            </a:xfrm>
            <a:prstGeom prst="donut">
              <a:avLst>
                <a:gd name="adj" fmla="val 14855"/>
              </a:avLst>
            </a:prstGeom>
            <a:gradFill flip="none" rotWithShape="1">
              <a:gsLst>
                <a:gs pos="0">
                  <a:schemeClr val="accent5">
                    <a:lumMod val="50000"/>
                  </a:schemeClr>
                </a:gs>
                <a:gs pos="100000">
                  <a:schemeClr val="accent5"/>
                </a:gs>
              </a:gsLst>
              <a:path path="circle">
                <a:fillToRect l="100000" t="100000"/>
              </a:path>
              <a:tileRect r="-100000" b="-100000"/>
            </a:gra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sp>
          <p:nvSpPr>
            <p:cNvPr id="77" name="Pie 76"/>
            <p:cNvSpPr/>
            <p:nvPr/>
          </p:nvSpPr>
          <p:spPr>
            <a:xfrm>
              <a:off x="1462254" y="2643353"/>
              <a:ext cx="399716" cy="399716"/>
            </a:xfrm>
            <a:prstGeom prst="pie">
              <a:avLst>
                <a:gd name="adj1" fmla="val 16252264"/>
                <a:gd name="adj2" fmla="val 9062718"/>
              </a:avLst>
            </a:prstGeom>
            <a:solidFill>
              <a:schemeClr val="accent6">
                <a:lumMod val="50000"/>
              </a:schemeClr>
            </a:soli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grpSp>
      <p:sp>
        <p:nvSpPr>
          <p:cNvPr id="104" name="Rectangle 103"/>
          <p:cNvSpPr/>
          <p:nvPr/>
        </p:nvSpPr>
        <p:spPr bwMode="auto">
          <a:xfrm>
            <a:off x="256968" y="3573642"/>
            <a:ext cx="777240" cy="2514599"/>
          </a:xfrm>
          <a:prstGeom prst="rect">
            <a:avLst/>
          </a:prstGeom>
          <a:solidFill>
            <a:schemeClr val="accent6">
              <a:lumMod val="75000"/>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Arial"/>
              <a:ea typeface="ＭＳ Ｐゴシック" pitchFamily="-109" charset="-128"/>
              <a:cs typeface="Arial"/>
            </a:endParaRPr>
          </a:p>
        </p:txBody>
      </p:sp>
      <p:sp>
        <p:nvSpPr>
          <p:cNvPr id="105" name="Rectangle 104"/>
          <p:cNvSpPr/>
          <p:nvPr/>
        </p:nvSpPr>
        <p:spPr bwMode="auto">
          <a:xfrm>
            <a:off x="1028869" y="2821708"/>
            <a:ext cx="777240" cy="3266533"/>
          </a:xfrm>
          <a:prstGeom prst="rect">
            <a:avLst/>
          </a:prstGeom>
          <a:solidFill>
            <a:schemeClr val="accent6">
              <a:lumMod val="50000"/>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Arial"/>
              <a:ea typeface="ＭＳ Ｐゴシック" pitchFamily="-109" charset="-128"/>
              <a:cs typeface="Arial"/>
            </a:endParaRPr>
          </a:p>
        </p:txBody>
      </p:sp>
      <p:sp>
        <p:nvSpPr>
          <p:cNvPr id="106" name="Rectangle 105"/>
          <p:cNvSpPr/>
          <p:nvPr/>
        </p:nvSpPr>
        <p:spPr bwMode="auto">
          <a:xfrm>
            <a:off x="2573215" y="1513721"/>
            <a:ext cx="777240" cy="4571999"/>
          </a:xfrm>
          <a:prstGeom prst="rect">
            <a:avLst/>
          </a:prstGeom>
          <a:solidFill>
            <a:schemeClr val="accent5">
              <a:lumMod val="50000"/>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Arial"/>
              <a:ea typeface="ＭＳ Ｐゴシック" pitchFamily="-109" charset="-128"/>
              <a:cs typeface="Arial"/>
            </a:endParaRPr>
          </a:p>
        </p:txBody>
      </p:sp>
      <p:grpSp>
        <p:nvGrpSpPr>
          <p:cNvPr id="94" name="Group 53"/>
          <p:cNvGrpSpPr>
            <a:grpSpLocks/>
          </p:cNvGrpSpPr>
          <p:nvPr/>
        </p:nvGrpSpPr>
        <p:grpSpPr bwMode="auto">
          <a:xfrm>
            <a:off x="435994" y="2923461"/>
            <a:ext cx="430947" cy="1918980"/>
            <a:chOff x="822343" y="4359245"/>
            <a:chExt cx="228600" cy="1582040"/>
          </a:xfrm>
        </p:grpSpPr>
        <p:sp>
          <p:nvSpPr>
            <p:cNvPr id="102" name="Rektangel 91"/>
            <p:cNvSpPr>
              <a:spLocks noChangeArrowheads="1"/>
            </p:cNvSpPr>
            <p:nvPr/>
          </p:nvSpPr>
          <p:spPr bwMode="auto">
            <a:xfrm rot="16200000">
              <a:off x="231075" y="4987263"/>
              <a:ext cx="1411135" cy="15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defTabSz="801688">
                <a:spcBef>
                  <a:spcPct val="20000"/>
                </a:spcBef>
              </a:pPr>
              <a:r>
                <a:rPr lang="en-US" sz="1300" b="1" noProof="1" smtClean="0">
                  <a:solidFill>
                    <a:srgbClr val="080808"/>
                  </a:solidFill>
                  <a:latin typeface="Arial"/>
                  <a:cs typeface="Arial"/>
                </a:rPr>
                <a:t>Emergent</a:t>
              </a:r>
              <a:endParaRPr sz="1300" b="1" noProof="1">
                <a:solidFill>
                  <a:srgbClr val="080808"/>
                </a:solidFill>
                <a:latin typeface="Arial"/>
                <a:cs typeface="Arial"/>
              </a:endParaRPr>
            </a:p>
          </p:txBody>
        </p:sp>
        <p:sp>
          <p:nvSpPr>
            <p:cNvPr id="103" name="Isosceles Triangle 55"/>
            <p:cNvSpPr>
              <a:spLocks noChangeArrowheads="1"/>
            </p:cNvSpPr>
            <p:nvPr/>
          </p:nvSpPr>
          <p:spPr bwMode="auto">
            <a:xfrm rot="10800000">
              <a:off x="822343" y="5799998"/>
              <a:ext cx="228600" cy="141287"/>
            </a:xfrm>
            <a:prstGeom prst="triangle">
              <a:avLst>
                <a:gd name="adj" fmla="val 50000"/>
              </a:avLst>
            </a:prstGeom>
            <a:solidFill>
              <a:schemeClr val="bg1"/>
            </a:solidFill>
            <a:ln>
              <a:noFill/>
            </a:ln>
            <a:extLst>
              <a:ext uri="{91240B29-F687-4F45-9708-019B960494DF}">
                <a14:hiddenLine xmlns:a14="http://schemas.microsoft.com/office/drawing/2010/main" w="5">
                  <a:solidFill>
                    <a:srgbClr val="000000"/>
                  </a:solidFill>
                  <a:miter lim="800000"/>
                  <a:headEnd/>
                  <a:tailEnd/>
                </a14:hiddenLine>
              </a:ext>
            </a:extLst>
          </p:spPr>
          <p:txBody>
            <a:bodyPr/>
            <a:lstStyle/>
            <a:p>
              <a:endParaRPr lang="en-US">
                <a:latin typeface="Arial"/>
                <a:cs typeface="Arial"/>
              </a:endParaRPr>
            </a:p>
          </p:txBody>
        </p:sp>
      </p:grpSp>
      <p:grpSp>
        <p:nvGrpSpPr>
          <p:cNvPr id="95" name="Group 56"/>
          <p:cNvGrpSpPr>
            <a:grpSpLocks/>
          </p:cNvGrpSpPr>
          <p:nvPr/>
        </p:nvGrpSpPr>
        <p:grpSpPr bwMode="auto">
          <a:xfrm>
            <a:off x="1202015" y="2502451"/>
            <a:ext cx="430947" cy="1768781"/>
            <a:chOff x="656041" y="4772313"/>
            <a:chExt cx="228600" cy="1458214"/>
          </a:xfrm>
        </p:grpSpPr>
        <p:sp>
          <p:nvSpPr>
            <p:cNvPr id="100" name="Rektangel 91"/>
            <p:cNvSpPr>
              <a:spLocks noChangeArrowheads="1"/>
            </p:cNvSpPr>
            <p:nvPr/>
          </p:nvSpPr>
          <p:spPr bwMode="auto">
            <a:xfrm rot="16200000">
              <a:off x="126686" y="5338418"/>
              <a:ext cx="1287310" cy="15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defTabSz="801688">
                <a:spcBef>
                  <a:spcPct val="20000"/>
                </a:spcBef>
              </a:pPr>
              <a:r>
                <a:rPr lang="en-US" sz="1300" b="1" noProof="1" smtClean="0">
                  <a:solidFill>
                    <a:srgbClr val="080808"/>
                  </a:solidFill>
                  <a:latin typeface="Arial"/>
                  <a:cs typeface="Arial"/>
                </a:rPr>
                <a:t>Experimental</a:t>
              </a:r>
              <a:endParaRPr sz="1300" b="1" noProof="1">
                <a:solidFill>
                  <a:srgbClr val="080808"/>
                </a:solidFill>
                <a:latin typeface="Arial"/>
                <a:cs typeface="Arial"/>
              </a:endParaRPr>
            </a:p>
          </p:txBody>
        </p:sp>
        <p:sp>
          <p:nvSpPr>
            <p:cNvPr id="101" name="Isosceles Triangle 58"/>
            <p:cNvSpPr>
              <a:spLocks noChangeArrowheads="1"/>
            </p:cNvSpPr>
            <p:nvPr/>
          </p:nvSpPr>
          <p:spPr bwMode="auto">
            <a:xfrm rot="10800000">
              <a:off x="656041" y="6089240"/>
              <a:ext cx="228600" cy="141287"/>
            </a:xfrm>
            <a:prstGeom prst="triangle">
              <a:avLst>
                <a:gd name="adj" fmla="val 50000"/>
              </a:avLst>
            </a:prstGeom>
            <a:solidFill>
              <a:schemeClr val="bg1"/>
            </a:solidFill>
            <a:ln>
              <a:noFill/>
            </a:ln>
            <a:extLst>
              <a:ext uri="{91240B29-F687-4F45-9708-019B960494DF}">
                <a14:hiddenLine xmlns:a14="http://schemas.microsoft.com/office/drawing/2010/main" w="5">
                  <a:solidFill>
                    <a:srgbClr val="000000"/>
                  </a:solidFill>
                  <a:miter lim="800000"/>
                  <a:headEnd/>
                  <a:tailEnd/>
                </a14:hiddenLine>
              </a:ext>
            </a:extLst>
          </p:spPr>
          <p:txBody>
            <a:bodyPr/>
            <a:lstStyle/>
            <a:p>
              <a:endParaRPr lang="en-US">
                <a:latin typeface="Arial"/>
                <a:cs typeface="Arial"/>
              </a:endParaRPr>
            </a:p>
          </p:txBody>
        </p:sp>
      </p:grpSp>
      <p:grpSp>
        <p:nvGrpSpPr>
          <p:cNvPr id="96" name="Group 59"/>
          <p:cNvGrpSpPr>
            <a:grpSpLocks/>
          </p:cNvGrpSpPr>
          <p:nvPr/>
        </p:nvGrpSpPr>
        <p:grpSpPr bwMode="auto">
          <a:xfrm>
            <a:off x="2752239" y="1454347"/>
            <a:ext cx="430947" cy="1644696"/>
            <a:chOff x="991466" y="4598099"/>
            <a:chExt cx="228600" cy="1355916"/>
          </a:xfrm>
        </p:grpSpPr>
        <p:sp>
          <p:nvSpPr>
            <p:cNvPr id="98" name="Rektangel 91"/>
            <p:cNvSpPr>
              <a:spLocks noChangeArrowheads="1"/>
            </p:cNvSpPr>
            <p:nvPr/>
          </p:nvSpPr>
          <p:spPr bwMode="auto">
            <a:xfrm rot="16200000">
              <a:off x="521267" y="5098892"/>
              <a:ext cx="1185011" cy="18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801688">
                <a:spcBef>
                  <a:spcPct val="20000"/>
                </a:spcBef>
              </a:pPr>
              <a:r>
                <a:rPr lang="en-US" sz="1300" b="1" noProof="1" smtClean="0">
                  <a:solidFill>
                    <a:srgbClr val="080808"/>
                  </a:solidFill>
                  <a:latin typeface="Arial"/>
                  <a:cs typeface="Arial"/>
                </a:rPr>
                <a:t>Mainstream</a:t>
              </a:r>
              <a:endParaRPr sz="1300" b="1" noProof="1">
                <a:solidFill>
                  <a:srgbClr val="080808"/>
                </a:solidFill>
                <a:latin typeface="Arial"/>
                <a:cs typeface="Arial"/>
              </a:endParaRPr>
            </a:p>
          </p:txBody>
        </p:sp>
        <p:sp>
          <p:nvSpPr>
            <p:cNvPr id="99" name="Isosceles Triangle 61"/>
            <p:cNvSpPr>
              <a:spLocks noChangeArrowheads="1"/>
            </p:cNvSpPr>
            <p:nvPr/>
          </p:nvSpPr>
          <p:spPr bwMode="auto">
            <a:xfrm rot="10800000">
              <a:off x="991466" y="5812728"/>
              <a:ext cx="228600" cy="141287"/>
            </a:xfrm>
            <a:prstGeom prst="triangle">
              <a:avLst>
                <a:gd name="adj" fmla="val 50000"/>
              </a:avLst>
            </a:prstGeom>
            <a:solidFill>
              <a:schemeClr val="bg1"/>
            </a:solidFill>
            <a:ln>
              <a:noFill/>
            </a:ln>
            <a:extLst>
              <a:ext uri="{91240B29-F687-4F45-9708-019B960494DF}">
                <a14:hiddenLine xmlns:a14="http://schemas.microsoft.com/office/drawing/2010/main" w="5">
                  <a:solidFill>
                    <a:srgbClr val="000000"/>
                  </a:solidFill>
                  <a:miter lim="800000"/>
                  <a:headEnd/>
                  <a:tailEnd/>
                </a14:hiddenLine>
              </a:ext>
            </a:extLst>
          </p:spPr>
          <p:txBody>
            <a:bodyPr/>
            <a:lstStyle/>
            <a:p>
              <a:endParaRPr lang="en-US">
                <a:latin typeface="Arial"/>
                <a:cs typeface="Arial"/>
              </a:endParaRPr>
            </a:p>
          </p:txBody>
        </p:sp>
      </p:grpSp>
      <p:grpSp>
        <p:nvGrpSpPr>
          <p:cNvPr id="90" name="Group 69"/>
          <p:cNvGrpSpPr>
            <a:grpSpLocks/>
          </p:cNvGrpSpPr>
          <p:nvPr/>
        </p:nvGrpSpPr>
        <p:grpSpPr bwMode="auto">
          <a:xfrm>
            <a:off x="2704075" y="892324"/>
            <a:ext cx="539496" cy="539497"/>
            <a:chOff x="1511947" y="2498530"/>
            <a:chExt cx="552224" cy="635870"/>
          </a:xfrm>
        </p:grpSpPr>
        <p:sp>
          <p:nvSpPr>
            <p:cNvPr id="91" name="Donut 90"/>
            <p:cNvSpPr/>
            <p:nvPr/>
          </p:nvSpPr>
          <p:spPr>
            <a:xfrm>
              <a:off x="1511947" y="2498530"/>
              <a:ext cx="552224" cy="635870"/>
            </a:xfrm>
            <a:prstGeom prst="donut">
              <a:avLst>
                <a:gd name="adj" fmla="val 14855"/>
              </a:avLst>
            </a:prstGeom>
            <a:gradFill flip="none" rotWithShape="1">
              <a:gsLst>
                <a:gs pos="0">
                  <a:schemeClr val="accent5">
                    <a:lumMod val="50000"/>
                  </a:schemeClr>
                </a:gs>
                <a:gs pos="100000">
                  <a:schemeClr val="accent5"/>
                </a:gs>
              </a:gsLst>
              <a:path path="circle">
                <a:fillToRect l="100000" t="100000"/>
              </a:path>
              <a:tileRect r="-100000" b="-100000"/>
            </a:gra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sp>
          <p:nvSpPr>
            <p:cNvPr id="92" name="Pie 91"/>
            <p:cNvSpPr/>
            <p:nvPr/>
          </p:nvSpPr>
          <p:spPr>
            <a:xfrm>
              <a:off x="1615991" y="2618317"/>
              <a:ext cx="336950" cy="387988"/>
            </a:xfrm>
            <a:prstGeom prst="pie">
              <a:avLst>
                <a:gd name="adj1" fmla="val 16252264"/>
                <a:gd name="adj2" fmla="val 16161732"/>
              </a:avLst>
            </a:prstGeom>
            <a:solidFill>
              <a:schemeClr val="accent6">
                <a:lumMod val="50000"/>
              </a:schemeClr>
            </a:soli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grpSp>
      <p:grpSp>
        <p:nvGrpSpPr>
          <p:cNvPr id="40" name="Group 39"/>
          <p:cNvGrpSpPr/>
          <p:nvPr/>
        </p:nvGrpSpPr>
        <p:grpSpPr>
          <a:xfrm>
            <a:off x="1943712" y="2047598"/>
            <a:ext cx="492443" cy="1644697"/>
            <a:chOff x="2190090" y="2133516"/>
            <a:chExt cx="492443" cy="1644697"/>
          </a:xfrm>
        </p:grpSpPr>
        <p:sp>
          <p:nvSpPr>
            <p:cNvPr id="107" name="Rektangel 91"/>
            <p:cNvSpPr>
              <a:spLocks noChangeArrowheads="1"/>
            </p:cNvSpPr>
            <p:nvPr/>
          </p:nvSpPr>
          <p:spPr bwMode="auto">
            <a:xfrm rot="16200000">
              <a:off x="1717615" y="2605991"/>
              <a:ext cx="143739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801688">
                <a:spcBef>
                  <a:spcPct val="20000"/>
                </a:spcBef>
              </a:pPr>
              <a:r>
                <a:rPr lang="en-US" sz="1300" b="1" noProof="1" smtClean="0">
                  <a:solidFill>
                    <a:srgbClr val="080808"/>
                  </a:solidFill>
                  <a:latin typeface="Arial"/>
                  <a:cs typeface="Arial"/>
                </a:rPr>
                <a:t>Transitioning to Mainstream</a:t>
              </a:r>
              <a:endParaRPr sz="1300" b="1" noProof="1">
                <a:solidFill>
                  <a:srgbClr val="080808"/>
                </a:solidFill>
                <a:latin typeface="Arial"/>
                <a:cs typeface="Arial"/>
              </a:endParaRPr>
            </a:p>
          </p:txBody>
        </p:sp>
        <p:sp>
          <p:nvSpPr>
            <p:cNvPr id="108" name="Isosceles Triangle 61"/>
            <p:cNvSpPr>
              <a:spLocks noChangeArrowheads="1"/>
            </p:cNvSpPr>
            <p:nvPr/>
          </p:nvSpPr>
          <p:spPr bwMode="auto">
            <a:xfrm rot="10800000">
              <a:off x="2205744" y="3606835"/>
              <a:ext cx="430947" cy="171378"/>
            </a:xfrm>
            <a:prstGeom prst="triangle">
              <a:avLst>
                <a:gd name="adj" fmla="val 50000"/>
              </a:avLst>
            </a:prstGeom>
            <a:solidFill>
              <a:schemeClr val="bg1"/>
            </a:solidFill>
            <a:ln>
              <a:noFill/>
            </a:ln>
            <a:extLst>
              <a:ext uri="{91240B29-F687-4F45-9708-019B960494DF}">
                <a14:hiddenLine xmlns:a14="http://schemas.microsoft.com/office/drawing/2010/main" w="5">
                  <a:solidFill>
                    <a:srgbClr val="000000"/>
                  </a:solidFill>
                  <a:miter lim="800000"/>
                  <a:headEnd/>
                  <a:tailEnd/>
                </a14:hiddenLine>
              </a:ext>
            </a:extLst>
          </p:spPr>
          <p:txBody>
            <a:bodyPr/>
            <a:lstStyle/>
            <a:p>
              <a:endParaRPr lang="en-US">
                <a:latin typeface="Arial"/>
                <a:cs typeface="Arial"/>
              </a:endParaRPr>
            </a:p>
          </p:txBody>
        </p:sp>
      </p:grpSp>
      <p:grpSp>
        <p:nvGrpSpPr>
          <p:cNvPr id="109" name="Group 63"/>
          <p:cNvGrpSpPr>
            <a:grpSpLocks/>
          </p:cNvGrpSpPr>
          <p:nvPr/>
        </p:nvGrpSpPr>
        <p:grpSpPr bwMode="auto">
          <a:xfrm>
            <a:off x="369545" y="2949228"/>
            <a:ext cx="542925" cy="542925"/>
            <a:chOff x="1411834" y="2532046"/>
            <a:chExt cx="657225" cy="657225"/>
          </a:xfrm>
          <a:gradFill>
            <a:gsLst>
              <a:gs pos="0">
                <a:schemeClr val="accent5">
                  <a:lumMod val="50000"/>
                </a:schemeClr>
              </a:gs>
              <a:gs pos="100000">
                <a:schemeClr val="accent5"/>
              </a:gs>
            </a:gsLst>
          </a:gradFill>
        </p:grpSpPr>
        <p:sp>
          <p:nvSpPr>
            <p:cNvPr id="110" name="Donut 109"/>
            <p:cNvSpPr/>
            <p:nvPr/>
          </p:nvSpPr>
          <p:spPr>
            <a:xfrm>
              <a:off x="1411834" y="2532046"/>
              <a:ext cx="657225" cy="657225"/>
            </a:xfrm>
            <a:prstGeom prst="donut">
              <a:avLst>
                <a:gd name="adj" fmla="val 14855"/>
              </a:avLst>
            </a:prstGeom>
            <a:grp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sp>
          <p:nvSpPr>
            <p:cNvPr id="111" name="Pie 110"/>
            <p:cNvSpPr/>
            <p:nvPr/>
          </p:nvSpPr>
          <p:spPr>
            <a:xfrm>
              <a:off x="1540589" y="2660801"/>
              <a:ext cx="399716" cy="399716"/>
            </a:xfrm>
            <a:prstGeom prst="pie">
              <a:avLst>
                <a:gd name="adj1" fmla="val 16252264"/>
                <a:gd name="adj2" fmla="val 18866768"/>
              </a:avLst>
            </a:prstGeom>
            <a:solidFill>
              <a:schemeClr val="accent6">
                <a:lumMod val="50000"/>
              </a:schemeClr>
            </a:solidFill>
            <a:ln w="9" cap="flat">
              <a:noFill/>
              <a:prstDash val="solid"/>
              <a:miter lim="800000"/>
              <a:headEnd/>
              <a:tailEnd/>
            </a:ln>
          </p:spPr>
          <p:txBody>
            <a:bodyPr/>
            <a:lstStyle/>
            <a:p>
              <a:pPr>
                <a:defRPr/>
              </a:pPr>
              <a:endParaRPr lang="en-US">
                <a:latin typeface="Arial"/>
                <a:ea typeface="ＭＳ Ｐゴシック" pitchFamily="-109" charset="-128"/>
                <a:cs typeface="Arial"/>
              </a:endParaRPr>
            </a:p>
          </p:txBody>
        </p:sp>
      </p:grpSp>
      <p:sp>
        <p:nvSpPr>
          <p:cNvPr id="45" name="Freeform 44"/>
          <p:cNvSpPr/>
          <p:nvPr/>
        </p:nvSpPr>
        <p:spPr>
          <a:xfrm>
            <a:off x="255315" y="2956956"/>
            <a:ext cx="3093522" cy="3135085"/>
          </a:xfrm>
          <a:custGeom>
            <a:avLst/>
            <a:gdLst>
              <a:gd name="connsiteX0" fmla="*/ 0 w 3093522"/>
              <a:gd name="connsiteY0" fmla="*/ 3135085 h 3135085"/>
              <a:gd name="connsiteX1" fmla="*/ 3093522 w 3093522"/>
              <a:gd name="connsiteY1" fmla="*/ 3135085 h 3135085"/>
              <a:gd name="connsiteX2" fmla="*/ 3093522 w 3093522"/>
              <a:gd name="connsiteY2" fmla="*/ 0 h 3135085"/>
              <a:gd name="connsiteX3" fmla="*/ 5938 w 3093522"/>
              <a:gd name="connsiteY3" fmla="*/ 2309750 h 3135085"/>
              <a:gd name="connsiteX4" fmla="*/ 0 w 3093522"/>
              <a:gd name="connsiteY4" fmla="*/ 3135085 h 31350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522" h="3135085">
                <a:moveTo>
                  <a:pt x="0" y="3135085"/>
                </a:moveTo>
                <a:lnTo>
                  <a:pt x="3093522" y="3135085"/>
                </a:lnTo>
                <a:lnTo>
                  <a:pt x="3093522" y="0"/>
                </a:lnTo>
                <a:lnTo>
                  <a:pt x="5938" y="2309750"/>
                </a:lnTo>
                <a:cubicBezTo>
                  <a:pt x="3959" y="2584862"/>
                  <a:pt x="1979" y="2859973"/>
                  <a:pt x="0" y="313508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p:cNvGrpSpPr/>
          <p:nvPr/>
        </p:nvGrpSpPr>
        <p:grpSpPr>
          <a:xfrm>
            <a:off x="1562511" y="4292423"/>
            <a:ext cx="1371600" cy="577609"/>
            <a:chOff x="1716913" y="4527446"/>
            <a:chExt cx="1371600" cy="457200"/>
          </a:xfrm>
        </p:grpSpPr>
        <p:sp>
          <p:nvSpPr>
            <p:cNvPr id="74" name="_color1"/>
            <p:cNvSpPr>
              <a:spLocks/>
            </p:cNvSpPr>
            <p:nvPr/>
          </p:nvSpPr>
          <p:spPr bwMode="gray">
            <a:xfrm>
              <a:off x="1719014" y="4534590"/>
              <a:ext cx="1362456" cy="448056"/>
            </a:xfrm>
            <a:custGeom>
              <a:avLst/>
              <a:gdLst>
                <a:gd name="connsiteX0" fmla="*/ 0 w 10000"/>
                <a:gd name="connsiteY0" fmla="*/ 10000 h 10000"/>
                <a:gd name="connsiteX1" fmla="*/ 9114 w 10000"/>
                <a:gd name="connsiteY1" fmla="*/ 10000 h 10000"/>
                <a:gd name="connsiteX2" fmla="*/ 10000 w 10000"/>
                <a:gd name="connsiteY2" fmla="*/ 4917 h 10000"/>
                <a:gd name="connsiteX3" fmla="*/ 9630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767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83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322 w 10000"/>
                <a:gd name="connsiteY1" fmla="*/ 9791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975 w 10000"/>
                <a:gd name="connsiteY1" fmla="*/ 9999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0" y="10000"/>
                  </a:moveTo>
                  <a:lnTo>
                    <a:pt x="8975" y="9999"/>
                  </a:lnTo>
                  <a:lnTo>
                    <a:pt x="10000" y="4917"/>
                  </a:lnTo>
                  <a:cubicBezTo>
                    <a:pt x="9877" y="3278"/>
                    <a:pt x="9126" y="1639"/>
                    <a:pt x="9003" y="0"/>
                  </a:cubicBezTo>
                  <a:lnTo>
                    <a:pt x="0" y="0"/>
                  </a:lnTo>
                  <a:lnTo>
                    <a:pt x="0" y="10000"/>
                  </a:lnTo>
                  <a:close/>
                </a:path>
              </a:pathLst>
            </a:cu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sz="1000" noProof="1">
                <a:solidFill>
                  <a:schemeClr val="tx1"/>
                </a:solidFill>
                <a:latin typeface="Arial"/>
                <a:ea typeface="ＭＳ Ｐゴシック" pitchFamily="-109" charset="-128"/>
                <a:cs typeface="Arial"/>
              </a:endParaRPr>
            </a:p>
          </p:txBody>
        </p:sp>
        <p:sp>
          <p:nvSpPr>
            <p:cNvPr id="71" name="_color1"/>
            <p:cNvSpPr>
              <a:spLocks/>
            </p:cNvSpPr>
            <p:nvPr/>
          </p:nvSpPr>
          <p:spPr bwMode="gray">
            <a:xfrm>
              <a:off x="1716913" y="4527446"/>
              <a:ext cx="1371600" cy="457200"/>
            </a:xfrm>
            <a:custGeom>
              <a:avLst/>
              <a:gdLst>
                <a:gd name="connsiteX0" fmla="*/ 0 w 10000"/>
                <a:gd name="connsiteY0" fmla="*/ 10000 h 10000"/>
                <a:gd name="connsiteX1" fmla="*/ 9114 w 10000"/>
                <a:gd name="connsiteY1" fmla="*/ 10000 h 10000"/>
                <a:gd name="connsiteX2" fmla="*/ 10000 w 10000"/>
                <a:gd name="connsiteY2" fmla="*/ 4917 h 10000"/>
                <a:gd name="connsiteX3" fmla="*/ 9630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767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83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322 w 10000"/>
                <a:gd name="connsiteY1" fmla="*/ 9791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975 w 10000"/>
                <a:gd name="connsiteY1" fmla="*/ 9999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0" y="10000"/>
                  </a:moveTo>
                  <a:lnTo>
                    <a:pt x="8975" y="9999"/>
                  </a:lnTo>
                  <a:lnTo>
                    <a:pt x="10000" y="4917"/>
                  </a:lnTo>
                  <a:cubicBezTo>
                    <a:pt x="9877" y="3278"/>
                    <a:pt x="9126" y="1639"/>
                    <a:pt x="9003" y="0"/>
                  </a:cubicBezTo>
                  <a:lnTo>
                    <a:pt x="0" y="0"/>
                  </a:lnTo>
                  <a:lnTo>
                    <a:pt x="0" y="10000"/>
                  </a:lnTo>
                  <a:close/>
                </a:path>
              </a:pathLst>
            </a:custGeom>
            <a:solidFill>
              <a:schemeClr val="accent5">
                <a:lumMod val="75000"/>
                <a:alpha val="64706"/>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en-US" sz="1100" b="1" noProof="1" smtClean="0">
                  <a:solidFill>
                    <a:schemeClr val="tx1"/>
                  </a:solidFill>
                  <a:latin typeface="Arial"/>
                  <a:ea typeface="ＭＳ Ｐゴシック" pitchFamily="-109" charset="-128"/>
                  <a:cs typeface="Arial"/>
                </a:rPr>
                <a:t>Main public- and</a:t>
              </a:r>
            </a:p>
            <a:p>
              <a:pPr algn="ctr"/>
              <a:r>
                <a:rPr lang="en-US" sz="1100" b="1" noProof="1">
                  <a:solidFill>
                    <a:schemeClr val="tx1"/>
                  </a:solidFill>
                  <a:latin typeface="Arial"/>
                  <a:ea typeface="ＭＳ Ｐゴシック" pitchFamily="-109" charset="-128"/>
                  <a:cs typeface="Arial"/>
                </a:rPr>
                <a:t>s</a:t>
              </a:r>
              <a:r>
                <a:rPr lang="en-US" sz="1100" b="1" noProof="1" smtClean="0">
                  <a:solidFill>
                    <a:schemeClr val="tx1"/>
                  </a:solidFill>
                  <a:latin typeface="Arial"/>
                  <a:ea typeface="ＭＳ Ｐゴシック" pitchFamily="-109" charset="-128"/>
                  <a:cs typeface="Arial"/>
                </a:rPr>
                <a:t>tudent-facing services</a:t>
              </a:r>
              <a:endParaRPr lang="en-US" sz="1100" b="1" noProof="1">
                <a:solidFill>
                  <a:schemeClr val="tx1"/>
                </a:solidFill>
                <a:latin typeface="Arial"/>
                <a:ea typeface="ＭＳ Ｐゴシック" pitchFamily="-109" charset="-128"/>
                <a:cs typeface="Arial"/>
              </a:endParaRPr>
            </a:p>
          </p:txBody>
        </p:sp>
      </p:grpSp>
      <p:sp>
        <p:nvSpPr>
          <p:cNvPr id="73" name="_color1"/>
          <p:cNvSpPr>
            <a:spLocks/>
          </p:cNvSpPr>
          <p:nvPr/>
        </p:nvSpPr>
        <p:spPr bwMode="gray">
          <a:xfrm>
            <a:off x="795929" y="4890457"/>
            <a:ext cx="1362456" cy="559366"/>
          </a:xfrm>
          <a:custGeom>
            <a:avLst/>
            <a:gdLst>
              <a:gd name="connsiteX0" fmla="*/ 0 w 10000"/>
              <a:gd name="connsiteY0" fmla="*/ 10000 h 10000"/>
              <a:gd name="connsiteX1" fmla="*/ 9114 w 10000"/>
              <a:gd name="connsiteY1" fmla="*/ 10000 h 10000"/>
              <a:gd name="connsiteX2" fmla="*/ 10000 w 10000"/>
              <a:gd name="connsiteY2" fmla="*/ 4917 h 10000"/>
              <a:gd name="connsiteX3" fmla="*/ 9630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767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83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322 w 10000"/>
              <a:gd name="connsiteY1" fmla="*/ 9791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975 w 10000"/>
              <a:gd name="connsiteY1" fmla="*/ 9999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0" y="10000"/>
                </a:moveTo>
                <a:lnTo>
                  <a:pt x="8975" y="9999"/>
                </a:lnTo>
                <a:lnTo>
                  <a:pt x="10000" y="4917"/>
                </a:lnTo>
                <a:cubicBezTo>
                  <a:pt x="9877" y="3278"/>
                  <a:pt x="9126" y="1639"/>
                  <a:pt x="9003" y="0"/>
                </a:cubicBezTo>
                <a:lnTo>
                  <a:pt x="0" y="0"/>
                </a:lnTo>
                <a:lnTo>
                  <a:pt x="0" y="10000"/>
                </a:lnTo>
                <a:close/>
              </a:path>
            </a:pathLst>
          </a:cu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sz="1000" noProof="1">
              <a:solidFill>
                <a:schemeClr val="tx1"/>
              </a:solidFill>
              <a:latin typeface="Arial"/>
              <a:ea typeface="ＭＳ Ｐゴシック" pitchFamily="-109" charset="-128"/>
              <a:cs typeface="Arial"/>
            </a:endParaRPr>
          </a:p>
        </p:txBody>
      </p:sp>
      <p:sp>
        <p:nvSpPr>
          <p:cNvPr id="70" name="_color1"/>
          <p:cNvSpPr>
            <a:spLocks/>
          </p:cNvSpPr>
          <p:nvPr/>
        </p:nvSpPr>
        <p:spPr bwMode="gray">
          <a:xfrm>
            <a:off x="785165" y="4874026"/>
            <a:ext cx="1371600" cy="570782"/>
          </a:xfrm>
          <a:custGeom>
            <a:avLst/>
            <a:gdLst>
              <a:gd name="connsiteX0" fmla="*/ 0 w 10000"/>
              <a:gd name="connsiteY0" fmla="*/ 10000 h 10000"/>
              <a:gd name="connsiteX1" fmla="*/ 9114 w 10000"/>
              <a:gd name="connsiteY1" fmla="*/ 10000 h 10000"/>
              <a:gd name="connsiteX2" fmla="*/ 10000 w 10000"/>
              <a:gd name="connsiteY2" fmla="*/ 4917 h 10000"/>
              <a:gd name="connsiteX3" fmla="*/ 9630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767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83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322 w 10000"/>
              <a:gd name="connsiteY1" fmla="*/ 9791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975 w 10000"/>
              <a:gd name="connsiteY1" fmla="*/ 9999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0" y="10000"/>
                </a:moveTo>
                <a:lnTo>
                  <a:pt x="8975" y="9999"/>
                </a:lnTo>
                <a:lnTo>
                  <a:pt x="10000" y="4917"/>
                </a:lnTo>
                <a:cubicBezTo>
                  <a:pt x="9877" y="3278"/>
                  <a:pt x="9126" y="1639"/>
                  <a:pt x="9003" y="0"/>
                </a:cubicBezTo>
                <a:lnTo>
                  <a:pt x="0" y="0"/>
                </a:lnTo>
                <a:lnTo>
                  <a:pt x="0" y="10000"/>
                </a:lnTo>
                <a:close/>
              </a:path>
            </a:pathLst>
          </a:custGeom>
          <a:solidFill>
            <a:schemeClr val="accent6">
              <a:lumMod val="50000"/>
              <a:alpha val="65098"/>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en-US" sz="1100" b="1" noProof="1" smtClean="0">
                <a:solidFill>
                  <a:schemeClr val="tx1"/>
                </a:solidFill>
                <a:latin typeface="Arial"/>
                <a:ea typeface="ＭＳ Ｐゴシック" pitchFamily="-109" charset="-128"/>
                <a:cs typeface="Arial"/>
              </a:rPr>
              <a:t>Library, IT, and </a:t>
            </a:r>
          </a:p>
          <a:p>
            <a:pPr algn="ctr"/>
            <a:r>
              <a:rPr lang="en-US" sz="1100" b="1" noProof="1" smtClean="0">
                <a:solidFill>
                  <a:schemeClr val="tx1"/>
                </a:solidFill>
                <a:latin typeface="Arial"/>
                <a:ea typeface="ＭＳ Ｐゴシック" pitchFamily="-109" charset="-128"/>
                <a:cs typeface="Arial"/>
              </a:rPr>
              <a:t>key </a:t>
            </a:r>
            <a:r>
              <a:rPr lang="en-US" sz="1100" b="1" noProof="1">
                <a:solidFill>
                  <a:schemeClr val="tx1"/>
                </a:solidFill>
                <a:latin typeface="Arial"/>
                <a:ea typeface="ＭＳ Ｐゴシック" pitchFamily="-109" charset="-128"/>
                <a:cs typeface="Arial"/>
              </a:rPr>
              <a:t>constituent services</a:t>
            </a:r>
          </a:p>
        </p:txBody>
      </p:sp>
      <p:sp>
        <p:nvSpPr>
          <p:cNvPr id="72" name="_color1"/>
          <p:cNvSpPr>
            <a:spLocks/>
          </p:cNvSpPr>
          <p:nvPr/>
        </p:nvSpPr>
        <p:spPr bwMode="gray">
          <a:xfrm>
            <a:off x="272949" y="5454333"/>
            <a:ext cx="1362456" cy="631387"/>
          </a:xfrm>
          <a:custGeom>
            <a:avLst/>
            <a:gdLst>
              <a:gd name="connsiteX0" fmla="*/ 0 w 10000"/>
              <a:gd name="connsiteY0" fmla="*/ 10000 h 10000"/>
              <a:gd name="connsiteX1" fmla="*/ 9114 w 10000"/>
              <a:gd name="connsiteY1" fmla="*/ 10000 h 10000"/>
              <a:gd name="connsiteX2" fmla="*/ 10000 w 10000"/>
              <a:gd name="connsiteY2" fmla="*/ 4917 h 10000"/>
              <a:gd name="connsiteX3" fmla="*/ 9630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767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83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322 w 10000"/>
              <a:gd name="connsiteY1" fmla="*/ 9791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975 w 10000"/>
              <a:gd name="connsiteY1" fmla="*/ 9999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0" y="10000"/>
                </a:moveTo>
                <a:lnTo>
                  <a:pt x="8975" y="9999"/>
                </a:lnTo>
                <a:lnTo>
                  <a:pt x="10000" y="4917"/>
                </a:lnTo>
                <a:cubicBezTo>
                  <a:pt x="9877" y="3278"/>
                  <a:pt x="9126" y="1639"/>
                  <a:pt x="9003" y="0"/>
                </a:cubicBezTo>
                <a:lnTo>
                  <a:pt x="0" y="0"/>
                </a:lnTo>
                <a:lnTo>
                  <a:pt x="0" y="10000"/>
                </a:lnTo>
                <a:close/>
              </a:path>
            </a:pathLst>
          </a:cu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sz="1000" noProof="1">
              <a:solidFill>
                <a:schemeClr val="tx1"/>
              </a:solidFill>
              <a:latin typeface="Arial"/>
              <a:ea typeface="ＭＳ Ｐゴシック" pitchFamily="-109" charset="-128"/>
              <a:cs typeface="Arial"/>
            </a:endParaRPr>
          </a:p>
        </p:txBody>
      </p:sp>
      <p:sp>
        <p:nvSpPr>
          <p:cNvPr id="38" name="_color1"/>
          <p:cNvSpPr>
            <a:spLocks/>
          </p:cNvSpPr>
          <p:nvPr/>
        </p:nvSpPr>
        <p:spPr bwMode="gray">
          <a:xfrm>
            <a:off x="269757" y="5449318"/>
            <a:ext cx="1371600" cy="644273"/>
          </a:xfrm>
          <a:custGeom>
            <a:avLst/>
            <a:gdLst>
              <a:gd name="connsiteX0" fmla="*/ 0 w 10000"/>
              <a:gd name="connsiteY0" fmla="*/ 10000 h 10000"/>
              <a:gd name="connsiteX1" fmla="*/ 9114 w 10000"/>
              <a:gd name="connsiteY1" fmla="*/ 10000 h 10000"/>
              <a:gd name="connsiteX2" fmla="*/ 10000 w 10000"/>
              <a:gd name="connsiteY2" fmla="*/ 4917 h 10000"/>
              <a:gd name="connsiteX3" fmla="*/ 9630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767 w 10000"/>
              <a:gd name="connsiteY1" fmla="*/ 10000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14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183 w 10000"/>
              <a:gd name="connsiteY1" fmla="*/ 9583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9322 w 10000"/>
              <a:gd name="connsiteY1" fmla="*/ 9791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 name="connsiteX0" fmla="*/ 0 w 10000"/>
              <a:gd name="connsiteY0" fmla="*/ 10000 h 10000"/>
              <a:gd name="connsiteX1" fmla="*/ 8975 w 10000"/>
              <a:gd name="connsiteY1" fmla="*/ 9999 h 10000"/>
              <a:gd name="connsiteX2" fmla="*/ 10000 w 10000"/>
              <a:gd name="connsiteY2" fmla="*/ 4917 h 10000"/>
              <a:gd name="connsiteX3" fmla="*/ 9003 w 10000"/>
              <a:gd name="connsiteY3" fmla="*/ 0 h 10000"/>
              <a:gd name="connsiteX4" fmla="*/ 0 w 10000"/>
              <a:gd name="connsiteY4" fmla="*/ 0 h 10000"/>
              <a:gd name="connsiteX5" fmla="*/ 0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0" y="10000"/>
                </a:moveTo>
                <a:lnTo>
                  <a:pt x="8975" y="9999"/>
                </a:lnTo>
                <a:lnTo>
                  <a:pt x="10000" y="4917"/>
                </a:lnTo>
                <a:cubicBezTo>
                  <a:pt x="9877" y="3278"/>
                  <a:pt x="9126" y="1639"/>
                  <a:pt x="9003" y="0"/>
                </a:cubicBezTo>
                <a:lnTo>
                  <a:pt x="0" y="0"/>
                </a:lnTo>
                <a:lnTo>
                  <a:pt x="0" y="10000"/>
                </a:lnTo>
                <a:close/>
              </a:path>
            </a:pathLst>
          </a:custGeom>
          <a:solidFill>
            <a:srgbClr val="E46C0A">
              <a:alpha val="65098"/>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en-US" sz="1100" b="1" noProof="1" smtClean="0">
                <a:solidFill>
                  <a:schemeClr val="tx1"/>
                </a:solidFill>
                <a:latin typeface="Arial"/>
                <a:ea typeface="ＭＳ Ｐゴシック" pitchFamily="-109" charset="-128"/>
                <a:cs typeface="Arial"/>
              </a:rPr>
              <a:t>Peripheral services for faculty and students</a:t>
            </a:r>
            <a:endParaRPr lang="en-US" sz="1100" b="1" noProof="1">
              <a:solidFill>
                <a:schemeClr val="tx1"/>
              </a:solidFill>
              <a:latin typeface="Arial"/>
              <a:ea typeface="ＭＳ Ｐゴシック" pitchFamily="-109" charset="-128"/>
              <a:cs typeface="Arial"/>
            </a:endParaRPr>
          </a:p>
        </p:txBody>
      </p:sp>
      <p:graphicFrame>
        <p:nvGraphicFramePr>
          <p:cNvPr id="78" name="Chart 77"/>
          <p:cNvGraphicFramePr/>
          <p:nvPr>
            <p:extLst>
              <p:ext uri="{D42A27DB-BD31-4B8C-83A1-F6EECF244321}">
                <p14:modId xmlns:p14="http://schemas.microsoft.com/office/powerpoint/2010/main" val="590893774"/>
              </p:ext>
            </p:extLst>
          </p:nvPr>
        </p:nvGraphicFramePr>
        <p:xfrm>
          <a:off x="7581900" y="5353050"/>
          <a:ext cx="1257301" cy="9080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82963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049" y="96222"/>
            <a:ext cx="8229600" cy="807030"/>
          </a:xfrm>
        </p:spPr>
        <p:txBody>
          <a:bodyPr>
            <a:normAutofit/>
          </a:bodyPr>
          <a:lstStyle/>
          <a:p>
            <a:r>
              <a:rPr lang="en-US" sz="2400" b="1" dirty="0" smtClean="0">
                <a:latin typeface="Arial" pitchFamily="34" charset="0"/>
                <a:cs typeface="Arial" pitchFamily="34" charset="0"/>
              </a:rPr>
              <a:t>Students are the Focus of Current Demand</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19</a:t>
            </a:fld>
            <a:endParaRPr lang="en-US"/>
          </a:p>
        </p:txBody>
      </p:sp>
      <p:sp>
        <p:nvSpPr>
          <p:cNvPr id="10" name="Rectangle 2"/>
          <p:cNvSpPr>
            <a:spLocks noChangeArrowheads="1"/>
          </p:cNvSpPr>
          <p:nvPr/>
        </p:nvSpPr>
        <p:spPr bwMode="auto">
          <a:xfrm>
            <a:off x="1070504" y="750891"/>
            <a:ext cx="6913765" cy="4308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Q: Each of </a:t>
            </a:r>
            <a:r>
              <a:rPr kumimoji="0" lang="en-US" sz="1100" b="1" i="0" u="none" strike="noStrike" cap="none" normalizeH="0" baseline="0" dirty="0" smtClean="0">
                <a:ln>
                  <a:noFill/>
                </a:ln>
                <a:effectLst/>
                <a:latin typeface="Arial" pitchFamily="34" charset="0"/>
                <a:ea typeface="Times New Roman" pitchFamily="18" charset="0"/>
                <a:cs typeface="Arial" pitchFamily="34" charset="0"/>
              </a:rPr>
              <a:t>the constituencies below places certain demands upon the institution for mobile services, applications, and websites. At present, </a:t>
            </a:r>
            <a:r>
              <a:rPr kumimoji="0" lang="en-US" sz="1100" b="1" i="0" strike="noStrike" cap="none" normalizeH="0" baseline="0" dirty="0" smtClean="0">
                <a:ln>
                  <a:noFill/>
                </a:ln>
                <a:effectLst/>
                <a:latin typeface="Arial" pitchFamily="34" charset="0"/>
                <a:ea typeface="Times New Roman" pitchFamily="18" charset="0"/>
                <a:cs typeface="Arial" pitchFamily="34" charset="0"/>
              </a:rPr>
              <a:t>how much of that demand is your institution meeting? </a:t>
            </a:r>
            <a:endParaRPr kumimoji="0" lang="en-US" sz="1100" b="0" i="0" strike="noStrike" cap="none" normalizeH="0" baseline="0" dirty="0" smtClean="0">
              <a:ln>
                <a:noFill/>
              </a:ln>
              <a:effectLst/>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92288007"/>
              </p:ext>
            </p:extLst>
          </p:nvPr>
        </p:nvGraphicFramePr>
        <p:xfrm>
          <a:off x="1177849" y="2321667"/>
          <a:ext cx="6754851" cy="3878411"/>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697117" y="1239096"/>
            <a:ext cx="7469109" cy="1015663"/>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Institutions </a:t>
            </a:r>
            <a:r>
              <a:rPr lang="en-US" sz="2000" dirty="0">
                <a:latin typeface="Arial" pitchFamily="34" charset="0"/>
                <a:cs typeface="Arial" pitchFamily="34" charset="0"/>
              </a:rPr>
              <a:t>are meeting </a:t>
            </a:r>
            <a:r>
              <a:rPr lang="en-US" sz="2000" dirty="0" smtClean="0">
                <a:latin typeface="Arial" pitchFamily="34" charset="0"/>
                <a:cs typeface="Arial" pitchFamily="34" charset="0"/>
              </a:rPr>
              <a:t>the </a:t>
            </a:r>
            <a:r>
              <a:rPr lang="en-US" sz="2000" dirty="0">
                <a:latin typeface="Arial" pitchFamily="34" charset="0"/>
                <a:cs typeface="Arial" pitchFamily="34" charset="0"/>
              </a:rPr>
              <a:t>mobile demand for students at more than twice the rate at which they meet them for faculty and nearly three times the rate for staff.</a:t>
            </a:r>
            <a:endParaRPr lang="en-US" sz="2000" dirty="0" smtClean="0">
              <a:latin typeface="Arial" pitchFamily="34" charset="0"/>
              <a:cs typeface="Arial" pitchFamily="34" charset="0"/>
            </a:endParaRPr>
          </a:p>
        </p:txBody>
      </p:sp>
    </p:spTree>
    <p:extLst>
      <p:ext uri="{BB962C8B-B14F-4D97-AF65-F5344CB8AC3E}">
        <p14:creationId xmlns:p14="http://schemas.microsoft.com/office/powerpoint/2010/main" val="33219897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Arial" pitchFamily="34" charset="0"/>
                <a:cs typeface="Arial" pitchFamily="34" charset="0"/>
              </a:rPr>
              <a:t>Introduction</a:t>
            </a:r>
            <a:endParaRPr lang="en-US" sz="3200" b="1" dirty="0">
              <a:latin typeface="Arial" pitchFamily="34" charset="0"/>
              <a:cs typeface="Arial" pitchFamily="34" charset="0"/>
            </a:endParaRPr>
          </a:p>
        </p:txBody>
      </p:sp>
      <p:sp>
        <p:nvSpPr>
          <p:cNvPr id="3" name="Content Placeholder 2"/>
          <p:cNvSpPr>
            <a:spLocks noGrp="1"/>
          </p:cNvSpPr>
          <p:nvPr>
            <p:ph idx="1"/>
          </p:nvPr>
        </p:nvSpPr>
        <p:spPr>
          <a:xfrm>
            <a:off x="457200" y="1600201"/>
            <a:ext cx="8229600" cy="4268164"/>
          </a:xfrm>
        </p:spPr>
        <p:txBody>
          <a:bodyPr>
            <a:normAutofit/>
          </a:bodyPr>
          <a:lstStyle/>
          <a:p>
            <a:pPr marL="0" indent="0">
              <a:buNone/>
            </a:pPr>
            <a:r>
              <a:rPr lang="en-US" sz="2000" dirty="0">
                <a:latin typeface="Arial" pitchFamily="34" charset="0"/>
                <a:cs typeface="Arial" pitchFamily="34" charset="0"/>
              </a:rPr>
              <a:t>Ownership of mobile devices is broad and growing, among students as well as presidents of colleges and universities. Consumers use mobile devices for myriad activities in their everyday lives, and students increasingly expect mobile computing to be part of their academic lives.</a:t>
            </a:r>
          </a:p>
          <a:p>
            <a:pPr marL="0" indent="0">
              <a:buNone/>
            </a:pPr>
            <a:endParaRPr lang="en-US" sz="2000" dirty="0" smtClean="0">
              <a:latin typeface="Arial" pitchFamily="34" charset="0"/>
              <a:cs typeface="Arial" pitchFamily="34" charset="0"/>
            </a:endParaRPr>
          </a:p>
          <a:p>
            <a:pPr marL="0" indent="0">
              <a:buNone/>
            </a:pPr>
            <a:r>
              <a:rPr lang="en-US" sz="2000" dirty="0" smtClean="0">
                <a:latin typeface="Arial" pitchFamily="34" charset="0"/>
                <a:cs typeface="Arial" pitchFamily="34" charset="0"/>
              </a:rPr>
              <a:t>ECAR </a:t>
            </a:r>
            <a:r>
              <a:rPr lang="en-US" sz="2000" dirty="0">
                <a:latin typeface="Arial" pitchFamily="34" charset="0"/>
                <a:cs typeface="Arial" pitchFamily="34" charset="0"/>
              </a:rPr>
              <a:t>undertook this study of mobile IT in higher education in June 2011, following a successful 5-Day Mobile Computing Sprint, conducted by EDUCAUSE the month before</a:t>
            </a:r>
            <a:r>
              <a:rPr lang="en-US" sz="2000" dirty="0" smtClean="0">
                <a:latin typeface="Arial" pitchFamily="34" charset="0"/>
                <a:cs typeface="Arial" pitchFamily="34" charset="0"/>
              </a:rPr>
              <a:t>. </a:t>
            </a:r>
          </a:p>
          <a:p>
            <a:pPr marL="0" indent="0">
              <a:buNone/>
            </a:pPr>
            <a:endParaRPr lang="en-US" sz="2000" dirty="0">
              <a:latin typeface="Arial" pitchFamily="34" charset="0"/>
              <a:cs typeface="Arial" pitchFamily="34" charset="0"/>
            </a:endParaRPr>
          </a:p>
          <a:p>
            <a:pPr marL="0" indent="0">
              <a:buNone/>
            </a:pPr>
            <a:endParaRPr lang="en-US" sz="2000"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a:t>
            </a:fld>
            <a:endParaRPr lang="en-US"/>
          </a:p>
        </p:txBody>
      </p:sp>
    </p:spTree>
    <p:extLst>
      <p:ext uri="{BB962C8B-B14F-4D97-AF65-F5344CB8AC3E}">
        <p14:creationId xmlns:p14="http://schemas.microsoft.com/office/powerpoint/2010/main" val="21552047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267"/>
            <a:ext cx="8229600" cy="847492"/>
          </a:xfrm>
        </p:spPr>
        <p:txBody>
          <a:bodyPr>
            <a:normAutofit/>
          </a:bodyPr>
          <a:lstStyle/>
          <a:p>
            <a:r>
              <a:rPr lang="en-US" sz="2400" b="1" dirty="0" smtClean="0">
                <a:latin typeface="Arial" pitchFamily="34" charset="0"/>
                <a:cs typeface="Arial" pitchFamily="34" charset="0"/>
              </a:rPr>
              <a:t>Expected Mobile Demand is Greatest for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General Communications</a:t>
            </a:r>
            <a:endParaRPr lang="en-US" sz="2400" b="1"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95213029"/>
              </p:ext>
            </p:extLst>
          </p:nvPr>
        </p:nvGraphicFramePr>
        <p:xfrm>
          <a:off x="656378" y="2665141"/>
          <a:ext cx="7509848" cy="3247677"/>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20</a:t>
            </a:fld>
            <a:endParaRPr lang="en-US"/>
          </a:p>
        </p:txBody>
      </p:sp>
      <p:sp>
        <p:nvSpPr>
          <p:cNvPr id="7" name="TextBox 6"/>
          <p:cNvSpPr txBox="1"/>
          <p:nvPr/>
        </p:nvSpPr>
        <p:spPr>
          <a:xfrm>
            <a:off x="697117" y="1036760"/>
            <a:ext cx="7469109" cy="1631216"/>
          </a:xfrm>
          <a:prstGeom prst="rect">
            <a:avLst/>
          </a:prstGeom>
          <a:noFill/>
        </p:spPr>
        <p:txBody>
          <a:bodyPr wrap="square" rtlCol="0">
            <a:spAutoFit/>
          </a:bodyPr>
          <a:lstStyle/>
          <a:p>
            <a:pPr marL="285750" indent="-285750">
              <a:buFont typeface="Arial" pitchFamily="34" charset="0"/>
              <a:buChar char="•"/>
            </a:pPr>
            <a:r>
              <a:rPr lang="en-US" sz="2000" dirty="0">
                <a:latin typeface="Arial" pitchFamily="34" charset="0"/>
                <a:cs typeface="Arial" pitchFamily="34" charset="0"/>
              </a:rPr>
              <a:t>Institutions </a:t>
            </a:r>
            <a:r>
              <a:rPr lang="en-US" sz="2000" dirty="0" smtClean="0">
                <a:latin typeface="Arial" pitchFamily="34" charset="0"/>
                <a:cs typeface="Arial" pitchFamily="34" charset="0"/>
              </a:rPr>
              <a:t>anticipate that </a:t>
            </a:r>
            <a:r>
              <a:rPr lang="en-US" sz="2000" dirty="0">
                <a:latin typeface="Arial" pitchFamily="34" charset="0"/>
                <a:cs typeface="Arial" pitchFamily="34" charset="0"/>
              </a:rPr>
              <a:t>general communications needs will </a:t>
            </a:r>
            <a:r>
              <a:rPr lang="en-US" sz="2000" dirty="0" smtClean="0">
                <a:latin typeface="Arial" pitchFamily="34" charset="0"/>
                <a:cs typeface="Arial" pitchFamily="34" charset="0"/>
              </a:rPr>
              <a:t>place the </a:t>
            </a:r>
            <a:r>
              <a:rPr lang="en-US" sz="2000" dirty="0">
                <a:latin typeface="Arial" pitchFamily="34" charset="0"/>
                <a:cs typeface="Arial" pitchFamily="34" charset="0"/>
              </a:rPr>
              <a:t>heaviest demands on mobile services.</a:t>
            </a:r>
            <a:endParaRPr lang="en-US" sz="2000" dirty="0" smtClean="0">
              <a:latin typeface="Arial" pitchFamily="34" charset="0"/>
              <a:cs typeface="Arial" pitchFamily="34" charset="0"/>
            </a:endParaRPr>
          </a:p>
          <a:p>
            <a:pPr marL="285750" indent="-285750">
              <a:buFont typeface="Arial" pitchFamily="34" charset="0"/>
              <a:buChar char="•"/>
            </a:pPr>
            <a:r>
              <a:rPr lang="en-US" sz="2000" dirty="0" smtClean="0">
                <a:latin typeface="Arial" pitchFamily="34" charset="0"/>
                <a:cs typeface="Arial" pitchFamily="34" charset="0"/>
              </a:rPr>
              <a:t>Twice </a:t>
            </a:r>
            <a:r>
              <a:rPr lang="en-US" sz="2000" dirty="0">
                <a:latin typeface="Arial" pitchFamily="34" charset="0"/>
                <a:cs typeface="Arial" pitchFamily="34" charset="0"/>
              </a:rPr>
              <a:t>as many institutions </a:t>
            </a:r>
            <a:r>
              <a:rPr lang="en-US" sz="2000" dirty="0" smtClean="0">
                <a:latin typeface="Arial" pitchFamily="34" charset="0"/>
                <a:cs typeface="Arial" pitchFamily="34" charset="0"/>
              </a:rPr>
              <a:t>anticipate </a:t>
            </a:r>
            <a:r>
              <a:rPr lang="en-US" sz="2000" dirty="0">
                <a:latin typeface="Arial" pitchFamily="34" charset="0"/>
                <a:cs typeface="Arial" pitchFamily="34" charset="0"/>
              </a:rPr>
              <a:t>heavy or very heavy demand </a:t>
            </a:r>
            <a:r>
              <a:rPr lang="en-US" sz="2000" dirty="0" smtClean="0">
                <a:latin typeface="Arial" pitchFamily="34" charset="0"/>
                <a:cs typeface="Arial" pitchFamily="34" charset="0"/>
              </a:rPr>
              <a:t>for </a:t>
            </a:r>
            <a:r>
              <a:rPr lang="en-US" sz="2000" dirty="0">
                <a:latin typeface="Arial" pitchFamily="34" charset="0"/>
                <a:cs typeface="Arial" pitchFamily="34" charset="0"/>
              </a:rPr>
              <a:t>instruction-focused mobile services as for administrative services. </a:t>
            </a:r>
          </a:p>
        </p:txBody>
      </p:sp>
      <p:sp>
        <p:nvSpPr>
          <p:cNvPr id="3" name="TextBox 2"/>
          <p:cNvSpPr txBox="1"/>
          <p:nvPr/>
        </p:nvSpPr>
        <p:spPr>
          <a:xfrm>
            <a:off x="4304371" y="6007497"/>
            <a:ext cx="3668752" cy="261610"/>
          </a:xfrm>
          <a:prstGeom prst="rect">
            <a:avLst/>
          </a:prstGeom>
          <a:noFill/>
        </p:spPr>
        <p:txBody>
          <a:bodyPr wrap="square" rtlCol="0">
            <a:spAutoFit/>
          </a:bodyPr>
          <a:lstStyle/>
          <a:p>
            <a:r>
              <a:rPr lang="en-US" sz="1100" i="1" dirty="0" smtClean="0">
                <a:latin typeface="Arial Narrow" pitchFamily="34" charset="0"/>
              </a:rPr>
              <a:t>* Among </a:t>
            </a:r>
            <a:r>
              <a:rPr lang="en-US" sz="1100" i="1" dirty="0">
                <a:latin typeface="Arial Narrow" pitchFamily="34" charset="0"/>
              </a:rPr>
              <a:t>only institutions reporting a research-focused mission</a:t>
            </a:r>
          </a:p>
        </p:txBody>
      </p:sp>
    </p:spTree>
    <p:extLst>
      <p:ext uri="{BB962C8B-B14F-4D97-AF65-F5344CB8AC3E}">
        <p14:creationId xmlns:p14="http://schemas.microsoft.com/office/powerpoint/2010/main" val="3600846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034"/>
            <a:ext cx="8229600" cy="706668"/>
          </a:xfrm>
        </p:spPr>
        <p:txBody>
          <a:bodyPr>
            <a:normAutofit/>
          </a:bodyPr>
          <a:lstStyle/>
          <a:p>
            <a:r>
              <a:rPr lang="en-US" sz="2400" b="1" dirty="0" smtClean="0">
                <a:latin typeface="Arial" pitchFamily="34" charset="0"/>
                <a:cs typeface="Arial" pitchFamily="34" charset="0"/>
              </a:rPr>
              <a:t>Preparedness for Mobile Demand is Fairly Even</a:t>
            </a:r>
            <a:endParaRPr lang="en-US" sz="2400" b="1"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08364032"/>
              </p:ext>
            </p:extLst>
          </p:nvPr>
        </p:nvGraphicFramePr>
        <p:xfrm>
          <a:off x="656378" y="2456103"/>
          <a:ext cx="7509848" cy="3456715"/>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21</a:t>
            </a:fld>
            <a:endParaRPr lang="en-US"/>
          </a:p>
        </p:txBody>
      </p:sp>
      <p:sp>
        <p:nvSpPr>
          <p:cNvPr id="7" name="TextBox 6"/>
          <p:cNvSpPr txBox="1"/>
          <p:nvPr/>
        </p:nvSpPr>
        <p:spPr>
          <a:xfrm>
            <a:off x="697117" y="824887"/>
            <a:ext cx="7469109" cy="1631216"/>
          </a:xfrm>
          <a:prstGeom prst="rect">
            <a:avLst/>
          </a:prstGeom>
          <a:noFill/>
        </p:spPr>
        <p:txBody>
          <a:bodyPr wrap="square" rtlCol="0">
            <a:spAutoFit/>
          </a:bodyPr>
          <a:lstStyle/>
          <a:p>
            <a:pPr marL="285750" indent="-285750">
              <a:buFont typeface="Arial" pitchFamily="34" charset="0"/>
              <a:buChar char="•"/>
            </a:pPr>
            <a:r>
              <a:rPr lang="en-US" sz="2000" dirty="0">
                <a:latin typeface="Arial" pitchFamily="34" charset="0"/>
                <a:cs typeface="Arial" pitchFamily="34" charset="0"/>
              </a:rPr>
              <a:t>IT organizations feel generally prepared to meet mobile </a:t>
            </a:r>
            <a:r>
              <a:rPr lang="en-US" sz="2000" dirty="0" smtClean="0">
                <a:latin typeface="Arial" pitchFamily="34" charset="0"/>
                <a:cs typeface="Arial" pitchFamily="34" charset="0"/>
              </a:rPr>
              <a:t>demand.</a:t>
            </a:r>
          </a:p>
          <a:p>
            <a:pPr marL="285750" indent="-285750">
              <a:buFont typeface="Arial" pitchFamily="34" charset="0"/>
              <a:buChar char="•"/>
            </a:pPr>
            <a:r>
              <a:rPr lang="en-US" sz="2000" dirty="0" smtClean="0">
                <a:latin typeface="Arial" pitchFamily="34" charset="0"/>
                <a:cs typeface="Arial" pitchFamily="34" charset="0"/>
              </a:rPr>
              <a:t>Just </a:t>
            </a:r>
            <a:r>
              <a:rPr lang="en-US" sz="2000" dirty="0">
                <a:latin typeface="Arial" pitchFamily="34" charset="0"/>
                <a:cs typeface="Arial" pitchFamily="34" charset="0"/>
              </a:rPr>
              <a:t>20% and 26%, respectively, disagreed or strongly </a:t>
            </a:r>
            <a:r>
              <a:rPr lang="en-US" sz="2000" dirty="0" smtClean="0">
                <a:latin typeface="Arial" pitchFamily="34" charset="0"/>
                <a:cs typeface="Arial" pitchFamily="34" charset="0"/>
              </a:rPr>
              <a:t>disagreed that they were prepared to meet the demands of general communications and instruction. </a:t>
            </a:r>
            <a:endParaRPr lang="en-US" sz="2000" dirty="0">
              <a:latin typeface="Arial" pitchFamily="34" charset="0"/>
              <a:cs typeface="Arial" pitchFamily="34" charset="0"/>
            </a:endParaRPr>
          </a:p>
        </p:txBody>
      </p:sp>
      <p:sp>
        <p:nvSpPr>
          <p:cNvPr id="3" name="TextBox 2"/>
          <p:cNvSpPr txBox="1"/>
          <p:nvPr/>
        </p:nvSpPr>
        <p:spPr>
          <a:xfrm>
            <a:off x="4304371" y="6007497"/>
            <a:ext cx="3668752" cy="261610"/>
          </a:xfrm>
          <a:prstGeom prst="rect">
            <a:avLst/>
          </a:prstGeom>
          <a:noFill/>
        </p:spPr>
        <p:txBody>
          <a:bodyPr wrap="square" rtlCol="0">
            <a:spAutoFit/>
          </a:bodyPr>
          <a:lstStyle/>
          <a:p>
            <a:r>
              <a:rPr lang="en-US" sz="1100" i="1" dirty="0" smtClean="0">
                <a:latin typeface="Arial Narrow" pitchFamily="34" charset="0"/>
              </a:rPr>
              <a:t>* Among </a:t>
            </a:r>
            <a:r>
              <a:rPr lang="en-US" sz="1100" i="1" dirty="0">
                <a:latin typeface="Arial Narrow" pitchFamily="34" charset="0"/>
              </a:rPr>
              <a:t>only institutions reporting a research-focused mission</a:t>
            </a:r>
          </a:p>
        </p:txBody>
      </p:sp>
    </p:spTree>
    <p:extLst>
      <p:ext uri="{BB962C8B-B14F-4D97-AF65-F5344CB8AC3E}">
        <p14:creationId xmlns:p14="http://schemas.microsoft.com/office/powerpoint/2010/main" val="3342110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034"/>
            <a:ext cx="8229600" cy="758054"/>
          </a:xfrm>
        </p:spPr>
        <p:txBody>
          <a:bodyPr>
            <a:normAutofit/>
          </a:bodyPr>
          <a:lstStyle/>
          <a:p>
            <a:r>
              <a:rPr lang="en-US" sz="2400" b="1" dirty="0" smtClean="0">
                <a:latin typeface="Arial" pitchFamily="34" charset="0"/>
                <a:cs typeface="Arial" pitchFamily="34" charset="0"/>
              </a:rPr>
              <a:t>Many Haven’t Mobile-Enabled Any Services</a:t>
            </a:r>
            <a:endParaRPr lang="en-US" sz="2400" b="1"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71431284"/>
              </p:ext>
            </p:extLst>
          </p:nvPr>
        </p:nvGraphicFramePr>
        <p:xfrm>
          <a:off x="676747" y="2462543"/>
          <a:ext cx="7509848" cy="3637174"/>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22</a:t>
            </a:fld>
            <a:endParaRPr lang="en-US"/>
          </a:p>
        </p:txBody>
      </p:sp>
      <p:sp>
        <p:nvSpPr>
          <p:cNvPr id="7" name="TextBox 6"/>
          <p:cNvSpPr txBox="1"/>
          <p:nvPr/>
        </p:nvSpPr>
        <p:spPr>
          <a:xfrm>
            <a:off x="697117" y="988088"/>
            <a:ext cx="7469109" cy="1323439"/>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Nearly two in five respondents had not mobile-enabled </a:t>
            </a:r>
            <a:r>
              <a:rPr lang="en-US" sz="2000" i="1" dirty="0" smtClean="0">
                <a:latin typeface="Arial" pitchFamily="34" charset="0"/>
                <a:cs typeface="Arial" pitchFamily="34" charset="0"/>
              </a:rPr>
              <a:t>any</a:t>
            </a:r>
            <a:r>
              <a:rPr lang="en-US" sz="2000" dirty="0" smtClean="0">
                <a:latin typeface="Arial" pitchFamily="34" charset="0"/>
                <a:cs typeface="Arial" pitchFamily="34" charset="0"/>
              </a:rPr>
              <a:t> institutional services in the previous 12 months.</a:t>
            </a:r>
          </a:p>
          <a:p>
            <a:pPr marL="285750" indent="-285750">
              <a:buFont typeface="Arial" pitchFamily="34" charset="0"/>
              <a:buChar char="•"/>
            </a:pPr>
            <a:r>
              <a:rPr lang="en-US" sz="2000" dirty="0" smtClean="0">
                <a:latin typeface="Arial" pitchFamily="34" charset="0"/>
                <a:cs typeface="Arial" pitchFamily="34" charset="0"/>
              </a:rPr>
              <a:t>The largest number of mobile-enabled services at a single institution was 50.</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1465199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6581"/>
            <a:ext cx="8229600" cy="761886"/>
          </a:xfrm>
        </p:spPr>
        <p:txBody>
          <a:bodyPr>
            <a:normAutofit/>
          </a:bodyPr>
          <a:lstStyle/>
          <a:p>
            <a:r>
              <a:rPr lang="en-US" sz="2400" b="1" dirty="0" smtClean="0">
                <a:latin typeface="Arial" pitchFamily="34" charset="0"/>
                <a:cs typeface="Arial" pitchFamily="34" charset="0"/>
              </a:rPr>
              <a:t>Large Numbers Spent No Money on Mobile-Enablement</a:t>
            </a:r>
            <a:endParaRPr lang="en-US" sz="2400" b="1"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11065191"/>
              </p:ext>
            </p:extLst>
          </p:nvPr>
        </p:nvGraphicFramePr>
        <p:xfrm>
          <a:off x="676747" y="2462543"/>
          <a:ext cx="7509848" cy="3773004"/>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23</a:t>
            </a:fld>
            <a:endParaRPr lang="en-US"/>
          </a:p>
        </p:txBody>
      </p:sp>
      <p:sp>
        <p:nvSpPr>
          <p:cNvPr id="7" name="TextBox 6"/>
          <p:cNvSpPr txBox="1"/>
          <p:nvPr/>
        </p:nvSpPr>
        <p:spPr>
          <a:xfrm>
            <a:off x="697117" y="921987"/>
            <a:ext cx="7469109" cy="1323439"/>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More than one-third of respondents had not spent any money on mobile-enablement in the 12 months prior to the survey.</a:t>
            </a:r>
          </a:p>
          <a:p>
            <a:pPr marL="285750" indent="-285750">
              <a:buFont typeface="Arial" pitchFamily="34" charset="0"/>
              <a:buChar char="•"/>
            </a:pPr>
            <a:r>
              <a:rPr lang="en-US" sz="2000" dirty="0" smtClean="0">
                <a:latin typeface="Arial" pitchFamily="34" charset="0"/>
                <a:cs typeface="Arial" pitchFamily="34" charset="0"/>
              </a:rPr>
              <a:t>Small numbers had spent more than $100K on mobile initiatives.</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13197470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51" y="363848"/>
            <a:ext cx="8229600" cy="662064"/>
          </a:xfrm>
        </p:spPr>
        <p:txBody>
          <a:bodyPr>
            <a:normAutofit/>
          </a:bodyPr>
          <a:lstStyle/>
          <a:p>
            <a:r>
              <a:rPr lang="en-US" sz="2400" b="1" dirty="0" smtClean="0">
                <a:latin typeface="Arial" pitchFamily="34" charset="0"/>
                <a:cs typeface="Arial" pitchFamily="34" charset="0"/>
              </a:rPr>
              <a:t>Spending Varies Widely</a:t>
            </a:r>
            <a:endParaRPr lang="en-US" sz="2400" b="1"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14213124"/>
              </p:ext>
            </p:extLst>
          </p:nvPr>
        </p:nvGraphicFramePr>
        <p:xfrm>
          <a:off x="367991" y="661012"/>
          <a:ext cx="8229600" cy="5387248"/>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24</a:t>
            </a:fld>
            <a:endParaRPr lang="en-US"/>
          </a:p>
        </p:txBody>
      </p:sp>
    </p:spTree>
    <p:extLst>
      <p:ext uri="{BB962C8B-B14F-4D97-AF65-F5344CB8AC3E}">
        <p14:creationId xmlns:p14="http://schemas.microsoft.com/office/powerpoint/2010/main" val="6664925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latin typeface="Arial" pitchFamily="34" charset="0"/>
                <a:cs typeface="Arial" pitchFamily="34" charset="0"/>
              </a:rPr>
              <a:t>On Average, More Mobile Enablement Occurs Where Central IT Spends More On It</a:t>
            </a:r>
            <a:endParaRPr lang="en-US" sz="2400" b="1"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60087301"/>
              </p:ext>
            </p:extLst>
          </p:nvPr>
        </p:nvGraphicFramePr>
        <p:xfrm>
          <a:off x="252248" y="1388126"/>
          <a:ext cx="8576442" cy="4738038"/>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25</a:t>
            </a:fld>
            <a:endParaRPr lang="en-US"/>
          </a:p>
        </p:txBody>
      </p:sp>
    </p:spTree>
    <p:extLst>
      <p:ext uri="{BB962C8B-B14F-4D97-AF65-F5344CB8AC3E}">
        <p14:creationId xmlns:p14="http://schemas.microsoft.com/office/powerpoint/2010/main" val="17056938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Arial" pitchFamily="34" charset="0"/>
                <a:cs typeface="Arial" pitchFamily="34" charset="0"/>
              </a:rPr>
              <a:t>It Costs Roughly $5,000 to Mobile-Enable a Service</a:t>
            </a:r>
            <a:endParaRPr lang="en-US" sz="2400" b="1" i="1" dirty="0">
              <a:latin typeface="Arial" pitchFamily="34" charset="0"/>
              <a:cs typeface="Arial" pitchFamily="34" charset="0"/>
            </a:endParaRPr>
          </a:p>
        </p:txBody>
      </p:sp>
      <p:sp>
        <p:nvSpPr>
          <p:cNvPr id="3" name="Content Placeholder 2"/>
          <p:cNvSpPr>
            <a:spLocks noGrp="1"/>
          </p:cNvSpPr>
          <p:nvPr>
            <p:ph idx="1"/>
          </p:nvPr>
        </p:nvSpPr>
        <p:spPr>
          <a:xfrm>
            <a:off x="468217" y="1368847"/>
            <a:ext cx="8229600" cy="4268164"/>
          </a:xfrm>
        </p:spPr>
        <p:txBody>
          <a:bodyPr>
            <a:normAutofit/>
          </a:bodyPr>
          <a:lstStyle/>
          <a:p>
            <a:pPr marL="0" indent="0">
              <a:buNone/>
            </a:pPr>
            <a:r>
              <a:rPr lang="en-US" sz="2000" dirty="0" smtClean="0">
                <a:latin typeface="Arial" pitchFamily="34" charset="0"/>
                <a:cs typeface="Arial" pitchFamily="34" charset="0"/>
              </a:rPr>
              <a:t>Although the survey was not explicitly designed to uncover this number, we analyzed the data to see roughly how much higher education is spending to enable each mobile service.</a:t>
            </a:r>
          </a:p>
          <a:p>
            <a:pPr marL="0" indent="0">
              <a:buNone/>
            </a:pPr>
            <a:endParaRPr lang="en-US" sz="2000" dirty="0">
              <a:latin typeface="Arial" pitchFamily="34" charset="0"/>
              <a:cs typeface="Arial" pitchFamily="34" charset="0"/>
            </a:endParaRPr>
          </a:p>
          <a:p>
            <a:r>
              <a:rPr lang="en-US" sz="2000" dirty="0" smtClean="0">
                <a:latin typeface="Arial" pitchFamily="34" charset="0"/>
                <a:cs typeface="Arial" pitchFamily="34" charset="0"/>
              </a:rPr>
              <a:t>The median mobile-enablement cost per service was $5,143. </a:t>
            </a:r>
          </a:p>
          <a:p>
            <a:r>
              <a:rPr lang="en-US" sz="2000" dirty="0" smtClean="0">
                <a:latin typeface="Arial" pitchFamily="34" charset="0"/>
                <a:cs typeface="Arial" pitchFamily="34" charset="0"/>
              </a:rPr>
              <a:t>The lowest-spending 25% of institutions spent less than $2,000 per service. </a:t>
            </a:r>
            <a:endParaRPr lang="en-US" sz="2000" dirty="0">
              <a:latin typeface="Arial" pitchFamily="34" charset="0"/>
              <a:cs typeface="Arial" pitchFamily="34" charset="0"/>
            </a:endParaRPr>
          </a:p>
          <a:p>
            <a:r>
              <a:rPr lang="en-US" sz="2000" dirty="0" smtClean="0">
                <a:latin typeface="Arial" pitchFamily="34" charset="0"/>
                <a:cs typeface="Arial" pitchFamily="34" charset="0"/>
              </a:rPr>
              <a:t>The middle 50% spent between $2,000 and $16,250 per service. </a:t>
            </a:r>
          </a:p>
          <a:p>
            <a:r>
              <a:rPr lang="en-US" sz="2000" dirty="0" smtClean="0">
                <a:latin typeface="Arial" pitchFamily="34" charset="0"/>
                <a:cs typeface="Arial" pitchFamily="34" charset="0"/>
              </a:rPr>
              <a:t>The highest-spending 25% spent more than $16,250 to mobile-enable each service. </a:t>
            </a:r>
            <a:endParaRPr lang="en-US" sz="2000" dirty="0">
              <a:latin typeface="Arial" pitchFamily="34" charset="0"/>
              <a:cs typeface="Arial" pitchFamily="34" charset="0"/>
            </a:endParaRPr>
          </a:p>
          <a:p>
            <a:pPr marL="0" indent="0">
              <a:buNone/>
            </a:pPr>
            <a:endParaRPr lang="en-US" sz="2000"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26</a:t>
            </a:fld>
            <a:endParaRPr lang="en-US"/>
          </a:p>
        </p:txBody>
      </p:sp>
    </p:spTree>
    <p:extLst>
      <p:ext uri="{BB962C8B-B14F-4D97-AF65-F5344CB8AC3E}">
        <p14:creationId xmlns:p14="http://schemas.microsoft.com/office/powerpoint/2010/main" val="18784119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6"/>
          <p:cNvGraphicFramePr>
            <a:graphicFrameLocks/>
          </p:cNvGraphicFramePr>
          <p:nvPr>
            <p:extLst>
              <p:ext uri="{D42A27DB-BD31-4B8C-83A1-F6EECF244321}">
                <p14:modId xmlns:p14="http://schemas.microsoft.com/office/powerpoint/2010/main" val="1963412416"/>
              </p:ext>
            </p:extLst>
          </p:nvPr>
        </p:nvGraphicFramePr>
        <p:xfrm>
          <a:off x="362607" y="616945"/>
          <a:ext cx="8355723" cy="565773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264415"/>
            <a:ext cx="9144000" cy="638833"/>
          </a:xfrm>
        </p:spPr>
        <p:txBody>
          <a:bodyPr>
            <a:normAutofit/>
          </a:bodyPr>
          <a:lstStyle/>
          <a:p>
            <a:r>
              <a:rPr lang="en-US" sz="2400" b="1" dirty="0" smtClean="0">
                <a:latin typeface="Arial" pitchFamily="34" charset="0"/>
                <a:cs typeface="Arial" pitchFamily="34" charset="0"/>
              </a:rPr>
              <a:t>Other Progress Indicators Also Vary by Spending</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a:xfrm>
            <a:off x="6553200" y="6340584"/>
            <a:ext cx="2133600" cy="365125"/>
          </a:xfrm>
        </p:spPr>
        <p:txBody>
          <a:bodyPr/>
          <a:lstStyle/>
          <a:p>
            <a:fld id="{09E5805D-992F-49FF-BE10-978F9F2FB302}" type="slidenum">
              <a:rPr lang="en-US" smtClean="0"/>
              <a:t>27</a:t>
            </a:fld>
            <a:endParaRPr lang="en-US" dirty="0"/>
          </a:p>
        </p:txBody>
      </p:sp>
    </p:spTree>
    <p:extLst>
      <p:ext uri="{BB962C8B-B14F-4D97-AF65-F5344CB8AC3E}">
        <p14:creationId xmlns:p14="http://schemas.microsoft.com/office/powerpoint/2010/main" val="38555775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0506"/>
            <a:ext cx="8229600" cy="912693"/>
          </a:xfrm>
        </p:spPr>
        <p:txBody>
          <a:bodyPr>
            <a:normAutofit/>
          </a:bodyPr>
          <a:lstStyle/>
          <a:p>
            <a:r>
              <a:rPr lang="en-US" sz="2400" b="1" dirty="0" smtClean="0">
                <a:latin typeface="Arial" pitchFamily="34" charset="0"/>
                <a:cs typeface="Arial" pitchFamily="34" charset="0"/>
              </a:rPr>
              <a:t>Higher Education Anticipates Increase in</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Spending for Mobile-Enablement</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28</a:t>
            </a:fld>
            <a:endParaRPr lang="en-US"/>
          </a:p>
        </p:txBody>
      </p:sp>
      <p:sp>
        <p:nvSpPr>
          <p:cNvPr id="7" name="TextBox 6"/>
          <p:cNvSpPr txBox="1"/>
          <p:nvPr/>
        </p:nvSpPr>
        <p:spPr>
          <a:xfrm>
            <a:off x="697117" y="1726219"/>
            <a:ext cx="7469109" cy="1631216"/>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90% of respondents expect spending on mobile-enablement to increase over the next three years</a:t>
            </a:r>
          </a:p>
          <a:p>
            <a:pPr marL="285750" indent="-285750">
              <a:buFont typeface="Arial" pitchFamily="34" charset="0"/>
              <a:buChar char="•"/>
            </a:pPr>
            <a:r>
              <a:rPr lang="en-US" sz="2000" dirty="0" smtClean="0">
                <a:latin typeface="Arial" pitchFamily="34" charset="0"/>
                <a:cs typeface="Arial" pitchFamily="34" charset="0"/>
              </a:rPr>
              <a:t>The middle 50% of respondents expect a rise of between 5% and 25% in mobile spending.</a:t>
            </a:r>
          </a:p>
          <a:p>
            <a:pPr marL="285750" indent="-285750">
              <a:buFont typeface="Arial" pitchFamily="34" charset="0"/>
              <a:buChar char="•"/>
            </a:pPr>
            <a:r>
              <a:rPr lang="en-US" sz="2000" dirty="0" smtClean="0">
                <a:latin typeface="Arial" pitchFamily="34" charset="0"/>
                <a:cs typeface="Arial" pitchFamily="34" charset="0"/>
              </a:rPr>
              <a:t>No respondents expect a decrease in spending.</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37838143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034"/>
            <a:ext cx="8229600" cy="879240"/>
          </a:xfrm>
        </p:spPr>
        <p:txBody>
          <a:bodyPr>
            <a:normAutofit/>
          </a:bodyPr>
          <a:lstStyle/>
          <a:p>
            <a:r>
              <a:rPr lang="en-US" sz="2400" b="1" dirty="0" smtClean="0">
                <a:latin typeface="Arial" pitchFamily="34" charset="0"/>
                <a:cs typeface="Arial" pitchFamily="34" charset="0"/>
              </a:rPr>
              <a:t>Staffing for Mobile-Enablement Remains Modest</a:t>
            </a:r>
            <a:endParaRPr lang="en-US" sz="2400" b="1"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2328772"/>
              </p:ext>
            </p:extLst>
          </p:nvPr>
        </p:nvGraphicFramePr>
        <p:xfrm>
          <a:off x="676747" y="2473694"/>
          <a:ext cx="7509848" cy="3826582"/>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29</a:t>
            </a:fld>
            <a:endParaRPr lang="en-US"/>
          </a:p>
        </p:txBody>
      </p:sp>
      <p:sp>
        <p:nvSpPr>
          <p:cNvPr id="7" name="TextBox 6"/>
          <p:cNvSpPr txBox="1"/>
          <p:nvPr/>
        </p:nvSpPr>
        <p:spPr>
          <a:xfrm>
            <a:off x="697117" y="1109274"/>
            <a:ext cx="7469109" cy="1323439"/>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One-fifth of institutions have zero FTEs assigned to mobile-enablement.</a:t>
            </a:r>
          </a:p>
          <a:p>
            <a:pPr marL="285750" indent="-285750">
              <a:buFont typeface="Arial" pitchFamily="34" charset="0"/>
              <a:buChar char="•"/>
            </a:pPr>
            <a:r>
              <a:rPr lang="en-US" sz="2000" dirty="0" smtClean="0">
                <a:latin typeface="Arial" pitchFamily="34" charset="0"/>
                <a:cs typeface="Arial" pitchFamily="34" charset="0"/>
              </a:rPr>
              <a:t>The largest proportion have between 1 and 2 FTEs working on mobile-enablement. </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2539361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09E5805D-992F-49FF-BE10-978F9F2FB302}" type="slidenum">
              <a:rPr lang="en-US" smtClean="0"/>
              <a:t>3</a:t>
            </a:fld>
            <a:endParaRPr lang="en-US"/>
          </a:p>
        </p:txBody>
      </p:sp>
      <p:sp>
        <p:nvSpPr>
          <p:cNvPr id="4" name="TextBox 3"/>
          <p:cNvSpPr txBox="1"/>
          <p:nvPr/>
        </p:nvSpPr>
        <p:spPr>
          <a:xfrm>
            <a:off x="1095153" y="1137684"/>
            <a:ext cx="1595309" cy="584775"/>
          </a:xfrm>
          <a:prstGeom prst="rect">
            <a:avLst/>
          </a:prstGeom>
          <a:noFill/>
        </p:spPr>
        <p:txBody>
          <a:bodyPr wrap="none" rtlCol="0">
            <a:spAutoFit/>
          </a:bodyPr>
          <a:lstStyle/>
          <a:p>
            <a:r>
              <a:rPr lang="en-US" sz="3200" b="1" dirty="0" smtClean="0">
                <a:latin typeface="Arial" pitchFamily="34" charset="0"/>
                <a:cs typeface="Arial" pitchFamily="34" charset="0"/>
              </a:rPr>
              <a:t>Outline</a:t>
            </a:r>
          </a:p>
        </p:txBody>
      </p:sp>
      <p:sp>
        <p:nvSpPr>
          <p:cNvPr id="5" name="TextBox 4"/>
          <p:cNvSpPr txBox="1"/>
          <p:nvPr/>
        </p:nvSpPr>
        <p:spPr>
          <a:xfrm>
            <a:off x="1244008" y="2081644"/>
            <a:ext cx="6613451" cy="1569660"/>
          </a:xfrm>
          <a:prstGeom prst="rect">
            <a:avLst/>
          </a:prstGeom>
          <a:noFill/>
        </p:spPr>
        <p:txBody>
          <a:bodyPr wrap="square" rtlCol="0">
            <a:spAutoFit/>
          </a:bodyPr>
          <a:lstStyle/>
          <a:p>
            <a:pPr marL="574675" indent="-574675">
              <a:buFont typeface="+mj-lt"/>
              <a:buAutoNum type="arabicPeriod"/>
            </a:pPr>
            <a:r>
              <a:rPr lang="en-US" sz="2400" dirty="0" smtClean="0">
                <a:latin typeface="Arial" pitchFamily="34" charset="0"/>
                <a:cs typeface="Arial" pitchFamily="34" charset="0"/>
              </a:rPr>
              <a:t>Why Study Mobile IT?</a:t>
            </a:r>
          </a:p>
          <a:p>
            <a:pPr marL="574675" indent="-574675">
              <a:buFont typeface="+mj-lt"/>
              <a:buAutoNum type="arabicPeriod"/>
            </a:pPr>
            <a:r>
              <a:rPr lang="en-US" sz="2400" dirty="0" smtClean="0">
                <a:latin typeface="Arial" pitchFamily="34" charset="0"/>
                <a:cs typeface="Arial" pitchFamily="34" charset="0"/>
              </a:rPr>
              <a:t>Respondent Demographics</a:t>
            </a:r>
          </a:p>
          <a:p>
            <a:pPr marL="574675" indent="-574675">
              <a:buFont typeface="+mj-lt"/>
              <a:buAutoNum type="arabicPeriod"/>
            </a:pPr>
            <a:r>
              <a:rPr lang="en-US" sz="2400" dirty="0" smtClean="0">
                <a:latin typeface="Arial" pitchFamily="34" charset="0"/>
                <a:cs typeface="Arial" pitchFamily="34" charset="0"/>
              </a:rPr>
              <a:t>Mobile Activity Today</a:t>
            </a:r>
          </a:p>
          <a:p>
            <a:pPr marL="574675" indent="-574675">
              <a:buFont typeface="+mj-lt"/>
              <a:buAutoNum type="arabicPeriod"/>
            </a:pPr>
            <a:r>
              <a:rPr lang="en-US" sz="2400" dirty="0" smtClean="0">
                <a:latin typeface="Arial" pitchFamily="34" charset="0"/>
                <a:cs typeface="Arial" pitchFamily="34" charset="0"/>
              </a:rPr>
              <a:t>Mobile-Development Planning</a:t>
            </a:r>
          </a:p>
        </p:txBody>
      </p:sp>
    </p:spTree>
    <p:extLst>
      <p:ext uri="{BB962C8B-B14F-4D97-AF65-F5344CB8AC3E}">
        <p14:creationId xmlns:p14="http://schemas.microsoft.com/office/powerpoint/2010/main" val="37527882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09542473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30</a:t>
            </a:fld>
            <a:endParaRPr lang="en-US"/>
          </a:p>
        </p:txBody>
      </p:sp>
      <p:sp>
        <p:nvSpPr>
          <p:cNvPr id="7" name="Title 1"/>
          <p:cNvSpPr>
            <a:spLocks noGrp="1"/>
          </p:cNvSpPr>
          <p:nvPr>
            <p:ph type="title"/>
          </p:nvPr>
        </p:nvSpPr>
        <p:spPr>
          <a:xfrm>
            <a:off x="457200" y="274638"/>
            <a:ext cx="8229600" cy="1143000"/>
          </a:xfrm>
        </p:spPr>
        <p:txBody>
          <a:bodyPr>
            <a:normAutofit/>
          </a:bodyPr>
          <a:lstStyle/>
          <a:p>
            <a:r>
              <a:rPr lang="en-US" sz="2400" b="1" dirty="0" smtClean="0">
                <a:latin typeface="Arial" pitchFamily="34" charset="0"/>
                <a:cs typeface="Arial" pitchFamily="34" charset="0"/>
              </a:rPr>
              <a:t>Number of Staff Working on Mobile Enablement Varies by Carnegie</a:t>
            </a:r>
            <a:endParaRPr lang="en-US" sz="2400" b="1" dirty="0">
              <a:latin typeface="Arial" pitchFamily="34" charset="0"/>
              <a:cs typeface="Arial" pitchFamily="34" charset="0"/>
            </a:endParaRPr>
          </a:p>
        </p:txBody>
      </p:sp>
    </p:spTree>
    <p:extLst>
      <p:ext uri="{BB962C8B-B14F-4D97-AF65-F5344CB8AC3E}">
        <p14:creationId xmlns:p14="http://schemas.microsoft.com/office/powerpoint/2010/main" val="6527446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722167025"/>
              </p:ext>
            </p:extLst>
          </p:nvPr>
        </p:nvGraphicFramePr>
        <p:xfrm>
          <a:off x="457200" y="1400176"/>
          <a:ext cx="8229600" cy="4725988"/>
        </p:xfrm>
        <a:graphic>
          <a:graphicData uri="http://schemas.openxmlformats.org/drawingml/2006/chart">
            <c:chart xmlns:c="http://schemas.openxmlformats.org/drawingml/2006/chart" xmlns:r="http://schemas.openxmlformats.org/officeDocument/2006/relationships" r:id="rId3"/>
          </a:graphicData>
        </a:graphic>
      </p:graphicFrame>
      <p:sp>
        <p:nvSpPr>
          <p:cNvPr id="5" name="Footer Placeholder 4"/>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31</a:t>
            </a:fld>
            <a:endParaRPr lang="en-US" dirty="0"/>
          </a:p>
        </p:txBody>
      </p:sp>
      <p:sp>
        <p:nvSpPr>
          <p:cNvPr id="8" name="Title 1"/>
          <p:cNvSpPr>
            <a:spLocks noGrp="1"/>
          </p:cNvSpPr>
          <p:nvPr>
            <p:ph type="title"/>
          </p:nvPr>
        </p:nvSpPr>
        <p:spPr>
          <a:xfrm>
            <a:off x="457200" y="274638"/>
            <a:ext cx="8229600" cy="1143000"/>
          </a:xfrm>
        </p:spPr>
        <p:txBody>
          <a:bodyPr>
            <a:normAutofit/>
          </a:bodyPr>
          <a:lstStyle/>
          <a:p>
            <a:r>
              <a:rPr lang="en-US" sz="2400" b="1" dirty="0" smtClean="0">
                <a:latin typeface="Arial" pitchFamily="34" charset="0"/>
                <a:cs typeface="Arial" pitchFamily="34" charset="0"/>
              </a:rPr>
              <a:t>More Staff Working on Mobile-Enablement</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Results in Greater Progress</a:t>
            </a:r>
            <a:endParaRPr lang="en-US" sz="2400" b="1" dirty="0">
              <a:latin typeface="Arial" pitchFamily="34" charset="0"/>
              <a:cs typeface="Arial" pitchFamily="34" charset="0"/>
            </a:endParaRPr>
          </a:p>
        </p:txBody>
      </p:sp>
    </p:spTree>
    <p:extLst>
      <p:ext uri="{BB962C8B-B14F-4D97-AF65-F5344CB8AC3E}">
        <p14:creationId xmlns:p14="http://schemas.microsoft.com/office/powerpoint/2010/main" val="21946328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219878506"/>
              </p:ext>
            </p:extLst>
          </p:nvPr>
        </p:nvGraphicFramePr>
        <p:xfrm>
          <a:off x="457200" y="738131"/>
          <a:ext cx="8229600" cy="5388034"/>
        </p:xfrm>
        <a:graphic>
          <a:graphicData uri="http://schemas.openxmlformats.org/drawingml/2006/chart">
            <c:chart xmlns:c="http://schemas.openxmlformats.org/drawingml/2006/chart" xmlns:r="http://schemas.openxmlformats.org/officeDocument/2006/relationships" r:id="rId3"/>
          </a:graphicData>
        </a:graphic>
      </p:graphicFrame>
      <p:sp>
        <p:nvSpPr>
          <p:cNvPr id="3" name="Footer Placeholder 2"/>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09E5805D-992F-49FF-BE10-978F9F2FB302}" type="slidenum">
              <a:rPr lang="en-US" smtClean="0"/>
              <a:t>32</a:t>
            </a:fld>
            <a:endParaRPr lang="en-US"/>
          </a:p>
        </p:txBody>
      </p:sp>
      <p:sp>
        <p:nvSpPr>
          <p:cNvPr id="8" name="Title 1"/>
          <p:cNvSpPr>
            <a:spLocks noGrp="1"/>
          </p:cNvSpPr>
          <p:nvPr>
            <p:ph type="title"/>
          </p:nvPr>
        </p:nvSpPr>
        <p:spPr>
          <a:xfrm>
            <a:off x="345688" y="267628"/>
            <a:ext cx="8318810" cy="646771"/>
          </a:xfrm>
        </p:spPr>
        <p:txBody>
          <a:bodyPr>
            <a:normAutofit/>
          </a:bodyPr>
          <a:lstStyle/>
          <a:p>
            <a:r>
              <a:rPr lang="en-US" sz="2400" b="1" dirty="0">
                <a:latin typeface="Arial" pitchFamily="34" charset="0"/>
                <a:cs typeface="Arial" pitchFamily="34" charset="0"/>
              </a:rPr>
              <a:t>Other Progress Indicators Also Vary by </a:t>
            </a:r>
            <a:r>
              <a:rPr lang="en-US" sz="2400" b="1" dirty="0" smtClean="0">
                <a:latin typeface="Arial" pitchFamily="34" charset="0"/>
                <a:cs typeface="Arial" pitchFamily="34" charset="0"/>
              </a:rPr>
              <a:t>Staffing</a:t>
            </a:r>
            <a:endParaRPr lang="en-US" sz="2400" dirty="0"/>
          </a:p>
        </p:txBody>
      </p:sp>
    </p:spTree>
    <p:extLst>
      <p:ext uri="{BB962C8B-B14F-4D97-AF65-F5344CB8AC3E}">
        <p14:creationId xmlns:p14="http://schemas.microsoft.com/office/powerpoint/2010/main" val="14366008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Mobile-Development Planning</a:t>
            </a:r>
            <a:endParaRPr lang="en-US" dirty="0"/>
          </a:p>
        </p:txBody>
      </p:sp>
      <p:sp>
        <p:nvSpPr>
          <p:cNvPr id="3" name="Text Placeholder 2"/>
          <p:cNvSpPr>
            <a:spLocks noGrp="1"/>
          </p:cNvSpPr>
          <p:nvPr>
            <p:ph type="body" idx="1"/>
          </p:nvPr>
        </p:nvSpPr>
        <p:spPr/>
        <p:txBody>
          <a:bodyPr/>
          <a:lstStyle/>
          <a:p>
            <a:r>
              <a:rPr lang="en-US" dirty="0" smtClean="0"/>
              <a:t>Section 4</a:t>
            </a:r>
            <a:endParaRPr lang="en-US" dirty="0"/>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33</a:t>
            </a:fld>
            <a:endParaRPr lang="en-US"/>
          </a:p>
        </p:txBody>
      </p:sp>
    </p:spTree>
    <p:extLst>
      <p:ext uri="{BB962C8B-B14F-4D97-AF65-F5344CB8AC3E}">
        <p14:creationId xmlns:p14="http://schemas.microsoft.com/office/powerpoint/2010/main" val="40056014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Arial" pitchFamily="34" charset="0"/>
                <a:cs typeface="Arial" pitchFamily="34" charset="0"/>
              </a:rPr>
              <a:t>Elements of a Mobile-Computing Plan</a:t>
            </a:r>
            <a:endParaRPr lang="en-US" sz="3200" b="1" dirty="0">
              <a:latin typeface="Arial" pitchFamily="34" charset="0"/>
              <a:cs typeface="Arial" pitchFamily="34" charset="0"/>
            </a:endParaRPr>
          </a:p>
        </p:txBody>
      </p:sp>
      <p:sp>
        <p:nvSpPr>
          <p:cNvPr id="3" name="Content Placeholder 2"/>
          <p:cNvSpPr>
            <a:spLocks noGrp="1"/>
          </p:cNvSpPr>
          <p:nvPr>
            <p:ph idx="1"/>
          </p:nvPr>
        </p:nvSpPr>
        <p:spPr>
          <a:xfrm>
            <a:off x="457200" y="1600201"/>
            <a:ext cx="8229600" cy="3083312"/>
          </a:xfrm>
        </p:spPr>
        <p:txBody>
          <a:bodyPr>
            <a:normAutofit/>
          </a:bodyPr>
          <a:lstStyle/>
          <a:p>
            <a:pPr marL="0" indent="0">
              <a:buNone/>
            </a:pPr>
            <a:r>
              <a:rPr lang="en-US" sz="2000" dirty="0" smtClean="0">
                <a:latin typeface="Arial" pitchFamily="34" charset="0"/>
                <a:cs typeface="Arial" pitchFamily="34" charset="0"/>
              </a:rPr>
              <a:t>For those institutions that have clear goals for mobile computing, several decision points play into an overall plan for how to achieve those goals:</a:t>
            </a:r>
          </a:p>
          <a:p>
            <a:pPr marL="0" indent="0">
              <a:buNone/>
            </a:pPr>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Leaders of Mobile-Enablement</a:t>
            </a:r>
          </a:p>
          <a:p>
            <a:r>
              <a:rPr lang="en-US" sz="2000" dirty="0" smtClean="0">
                <a:latin typeface="Arial" pitchFamily="34" charset="0"/>
                <a:cs typeface="Arial" pitchFamily="34" charset="0"/>
              </a:rPr>
              <a:t>Development Strategy</a:t>
            </a:r>
          </a:p>
          <a:p>
            <a:r>
              <a:rPr lang="en-US" sz="2000" dirty="0" smtClean="0">
                <a:latin typeface="Arial" pitchFamily="34" charset="0"/>
                <a:cs typeface="Arial" pitchFamily="34" charset="0"/>
              </a:rPr>
              <a:t>Collaborations</a:t>
            </a:r>
            <a:endParaRPr lang="en-US" sz="2000"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34</a:t>
            </a:fld>
            <a:endParaRPr lang="en-US"/>
          </a:p>
        </p:txBody>
      </p:sp>
    </p:spTree>
    <p:extLst>
      <p:ext uri="{BB962C8B-B14F-4D97-AF65-F5344CB8AC3E}">
        <p14:creationId xmlns:p14="http://schemas.microsoft.com/office/powerpoint/2010/main" val="12934962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034"/>
            <a:ext cx="8229600" cy="706668"/>
          </a:xfrm>
        </p:spPr>
        <p:txBody>
          <a:bodyPr>
            <a:normAutofit/>
          </a:bodyPr>
          <a:lstStyle/>
          <a:p>
            <a:r>
              <a:rPr lang="en-US" sz="2400" b="1" dirty="0" smtClean="0">
                <a:latin typeface="Arial" pitchFamily="34" charset="0"/>
                <a:cs typeface="Arial" pitchFamily="34" charset="0"/>
              </a:rPr>
              <a:t>Who Is in Charge of Mobile-Enablement?</a:t>
            </a:r>
            <a:endParaRPr lang="en-US" sz="2400" b="1"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7689022"/>
              </p:ext>
            </p:extLst>
          </p:nvPr>
        </p:nvGraphicFramePr>
        <p:xfrm>
          <a:off x="656378" y="2456103"/>
          <a:ext cx="7509848" cy="3456715"/>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35</a:t>
            </a:fld>
            <a:endParaRPr lang="en-US"/>
          </a:p>
        </p:txBody>
      </p:sp>
      <p:sp>
        <p:nvSpPr>
          <p:cNvPr id="7" name="TextBox 6"/>
          <p:cNvSpPr txBox="1"/>
          <p:nvPr/>
        </p:nvSpPr>
        <p:spPr>
          <a:xfrm>
            <a:off x="697117" y="824887"/>
            <a:ext cx="7469109" cy="1631216"/>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For the 14 service areas we asked about, central IT has primary responsibility for mobile-enablement for more than 6 areas, on average.</a:t>
            </a:r>
          </a:p>
          <a:p>
            <a:pPr marL="285750" indent="-285750">
              <a:buFont typeface="Arial" pitchFamily="34" charset="0"/>
              <a:buChar char="•"/>
            </a:pPr>
            <a:r>
              <a:rPr lang="en-US" sz="2000" dirty="0" smtClean="0">
                <a:latin typeface="Arial" pitchFamily="34" charset="0"/>
                <a:cs typeface="Arial" pitchFamily="34" charset="0"/>
              </a:rPr>
              <a:t>Institutions with smaller staffs and budgets said they are looking to vendors to take a larger role in mobile development. </a:t>
            </a:r>
            <a:endParaRPr lang="en-US" sz="2000" dirty="0">
              <a:latin typeface="Arial" pitchFamily="34" charset="0"/>
              <a:cs typeface="Arial" pitchFamily="34" charset="0"/>
            </a:endParaRPr>
          </a:p>
        </p:txBody>
      </p:sp>
      <p:sp>
        <p:nvSpPr>
          <p:cNvPr id="3" name="TextBox 2"/>
          <p:cNvSpPr txBox="1"/>
          <p:nvPr/>
        </p:nvSpPr>
        <p:spPr>
          <a:xfrm>
            <a:off x="880947" y="5878814"/>
            <a:ext cx="1326995" cy="261610"/>
          </a:xfrm>
          <a:prstGeom prst="rect">
            <a:avLst/>
          </a:prstGeom>
          <a:noFill/>
        </p:spPr>
        <p:txBody>
          <a:bodyPr wrap="square" rtlCol="0">
            <a:spAutoFit/>
          </a:bodyPr>
          <a:lstStyle/>
          <a:p>
            <a:r>
              <a:rPr lang="en-US" sz="1100" i="1" dirty="0" smtClean="0">
                <a:latin typeface="Arial Narrow" pitchFamily="34" charset="0"/>
              </a:rPr>
              <a:t>* Scale = 0–14</a:t>
            </a:r>
            <a:endParaRPr lang="en-US" sz="1100" i="1" dirty="0">
              <a:latin typeface="Arial Narrow" pitchFamily="34" charset="0"/>
            </a:endParaRPr>
          </a:p>
        </p:txBody>
      </p:sp>
    </p:spTree>
    <p:extLst>
      <p:ext uri="{BB962C8B-B14F-4D97-AF65-F5344CB8AC3E}">
        <p14:creationId xmlns:p14="http://schemas.microsoft.com/office/powerpoint/2010/main" val="21274703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4628"/>
            <a:ext cx="8229600" cy="596731"/>
          </a:xfrm>
        </p:spPr>
        <p:txBody>
          <a:bodyPr>
            <a:normAutofit/>
          </a:bodyPr>
          <a:lstStyle/>
          <a:p>
            <a:r>
              <a:rPr lang="en-US" sz="2400" b="1" dirty="0" smtClean="0">
                <a:latin typeface="Arial" pitchFamily="34" charset="0"/>
                <a:cs typeface="Arial" pitchFamily="34" charset="0"/>
              </a:rPr>
              <a:t>Mobile-Development Strategies</a:t>
            </a:r>
            <a:endParaRPr lang="en-US" sz="2400" b="1" dirty="0">
              <a:latin typeface="Arial" pitchFamily="34" charset="0"/>
              <a:cs typeface="Arial" pitchFamily="34" charset="0"/>
            </a:endParaRPr>
          </a:p>
        </p:txBody>
      </p:sp>
      <p:sp>
        <p:nvSpPr>
          <p:cNvPr id="3" name="Content Placeholder 2"/>
          <p:cNvSpPr>
            <a:spLocks noGrp="1"/>
          </p:cNvSpPr>
          <p:nvPr>
            <p:ph idx="1"/>
          </p:nvPr>
        </p:nvSpPr>
        <p:spPr>
          <a:xfrm>
            <a:off x="1792173" y="785462"/>
            <a:ext cx="5430644" cy="473926"/>
          </a:xfrm>
          <a:ln>
            <a:solidFill>
              <a:schemeClr val="tx1"/>
            </a:solidFill>
          </a:ln>
        </p:spPr>
        <p:txBody>
          <a:bodyPr/>
          <a:lstStyle/>
          <a:p>
            <a:pPr marL="0" indent="0">
              <a:buNone/>
            </a:pPr>
            <a:r>
              <a:rPr lang="en-US" sz="1100" b="1" dirty="0" smtClean="0">
                <a:latin typeface="Arial" pitchFamily="34" charset="0"/>
                <a:cs typeface="Arial" pitchFamily="34" charset="0"/>
              </a:rPr>
              <a:t>Q: To </a:t>
            </a:r>
            <a:r>
              <a:rPr lang="en-US" sz="1100" b="1" dirty="0">
                <a:latin typeface="Arial" pitchFamily="34" charset="0"/>
                <a:cs typeface="Arial" pitchFamily="34" charset="0"/>
              </a:rPr>
              <a:t>what extent has your institution adopted the following technologies for deploying online services, applications, and websites to mobile devices?</a:t>
            </a:r>
            <a:endParaRPr lang="en-US" sz="1100" dirty="0">
              <a:latin typeface="Arial" pitchFamily="34" charset="0"/>
              <a:cs typeface="Arial" pitchFamily="34" charset="0"/>
            </a:endParaRPr>
          </a:p>
          <a:p>
            <a:pPr marL="0" indent="0">
              <a:buNone/>
            </a:pPr>
            <a:endParaRPr lang="en-US" dirty="0"/>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36</a:t>
            </a:fld>
            <a:endParaRPr lang="en-US"/>
          </a:p>
        </p:txBody>
      </p:sp>
      <p:sp>
        <p:nvSpPr>
          <p:cNvPr id="10" name="Content Placeholder 2"/>
          <p:cNvSpPr txBox="1">
            <a:spLocks/>
          </p:cNvSpPr>
          <p:nvPr/>
        </p:nvSpPr>
        <p:spPr>
          <a:xfrm>
            <a:off x="716280" y="4080511"/>
            <a:ext cx="7604760" cy="201168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200"/>
              </a:spcBef>
              <a:spcAft>
                <a:spcPts val="200"/>
              </a:spcAft>
            </a:pPr>
            <a:r>
              <a:rPr lang="en-US" sz="1400" dirty="0" smtClean="0">
                <a:latin typeface="Arial" pitchFamily="34" charset="0"/>
                <a:cs typeface="Arial" pitchFamily="34" charset="0"/>
              </a:rPr>
              <a:t>Generic mobile web (improve display of existing items for generic device)</a:t>
            </a:r>
          </a:p>
          <a:p>
            <a:pPr>
              <a:spcBef>
                <a:spcPts val="200"/>
              </a:spcBef>
              <a:spcAft>
                <a:spcPts val="200"/>
              </a:spcAft>
            </a:pPr>
            <a:r>
              <a:rPr lang="en-US" sz="1400" dirty="0" smtClean="0">
                <a:latin typeface="Arial" pitchFamily="34" charset="0"/>
                <a:cs typeface="Arial" pitchFamily="34" charset="0"/>
              </a:rPr>
              <a:t>Semi-custom mobile web (sense device and modify display)</a:t>
            </a:r>
          </a:p>
          <a:p>
            <a:pPr defTabSz="931774">
              <a:spcBef>
                <a:spcPts val="200"/>
              </a:spcBef>
              <a:spcAft>
                <a:spcPts val="200"/>
              </a:spcAft>
            </a:pPr>
            <a:r>
              <a:rPr lang="en-US" sz="1400" dirty="0" smtClean="0">
                <a:latin typeface="Arial" pitchFamily="34" charset="0"/>
                <a:cs typeface="Arial" pitchFamily="34" charset="0"/>
              </a:rPr>
              <a:t>Full-custom mobile web 1 (sense device and modify multiple aspects)</a:t>
            </a:r>
          </a:p>
          <a:p>
            <a:pPr defTabSz="931774">
              <a:spcBef>
                <a:spcPts val="200"/>
              </a:spcBef>
              <a:spcAft>
                <a:spcPts val="200"/>
              </a:spcAft>
            </a:pPr>
            <a:r>
              <a:rPr lang="en-US" sz="1400" dirty="0" smtClean="0">
                <a:latin typeface="Arial" pitchFamily="34" charset="0"/>
                <a:cs typeface="Arial" pitchFamily="34" charset="0"/>
              </a:rPr>
              <a:t>Full-custom mobile web 2 (sense device and provide new items)</a:t>
            </a:r>
          </a:p>
          <a:p>
            <a:pPr defTabSz="931774">
              <a:spcBef>
                <a:spcPts val="200"/>
              </a:spcBef>
              <a:spcAft>
                <a:spcPts val="200"/>
              </a:spcAft>
            </a:pPr>
            <a:r>
              <a:rPr lang="en-US" sz="1400" dirty="0" smtClean="0">
                <a:latin typeface="Arial" pitchFamily="34" charset="0"/>
                <a:cs typeface="Arial" pitchFamily="34" charset="0"/>
              </a:rPr>
              <a:t>Standardized mobile web (use framework)</a:t>
            </a:r>
          </a:p>
          <a:p>
            <a:pPr defTabSz="931774">
              <a:spcBef>
                <a:spcPts val="200"/>
              </a:spcBef>
              <a:spcAft>
                <a:spcPts val="200"/>
              </a:spcAft>
              <a:defRPr/>
            </a:pPr>
            <a:r>
              <a:rPr lang="en-US" sz="1400" dirty="0" smtClean="0">
                <a:latin typeface="Arial" pitchFamily="34" charset="0"/>
                <a:cs typeface="Arial" pitchFamily="34" charset="0"/>
              </a:rPr>
              <a:t>Build native applications</a:t>
            </a:r>
          </a:p>
          <a:p>
            <a:pPr defTabSz="931774">
              <a:spcBef>
                <a:spcPts val="200"/>
              </a:spcBef>
              <a:spcAft>
                <a:spcPts val="200"/>
              </a:spcAft>
              <a:defRPr/>
            </a:pPr>
            <a:r>
              <a:rPr lang="en-US" sz="1400" dirty="0" smtClean="0">
                <a:latin typeface="Arial" pitchFamily="34" charset="0"/>
                <a:cs typeface="Arial" pitchFamily="34" charset="0"/>
              </a:rPr>
              <a:t>Buy native applications “off the shelf”</a:t>
            </a:r>
            <a:endParaRPr lang="en-US" sz="1400" dirty="0">
              <a:latin typeface="Arial" pitchFamily="34" charset="0"/>
              <a:cs typeface="Arial" pitchFamily="34" charset="0"/>
            </a:endParaRPr>
          </a:p>
        </p:txBody>
      </p:sp>
      <p:cxnSp>
        <p:nvCxnSpPr>
          <p:cNvPr id="9" name="Straight Arrow Connector 8"/>
          <p:cNvCxnSpPr/>
          <p:nvPr/>
        </p:nvCxnSpPr>
        <p:spPr>
          <a:xfrm flipV="1">
            <a:off x="1107794" y="1409200"/>
            <a:ext cx="6400800" cy="1791575"/>
          </a:xfrm>
          <a:prstGeom prst="straightConnector1">
            <a:avLst/>
          </a:prstGeom>
          <a:ln w="34925">
            <a:solidFill>
              <a:schemeClr val="tx2"/>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630763" y="3416384"/>
            <a:ext cx="771181" cy="461665"/>
          </a:xfrm>
          <a:prstGeom prst="rect">
            <a:avLst/>
          </a:prstGeom>
          <a:noFill/>
          <a:ln>
            <a:noFill/>
          </a:ln>
        </p:spPr>
        <p:txBody>
          <a:bodyPr wrap="square" rtlCol="0" anchor="ctr">
            <a:spAutoFit/>
          </a:bodyPr>
          <a:lstStyle/>
          <a:p>
            <a:pPr algn="ctr"/>
            <a:r>
              <a:rPr lang="en-US" sz="1200" b="1" dirty="0" smtClean="0">
                <a:latin typeface="Arial" pitchFamily="34" charset="0"/>
                <a:cs typeface="Arial" pitchFamily="34" charset="0"/>
              </a:rPr>
              <a:t>Don’t know</a:t>
            </a:r>
          </a:p>
        </p:txBody>
      </p:sp>
      <p:sp>
        <p:nvSpPr>
          <p:cNvPr id="12" name="TextBox 11"/>
          <p:cNvSpPr txBox="1"/>
          <p:nvPr/>
        </p:nvSpPr>
        <p:spPr>
          <a:xfrm>
            <a:off x="1422048" y="3151635"/>
            <a:ext cx="985534" cy="461665"/>
          </a:xfrm>
          <a:prstGeom prst="rect">
            <a:avLst/>
          </a:prstGeom>
          <a:noFill/>
          <a:ln>
            <a:noFill/>
          </a:ln>
        </p:spPr>
        <p:txBody>
          <a:bodyPr wrap="square" rtlCol="0" anchor="ctr">
            <a:spAutoFit/>
          </a:bodyPr>
          <a:lstStyle/>
          <a:p>
            <a:pPr algn="ctr"/>
            <a:r>
              <a:rPr lang="en-US" sz="1200" b="1" dirty="0">
                <a:solidFill>
                  <a:srgbClr val="000000"/>
                </a:solidFill>
                <a:latin typeface="Arial"/>
                <a:ea typeface="Times New Roman"/>
                <a:cs typeface="Times New Roman"/>
              </a:rPr>
              <a:t>No discussion</a:t>
            </a:r>
            <a:endParaRPr lang="en-US" sz="1200" b="1" dirty="0" smtClean="0">
              <a:latin typeface="Arial" pitchFamily="34" charset="0"/>
              <a:cs typeface="Arial" pitchFamily="34" charset="0"/>
            </a:endParaRPr>
          </a:p>
        </p:txBody>
      </p:sp>
      <p:sp>
        <p:nvSpPr>
          <p:cNvPr id="13" name="TextBox 12"/>
          <p:cNvSpPr txBox="1"/>
          <p:nvPr/>
        </p:nvSpPr>
        <p:spPr>
          <a:xfrm>
            <a:off x="2324996" y="2889932"/>
            <a:ext cx="1280159" cy="461665"/>
          </a:xfrm>
          <a:prstGeom prst="rect">
            <a:avLst/>
          </a:prstGeom>
          <a:noFill/>
          <a:ln>
            <a:noFill/>
          </a:ln>
        </p:spPr>
        <p:txBody>
          <a:bodyPr wrap="square" rtlCol="0" anchor="ctr">
            <a:spAutoFit/>
          </a:bodyPr>
          <a:lstStyle/>
          <a:p>
            <a:pPr algn="ctr"/>
            <a:r>
              <a:rPr lang="en-US" sz="1200" b="1" dirty="0">
                <a:latin typeface="Arial" pitchFamily="34" charset="0"/>
                <a:cs typeface="Arial" pitchFamily="34" charset="0"/>
              </a:rPr>
              <a:t>Considered; not pursued</a:t>
            </a:r>
            <a:endParaRPr lang="en-US" sz="1200" b="1" dirty="0" smtClean="0">
              <a:latin typeface="Arial" pitchFamily="34" charset="0"/>
              <a:cs typeface="Arial" pitchFamily="34" charset="0"/>
            </a:endParaRPr>
          </a:p>
        </p:txBody>
      </p:sp>
      <p:sp>
        <p:nvSpPr>
          <p:cNvPr id="14" name="TextBox 13"/>
          <p:cNvSpPr txBox="1"/>
          <p:nvPr/>
        </p:nvSpPr>
        <p:spPr>
          <a:xfrm>
            <a:off x="3456565" y="2541512"/>
            <a:ext cx="1537543" cy="461665"/>
          </a:xfrm>
          <a:prstGeom prst="rect">
            <a:avLst/>
          </a:prstGeom>
          <a:noFill/>
          <a:ln>
            <a:noFill/>
          </a:ln>
        </p:spPr>
        <p:txBody>
          <a:bodyPr wrap="square" rtlCol="0" anchor="ctr">
            <a:spAutoFit/>
          </a:bodyPr>
          <a:lstStyle/>
          <a:p>
            <a:pPr algn="ctr"/>
            <a:r>
              <a:rPr lang="en-US" sz="1200" b="1" dirty="0">
                <a:latin typeface="Arial" pitchFamily="34" charset="0"/>
                <a:cs typeface="Arial" pitchFamily="34" charset="0"/>
              </a:rPr>
              <a:t>Currently under consideration</a:t>
            </a:r>
            <a:endParaRPr lang="en-US" sz="1200" b="1" dirty="0" smtClean="0">
              <a:latin typeface="Arial" pitchFamily="34" charset="0"/>
              <a:cs typeface="Arial" pitchFamily="34" charset="0"/>
            </a:endParaRPr>
          </a:p>
        </p:txBody>
      </p:sp>
      <p:sp>
        <p:nvSpPr>
          <p:cNvPr id="15" name="TextBox 14"/>
          <p:cNvSpPr txBox="1"/>
          <p:nvPr/>
        </p:nvSpPr>
        <p:spPr>
          <a:xfrm>
            <a:off x="4868379" y="2125567"/>
            <a:ext cx="925959" cy="461665"/>
          </a:xfrm>
          <a:prstGeom prst="rect">
            <a:avLst/>
          </a:prstGeom>
          <a:noFill/>
          <a:ln>
            <a:noFill/>
          </a:ln>
        </p:spPr>
        <p:txBody>
          <a:bodyPr wrap="square" rtlCol="0" anchor="ctr">
            <a:spAutoFit/>
          </a:bodyPr>
          <a:lstStyle/>
          <a:p>
            <a:pPr algn="ctr"/>
            <a:r>
              <a:rPr lang="en-US" sz="1200" b="1" dirty="0">
                <a:latin typeface="Arial" pitchFamily="34" charset="0"/>
                <a:cs typeface="Arial" pitchFamily="34" charset="0"/>
              </a:rPr>
              <a:t>In planning</a:t>
            </a:r>
            <a:endParaRPr lang="en-US" sz="1200" b="1" dirty="0" smtClean="0">
              <a:latin typeface="Arial" pitchFamily="34" charset="0"/>
              <a:cs typeface="Arial" pitchFamily="34" charset="0"/>
            </a:endParaRPr>
          </a:p>
        </p:txBody>
      </p:sp>
      <p:sp>
        <p:nvSpPr>
          <p:cNvPr id="16" name="TextBox 15"/>
          <p:cNvSpPr txBox="1"/>
          <p:nvPr/>
        </p:nvSpPr>
        <p:spPr>
          <a:xfrm>
            <a:off x="5846288" y="1911902"/>
            <a:ext cx="1044292" cy="461665"/>
          </a:xfrm>
          <a:prstGeom prst="rect">
            <a:avLst/>
          </a:prstGeom>
          <a:noFill/>
          <a:ln>
            <a:noFill/>
          </a:ln>
        </p:spPr>
        <p:txBody>
          <a:bodyPr wrap="square" rtlCol="0" anchor="ctr">
            <a:spAutoFit/>
          </a:bodyPr>
          <a:lstStyle/>
          <a:p>
            <a:pPr algn="ctr"/>
            <a:r>
              <a:rPr lang="en-US" sz="1200" b="1" dirty="0">
                <a:latin typeface="Arial" pitchFamily="34" charset="0"/>
                <a:cs typeface="Arial" pitchFamily="34" charset="0"/>
              </a:rPr>
              <a:t>Deployed sparsely</a:t>
            </a:r>
            <a:endParaRPr lang="en-US" sz="1200" b="1" dirty="0" smtClean="0">
              <a:latin typeface="Arial" pitchFamily="34" charset="0"/>
              <a:cs typeface="Arial" pitchFamily="34" charset="0"/>
            </a:endParaRPr>
          </a:p>
        </p:txBody>
      </p:sp>
      <p:sp>
        <p:nvSpPr>
          <p:cNvPr id="17" name="TextBox 16"/>
          <p:cNvSpPr txBox="1"/>
          <p:nvPr/>
        </p:nvSpPr>
        <p:spPr>
          <a:xfrm>
            <a:off x="6856290" y="1655108"/>
            <a:ext cx="1144588" cy="461665"/>
          </a:xfrm>
          <a:prstGeom prst="rect">
            <a:avLst/>
          </a:prstGeom>
          <a:noFill/>
          <a:ln>
            <a:noFill/>
          </a:ln>
        </p:spPr>
        <p:txBody>
          <a:bodyPr wrap="square" rtlCol="0" anchor="ctr">
            <a:spAutoFit/>
          </a:bodyPr>
          <a:lstStyle/>
          <a:p>
            <a:pPr algn="ctr"/>
            <a:r>
              <a:rPr lang="en-US" sz="1200" b="1" dirty="0">
                <a:latin typeface="Arial" pitchFamily="34" charset="0"/>
                <a:cs typeface="Arial" pitchFamily="34" charset="0"/>
              </a:rPr>
              <a:t>Deployed broadly</a:t>
            </a:r>
            <a:endParaRPr lang="en-US" sz="1200" b="1" dirty="0" smtClean="0">
              <a:latin typeface="Arial" pitchFamily="34" charset="0"/>
              <a:cs typeface="Arial" pitchFamily="34" charset="0"/>
            </a:endParaRPr>
          </a:p>
        </p:txBody>
      </p:sp>
    </p:spTree>
    <p:extLst>
      <p:ext uri="{BB962C8B-B14F-4D97-AF65-F5344CB8AC3E}">
        <p14:creationId xmlns:p14="http://schemas.microsoft.com/office/powerpoint/2010/main" val="10533903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51274"/>
          </a:xfrm>
        </p:spPr>
        <p:txBody>
          <a:bodyPr>
            <a:normAutofit/>
          </a:bodyPr>
          <a:lstStyle/>
          <a:p>
            <a:r>
              <a:rPr lang="en-US" sz="2400" b="1" dirty="0" smtClean="0">
                <a:latin typeface="Arial" pitchFamily="34" charset="0"/>
                <a:cs typeface="Arial" pitchFamily="34" charset="0"/>
              </a:rPr>
              <a:t>Mobile-Development Strategies, Defined</a:t>
            </a:r>
            <a:endParaRPr lang="en-US" sz="2400" b="1" dirty="0">
              <a:latin typeface="Arial" pitchFamily="34" charset="0"/>
              <a:cs typeface="Arial" pitchFamily="34" charset="0"/>
            </a:endParaRPr>
          </a:p>
        </p:txBody>
      </p:sp>
      <p:sp>
        <p:nvSpPr>
          <p:cNvPr id="3" name="Content Placeholder 2"/>
          <p:cNvSpPr>
            <a:spLocks noGrp="1"/>
          </p:cNvSpPr>
          <p:nvPr>
            <p:ph idx="1"/>
          </p:nvPr>
        </p:nvSpPr>
        <p:spPr>
          <a:xfrm>
            <a:off x="457200" y="1030155"/>
            <a:ext cx="8229600" cy="4525963"/>
          </a:xfrm>
        </p:spPr>
        <p:txBody>
          <a:bodyPr>
            <a:noAutofit/>
          </a:bodyPr>
          <a:lstStyle/>
          <a:p>
            <a:pPr>
              <a:spcAft>
                <a:spcPts val="600"/>
              </a:spcAft>
            </a:pPr>
            <a:r>
              <a:rPr lang="en-US" sz="1600" u="sng" dirty="0" smtClean="0">
                <a:latin typeface="Arial" pitchFamily="34" charset="0"/>
                <a:cs typeface="Arial" pitchFamily="34" charset="0"/>
              </a:rPr>
              <a:t>Generic </a:t>
            </a:r>
            <a:r>
              <a:rPr lang="en-US" sz="1600" u="sng" dirty="0">
                <a:latin typeface="Arial" pitchFamily="34" charset="0"/>
                <a:cs typeface="Arial" pitchFamily="34" charset="0"/>
              </a:rPr>
              <a:t>mobile web</a:t>
            </a:r>
            <a:r>
              <a:rPr lang="en-US" sz="1600" dirty="0">
                <a:latin typeface="Arial" pitchFamily="34" charset="0"/>
                <a:cs typeface="Arial" pitchFamily="34" charset="0"/>
              </a:rPr>
              <a:t>: Modify existing conventional web-based services to display better on generic mobile device screens.</a:t>
            </a:r>
          </a:p>
          <a:p>
            <a:pPr defTabSz="931774">
              <a:spcAft>
                <a:spcPts val="600"/>
              </a:spcAft>
            </a:pPr>
            <a:r>
              <a:rPr lang="en-US" sz="1600" u="sng" dirty="0">
                <a:latin typeface="Arial" pitchFamily="34" charset="0"/>
                <a:cs typeface="Arial" pitchFamily="34" charset="0"/>
              </a:rPr>
              <a:t>S</a:t>
            </a:r>
            <a:r>
              <a:rPr lang="en-US" sz="1600" u="sng" dirty="0" smtClean="0">
                <a:latin typeface="Arial" pitchFamily="34" charset="0"/>
                <a:cs typeface="Arial" pitchFamily="34" charset="0"/>
              </a:rPr>
              <a:t>emi-custom </a:t>
            </a:r>
            <a:r>
              <a:rPr lang="en-US" sz="1600" u="sng" dirty="0">
                <a:latin typeface="Arial" pitchFamily="34" charset="0"/>
                <a:cs typeface="Arial" pitchFamily="34" charset="0"/>
              </a:rPr>
              <a:t>mobile web</a:t>
            </a:r>
            <a:r>
              <a:rPr lang="en-US" sz="1600" dirty="0">
                <a:latin typeface="Arial" pitchFamily="34" charset="0"/>
                <a:cs typeface="Arial" pitchFamily="34" charset="0"/>
              </a:rPr>
              <a:t>: Modify existing conventional web-based services to recognize specific mobile devices and customize display for them.</a:t>
            </a:r>
          </a:p>
          <a:p>
            <a:pPr defTabSz="931774">
              <a:spcAft>
                <a:spcPts val="600"/>
              </a:spcAft>
            </a:pPr>
            <a:r>
              <a:rPr lang="en-US" sz="1600" u="sng" dirty="0" smtClean="0">
                <a:latin typeface="Arial" pitchFamily="34" charset="0"/>
                <a:cs typeface="Arial" pitchFamily="34" charset="0"/>
              </a:rPr>
              <a:t>Full-custom </a:t>
            </a:r>
            <a:r>
              <a:rPr lang="en-US" sz="1600" u="sng" dirty="0">
                <a:latin typeface="Arial" pitchFamily="34" charset="0"/>
                <a:cs typeface="Arial" pitchFamily="34" charset="0"/>
              </a:rPr>
              <a:t>mobile web 1</a:t>
            </a:r>
            <a:r>
              <a:rPr lang="en-US" sz="1600" dirty="0">
                <a:latin typeface="Arial" pitchFamily="34" charset="0"/>
                <a:cs typeface="Arial" pitchFamily="34" charset="0"/>
              </a:rPr>
              <a:t>: Modify existing conventional web-based services to recognize specific mobile devices and use device-specific features such as voice input and geolocation.</a:t>
            </a:r>
          </a:p>
          <a:p>
            <a:pPr defTabSz="931774">
              <a:spcAft>
                <a:spcPts val="600"/>
              </a:spcAft>
            </a:pPr>
            <a:r>
              <a:rPr lang="en-US" sz="1600" u="sng" dirty="0" smtClean="0">
                <a:latin typeface="Arial" pitchFamily="34" charset="0"/>
                <a:cs typeface="Arial" pitchFamily="34" charset="0"/>
              </a:rPr>
              <a:t>Full-custom </a:t>
            </a:r>
            <a:r>
              <a:rPr lang="en-US" sz="1600" u="sng" dirty="0">
                <a:latin typeface="Arial" pitchFamily="34" charset="0"/>
                <a:cs typeface="Arial" pitchFamily="34" charset="0"/>
              </a:rPr>
              <a:t>mobile web 2</a:t>
            </a:r>
            <a:r>
              <a:rPr lang="en-US" sz="1600" dirty="0">
                <a:latin typeface="Arial" pitchFamily="34" charset="0"/>
                <a:cs typeface="Arial" pitchFamily="34" charset="0"/>
              </a:rPr>
              <a:t>: Develop new web-based services to recognize specific mobile devices and use device-specific features such as voice input and geolocation.</a:t>
            </a:r>
          </a:p>
          <a:p>
            <a:pPr defTabSz="931774">
              <a:spcAft>
                <a:spcPts val="600"/>
              </a:spcAft>
            </a:pPr>
            <a:r>
              <a:rPr lang="en-US" sz="1600" u="sng" dirty="0" smtClean="0">
                <a:latin typeface="Arial" pitchFamily="34" charset="0"/>
                <a:cs typeface="Arial" pitchFamily="34" charset="0"/>
              </a:rPr>
              <a:t>Standardized </a:t>
            </a:r>
            <a:r>
              <a:rPr lang="en-US" sz="1600" u="sng" dirty="0">
                <a:latin typeface="Arial" pitchFamily="34" charset="0"/>
                <a:cs typeface="Arial" pitchFamily="34" charset="0"/>
              </a:rPr>
              <a:t>mobile web</a:t>
            </a:r>
            <a:r>
              <a:rPr lang="en-US" sz="1600" dirty="0">
                <a:latin typeface="Arial" pitchFamily="34" charset="0"/>
                <a:cs typeface="Arial" pitchFamily="34" charset="0"/>
              </a:rPr>
              <a:t>: Adopt a standard framework for deploying online services to mobile devices, such as the UCLA Mobile Web Framework or Mobile Web OSP.</a:t>
            </a:r>
          </a:p>
          <a:p>
            <a:pPr defTabSz="931774">
              <a:spcAft>
                <a:spcPts val="600"/>
              </a:spcAft>
              <a:defRPr/>
            </a:pPr>
            <a:r>
              <a:rPr lang="en-US" sz="1600" u="sng" dirty="0" smtClean="0">
                <a:latin typeface="Arial" pitchFamily="34" charset="0"/>
                <a:cs typeface="Arial" pitchFamily="34" charset="0"/>
              </a:rPr>
              <a:t>Build </a:t>
            </a:r>
            <a:r>
              <a:rPr lang="en-US" sz="1600" u="sng" dirty="0">
                <a:latin typeface="Arial" pitchFamily="34" charset="0"/>
                <a:cs typeface="Arial" pitchFamily="34" charset="0"/>
              </a:rPr>
              <a:t>native applications</a:t>
            </a:r>
            <a:r>
              <a:rPr lang="en-US" sz="1600" dirty="0">
                <a:latin typeface="Arial" pitchFamily="34" charset="0"/>
                <a:cs typeface="Arial" pitchFamily="34" charset="0"/>
              </a:rPr>
              <a:t>: Develop native applications for mobile devices in house.</a:t>
            </a:r>
          </a:p>
          <a:p>
            <a:pPr defTabSz="931774">
              <a:spcAft>
                <a:spcPts val="600"/>
              </a:spcAft>
              <a:defRPr/>
            </a:pPr>
            <a:r>
              <a:rPr lang="en-US" sz="1600" u="sng" dirty="0" smtClean="0">
                <a:latin typeface="Arial" pitchFamily="34" charset="0"/>
                <a:cs typeface="Arial" pitchFamily="34" charset="0"/>
              </a:rPr>
              <a:t>Buy </a:t>
            </a:r>
            <a:r>
              <a:rPr lang="en-US" sz="1600" u="sng" dirty="0">
                <a:latin typeface="Arial" pitchFamily="34" charset="0"/>
                <a:cs typeface="Arial" pitchFamily="34" charset="0"/>
              </a:rPr>
              <a:t>native applications "off the shelf"</a:t>
            </a:r>
            <a:r>
              <a:rPr lang="en-US" sz="1600" dirty="0">
                <a:latin typeface="Arial" pitchFamily="34" charset="0"/>
                <a:cs typeface="Arial" pitchFamily="34" charset="0"/>
              </a:rPr>
              <a:t>: Contract for the development of native applications for mobile devices</a:t>
            </a:r>
            <a:r>
              <a:rPr lang="en-US" sz="1600" dirty="0" smtClean="0">
                <a:latin typeface="Arial" pitchFamily="34" charset="0"/>
                <a:cs typeface="Arial" pitchFamily="34" charset="0"/>
              </a:rPr>
              <a:t>.</a:t>
            </a:r>
            <a:endParaRPr lang="en-US" sz="1600"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37</a:t>
            </a:fld>
            <a:endParaRPr lang="en-US"/>
          </a:p>
        </p:txBody>
      </p:sp>
    </p:spTree>
    <p:extLst>
      <p:ext uri="{BB962C8B-B14F-4D97-AF65-F5344CB8AC3E}">
        <p14:creationId xmlns:p14="http://schemas.microsoft.com/office/powerpoint/2010/main" val="5990320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525036060"/>
              </p:ext>
            </p:extLst>
          </p:nvPr>
        </p:nvGraphicFramePr>
        <p:xfrm>
          <a:off x="568712" y="946181"/>
          <a:ext cx="8229600" cy="5234065"/>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38</a:t>
            </a:fld>
            <a:endParaRPr lang="en-US"/>
          </a:p>
        </p:txBody>
      </p:sp>
      <p:sp>
        <p:nvSpPr>
          <p:cNvPr id="7" name="Title 1"/>
          <p:cNvSpPr>
            <a:spLocks noGrp="1"/>
          </p:cNvSpPr>
          <p:nvPr>
            <p:ph type="title"/>
          </p:nvPr>
        </p:nvSpPr>
        <p:spPr>
          <a:xfrm>
            <a:off x="457200" y="274638"/>
            <a:ext cx="8229600" cy="751274"/>
          </a:xfrm>
        </p:spPr>
        <p:txBody>
          <a:bodyPr>
            <a:normAutofit/>
          </a:bodyPr>
          <a:lstStyle/>
          <a:p>
            <a:r>
              <a:rPr lang="en-US" sz="2400" b="1" dirty="0" smtClean="0">
                <a:latin typeface="Arial" pitchFamily="34" charset="0"/>
                <a:cs typeface="Arial" pitchFamily="34" charset="0"/>
              </a:rPr>
              <a:t>Most Activity is in Generic Mobile Web</a:t>
            </a:r>
            <a:endParaRPr lang="en-US" sz="2400" b="1" dirty="0">
              <a:latin typeface="Arial" pitchFamily="34" charset="0"/>
              <a:cs typeface="Arial" pitchFamily="34" charset="0"/>
            </a:endParaRPr>
          </a:p>
        </p:txBody>
      </p:sp>
    </p:spTree>
    <p:extLst>
      <p:ext uri="{BB962C8B-B14F-4D97-AF65-F5344CB8AC3E}">
        <p14:creationId xmlns:p14="http://schemas.microsoft.com/office/powerpoint/2010/main" val="4371967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185"/>
            <a:ext cx="8229600" cy="912693"/>
          </a:xfrm>
        </p:spPr>
        <p:txBody>
          <a:bodyPr>
            <a:normAutofit/>
          </a:bodyPr>
          <a:lstStyle/>
          <a:p>
            <a:r>
              <a:rPr lang="en-US" sz="2400" b="1" dirty="0" smtClean="0">
                <a:latin typeface="Arial" pitchFamily="34" charset="0"/>
                <a:cs typeface="Arial" pitchFamily="34" charset="0"/>
              </a:rPr>
              <a:t>Pattern of Inactivity is Reflected in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Development Strategy</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39</a:t>
            </a:fld>
            <a:endParaRPr lang="en-US"/>
          </a:p>
        </p:txBody>
      </p:sp>
      <p:sp>
        <p:nvSpPr>
          <p:cNvPr id="7" name="TextBox 6"/>
          <p:cNvSpPr txBox="1"/>
          <p:nvPr/>
        </p:nvSpPr>
        <p:spPr>
          <a:xfrm>
            <a:off x="697117" y="1109274"/>
            <a:ext cx="7469109" cy="2246769"/>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When we organized development strategies into three groups—mobile web, native apps, and mobile frameworks—close to half of respondents appear not to be pursuing any of these strategies.</a:t>
            </a:r>
          </a:p>
          <a:p>
            <a:pPr marL="285750" indent="-285750">
              <a:buFont typeface="Arial" pitchFamily="34" charset="0"/>
              <a:buChar char="•"/>
            </a:pPr>
            <a:r>
              <a:rPr lang="en-US" sz="2000" dirty="0" smtClean="0">
                <a:latin typeface="Arial" pitchFamily="34" charset="0"/>
                <a:cs typeface="Arial" pitchFamily="34" charset="0"/>
              </a:rPr>
              <a:t>Large percentages seem to be focusing on mobile web only or a combination of this and native apps. </a:t>
            </a:r>
          </a:p>
          <a:p>
            <a:pPr marL="285750" indent="-285750">
              <a:buFont typeface="Arial" pitchFamily="34" charset="0"/>
              <a:buChar char="•"/>
            </a:pPr>
            <a:r>
              <a:rPr lang="en-US" sz="2000" dirty="0" smtClean="0">
                <a:latin typeface="Arial" pitchFamily="34" charset="0"/>
                <a:cs typeface="Arial" pitchFamily="34" charset="0"/>
              </a:rPr>
              <a:t>Adoption of mobile frameworks remains low.</a:t>
            </a:r>
            <a:endParaRPr lang="en-US" sz="2000" dirty="0">
              <a:latin typeface="Arial" pitchFamily="34" charset="0"/>
              <a:cs typeface="Arial"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367499998"/>
              </p:ext>
            </p:extLst>
          </p:nvPr>
        </p:nvGraphicFramePr>
        <p:xfrm>
          <a:off x="1483112" y="3356043"/>
          <a:ext cx="6122020" cy="28593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1031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Arial" pitchFamily="34" charset="0"/>
                <a:cs typeface="Arial" pitchFamily="34" charset="0"/>
              </a:rPr>
              <a:t>Why study mobile it?</a:t>
            </a:r>
            <a:endParaRPr lang="en-US" sz="3600" dirty="0">
              <a:latin typeface="Arial" pitchFamily="34" charset="0"/>
              <a:cs typeface="Arial" pitchFamily="34" charset="0"/>
            </a:endParaRPr>
          </a:p>
        </p:txBody>
      </p:sp>
      <p:sp>
        <p:nvSpPr>
          <p:cNvPr id="3" name="Text Placeholder 2"/>
          <p:cNvSpPr>
            <a:spLocks noGrp="1"/>
          </p:cNvSpPr>
          <p:nvPr>
            <p:ph type="body" idx="1"/>
          </p:nvPr>
        </p:nvSpPr>
        <p:spPr/>
        <p:txBody>
          <a:bodyPr/>
          <a:lstStyle/>
          <a:p>
            <a:r>
              <a:rPr lang="en-US" dirty="0" smtClean="0">
                <a:latin typeface="Arial" pitchFamily="34" charset="0"/>
                <a:cs typeface="Arial" pitchFamily="34" charset="0"/>
              </a:rPr>
              <a:t>Section 1</a:t>
            </a:r>
            <a:endParaRPr lang="en-US"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4</a:t>
            </a:fld>
            <a:endParaRPr lang="en-US"/>
          </a:p>
        </p:txBody>
      </p:sp>
    </p:spTree>
    <p:extLst>
      <p:ext uri="{BB962C8B-B14F-4D97-AF65-F5344CB8AC3E}">
        <p14:creationId xmlns:p14="http://schemas.microsoft.com/office/powerpoint/2010/main" val="7351058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4205"/>
            <a:ext cx="8229600" cy="912693"/>
          </a:xfrm>
        </p:spPr>
        <p:txBody>
          <a:bodyPr>
            <a:normAutofit/>
          </a:bodyPr>
          <a:lstStyle/>
          <a:p>
            <a:r>
              <a:rPr lang="en-US" sz="2400" b="1" dirty="0" smtClean="0">
                <a:latin typeface="Arial" pitchFamily="34" charset="0"/>
                <a:cs typeface="Arial" pitchFamily="34" charset="0"/>
              </a:rPr>
              <a:t>A Balanced Approach to Development Strategy Appears to Lead to Progress</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40</a:t>
            </a:fld>
            <a:endParaRPr lang="en-US"/>
          </a:p>
        </p:txBody>
      </p:sp>
      <p:sp>
        <p:nvSpPr>
          <p:cNvPr id="7" name="TextBox 6"/>
          <p:cNvSpPr txBox="1"/>
          <p:nvPr/>
        </p:nvSpPr>
        <p:spPr>
          <a:xfrm>
            <a:off x="697117" y="1789485"/>
            <a:ext cx="7469109" cy="1938992"/>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Not surprisingly, institutions that appear to have intentionally adopted any strategy report greater progress.</a:t>
            </a:r>
          </a:p>
          <a:p>
            <a:pPr marL="285750" indent="-285750">
              <a:buFont typeface="Arial" pitchFamily="34" charset="0"/>
              <a:buChar char="•"/>
            </a:pPr>
            <a:r>
              <a:rPr lang="en-US" sz="2000" dirty="0" smtClean="0">
                <a:latin typeface="Arial" pitchFamily="34" charset="0"/>
                <a:cs typeface="Arial" pitchFamily="34" charset="0"/>
              </a:rPr>
              <a:t>Institutions pursuing a mobile-development strategy that includes both mobile web elements and native apps report greater levels of progress than either those focused only on mobile web or only on native apps.</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6283238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96240"/>
          </a:xfrm>
        </p:spPr>
        <p:txBody>
          <a:bodyPr>
            <a:normAutofit/>
          </a:bodyPr>
          <a:lstStyle/>
          <a:p>
            <a:r>
              <a:rPr lang="en-US" sz="2400" b="1" dirty="0" smtClean="0">
                <a:latin typeface="Arial" pitchFamily="34" charset="0"/>
                <a:cs typeface="Arial" pitchFamily="34" charset="0"/>
              </a:rPr>
              <a:t>Attitudes About Cross-Institutional Collaborations</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41</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323539559"/>
              </p:ext>
            </p:extLst>
          </p:nvPr>
        </p:nvGraphicFramePr>
        <p:xfrm>
          <a:off x="1488626" y="1766095"/>
          <a:ext cx="5784809" cy="395820"/>
        </p:xfrm>
        <a:graphic>
          <a:graphicData uri="http://schemas.openxmlformats.org/drawingml/2006/table">
            <a:tbl>
              <a:tblPr firstRow="1" firstCol="1" lastRow="1" lastCol="1" bandRow="1" bandCol="1"/>
              <a:tblGrid>
                <a:gridCol w="1642745"/>
                <a:gridCol w="1067784"/>
                <a:gridCol w="1056051"/>
                <a:gridCol w="844839"/>
                <a:gridCol w="1173390"/>
              </a:tblGrid>
              <a:tr h="395820">
                <a:tc>
                  <a:txBody>
                    <a:bodyPr/>
                    <a:lstStyle/>
                    <a:p>
                      <a:pPr marL="0" marR="0" algn="ctr">
                        <a:spcBef>
                          <a:spcPts val="0"/>
                        </a:spcBef>
                        <a:spcAft>
                          <a:spcPts val="0"/>
                        </a:spcAft>
                      </a:pPr>
                      <a:r>
                        <a:rPr lang="en-US" sz="1100" dirty="0">
                          <a:solidFill>
                            <a:srgbClr val="000000"/>
                          </a:solidFill>
                          <a:effectLst/>
                          <a:latin typeface="Arial"/>
                          <a:ea typeface="Times New Roman"/>
                          <a:cs typeface="Times New Roman"/>
                        </a:rPr>
                        <a:t>Strongly disagree</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solidFill>
                            <a:srgbClr val="000000"/>
                          </a:solidFill>
                          <a:effectLst/>
                          <a:latin typeface="Arial"/>
                          <a:ea typeface="Times New Roman"/>
                          <a:cs typeface="Times New Roman"/>
                        </a:rPr>
                        <a:t>Disagree</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solidFill>
                            <a:srgbClr val="000000"/>
                          </a:solidFill>
                          <a:effectLst/>
                          <a:latin typeface="Arial"/>
                          <a:ea typeface="Times New Roman"/>
                          <a:cs typeface="Times New Roman"/>
                        </a:rPr>
                        <a:t>Neutral</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solidFill>
                            <a:srgbClr val="000000"/>
                          </a:solidFill>
                          <a:effectLst/>
                          <a:latin typeface="Arial"/>
                          <a:ea typeface="Times New Roman"/>
                          <a:cs typeface="Times New Roman"/>
                        </a:rPr>
                        <a:t>Agree</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solidFill>
                            <a:srgbClr val="000000"/>
                          </a:solidFill>
                          <a:effectLst/>
                          <a:latin typeface="Arial"/>
                          <a:ea typeface="Times New Roman"/>
                          <a:cs typeface="Times New Roman"/>
                        </a:rPr>
                        <a:t>Strongly agree</a:t>
                      </a:r>
                      <a:endParaRPr lang="en-US" sz="1100" dirty="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6"/>
          <p:cNvSpPr/>
          <p:nvPr/>
        </p:nvSpPr>
        <p:spPr>
          <a:xfrm>
            <a:off x="1270910" y="1187259"/>
            <a:ext cx="6200412" cy="430887"/>
          </a:xfrm>
          <a:prstGeom prst="rect">
            <a:avLst/>
          </a:prstGeom>
          <a:ln>
            <a:solidFill>
              <a:schemeClr val="tx1"/>
            </a:solidFill>
          </a:ln>
        </p:spPr>
        <p:txBody>
          <a:bodyPr wrap="square">
            <a:spAutoFit/>
          </a:bodyPr>
          <a:lstStyle/>
          <a:p>
            <a:r>
              <a:rPr lang="en-US" sz="1100" b="1" dirty="0" smtClean="0">
                <a:latin typeface="Arial" pitchFamily="34" charset="0"/>
                <a:cs typeface="Arial" pitchFamily="34" charset="0"/>
              </a:rPr>
              <a:t>Q: Please </a:t>
            </a:r>
            <a:r>
              <a:rPr lang="en-US" sz="1100" b="1" dirty="0">
                <a:latin typeface="Arial" pitchFamily="34" charset="0"/>
                <a:cs typeface="Arial" pitchFamily="34" charset="0"/>
              </a:rPr>
              <a:t>indicate your agreement with each of the following statements about cross-institutional collaborations on IT solutions and services in higher education.</a:t>
            </a:r>
            <a:endParaRPr lang="en-US" sz="1100" dirty="0">
              <a:latin typeface="Arial" pitchFamily="34" charset="0"/>
              <a:cs typeface="Arial" pitchFamily="34" charset="0"/>
            </a:endParaRPr>
          </a:p>
        </p:txBody>
      </p:sp>
      <p:sp>
        <p:nvSpPr>
          <p:cNvPr id="8" name="TextBox 7"/>
          <p:cNvSpPr txBox="1"/>
          <p:nvPr/>
        </p:nvSpPr>
        <p:spPr>
          <a:xfrm>
            <a:off x="680060" y="2498047"/>
            <a:ext cx="7833814" cy="3185487"/>
          </a:xfrm>
          <a:prstGeom prst="rect">
            <a:avLst/>
          </a:prstGeom>
          <a:noFill/>
        </p:spPr>
        <p:txBody>
          <a:bodyPr wrap="square" rtlCol="0">
            <a:spAutoFit/>
          </a:bodyPr>
          <a:lstStyle/>
          <a:p>
            <a:pPr marL="285750" indent="-285750">
              <a:spcAft>
                <a:spcPts val="600"/>
              </a:spcAft>
              <a:buFont typeface="Arial" pitchFamily="34" charset="0"/>
              <a:buChar char="•"/>
            </a:pPr>
            <a:r>
              <a:rPr lang="en-US" sz="1600" dirty="0" smtClean="0">
                <a:latin typeface="Arial" pitchFamily="34" charset="0"/>
                <a:cs typeface="Arial" pitchFamily="34" charset="0"/>
              </a:rPr>
              <a:t>I </a:t>
            </a:r>
            <a:r>
              <a:rPr lang="en-US" sz="1600" dirty="0">
                <a:latin typeface="Arial" pitchFamily="34" charset="0"/>
                <a:cs typeface="Arial" pitchFamily="34" charset="0"/>
              </a:rPr>
              <a:t>am personally in favor of cross-institutional IT collaborations.</a:t>
            </a:r>
          </a:p>
          <a:p>
            <a:pPr marL="285750" indent="-285750">
              <a:spcAft>
                <a:spcPts val="600"/>
              </a:spcAft>
              <a:buFont typeface="Arial" pitchFamily="34" charset="0"/>
              <a:buChar char="•"/>
            </a:pPr>
            <a:r>
              <a:rPr lang="en-US" sz="1600" dirty="0" smtClean="0">
                <a:latin typeface="Arial" pitchFamily="34" charset="0"/>
                <a:cs typeface="Arial" pitchFamily="34" charset="0"/>
              </a:rPr>
              <a:t>Cross-institutional </a:t>
            </a:r>
            <a:r>
              <a:rPr lang="en-US" sz="1600" dirty="0">
                <a:latin typeface="Arial" pitchFamily="34" charset="0"/>
                <a:cs typeface="Arial" pitchFamily="34" charset="0"/>
              </a:rPr>
              <a:t>IT collaborations would be a successful model for developing and maintaining higher education applications.</a:t>
            </a:r>
          </a:p>
          <a:p>
            <a:pPr marL="285750" indent="-285750">
              <a:spcAft>
                <a:spcPts val="600"/>
              </a:spcAft>
              <a:buFont typeface="Arial" pitchFamily="34" charset="0"/>
              <a:buChar char="•"/>
            </a:pPr>
            <a:r>
              <a:rPr lang="en-US" sz="1600" dirty="0" smtClean="0">
                <a:latin typeface="Arial" pitchFamily="34" charset="0"/>
                <a:cs typeface="Arial" pitchFamily="34" charset="0"/>
              </a:rPr>
              <a:t>Cross-institutional </a:t>
            </a:r>
            <a:r>
              <a:rPr lang="en-US" sz="1600" dirty="0">
                <a:latin typeface="Arial" pitchFamily="34" charset="0"/>
                <a:cs typeface="Arial" pitchFamily="34" charset="0"/>
              </a:rPr>
              <a:t>IT collaborations have the potential to save higher education significant sums of money.</a:t>
            </a:r>
          </a:p>
          <a:p>
            <a:pPr marL="285750" indent="-285750">
              <a:spcAft>
                <a:spcPts val="600"/>
              </a:spcAft>
              <a:buFont typeface="Arial" pitchFamily="34" charset="0"/>
              <a:buChar char="•"/>
            </a:pPr>
            <a:r>
              <a:rPr lang="en-US" sz="1600" dirty="0" smtClean="0">
                <a:latin typeface="Arial" pitchFamily="34" charset="0"/>
                <a:cs typeface="Arial" pitchFamily="34" charset="0"/>
              </a:rPr>
              <a:t>My </a:t>
            </a:r>
            <a:r>
              <a:rPr lang="en-US" sz="1600" dirty="0">
                <a:latin typeface="Arial" pitchFamily="34" charset="0"/>
                <a:cs typeface="Arial" pitchFamily="34" charset="0"/>
              </a:rPr>
              <a:t>institution might be willing to consider functional compromises required by cross-institutional IT collaborations if a strong case for savings could be made.</a:t>
            </a:r>
          </a:p>
          <a:p>
            <a:pPr marL="285750" indent="-285750">
              <a:spcAft>
                <a:spcPts val="600"/>
              </a:spcAft>
              <a:buFont typeface="Arial" pitchFamily="34" charset="0"/>
              <a:buChar char="•"/>
            </a:pPr>
            <a:r>
              <a:rPr lang="en-US" sz="1600" dirty="0" smtClean="0">
                <a:latin typeface="Arial" pitchFamily="34" charset="0"/>
                <a:cs typeface="Arial" pitchFamily="34" charset="0"/>
              </a:rPr>
              <a:t>Cross-institutional </a:t>
            </a:r>
            <a:r>
              <a:rPr lang="en-US" sz="1600" dirty="0">
                <a:latin typeface="Arial" pitchFamily="34" charset="0"/>
                <a:cs typeface="Arial" pitchFamily="34" charset="0"/>
              </a:rPr>
              <a:t>IT collaborations could never work for my institution because we have unique needs.</a:t>
            </a:r>
          </a:p>
          <a:p>
            <a:pPr marL="285750" indent="-285750">
              <a:spcAft>
                <a:spcPts val="600"/>
              </a:spcAft>
              <a:buFont typeface="Arial" pitchFamily="34" charset="0"/>
              <a:buChar char="•"/>
            </a:pPr>
            <a:r>
              <a:rPr lang="en-US" sz="1600" dirty="0" smtClean="0">
                <a:latin typeface="Arial" pitchFamily="34" charset="0"/>
                <a:cs typeface="Arial" pitchFamily="34" charset="0"/>
              </a:rPr>
              <a:t>Cross-institutional </a:t>
            </a:r>
            <a:r>
              <a:rPr lang="en-US" sz="1600" dirty="0">
                <a:latin typeface="Arial" pitchFamily="34" charset="0"/>
                <a:cs typeface="Arial" pitchFamily="34" charset="0"/>
              </a:rPr>
              <a:t>IT collaborations could never work for my institution because our institutional culture or leadership would oppose it</a:t>
            </a:r>
            <a:r>
              <a:rPr lang="en-US" sz="1600" dirty="0" smtClean="0">
                <a:latin typeface="Arial" pitchFamily="34" charset="0"/>
                <a:cs typeface="Arial" pitchFamily="34" charset="0"/>
              </a:rPr>
              <a:t>.</a:t>
            </a:r>
            <a:endParaRPr lang="en-US" sz="1600" dirty="0">
              <a:latin typeface="Arial" pitchFamily="34" charset="0"/>
              <a:cs typeface="Arial" pitchFamily="34" charset="0"/>
            </a:endParaRPr>
          </a:p>
        </p:txBody>
      </p:sp>
    </p:spTree>
    <p:extLst>
      <p:ext uri="{BB962C8B-B14F-4D97-AF65-F5344CB8AC3E}">
        <p14:creationId xmlns:p14="http://schemas.microsoft.com/office/powerpoint/2010/main" val="62802281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1512"/>
            <a:ext cx="8229600" cy="769434"/>
          </a:xfrm>
        </p:spPr>
        <p:txBody>
          <a:bodyPr>
            <a:normAutofit/>
          </a:bodyPr>
          <a:lstStyle/>
          <a:p>
            <a:r>
              <a:rPr lang="en-US" sz="2400" b="1" dirty="0" smtClean="0">
                <a:latin typeface="Arial" pitchFamily="34" charset="0"/>
                <a:cs typeface="Arial" pitchFamily="34" charset="0"/>
              </a:rPr>
              <a:t>Respondents Broadly Support Collaborations</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42</a:t>
            </a:fld>
            <a:endParaRPr lang="en-US"/>
          </a:p>
        </p:txBody>
      </p:sp>
      <p:graphicFrame>
        <p:nvGraphicFramePr>
          <p:cNvPr id="3" name="Chart 2"/>
          <p:cNvGraphicFramePr/>
          <p:nvPr>
            <p:extLst>
              <p:ext uri="{D42A27DB-BD31-4B8C-83A1-F6EECF244321}">
                <p14:modId xmlns:p14="http://schemas.microsoft.com/office/powerpoint/2010/main" val="3008807779"/>
              </p:ext>
            </p:extLst>
          </p:nvPr>
        </p:nvGraphicFramePr>
        <p:xfrm>
          <a:off x="0" y="926944"/>
          <a:ext cx="4482790" cy="27418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p:nvPr>
            <p:extLst>
              <p:ext uri="{D42A27DB-BD31-4B8C-83A1-F6EECF244321}">
                <p14:modId xmlns:p14="http://schemas.microsoft.com/office/powerpoint/2010/main" val="1424326608"/>
              </p:ext>
            </p:extLst>
          </p:nvPr>
        </p:nvGraphicFramePr>
        <p:xfrm>
          <a:off x="4572000" y="903249"/>
          <a:ext cx="4438185" cy="2754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p:cNvGraphicFramePr/>
          <p:nvPr>
            <p:extLst>
              <p:ext uri="{D42A27DB-BD31-4B8C-83A1-F6EECF244321}">
                <p14:modId xmlns:p14="http://schemas.microsoft.com/office/powerpoint/2010/main" val="4140608785"/>
              </p:ext>
            </p:extLst>
          </p:nvPr>
        </p:nvGraphicFramePr>
        <p:xfrm>
          <a:off x="89210" y="3679903"/>
          <a:ext cx="4482790" cy="260009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Chart 15"/>
          <p:cNvGraphicFramePr/>
          <p:nvPr>
            <p:extLst>
              <p:ext uri="{D42A27DB-BD31-4B8C-83A1-F6EECF244321}">
                <p14:modId xmlns:p14="http://schemas.microsoft.com/office/powerpoint/2010/main" val="3979910780"/>
              </p:ext>
            </p:extLst>
          </p:nvPr>
        </p:nvGraphicFramePr>
        <p:xfrm>
          <a:off x="4527395" y="3553428"/>
          <a:ext cx="4427034" cy="2704265"/>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69577416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348"/>
            <a:ext cx="8229600" cy="1143000"/>
          </a:xfrm>
        </p:spPr>
        <p:txBody>
          <a:bodyPr>
            <a:normAutofit/>
          </a:bodyPr>
          <a:lstStyle/>
          <a:p>
            <a:r>
              <a:rPr lang="en-US" sz="2400" b="1" dirty="0" smtClean="0">
                <a:latin typeface="Arial" pitchFamily="34" charset="0"/>
                <a:cs typeface="Arial" pitchFamily="34" charset="0"/>
              </a:rPr>
              <a:t>Few Institutions See Local Circumstances as Obstacles to Collaborations </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43</a:t>
            </a:fld>
            <a:endParaRPr lang="en-US"/>
          </a:p>
        </p:txBody>
      </p:sp>
      <p:graphicFrame>
        <p:nvGraphicFramePr>
          <p:cNvPr id="19" name="Chart 18"/>
          <p:cNvGraphicFramePr/>
          <p:nvPr>
            <p:extLst>
              <p:ext uri="{D42A27DB-BD31-4B8C-83A1-F6EECF244321}">
                <p14:modId xmlns:p14="http://schemas.microsoft.com/office/powerpoint/2010/main" val="1532212824"/>
              </p:ext>
            </p:extLst>
          </p:nvPr>
        </p:nvGraphicFramePr>
        <p:xfrm>
          <a:off x="2106592" y="1092840"/>
          <a:ext cx="4572000" cy="24953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5" name="Chart 34"/>
          <p:cNvGraphicFramePr/>
          <p:nvPr>
            <p:extLst>
              <p:ext uri="{D42A27DB-BD31-4B8C-83A1-F6EECF244321}">
                <p14:modId xmlns:p14="http://schemas.microsoft.com/office/powerpoint/2010/main" val="1464329104"/>
              </p:ext>
            </p:extLst>
          </p:nvPr>
        </p:nvGraphicFramePr>
        <p:xfrm>
          <a:off x="2106592" y="3646026"/>
          <a:ext cx="4572000" cy="25424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657367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8187"/>
          </a:xfrm>
        </p:spPr>
        <p:txBody>
          <a:bodyPr>
            <a:normAutofit/>
          </a:bodyPr>
          <a:lstStyle/>
          <a:p>
            <a:r>
              <a:rPr lang="en-US" sz="2400" b="1" dirty="0" smtClean="0">
                <a:latin typeface="Arial" pitchFamily="34" charset="0"/>
                <a:cs typeface="Arial" pitchFamily="34" charset="0"/>
              </a:rPr>
              <a:t>Most Respondents Are Mainstream Collaborators</a:t>
            </a:r>
            <a:endParaRPr lang="en-US" sz="2400" b="1"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44</a:t>
            </a:fld>
            <a:endParaRPr lang="en-US"/>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482568392"/>
              </p:ext>
            </p:extLst>
          </p:nvPr>
        </p:nvGraphicFramePr>
        <p:xfrm>
          <a:off x="457200" y="2083443"/>
          <a:ext cx="8339559" cy="4054295"/>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697117" y="854631"/>
            <a:ext cx="7469109" cy="1015663"/>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Asked when they would likely join a consortium or deploy its solutions, nearly two-thirds said “when their peers do.”</a:t>
            </a:r>
          </a:p>
          <a:p>
            <a:pPr marL="285750" indent="-285750">
              <a:buFont typeface="Arial" pitchFamily="34" charset="0"/>
              <a:buChar char="•"/>
            </a:pPr>
            <a:r>
              <a:rPr lang="en-US" sz="2000" dirty="0" smtClean="0">
                <a:latin typeface="Arial" pitchFamily="34" charset="0"/>
                <a:cs typeface="Arial" pitchFamily="34" charset="0"/>
              </a:rPr>
              <a:t>Few institutions are currently active in collaborations.</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44257719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320389"/>
          </a:xfrm>
        </p:spPr>
        <p:txBody>
          <a:bodyPr>
            <a:normAutofit/>
          </a:bodyPr>
          <a:lstStyle/>
          <a:p>
            <a:r>
              <a:rPr lang="en-US" sz="2400" b="1" dirty="0" smtClean="0">
                <a:latin typeface="Arial" pitchFamily="34" charset="0"/>
                <a:cs typeface="Arial" pitchFamily="34" charset="0"/>
              </a:rPr>
              <a:t>For more information:</a:t>
            </a:r>
            <a:br>
              <a:rPr lang="en-US" sz="2400" b="1" dirty="0" smtClean="0">
                <a:latin typeface="Arial" pitchFamily="34" charset="0"/>
                <a:cs typeface="Arial" pitchFamily="34" charset="0"/>
              </a:rPr>
            </a:br>
            <a:r>
              <a:rPr lang="en-US" sz="2000" dirty="0" smtClean="0">
                <a:latin typeface="Arial" pitchFamily="34" charset="0"/>
                <a:cs typeface="Arial" pitchFamily="34" charset="0"/>
              </a:rPr>
              <a:t/>
            </a:r>
            <a:br>
              <a:rPr lang="en-US" sz="2000" dirty="0" smtClean="0">
                <a:latin typeface="Arial" pitchFamily="34" charset="0"/>
                <a:cs typeface="Arial" pitchFamily="34" charset="0"/>
              </a:rPr>
            </a:br>
            <a:r>
              <a:rPr lang="en-US" sz="2000" i="1" dirty="0" smtClean="0">
                <a:latin typeface="Arial" pitchFamily="34" charset="0"/>
                <a:cs typeface="Arial" pitchFamily="34" charset="0"/>
              </a:rPr>
              <a:t>Mobile IT in Higher Education, 2011</a:t>
            </a:r>
            <a:br>
              <a:rPr lang="en-US" sz="2000" i="1" dirty="0" smtClean="0">
                <a:latin typeface="Arial" pitchFamily="34" charset="0"/>
                <a:cs typeface="Arial" pitchFamily="34" charset="0"/>
              </a:rPr>
            </a:br>
            <a:r>
              <a:rPr lang="en-US" sz="2000" dirty="0" smtClean="0">
                <a:latin typeface="Arial" pitchFamily="34" charset="0"/>
                <a:cs typeface="Arial" pitchFamily="34" charset="0"/>
                <a:hlinkClick r:id="rId3"/>
              </a:rPr>
              <a:t>http://www.educause.edu/library/ERS1104</a:t>
            </a:r>
            <a:endParaRPr lang="en-US" sz="2000" i="1" dirty="0">
              <a:latin typeface="Arial" pitchFamily="34" charset="0"/>
              <a:cs typeface="Arial" pitchFamily="34" charset="0"/>
            </a:endParaRPr>
          </a:p>
        </p:txBody>
      </p:sp>
      <p:sp>
        <p:nvSpPr>
          <p:cNvPr id="3" name="Subtitle 2"/>
          <p:cNvSpPr>
            <a:spLocks noGrp="1"/>
          </p:cNvSpPr>
          <p:nvPr>
            <p:ph type="subTitle" idx="1"/>
          </p:nvPr>
        </p:nvSpPr>
        <p:spPr>
          <a:xfrm>
            <a:off x="804232" y="5199961"/>
            <a:ext cx="7524520" cy="1024569"/>
          </a:xfrm>
        </p:spPr>
        <p:txBody>
          <a:bodyPr>
            <a:normAutofit/>
          </a:bodyPr>
          <a:lstStyle/>
          <a:p>
            <a:pPr algn="l"/>
            <a:r>
              <a:rPr lang="en-US" sz="1600" dirty="0" smtClean="0">
                <a:solidFill>
                  <a:schemeClr val="tx1"/>
                </a:solidFill>
                <a:latin typeface="Arial" pitchFamily="34" charset="0"/>
                <a:cs typeface="Arial" pitchFamily="34" charset="0"/>
              </a:rPr>
              <a:t>Gregory Dobbin, Editor/Project Manager, EDUCAUSE (</a:t>
            </a:r>
            <a:r>
              <a:rPr lang="en-US" sz="1600" dirty="0" smtClean="0">
                <a:solidFill>
                  <a:schemeClr val="tx1"/>
                </a:solidFill>
                <a:latin typeface="Arial" pitchFamily="34" charset="0"/>
                <a:cs typeface="Arial" pitchFamily="34" charset="0"/>
                <a:hlinkClick r:id="rId4"/>
              </a:rPr>
              <a:t>gdobbin@educause.edu</a:t>
            </a:r>
            <a:r>
              <a:rPr lang="en-US" sz="1600" dirty="0" smtClean="0">
                <a:solidFill>
                  <a:schemeClr val="tx1"/>
                </a:solidFill>
                <a:latin typeface="Arial" pitchFamily="34" charset="0"/>
                <a:cs typeface="Arial" pitchFamily="34" charset="0"/>
              </a:rPr>
              <a:t>)  </a:t>
            </a:r>
          </a:p>
          <a:p>
            <a:pPr algn="l"/>
            <a:r>
              <a:rPr lang="en-US" sz="1600" dirty="0">
                <a:solidFill>
                  <a:schemeClr val="tx1"/>
                </a:solidFill>
                <a:latin typeface="Arial" pitchFamily="34" charset="0"/>
                <a:cs typeface="Arial" pitchFamily="34" charset="0"/>
              </a:rPr>
              <a:t>Eden Dahlstrom, Senior Research </a:t>
            </a:r>
            <a:r>
              <a:rPr lang="en-US" sz="1600" dirty="0" smtClean="0">
                <a:solidFill>
                  <a:schemeClr val="tx1"/>
                </a:solidFill>
                <a:latin typeface="Arial" pitchFamily="34" charset="0"/>
                <a:cs typeface="Arial" pitchFamily="34" charset="0"/>
              </a:rPr>
              <a:t>Analyst, ECAR (</a:t>
            </a:r>
            <a:r>
              <a:rPr lang="en-US" sz="1600" dirty="0" smtClean="0">
                <a:solidFill>
                  <a:schemeClr val="tx1"/>
                </a:solidFill>
                <a:latin typeface="Arial" pitchFamily="34" charset="0"/>
                <a:cs typeface="Arial" pitchFamily="34" charset="0"/>
                <a:hlinkClick r:id="rId5"/>
              </a:rPr>
              <a:t>edahlstrom@educause.edu</a:t>
            </a:r>
            <a:r>
              <a:rPr lang="en-US" sz="1600" dirty="0" smtClean="0">
                <a:solidFill>
                  <a:schemeClr val="tx1"/>
                </a:solidFill>
                <a:latin typeface="Arial" pitchFamily="34" charset="0"/>
                <a:cs typeface="Arial" pitchFamily="34" charset="0"/>
              </a:rPr>
              <a:t>) </a:t>
            </a:r>
          </a:p>
          <a:p>
            <a:pPr algn="l"/>
            <a:r>
              <a:rPr lang="en-US" sz="1600" dirty="0" smtClean="0">
                <a:solidFill>
                  <a:schemeClr val="tx1"/>
                </a:solidFill>
                <a:latin typeface="Arial" pitchFamily="34" charset="0"/>
                <a:cs typeface="Arial" pitchFamily="34" charset="0"/>
              </a:rPr>
              <a:t>Mark C. Sheehan</a:t>
            </a:r>
            <a:r>
              <a:rPr lang="en-US" sz="1600" dirty="0">
                <a:solidFill>
                  <a:schemeClr val="tx1"/>
                </a:solidFill>
                <a:latin typeface="Arial" pitchFamily="34" charset="0"/>
                <a:cs typeface="Arial" pitchFamily="34" charset="0"/>
              </a:rPr>
              <a:t>, Senior Research Analyst, ECAR </a:t>
            </a:r>
            <a:r>
              <a:rPr lang="en-US" sz="1600" dirty="0" smtClean="0">
                <a:solidFill>
                  <a:schemeClr val="tx1"/>
                </a:solidFill>
                <a:latin typeface="Arial" pitchFamily="34" charset="0"/>
                <a:cs typeface="Arial" pitchFamily="34" charset="0"/>
              </a:rPr>
              <a:t>(</a:t>
            </a:r>
            <a:r>
              <a:rPr lang="en-US" sz="1600" i="1" dirty="0" smtClean="0">
                <a:solidFill>
                  <a:schemeClr val="tx1"/>
                </a:solidFill>
                <a:latin typeface="Arial" pitchFamily="34" charset="0"/>
                <a:cs typeface="Arial" pitchFamily="34" charset="0"/>
              </a:rPr>
              <a:t>retired</a:t>
            </a:r>
            <a:r>
              <a:rPr lang="en-US" sz="1600" dirty="0" smtClean="0">
                <a:solidFill>
                  <a:schemeClr val="tx1"/>
                </a:solidFill>
                <a:latin typeface="Arial" pitchFamily="34" charset="0"/>
                <a:cs typeface="Arial" pitchFamily="34" charset="0"/>
              </a:rPr>
              <a:t>)</a:t>
            </a:r>
            <a:endParaRPr lang="en-US" sz="1600" dirty="0">
              <a:solidFill>
                <a:schemeClr val="tx1"/>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pPr>
              <a:defRPr/>
            </a:pPr>
            <a:r>
              <a:rPr lang="en-US" dirty="0">
                <a:latin typeface="Arial" pitchFamily="34" charset="0"/>
                <a:cs typeface="Arial" pitchFamily="34" charset="0"/>
              </a:rPr>
              <a:t>©2011 EDUCAUSE. 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45</a:t>
            </a:fld>
            <a:endParaRPr lang="en-US" dirty="0"/>
          </a:p>
        </p:txBody>
      </p:sp>
    </p:spTree>
    <p:extLst>
      <p:ext uri="{BB962C8B-B14F-4D97-AF65-F5344CB8AC3E}">
        <p14:creationId xmlns:p14="http://schemas.microsoft.com/office/powerpoint/2010/main" val="24744752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7116"/>
            <a:ext cx="9144000" cy="807421"/>
          </a:xfrm>
        </p:spPr>
        <p:txBody>
          <a:bodyPr>
            <a:normAutofit/>
          </a:bodyPr>
          <a:lstStyle/>
          <a:p>
            <a:r>
              <a:rPr lang="en-US" sz="2400" b="1" dirty="0" smtClean="0">
                <a:latin typeface="Arial" pitchFamily="34" charset="0"/>
                <a:cs typeface="Arial" pitchFamily="34" charset="0"/>
              </a:rPr>
              <a:t>A Majority of Students Own Mobile Devices</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5</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4249852932"/>
              </p:ext>
            </p:extLst>
          </p:nvPr>
        </p:nvGraphicFramePr>
        <p:xfrm>
          <a:off x="2126256" y="902138"/>
          <a:ext cx="4549966" cy="4592113"/>
        </p:xfrm>
        <a:graphic>
          <a:graphicData uri="http://schemas.openxmlformats.org/drawingml/2006/table">
            <a:tbl>
              <a:tblPr/>
              <a:tblGrid>
                <a:gridCol w="2806872"/>
                <a:gridCol w="1743094"/>
              </a:tblGrid>
              <a:tr h="477665">
                <a:tc>
                  <a:txBody>
                    <a:bodyPr/>
                    <a:lstStyle/>
                    <a:p>
                      <a:pPr algn="l" fontAlgn="ctr">
                        <a:lnSpc>
                          <a:spcPct val="100000"/>
                        </a:lnSpc>
                      </a:pPr>
                      <a:r>
                        <a:rPr lang="en-US" sz="1400" b="1" i="0" u="none" strike="noStrike" dirty="0" smtClean="0">
                          <a:solidFill>
                            <a:schemeClr val="bg1"/>
                          </a:solidFill>
                          <a:latin typeface="Arial"/>
                        </a:rPr>
                        <a:t>Technology</a:t>
                      </a:r>
                      <a:endParaRPr lang="en-US" sz="1400" b="1" i="0" u="none" strike="noStrike" dirty="0">
                        <a:solidFill>
                          <a:schemeClr val="bg1"/>
                        </a:solidFill>
                        <a:latin typeface="Arial"/>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fontAlgn="ctr">
                        <a:lnSpc>
                          <a:spcPct val="100000"/>
                        </a:lnSpc>
                      </a:pPr>
                      <a:r>
                        <a:rPr lang="en-US" sz="1600" b="1" i="0" u="none" strike="noStrike" dirty="0" smtClean="0">
                          <a:solidFill>
                            <a:schemeClr val="bg1"/>
                          </a:solidFill>
                          <a:latin typeface="Arial"/>
                        </a:rPr>
                        <a:t> </a:t>
                      </a:r>
                      <a:r>
                        <a:rPr lang="en-US" sz="1400" b="1" i="0" u="none" strike="noStrike" dirty="0" smtClean="0">
                          <a:solidFill>
                            <a:schemeClr val="bg1"/>
                          </a:solidFill>
                          <a:latin typeface="Arial"/>
                        </a:rPr>
                        <a:t>Students</a:t>
                      </a:r>
                      <a:r>
                        <a:rPr lang="en-US" sz="1400" b="1" i="0" u="none" strike="noStrike" baseline="0" dirty="0" smtClean="0">
                          <a:solidFill>
                            <a:schemeClr val="bg1"/>
                          </a:solidFill>
                          <a:latin typeface="Arial"/>
                        </a:rPr>
                        <a:t> Own</a:t>
                      </a:r>
                      <a:endParaRPr lang="en-US" sz="1400" b="1" i="0" u="none" strike="noStrike" dirty="0">
                        <a:solidFill>
                          <a:schemeClr val="bg1"/>
                        </a:solidFill>
                        <a:latin typeface="Arial"/>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r>
              <a:tr h="257153">
                <a:tc>
                  <a:txBody>
                    <a:bodyPr/>
                    <a:lstStyle/>
                    <a:p>
                      <a:pPr lvl="0" algn="l"/>
                      <a:r>
                        <a:rPr lang="en-US" sz="1200" dirty="0" smtClean="0">
                          <a:latin typeface="Arial" pitchFamily="34" charset="0"/>
                          <a:cs typeface="Arial" pitchFamily="34" charset="0"/>
                        </a:rPr>
                        <a:t>  Laptop</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smtClean="0">
                          <a:latin typeface="Arial" pitchFamily="34" charset="0"/>
                          <a:cs typeface="Arial" pitchFamily="34" charset="0"/>
                        </a:rPr>
                        <a:t>87%</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dirty="0" smtClean="0">
                          <a:latin typeface="Arial" pitchFamily="34" charset="0"/>
                          <a:cs typeface="Arial" pitchFamily="34" charset="0"/>
                        </a:rPr>
                        <a:t>  Printer</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81%</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dirty="0" smtClean="0">
                          <a:latin typeface="Arial" pitchFamily="34" charset="0"/>
                          <a:cs typeface="Arial" pitchFamily="34" charset="0"/>
                        </a:rPr>
                        <a:t>  DVD Player</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75%</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dirty="0" smtClean="0">
                          <a:latin typeface="Arial" pitchFamily="34" charset="0"/>
                          <a:cs typeface="Arial" pitchFamily="34" charset="0"/>
                        </a:rPr>
                        <a:t>  USB </a:t>
                      </a:r>
                      <a:r>
                        <a:rPr lang="en-US" sz="1200" dirty="0" err="1" smtClean="0">
                          <a:latin typeface="Arial" pitchFamily="34" charset="0"/>
                          <a:cs typeface="Arial" pitchFamily="34" charset="0"/>
                        </a:rPr>
                        <a:t>Thumbdrive</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70%</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dirty="0" smtClean="0">
                          <a:latin typeface="Arial" pitchFamily="34" charset="0"/>
                          <a:cs typeface="Arial" pitchFamily="34" charset="0"/>
                        </a:rPr>
                        <a:t>  Wi-Fi</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67%</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dirty="0" smtClean="0">
                          <a:latin typeface="Arial" pitchFamily="34" charset="0"/>
                          <a:cs typeface="Arial" pitchFamily="34" charset="0"/>
                        </a:rPr>
                        <a:t>  Stationary Gaming Device</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66%</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dirty="0" smtClean="0">
                          <a:latin typeface="Arial" pitchFamily="34" charset="0"/>
                          <a:cs typeface="Arial" pitchFamily="34" charset="0"/>
                        </a:rPr>
                        <a:t>  iPod</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62%</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dirty="0" smtClean="0">
                          <a:latin typeface="Arial" pitchFamily="34" charset="0"/>
                          <a:cs typeface="Arial" pitchFamily="34" charset="0"/>
                        </a:rPr>
                        <a:t>  HDTV</a:t>
                      </a:r>
                      <a:endParaRPr lang="en-US" sz="120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56%</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b="0" dirty="0" smtClean="0">
                          <a:latin typeface="Arial" pitchFamily="34" charset="0"/>
                          <a:cs typeface="Arial" pitchFamily="34" charset="0"/>
                        </a:rPr>
                        <a:t>  Smartphone</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rPr>
                        <a:t>55%</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r h="257153">
                <a:tc>
                  <a:txBody>
                    <a:bodyPr/>
                    <a:lstStyle/>
                    <a:p>
                      <a:pPr lvl="0" algn="l"/>
                      <a:r>
                        <a:rPr lang="en-US" sz="1200" b="0" dirty="0" smtClean="0">
                          <a:latin typeface="Arial" pitchFamily="34" charset="0"/>
                          <a:cs typeface="Arial" pitchFamily="34" charset="0"/>
                        </a:rPr>
                        <a:t>  Digital Camera</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rPr>
                        <a:t>55%</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b="0" dirty="0" smtClean="0">
                          <a:latin typeface="Arial" pitchFamily="34" charset="0"/>
                          <a:cs typeface="Arial" pitchFamily="34" charset="0"/>
                        </a:rPr>
                        <a:t>  Webcam</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dirty="0" smtClean="0">
                          <a:latin typeface="Arial" pitchFamily="34" charset="0"/>
                          <a:cs typeface="Arial" pitchFamily="34" charset="0"/>
                        </a:rPr>
                        <a:t>55%</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b="0" dirty="0" smtClean="0">
                          <a:latin typeface="Arial" pitchFamily="34" charset="0"/>
                          <a:cs typeface="Arial" pitchFamily="34" charset="0"/>
                        </a:rPr>
                        <a:t>  Desktop Computer</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rPr>
                        <a:t>53%</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b="0" dirty="0" smtClean="0">
                          <a:latin typeface="Arial" pitchFamily="34" charset="0"/>
                          <a:cs typeface="Arial" pitchFamily="34" charset="0"/>
                        </a:rPr>
                        <a:t>  Handheld Gaming Device</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rPr>
                        <a:t>38%</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b="0" dirty="0" smtClean="0">
                          <a:latin typeface="Arial" pitchFamily="34" charset="0"/>
                          <a:cs typeface="Arial" pitchFamily="34" charset="0"/>
                        </a:rPr>
                        <a:t>  Netbook</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rPr>
                        <a:t>11%</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57153">
                <a:tc>
                  <a:txBody>
                    <a:bodyPr/>
                    <a:lstStyle/>
                    <a:p>
                      <a:pPr lvl="0" algn="l"/>
                      <a:r>
                        <a:rPr lang="en-US" sz="1200" b="0" dirty="0" smtClean="0">
                          <a:latin typeface="Arial" pitchFamily="34" charset="0"/>
                          <a:cs typeface="Arial" pitchFamily="34" charset="0"/>
                        </a:rPr>
                        <a:t>  iPad</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rPr>
                        <a:t>8%</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r h="257153">
                <a:tc>
                  <a:txBody>
                    <a:bodyPr/>
                    <a:lstStyle/>
                    <a:p>
                      <a:pPr lvl="0" algn="l"/>
                      <a:r>
                        <a:rPr lang="en-US" sz="1200" b="0" dirty="0" smtClean="0">
                          <a:latin typeface="Arial" pitchFamily="34" charset="0"/>
                          <a:cs typeface="Arial" pitchFamily="34" charset="0"/>
                        </a:rPr>
                        <a:t>  Other tablet</a:t>
                      </a:r>
                      <a:endParaRPr lang="en-US" sz="1200" b="0" dirty="0">
                        <a:latin typeface="Arial" pitchFamily="34" charset="0"/>
                        <a:cs typeface="Arial" pitchFamily="34" charset="0"/>
                      </a:endParaRP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rPr>
                        <a:t>2%</a:t>
                      </a:r>
                    </a:p>
                  </a:txBody>
                  <a:tcPr marL="3257" marR="3257" marT="325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sp>
        <p:nvSpPr>
          <p:cNvPr id="7" name="TextBox 6"/>
          <p:cNvSpPr txBox="1"/>
          <p:nvPr/>
        </p:nvSpPr>
        <p:spPr>
          <a:xfrm>
            <a:off x="1817127" y="5639781"/>
            <a:ext cx="5444119" cy="553998"/>
          </a:xfrm>
          <a:prstGeom prst="rect">
            <a:avLst/>
          </a:prstGeom>
          <a:noFill/>
        </p:spPr>
        <p:txBody>
          <a:bodyPr wrap="none" rtlCol="0">
            <a:spAutoFit/>
          </a:bodyPr>
          <a:lstStyle/>
          <a:p>
            <a:pPr algn="ctr"/>
            <a:r>
              <a:rPr lang="en-US" sz="1000" dirty="0" smtClean="0">
                <a:latin typeface="Arial" pitchFamily="34" charset="0"/>
                <a:cs typeface="Arial" pitchFamily="34" charset="0"/>
              </a:rPr>
              <a:t>Source</a:t>
            </a:r>
            <a:r>
              <a:rPr lang="en-US" sz="1000" dirty="0">
                <a:latin typeface="Arial" pitchFamily="34" charset="0"/>
                <a:cs typeface="Arial" pitchFamily="34" charset="0"/>
              </a:rPr>
              <a:t>: ECAR National Study of Undergraduate Students and </a:t>
            </a:r>
            <a:r>
              <a:rPr lang="en-US" sz="1000" dirty="0" smtClean="0">
                <a:latin typeface="Arial" pitchFamily="34" charset="0"/>
                <a:cs typeface="Arial" pitchFamily="34" charset="0"/>
              </a:rPr>
              <a:t>Information </a:t>
            </a:r>
            <a:r>
              <a:rPr lang="en-US" sz="1000" dirty="0">
                <a:latin typeface="Arial" pitchFamily="34" charset="0"/>
                <a:cs typeface="Arial" pitchFamily="34" charset="0"/>
              </a:rPr>
              <a:t>Technology, 2011.</a:t>
            </a:r>
            <a:endParaRPr lang="en-US" sz="1000" dirty="0" smtClean="0">
              <a:latin typeface="Arial" pitchFamily="34" charset="0"/>
              <a:cs typeface="Arial" pitchFamily="34" charset="0"/>
            </a:endParaRPr>
          </a:p>
          <a:p>
            <a:pPr algn="ctr"/>
            <a:r>
              <a:rPr lang="en-US" sz="1000" dirty="0" smtClean="0">
                <a:latin typeface="Arial" pitchFamily="34" charset="0"/>
                <a:cs typeface="Arial" pitchFamily="34" charset="0"/>
              </a:rPr>
              <a:t>N=3,000 college students from 1,179 colleges and universities.</a:t>
            </a:r>
          </a:p>
          <a:p>
            <a:pPr algn="ctr"/>
            <a:r>
              <a:rPr lang="en-US" sz="1000" dirty="0">
                <a:latin typeface="Arial" pitchFamily="34" charset="0"/>
                <a:cs typeface="Arial" pitchFamily="34" charset="0"/>
              </a:rPr>
              <a:t>http://http://www.educause.edu/Resources/ECARNationalStudyofUndergradua/238012</a:t>
            </a:r>
          </a:p>
        </p:txBody>
      </p:sp>
    </p:spTree>
    <p:extLst>
      <p:ext uri="{BB962C8B-B14F-4D97-AF65-F5344CB8AC3E}">
        <p14:creationId xmlns:p14="http://schemas.microsoft.com/office/powerpoint/2010/main" val="38102503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3746"/>
            <a:ext cx="9144000" cy="1143000"/>
          </a:xfrm>
        </p:spPr>
        <p:txBody>
          <a:bodyPr>
            <a:normAutofit/>
          </a:bodyPr>
          <a:lstStyle/>
          <a:p>
            <a:r>
              <a:rPr lang="en-US" sz="2400" b="1" dirty="0" smtClean="0">
                <a:latin typeface="Arial" pitchFamily="34" charset="0"/>
                <a:cs typeface="Arial" pitchFamily="34" charset="0"/>
              </a:rPr>
              <a:t>Mobile Devices Provide Access and Tools</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6</a:t>
            </a:fld>
            <a:endParaRPr lang="en-US"/>
          </a:p>
        </p:txBody>
      </p:sp>
      <p:sp>
        <p:nvSpPr>
          <p:cNvPr id="6" name="TextBox 5"/>
          <p:cNvSpPr txBox="1"/>
          <p:nvPr/>
        </p:nvSpPr>
        <p:spPr>
          <a:xfrm>
            <a:off x="1263290" y="5476207"/>
            <a:ext cx="6551794" cy="707886"/>
          </a:xfrm>
          <a:prstGeom prst="rect">
            <a:avLst/>
          </a:prstGeom>
          <a:noFill/>
        </p:spPr>
        <p:txBody>
          <a:bodyPr wrap="none" rtlCol="0">
            <a:spAutoFit/>
          </a:bodyPr>
          <a:lstStyle/>
          <a:p>
            <a:pPr algn="ctr"/>
            <a:r>
              <a:rPr lang="en-US" sz="1000" dirty="0" smtClean="0">
                <a:latin typeface="Arial" pitchFamily="34" charset="0"/>
                <a:cs typeface="Arial" pitchFamily="34" charset="0"/>
              </a:rPr>
              <a:t>Source: Pew Research Center’s Internet &amp; American Life Project, April 26-May 22, 2011 Spring Tracking Survey.</a:t>
            </a:r>
          </a:p>
          <a:p>
            <a:pPr algn="ctr"/>
            <a:r>
              <a:rPr lang="en-US" sz="1000" dirty="0" smtClean="0">
                <a:latin typeface="Arial" pitchFamily="34" charset="0"/>
                <a:cs typeface="Arial" pitchFamily="34" charset="0"/>
              </a:rPr>
              <a:t>N=2,277 adults ages 18 and older</a:t>
            </a:r>
            <a:r>
              <a:rPr lang="en-US" sz="1000" dirty="0">
                <a:latin typeface="Arial" pitchFamily="34" charset="0"/>
                <a:cs typeface="Arial" pitchFamily="34" charset="0"/>
              </a:rPr>
              <a:t>. </a:t>
            </a:r>
            <a:endParaRPr lang="en-US" sz="1000" dirty="0" smtClean="0">
              <a:latin typeface="Arial" pitchFamily="34" charset="0"/>
              <a:cs typeface="Arial" pitchFamily="34" charset="0"/>
            </a:endParaRPr>
          </a:p>
          <a:p>
            <a:pPr algn="ctr"/>
            <a:r>
              <a:rPr lang="en-US" sz="1000" dirty="0">
                <a:latin typeface="Arial" pitchFamily="34" charset="0"/>
                <a:cs typeface="Arial" pitchFamily="34" charset="0"/>
              </a:rPr>
              <a:t>Quoted in the Pew Research Center report, </a:t>
            </a:r>
            <a:r>
              <a:rPr lang="en-US" sz="1000" i="1" dirty="0" smtClean="0">
                <a:latin typeface="Arial" pitchFamily="34" charset="0"/>
                <a:cs typeface="Arial" pitchFamily="34" charset="0"/>
              </a:rPr>
              <a:t>Americans and their cell phones</a:t>
            </a:r>
            <a:r>
              <a:rPr lang="en-US" sz="1000" dirty="0" smtClean="0">
                <a:latin typeface="Arial" pitchFamily="34" charset="0"/>
                <a:cs typeface="Arial" pitchFamily="34" charset="0"/>
              </a:rPr>
              <a:t>, </a:t>
            </a:r>
            <a:r>
              <a:rPr lang="en-US" sz="1000" dirty="0">
                <a:latin typeface="Arial" pitchFamily="34" charset="0"/>
                <a:cs typeface="Arial" pitchFamily="34" charset="0"/>
              </a:rPr>
              <a:t>Aaron Smith, 8</a:t>
            </a:r>
            <a:r>
              <a:rPr lang="en-US" sz="1000" dirty="0" smtClean="0">
                <a:latin typeface="Arial" pitchFamily="34" charset="0"/>
                <a:cs typeface="Arial" pitchFamily="34" charset="0"/>
              </a:rPr>
              <a:t>/15/2011</a:t>
            </a:r>
            <a:r>
              <a:rPr lang="en-US" sz="1000" dirty="0">
                <a:latin typeface="Arial" pitchFamily="34" charset="0"/>
                <a:cs typeface="Arial" pitchFamily="34" charset="0"/>
              </a:rPr>
              <a:t>, p. 3</a:t>
            </a:r>
            <a:endParaRPr lang="en-US" sz="1000" dirty="0" smtClean="0">
              <a:latin typeface="Arial" pitchFamily="34" charset="0"/>
              <a:cs typeface="Arial" pitchFamily="34" charset="0"/>
            </a:endParaRPr>
          </a:p>
          <a:p>
            <a:pPr algn="ctr"/>
            <a:r>
              <a:rPr lang="en-US" sz="1000" dirty="0" smtClean="0">
                <a:latin typeface="Arial" pitchFamily="34" charset="0"/>
                <a:cs typeface="Arial" pitchFamily="34" charset="0"/>
              </a:rPr>
              <a:t>http</a:t>
            </a:r>
            <a:r>
              <a:rPr lang="en-US" sz="1000" dirty="0">
                <a:latin typeface="Arial" pitchFamily="34" charset="0"/>
                <a:cs typeface="Arial" pitchFamily="34" charset="0"/>
              </a:rPr>
              <a:t>://pewinternet.org/~/media//Files/Reports/2011/Cell%20Phones%202011.pdf</a:t>
            </a:r>
          </a:p>
        </p:txBody>
      </p:sp>
      <p:graphicFrame>
        <p:nvGraphicFramePr>
          <p:cNvPr id="3" name="Table 2"/>
          <p:cNvGraphicFramePr>
            <a:graphicFrameLocks noGrp="1"/>
          </p:cNvGraphicFramePr>
          <p:nvPr>
            <p:extLst>
              <p:ext uri="{D42A27DB-BD31-4B8C-83A1-F6EECF244321}">
                <p14:modId xmlns:p14="http://schemas.microsoft.com/office/powerpoint/2010/main" val="902543581"/>
              </p:ext>
            </p:extLst>
          </p:nvPr>
        </p:nvGraphicFramePr>
        <p:xfrm>
          <a:off x="1035823" y="903389"/>
          <a:ext cx="7006727" cy="4521492"/>
        </p:xfrm>
        <a:graphic>
          <a:graphicData uri="http://schemas.openxmlformats.org/drawingml/2006/table">
            <a:tbl>
              <a:tblPr>
                <a:tableStyleId>{5C22544A-7EE6-4342-B048-85BDC9FD1C3A}</a:tableStyleId>
              </a:tblPr>
              <a:tblGrid>
                <a:gridCol w="4110154"/>
                <a:gridCol w="1389000"/>
                <a:gridCol w="1507573"/>
              </a:tblGrid>
              <a:tr h="587726">
                <a:tc>
                  <a:txBody>
                    <a:bodyPr/>
                    <a:lstStyle/>
                    <a:p>
                      <a:pPr algn="l" fontAlgn="b"/>
                      <a:r>
                        <a:rPr lang="en-US" sz="1400" b="1" u="none" strike="noStrike" dirty="0">
                          <a:solidFill>
                            <a:schemeClr val="bg1"/>
                          </a:solidFill>
                          <a:effectLst/>
                          <a:latin typeface="Arial" pitchFamily="34" charset="0"/>
                          <a:cs typeface="Arial" pitchFamily="34" charset="0"/>
                        </a:rPr>
                        <a:t>Mobile Device </a:t>
                      </a:r>
                      <a:r>
                        <a:rPr lang="en-US" sz="1400" b="1" u="none" strike="noStrike" dirty="0" smtClean="0">
                          <a:solidFill>
                            <a:schemeClr val="bg1"/>
                          </a:solidFill>
                          <a:effectLst/>
                          <a:latin typeface="Arial" pitchFamily="34" charset="0"/>
                          <a:cs typeface="Arial" pitchFamily="34" charset="0"/>
                        </a:rPr>
                        <a:t>Activity</a:t>
                      </a:r>
                    </a:p>
                    <a:p>
                      <a:pPr algn="l" fontAlgn="b"/>
                      <a:endParaRPr lang="en-US" sz="1400" b="1" i="0" u="none" strike="noStrike" dirty="0">
                        <a:solidFill>
                          <a:schemeClr val="bg1"/>
                        </a:solidFill>
                        <a:effectLst/>
                        <a:latin typeface="Arial" pitchFamily="34" charset="0"/>
                        <a:cs typeface="Arial"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b"/>
                      <a:r>
                        <a:rPr lang="en-US" sz="1400" b="1" u="none" strike="noStrike" dirty="0">
                          <a:solidFill>
                            <a:schemeClr val="bg1"/>
                          </a:solidFill>
                          <a:effectLst/>
                          <a:latin typeface="Arial" pitchFamily="34" charset="0"/>
                          <a:cs typeface="Arial" pitchFamily="34" charset="0"/>
                        </a:rPr>
                        <a:t>Smartphone </a:t>
                      </a:r>
                      <a:r>
                        <a:rPr lang="en-US" sz="1400" b="1" u="none" strike="noStrike" dirty="0" smtClean="0">
                          <a:solidFill>
                            <a:schemeClr val="bg1"/>
                          </a:solidFill>
                          <a:effectLst/>
                          <a:latin typeface="Arial" pitchFamily="34" charset="0"/>
                          <a:cs typeface="Arial" pitchFamily="34" charset="0"/>
                        </a:rPr>
                        <a:t>Owners</a:t>
                      </a:r>
                      <a:br>
                        <a:rPr lang="en-US" sz="1400" b="1" u="none" strike="noStrike" dirty="0" smtClean="0">
                          <a:solidFill>
                            <a:schemeClr val="bg1"/>
                          </a:solidFill>
                          <a:effectLst/>
                          <a:latin typeface="Arial" pitchFamily="34" charset="0"/>
                          <a:cs typeface="Arial" pitchFamily="34" charset="0"/>
                        </a:rPr>
                      </a:br>
                      <a:r>
                        <a:rPr lang="en-US" sz="1400" b="1" u="none" strike="noStrike" dirty="0" smtClean="0">
                          <a:solidFill>
                            <a:schemeClr val="bg1"/>
                          </a:solidFill>
                          <a:effectLst/>
                          <a:latin typeface="Arial" pitchFamily="34" charset="0"/>
                          <a:cs typeface="Arial" pitchFamily="34" charset="0"/>
                        </a:rPr>
                        <a:t> </a:t>
                      </a:r>
                      <a:r>
                        <a:rPr lang="en-US" sz="1400" b="1" u="none" strike="noStrike" dirty="0">
                          <a:solidFill>
                            <a:schemeClr val="bg1"/>
                          </a:solidFill>
                          <a:effectLst/>
                          <a:latin typeface="Arial" pitchFamily="34" charset="0"/>
                          <a:cs typeface="Arial" pitchFamily="34" charset="0"/>
                        </a:rPr>
                        <a:t>(n = 688)</a:t>
                      </a:r>
                      <a:endParaRPr lang="en-US" sz="1400" b="1" i="0" u="none" strike="noStrike" dirty="0">
                        <a:solidFill>
                          <a:schemeClr val="bg1"/>
                        </a:solidFill>
                        <a:effectLst/>
                        <a:latin typeface="Arial" pitchFamily="34" charset="0"/>
                        <a:cs typeface="Arial"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b"/>
                      <a:r>
                        <a:rPr lang="en-US" sz="1400" b="1" u="none" strike="noStrike" dirty="0">
                          <a:solidFill>
                            <a:schemeClr val="bg1"/>
                          </a:solidFill>
                          <a:effectLst/>
                          <a:latin typeface="Arial" pitchFamily="34" charset="0"/>
                          <a:cs typeface="Arial" pitchFamily="34" charset="0"/>
                        </a:rPr>
                        <a:t>Other Cell </a:t>
                      </a:r>
                      <a:r>
                        <a:rPr lang="en-US" sz="1400" b="1" u="none" strike="noStrike" dirty="0" smtClean="0">
                          <a:solidFill>
                            <a:schemeClr val="bg1"/>
                          </a:solidFill>
                          <a:effectLst/>
                          <a:latin typeface="Arial" pitchFamily="34" charset="0"/>
                          <a:cs typeface="Arial" pitchFamily="34" charset="0"/>
                        </a:rPr>
                        <a:t/>
                      </a:r>
                      <a:br>
                        <a:rPr lang="en-US" sz="1400" b="1" u="none" strike="noStrike" dirty="0" smtClean="0">
                          <a:solidFill>
                            <a:schemeClr val="bg1"/>
                          </a:solidFill>
                          <a:effectLst/>
                          <a:latin typeface="Arial" pitchFamily="34" charset="0"/>
                          <a:cs typeface="Arial" pitchFamily="34" charset="0"/>
                        </a:rPr>
                      </a:br>
                      <a:r>
                        <a:rPr lang="en-US" sz="1400" b="1" u="none" strike="noStrike" dirty="0" smtClean="0">
                          <a:solidFill>
                            <a:schemeClr val="bg1"/>
                          </a:solidFill>
                          <a:effectLst/>
                          <a:latin typeface="Arial" pitchFamily="34" charset="0"/>
                          <a:cs typeface="Arial" pitchFamily="34" charset="0"/>
                        </a:rPr>
                        <a:t>Owners </a:t>
                      </a:r>
                      <a:br>
                        <a:rPr lang="en-US" sz="1400" b="1" u="none" strike="noStrike" dirty="0" smtClean="0">
                          <a:solidFill>
                            <a:schemeClr val="bg1"/>
                          </a:solidFill>
                          <a:effectLst/>
                          <a:latin typeface="Arial" pitchFamily="34" charset="0"/>
                          <a:cs typeface="Arial" pitchFamily="34" charset="0"/>
                        </a:rPr>
                      </a:br>
                      <a:r>
                        <a:rPr lang="en-US" sz="1400" b="1" u="none" strike="noStrike" dirty="0" smtClean="0">
                          <a:solidFill>
                            <a:schemeClr val="bg1"/>
                          </a:solidFill>
                          <a:effectLst/>
                          <a:latin typeface="Arial" pitchFamily="34" charset="0"/>
                          <a:cs typeface="Arial" pitchFamily="34" charset="0"/>
                        </a:rPr>
                        <a:t>(</a:t>
                      </a:r>
                      <a:r>
                        <a:rPr lang="en-US" sz="1400" b="1" u="none" strike="noStrike" dirty="0">
                          <a:solidFill>
                            <a:schemeClr val="bg1"/>
                          </a:solidFill>
                          <a:effectLst/>
                          <a:latin typeface="Arial" pitchFamily="34" charset="0"/>
                          <a:cs typeface="Arial" pitchFamily="34" charset="0"/>
                        </a:rPr>
                        <a:t>n = 1,226)</a:t>
                      </a:r>
                      <a:endParaRPr lang="en-US" sz="1400" b="1" i="0" u="none" strike="noStrike" dirty="0">
                        <a:solidFill>
                          <a:schemeClr val="bg1"/>
                        </a:solidFill>
                        <a:effectLst/>
                        <a:latin typeface="Arial" pitchFamily="34" charset="0"/>
                        <a:cs typeface="Arial"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r>
              <a:tr h="242112">
                <a:tc>
                  <a:txBody>
                    <a:bodyPr/>
                    <a:lstStyle/>
                    <a:p>
                      <a:pPr algn="l" fontAlgn="ctr"/>
                      <a:r>
                        <a:rPr lang="en-US" sz="1200" u="none" strike="noStrike" dirty="0">
                          <a:effectLst/>
                          <a:latin typeface="Arial" pitchFamily="34" charset="0"/>
                          <a:cs typeface="Arial" pitchFamily="34" charset="0"/>
                        </a:rPr>
                        <a:t>Send or receive text messages </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92%</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a:effectLst/>
                          <a:latin typeface="Arial" pitchFamily="34" charset="0"/>
                          <a:cs typeface="Arial" pitchFamily="34" charset="0"/>
                        </a:rPr>
                        <a:t>59%</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dirty="0">
                          <a:effectLst/>
                          <a:latin typeface="Arial" pitchFamily="34" charset="0"/>
                          <a:cs typeface="Arial" pitchFamily="34" charset="0"/>
                        </a:rPr>
                        <a:t>Take a picture </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92%</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59%</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dirty="0">
                          <a:effectLst/>
                          <a:latin typeface="Arial" pitchFamily="34" charset="0"/>
                          <a:cs typeface="Arial" pitchFamily="34" charset="0"/>
                        </a:rPr>
                        <a:t>Access the Internet </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200" u="none" strike="noStrike" dirty="0">
                          <a:effectLst/>
                          <a:latin typeface="Arial" pitchFamily="34" charset="0"/>
                          <a:cs typeface="Arial" pitchFamily="34" charset="0"/>
                        </a:rPr>
                        <a:t>84%</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200" u="none" strike="noStrike" dirty="0">
                          <a:effectLst/>
                          <a:latin typeface="Arial" pitchFamily="34" charset="0"/>
                          <a:cs typeface="Arial" pitchFamily="34" charset="0"/>
                        </a:rPr>
                        <a:t>15%</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242112">
                <a:tc>
                  <a:txBody>
                    <a:bodyPr/>
                    <a:lstStyle/>
                    <a:p>
                      <a:pPr algn="l" fontAlgn="ctr"/>
                      <a:r>
                        <a:rPr lang="en-US" sz="1200" u="none" strike="noStrike" dirty="0">
                          <a:effectLst/>
                          <a:latin typeface="Arial" pitchFamily="34" charset="0"/>
                          <a:cs typeface="Arial" pitchFamily="34" charset="0"/>
                        </a:rPr>
                        <a:t>Send a photo or video to someone </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80%</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36%</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dirty="0">
                          <a:effectLst/>
                          <a:latin typeface="Arial" pitchFamily="34" charset="0"/>
                          <a:cs typeface="Arial" pitchFamily="34" charset="0"/>
                        </a:rPr>
                        <a:t>Send or receive e-mail </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76%</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10%</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a:effectLst/>
                          <a:latin typeface="Arial" pitchFamily="34" charset="0"/>
                          <a:cs typeface="Arial" pitchFamily="34" charset="0"/>
                        </a:rPr>
                        <a:t>Download an app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69%</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4%</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a:effectLst/>
                          <a:latin typeface="Arial" pitchFamily="34" charset="0"/>
                          <a:cs typeface="Arial" pitchFamily="34" charset="0"/>
                        </a:rPr>
                        <a:t>Play a game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64%</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14%</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a:effectLst/>
                          <a:latin typeface="Arial" pitchFamily="34" charset="0"/>
                          <a:cs typeface="Arial" pitchFamily="34" charset="0"/>
                        </a:rPr>
                        <a:t>Play music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64%</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12%</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a:effectLst/>
                          <a:latin typeface="Arial" pitchFamily="34" charset="0"/>
                          <a:cs typeface="Arial" pitchFamily="34" charset="0"/>
                        </a:rPr>
                        <a:t>Record a video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a:effectLst/>
                          <a:latin typeface="Arial" pitchFamily="34" charset="0"/>
                          <a:cs typeface="Arial" pitchFamily="34" charset="0"/>
                        </a:rPr>
                        <a:t>59%</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15%</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dirty="0">
                          <a:effectLst/>
                          <a:latin typeface="Arial" pitchFamily="34" charset="0"/>
                          <a:cs typeface="Arial" pitchFamily="34" charset="0"/>
                        </a:rPr>
                        <a:t>Access a social networking site </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200" u="none" strike="noStrike">
                          <a:effectLst/>
                          <a:latin typeface="Arial" pitchFamily="34" charset="0"/>
                          <a:cs typeface="Arial" pitchFamily="34" charset="0"/>
                        </a:rPr>
                        <a:t>59%</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200" u="none" strike="noStrike" dirty="0">
                          <a:effectLst/>
                          <a:latin typeface="Arial" pitchFamily="34" charset="0"/>
                          <a:cs typeface="Arial" pitchFamily="34" charset="0"/>
                        </a:rPr>
                        <a:t>8%</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242112">
                <a:tc>
                  <a:txBody>
                    <a:bodyPr/>
                    <a:lstStyle/>
                    <a:p>
                      <a:pPr algn="l" fontAlgn="ctr"/>
                      <a:r>
                        <a:rPr lang="en-US" sz="1200" u="none" strike="noStrike">
                          <a:effectLst/>
                          <a:latin typeface="Arial" pitchFamily="34" charset="0"/>
                          <a:cs typeface="Arial" pitchFamily="34" charset="0"/>
                        </a:rPr>
                        <a:t>Watch a video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a:effectLst/>
                          <a:latin typeface="Arial" pitchFamily="34" charset="0"/>
                          <a:cs typeface="Arial" pitchFamily="34" charset="0"/>
                        </a:rPr>
                        <a:t>54%</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5%</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a:effectLst/>
                          <a:latin typeface="Arial" pitchFamily="34" charset="0"/>
                          <a:cs typeface="Arial" pitchFamily="34" charset="0"/>
                        </a:rPr>
                        <a:t>Post a photo or video online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a:effectLst/>
                          <a:latin typeface="Arial" pitchFamily="34" charset="0"/>
                          <a:cs typeface="Arial" pitchFamily="34" charset="0"/>
                        </a:rPr>
                        <a:t>45%</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5%</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a:effectLst/>
                          <a:latin typeface="Arial" pitchFamily="34" charset="0"/>
                          <a:cs typeface="Arial" pitchFamily="34" charset="0"/>
                        </a:rPr>
                        <a:t>Check your bank balance or do any online banking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a:effectLst/>
                          <a:latin typeface="Arial" pitchFamily="34" charset="0"/>
                          <a:cs typeface="Arial" pitchFamily="34" charset="0"/>
                        </a:rPr>
                        <a:t>37%</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5%</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a:effectLst/>
                          <a:latin typeface="Arial" pitchFamily="34" charset="0"/>
                          <a:cs typeface="Arial" pitchFamily="34" charset="0"/>
                        </a:rPr>
                        <a:t>Access Twitter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a:effectLst/>
                          <a:latin typeface="Arial" pitchFamily="34" charset="0"/>
                          <a:cs typeface="Arial" pitchFamily="34" charset="0"/>
                        </a:rPr>
                        <a:t>15%</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&lt;1%</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u="none" strike="noStrike">
                          <a:effectLst/>
                          <a:latin typeface="Arial" pitchFamily="34" charset="0"/>
                          <a:cs typeface="Arial" pitchFamily="34" charset="0"/>
                        </a:rPr>
                        <a:t>Participate in a video call or video chat </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a:effectLst/>
                          <a:latin typeface="Arial" pitchFamily="34" charset="0"/>
                          <a:cs typeface="Arial" pitchFamily="34" charset="0"/>
                        </a:rPr>
                        <a:t>13%</a:t>
                      </a:r>
                      <a:endParaRPr lang="en-US" sz="1200" b="0"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u="none" strike="noStrike" dirty="0">
                          <a:effectLst/>
                          <a:latin typeface="Arial" pitchFamily="34" charset="0"/>
                          <a:cs typeface="Arial" pitchFamily="34" charset="0"/>
                        </a:rPr>
                        <a:t>1%</a:t>
                      </a:r>
                      <a:endParaRPr lang="en-US" sz="1200" b="0"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2112">
                <a:tc>
                  <a:txBody>
                    <a:bodyPr/>
                    <a:lstStyle/>
                    <a:p>
                      <a:pPr algn="l" fontAlgn="ctr"/>
                      <a:r>
                        <a:rPr lang="en-US" sz="1200" b="1" u="none" strike="noStrike" dirty="0">
                          <a:effectLst/>
                          <a:latin typeface="Arial" pitchFamily="34" charset="0"/>
                          <a:cs typeface="Arial" pitchFamily="34" charset="0"/>
                        </a:rPr>
                        <a:t>Mean Number of </a:t>
                      </a:r>
                      <a:r>
                        <a:rPr lang="en-US" sz="1200" b="1" u="none" strike="noStrike" dirty="0" smtClean="0">
                          <a:effectLst/>
                          <a:latin typeface="Arial" pitchFamily="34" charset="0"/>
                          <a:cs typeface="Arial" pitchFamily="34" charset="0"/>
                        </a:rPr>
                        <a:t>Activities </a:t>
                      </a:r>
                      <a:r>
                        <a:rPr lang="en-US" sz="1200" b="1" u="none" strike="noStrike" dirty="0">
                          <a:effectLst/>
                          <a:latin typeface="Arial" pitchFamily="34" charset="0"/>
                          <a:cs typeface="Arial" pitchFamily="34" charset="0"/>
                        </a:rPr>
                        <a:t>(out of 15) </a:t>
                      </a:r>
                      <a:endParaRPr lang="en-US" sz="1200" b="1"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b="1" u="none" strike="noStrike">
                          <a:effectLst/>
                          <a:latin typeface="Arial" pitchFamily="34" charset="0"/>
                          <a:cs typeface="Arial" pitchFamily="34" charset="0"/>
                        </a:rPr>
                        <a:t>9</a:t>
                      </a:r>
                      <a:endParaRPr lang="en-US" sz="1200" b="1" i="0" u="none" strike="noStrike">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b="1" u="none" strike="noStrike" dirty="0">
                          <a:effectLst/>
                          <a:latin typeface="Arial" pitchFamily="34" charset="0"/>
                          <a:cs typeface="Arial" pitchFamily="34" charset="0"/>
                        </a:rPr>
                        <a:t>2.5</a:t>
                      </a:r>
                      <a:endParaRPr lang="en-US" sz="1200" b="1" i="0" u="none" strike="noStrike" dirty="0">
                        <a:solidFill>
                          <a:srgbClr val="000000"/>
                        </a:solidFill>
                        <a:effectLst/>
                        <a:latin typeface="Arial" pitchFamily="34" charset="0"/>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6215277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227741729"/>
              </p:ext>
            </p:extLst>
          </p:nvPr>
        </p:nvGraphicFramePr>
        <p:xfrm>
          <a:off x="697117" y="2280214"/>
          <a:ext cx="7789936" cy="3883864"/>
        </p:xfrm>
        <a:graphic>
          <a:graphicData uri="http://schemas.openxmlformats.org/drawingml/2006/chart">
            <c:chart xmlns:c="http://schemas.openxmlformats.org/drawingml/2006/chart" xmlns:r="http://schemas.openxmlformats.org/officeDocument/2006/relationships" r:id="rId3"/>
          </a:graphicData>
        </a:graphic>
      </p:graphicFrame>
      <p:sp>
        <p:nvSpPr>
          <p:cNvPr id="5" name="Footer Placeholder 4"/>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09E5805D-992F-49FF-BE10-978F9F2FB302}" type="slidenum">
              <a:rPr lang="en-US" smtClean="0"/>
              <a:t>7</a:t>
            </a:fld>
            <a:endParaRPr lang="en-US"/>
          </a:p>
        </p:txBody>
      </p:sp>
      <p:sp>
        <p:nvSpPr>
          <p:cNvPr id="9" name="Title 1"/>
          <p:cNvSpPr>
            <a:spLocks noGrp="1"/>
          </p:cNvSpPr>
          <p:nvPr>
            <p:ph type="title"/>
          </p:nvPr>
        </p:nvSpPr>
        <p:spPr>
          <a:xfrm>
            <a:off x="697117" y="211690"/>
            <a:ext cx="7729254" cy="633714"/>
          </a:xfrm>
        </p:spPr>
        <p:txBody>
          <a:bodyPr anchor="ctr">
            <a:noAutofit/>
          </a:bodyPr>
          <a:lstStyle/>
          <a:p>
            <a:pPr algn="ctr"/>
            <a:r>
              <a:rPr lang="en-US" sz="2400" dirty="0" smtClean="0">
                <a:latin typeface="Arial" pitchFamily="34" charset="0"/>
                <a:cs typeface="Arial" pitchFamily="34" charset="0"/>
              </a:rPr>
              <a:t>Presidents Use Mobile Devices</a:t>
            </a:r>
            <a:endParaRPr lang="en-US" sz="2400" dirty="0">
              <a:latin typeface="Arial" pitchFamily="34" charset="0"/>
              <a:cs typeface="Arial" pitchFamily="34" charset="0"/>
            </a:endParaRPr>
          </a:p>
        </p:txBody>
      </p:sp>
      <p:sp>
        <p:nvSpPr>
          <p:cNvPr id="10" name="TextBox 9"/>
          <p:cNvSpPr txBox="1"/>
          <p:nvPr/>
        </p:nvSpPr>
        <p:spPr>
          <a:xfrm>
            <a:off x="697117" y="854631"/>
            <a:ext cx="7469109" cy="1015663"/>
          </a:xfrm>
          <a:prstGeom prst="rect">
            <a:avLst/>
          </a:prstGeom>
          <a:noFill/>
        </p:spPr>
        <p:txBody>
          <a:bodyPr wrap="square" rtlCol="0">
            <a:spAutoFit/>
          </a:bodyPr>
          <a:lstStyle/>
          <a:p>
            <a:pPr marL="285750" indent="-285750">
              <a:buFont typeface="Arial" pitchFamily="34" charset="0"/>
              <a:buChar char="•"/>
            </a:pPr>
            <a:r>
              <a:rPr lang="en-US" sz="2000" dirty="0" smtClean="0">
                <a:latin typeface="Arial" pitchFamily="34" charset="0"/>
                <a:cs typeface="Arial" pitchFamily="34" charset="0"/>
              </a:rPr>
              <a:t>Many college and university presidents use mobile devices.</a:t>
            </a:r>
          </a:p>
          <a:p>
            <a:pPr marL="285750" indent="-285750">
              <a:buFont typeface="Arial" pitchFamily="34" charset="0"/>
              <a:buChar char="•"/>
            </a:pPr>
            <a:r>
              <a:rPr lang="en-US" sz="2000" dirty="0" smtClean="0">
                <a:latin typeface="Arial" pitchFamily="34" charset="0"/>
                <a:cs typeface="Arial" pitchFamily="34" charset="0"/>
              </a:rPr>
              <a:t>Just under half of respondents indicated that their president uses more than one mobile device.</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442051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Arial" pitchFamily="34" charset="0"/>
                <a:cs typeface="Arial" pitchFamily="34" charset="0"/>
              </a:rPr>
              <a:t>What’s the “Killer Mobile App” for Higher Education?</a:t>
            </a:r>
            <a:endParaRPr lang="en-US" sz="2400" b="1"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defRPr/>
            </a:pPr>
            <a:r>
              <a:rPr lang="en-US" dirty="0" smtClean="0">
                <a:latin typeface="Arial" pitchFamily="34" charset="0"/>
                <a:cs typeface="Arial" pitchFamily="34" charset="0"/>
              </a:rPr>
              <a:t>©2011 EDUCAUSE CC by-</a:t>
            </a:r>
            <a:r>
              <a:rPr lang="en-US" dirty="0" err="1" smtClean="0">
                <a:latin typeface="Arial" pitchFamily="34" charset="0"/>
                <a:cs typeface="Arial" pitchFamily="34" charset="0"/>
              </a:rPr>
              <a:t>nc</a:t>
            </a:r>
            <a:r>
              <a:rPr lang="en-US" dirty="0" smtClean="0">
                <a:latin typeface="Arial" pitchFamily="34" charset="0"/>
                <a:cs typeface="Arial" pitchFamily="34" charset="0"/>
              </a:rPr>
              <a:t>-</a:t>
            </a:r>
            <a:r>
              <a:rPr lang="en-US" dirty="0" err="1" smtClean="0">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8</a:t>
            </a:fld>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61703641"/>
              </p:ext>
            </p:extLst>
          </p:nvPr>
        </p:nvGraphicFramePr>
        <p:xfrm>
          <a:off x="1460501" y="2350776"/>
          <a:ext cx="5856789" cy="3599724"/>
        </p:xfrm>
        <a:graphic>
          <a:graphicData uri="http://schemas.openxmlformats.org/drawingml/2006/table">
            <a:tbl>
              <a:tblPr firstRow="1" firstCol="1" bandRow="1">
                <a:tableStyleId>{5C22544A-7EE6-4342-B048-85BDC9FD1C3A}</a:tableStyleId>
              </a:tblPr>
              <a:tblGrid>
                <a:gridCol w="3909097"/>
                <a:gridCol w="1947692"/>
              </a:tblGrid>
              <a:tr h="299977">
                <a:tc gridSpan="2">
                  <a:txBody>
                    <a:bodyPr/>
                    <a:lstStyle/>
                    <a:p>
                      <a:pPr marL="0" marR="0" algn="l">
                        <a:lnSpc>
                          <a:spcPts val="1100"/>
                        </a:lnSpc>
                        <a:spcBef>
                          <a:spcPts val="0"/>
                        </a:spcBef>
                        <a:spcAft>
                          <a:spcPts val="0"/>
                        </a:spcAft>
                      </a:pPr>
                      <a:r>
                        <a:rPr lang="en-US" sz="1400" dirty="0">
                          <a:solidFill>
                            <a:schemeClr val="bg1"/>
                          </a:solidFill>
                          <a:effectLst/>
                          <a:latin typeface="Arial" pitchFamily="34" charset="0"/>
                          <a:cs typeface="Arial" pitchFamily="34" charset="0"/>
                        </a:rPr>
                        <a:t>Percentage of responses that say…</a:t>
                      </a:r>
                      <a:endParaRPr lang="en-US" sz="1400" dirty="0">
                        <a:solidFill>
                          <a:schemeClr val="bg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hMerge="1">
                  <a:txBody>
                    <a:bodyPr/>
                    <a:lstStyle/>
                    <a:p>
                      <a:endParaRPr lang="en-US"/>
                    </a:p>
                  </a:txBody>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Student services</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a:solidFill>
                            <a:schemeClr val="tx1"/>
                          </a:solidFill>
                          <a:effectLst/>
                          <a:latin typeface="Arial" pitchFamily="34" charset="0"/>
                          <a:cs typeface="Arial" pitchFamily="34" charset="0"/>
                        </a:rPr>
                        <a:t>25%</a:t>
                      </a:r>
                      <a:endParaRPr lang="en-US" sz="120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err="1">
                          <a:solidFill>
                            <a:schemeClr val="tx1"/>
                          </a:solidFill>
                          <a:effectLst/>
                          <a:latin typeface="Arial" pitchFamily="34" charset="0"/>
                          <a:cs typeface="Arial" pitchFamily="34" charset="0"/>
                        </a:rPr>
                        <a:t>LMS</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a:solidFill>
                            <a:schemeClr val="tx1"/>
                          </a:solidFill>
                          <a:effectLst/>
                          <a:latin typeface="Arial" pitchFamily="34" charset="0"/>
                          <a:cs typeface="Arial" pitchFamily="34" charset="0"/>
                        </a:rPr>
                        <a:t>25%</a:t>
                      </a:r>
                      <a:endParaRPr lang="en-US" sz="120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Messaging and calendaring</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a:solidFill>
                            <a:schemeClr val="tx1"/>
                          </a:solidFill>
                          <a:effectLst/>
                          <a:latin typeface="Arial" pitchFamily="34" charset="0"/>
                          <a:cs typeface="Arial" pitchFamily="34" charset="0"/>
                        </a:rPr>
                        <a:t>14%</a:t>
                      </a:r>
                      <a:endParaRPr lang="en-US" sz="120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Social network</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a:solidFill>
                            <a:schemeClr val="tx1"/>
                          </a:solidFill>
                          <a:effectLst/>
                          <a:latin typeface="Arial" pitchFamily="34" charset="0"/>
                          <a:cs typeface="Arial" pitchFamily="34" charset="0"/>
                        </a:rPr>
                        <a:t>6%</a:t>
                      </a:r>
                      <a:endParaRPr lang="en-US" sz="120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Personal productivity</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a:solidFill>
                            <a:schemeClr val="tx1"/>
                          </a:solidFill>
                          <a:effectLst/>
                          <a:latin typeface="Arial" pitchFamily="34" charset="0"/>
                          <a:cs typeface="Arial" pitchFamily="34" charset="0"/>
                        </a:rPr>
                        <a:t>6%</a:t>
                      </a:r>
                      <a:endParaRPr lang="en-US" sz="120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Classroom technology</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a:solidFill>
                            <a:schemeClr val="tx1"/>
                          </a:solidFill>
                          <a:effectLst/>
                          <a:latin typeface="Arial" pitchFamily="34" charset="0"/>
                          <a:cs typeface="Arial" pitchFamily="34" charset="0"/>
                        </a:rPr>
                        <a:t>6%</a:t>
                      </a:r>
                      <a:endParaRPr lang="en-US" sz="120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Portal</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dirty="0">
                          <a:solidFill>
                            <a:schemeClr val="tx1"/>
                          </a:solidFill>
                          <a:effectLst/>
                          <a:latin typeface="Arial" pitchFamily="34" charset="0"/>
                          <a:cs typeface="Arial" pitchFamily="34" charset="0"/>
                        </a:rPr>
                        <a:t>4%</a:t>
                      </a:r>
                      <a:endParaRPr lang="en-US" sz="120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Collaboration</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dirty="0">
                          <a:solidFill>
                            <a:schemeClr val="tx1"/>
                          </a:solidFill>
                          <a:effectLst/>
                          <a:latin typeface="Arial" pitchFamily="34" charset="0"/>
                          <a:cs typeface="Arial" pitchFamily="34" charset="0"/>
                        </a:rPr>
                        <a:t>2%</a:t>
                      </a:r>
                      <a:endParaRPr lang="en-US" sz="120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E-learning</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dirty="0">
                          <a:solidFill>
                            <a:schemeClr val="tx1"/>
                          </a:solidFill>
                          <a:effectLst/>
                          <a:latin typeface="Arial" pitchFamily="34" charset="0"/>
                          <a:cs typeface="Arial" pitchFamily="34" charset="0"/>
                        </a:rPr>
                        <a:t>2%</a:t>
                      </a:r>
                      <a:endParaRPr lang="en-US" sz="120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err="1">
                          <a:solidFill>
                            <a:schemeClr val="tx1"/>
                          </a:solidFill>
                          <a:effectLst/>
                          <a:latin typeface="Arial" pitchFamily="34" charset="0"/>
                          <a:cs typeface="Arial" pitchFamily="34" charset="0"/>
                        </a:rPr>
                        <a:t>ERP</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dirty="0">
                          <a:solidFill>
                            <a:schemeClr val="tx1"/>
                          </a:solidFill>
                          <a:effectLst/>
                          <a:latin typeface="Arial" pitchFamily="34" charset="0"/>
                          <a:cs typeface="Arial" pitchFamily="34" charset="0"/>
                        </a:rPr>
                        <a:t>2%</a:t>
                      </a:r>
                      <a:endParaRPr lang="en-US" sz="120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977">
                <a:tc>
                  <a:txBody>
                    <a:bodyPr/>
                    <a:lstStyle/>
                    <a:p>
                      <a:pPr marL="0" marR="0" algn="l">
                        <a:lnSpc>
                          <a:spcPts val="1100"/>
                        </a:lnSpc>
                        <a:spcBef>
                          <a:spcPts val="0"/>
                        </a:spcBef>
                        <a:spcAft>
                          <a:spcPts val="0"/>
                        </a:spcAft>
                      </a:pPr>
                      <a:r>
                        <a:rPr lang="en-US" sz="1200" b="0" dirty="0">
                          <a:solidFill>
                            <a:schemeClr val="tx1"/>
                          </a:solidFill>
                          <a:effectLst/>
                          <a:latin typeface="Arial" pitchFamily="34" charset="0"/>
                          <a:cs typeface="Arial" pitchFamily="34" charset="0"/>
                        </a:rPr>
                        <a:t>Other</a:t>
                      </a:r>
                      <a:endParaRPr lang="en-US" sz="1200" b="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ts val="1100"/>
                        </a:lnSpc>
                        <a:spcBef>
                          <a:spcPts val="0"/>
                        </a:spcBef>
                        <a:spcAft>
                          <a:spcPts val="0"/>
                        </a:spcAft>
                      </a:pPr>
                      <a:r>
                        <a:rPr lang="en-US" sz="1200" dirty="0">
                          <a:solidFill>
                            <a:schemeClr val="tx1"/>
                          </a:solidFill>
                          <a:effectLst/>
                          <a:latin typeface="Arial" pitchFamily="34" charset="0"/>
                          <a:cs typeface="Arial" pitchFamily="34" charset="0"/>
                        </a:rPr>
                        <a:t>19%</a:t>
                      </a:r>
                      <a:endParaRPr lang="en-US" sz="1200" dirty="0">
                        <a:solidFill>
                          <a:schemeClr val="tx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Content Placeholder 2"/>
          <p:cNvSpPr txBox="1">
            <a:spLocks/>
          </p:cNvSpPr>
          <p:nvPr/>
        </p:nvSpPr>
        <p:spPr>
          <a:xfrm>
            <a:off x="484361" y="1185229"/>
            <a:ext cx="8229600" cy="102553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smtClean="0">
                <a:latin typeface="Arial" pitchFamily="34" charset="0"/>
                <a:cs typeface="Arial" pitchFamily="34" charset="0"/>
              </a:rPr>
              <a:t>An open-ended question on the survey asked about “killer” apps, and respondents were clear that student services and learning apps were at the top of the list.</a:t>
            </a:r>
          </a:p>
          <a:p>
            <a:pPr marL="0" indent="0">
              <a:buFont typeface="Arial" pitchFamily="34" charset="0"/>
              <a:buNone/>
            </a:pPr>
            <a:endParaRPr lang="en-US" sz="1000" dirty="0" smtClean="0">
              <a:latin typeface="Arial" pitchFamily="34" charset="0"/>
              <a:cs typeface="Arial" pitchFamily="34" charset="0"/>
            </a:endParaRPr>
          </a:p>
        </p:txBody>
      </p:sp>
    </p:spTree>
    <p:extLst>
      <p:ext uri="{BB962C8B-B14F-4D97-AF65-F5344CB8AC3E}">
        <p14:creationId xmlns:p14="http://schemas.microsoft.com/office/powerpoint/2010/main" val="3513671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Arial" pitchFamily="34" charset="0"/>
                <a:cs typeface="Arial" pitchFamily="34" charset="0"/>
              </a:rPr>
              <a:t>Respondent demographics</a:t>
            </a:r>
            <a:endParaRPr lang="en-US" sz="3600" dirty="0">
              <a:latin typeface="Arial" pitchFamily="34" charset="0"/>
              <a:cs typeface="Arial" pitchFamily="34" charset="0"/>
            </a:endParaRPr>
          </a:p>
        </p:txBody>
      </p:sp>
      <p:sp>
        <p:nvSpPr>
          <p:cNvPr id="3" name="Text Placeholder 2"/>
          <p:cNvSpPr>
            <a:spLocks noGrp="1"/>
          </p:cNvSpPr>
          <p:nvPr>
            <p:ph type="body" idx="1"/>
          </p:nvPr>
        </p:nvSpPr>
        <p:spPr/>
        <p:txBody>
          <a:bodyPr/>
          <a:lstStyle/>
          <a:p>
            <a:r>
              <a:rPr lang="en-US" dirty="0" smtClean="0">
                <a:latin typeface="Arial" pitchFamily="34" charset="0"/>
                <a:cs typeface="Arial" pitchFamily="34" charset="0"/>
              </a:rPr>
              <a:t>Section </a:t>
            </a:r>
            <a:r>
              <a:rPr lang="en-US" dirty="0">
                <a:latin typeface="Arial" pitchFamily="34" charset="0"/>
                <a:cs typeface="Arial" pitchFamily="34" charset="0"/>
              </a:rPr>
              <a:t>2</a:t>
            </a:r>
          </a:p>
        </p:txBody>
      </p:sp>
      <p:sp>
        <p:nvSpPr>
          <p:cNvPr id="4" name="Footer Placeholder 3"/>
          <p:cNvSpPr>
            <a:spLocks noGrp="1"/>
          </p:cNvSpPr>
          <p:nvPr>
            <p:ph type="ftr" sz="quarter" idx="11"/>
          </p:nvPr>
        </p:nvSpPr>
        <p:spPr/>
        <p:txBody>
          <a:bodyPr/>
          <a:lstStyle/>
          <a:p>
            <a:pPr>
              <a:defRPr/>
            </a:pPr>
            <a:r>
              <a:rPr lang="en-US" dirty="0">
                <a:latin typeface="Arial" pitchFamily="34" charset="0"/>
                <a:cs typeface="Arial" pitchFamily="34" charset="0"/>
              </a:rPr>
              <a:t>©2011 </a:t>
            </a:r>
            <a:r>
              <a:rPr lang="en-US" dirty="0" smtClean="0">
                <a:latin typeface="Arial" pitchFamily="34" charset="0"/>
                <a:cs typeface="Arial" pitchFamily="34" charset="0"/>
              </a:rPr>
              <a:t>EDUCAUSE </a:t>
            </a:r>
            <a:r>
              <a:rPr lang="en-US" dirty="0">
                <a:latin typeface="Arial" pitchFamily="34" charset="0"/>
                <a:cs typeface="Arial" pitchFamily="34" charset="0"/>
              </a:rPr>
              <a:t>CC by-</a:t>
            </a:r>
            <a:r>
              <a:rPr lang="en-US" dirty="0" err="1">
                <a:latin typeface="Arial" pitchFamily="34" charset="0"/>
                <a:cs typeface="Arial" pitchFamily="34" charset="0"/>
              </a:rPr>
              <a:t>nc</a:t>
            </a:r>
            <a:r>
              <a:rPr lang="en-US" dirty="0">
                <a:latin typeface="Arial" pitchFamily="34" charset="0"/>
                <a:cs typeface="Arial" pitchFamily="34" charset="0"/>
              </a:rPr>
              <a:t>-</a:t>
            </a:r>
            <a:r>
              <a:rPr lang="en-US" dirty="0" err="1">
                <a:latin typeface="Arial" pitchFamily="34" charset="0"/>
                <a:cs typeface="Arial" pitchFamily="34" charset="0"/>
              </a:rPr>
              <a:t>nd</a:t>
            </a:r>
            <a:endParaRPr lang="en-US"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09E5805D-992F-49FF-BE10-978F9F2FB302}" type="slidenum">
              <a:rPr lang="en-US" smtClean="0"/>
              <a:t>9</a:t>
            </a:fld>
            <a:endParaRPr lang="en-US"/>
          </a:p>
        </p:txBody>
      </p:sp>
    </p:spTree>
    <p:extLst>
      <p:ext uri="{BB962C8B-B14F-4D97-AF65-F5344CB8AC3E}">
        <p14:creationId xmlns:p14="http://schemas.microsoft.com/office/powerpoint/2010/main" val="21510339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12671</TotalTime>
  <Words>4417</Words>
  <Application>Microsoft Office PowerPoint</Application>
  <PresentationFormat>On-screen Show (4:3)</PresentationFormat>
  <Paragraphs>614</Paragraphs>
  <Slides>45</Slides>
  <Notes>33</Notes>
  <HiddenSlides>0</HiddenSlides>
  <MMClips>0</MMClips>
  <ScaleCrop>false</ScaleCrop>
  <HeadingPairs>
    <vt:vector size="4" baseType="variant">
      <vt:variant>
        <vt:lpstr>Theme</vt:lpstr>
      </vt:variant>
      <vt:variant>
        <vt:i4>2</vt:i4>
      </vt:variant>
      <vt:variant>
        <vt:lpstr>Slide Titles</vt:lpstr>
      </vt:variant>
      <vt:variant>
        <vt:i4>45</vt:i4>
      </vt:variant>
    </vt:vector>
  </HeadingPairs>
  <TitlesOfParts>
    <vt:vector size="47" baseType="lpstr">
      <vt:lpstr>Office Theme</vt:lpstr>
      <vt:lpstr>Custom Design</vt:lpstr>
      <vt:lpstr>The ECAR Study of Mobile IT in Higher Education, 2011</vt:lpstr>
      <vt:lpstr>Introduction</vt:lpstr>
      <vt:lpstr>PowerPoint Presentation</vt:lpstr>
      <vt:lpstr>Why study mobile it?</vt:lpstr>
      <vt:lpstr>A Majority of Students Own Mobile Devices</vt:lpstr>
      <vt:lpstr>Mobile Devices Provide Access and Tools</vt:lpstr>
      <vt:lpstr>Presidents Use Mobile Devices</vt:lpstr>
      <vt:lpstr>What’s the “Killer Mobile App” for Higher Education?</vt:lpstr>
      <vt:lpstr>Respondent demographics</vt:lpstr>
      <vt:lpstr>New Sampling Methodology Leads to Better Response Rates</vt:lpstr>
      <vt:lpstr>Survey Captured Institutions of Diverse Size and Focus</vt:lpstr>
      <vt:lpstr>Mobile Signal Coverage Varies but Is Not Consequential</vt:lpstr>
      <vt:lpstr>Mobile activity today</vt:lpstr>
      <vt:lpstr>Activity and Progress</vt:lpstr>
      <vt:lpstr>Stage of Mobile-Enablement</vt:lpstr>
      <vt:lpstr>Student- and Public-Facing Services Are Enabled First</vt:lpstr>
      <vt:lpstr>Mobile-Enablement Tends to Follow Priority</vt:lpstr>
      <vt:lpstr>PowerPoint Presentation</vt:lpstr>
      <vt:lpstr>Students are the Focus of Current Demand</vt:lpstr>
      <vt:lpstr>Expected Mobile Demand is Greatest for  General Communications</vt:lpstr>
      <vt:lpstr>Preparedness for Mobile Demand is Fairly Even</vt:lpstr>
      <vt:lpstr>Many Haven’t Mobile-Enabled Any Services</vt:lpstr>
      <vt:lpstr>Large Numbers Spent No Money on Mobile-Enablement</vt:lpstr>
      <vt:lpstr>Spending Varies Widely</vt:lpstr>
      <vt:lpstr>On Average, More Mobile Enablement Occurs Where Central IT Spends More On It</vt:lpstr>
      <vt:lpstr>It Costs Roughly $5,000 to Mobile-Enable a Service</vt:lpstr>
      <vt:lpstr>Other Progress Indicators Also Vary by Spending</vt:lpstr>
      <vt:lpstr>Higher Education Anticipates Increase in Spending for Mobile-Enablement</vt:lpstr>
      <vt:lpstr>Staffing for Mobile-Enablement Remains Modest</vt:lpstr>
      <vt:lpstr>Number of Staff Working on Mobile Enablement Varies by Carnegie</vt:lpstr>
      <vt:lpstr>More Staff Working on Mobile-Enablement Results in Greater Progress</vt:lpstr>
      <vt:lpstr>Other Progress Indicators Also Vary by Staffing</vt:lpstr>
      <vt:lpstr>Mobile-Development Planning</vt:lpstr>
      <vt:lpstr>Elements of a Mobile-Computing Plan</vt:lpstr>
      <vt:lpstr>Who Is in Charge of Mobile-Enablement?</vt:lpstr>
      <vt:lpstr>Mobile-Development Strategies</vt:lpstr>
      <vt:lpstr>Mobile-Development Strategies, Defined</vt:lpstr>
      <vt:lpstr>Most Activity is in Generic Mobile Web</vt:lpstr>
      <vt:lpstr>Pattern of Inactivity is Reflected in  Development Strategy</vt:lpstr>
      <vt:lpstr>A Balanced Approach to Development Strategy Appears to Lead to Progress</vt:lpstr>
      <vt:lpstr>Attitudes About Cross-Institutional Collaborations</vt:lpstr>
      <vt:lpstr>Respondents Broadly Support Collaborations</vt:lpstr>
      <vt:lpstr>Few Institutions See Local Circumstances as Obstacles to Collaborations </vt:lpstr>
      <vt:lpstr>Most Respondents Are Mainstream Collaborators</vt:lpstr>
      <vt:lpstr>For more information:  Mobile IT in Higher Education, 2011 http://www.educause.edu/library/ERS1104</vt:lpstr>
    </vt:vector>
  </TitlesOfParts>
  <Company>EDUCAUSE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msheehan</dc:creator>
  <cp:lastModifiedBy>gdobbin</cp:lastModifiedBy>
  <cp:revision>1442</cp:revision>
  <cp:lastPrinted>2011-09-20T22:26:11Z</cp:lastPrinted>
  <dcterms:created xsi:type="dcterms:W3CDTF">2011-09-06T17:51:17Z</dcterms:created>
  <dcterms:modified xsi:type="dcterms:W3CDTF">2011-12-01T19:36:30Z</dcterms:modified>
</cp:coreProperties>
</file>