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259" r:id="rId3"/>
    <p:sldId id="260" r:id="rId4"/>
    <p:sldId id="262" r:id="rId5"/>
    <p:sldId id="257" r:id="rId6"/>
    <p:sldId id="264" r:id="rId7"/>
    <p:sldId id="267" r:id="rId8"/>
    <p:sldId id="263" r:id="rId9"/>
    <p:sldId id="261" r:id="rId1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27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E8029BF1-5EEC-4D54-895D-52CA107D6FE9}" type="datetimeFigureOut">
              <a:rPr lang="en-US" smtClean="0"/>
              <a:t>2/28/2012</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124ADB84-B1C6-4DA0-AF19-F8D44641BE7D}" type="slidenum">
              <a:rPr lang="en-US" smtClean="0"/>
              <a:t>‹#›</a:t>
            </a:fld>
            <a:endParaRPr lang="en-US"/>
          </a:p>
        </p:txBody>
      </p:sp>
    </p:spTree>
    <p:extLst>
      <p:ext uri="{BB962C8B-B14F-4D97-AF65-F5344CB8AC3E}">
        <p14:creationId xmlns:p14="http://schemas.microsoft.com/office/powerpoint/2010/main" val="22708176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BD4A46A1-0305-40D2-B8B2-8FA472F5711F}" type="datetimeFigureOut">
              <a:rPr lang="en-US" smtClean="0"/>
              <a:t>2/28/2012</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097312F4-6F9A-4C6C-B5A0-BEAC0F1E672F}" type="slidenum">
              <a:rPr lang="en-US" smtClean="0"/>
              <a:t>‹#›</a:t>
            </a:fld>
            <a:endParaRPr lang="en-US" dirty="0"/>
          </a:p>
        </p:txBody>
      </p:sp>
    </p:spTree>
    <p:extLst>
      <p:ext uri="{BB962C8B-B14F-4D97-AF65-F5344CB8AC3E}">
        <p14:creationId xmlns:p14="http://schemas.microsoft.com/office/powerpoint/2010/main" val="1462924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Include mention of the Priorities</a:t>
            </a:r>
            <a:r>
              <a:rPr lang="en-US" baseline="0" dirty="0" smtClean="0"/>
              <a:t> Committee</a:t>
            </a:r>
            <a:endParaRPr lang="en-US" dirty="0"/>
          </a:p>
        </p:txBody>
      </p:sp>
      <p:sp>
        <p:nvSpPr>
          <p:cNvPr id="4" name="Slide Number Placeholder 3"/>
          <p:cNvSpPr>
            <a:spLocks noGrp="1"/>
          </p:cNvSpPr>
          <p:nvPr>
            <p:ph type="sldNum" sz="quarter" idx="10"/>
          </p:nvPr>
        </p:nvSpPr>
        <p:spPr/>
        <p:txBody>
          <a:bodyPr/>
          <a:lstStyle/>
          <a:p>
            <a:fld id="{097312F4-6F9A-4C6C-B5A0-BEAC0F1E672F}" type="slidenum">
              <a:rPr lang="en-US" smtClean="0"/>
              <a:t>5</a:t>
            </a:fld>
            <a:endParaRPr lang="en-US"/>
          </a:p>
        </p:txBody>
      </p:sp>
    </p:spTree>
    <p:extLst>
      <p:ext uri="{BB962C8B-B14F-4D97-AF65-F5344CB8AC3E}">
        <p14:creationId xmlns:p14="http://schemas.microsoft.com/office/powerpoint/2010/main" val="3303405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200" b="0" i="0" u="none" strike="noStrike" kern="1200" dirty="0" smtClean="0">
                <a:solidFill>
                  <a:schemeClr val="tx1"/>
                </a:solidFill>
                <a:effectLst/>
                <a:latin typeface="+mn-lt"/>
                <a:ea typeface="+mn-ea"/>
                <a:cs typeface="+mn-cs"/>
              </a:rPr>
              <a:t>During the Tuesday</a:t>
            </a:r>
            <a:r>
              <a:rPr lang="en-US" sz="1200" b="0" i="0" u="none" strike="noStrike" kern="1200" baseline="0" dirty="0" smtClean="0">
                <a:solidFill>
                  <a:schemeClr val="tx1"/>
                </a:solidFill>
                <a:effectLst/>
                <a:latin typeface="+mn-lt"/>
                <a:ea typeface="+mn-ea"/>
                <a:cs typeface="+mn-cs"/>
              </a:rPr>
              <a:t> meeting, the NSF reports were discussed to 1) </a:t>
            </a:r>
            <a:r>
              <a:rPr lang="en-US" sz="1200" b="0" i="0" u="none" strike="noStrike" kern="1200" dirty="0" smtClean="0">
                <a:solidFill>
                  <a:schemeClr val="tx1"/>
                </a:solidFill>
                <a:effectLst/>
                <a:latin typeface="+mn-lt"/>
                <a:ea typeface="+mn-ea"/>
                <a:cs typeface="+mn-cs"/>
              </a:rPr>
              <a:t>share some of the feedback/questions/areas of concern from this group, 2) facilitate conversation to find out how the reports have shaped efforts thus far or might inform paths going forward, and 3) identify any next steps</a:t>
            </a:r>
            <a:r>
              <a:rPr lang="en-US" sz="1200" b="0" i="0" u="none" strike="noStrike" kern="1200" baseline="0" dirty="0" smtClean="0">
                <a:solidFill>
                  <a:schemeClr val="tx1"/>
                </a:solidFill>
                <a:effectLst/>
                <a:latin typeface="+mn-lt"/>
                <a:ea typeface="+mn-ea"/>
                <a:cs typeface="+mn-cs"/>
              </a:rPr>
              <a:t> (e.g., sharing back to NSF; providing additional info; etc.).</a:t>
            </a:r>
            <a:endParaRPr lang="en-US" sz="1200" b="0" i="0" u="none" strike="noStrike" kern="1200" dirty="0" smtClean="0">
              <a:solidFill>
                <a:schemeClr val="tx1"/>
              </a:solidFill>
              <a:effectLst/>
              <a:latin typeface="+mn-lt"/>
              <a:ea typeface="+mn-ea"/>
              <a:cs typeface="+mn-cs"/>
            </a:endParaRPr>
          </a:p>
          <a:p>
            <a:pPr marL="171450" indent="-171450">
              <a:buFont typeface="Arial" pitchFamily="34" charset="0"/>
              <a:buChar char="•"/>
            </a:pPr>
            <a:r>
              <a:rPr lang="en-US" sz="1200" b="0" i="0" u="none" strike="noStrike" kern="1200" dirty="0" smtClean="0">
                <a:solidFill>
                  <a:schemeClr val="tx1"/>
                </a:solidFill>
                <a:effectLst/>
                <a:latin typeface="+mn-lt"/>
                <a:ea typeface="+mn-ea"/>
                <a:cs typeface="+mn-cs"/>
              </a:rPr>
              <a:t>Draft </a:t>
            </a:r>
            <a:r>
              <a:rPr lang="en-US" sz="1200" b="0" i="0" u="none" strike="noStrike" kern="1200" baseline="0" dirty="0" smtClean="0">
                <a:solidFill>
                  <a:schemeClr val="tx1"/>
                </a:solidFill>
                <a:effectLst/>
                <a:latin typeface="+mn-lt"/>
                <a:ea typeface="+mn-ea"/>
                <a:cs typeface="+mn-cs"/>
              </a:rPr>
              <a:t>mini survey on the </a:t>
            </a:r>
            <a:r>
              <a:rPr lang="en-US" sz="1200" kern="1200" dirty="0" smtClean="0">
                <a:solidFill>
                  <a:schemeClr val="tx1"/>
                </a:solidFill>
                <a:effectLst/>
                <a:latin typeface="+mn-lt"/>
                <a:ea typeface="+mn-ea"/>
                <a:cs typeface="+mn-cs"/>
              </a:rPr>
              <a:t>status of visualization on your campus; potential coordination</a:t>
            </a:r>
            <a:r>
              <a:rPr lang="en-US" sz="1200" kern="1200" baseline="0" dirty="0" smtClean="0">
                <a:solidFill>
                  <a:schemeClr val="tx1"/>
                </a:solidFill>
                <a:effectLst/>
                <a:latin typeface="+mn-lt"/>
                <a:ea typeface="+mn-ea"/>
                <a:cs typeface="+mn-cs"/>
              </a:rPr>
              <a:t> with other groups (e.g., CASC)</a:t>
            </a:r>
            <a:endParaRPr lang="en-US" sz="1200" b="0" i="0" u="none" strike="noStrike" kern="1200" dirty="0" smtClean="0">
              <a:solidFill>
                <a:schemeClr val="tx1"/>
              </a:solidFill>
              <a:effectLst/>
              <a:latin typeface="+mn-lt"/>
              <a:ea typeface="+mn-ea"/>
              <a:cs typeface="+mn-cs"/>
            </a:endParaRPr>
          </a:p>
          <a:p>
            <a:pPr marL="171450" indent="-171450">
              <a:buFont typeface="Arial" pitchFamily="34" charset="0"/>
              <a:buChar char="•"/>
            </a:pPr>
            <a:r>
              <a:rPr lang="en-US" sz="1200" b="0" i="0" u="none" strike="noStrike" kern="1200" dirty="0" smtClean="0">
                <a:solidFill>
                  <a:schemeClr val="tx1"/>
                </a:solidFill>
                <a:effectLst/>
                <a:latin typeface="+mn-lt"/>
                <a:ea typeface="+mn-ea"/>
                <a:cs typeface="+mn-cs"/>
              </a:rPr>
              <a:t>Data management has a deep impact on campus CI, but at the same time the new ACTI working group will look at some of the broader issues of data management. </a:t>
            </a:r>
            <a:endParaRPr lang="en-US" dirty="0" smtClean="0"/>
          </a:p>
          <a:p>
            <a:endParaRPr lang="en-US" dirty="0"/>
          </a:p>
        </p:txBody>
      </p:sp>
      <p:sp>
        <p:nvSpPr>
          <p:cNvPr id="4" name="Slide Number Placeholder 3"/>
          <p:cNvSpPr>
            <a:spLocks noGrp="1"/>
          </p:cNvSpPr>
          <p:nvPr>
            <p:ph type="sldNum" sz="quarter" idx="10"/>
          </p:nvPr>
        </p:nvSpPr>
        <p:spPr/>
        <p:txBody>
          <a:bodyPr/>
          <a:lstStyle/>
          <a:p>
            <a:fld id="{097312F4-6F9A-4C6C-B5A0-BEAC0F1E672F}" type="slidenum">
              <a:rPr lang="en-US" smtClean="0"/>
              <a:t>7</a:t>
            </a:fld>
            <a:endParaRPr lang="en-US" dirty="0"/>
          </a:p>
        </p:txBody>
      </p:sp>
    </p:spTree>
    <p:extLst>
      <p:ext uri="{BB962C8B-B14F-4D97-AF65-F5344CB8AC3E}">
        <p14:creationId xmlns:p14="http://schemas.microsoft.com/office/powerpoint/2010/main" val="2606632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Survey</a:t>
            </a:r>
            <a:r>
              <a:rPr lang="en-US" baseline="0" dirty="0" smtClean="0"/>
              <a:t> is in final draft stage, with the co-chairs presenting on it Tuesday in order to get additional feedback from the community before it goes live in the next week or so. </a:t>
            </a:r>
          </a:p>
          <a:p>
            <a:pPr marL="171450" indent="-171450">
              <a:buFont typeface="Arial" pitchFamily="34" charset="0"/>
              <a:buChar char="•"/>
            </a:pPr>
            <a:r>
              <a:rPr lang="en-US" baseline="0" dirty="0" smtClean="0"/>
              <a:t>Looking at case studies of mobility being used in safety and security communications.</a:t>
            </a:r>
          </a:p>
          <a:p>
            <a:pPr marL="171450" indent="-171450">
              <a:buFont typeface="Arial" pitchFamily="34" charset="0"/>
              <a:buChar char="•"/>
            </a:pPr>
            <a:r>
              <a:rPr lang="en-US" dirty="0" err="1" smtClean="0"/>
              <a:t>CaaS</a:t>
            </a:r>
            <a:r>
              <a:rPr lang="en-US" dirty="0" smtClean="0"/>
              <a:t>: Looking to</a:t>
            </a:r>
            <a:r>
              <a:rPr lang="en-US" baseline="0" dirty="0" smtClean="0"/>
              <a:t> </a:t>
            </a:r>
            <a:r>
              <a:rPr lang="en-US" sz="1200" b="0" i="0" u="none" strike="noStrike" kern="1200" dirty="0" smtClean="0">
                <a:solidFill>
                  <a:schemeClr val="tx1"/>
                </a:solidFill>
                <a:effectLst/>
                <a:latin typeface="+mn-lt"/>
                <a:ea typeface="+mn-ea"/>
                <a:cs typeface="+mn-cs"/>
              </a:rPr>
              <a:t>pursue a better understanding of the options together, seek experiences of those within the higher-</a:t>
            </a:r>
            <a:r>
              <a:rPr lang="en-US" sz="1200" b="0" i="0" u="none" strike="noStrike" kern="1200" dirty="0" err="1" smtClean="0">
                <a:solidFill>
                  <a:schemeClr val="tx1"/>
                </a:solidFill>
                <a:effectLst/>
                <a:latin typeface="+mn-lt"/>
                <a:ea typeface="+mn-ea"/>
                <a:cs typeface="+mn-cs"/>
              </a:rPr>
              <a:t>ed</a:t>
            </a:r>
            <a:r>
              <a:rPr lang="en-US" sz="1200" b="0" i="0" u="none" strike="noStrike" kern="1200" dirty="0" smtClean="0">
                <a:solidFill>
                  <a:schemeClr val="tx1"/>
                </a:solidFill>
                <a:effectLst/>
                <a:latin typeface="+mn-lt"/>
                <a:ea typeface="+mn-ea"/>
                <a:cs typeface="+mn-cs"/>
              </a:rPr>
              <a:t> community who have followed this path, and potentially explore the idea of community-cloud-based services and/or group negotiation with </a:t>
            </a:r>
            <a:r>
              <a:rPr lang="en-US" sz="1200" b="0" i="0" u="none" strike="noStrike" kern="1200" dirty="0" err="1" smtClean="0">
                <a:solidFill>
                  <a:schemeClr val="tx1"/>
                </a:solidFill>
                <a:effectLst/>
                <a:latin typeface="+mn-lt"/>
                <a:ea typeface="+mn-ea"/>
                <a:cs typeface="+mn-cs"/>
              </a:rPr>
              <a:t>CaaS</a:t>
            </a:r>
            <a:r>
              <a:rPr lang="en-US" sz="1200" b="0" i="0" u="none" strike="noStrike" kern="1200" dirty="0" smtClean="0">
                <a:solidFill>
                  <a:schemeClr val="tx1"/>
                </a:solidFill>
                <a:effectLst/>
                <a:latin typeface="+mn-lt"/>
                <a:ea typeface="+mn-ea"/>
                <a:cs typeface="+mn-cs"/>
              </a:rPr>
              <a:t> providers.</a:t>
            </a:r>
          </a:p>
          <a:p>
            <a:pPr marL="171450" indent="-171450">
              <a:buFont typeface="Arial" pitchFamily="34" charset="0"/>
              <a:buChar char="•"/>
            </a:pPr>
            <a:r>
              <a:rPr lang="en-US" sz="1200" b="0" i="0" u="none" strike="noStrike" kern="1200" dirty="0" smtClean="0">
                <a:solidFill>
                  <a:schemeClr val="tx1"/>
                </a:solidFill>
                <a:effectLst/>
                <a:latin typeface="+mn-lt"/>
                <a:ea typeface="+mn-ea"/>
                <a:cs typeface="+mn-cs"/>
              </a:rPr>
              <a:t>Cellular coverage, DAS, </a:t>
            </a:r>
            <a:r>
              <a:rPr lang="en-US" sz="1200" b="0" i="0" u="none" strike="noStrike" kern="1200" dirty="0" err="1" smtClean="0">
                <a:solidFill>
                  <a:schemeClr val="tx1"/>
                </a:solidFill>
                <a:effectLst/>
                <a:latin typeface="+mn-lt"/>
                <a:ea typeface="+mn-ea"/>
                <a:cs typeface="+mn-cs"/>
              </a:rPr>
              <a:t>etc</a:t>
            </a:r>
            <a:r>
              <a:rPr lang="en-US" sz="1200" b="0" i="0" u="none" strike="noStrike" kern="1200" dirty="0" smtClean="0">
                <a:solidFill>
                  <a:schemeClr val="tx1"/>
                </a:solidFill>
                <a:effectLst/>
                <a:latin typeface="+mn-lt"/>
                <a:ea typeface="+mn-ea"/>
                <a:cs typeface="+mn-cs"/>
              </a:rPr>
              <a:t>; self vs. carrier funding</a:t>
            </a:r>
            <a:endParaRPr lang="en-US" dirty="0" smtClean="0"/>
          </a:p>
          <a:p>
            <a:endParaRPr lang="en-US" dirty="0"/>
          </a:p>
        </p:txBody>
      </p:sp>
      <p:sp>
        <p:nvSpPr>
          <p:cNvPr id="4" name="Slide Number Placeholder 3"/>
          <p:cNvSpPr>
            <a:spLocks noGrp="1"/>
          </p:cNvSpPr>
          <p:nvPr>
            <p:ph type="sldNum" sz="quarter" idx="10"/>
          </p:nvPr>
        </p:nvSpPr>
        <p:spPr/>
        <p:txBody>
          <a:bodyPr/>
          <a:lstStyle/>
          <a:p>
            <a:fld id="{097312F4-6F9A-4C6C-B5A0-BEAC0F1E672F}" type="slidenum">
              <a:rPr lang="en-US" smtClean="0"/>
              <a:t>8</a:t>
            </a:fld>
            <a:endParaRPr lang="en-US" dirty="0"/>
          </a:p>
        </p:txBody>
      </p:sp>
    </p:spTree>
    <p:extLst>
      <p:ext uri="{BB962C8B-B14F-4D97-AF65-F5344CB8AC3E}">
        <p14:creationId xmlns:p14="http://schemas.microsoft.com/office/powerpoint/2010/main" val="18345093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Title 6"/>
          <p:cNvSpPr>
            <a:spLocks noGrp="1"/>
          </p:cNvSpPr>
          <p:nvPr>
            <p:ph type="title"/>
          </p:nvPr>
        </p:nvSpPr>
        <p:spPr>
          <a:xfrm>
            <a:off x="457200" y="2133601"/>
            <a:ext cx="8229600" cy="2133600"/>
          </a:xfrm>
        </p:spPr>
        <p:txBody>
          <a:bodyPr>
            <a:noAutofit/>
          </a:bodyPr>
          <a:lstStyle>
            <a:lvl1pPr algn="ctr">
              <a:defRPr sz="6700"/>
            </a:lvl1pPr>
          </a:lstStyle>
          <a:p>
            <a:r>
              <a:rPr lang="en-US" smtClean="0"/>
              <a:t>Click to edit Master title style</a:t>
            </a:r>
            <a:endParaRPr lang="en-US" dirty="0"/>
          </a:p>
        </p:txBody>
      </p:sp>
      <p:sp>
        <p:nvSpPr>
          <p:cNvPr id="8" name="Rectangle 7"/>
          <p:cNvSpPr/>
          <p:nvPr/>
        </p:nvSpPr>
        <p:spPr>
          <a:xfrm>
            <a:off x="0" y="6248400"/>
            <a:ext cx="9144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rtlCol="0" anchor="ctr"/>
          <a:lstStyle/>
          <a:p>
            <a:pPr algn="ctr"/>
            <a:endParaRPr lang="en-US" dirty="0"/>
          </a:p>
        </p:txBody>
      </p:sp>
      <p:sp>
        <p:nvSpPr>
          <p:cNvPr id="3" name="Subtitle 2"/>
          <p:cNvSpPr>
            <a:spLocks noGrp="1"/>
          </p:cNvSpPr>
          <p:nvPr>
            <p:ph type="subTitle" idx="1"/>
          </p:nvPr>
        </p:nvSpPr>
        <p:spPr>
          <a:xfrm>
            <a:off x="1371600" y="4495800"/>
            <a:ext cx="6400800" cy="1828800"/>
          </a:xfrm>
        </p:spPr>
        <p:txBody>
          <a:bodyPr/>
          <a:lstStyle>
            <a:lvl1pPr marL="0" indent="0" algn="ctr">
              <a:buNone/>
              <a:defRPr>
                <a:solidFill>
                  <a:schemeClr val="tx1"/>
                </a:solidFill>
              </a:defRPr>
            </a:lvl1pPr>
            <a:lvl2pPr marL="457177" indent="0" algn="ctr">
              <a:buNone/>
              <a:defRPr>
                <a:solidFill>
                  <a:schemeClr val="tx1">
                    <a:tint val="75000"/>
                  </a:schemeClr>
                </a:solidFill>
              </a:defRPr>
            </a:lvl2pPr>
            <a:lvl3pPr marL="914353" indent="0" algn="ctr">
              <a:buNone/>
              <a:defRPr>
                <a:solidFill>
                  <a:schemeClr val="tx1">
                    <a:tint val="75000"/>
                  </a:schemeClr>
                </a:solidFill>
              </a:defRPr>
            </a:lvl3pPr>
            <a:lvl4pPr marL="1371530" indent="0" algn="ctr">
              <a:buNone/>
              <a:defRPr>
                <a:solidFill>
                  <a:schemeClr val="tx1">
                    <a:tint val="75000"/>
                  </a:schemeClr>
                </a:solidFill>
              </a:defRPr>
            </a:lvl4pPr>
            <a:lvl5pPr marL="1828706" indent="0" algn="ctr">
              <a:buNone/>
              <a:defRPr>
                <a:solidFill>
                  <a:schemeClr val="tx1">
                    <a:tint val="75000"/>
                  </a:schemeClr>
                </a:solidFill>
              </a:defRPr>
            </a:lvl5pPr>
            <a:lvl6pPr marL="2285883" indent="0" algn="ctr">
              <a:buNone/>
              <a:defRPr>
                <a:solidFill>
                  <a:schemeClr val="tx1">
                    <a:tint val="75000"/>
                  </a:schemeClr>
                </a:solidFill>
              </a:defRPr>
            </a:lvl6pPr>
            <a:lvl7pPr marL="2743060" indent="0" algn="ctr">
              <a:buNone/>
              <a:defRPr>
                <a:solidFill>
                  <a:schemeClr val="tx1">
                    <a:tint val="75000"/>
                  </a:schemeClr>
                </a:solidFill>
              </a:defRPr>
            </a:lvl7pPr>
            <a:lvl8pPr marL="3200236" indent="0" algn="ctr">
              <a:buNone/>
              <a:defRPr>
                <a:solidFill>
                  <a:schemeClr val="tx1">
                    <a:tint val="75000"/>
                  </a:schemeClr>
                </a:solidFill>
              </a:defRPr>
            </a:lvl8pPr>
            <a:lvl9pPr marL="3657413" indent="0" algn="ctr">
              <a:buNone/>
              <a:defRPr>
                <a:solidFill>
                  <a:schemeClr val="tx1">
                    <a:tint val="75000"/>
                  </a:schemeClr>
                </a:solidFill>
              </a:defRPr>
            </a:lvl9pPr>
          </a:lstStyle>
          <a:p>
            <a:r>
              <a:rPr lang="en-US" smtClean="0"/>
              <a:t>Click to edit Master subtitle style</a:t>
            </a:r>
            <a:endParaRPr lang="en-US" dirty="0"/>
          </a:p>
        </p:txBody>
      </p:sp>
      <p:sp>
        <p:nvSpPr>
          <p:cNvPr id="6" name="Rectangle 5"/>
          <p:cNvSpPr/>
          <p:nvPr/>
        </p:nvSpPr>
        <p:spPr>
          <a:xfrm>
            <a:off x="0" y="6248400"/>
            <a:ext cx="9144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dirty="0"/>
          </a:p>
        </p:txBody>
      </p:sp>
      <p:sp>
        <p:nvSpPr>
          <p:cNvPr id="9" name="Rectangle 8"/>
          <p:cNvSpPr/>
          <p:nvPr/>
        </p:nvSpPr>
        <p:spPr>
          <a:xfrm>
            <a:off x="0" y="6248400"/>
            <a:ext cx="9144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dirty="0"/>
          </a:p>
        </p:txBody>
      </p:sp>
      <p:pic>
        <p:nvPicPr>
          <p:cNvPr id="11" name="Picture 2" descr="C:\Users\gjackson\My Dropbox\Graphics\Icons &amp; Logos\Educause\ACTI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777" y="693859"/>
            <a:ext cx="8140446" cy="7539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effectLst>
                  <a:outerShdw blurRad="38100" dist="38100" dir="2700000" algn="tl">
                    <a:srgbClr val="000000">
                      <a:alpha val="43137"/>
                    </a:srgbClr>
                  </a:outerShdw>
                </a:effectLst>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77" indent="0">
              <a:buNone/>
              <a:defRPr sz="1800">
                <a:solidFill>
                  <a:schemeClr val="tx1">
                    <a:tint val="75000"/>
                  </a:schemeClr>
                </a:solidFill>
              </a:defRPr>
            </a:lvl2pPr>
            <a:lvl3pPr marL="914353" indent="0">
              <a:buNone/>
              <a:defRPr sz="1600">
                <a:solidFill>
                  <a:schemeClr val="tx1">
                    <a:tint val="75000"/>
                  </a:schemeClr>
                </a:solidFill>
              </a:defRPr>
            </a:lvl3pPr>
            <a:lvl4pPr marL="1371530" indent="0">
              <a:buNone/>
              <a:defRPr sz="1400">
                <a:solidFill>
                  <a:schemeClr val="tx1">
                    <a:tint val="75000"/>
                  </a:schemeClr>
                </a:solidFill>
              </a:defRPr>
            </a:lvl4pPr>
            <a:lvl5pPr marL="1828706" indent="0">
              <a:buNone/>
              <a:defRPr sz="1400">
                <a:solidFill>
                  <a:schemeClr val="tx1">
                    <a:tint val="75000"/>
                  </a:schemeClr>
                </a:solidFill>
              </a:defRPr>
            </a:lvl5pPr>
            <a:lvl6pPr marL="2285883" indent="0">
              <a:buNone/>
              <a:defRPr sz="1400">
                <a:solidFill>
                  <a:schemeClr val="tx1">
                    <a:tint val="75000"/>
                  </a:schemeClr>
                </a:solidFill>
              </a:defRPr>
            </a:lvl6pPr>
            <a:lvl7pPr marL="2743060" indent="0">
              <a:buNone/>
              <a:defRPr sz="1400">
                <a:solidFill>
                  <a:schemeClr val="tx1">
                    <a:tint val="75000"/>
                  </a:schemeClr>
                </a:solidFill>
              </a:defRPr>
            </a:lvl7pPr>
            <a:lvl8pPr marL="3200236" indent="0">
              <a:buNone/>
              <a:defRPr sz="1400">
                <a:solidFill>
                  <a:schemeClr val="tx1">
                    <a:tint val="75000"/>
                  </a:schemeClr>
                </a:solidFill>
              </a:defRPr>
            </a:lvl8pPr>
            <a:lvl9pPr marL="3657413"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77" indent="0">
              <a:buNone/>
              <a:defRPr sz="2800"/>
            </a:lvl2pPr>
            <a:lvl3pPr marL="914353" indent="0">
              <a:buNone/>
              <a:defRPr sz="2400"/>
            </a:lvl3pPr>
            <a:lvl4pPr marL="1371530" indent="0">
              <a:buNone/>
              <a:defRPr sz="2000"/>
            </a:lvl4pPr>
            <a:lvl5pPr marL="1828706" indent="0">
              <a:buNone/>
              <a:defRPr sz="2000"/>
            </a:lvl5pPr>
            <a:lvl6pPr marL="2285883" indent="0">
              <a:buNone/>
              <a:defRPr sz="2000"/>
            </a:lvl6pPr>
            <a:lvl7pPr marL="2743060" indent="0">
              <a:buNone/>
              <a:defRPr sz="2000"/>
            </a:lvl7pPr>
            <a:lvl8pPr marL="3200236" indent="0">
              <a:buNone/>
              <a:defRPr sz="2000"/>
            </a:lvl8pPr>
            <a:lvl9pPr marL="3657413"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35" tIns="45718" rIns="91435" bIns="45718"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35" tIns="45718" rIns="91435" bIns="45718"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0" y="6548110"/>
            <a:ext cx="91440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6200" y="6495432"/>
            <a:ext cx="1371600" cy="246221"/>
          </a:xfrm>
          <a:prstGeom prst="rect">
            <a:avLst/>
          </a:prstGeom>
          <a:noFill/>
        </p:spPr>
        <p:txBody>
          <a:bodyPr wrap="square" lIns="91435" tIns="45718" rIns="91435" bIns="45718" rtlCol="0" anchor="ctr">
            <a:spAutoFit/>
          </a:bodyPr>
          <a:lstStyle/>
          <a:p>
            <a:pPr algn="ctr">
              <a:spcBef>
                <a:spcPts val="0"/>
              </a:spcBef>
            </a:pPr>
            <a:fld id="{0F4A911F-4681-48A7-98B8-3081A7BB7AC2}" type="datetime1">
              <a:rPr lang="en-US" sz="1000" smtClean="0">
                <a:solidFill>
                  <a:schemeClr val="tx1">
                    <a:lumMod val="65000"/>
                    <a:lumOff val="35000"/>
                  </a:schemeClr>
                </a:solidFill>
              </a:rPr>
              <a:pPr algn="ctr">
                <a:spcBef>
                  <a:spcPts val="0"/>
                </a:spcBef>
              </a:pPr>
              <a:t>2/28/2012</a:t>
            </a:fld>
            <a:r>
              <a:rPr lang="en-US" sz="1000" baseline="0" dirty="0" smtClean="0">
                <a:solidFill>
                  <a:schemeClr val="tx1">
                    <a:lumMod val="65000"/>
                    <a:lumOff val="35000"/>
                  </a:schemeClr>
                </a:solidFill>
              </a:rPr>
              <a:t>: </a:t>
            </a:r>
            <a:fld id="{17235837-935F-4D69-B506-0DBDCBA0AC30}" type="slidenum">
              <a:rPr lang="en-US" sz="1000" smtClean="0">
                <a:solidFill>
                  <a:schemeClr val="tx1">
                    <a:lumMod val="65000"/>
                    <a:lumOff val="35000"/>
                  </a:schemeClr>
                </a:solidFill>
              </a:rPr>
              <a:pPr algn="ctr">
                <a:spcBef>
                  <a:spcPts val="0"/>
                </a:spcBef>
              </a:pPr>
              <a:t>‹#›</a:t>
            </a:fld>
            <a:endParaRPr lang="en-US" sz="1000" dirty="0">
              <a:solidFill>
                <a:schemeClr val="tx1">
                  <a:lumMod val="65000"/>
                  <a:lumOff val="35000"/>
                </a:schemeClr>
              </a:solidFill>
            </a:endParaRPr>
          </a:p>
        </p:txBody>
      </p:sp>
      <p:sp>
        <p:nvSpPr>
          <p:cNvPr id="8" name="TextBox 7"/>
          <p:cNvSpPr txBox="1"/>
          <p:nvPr/>
        </p:nvSpPr>
        <p:spPr>
          <a:xfrm>
            <a:off x="76200" y="6368432"/>
            <a:ext cx="1371600" cy="246221"/>
          </a:xfrm>
          <a:prstGeom prst="rect">
            <a:avLst/>
          </a:prstGeom>
          <a:noFill/>
        </p:spPr>
        <p:txBody>
          <a:bodyPr wrap="square" lIns="91435" tIns="45718" rIns="91435" bIns="45718" rtlCol="0" anchor="ctr">
            <a:spAutoFit/>
          </a:bodyPr>
          <a:lstStyle/>
          <a:p>
            <a:pPr algn="ctr">
              <a:spcBef>
                <a:spcPts val="0"/>
              </a:spcBef>
            </a:pPr>
            <a:r>
              <a:rPr lang="en-US" sz="1000" baseline="0" dirty="0" smtClean="0">
                <a:solidFill>
                  <a:schemeClr val="tx1">
                    <a:lumMod val="65000"/>
                    <a:lumOff val="35000"/>
                  </a:schemeClr>
                </a:solidFill>
              </a:rPr>
              <a:t>© 2011 GA Jackson</a:t>
            </a:r>
            <a:endParaRPr lang="en-US" sz="1000" dirty="0">
              <a:solidFill>
                <a:schemeClr val="tx1">
                  <a:lumMod val="65000"/>
                  <a:lumOff val="35000"/>
                </a:schemeClr>
              </a:solidFill>
            </a:endParaRPr>
          </a:p>
        </p:txBody>
      </p:sp>
      <p:pic>
        <p:nvPicPr>
          <p:cNvPr id="11" name="Picture 2" descr="C:\Users\gjackson\My Dropbox\Graphics\Icons &amp; Logos\Educause\ACTII.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121908" y="6439818"/>
            <a:ext cx="2869692" cy="26578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353"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Arial" pitchFamily="34" charset="0"/>
          <a:ea typeface="+mj-ea"/>
          <a:cs typeface="Arial" pitchFamily="34" charset="0"/>
        </a:defRPr>
      </a:lvl1pPr>
    </p:titleStyle>
    <p:bodyStyle>
      <a:lvl1pPr marL="0" indent="0" algn="ctr" defTabSz="914353" rtl="0" eaLnBrk="1" latinLnBrk="0" hangingPunct="1">
        <a:spcBef>
          <a:spcPts val="844"/>
        </a:spcBef>
        <a:buClr>
          <a:srgbClr val="FF0000"/>
        </a:buClr>
        <a:buFont typeface="Arial" pitchFamily="34" charset="0"/>
        <a:buNone/>
        <a:defRPr sz="3200" kern="1200">
          <a:solidFill>
            <a:schemeClr val="tx1"/>
          </a:solidFill>
          <a:latin typeface="Arial" pitchFamily="34" charset="0"/>
          <a:ea typeface="+mn-ea"/>
          <a:cs typeface="Arial" pitchFamily="34" charset="0"/>
        </a:defRPr>
      </a:lvl1pPr>
      <a:lvl2pPr marL="0" indent="0" algn="ctr" defTabSz="914353" rtl="0" eaLnBrk="1" latinLnBrk="0" hangingPunct="1">
        <a:spcBef>
          <a:spcPts val="0"/>
        </a:spcBef>
        <a:buFont typeface="Arial" pitchFamily="34" charset="0"/>
        <a:buNone/>
        <a:defRPr sz="2200" b="0" i="1" kern="1200">
          <a:solidFill>
            <a:srgbClr val="C00000"/>
          </a:solidFill>
          <a:latin typeface="Arial" pitchFamily="34" charset="0"/>
          <a:ea typeface="+mn-ea"/>
          <a:cs typeface="Arial" pitchFamily="34" charset="0"/>
        </a:defRPr>
      </a:lvl2pPr>
      <a:lvl3pPr marL="0" indent="0" algn="ctr" defTabSz="914353" rtl="0" eaLnBrk="1" latinLnBrk="0" hangingPunct="1">
        <a:spcBef>
          <a:spcPts val="0"/>
        </a:spcBef>
        <a:buFont typeface="Arial" pitchFamily="34" charset="0"/>
        <a:buNone/>
        <a:defRPr sz="2000" kern="1200">
          <a:solidFill>
            <a:schemeClr val="tx1"/>
          </a:solidFill>
          <a:latin typeface="Arial" pitchFamily="34" charset="0"/>
          <a:ea typeface="+mn-ea"/>
          <a:cs typeface="Arial" pitchFamily="34" charset="0"/>
        </a:defRPr>
      </a:lvl3pPr>
      <a:lvl4pPr marL="0" indent="0" algn="ctr" defTabSz="914353" rtl="0" eaLnBrk="1" latinLnBrk="0" hangingPunct="1">
        <a:spcBef>
          <a:spcPts val="0"/>
        </a:spcBef>
        <a:buFont typeface="Arial" pitchFamily="34" charset="0"/>
        <a:buNone/>
        <a:defRPr sz="2000" kern="1200">
          <a:solidFill>
            <a:schemeClr val="tx1"/>
          </a:solidFill>
          <a:latin typeface="Arial" pitchFamily="34" charset="0"/>
          <a:ea typeface="+mn-ea"/>
          <a:cs typeface="Arial" pitchFamily="34" charset="0"/>
        </a:defRPr>
      </a:lvl4pPr>
      <a:lvl5pPr marL="0" indent="0" algn="ctr" defTabSz="914353" rtl="0" eaLnBrk="1" latinLnBrk="0" hangingPunct="1">
        <a:spcBef>
          <a:spcPts val="0"/>
        </a:spcBef>
        <a:buFont typeface="Arial" pitchFamily="34" charset="0"/>
        <a:buNone/>
        <a:defRPr sz="2000" kern="1200">
          <a:solidFill>
            <a:schemeClr val="tx1"/>
          </a:solidFill>
          <a:latin typeface="Arial" pitchFamily="34" charset="0"/>
          <a:ea typeface="+mn-ea"/>
          <a:cs typeface="Arial" pitchFamily="34" charset="0"/>
        </a:defRPr>
      </a:lvl5pPr>
      <a:lvl6pPr marL="2514471"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48"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5"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1" indent="-228588" algn="l" defTabSz="91435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Update</a:t>
            </a:r>
            <a:endParaRPr lang="en-US" dirty="0"/>
          </a:p>
        </p:txBody>
      </p:sp>
      <p:sp>
        <p:nvSpPr>
          <p:cNvPr id="3" name="Subtitle 2"/>
          <p:cNvSpPr>
            <a:spLocks noGrp="1"/>
          </p:cNvSpPr>
          <p:nvPr>
            <p:ph type="subTitle" idx="1"/>
          </p:nvPr>
        </p:nvSpPr>
        <p:spPr/>
        <p:txBody>
          <a:bodyPr/>
          <a:lstStyle/>
          <a:p>
            <a:r>
              <a:rPr lang="en-US" dirty="0" smtClean="0">
                <a:solidFill>
                  <a:schemeClr val="tx1">
                    <a:lumMod val="65000"/>
                    <a:lumOff val="35000"/>
                  </a:schemeClr>
                </a:solidFill>
              </a:rPr>
              <a:t>EDUCAUSE </a:t>
            </a:r>
            <a:r>
              <a:rPr lang="en-US" dirty="0" smtClean="0">
                <a:solidFill>
                  <a:schemeClr val="tx1">
                    <a:lumMod val="65000"/>
                    <a:lumOff val="35000"/>
                  </a:schemeClr>
                </a:solidFill>
              </a:rPr>
              <a:t>2011</a:t>
            </a:r>
            <a:endParaRPr lang="en-US" dirty="0">
              <a:solidFill>
                <a:schemeClr val="tx1">
                  <a:lumMod val="65000"/>
                  <a:lumOff val="35000"/>
                </a:schemeClr>
              </a:solidFill>
            </a:endParaRPr>
          </a:p>
          <a:p>
            <a:r>
              <a:rPr lang="en-US" dirty="0" smtClean="0">
                <a:solidFill>
                  <a:schemeClr val="tx1">
                    <a:lumMod val="65000"/>
                    <a:lumOff val="35000"/>
                  </a:schemeClr>
                </a:solidFill>
              </a:rPr>
              <a:t>Philadelphia </a:t>
            </a:r>
            <a:r>
              <a:rPr lang="en-US" dirty="0">
                <a:solidFill>
                  <a:schemeClr val="tx1">
                    <a:lumMod val="65000"/>
                    <a:lumOff val="35000"/>
                  </a:schemeClr>
                </a:solidFill>
              </a:rPr>
              <a:t>Convention </a:t>
            </a:r>
            <a:r>
              <a:rPr lang="en-US" dirty="0" smtClean="0">
                <a:solidFill>
                  <a:schemeClr val="tx1">
                    <a:lumMod val="65000"/>
                    <a:lumOff val="35000"/>
                  </a:schemeClr>
                </a:solidFill>
              </a:rPr>
              <a:t>Center</a:t>
            </a:r>
          </a:p>
          <a:p>
            <a:r>
              <a:rPr lang="en-US" sz="1200" dirty="0" smtClean="0">
                <a:solidFill>
                  <a:schemeClr val="tx1">
                    <a:lumMod val="65000"/>
                    <a:lumOff val="35000"/>
                  </a:schemeClr>
                </a:solidFill>
              </a:rPr>
              <a:t>10/19/11</a:t>
            </a:r>
            <a:endParaRPr lang="en-US" sz="1200" dirty="0">
              <a:solidFill>
                <a:schemeClr val="tx1">
                  <a:lumMod val="65000"/>
                  <a:lumOff val="35000"/>
                </a:schemeClr>
              </a:solidFill>
            </a:endParaRPr>
          </a:p>
        </p:txBody>
      </p:sp>
    </p:spTree>
    <p:extLst>
      <p:ext uri="{BB962C8B-B14F-4D97-AF65-F5344CB8AC3E}">
        <p14:creationId xmlns:p14="http://schemas.microsoft.com/office/powerpoint/2010/main" val="4208888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Member Institutions (62 so far)</a:t>
            </a:r>
            <a:endParaRPr lang="en-US" dirty="0"/>
          </a:p>
        </p:txBody>
      </p:sp>
      <p:sp>
        <p:nvSpPr>
          <p:cNvPr id="6" name="TextBox 5"/>
          <p:cNvSpPr txBox="1"/>
          <p:nvPr/>
        </p:nvSpPr>
        <p:spPr>
          <a:xfrm>
            <a:off x="495300" y="1524000"/>
            <a:ext cx="8153400" cy="4524315"/>
          </a:xfrm>
          <a:prstGeom prst="rect">
            <a:avLst/>
          </a:prstGeom>
          <a:noFill/>
        </p:spPr>
        <p:txBody>
          <a:bodyPr wrap="square" rtlCol="0">
            <a:spAutoFit/>
          </a:bodyPr>
          <a:lstStyle/>
          <a:p>
            <a:pPr algn="just"/>
            <a:r>
              <a:rPr lang="en-US" sz="1600" dirty="0" smtClean="0"/>
              <a:t>Brocade, California </a:t>
            </a:r>
            <a:r>
              <a:rPr lang="en-US" sz="1600" dirty="0"/>
              <a:t>State University East Bay, Carnegie Mellon University, CENIC, Clemson University, Columbia University, Cornell University, </a:t>
            </a:r>
            <a:r>
              <a:rPr lang="en-US" sz="1600" dirty="0" err="1"/>
              <a:t>D'Youville</a:t>
            </a:r>
            <a:r>
              <a:rPr lang="en-US" sz="1600" dirty="0"/>
              <a:t> College, Dell Inc., Dickinson College, George Mason University, </a:t>
            </a:r>
            <a:r>
              <a:rPr lang="en-US" sz="1600" dirty="0" smtClean="0"/>
              <a:t>The George Washington University, Georgetown </a:t>
            </a:r>
            <a:r>
              <a:rPr lang="en-US" sz="1600" dirty="0"/>
              <a:t>University, Harvard University, Illinois Century Network, Indiana University Bloomington, Iowa State University, Kansas State University, Kennesaw State University, Montgomery College, </a:t>
            </a:r>
            <a:r>
              <a:rPr lang="en-US" sz="1600" dirty="0" err="1"/>
              <a:t>NevadaNet</a:t>
            </a:r>
            <a:r>
              <a:rPr lang="en-US" sz="1600" dirty="0"/>
              <a:t>, New York University, North Dakota State University, </a:t>
            </a:r>
            <a:r>
              <a:rPr lang="en-US" sz="1600" dirty="0" err="1"/>
              <a:t>NYSERNet</a:t>
            </a:r>
            <a:r>
              <a:rPr lang="en-US" sz="1600" dirty="0"/>
              <a:t>, Inc., </a:t>
            </a:r>
            <a:r>
              <a:rPr lang="en-US" sz="1600" dirty="0" smtClean="0"/>
              <a:t>Oakland </a:t>
            </a:r>
            <a:r>
              <a:rPr lang="en-US" sz="1600" dirty="0"/>
              <a:t>University, Oklahoma City Community College, The Pennsylvania State University, Princeton University, Rensselaer Polytechnic Institute, Southern Illinois University Edwardsville, </a:t>
            </a:r>
            <a:r>
              <a:rPr lang="en-US" sz="1600" dirty="0" smtClean="0"/>
              <a:t>Texas A&amp;M University, Tufts University, </a:t>
            </a:r>
            <a:r>
              <a:rPr lang="en-US" sz="1600" dirty="0"/>
              <a:t>University of Alaska, The University of Arizona, </a:t>
            </a:r>
            <a:r>
              <a:rPr lang="en-US" sz="1600" dirty="0" smtClean="0"/>
              <a:t>University of California Berkeley, University </a:t>
            </a:r>
            <a:r>
              <a:rPr lang="en-US" sz="1600" dirty="0"/>
              <a:t>of California Davis, </a:t>
            </a:r>
            <a:r>
              <a:rPr lang="en-US" sz="1600" dirty="0" smtClean="0"/>
              <a:t>University of California Los Angeles, University </a:t>
            </a:r>
            <a:r>
              <a:rPr lang="en-US" sz="1600" dirty="0"/>
              <a:t>of California Riverside, University of California San Diego, University of California Santa Cruz, University of Chicago, University of Colorado at Boulder, University of Delaware, University of Illinois at Urbana-Champaign, The University of Iowa, University of Kansas, University of Maryland, University of Massachusetts Amherst, University of Michigan-Ann Arbor, University of Nebraska, University of North Carolina at Chapel Hill, University of North Dakota, University of Rochester, University of Southern California, The University of Texas Health Science Center at Houston, University of Virginia, University of Wisconsin-Madison, University of Wisconsin-Milwaukee, University System of New Hampshire, Vanderbilt University, Virginia Tech, Yale </a:t>
            </a:r>
            <a:r>
              <a:rPr lang="en-US" sz="1600" dirty="0" smtClean="0"/>
              <a:t>University</a:t>
            </a:r>
            <a:endParaRPr lang="en-US" sz="1600" dirty="0"/>
          </a:p>
        </p:txBody>
      </p:sp>
    </p:spTree>
    <p:extLst>
      <p:ext uri="{BB962C8B-B14F-4D97-AF65-F5344CB8AC3E}">
        <p14:creationId xmlns:p14="http://schemas.microsoft.com/office/powerpoint/2010/main" val="1839857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a:t>
            </a:r>
            <a:endParaRPr lang="en-US" dirty="0"/>
          </a:p>
        </p:txBody>
      </p:sp>
      <p:sp>
        <p:nvSpPr>
          <p:cNvPr id="3" name="Content Placeholder 2"/>
          <p:cNvSpPr>
            <a:spLocks noGrp="1"/>
          </p:cNvSpPr>
          <p:nvPr>
            <p:ph idx="1"/>
          </p:nvPr>
        </p:nvSpPr>
        <p:spPr>
          <a:xfrm>
            <a:off x="457200" y="1600201"/>
            <a:ext cx="8229600" cy="4114799"/>
          </a:xfrm>
        </p:spPr>
        <p:txBody>
          <a:bodyPr/>
          <a:lstStyle/>
          <a:p>
            <a:r>
              <a:rPr lang="en-US" dirty="0" smtClean="0"/>
              <a:t>Virtual Working-Group Meetings</a:t>
            </a:r>
          </a:p>
          <a:p>
            <a:pPr lvl="1"/>
            <a:r>
              <a:rPr lang="en-US" dirty="0" smtClean="0"/>
              <a:t>Mostly phone, occasional video</a:t>
            </a:r>
          </a:p>
          <a:p>
            <a:r>
              <a:rPr lang="en-US" dirty="0" smtClean="0"/>
              <a:t>Working-Group Projects</a:t>
            </a:r>
          </a:p>
          <a:p>
            <a:pPr lvl="1"/>
            <a:r>
              <a:rPr lang="en-US" dirty="0" smtClean="0"/>
              <a:t>Usually short, ad hoc efforts</a:t>
            </a:r>
          </a:p>
          <a:p>
            <a:r>
              <a:rPr lang="en-US" dirty="0" smtClean="0"/>
              <a:t>All-Hands Meetings</a:t>
            </a:r>
          </a:p>
          <a:p>
            <a:pPr lvl="1"/>
            <a:r>
              <a:rPr lang="en-US" dirty="0" smtClean="0"/>
              <a:t>Next: Jan. 2012</a:t>
            </a:r>
          </a:p>
          <a:p>
            <a:r>
              <a:rPr lang="en-US" dirty="0" smtClean="0"/>
              <a:t>"Product" Dissemination</a:t>
            </a:r>
          </a:p>
          <a:p>
            <a:pPr lvl="1"/>
            <a:r>
              <a:rPr lang="en-US" dirty="0" smtClean="0"/>
              <a:t>Best practices, checklists, white papers…</a:t>
            </a:r>
            <a:endParaRPr lang="en-US" dirty="0"/>
          </a:p>
        </p:txBody>
      </p:sp>
    </p:spTree>
    <p:extLst>
      <p:ext uri="{BB962C8B-B14F-4D97-AF65-F5344CB8AC3E}">
        <p14:creationId xmlns:p14="http://schemas.microsoft.com/office/powerpoint/2010/main" val="137610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 2012</a:t>
            </a:r>
          </a:p>
        </p:txBody>
      </p:sp>
      <p:sp>
        <p:nvSpPr>
          <p:cNvPr id="3" name="Content Placeholder 2"/>
          <p:cNvSpPr>
            <a:spLocks noGrp="1"/>
          </p:cNvSpPr>
          <p:nvPr>
            <p:ph idx="1"/>
          </p:nvPr>
        </p:nvSpPr>
        <p:spPr>
          <a:xfrm>
            <a:off x="457200" y="1752600"/>
            <a:ext cx="8229600" cy="4525963"/>
          </a:xfrm>
        </p:spPr>
        <p:txBody>
          <a:bodyPr/>
          <a:lstStyle/>
          <a:p>
            <a:pPr marL="342900" lvl="0" indent="-342900" algn="l" defTabSz="914400">
              <a:spcBef>
                <a:spcPct val="20000"/>
              </a:spcBef>
              <a:buClrTx/>
              <a:buFont typeface="Arial" pitchFamily="34" charset="0"/>
              <a:buChar char="•"/>
            </a:pPr>
            <a:r>
              <a:rPr lang="en-US" dirty="0">
                <a:solidFill>
                  <a:prstClr val="black"/>
                </a:solidFill>
                <a:latin typeface="Calibri"/>
                <a:cs typeface="+mn-cs"/>
              </a:rPr>
              <a:t>Tuesday: ACTI Member Meeting</a:t>
            </a:r>
          </a:p>
          <a:p>
            <a:pPr marL="342900" lvl="0" indent="-342900" algn="l" defTabSz="914400">
              <a:spcBef>
                <a:spcPct val="20000"/>
              </a:spcBef>
              <a:buClrTx/>
              <a:buFont typeface="Arial" pitchFamily="34" charset="0"/>
              <a:buChar char="•"/>
            </a:pPr>
            <a:r>
              <a:rPr lang="en-US" dirty="0">
                <a:solidFill>
                  <a:prstClr val="black"/>
                </a:solidFill>
                <a:latin typeface="Calibri"/>
                <a:cs typeface="+mn-cs"/>
              </a:rPr>
              <a:t>Wednesday: ACTI/CSG Workshops</a:t>
            </a:r>
          </a:p>
          <a:p>
            <a:pPr marL="742950" lvl="1" indent="-285750" algn="l" defTabSz="914400" fontAlgn="base">
              <a:spcBef>
                <a:spcPct val="20000"/>
              </a:spcBef>
              <a:buFont typeface="Arial" pitchFamily="34" charset="0"/>
              <a:buChar char="–"/>
            </a:pPr>
            <a:r>
              <a:rPr lang="en-US" sz="2800" i="0" dirty="0">
                <a:solidFill>
                  <a:prstClr val="black"/>
                </a:solidFill>
                <a:latin typeface="Calibri"/>
                <a:cs typeface="+mn-cs"/>
              </a:rPr>
              <a:t>Metrics and Dashboards, Reporting How IT is Doing in Your Community</a:t>
            </a:r>
          </a:p>
          <a:p>
            <a:pPr marL="742950" lvl="1" indent="-285750" algn="l" defTabSz="914400" fontAlgn="base">
              <a:spcBef>
                <a:spcPct val="20000"/>
              </a:spcBef>
              <a:buFont typeface="Arial" pitchFamily="34" charset="0"/>
              <a:buChar char="–"/>
            </a:pPr>
            <a:r>
              <a:rPr lang="en-US" sz="2800" i="0" dirty="0">
                <a:solidFill>
                  <a:prstClr val="black"/>
                </a:solidFill>
                <a:latin typeface="Calibri"/>
                <a:cs typeface="+mn-cs"/>
              </a:rPr>
              <a:t>Strategic Planning, Service Portfolios, Project Portfolio and EA </a:t>
            </a:r>
          </a:p>
          <a:p>
            <a:pPr marL="342900" lvl="0" indent="-342900" algn="l" defTabSz="914400" fontAlgn="base">
              <a:spcBef>
                <a:spcPct val="20000"/>
              </a:spcBef>
              <a:buClrTx/>
              <a:buFont typeface="Arial" pitchFamily="34" charset="0"/>
              <a:buChar char="•"/>
            </a:pPr>
            <a:r>
              <a:rPr lang="en-US" dirty="0">
                <a:solidFill>
                  <a:prstClr val="black"/>
                </a:solidFill>
                <a:latin typeface="Calibri"/>
                <a:cs typeface="+mn-cs"/>
              </a:rPr>
              <a:t>Thursday: ACTI/CSG Workshop </a:t>
            </a:r>
          </a:p>
          <a:p>
            <a:pPr marL="742950" lvl="1" indent="-285750" algn="l" defTabSz="914400" fontAlgn="base">
              <a:spcBef>
                <a:spcPct val="20000"/>
              </a:spcBef>
              <a:buFont typeface="Arial" pitchFamily="34" charset="0"/>
              <a:buChar char="–"/>
            </a:pPr>
            <a:r>
              <a:rPr lang="en-US" sz="2800" i="0" dirty="0">
                <a:solidFill>
                  <a:prstClr val="black"/>
                </a:solidFill>
                <a:latin typeface="Calibri"/>
                <a:cs typeface="+mn-cs"/>
              </a:rPr>
              <a:t>Developing Cloud Applications</a:t>
            </a:r>
          </a:p>
          <a:p>
            <a:endParaRPr lang="en-US" dirty="0"/>
          </a:p>
        </p:txBody>
      </p:sp>
      <p:sp>
        <p:nvSpPr>
          <p:cNvPr id="7" name="Rounded Rectangle 6"/>
          <p:cNvSpPr/>
          <p:nvPr/>
        </p:nvSpPr>
        <p:spPr>
          <a:xfrm>
            <a:off x="6629400" y="914400"/>
            <a:ext cx="2209800" cy="1295400"/>
          </a:xfrm>
          <a:prstGeom prst="roundRect">
            <a:avLst/>
          </a:prstGeom>
          <a:solidFill>
            <a:schemeClr val="accent6">
              <a:lumMod val="20000"/>
              <a:lumOff val="80000"/>
            </a:schemeClr>
          </a:solidFill>
          <a:ln w="38100"/>
          <a:effectLst>
            <a:glow rad="635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January 10-12, 2012</a:t>
            </a:r>
            <a:br>
              <a:rPr lang="en-US" dirty="0" smtClean="0"/>
            </a:br>
            <a:r>
              <a:rPr lang="en-US" dirty="0" smtClean="0"/>
              <a:t>Stanford University </a:t>
            </a:r>
            <a:br>
              <a:rPr lang="en-US" dirty="0" smtClean="0"/>
            </a:br>
            <a:r>
              <a:rPr lang="en-US" dirty="0" smtClean="0"/>
              <a:t>Palo Alto, CA</a:t>
            </a:r>
            <a:endParaRPr lang="en-US" dirty="0"/>
          </a:p>
        </p:txBody>
      </p:sp>
    </p:spTree>
    <p:extLst>
      <p:ext uri="{BB962C8B-B14F-4D97-AF65-F5344CB8AC3E}">
        <p14:creationId xmlns:p14="http://schemas.microsoft.com/office/powerpoint/2010/main" val="3883648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Groups (5 so far)</a:t>
            </a:r>
            <a:endParaRPr lang="en-US" dirty="0"/>
          </a:p>
        </p:txBody>
      </p:sp>
      <p:sp>
        <p:nvSpPr>
          <p:cNvPr id="3" name="Content Placeholder 2"/>
          <p:cNvSpPr>
            <a:spLocks noGrp="1"/>
          </p:cNvSpPr>
          <p:nvPr>
            <p:ph idx="1"/>
          </p:nvPr>
        </p:nvSpPr>
        <p:spPr>
          <a:xfrm>
            <a:off x="457200" y="1600201"/>
            <a:ext cx="8229600" cy="4190999"/>
          </a:xfrm>
        </p:spPr>
        <p:txBody>
          <a:bodyPr/>
          <a:lstStyle/>
          <a:p>
            <a:r>
              <a:rPr lang="en-US" dirty="0" smtClean="0"/>
              <a:t>Campus </a:t>
            </a:r>
            <a:r>
              <a:rPr lang="en-US" dirty="0" err="1" smtClean="0"/>
              <a:t>Cyberinfrastructure</a:t>
            </a:r>
            <a:endParaRPr lang="en-US" dirty="0" smtClean="0"/>
          </a:p>
          <a:p>
            <a:r>
              <a:rPr lang="en-US" dirty="0" smtClean="0"/>
              <a:t>Communication, Collaboration, and Mobility</a:t>
            </a:r>
          </a:p>
          <a:p>
            <a:r>
              <a:rPr lang="en-US" dirty="0" smtClean="0"/>
              <a:t>Data Management</a:t>
            </a:r>
          </a:p>
          <a:p>
            <a:r>
              <a:rPr lang="en-US" dirty="0" smtClean="0"/>
              <a:t>Mobile Web Frameworks</a:t>
            </a:r>
          </a:p>
          <a:p>
            <a:r>
              <a:rPr lang="en-US" dirty="0" smtClean="0"/>
              <a:t>Optimizing Computing Infrastructure</a:t>
            </a:r>
            <a:endParaRPr lang="en-US" dirty="0"/>
          </a:p>
        </p:txBody>
      </p:sp>
    </p:spTree>
    <p:extLst>
      <p:ext uri="{BB962C8B-B14F-4D97-AF65-F5344CB8AC3E}">
        <p14:creationId xmlns:p14="http://schemas.microsoft.com/office/powerpoint/2010/main" val="2288759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New Groups</a:t>
            </a:r>
            <a:endParaRPr lang="en-US" dirty="0"/>
          </a:p>
        </p:txBody>
      </p:sp>
      <p:sp>
        <p:nvSpPr>
          <p:cNvPr id="3" name="Content Placeholder 2"/>
          <p:cNvSpPr>
            <a:spLocks noGrp="1"/>
          </p:cNvSpPr>
          <p:nvPr>
            <p:ph idx="1"/>
          </p:nvPr>
        </p:nvSpPr>
        <p:spPr/>
        <p:txBody>
          <a:bodyPr/>
          <a:lstStyle/>
          <a:p>
            <a:r>
              <a:rPr lang="en-US" dirty="0" smtClean="0"/>
              <a:t>Data Management</a:t>
            </a:r>
          </a:p>
          <a:p>
            <a:pPr lvl="1"/>
            <a:r>
              <a:rPr lang="en-US" dirty="0" smtClean="0"/>
              <a:t>Access, quantity, administrative, research</a:t>
            </a:r>
          </a:p>
          <a:p>
            <a:r>
              <a:rPr lang="en-US" dirty="0" smtClean="0"/>
              <a:t>Mobile Web Frameworks</a:t>
            </a:r>
          </a:p>
          <a:p>
            <a:pPr lvl="1"/>
            <a:r>
              <a:rPr lang="en-US" dirty="0" smtClean="0"/>
              <a:t>commonalities for mobile-consumable web services</a:t>
            </a:r>
          </a:p>
          <a:p>
            <a:r>
              <a:rPr lang="en-US" dirty="0" smtClean="0"/>
              <a:t>Optimizing Computing Infrastructure</a:t>
            </a:r>
          </a:p>
          <a:p>
            <a:pPr lvl="1"/>
            <a:r>
              <a:rPr lang="en-US" dirty="0" smtClean="0"/>
              <a:t>separate vs. central, local vs. outsourced</a:t>
            </a:r>
          </a:p>
          <a:p>
            <a:endParaRPr lang="en-US" dirty="0"/>
          </a:p>
        </p:txBody>
      </p:sp>
    </p:spTree>
    <p:extLst>
      <p:ext uri="{BB962C8B-B14F-4D97-AF65-F5344CB8AC3E}">
        <p14:creationId xmlns:p14="http://schemas.microsoft.com/office/powerpoint/2010/main" val="1146791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Campus Cyberinfrastructure</a:t>
            </a:r>
            <a:endParaRPr lang="en-US" dirty="0"/>
          </a:p>
        </p:txBody>
      </p:sp>
      <p:sp>
        <p:nvSpPr>
          <p:cNvPr id="3" name="Content Placeholder 2"/>
          <p:cNvSpPr>
            <a:spLocks noGrp="1"/>
          </p:cNvSpPr>
          <p:nvPr>
            <p:ph idx="1"/>
          </p:nvPr>
        </p:nvSpPr>
        <p:spPr/>
        <p:txBody>
          <a:bodyPr>
            <a:normAutofit lnSpcReduction="10000"/>
          </a:bodyPr>
          <a:lstStyle/>
          <a:p>
            <a:pPr marL="342900" lvl="0" indent="-342900" algn="l" defTabSz="914400">
              <a:spcBef>
                <a:spcPct val="20000"/>
              </a:spcBef>
              <a:buClrTx/>
              <a:buFont typeface="Arial" pitchFamily="34" charset="0"/>
              <a:buChar char="•"/>
            </a:pPr>
            <a:r>
              <a:rPr lang="en-US" dirty="0">
                <a:solidFill>
                  <a:prstClr val="black"/>
                </a:solidFill>
                <a:latin typeface="Calibri"/>
                <a:cs typeface="+mn-cs"/>
              </a:rPr>
              <a:t>Review of NSF ACCI Task Force Reports:</a:t>
            </a:r>
          </a:p>
          <a:p>
            <a:pPr marL="742950" lvl="1" indent="-285750" algn="l" defTabSz="914400">
              <a:spcBef>
                <a:spcPct val="20000"/>
              </a:spcBef>
              <a:buFont typeface="Arial" pitchFamily="34" charset="0"/>
              <a:buChar char="–"/>
            </a:pPr>
            <a:r>
              <a:rPr lang="en-US" sz="2800" i="0" dirty="0">
                <a:solidFill>
                  <a:prstClr val="black"/>
                </a:solidFill>
                <a:latin typeface="Calibri"/>
                <a:cs typeface="+mn-cs"/>
              </a:rPr>
              <a:t>Campus Bridging</a:t>
            </a:r>
          </a:p>
          <a:p>
            <a:pPr marL="742950" lvl="1" indent="-285750" algn="l" defTabSz="914400">
              <a:spcBef>
                <a:spcPct val="20000"/>
              </a:spcBef>
              <a:buFont typeface="Arial" pitchFamily="34" charset="0"/>
              <a:buChar char="–"/>
            </a:pPr>
            <a:r>
              <a:rPr lang="en-US" sz="2800" i="0" dirty="0" err="1">
                <a:solidFill>
                  <a:prstClr val="black"/>
                </a:solidFill>
                <a:latin typeface="Calibri"/>
                <a:cs typeface="+mn-cs"/>
              </a:rPr>
              <a:t>Cyberlearning</a:t>
            </a:r>
            <a:r>
              <a:rPr lang="en-US" sz="2800" i="0" dirty="0">
                <a:solidFill>
                  <a:prstClr val="black"/>
                </a:solidFill>
                <a:latin typeface="Calibri"/>
                <a:cs typeface="+mn-cs"/>
              </a:rPr>
              <a:t> and Workforce Development</a:t>
            </a:r>
          </a:p>
          <a:p>
            <a:pPr marL="742950" lvl="1" indent="-285750" algn="l" defTabSz="914400">
              <a:spcBef>
                <a:spcPct val="20000"/>
              </a:spcBef>
              <a:buFont typeface="Arial" pitchFamily="34" charset="0"/>
              <a:buChar char="–"/>
            </a:pPr>
            <a:r>
              <a:rPr lang="en-US" sz="2800" i="0" dirty="0">
                <a:solidFill>
                  <a:prstClr val="black"/>
                </a:solidFill>
                <a:latin typeface="Calibri"/>
                <a:cs typeface="+mn-cs"/>
              </a:rPr>
              <a:t>Data and Visualization</a:t>
            </a:r>
          </a:p>
          <a:p>
            <a:pPr marL="742950" lvl="1" indent="-285750" algn="l" defTabSz="914400">
              <a:spcBef>
                <a:spcPct val="20000"/>
              </a:spcBef>
              <a:buFont typeface="Arial" pitchFamily="34" charset="0"/>
              <a:buChar char="–"/>
            </a:pPr>
            <a:r>
              <a:rPr lang="en-US" sz="2800" i="0" dirty="0">
                <a:solidFill>
                  <a:prstClr val="black"/>
                </a:solidFill>
                <a:latin typeface="Calibri"/>
                <a:cs typeface="+mn-cs"/>
              </a:rPr>
              <a:t>Grand Challenges</a:t>
            </a:r>
          </a:p>
          <a:p>
            <a:pPr marL="742950" lvl="1" indent="-285750" algn="l" defTabSz="914400">
              <a:spcBef>
                <a:spcPct val="20000"/>
              </a:spcBef>
              <a:buFont typeface="Arial" pitchFamily="34" charset="0"/>
              <a:buChar char="–"/>
            </a:pPr>
            <a:r>
              <a:rPr lang="en-US" sz="2800" i="0" dirty="0">
                <a:solidFill>
                  <a:prstClr val="black"/>
                </a:solidFill>
                <a:latin typeface="Calibri"/>
                <a:cs typeface="+mn-cs"/>
              </a:rPr>
              <a:t>High Performance Computing</a:t>
            </a:r>
          </a:p>
          <a:p>
            <a:pPr marL="742950" lvl="1" indent="-285750" algn="l" defTabSz="914400">
              <a:spcBef>
                <a:spcPct val="20000"/>
              </a:spcBef>
              <a:buFont typeface="Arial" pitchFamily="34" charset="0"/>
              <a:buChar char="–"/>
            </a:pPr>
            <a:r>
              <a:rPr lang="en-US" sz="2800" i="0" dirty="0">
                <a:solidFill>
                  <a:prstClr val="black"/>
                </a:solidFill>
                <a:latin typeface="Calibri"/>
                <a:cs typeface="+mn-cs"/>
              </a:rPr>
              <a:t>Software for Science and Engineering</a:t>
            </a:r>
          </a:p>
          <a:p>
            <a:pPr marL="342900" lvl="0" indent="-342900" algn="l" defTabSz="914400">
              <a:spcBef>
                <a:spcPct val="20000"/>
              </a:spcBef>
              <a:buClrTx/>
              <a:buFont typeface="Arial" pitchFamily="34" charset="0"/>
              <a:buChar char="•"/>
            </a:pPr>
            <a:r>
              <a:rPr lang="en-US" dirty="0">
                <a:solidFill>
                  <a:prstClr val="black"/>
                </a:solidFill>
                <a:latin typeface="Calibri"/>
                <a:cs typeface="+mn-cs"/>
              </a:rPr>
              <a:t>Data Visualization </a:t>
            </a:r>
          </a:p>
          <a:p>
            <a:pPr marL="342900" lvl="0" indent="-342900" algn="l" defTabSz="914400">
              <a:spcBef>
                <a:spcPct val="20000"/>
              </a:spcBef>
              <a:buClrTx/>
              <a:buFont typeface="Arial" pitchFamily="34" charset="0"/>
              <a:buChar char="•"/>
            </a:pPr>
            <a:r>
              <a:rPr lang="en-US" dirty="0">
                <a:solidFill>
                  <a:prstClr val="black"/>
                </a:solidFill>
                <a:latin typeface="Calibri"/>
                <a:cs typeface="+mn-cs"/>
              </a:rPr>
              <a:t>Overlap Topic: Data </a:t>
            </a:r>
            <a:r>
              <a:rPr lang="en-US" dirty="0" smtClean="0">
                <a:solidFill>
                  <a:prstClr val="black"/>
                </a:solidFill>
                <a:latin typeface="Calibri"/>
                <a:cs typeface="+mn-cs"/>
              </a:rPr>
              <a:t>Management</a:t>
            </a:r>
            <a:endParaRPr lang="en-US" dirty="0">
              <a:solidFill>
                <a:prstClr val="black"/>
              </a:solidFill>
              <a:latin typeface="Calibri"/>
              <a:cs typeface="+mn-cs"/>
            </a:endParaRPr>
          </a:p>
        </p:txBody>
      </p:sp>
    </p:spTree>
    <p:extLst>
      <p:ext uri="{BB962C8B-B14F-4D97-AF65-F5344CB8AC3E}">
        <p14:creationId xmlns:p14="http://schemas.microsoft.com/office/powerpoint/2010/main" val="3423369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Communication,</a:t>
            </a:r>
            <a:br>
              <a:rPr lang="en-US" dirty="0" smtClean="0"/>
            </a:br>
            <a:r>
              <a:rPr lang="en-US" dirty="0" smtClean="0"/>
              <a:t>Collaboration, and Mobility</a:t>
            </a:r>
            <a:endParaRPr lang="en-US" dirty="0"/>
          </a:p>
        </p:txBody>
      </p:sp>
      <p:sp>
        <p:nvSpPr>
          <p:cNvPr id="3" name="Content Placeholder 2"/>
          <p:cNvSpPr>
            <a:spLocks noGrp="1"/>
          </p:cNvSpPr>
          <p:nvPr>
            <p:ph idx="1"/>
          </p:nvPr>
        </p:nvSpPr>
        <p:spPr/>
        <p:txBody>
          <a:bodyPr/>
          <a:lstStyle/>
          <a:p>
            <a:pPr marL="342900" lvl="0" indent="-342900" algn="l" defTabSz="914400">
              <a:spcBef>
                <a:spcPct val="20000"/>
              </a:spcBef>
              <a:buClrTx/>
              <a:buFont typeface="Arial" pitchFamily="34" charset="0"/>
              <a:buChar char="•"/>
            </a:pPr>
            <a:r>
              <a:rPr lang="en-US" dirty="0">
                <a:solidFill>
                  <a:prstClr val="black"/>
                </a:solidFill>
                <a:latin typeface="Calibri"/>
                <a:cs typeface="+mn-cs"/>
              </a:rPr>
              <a:t>Integrated Communications Technology Survey</a:t>
            </a:r>
          </a:p>
          <a:p>
            <a:pPr marL="342900" lvl="0" indent="-342900" algn="l" defTabSz="914400">
              <a:spcBef>
                <a:spcPct val="20000"/>
              </a:spcBef>
              <a:buClrTx/>
              <a:buFont typeface="Arial" pitchFamily="34" charset="0"/>
              <a:buChar char="•"/>
            </a:pPr>
            <a:r>
              <a:rPr lang="en-US" dirty="0">
                <a:solidFill>
                  <a:prstClr val="black"/>
                </a:solidFill>
                <a:latin typeface="Calibri"/>
                <a:cs typeface="+mn-cs"/>
              </a:rPr>
              <a:t>Mobility for Safety/Security</a:t>
            </a:r>
          </a:p>
          <a:p>
            <a:pPr marL="342900" lvl="0" indent="-342900" algn="l" defTabSz="914400">
              <a:spcBef>
                <a:spcPct val="20000"/>
              </a:spcBef>
              <a:buClrTx/>
              <a:buFont typeface="Arial" pitchFamily="34" charset="0"/>
              <a:buChar char="•"/>
            </a:pPr>
            <a:r>
              <a:rPr lang="en-US" dirty="0">
                <a:solidFill>
                  <a:prstClr val="black"/>
                </a:solidFill>
                <a:latin typeface="Calibri"/>
                <a:cs typeface="+mn-cs"/>
              </a:rPr>
              <a:t>Communication as a Service (</a:t>
            </a:r>
            <a:r>
              <a:rPr lang="en-US" dirty="0" err="1">
                <a:solidFill>
                  <a:prstClr val="black"/>
                </a:solidFill>
                <a:latin typeface="Calibri"/>
                <a:cs typeface="+mn-cs"/>
              </a:rPr>
              <a:t>CaaS</a:t>
            </a:r>
            <a:r>
              <a:rPr lang="en-US" dirty="0">
                <a:solidFill>
                  <a:prstClr val="black"/>
                </a:solidFill>
                <a:latin typeface="Calibri"/>
                <a:cs typeface="+mn-cs"/>
              </a:rPr>
              <a:t>)</a:t>
            </a:r>
          </a:p>
          <a:p>
            <a:pPr marL="342900" lvl="0" indent="-342900" algn="l" defTabSz="914400">
              <a:spcBef>
                <a:spcPct val="20000"/>
              </a:spcBef>
              <a:buClrTx/>
              <a:buFont typeface="Arial" pitchFamily="34" charset="0"/>
              <a:buChar char="•"/>
            </a:pPr>
            <a:r>
              <a:rPr lang="en-US" dirty="0">
                <a:solidFill>
                  <a:prstClr val="black"/>
                </a:solidFill>
                <a:latin typeface="Calibri"/>
                <a:cs typeface="+mn-cs"/>
              </a:rPr>
              <a:t>Distributed Antennae System (DAS)</a:t>
            </a:r>
          </a:p>
          <a:p>
            <a:pPr marL="342900" lvl="0" indent="-342900" algn="l" defTabSz="914400">
              <a:spcBef>
                <a:spcPct val="20000"/>
              </a:spcBef>
              <a:buClrTx/>
              <a:buFont typeface="Arial" pitchFamily="34" charset="0"/>
              <a:buChar char="•"/>
            </a:pPr>
            <a:r>
              <a:rPr lang="en-US" dirty="0">
                <a:solidFill>
                  <a:prstClr val="black"/>
                </a:solidFill>
                <a:latin typeface="Calibri"/>
                <a:cs typeface="+mn-cs"/>
              </a:rPr>
              <a:t>Other potential topics:</a:t>
            </a:r>
          </a:p>
          <a:p>
            <a:pPr marL="742950" lvl="1" indent="-285750" algn="l" defTabSz="914400">
              <a:spcBef>
                <a:spcPct val="20000"/>
              </a:spcBef>
              <a:buFont typeface="Arial" pitchFamily="34" charset="0"/>
              <a:buChar char="–"/>
            </a:pPr>
            <a:r>
              <a:rPr lang="en-US" sz="2800" i="0" dirty="0">
                <a:solidFill>
                  <a:prstClr val="black"/>
                </a:solidFill>
                <a:latin typeface="Calibri"/>
                <a:cs typeface="+mn-cs"/>
              </a:rPr>
              <a:t>Mobility and enterprise processes</a:t>
            </a:r>
          </a:p>
          <a:p>
            <a:pPr marL="742950" lvl="1" indent="-285750" algn="l" defTabSz="914400">
              <a:spcBef>
                <a:spcPct val="20000"/>
              </a:spcBef>
              <a:buFont typeface="Arial" pitchFamily="34" charset="0"/>
              <a:buChar char="–"/>
            </a:pPr>
            <a:r>
              <a:rPr lang="en-US" sz="2800" i="0" dirty="0">
                <a:solidFill>
                  <a:prstClr val="black"/>
                </a:solidFill>
                <a:latin typeface="Calibri"/>
                <a:cs typeface="+mn-cs"/>
              </a:rPr>
              <a:t>Separate vs. convergent </a:t>
            </a:r>
            <a:r>
              <a:rPr lang="en-US" sz="2800" i="0" dirty="0" smtClean="0">
                <a:solidFill>
                  <a:prstClr val="black"/>
                </a:solidFill>
                <a:latin typeface="Calibri"/>
                <a:cs typeface="+mn-cs"/>
              </a:rPr>
              <a:t>networks</a:t>
            </a:r>
            <a:endParaRPr lang="en-US" sz="2800" i="0" dirty="0">
              <a:solidFill>
                <a:prstClr val="black"/>
              </a:solidFill>
              <a:latin typeface="Calibri"/>
              <a:cs typeface="+mn-cs"/>
            </a:endParaRPr>
          </a:p>
        </p:txBody>
      </p:sp>
    </p:spTree>
    <p:extLst>
      <p:ext uri="{BB962C8B-B14F-4D97-AF65-F5344CB8AC3E}">
        <p14:creationId xmlns:p14="http://schemas.microsoft.com/office/powerpoint/2010/main" val="12160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8229600" cy="1752599"/>
          </a:xfrm>
        </p:spPr>
        <p:txBody>
          <a:bodyPr/>
          <a:lstStyle/>
          <a:p>
            <a:r>
              <a:rPr lang="en-US" dirty="0" smtClean="0"/>
              <a:t>More Information?</a:t>
            </a:r>
            <a:endParaRPr lang="en-US" dirty="0"/>
          </a:p>
        </p:txBody>
      </p:sp>
      <p:sp>
        <p:nvSpPr>
          <p:cNvPr id="4" name="Subtitle 3"/>
          <p:cNvSpPr>
            <a:spLocks noGrp="1"/>
          </p:cNvSpPr>
          <p:nvPr>
            <p:ph type="subTitle" idx="1"/>
          </p:nvPr>
        </p:nvSpPr>
        <p:spPr>
          <a:xfrm>
            <a:off x="1371600" y="3505199"/>
            <a:ext cx="6400800" cy="2514600"/>
          </a:xfrm>
        </p:spPr>
        <p:txBody>
          <a:bodyPr>
            <a:normAutofit fontScale="77500" lnSpcReduction="20000"/>
          </a:bodyPr>
          <a:lstStyle/>
          <a:p>
            <a:r>
              <a:rPr lang="en-US" dirty="0" smtClean="0">
                <a:solidFill>
                  <a:schemeClr val="accent6">
                    <a:lumMod val="75000"/>
                  </a:schemeClr>
                </a:solidFill>
              </a:rPr>
              <a:t>www.educause.edu/acti</a:t>
            </a:r>
          </a:p>
          <a:p>
            <a:r>
              <a:rPr lang="en-US" dirty="0" smtClean="0">
                <a:solidFill>
                  <a:schemeClr val="accent6">
                    <a:lumMod val="75000"/>
                  </a:schemeClr>
                </a:solidFill>
              </a:rPr>
              <a:t>acti@educause.edu</a:t>
            </a:r>
          </a:p>
          <a:p>
            <a:endParaRPr lang="en-US" dirty="0" smtClean="0"/>
          </a:p>
          <a:p>
            <a:r>
              <a:rPr lang="en-US" sz="2400" dirty="0" smtClean="0">
                <a:solidFill>
                  <a:schemeClr val="tx1">
                    <a:lumMod val="50000"/>
                    <a:lumOff val="50000"/>
                  </a:schemeClr>
                </a:solidFill>
              </a:rPr>
              <a:t>Greg Jackson, Vice President</a:t>
            </a:r>
          </a:p>
          <a:p>
            <a:r>
              <a:rPr lang="en-US" sz="2400" dirty="0" smtClean="0">
                <a:solidFill>
                  <a:schemeClr val="accent6">
                    <a:lumMod val="75000"/>
                  </a:schemeClr>
                </a:solidFill>
              </a:rPr>
              <a:t>gjackson@educause.edu</a:t>
            </a:r>
            <a:endParaRPr lang="en-US" sz="2400" dirty="0" smtClean="0">
              <a:solidFill>
                <a:schemeClr val="tx1">
                  <a:lumMod val="50000"/>
                  <a:lumOff val="50000"/>
                </a:schemeClr>
              </a:solidFill>
            </a:endParaRPr>
          </a:p>
          <a:p>
            <a:r>
              <a:rPr lang="en-US" sz="2400" dirty="0" smtClean="0">
                <a:solidFill>
                  <a:schemeClr val="tx1">
                    <a:lumMod val="50000"/>
                    <a:lumOff val="50000"/>
                  </a:schemeClr>
                </a:solidFill>
              </a:rPr>
              <a:t>Karen Wetzel, ACTI Program Manager </a:t>
            </a:r>
            <a:r>
              <a:rPr lang="en-US" sz="2400" dirty="0" smtClean="0">
                <a:solidFill>
                  <a:schemeClr val="accent6">
                    <a:lumMod val="75000"/>
                  </a:schemeClr>
                </a:solidFill>
              </a:rPr>
              <a:t>kwetzel@educause.edu</a:t>
            </a:r>
          </a:p>
        </p:txBody>
      </p:sp>
    </p:spTree>
    <p:extLst>
      <p:ext uri="{BB962C8B-B14F-4D97-AF65-F5344CB8AC3E}">
        <p14:creationId xmlns:p14="http://schemas.microsoft.com/office/powerpoint/2010/main" val="1220397977"/>
      </p:ext>
    </p:extLst>
  </p:cSld>
  <p:clrMapOvr>
    <a:masterClrMapping/>
  </p:clrMapOvr>
</p:sld>
</file>

<file path=ppt/theme/theme1.xml><?xml version="1.0" encoding="utf-8"?>
<a:theme xmlns:a="http://schemas.openxmlformats.org/drawingml/2006/main" name="educause-simp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educause-acti-simple</Template>
  <TotalTime>140</TotalTime>
  <Words>735</Words>
  <Application>Microsoft Office PowerPoint</Application>
  <PresentationFormat>On-screen Show (4:3)</PresentationFormat>
  <Paragraphs>72</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educause-simple</vt:lpstr>
      <vt:lpstr>Community Update</vt:lpstr>
      <vt:lpstr>Member Institutions (62 so far)</vt:lpstr>
      <vt:lpstr>Activities</vt:lpstr>
      <vt:lpstr>ACTI 2012</vt:lpstr>
      <vt:lpstr>Working Groups (5 so far)</vt:lpstr>
      <vt:lpstr>Three New Groups</vt:lpstr>
      <vt:lpstr>Campus Cyberinfrastructure</vt:lpstr>
      <vt:lpstr>Communication, Collaboration, and Mobility</vt:lpstr>
      <vt:lpstr>More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Update</dc:title>
  <dc:creator>Greg Jackson</dc:creator>
  <cp:lastModifiedBy>kwetzel</cp:lastModifiedBy>
  <cp:revision>12</cp:revision>
  <cp:lastPrinted>2011-10-14T19:04:18Z</cp:lastPrinted>
  <dcterms:created xsi:type="dcterms:W3CDTF">2011-10-07T14:09:10Z</dcterms:created>
  <dcterms:modified xsi:type="dcterms:W3CDTF">2012-02-28T19:17:17Z</dcterms:modified>
</cp:coreProperties>
</file>