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61" r:id="rId5"/>
    <p:sldId id="259" r:id="rId6"/>
    <p:sldId id="260"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484" autoAdjust="0"/>
  </p:normalViewPr>
  <p:slideViewPr>
    <p:cSldViewPr snapToGrid="0" snapToObjects="1">
      <p:cViewPr>
        <p:scale>
          <a:sx n="97" d="100"/>
          <a:sy n="97" d="100"/>
        </p:scale>
        <p:origin x="-72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5E042D-790D-1047-B93C-2A49983FDD9E}" type="datetimeFigureOut">
              <a:rPr lang="en-US" smtClean="0"/>
              <a:t>1/24/2012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2EAB09-53D1-5446-9937-EC213B175A13}" type="slidenum">
              <a:rPr lang="en-US" smtClean="0"/>
              <a:t>‹#›</a:t>
            </a:fld>
            <a:endParaRPr lang="en-US" dirty="0"/>
          </a:p>
        </p:txBody>
      </p:sp>
    </p:spTree>
    <p:extLst>
      <p:ext uri="{BB962C8B-B14F-4D97-AF65-F5344CB8AC3E}">
        <p14:creationId xmlns:p14="http://schemas.microsoft.com/office/powerpoint/2010/main" val="1137037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Summarizing</a:t>
            </a:r>
            <a:r>
              <a:rPr lang="en-US" baseline="0" dirty="0" smtClean="0"/>
              <a:t> about 5 hours or work …</a:t>
            </a:r>
            <a:endParaRPr lang="en-US" dirty="0"/>
          </a:p>
        </p:txBody>
      </p:sp>
      <p:sp>
        <p:nvSpPr>
          <p:cNvPr id="4" name="Slide Number Placeholder 3"/>
          <p:cNvSpPr>
            <a:spLocks noGrp="1"/>
          </p:cNvSpPr>
          <p:nvPr>
            <p:ph type="sldNum" sz="quarter" idx="10"/>
          </p:nvPr>
        </p:nvSpPr>
        <p:spPr/>
        <p:txBody>
          <a:bodyPr/>
          <a:lstStyle/>
          <a:p>
            <a:fld id="{402EAB09-53D1-5446-9937-EC213B175A13}" type="slidenum">
              <a:rPr lang="en-US" smtClean="0"/>
              <a:t>4</a:t>
            </a:fld>
            <a:endParaRPr lang="en-US" dirty="0"/>
          </a:p>
        </p:txBody>
      </p:sp>
    </p:spTree>
    <p:extLst>
      <p:ext uri="{BB962C8B-B14F-4D97-AF65-F5344CB8AC3E}">
        <p14:creationId xmlns:p14="http://schemas.microsoft.com/office/powerpoint/2010/main" val="2377755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Administrative/Academic/Research Computing:</a:t>
            </a:r>
          </a:p>
          <a:p>
            <a:pPr marL="171450" indent="-171450">
              <a:buFontTx/>
              <a:buChar char="-"/>
            </a:pPr>
            <a:r>
              <a:rPr lang="en-US" dirty="0" smtClean="0"/>
              <a:t>What are the main areas</a:t>
            </a:r>
            <a:r>
              <a:rPr lang="en-US" baseline="0" dirty="0" smtClean="0"/>
              <a:t> of computing?</a:t>
            </a:r>
          </a:p>
          <a:p>
            <a:pPr marL="171450" indent="-171450">
              <a:buFontTx/>
              <a:buChar char="-"/>
            </a:pPr>
            <a:r>
              <a:rPr lang="en-US" baseline="0" dirty="0" smtClean="0"/>
              <a:t>What do these areas have in common?</a:t>
            </a:r>
          </a:p>
          <a:p>
            <a:pPr marL="171450" indent="-171450">
              <a:buFontTx/>
              <a:buChar char="-"/>
            </a:pPr>
            <a:r>
              <a:rPr lang="en-US" baseline="0" dirty="0" smtClean="0"/>
              <a:t>What are the special needs for each area?</a:t>
            </a:r>
          </a:p>
          <a:p>
            <a:pPr marL="171450" indent="-171450">
              <a:buFontTx/>
              <a:buChar char="-"/>
            </a:pPr>
            <a:r>
              <a:rPr lang="en-US" baseline="0" dirty="0" smtClean="0"/>
              <a:t>What issues need to be considered (e.g. governance) when dealing with computing divisions on a campus?  (an LMS might cross over various areas)</a:t>
            </a:r>
          </a:p>
          <a:p>
            <a:pPr marL="171450" indent="-171450">
              <a:buFontTx/>
              <a:buChar char="-"/>
            </a:pPr>
            <a:endParaRPr lang="en-US" baseline="0" dirty="0" smtClean="0"/>
          </a:p>
          <a:p>
            <a:pPr marL="0" indent="0">
              <a:buFontTx/>
              <a:buNone/>
            </a:pPr>
            <a:r>
              <a:rPr lang="en-US" baseline="0" dirty="0" smtClean="0"/>
              <a:t>Internal/External:</a:t>
            </a:r>
          </a:p>
          <a:p>
            <a:pPr marL="171450" indent="-171450">
              <a:buFontTx/>
              <a:buChar char="-"/>
            </a:pPr>
            <a:r>
              <a:rPr lang="en-US" baseline="0" dirty="0" smtClean="0"/>
              <a:t>What different strategies and practices to employ?</a:t>
            </a:r>
          </a:p>
          <a:p>
            <a:pPr marL="171450" indent="-171450">
              <a:buFontTx/>
              <a:buChar char="-"/>
            </a:pPr>
            <a:r>
              <a:rPr lang="en-US" baseline="0" dirty="0" smtClean="0"/>
              <a:t>Contractual obligations?</a:t>
            </a:r>
          </a:p>
          <a:p>
            <a:pPr marL="171450" indent="-171450">
              <a:buFontTx/>
              <a:buChar char="-"/>
            </a:pPr>
            <a:endParaRPr lang="en-US" baseline="0" dirty="0" smtClean="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402EAB09-53D1-5446-9937-EC213B175A13}" type="slidenum">
              <a:rPr lang="en-US" smtClean="0"/>
              <a:t>7</a:t>
            </a:fld>
            <a:endParaRPr lang="en-US" dirty="0"/>
          </a:p>
        </p:txBody>
      </p:sp>
    </p:spTree>
    <p:extLst>
      <p:ext uri="{BB962C8B-B14F-4D97-AF65-F5344CB8AC3E}">
        <p14:creationId xmlns:p14="http://schemas.microsoft.com/office/powerpoint/2010/main" val="3986634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Marc Wallman of North Dakota State U.</a:t>
            </a:r>
            <a:endParaRPr lang="en-US" dirty="0"/>
          </a:p>
        </p:txBody>
      </p:sp>
      <p:sp>
        <p:nvSpPr>
          <p:cNvPr id="4" name="Slide Number Placeholder 3"/>
          <p:cNvSpPr>
            <a:spLocks noGrp="1"/>
          </p:cNvSpPr>
          <p:nvPr>
            <p:ph type="sldNum" sz="quarter" idx="10"/>
          </p:nvPr>
        </p:nvSpPr>
        <p:spPr/>
        <p:txBody>
          <a:bodyPr/>
          <a:lstStyle/>
          <a:p>
            <a:fld id="{402EAB09-53D1-5446-9937-EC213B175A13}" type="slidenum">
              <a:rPr lang="en-US" smtClean="0"/>
              <a:t>8</a:t>
            </a:fld>
            <a:endParaRPr lang="en-US" dirty="0"/>
          </a:p>
        </p:txBody>
      </p:sp>
    </p:spTree>
    <p:extLst>
      <p:ext uri="{BB962C8B-B14F-4D97-AF65-F5344CB8AC3E}">
        <p14:creationId xmlns:p14="http://schemas.microsoft.com/office/powerpoint/2010/main" val="3752075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Marc Wallman (North Dakota State U.) and David</a:t>
            </a:r>
            <a:r>
              <a:rPr lang="en-US" baseline="0" dirty="0" smtClean="0"/>
              <a:t> Champion (U. of Chicago)</a:t>
            </a:r>
            <a:endParaRPr lang="en-US" dirty="0"/>
          </a:p>
        </p:txBody>
      </p:sp>
      <p:sp>
        <p:nvSpPr>
          <p:cNvPr id="4" name="Slide Number Placeholder 3"/>
          <p:cNvSpPr>
            <a:spLocks noGrp="1"/>
          </p:cNvSpPr>
          <p:nvPr>
            <p:ph type="sldNum" sz="quarter" idx="10"/>
          </p:nvPr>
        </p:nvSpPr>
        <p:spPr/>
        <p:txBody>
          <a:bodyPr/>
          <a:lstStyle/>
          <a:p>
            <a:fld id="{402EAB09-53D1-5446-9937-EC213B175A13}" type="slidenum">
              <a:rPr lang="en-US" smtClean="0"/>
              <a:t>9</a:t>
            </a:fld>
            <a:endParaRPr lang="en-US" dirty="0"/>
          </a:p>
        </p:txBody>
      </p:sp>
    </p:spTree>
    <p:extLst>
      <p:ext uri="{BB962C8B-B14F-4D97-AF65-F5344CB8AC3E}">
        <p14:creationId xmlns:p14="http://schemas.microsoft.com/office/powerpoint/2010/main" val="2951235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Marc Wallman (North Dakota State U.) and David</a:t>
            </a:r>
            <a:r>
              <a:rPr lang="en-US" baseline="0" dirty="0" smtClean="0"/>
              <a:t> Champion (U. of Chicago)</a:t>
            </a:r>
            <a:endParaRPr lang="en-US" dirty="0"/>
          </a:p>
        </p:txBody>
      </p:sp>
      <p:sp>
        <p:nvSpPr>
          <p:cNvPr id="4" name="Slide Number Placeholder 3"/>
          <p:cNvSpPr>
            <a:spLocks noGrp="1"/>
          </p:cNvSpPr>
          <p:nvPr>
            <p:ph type="sldNum" sz="quarter" idx="10"/>
          </p:nvPr>
        </p:nvSpPr>
        <p:spPr/>
        <p:txBody>
          <a:bodyPr/>
          <a:lstStyle/>
          <a:p>
            <a:fld id="{402EAB09-53D1-5446-9937-EC213B175A13}" type="slidenum">
              <a:rPr lang="en-US" smtClean="0"/>
              <a:t>10</a:t>
            </a:fld>
            <a:endParaRPr lang="en-US" dirty="0"/>
          </a:p>
        </p:txBody>
      </p:sp>
    </p:spTree>
    <p:extLst>
      <p:ext uri="{BB962C8B-B14F-4D97-AF65-F5344CB8AC3E}">
        <p14:creationId xmlns:p14="http://schemas.microsoft.com/office/powerpoint/2010/main" val="2951235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20" name="Footer Placeholder 19"/>
          <p:cNvSpPr>
            <a:spLocks noGrp="1"/>
          </p:cNvSpPr>
          <p:nvPr>
            <p:ph type="ftr" sz="quarter" idx="11"/>
          </p:nvPr>
        </p:nvSpPr>
        <p:spPr/>
        <p:txBody>
          <a:bodyPr/>
          <a:lstStyle>
            <a:extLst/>
          </a:lstStyle>
          <a:p>
            <a:endParaRPr kumimoji="0" lang="en-US" dirty="0"/>
          </a:p>
        </p:txBody>
      </p:sp>
      <p:sp>
        <p:nvSpPr>
          <p:cNvPr id="10" name="Slide Number Placeholder 9"/>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8" name="Footer Placeholder 7"/>
          <p:cNvSpPr>
            <a:spLocks noGrp="1"/>
          </p:cNvSpPr>
          <p:nvPr>
            <p:ph type="ftr" sz="quarter" idx="11"/>
          </p:nvPr>
        </p:nvSpPr>
        <p:spPr/>
        <p:txBody>
          <a:bodyPr/>
          <a:lstStyle>
            <a:extLst/>
          </a:lstStyle>
          <a:p>
            <a:endParaRPr kumimoji="0" lang="en-US" dirty="0"/>
          </a:p>
        </p:txBody>
      </p:sp>
      <p:sp>
        <p:nvSpPr>
          <p:cNvPr id="9" name="Slide Number Placeholder 8"/>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4" name="Footer Placeholder 3"/>
          <p:cNvSpPr>
            <a:spLocks noGrp="1"/>
          </p:cNvSpPr>
          <p:nvPr>
            <p:ph type="ftr" sz="quarter" idx="11"/>
          </p:nvPr>
        </p:nvSpPr>
        <p:spPr/>
        <p:txBody>
          <a:bodyPr/>
          <a:lstStyle>
            <a:extLst/>
          </a:lstStyle>
          <a:p>
            <a:endParaRPr kumimoji="0" lang="en-US" dirty="0"/>
          </a:p>
        </p:txBody>
      </p:sp>
      <p:sp>
        <p:nvSpPr>
          <p:cNvPr id="5" name="Slide Number Placeholder 4"/>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3" name="Footer Placeholder 2"/>
          <p:cNvSpPr>
            <a:spLocks noGrp="1"/>
          </p:cNvSpPr>
          <p:nvPr>
            <p:ph type="ftr" sz="quarter" idx="11"/>
          </p:nvPr>
        </p:nvSpPr>
        <p:spPr/>
        <p:txBody>
          <a:bodyPr/>
          <a:lstStyle>
            <a:extLst/>
          </a:lstStyle>
          <a:p>
            <a:endParaRPr kumimoji="0" lang="en-US" dirty="0"/>
          </a:p>
        </p:txBody>
      </p:sp>
      <p:sp>
        <p:nvSpPr>
          <p:cNvPr id="4" name="Slide Number Placeholder 3"/>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4AB02A5-4FE5-49D9-9E24-09F23B90C450}" type="datetimeFigureOut">
              <a:rPr lang="en-US" smtClean="0"/>
              <a:t>1/24/2012</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fld id="{6294C92D-0306-4E69-9CD3-20855E849650}" type="slidenum">
              <a:rPr kumimoji="0" lang="en-US" smtClean="0"/>
              <a:t>‹#›</a:t>
            </a:fld>
            <a:endParaRPr kumimoji="0"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r" eaLnBrk="1" latinLnBrk="0" hangingPunct="1"/>
            <a:fld id="{54AB02A5-4FE5-49D9-9E24-09F23B90C450}" type="datetimeFigureOut">
              <a:rPr lang="en-US" smtClean="0"/>
              <a:t>1/24/2012</a:t>
            </a:fld>
            <a:endParaRPr lang="en-US" sz="1200" dirty="0">
              <a:solidFill>
                <a:schemeClr val="bg2">
                  <a:shade val="50000"/>
                </a:scheme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sz="1200" dirty="0">
              <a:solidFill>
                <a:schemeClr val="bg2">
                  <a:shade val="50000"/>
                </a:schemeClr>
              </a:solidFill>
              <a:effectLst/>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ctr" eaLnBrk="1" latinLnBrk="0" hangingPunct="1"/>
            <a:fld id="{6294C92D-0306-4E69-9CD3-20855E849650}" type="slidenum">
              <a:rPr kumimoji="0" lang="en-US" smtClean="0"/>
              <a:t>‹#›</a:t>
            </a:fld>
            <a:endParaRPr kumimoji="0" lang="en-US" sz="1200" dirty="0">
              <a:solidFill>
                <a:schemeClr val="bg2">
                  <a:shade val="50000"/>
                </a:schemeClr>
              </a:solidFill>
              <a:effectLst/>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850064"/>
            <a:ext cx="7406640" cy="3580332"/>
          </a:xfrm>
        </p:spPr>
        <p:txBody>
          <a:bodyPr>
            <a:normAutofit/>
          </a:bodyPr>
          <a:lstStyle/>
          <a:p>
            <a:endParaRPr lang="en-US" dirty="0" smtClean="0"/>
          </a:p>
          <a:p>
            <a:endParaRPr lang="en-US" dirty="0" smtClean="0"/>
          </a:p>
          <a:p>
            <a:pPr algn="r"/>
            <a:r>
              <a:rPr lang="en-US" dirty="0" smtClean="0"/>
              <a:t>Optimizing </a:t>
            </a:r>
            <a:r>
              <a:rPr lang="en-US" dirty="0"/>
              <a:t>Computing </a:t>
            </a:r>
            <a:r>
              <a:rPr lang="en-US" dirty="0" smtClean="0"/>
              <a:t>Infrastructure</a:t>
            </a:r>
            <a:endParaRPr lang="en-US" dirty="0"/>
          </a:p>
          <a:p>
            <a:pPr algn="r"/>
            <a:r>
              <a:rPr lang="en-US" dirty="0" smtClean="0"/>
              <a:t>Working Group Status Report</a:t>
            </a:r>
          </a:p>
          <a:p>
            <a:pPr algn="r"/>
            <a:endParaRPr lang="en-US" dirty="0"/>
          </a:p>
          <a:p>
            <a:pPr algn="r"/>
            <a:r>
              <a:rPr lang="en-US" sz="2400" dirty="0" smtClean="0"/>
              <a:t>Robin Ying</a:t>
            </a:r>
          </a:p>
          <a:p>
            <a:pPr algn="r"/>
            <a:r>
              <a:rPr lang="en-US" sz="1800" dirty="0" smtClean="0"/>
              <a:t>Jan 10, 2012</a:t>
            </a:r>
            <a:r>
              <a:rPr lang="en-US" sz="2400" dirty="0" smtClean="0"/>
              <a:t> </a:t>
            </a:r>
            <a:endParaRPr lang="en-US" sz="2400" dirty="0"/>
          </a:p>
        </p:txBody>
      </p:sp>
    </p:spTree>
    <p:extLst>
      <p:ext uri="{BB962C8B-B14F-4D97-AF65-F5344CB8AC3E}">
        <p14:creationId xmlns:p14="http://schemas.microsoft.com/office/powerpoint/2010/main" val="2809336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pic>
        <p:nvPicPr>
          <p:cNvPr id="5" name="Picture 4"/>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143140" y="1270010"/>
            <a:ext cx="3962400" cy="5274945"/>
          </a:xfrm>
          <a:prstGeom prst="rect">
            <a:avLst/>
          </a:prstGeom>
        </p:spPr>
      </p:pic>
    </p:spTree>
    <p:extLst>
      <p:ext uri="{BB962C8B-B14F-4D97-AF65-F5344CB8AC3E}">
        <p14:creationId xmlns:p14="http://schemas.microsoft.com/office/powerpoint/2010/main" val="86123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339753"/>
            <a:ext cx="7406640" cy="4103553"/>
          </a:xfrm>
        </p:spPr>
        <p:txBody>
          <a:bodyPr>
            <a:normAutofit/>
          </a:bodyPr>
          <a:lstStyle/>
          <a:p>
            <a:r>
              <a:rPr lang="en-US" sz="2800" dirty="0"/>
              <a:t>The ACTI-OCI group was created in recognition of the increasing demand for centralized efficiency and economy in higher education, and the growing consolidation of IT infrastructure and services as a means of achieving that goal. </a:t>
            </a:r>
            <a:endParaRPr lang="en-US" sz="2800" dirty="0" smtClean="0"/>
          </a:p>
          <a:p>
            <a:endParaRPr lang="en-US" sz="2800" dirty="0"/>
          </a:p>
          <a:p>
            <a:endParaRPr lang="en-US" dirty="0"/>
          </a:p>
        </p:txBody>
      </p:sp>
    </p:spTree>
    <p:extLst>
      <p:ext uri="{BB962C8B-B14F-4D97-AF65-F5344CB8AC3E}">
        <p14:creationId xmlns:p14="http://schemas.microsoft.com/office/powerpoint/2010/main" val="563639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339753"/>
            <a:ext cx="7406640" cy="4103553"/>
          </a:xfrm>
        </p:spPr>
        <p:txBody>
          <a:bodyPr>
            <a:normAutofit/>
          </a:bodyPr>
          <a:lstStyle/>
          <a:p>
            <a:r>
              <a:rPr lang="en-US" sz="2800" dirty="0" smtClean="0"/>
              <a:t>The </a:t>
            </a:r>
            <a:r>
              <a:rPr lang="en-US" sz="2800" dirty="0"/>
              <a:t>group will look to develop methodologies, recommendations, best practices, and other materials intended to guide campuses looking to consolidate their IT infrastructure</a:t>
            </a:r>
            <a:r>
              <a:rPr lang="en-US" sz="2800" dirty="0" smtClean="0"/>
              <a:t>.</a:t>
            </a:r>
            <a:endParaRPr lang="en-US" dirty="0"/>
          </a:p>
        </p:txBody>
      </p:sp>
    </p:spTree>
    <p:extLst>
      <p:ext uri="{BB962C8B-B14F-4D97-AF65-F5344CB8AC3E}">
        <p14:creationId xmlns:p14="http://schemas.microsoft.com/office/powerpoint/2010/main" val="1929261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339753"/>
            <a:ext cx="7406640" cy="4103553"/>
          </a:xfrm>
        </p:spPr>
        <p:txBody>
          <a:bodyPr>
            <a:normAutofit/>
          </a:bodyPr>
          <a:lstStyle/>
          <a:p>
            <a:r>
              <a:rPr lang="en-US" sz="2800" dirty="0" smtClean="0"/>
              <a:t>Formed in October, 2011, the OCI Work Group had 5 conference calls:</a:t>
            </a:r>
          </a:p>
          <a:p>
            <a:pPr marL="484632" indent="-457200">
              <a:buFont typeface="Arial"/>
              <a:buChar char="•"/>
            </a:pPr>
            <a:r>
              <a:rPr lang="en-US" sz="2800" dirty="0" smtClean="0"/>
              <a:t>10/5/2011</a:t>
            </a:r>
          </a:p>
          <a:p>
            <a:pPr marL="484632" indent="-457200">
              <a:buFont typeface="Arial"/>
              <a:buChar char="•"/>
            </a:pPr>
            <a:r>
              <a:rPr lang="en-US" sz="2800" dirty="0" smtClean="0"/>
              <a:t>11/3/2011</a:t>
            </a:r>
          </a:p>
          <a:p>
            <a:pPr marL="484632" indent="-457200">
              <a:buFont typeface="Arial"/>
              <a:buChar char="•"/>
            </a:pPr>
            <a:r>
              <a:rPr lang="en-US" sz="2800" dirty="0" smtClean="0"/>
              <a:t>11/17/2011</a:t>
            </a:r>
          </a:p>
          <a:p>
            <a:pPr marL="484632" indent="-457200">
              <a:buFont typeface="Arial"/>
              <a:buChar char="•"/>
            </a:pPr>
            <a:r>
              <a:rPr lang="en-US" sz="2800" dirty="0" smtClean="0"/>
              <a:t>12/1/2011</a:t>
            </a:r>
          </a:p>
          <a:p>
            <a:pPr marL="484632" indent="-457200">
              <a:buFont typeface="Arial"/>
              <a:buChar char="•"/>
            </a:pPr>
            <a:r>
              <a:rPr lang="en-US" sz="2800" dirty="0" smtClean="0"/>
              <a:t>12/15/2011</a:t>
            </a:r>
            <a:endParaRPr lang="en-US" dirty="0"/>
          </a:p>
        </p:txBody>
      </p:sp>
    </p:spTree>
    <p:extLst>
      <p:ext uri="{BB962C8B-B14F-4D97-AF65-F5344CB8AC3E}">
        <p14:creationId xmlns:p14="http://schemas.microsoft.com/office/powerpoint/2010/main" val="2804025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339753"/>
            <a:ext cx="7406640" cy="4103553"/>
          </a:xfrm>
        </p:spPr>
        <p:txBody>
          <a:bodyPr>
            <a:normAutofit/>
          </a:bodyPr>
          <a:lstStyle/>
          <a:p>
            <a:r>
              <a:rPr lang="en-US" sz="2800" dirty="0" smtClean="0"/>
              <a:t>As </a:t>
            </a:r>
            <a:r>
              <a:rPr lang="en-US" sz="2800" dirty="0"/>
              <a:t>a starting point, ACTI-OCI will be focusing on optimization by integration (e.g., through the centralization of IT services), including how that plays out both with various parties on campus as well as when dealing with external vendors. </a:t>
            </a:r>
          </a:p>
          <a:p>
            <a:endParaRPr lang="en-US" dirty="0"/>
          </a:p>
        </p:txBody>
      </p:sp>
    </p:spTree>
    <p:extLst>
      <p:ext uri="{BB962C8B-B14F-4D97-AF65-F5344CB8AC3E}">
        <p14:creationId xmlns:p14="http://schemas.microsoft.com/office/powerpoint/2010/main" val="2558680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339753"/>
            <a:ext cx="7406640" cy="4103553"/>
          </a:xfrm>
        </p:spPr>
        <p:txBody>
          <a:bodyPr>
            <a:normAutofit/>
          </a:bodyPr>
          <a:lstStyle/>
          <a:p>
            <a:r>
              <a:rPr lang="en-US" sz="2800" b="1" dirty="0" smtClean="0"/>
              <a:t>Mission &amp; Scope</a:t>
            </a:r>
            <a:r>
              <a:rPr lang="en-US" sz="2800" dirty="0" smtClean="0"/>
              <a:t>:</a:t>
            </a:r>
          </a:p>
          <a:p>
            <a:r>
              <a:rPr lang="en-US" sz="2400" dirty="0" smtClean="0">
                <a:solidFill>
                  <a:srgbClr val="0000FF"/>
                </a:solidFill>
              </a:rPr>
              <a:t>The OCI Working Group will look at the consolidation of IT infrastructure on campuses for both research and administrative computing.  New technology has created new opportunities for centralized efficiency and economy, while retaining departmental control/autonomy.  By looking at specific issues inherent in consolidation, the group will develop methodologies, recommendations, best practices, and other materials intended to guide campuses looking to consolidate their IT infrastructure.</a:t>
            </a:r>
          </a:p>
          <a:p>
            <a:endParaRPr lang="en-US" sz="2800" dirty="0"/>
          </a:p>
          <a:p>
            <a:endParaRPr lang="en-US" dirty="0"/>
          </a:p>
        </p:txBody>
      </p:sp>
    </p:spTree>
    <p:extLst>
      <p:ext uri="{BB962C8B-B14F-4D97-AF65-F5344CB8AC3E}">
        <p14:creationId xmlns:p14="http://schemas.microsoft.com/office/powerpoint/2010/main" val="2858692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sp>
        <p:nvSpPr>
          <p:cNvPr id="3" name="Subtitle 2"/>
          <p:cNvSpPr>
            <a:spLocks noGrp="1"/>
          </p:cNvSpPr>
          <p:nvPr>
            <p:ph type="subTitle" idx="1"/>
          </p:nvPr>
        </p:nvSpPr>
        <p:spPr>
          <a:xfrm>
            <a:off x="1432560" y="1339753"/>
            <a:ext cx="7406640" cy="4103553"/>
          </a:xfrm>
        </p:spPr>
        <p:txBody>
          <a:bodyPr>
            <a:normAutofit/>
          </a:bodyPr>
          <a:lstStyle/>
          <a:p>
            <a:r>
              <a:rPr lang="en-US" sz="2800" dirty="0" smtClean="0"/>
              <a:t>Focusing on:</a:t>
            </a:r>
          </a:p>
          <a:p>
            <a:pPr marL="370332" indent="-342900">
              <a:buFont typeface="Arial"/>
              <a:buChar char="•"/>
            </a:pPr>
            <a:r>
              <a:rPr lang="en-US" sz="2400" dirty="0" smtClean="0">
                <a:solidFill>
                  <a:srgbClr val="0000FF"/>
                </a:solidFill>
              </a:rPr>
              <a:t>Defining “optimization”</a:t>
            </a:r>
          </a:p>
          <a:p>
            <a:pPr marL="370332" indent="-342900">
              <a:buFont typeface="Arial"/>
              <a:buChar char="•"/>
            </a:pPr>
            <a:r>
              <a:rPr lang="en-US" sz="2400" dirty="0" smtClean="0">
                <a:solidFill>
                  <a:srgbClr val="0000FF"/>
                </a:solidFill>
              </a:rPr>
              <a:t>Addressing differences between administrative, academic (teaching/learning), and research computing</a:t>
            </a:r>
          </a:p>
          <a:p>
            <a:pPr marL="370332" indent="-342900">
              <a:buFont typeface="Arial"/>
              <a:buChar char="•"/>
            </a:pPr>
            <a:r>
              <a:rPr lang="en-US" sz="2400" dirty="0" smtClean="0">
                <a:solidFill>
                  <a:srgbClr val="0000FF"/>
                </a:solidFill>
              </a:rPr>
              <a:t>Working </a:t>
            </a:r>
            <a:r>
              <a:rPr lang="en-US" sz="2400" dirty="0">
                <a:solidFill>
                  <a:srgbClr val="0000FF"/>
                </a:solidFill>
              </a:rPr>
              <a:t>with </a:t>
            </a:r>
            <a:r>
              <a:rPr lang="en-US" sz="2400" dirty="0" smtClean="0">
                <a:solidFill>
                  <a:srgbClr val="0000FF"/>
                </a:solidFill>
              </a:rPr>
              <a:t>entities internally versus externally</a:t>
            </a:r>
            <a:endParaRPr lang="en-US" sz="2400" dirty="0">
              <a:solidFill>
                <a:srgbClr val="0000FF"/>
              </a:solidFill>
            </a:endParaRPr>
          </a:p>
          <a:p>
            <a:pPr marL="370332" indent="-342900">
              <a:buFont typeface="Arial"/>
              <a:buChar char="•"/>
            </a:pPr>
            <a:r>
              <a:rPr lang="en-US" sz="2400" dirty="0" smtClean="0">
                <a:solidFill>
                  <a:srgbClr val="0000FF"/>
                </a:solidFill>
              </a:rPr>
              <a:t>Collecting use cases</a:t>
            </a:r>
          </a:p>
          <a:p>
            <a:pPr marL="370332" indent="-342900">
              <a:buFont typeface="Arial"/>
              <a:buChar char="•"/>
            </a:pPr>
            <a:r>
              <a:rPr lang="en-US" sz="2400" dirty="0" smtClean="0">
                <a:solidFill>
                  <a:srgbClr val="0000FF"/>
                </a:solidFill>
              </a:rPr>
              <a:t>Welcoming more members to join the group</a:t>
            </a:r>
            <a:endParaRPr lang="en-US" sz="2800" dirty="0"/>
          </a:p>
          <a:p>
            <a:endParaRPr lang="en-US" dirty="0"/>
          </a:p>
        </p:txBody>
      </p:sp>
    </p:spTree>
    <p:extLst>
      <p:ext uri="{BB962C8B-B14F-4D97-AF65-F5344CB8AC3E}">
        <p14:creationId xmlns:p14="http://schemas.microsoft.com/office/powerpoint/2010/main" val="3262804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pic>
        <p:nvPicPr>
          <p:cNvPr id="3" name="Picture 2" descr="Screen Shot 2012-01-10 at 5.00.17 PM.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724344" y="1350110"/>
            <a:ext cx="6685280" cy="5147310"/>
          </a:xfrm>
          <a:prstGeom prst="rect">
            <a:avLst/>
          </a:prstGeom>
        </p:spPr>
      </p:pic>
    </p:spTree>
    <p:extLst>
      <p:ext uri="{BB962C8B-B14F-4D97-AF65-F5344CB8AC3E}">
        <p14:creationId xmlns:p14="http://schemas.microsoft.com/office/powerpoint/2010/main" val="1134152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740104"/>
          </a:xfrm>
        </p:spPr>
        <p:txBody>
          <a:bodyPr>
            <a:normAutofit/>
          </a:bodyPr>
          <a:lstStyle/>
          <a:p>
            <a:r>
              <a:rPr lang="en-US" sz="3600" b="1" dirty="0" smtClean="0">
                <a:solidFill>
                  <a:srgbClr val="008000"/>
                </a:solidFill>
              </a:rPr>
              <a:t>ACTI-OCI working group</a:t>
            </a:r>
            <a:endParaRPr lang="en-US" sz="3600" b="1" dirty="0">
              <a:solidFill>
                <a:srgbClr val="008000"/>
              </a:solidFill>
            </a:endParaRPr>
          </a:p>
        </p:txBody>
      </p:sp>
      <p:pic>
        <p:nvPicPr>
          <p:cNvPr id="4" name="Picture 3" descr="Optimizin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144561" y="1458733"/>
            <a:ext cx="7863364" cy="4759643"/>
          </a:xfrm>
          <a:prstGeom prst="rect">
            <a:avLst/>
          </a:prstGeom>
        </p:spPr>
      </p:pic>
    </p:spTree>
    <p:extLst>
      <p:ext uri="{BB962C8B-B14F-4D97-AF65-F5344CB8AC3E}">
        <p14:creationId xmlns:p14="http://schemas.microsoft.com/office/powerpoint/2010/main" val="24131913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317</TotalTime>
  <Words>405</Words>
  <Application>Microsoft Office PowerPoint</Application>
  <PresentationFormat>On-screen Show (4:3)</PresentationFormat>
  <Paragraphs>52</Paragraphs>
  <Slides>10</Slides>
  <Notes>5</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ACTI-OCI working group</vt:lpstr>
      <vt:lpstr>ACTI-OCI working group</vt:lpstr>
      <vt:lpstr>ACTI-OCI working group</vt:lpstr>
      <vt:lpstr>ACTI-OCI working group</vt:lpstr>
      <vt:lpstr>ACTI-OCI working group</vt:lpstr>
      <vt:lpstr>ACTI-OCI working group</vt:lpstr>
      <vt:lpstr>ACTI-OCI working group</vt:lpstr>
      <vt:lpstr>ACTI-OCI working group</vt:lpstr>
      <vt:lpstr>ACTI-OCI working group</vt:lpstr>
      <vt:lpstr>ACTI-OCI working group</vt:lpstr>
    </vt:vector>
  </TitlesOfParts>
  <Company>OCCC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ACTI-OCI work group</dc:title>
  <dc:creator>root</dc:creator>
  <cp:lastModifiedBy>kwetzel</cp:lastModifiedBy>
  <cp:revision>29</cp:revision>
  <dcterms:created xsi:type="dcterms:W3CDTF">2012-01-10T11:25:03Z</dcterms:created>
  <dcterms:modified xsi:type="dcterms:W3CDTF">2012-01-24T21:26:42Z</dcterms:modified>
</cp:coreProperties>
</file>