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0"/>
  </p:notesMasterIdLst>
  <p:sldIdLst>
    <p:sldId id="281" r:id="rId2"/>
    <p:sldId id="261" r:id="rId3"/>
    <p:sldId id="260" r:id="rId4"/>
    <p:sldId id="258" r:id="rId5"/>
    <p:sldId id="262" r:id="rId6"/>
    <p:sldId id="263" r:id="rId7"/>
    <p:sldId id="269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jackson\My%20Dropbox\Educause\Enterprise\cds-module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jackson\My%20Dropbox\Educause\Enterprise\cds-module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jackson\My%20Dropbox\Educause\Enterprise\cds-module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 as a Fraction of Overall</a:t>
            </a:r>
            <a:r>
              <a:rPr lang="en-US" baseline="0"/>
              <a:t> Spending, by Institution Type</a:t>
            </a:r>
            <a:endParaRPr lang="en-US"/>
          </a:p>
        </c:rich>
      </c:tx>
      <c:layout>
        <c:manualLayout>
          <c:xMode val="edge"/>
          <c:yMode val="edge"/>
          <c:x val="0.19893417318740819"/>
          <c:y val="2.016806829447857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26615007743999"/>
          <c:y val="7.814872378210673E-2"/>
          <c:w val="0.6424297154764631"/>
          <c:h val="0.88536533502893322"/>
        </c:manualLayout>
      </c:layout>
      <c:doughnutChart>
        <c:varyColors val="1"/>
        <c:ser>
          <c:idx val="0"/>
          <c:order val="0"/>
          <c:tx>
            <c:v>Associate</c:v>
          </c:tx>
          <c:dLbls>
            <c:dLbl>
              <c:idx val="1"/>
              <c:delete val="1"/>
            </c:dLbl>
            <c:numFmt formatCode="0.0%" sourceLinked="0"/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, </c:separator>
            <c:showLeaderLines val="1"/>
          </c:dLbls>
          <c:cat>
            <c:strLit>
              <c:ptCount val="2"/>
              <c:pt idx="0">
                <c:v>IT Expenditures</c:v>
              </c:pt>
              <c:pt idx="1">
                <c:v>Other E&amp;G</c:v>
              </c:pt>
            </c:strLit>
          </c:cat>
          <c:val>
            <c:numLit>
              <c:formatCode>General</c:formatCode>
              <c:ptCount val="2"/>
              <c:pt idx="0">
                <c:v>5.6160029521140672E-2</c:v>
              </c:pt>
              <c:pt idx="1">
                <c:v>0.94383997047885937</c:v>
              </c:pt>
            </c:numLit>
          </c:val>
        </c:ser>
        <c:ser>
          <c:idx val="1"/>
          <c:order val="1"/>
          <c:tx>
            <c:v>Bachelors</c:v>
          </c:tx>
          <c:dLbls>
            <c:dLbl>
              <c:idx val="1"/>
              <c:delete val="1"/>
            </c:dLbl>
            <c:numFmt formatCode="0.0%" sourceLinked="0"/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, </c:separator>
            <c:showLeaderLines val="1"/>
          </c:dLbls>
          <c:cat>
            <c:strLit>
              <c:ptCount val="2"/>
              <c:pt idx="0">
                <c:v>IT Expenditures</c:v>
              </c:pt>
              <c:pt idx="1">
                <c:v>Other E&amp;G</c:v>
              </c:pt>
            </c:strLit>
          </c:cat>
          <c:val>
            <c:numLit>
              <c:formatCode>General</c:formatCode>
              <c:ptCount val="2"/>
              <c:pt idx="0">
                <c:v>4.5830651983057275E-2</c:v>
              </c:pt>
              <c:pt idx="1">
                <c:v>0.95416934801694275</c:v>
              </c:pt>
            </c:numLit>
          </c:val>
        </c:ser>
        <c:ser>
          <c:idx val="2"/>
          <c:order val="2"/>
          <c:tx>
            <c:v>Masters</c:v>
          </c:tx>
          <c:dLbls>
            <c:dLbl>
              <c:idx val="1"/>
              <c:delete val="1"/>
            </c:dLbl>
            <c:numFmt formatCode="0.0%" sourceLinked="0"/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, </c:separator>
            <c:showLeaderLines val="1"/>
          </c:dLbls>
          <c:cat>
            <c:strLit>
              <c:ptCount val="2"/>
              <c:pt idx="0">
                <c:v>IT Expenditures</c:v>
              </c:pt>
              <c:pt idx="1">
                <c:v>Other E&amp;G</c:v>
              </c:pt>
            </c:strLit>
          </c:cat>
          <c:val>
            <c:numLit>
              <c:formatCode>General</c:formatCode>
              <c:ptCount val="2"/>
              <c:pt idx="0">
                <c:v>4.7379514256829722E-2</c:v>
              </c:pt>
              <c:pt idx="1">
                <c:v>0.95262048574317026</c:v>
              </c:pt>
            </c:numLit>
          </c:val>
        </c:ser>
        <c:ser>
          <c:idx val="3"/>
          <c:order val="3"/>
          <c:tx>
            <c:v>Doc/Res</c:v>
          </c:tx>
          <c:dLbls>
            <c:dLbl>
              <c:idx val="1"/>
              <c:delete val="1"/>
            </c:dLbl>
            <c:numFmt formatCode="0.0%" sourceLinked="0"/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, </c:separator>
            <c:showLeaderLines val="1"/>
          </c:dLbls>
          <c:cat>
            <c:strLit>
              <c:ptCount val="2"/>
              <c:pt idx="0">
                <c:v>IT Expenditures</c:v>
              </c:pt>
              <c:pt idx="1">
                <c:v>Other E&amp;G</c:v>
              </c:pt>
            </c:strLit>
          </c:cat>
          <c:val>
            <c:numLit>
              <c:formatCode>General</c:formatCode>
              <c:ptCount val="2"/>
              <c:pt idx="0">
                <c:v>4.1768877459694959E-2</c:v>
              </c:pt>
              <c:pt idx="1">
                <c:v>0.95823112254030507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</a:t>
            </a:r>
            <a:r>
              <a:rPr lang="en-US" baseline="0"/>
              <a:t> Staffing by Function and Institution Type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v>Infrastructure</c:v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</c:dLbls>
          <c:cat>
            <c:strLit>
              <c:ptCount val="4"/>
              <c:pt idx="0">
                <c:v>Associate
(μ=29)</c:v>
              </c:pt>
              <c:pt idx="1">
                <c:v>Bachelors
(μ=23)</c:v>
              </c:pt>
              <c:pt idx="2">
                <c:v>Masters
(μ=41)</c:v>
              </c:pt>
              <c:pt idx="3">
                <c:v>Doctoral/Research
(μ=161)</c:v>
              </c:pt>
            </c:strLit>
          </c:cat>
          <c:val>
            <c:numLit>
              <c:formatCode>General</c:formatCode>
              <c:ptCount val="4"/>
              <c:pt idx="0">
                <c:v>0.20315085447580661</c:v>
              </c:pt>
              <c:pt idx="1">
                <c:v>0.21771236098377639</c:v>
              </c:pt>
              <c:pt idx="2">
                <c:v>0.22832081478621336</c:v>
              </c:pt>
              <c:pt idx="3">
                <c:v>0.31659587625229152</c:v>
              </c:pt>
            </c:numLit>
          </c:val>
        </c:ser>
        <c:ser>
          <c:idx val="1"/>
          <c:order val="1"/>
          <c:tx>
            <c:v>Administrative</c:v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</c:dLbls>
          <c:cat>
            <c:strLit>
              <c:ptCount val="4"/>
              <c:pt idx="0">
                <c:v>Associate
(μ=29)</c:v>
              </c:pt>
              <c:pt idx="1">
                <c:v>Bachelors
(μ=23)</c:v>
              </c:pt>
              <c:pt idx="2">
                <c:v>Masters
(μ=41)</c:v>
              </c:pt>
              <c:pt idx="3">
                <c:v>Doctoral/Research
(μ=161)</c:v>
              </c:pt>
            </c:strLit>
          </c:cat>
          <c:val>
            <c:numLit>
              <c:formatCode>General</c:formatCode>
              <c:ptCount val="4"/>
              <c:pt idx="0">
                <c:v>0.19872142725394226</c:v>
              </c:pt>
              <c:pt idx="1">
                <c:v>0.23058008131701677</c:v>
              </c:pt>
              <c:pt idx="2">
                <c:v>0.23867528550509395</c:v>
              </c:pt>
              <c:pt idx="3">
                <c:v>0.23952176783626192</c:v>
              </c:pt>
            </c:numLit>
          </c:val>
        </c:ser>
        <c:ser>
          <c:idx val="2"/>
          <c:order val="2"/>
          <c:tx>
            <c:v>Support</c:v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</c:dLbls>
          <c:cat>
            <c:strLit>
              <c:ptCount val="4"/>
              <c:pt idx="0">
                <c:v>Associate
(μ=29)</c:v>
              </c:pt>
              <c:pt idx="1">
                <c:v>Bachelors
(μ=23)</c:v>
              </c:pt>
              <c:pt idx="2">
                <c:v>Masters
(μ=41)</c:v>
              </c:pt>
              <c:pt idx="3">
                <c:v>Doctoral/Research
(μ=161)</c:v>
              </c:pt>
            </c:strLit>
          </c:cat>
          <c:val>
            <c:numLit>
              <c:formatCode>General</c:formatCode>
              <c:ptCount val="4"/>
              <c:pt idx="0">
                <c:v>0.25164599867945864</c:v>
              </c:pt>
              <c:pt idx="1">
                <c:v>0.23263044604775382</c:v>
              </c:pt>
              <c:pt idx="2">
                <c:v>0.23083423792281971</c:v>
              </c:pt>
              <c:pt idx="3">
                <c:v>0.17620812623923568</c:v>
              </c:pt>
            </c:numLit>
          </c:val>
        </c:ser>
        <c:ser>
          <c:idx val="3"/>
          <c:order val="3"/>
          <c:tx>
            <c:v>Academic</c:v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</c:dLbls>
          <c:cat>
            <c:strLit>
              <c:ptCount val="4"/>
              <c:pt idx="0">
                <c:v>Associate
(μ=29)</c:v>
              </c:pt>
              <c:pt idx="1">
                <c:v>Bachelors
(μ=23)</c:v>
              </c:pt>
              <c:pt idx="2">
                <c:v>Masters
(μ=41)</c:v>
              </c:pt>
              <c:pt idx="3">
                <c:v>Doctoral/Research
(μ=161)</c:v>
              </c:pt>
            </c:strLit>
          </c:cat>
          <c:val>
            <c:numLit>
              <c:formatCode>General</c:formatCode>
              <c:ptCount val="4"/>
              <c:pt idx="0">
                <c:v>0.24145591022457222</c:v>
              </c:pt>
              <c:pt idx="1">
                <c:v>0.21166839398891857</c:v>
              </c:pt>
              <c:pt idx="2">
                <c:v>0.17590319314017619</c:v>
              </c:pt>
              <c:pt idx="3">
                <c:v>0.14229443947376336</c:v>
              </c:pt>
            </c:numLit>
          </c:val>
        </c:ser>
        <c:ser>
          <c:idx val="4"/>
          <c:order val="4"/>
          <c:tx>
            <c:v>Management</c:v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</c:dLbls>
          <c:cat>
            <c:strLit>
              <c:ptCount val="4"/>
              <c:pt idx="0">
                <c:v>Associate
(μ=29)</c:v>
              </c:pt>
              <c:pt idx="1">
                <c:v>Bachelors
(μ=23)</c:v>
              </c:pt>
              <c:pt idx="2">
                <c:v>Masters
(μ=41)</c:v>
              </c:pt>
              <c:pt idx="3">
                <c:v>Doctoral/Research
(μ=161)</c:v>
              </c:pt>
            </c:strLit>
          </c:cat>
          <c:val>
            <c:numLit>
              <c:formatCode>General</c:formatCode>
              <c:ptCount val="4"/>
              <c:pt idx="0">
                <c:v>0.10502580936622036</c:v>
              </c:pt>
              <c:pt idx="1">
                <c:v>0.10740871766253438</c:v>
              </c:pt>
              <c:pt idx="2">
                <c:v>0.12626646864569685</c:v>
              </c:pt>
              <c:pt idx="3">
                <c:v>0.12537979019844711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100"/>
        <c:axId val="66618112"/>
        <c:axId val="66619648"/>
      </c:barChart>
      <c:catAx>
        <c:axId val="6661811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66619648"/>
        <c:crosses val="autoZero"/>
        <c:auto val="1"/>
        <c:lblAlgn val="ctr"/>
        <c:lblOffset val="100"/>
        <c:noMultiLvlLbl val="0"/>
      </c:catAx>
      <c:valAx>
        <c:axId val="6661964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66618112"/>
        <c:crosses val="autoZero"/>
        <c:crossBetween val="between"/>
        <c:majorUnit val="0.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System</a:t>
            </a:r>
            <a:r>
              <a:rPr lang="en-US" baseline="0"/>
              <a:t> Implementation Date</a:t>
            </a:r>
          </a:p>
          <a:p>
            <a:pPr>
              <a:defRPr/>
            </a:pPr>
            <a:r>
              <a:rPr lang="en-US"/>
              <a:t>by System Type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8028042943270319E-2"/>
          <c:y val="0.11718155850891596"/>
          <c:w val="0.85362776468706603"/>
          <c:h val="0.75767224284640999"/>
        </c:manualLayout>
      </c:layout>
      <c:lineChart>
        <c:grouping val="standard"/>
        <c:varyColors val="0"/>
        <c:ser>
          <c:idx val="0"/>
          <c:order val="0"/>
          <c:tx>
            <c:strRef>
              <c:f>'Chart Base'!$B$7</c:f>
              <c:strCache>
                <c:ptCount val="1"/>
                <c:pt idx="0">
                  <c:v>Student (n=538)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'Chart Base'!$C$6:$J$6</c:f>
              <c:strCache>
                <c:ptCount val="8"/>
                <c:pt idx="0">
                  <c:v>1970-1974</c:v>
                </c:pt>
                <c:pt idx="1">
                  <c:v>1975-1979</c:v>
                </c:pt>
                <c:pt idx="2">
                  <c:v>1980-1984</c:v>
                </c:pt>
                <c:pt idx="3">
                  <c:v>1985-1989</c:v>
                </c:pt>
                <c:pt idx="4">
                  <c:v>1990-1994</c:v>
                </c:pt>
                <c:pt idx="5">
                  <c:v>1995-1999</c:v>
                </c:pt>
                <c:pt idx="6">
                  <c:v>2000-2004</c:v>
                </c:pt>
                <c:pt idx="7">
                  <c:v>2005-2009</c:v>
                </c:pt>
              </c:strCache>
            </c:strRef>
          </c:cat>
          <c:val>
            <c:numRef>
              <c:f>'Chart Base'!$C$7:$J$7</c:f>
              <c:numCache>
                <c:formatCode>General</c:formatCode>
                <c:ptCount val="8"/>
                <c:pt idx="0">
                  <c:v>3</c:v>
                </c:pt>
                <c:pt idx="1">
                  <c:v>4</c:v>
                </c:pt>
                <c:pt idx="2">
                  <c:v>19</c:v>
                </c:pt>
                <c:pt idx="3">
                  <c:v>32</c:v>
                </c:pt>
                <c:pt idx="4">
                  <c:v>46</c:v>
                </c:pt>
                <c:pt idx="5">
                  <c:v>116</c:v>
                </c:pt>
                <c:pt idx="6">
                  <c:v>139</c:v>
                </c:pt>
                <c:pt idx="7">
                  <c:v>148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'Chart Base'!$B$8</c:f>
              <c:strCache>
                <c:ptCount val="1"/>
                <c:pt idx="0">
                  <c:v>Finance (n=538)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'Chart Base'!$C$6:$J$6</c:f>
              <c:strCache>
                <c:ptCount val="8"/>
                <c:pt idx="0">
                  <c:v>1970-1974</c:v>
                </c:pt>
                <c:pt idx="1">
                  <c:v>1975-1979</c:v>
                </c:pt>
                <c:pt idx="2">
                  <c:v>1980-1984</c:v>
                </c:pt>
                <c:pt idx="3">
                  <c:v>1985-1989</c:v>
                </c:pt>
                <c:pt idx="4">
                  <c:v>1990-1994</c:v>
                </c:pt>
                <c:pt idx="5">
                  <c:v>1995-1999</c:v>
                </c:pt>
                <c:pt idx="6">
                  <c:v>2000-2004</c:v>
                </c:pt>
                <c:pt idx="7">
                  <c:v>2005-2009</c:v>
                </c:pt>
              </c:strCache>
            </c:strRef>
          </c:cat>
          <c:val>
            <c:numRef>
              <c:f>'Chart Base'!$C$8:$J$8</c:f>
              <c:numCache>
                <c:formatCode>General</c:formatCode>
                <c:ptCount val="8"/>
                <c:pt idx="0">
                  <c:v>4</c:v>
                </c:pt>
                <c:pt idx="1">
                  <c:v>5</c:v>
                </c:pt>
                <c:pt idx="2">
                  <c:v>12</c:v>
                </c:pt>
                <c:pt idx="3">
                  <c:v>26</c:v>
                </c:pt>
                <c:pt idx="4">
                  <c:v>51</c:v>
                </c:pt>
                <c:pt idx="5">
                  <c:v>149</c:v>
                </c:pt>
                <c:pt idx="6">
                  <c:v>140</c:v>
                </c:pt>
                <c:pt idx="7">
                  <c:v>130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'Chart Base'!$B$9</c:f>
              <c:strCache>
                <c:ptCount val="1"/>
                <c:pt idx="0">
                  <c:v>HR (n=536)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'Chart Base'!$C$6:$J$6</c:f>
              <c:strCache>
                <c:ptCount val="8"/>
                <c:pt idx="0">
                  <c:v>1970-1974</c:v>
                </c:pt>
                <c:pt idx="1">
                  <c:v>1975-1979</c:v>
                </c:pt>
                <c:pt idx="2">
                  <c:v>1980-1984</c:v>
                </c:pt>
                <c:pt idx="3">
                  <c:v>1985-1989</c:v>
                </c:pt>
                <c:pt idx="4">
                  <c:v>1990-1994</c:v>
                </c:pt>
                <c:pt idx="5">
                  <c:v>1995-1999</c:v>
                </c:pt>
                <c:pt idx="6">
                  <c:v>2000-2004</c:v>
                </c:pt>
                <c:pt idx="7">
                  <c:v>2005-2009</c:v>
                </c:pt>
              </c:strCache>
            </c:strRef>
          </c:cat>
          <c:val>
            <c:numRef>
              <c:f>'Chart Base'!$C$9:$J$9</c:f>
              <c:numCache>
                <c:formatCode>General</c:formatCode>
                <c:ptCount val="8"/>
                <c:pt idx="0">
                  <c:v>4</c:v>
                </c:pt>
                <c:pt idx="1">
                  <c:v>4</c:v>
                </c:pt>
                <c:pt idx="2">
                  <c:v>12</c:v>
                </c:pt>
                <c:pt idx="3">
                  <c:v>27</c:v>
                </c:pt>
                <c:pt idx="4">
                  <c:v>36</c:v>
                </c:pt>
                <c:pt idx="5">
                  <c:v>123</c:v>
                </c:pt>
                <c:pt idx="6">
                  <c:v>141</c:v>
                </c:pt>
                <c:pt idx="7">
                  <c:v>130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368256"/>
        <c:axId val="66370176"/>
      </c:lineChart>
      <c:catAx>
        <c:axId val="6636825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Implementation Date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66370176"/>
        <c:crosses val="autoZero"/>
        <c:auto val="1"/>
        <c:lblAlgn val="ctr"/>
        <c:lblOffset val="100"/>
        <c:noMultiLvlLbl val="0"/>
      </c:catAx>
      <c:valAx>
        <c:axId val="66370176"/>
        <c:scaling>
          <c:orientation val="minMax"/>
          <c:max val="16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System Implementations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66368256"/>
        <c:crosses val="autoZero"/>
        <c:crossBetween val="between"/>
        <c:majorUnit val="40"/>
      </c:valAx>
    </c:plotArea>
    <c:legend>
      <c:legendPos val="r"/>
      <c:layout>
        <c:manualLayout>
          <c:xMode val="edge"/>
          <c:yMode val="edge"/>
          <c:x val="0.16287528952853042"/>
          <c:y val="0.17302646320526505"/>
          <c:w val="0.20785639361845185"/>
          <c:h val="0.12756049110357923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67C9E-036D-4D74-996F-790EA18931D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2C206-FA3A-4105-9752-372D628B6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02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DU Tit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1066800"/>
            <a:ext cx="7866612" cy="2209800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0" y="5500255"/>
            <a:ext cx="8096595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18288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Speaker Name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33400"/>
            <a:ext cx="1874520" cy="4183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96" y="6291072"/>
            <a:ext cx="4389120" cy="18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9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DU Body B - No header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77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lain White - Room for a full scree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057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DU Sta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371600"/>
            <a:ext cx="3644514" cy="188540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11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Stat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3429000"/>
            <a:ext cx="3644514" cy="34856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Clr>
                <a:srgbClr val="C00000"/>
              </a:buClr>
              <a:buFontTx/>
              <a:buNone/>
              <a:defRPr sz="32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Clr>
                <a:srgbClr val="C00000"/>
              </a:buClr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C00000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C00000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71700" indent="-342900">
              <a:buClr>
                <a:srgbClr val="C00000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Stat description</a:t>
            </a:r>
          </a:p>
        </p:txBody>
      </p:sp>
    </p:spTree>
    <p:extLst>
      <p:ext uri="{BB962C8B-B14F-4D97-AF65-F5344CB8AC3E}">
        <p14:creationId xmlns:p14="http://schemas.microsoft.com/office/powerpoint/2010/main" val="146572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EDU Quo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09600" y="2362200"/>
            <a:ext cx="57912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Clr>
                <a:srgbClr val="C00000"/>
              </a:buClr>
              <a:buFontTx/>
              <a:buNone/>
              <a:defRPr sz="36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Clr>
                <a:srgbClr val="C00000"/>
              </a:buClr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C00000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C00000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71700" indent="-342900">
              <a:buClr>
                <a:srgbClr val="C00000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“Enter a quote here …”</a:t>
            </a:r>
          </a:p>
        </p:txBody>
      </p:sp>
    </p:spTree>
    <p:extLst>
      <p:ext uri="{BB962C8B-B14F-4D97-AF65-F5344CB8AC3E}">
        <p14:creationId xmlns:p14="http://schemas.microsoft.com/office/powerpoint/2010/main" val="170324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DU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838200"/>
            <a:ext cx="7866612" cy="2438400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End Title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28194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Contact Information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96" y="6291072"/>
            <a:ext cx="4389120" cy="18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79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 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839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DU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1676400" y="1143000"/>
            <a:ext cx="6952211" cy="46736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200000"/>
              </a:lnSpc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First Level</a:t>
            </a:r>
          </a:p>
          <a:p>
            <a:pPr lvl="0"/>
            <a:r>
              <a:rPr lang="en-US" dirty="0" smtClean="0"/>
              <a:t>Second level</a:t>
            </a:r>
          </a:p>
          <a:p>
            <a:pPr lvl="0"/>
            <a:r>
              <a:rPr lang="en-US" dirty="0" smtClean="0"/>
              <a:t>Third level</a:t>
            </a:r>
          </a:p>
          <a:p>
            <a:pPr lvl="0"/>
            <a:r>
              <a:rPr lang="en-US" dirty="0" smtClean="0"/>
              <a:t>Fourth level</a:t>
            </a:r>
          </a:p>
          <a:p>
            <a:pPr lvl="0"/>
            <a:r>
              <a:rPr lang="en-US" dirty="0" smtClean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96" y="6291072"/>
            <a:ext cx="4389120" cy="18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41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DU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665018" y="3385468"/>
            <a:ext cx="8021782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Presentation Title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7663"/>
            <a:ext cx="9143999" cy="739681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0595" y="2667000"/>
            <a:ext cx="7942810" cy="9144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36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Section Title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32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DU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77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DU Body no hea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2015" y="533400"/>
            <a:ext cx="8079971" cy="5460998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8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DU n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8981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DU Body - 2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4041371" cy="4546599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800601" y="1371600"/>
            <a:ext cx="3886200" cy="4546599"/>
          </a:xfrm>
          <a:prstGeom prst="rect">
            <a:avLst/>
          </a:prstGeom>
        </p:spPr>
        <p:txBody>
          <a:bodyPr anchor="ctr"/>
          <a:lstStyle>
            <a:lvl1pPr marL="0" indent="0">
              <a:buClr>
                <a:srgbClr val="B20838"/>
              </a:buClr>
              <a:buFont typeface="Wingdings" pitchFamily="2" charset="2"/>
              <a:buNone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Add image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35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DU Bod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3657600" cy="4546599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953000" y="1371600"/>
            <a:ext cx="3657600" cy="4546599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8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DU Body - 2 column no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685800"/>
            <a:ext cx="3657600" cy="5486400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953000" y="685800"/>
            <a:ext cx="3657600" cy="5486400"/>
          </a:xfrm>
          <a:prstGeom prst="rect">
            <a:avLst/>
          </a:prstGeom>
        </p:spPr>
        <p:txBody>
          <a:bodyPr anchor="ctr"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0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176" y="6198400"/>
            <a:ext cx="1554480" cy="34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22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752600"/>
            <a:ext cx="7866612" cy="2209800"/>
          </a:xfrm>
        </p:spPr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nterprise </a:t>
            </a:r>
            <a:r>
              <a:rPr lang="en-US" dirty="0"/>
              <a:t>and Infrastructure 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 EDUCAUSE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en-US" dirty="0" smtClean="0"/>
              <a:t>October 25, 2012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33400" y="4038600"/>
            <a:ext cx="7866611" cy="1828800"/>
          </a:xfrm>
        </p:spPr>
        <p:txBody>
          <a:bodyPr/>
          <a:lstStyle/>
          <a:p>
            <a:r>
              <a:rPr lang="en-US" dirty="0" smtClean="0"/>
              <a:t>Greg Jackson, Vice-President, Policy, EDUCAUSE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7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66292"/>
              </p:ext>
            </p:extLst>
          </p:nvPr>
        </p:nvGraphicFramePr>
        <p:xfrm>
          <a:off x="1066800" y="152400"/>
          <a:ext cx="7620000" cy="58674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0"/>
                <a:gridCol w="2540000"/>
                <a:gridCol w="2540000"/>
              </a:tblGrid>
              <a:tr h="221816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Education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Research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Community</a:t>
                      </a:r>
                      <a:r>
                        <a:rPr lang="en-US" sz="2800" b="1" baseline="0" dirty="0" smtClean="0"/>
                        <a:t> Service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</a:tr>
              <a:tr h="121641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Shared</a:t>
                      </a:r>
                      <a:endParaRPr lang="en-US" sz="28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1641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Administrative &amp; Campus-Wide</a:t>
                      </a:r>
                      <a:endParaRPr lang="en-US" sz="2800" b="1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641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Central &amp; Shared</a:t>
                      </a:r>
                      <a:r>
                        <a:rPr lang="en-US" sz="2800" b="1" baseline="0" dirty="0" smtClean="0"/>
                        <a:t> </a:t>
                      </a:r>
                      <a:r>
                        <a:rPr lang="en-US" sz="2800" b="1" dirty="0" smtClean="0"/>
                        <a:t>Infrastructure</a:t>
                      </a:r>
                      <a:endParaRPr lang="en-US" sz="2800" b="1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52400" y="2743199"/>
            <a:ext cx="8839200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6200000">
            <a:off x="-584787" y="3568112"/>
            <a:ext cx="22728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/>
              <a:t>Core</a:t>
            </a:r>
          </a:p>
          <a:p>
            <a:pPr algn="r"/>
            <a:r>
              <a:rPr lang="en-US" sz="2800" dirty="0" smtClean="0"/>
              <a:t>(Instrumental)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535671" y="991263"/>
            <a:ext cx="21746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Mission</a:t>
            </a:r>
          </a:p>
          <a:p>
            <a:r>
              <a:rPr lang="en-US" sz="2800" dirty="0" smtClean="0"/>
              <a:t>(Substantive)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341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6328" y="279460"/>
          <a:ext cx="8671344" cy="629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703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809400"/>
              </p:ext>
            </p:extLst>
          </p:nvPr>
        </p:nvGraphicFramePr>
        <p:xfrm>
          <a:off x="411116" y="228600"/>
          <a:ext cx="8321769" cy="60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019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896315"/>
              </p:ext>
            </p:extLst>
          </p:nvPr>
        </p:nvGraphicFramePr>
        <p:xfrm>
          <a:off x="185738" y="457200"/>
          <a:ext cx="8772525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/>
                <a:gridCol w="542925"/>
                <a:gridCol w="4114800"/>
              </a:tblGrid>
              <a:tr h="825439"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Maintenance</a:t>
                      </a:r>
                      <a:endParaRPr lang="en-US" sz="3200" dirty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ym typeface="Wingdings"/>
                        </a:rPr>
                        <a:t></a:t>
                      </a:r>
                      <a:endParaRPr lang="en-US" sz="3200" dirty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Renewal</a:t>
                      </a:r>
                      <a:endParaRPr lang="en-US" sz="3200" dirty="0"/>
                    </a:p>
                  </a:txBody>
                  <a:tcPr marL="85719" marR="85719" anchor="ctr"/>
                </a:tc>
              </a:tr>
              <a:tr h="1485795"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Direct Administration</a:t>
                      </a:r>
                    </a:p>
                    <a:p>
                      <a:pPr algn="r"/>
                      <a:r>
                        <a:rPr lang="en-US" sz="3200" dirty="0" smtClean="0"/>
                        <a:t>&amp; Operations</a:t>
                      </a:r>
                      <a:endParaRPr lang="en-US" sz="3200" dirty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pPr marL="0" marR="0" indent="0" algn="ctr" defTabSz="9143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/>
                        </a:rPr>
                        <a:t></a:t>
                      </a:r>
                      <a:endParaRPr lang="en-US" sz="3200" dirty="0" smtClean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Negotiation</a:t>
                      </a:r>
                      <a:endParaRPr lang="en-US" sz="3200" dirty="0"/>
                    </a:p>
                  </a:txBody>
                  <a:tcPr marL="85719" marR="85719" anchor="ctr"/>
                </a:tc>
              </a:tr>
              <a:tr h="1664573"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Segregated</a:t>
                      </a:r>
                      <a:r>
                        <a:rPr lang="en-US" sz="3200" baseline="0" dirty="0" smtClean="0"/>
                        <a:t> Data</a:t>
                      </a:r>
                    </a:p>
                    <a:p>
                      <a:pPr algn="r"/>
                      <a:r>
                        <a:rPr lang="en-US" sz="3200" baseline="0" dirty="0" smtClean="0"/>
                        <a:t>&amp; Systems</a:t>
                      </a:r>
                      <a:endParaRPr lang="en-US" sz="3200" dirty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pPr marL="0" marR="0" indent="0" algn="ctr" defTabSz="9143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/>
                        </a:rPr>
                        <a:t></a:t>
                      </a:r>
                      <a:endParaRPr lang="en-US" sz="3200" dirty="0" smtClean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Integrated Warehouses</a:t>
                      </a:r>
                    </a:p>
                    <a:p>
                      <a:r>
                        <a:rPr lang="en-US" sz="3200" dirty="0" smtClean="0"/>
                        <a:t>&amp; Tools</a:t>
                      </a:r>
                      <a:endParaRPr lang="en-US" sz="3200" dirty="0"/>
                    </a:p>
                  </a:txBody>
                  <a:tcPr marL="85719" marR="85719" anchor="ctr"/>
                </a:tc>
              </a:tr>
              <a:tr h="1142354">
                <a:tc>
                  <a:txBody>
                    <a:bodyPr/>
                    <a:lstStyle/>
                    <a:p>
                      <a:pPr algn="r"/>
                      <a:r>
                        <a:rPr lang="en-US" sz="3200" dirty="0" err="1" smtClean="0"/>
                        <a:t>Unidimensional</a:t>
                      </a:r>
                      <a:endParaRPr lang="en-US" sz="3200" baseline="0" dirty="0" smtClean="0"/>
                    </a:p>
                    <a:p>
                      <a:pPr algn="r"/>
                      <a:r>
                        <a:rPr lang="en-US" sz="3200" baseline="0" dirty="0" smtClean="0"/>
                        <a:t>Reporting</a:t>
                      </a:r>
                      <a:endParaRPr lang="en-US" sz="3200" dirty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pPr marL="0" marR="0" indent="0" algn="ctr" defTabSz="9143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/>
                        </a:rPr>
                        <a:t></a:t>
                      </a:r>
                      <a:endParaRPr lang="en-US" sz="3200" dirty="0" smtClean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Multivariate</a:t>
                      </a:r>
                    </a:p>
                    <a:p>
                      <a:r>
                        <a:rPr lang="en-US" sz="3200" dirty="0" smtClean="0"/>
                        <a:t>Analytics</a:t>
                      </a:r>
                      <a:endParaRPr lang="en-US" sz="3200" dirty="0"/>
                    </a:p>
                  </a:txBody>
                  <a:tcPr marL="85719" marR="85719" anchor="ctr"/>
                </a:tc>
              </a:tr>
              <a:tr h="825439"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Authority</a:t>
                      </a:r>
                      <a:endParaRPr lang="en-US" sz="3200" dirty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pPr marL="0" marR="0" indent="0" algn="ctr" defTabSz="9143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ym typeface="Wingdings"/>
                        </a:rPr>
                        <a:t></a:t>
                      </a:r>
                      <a:endParaRPr lang="en-US" sz="3200" dirty="0" smtClean="0"/>
                    </a:p>
                  </a:txBody>
                  <a:tcPr marL="85719" marR="85719" anchor="ctr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Persuasion</a:t>
                      </a:r>
                      <a:endParaRPr lang="en-US" sz="3200" dirty="0"/>
                    </a:p>
                  </a:txBody>
                  <a:tcPr marL="85719" marR="8571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34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6328" y="279460"/>
          <a:ext cx="8671344" cy="629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131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582044"/>
              </p:ext>
            </p:extLst>
          </p:nvPr>
        </p:nvGraphicFramePr>
        <p:xfrm>
          <a:off x="502920" y="152400"/>
          <a:ext cx="8138160" cy="602880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97680"/>
                <a:gridCol w="1920240"/>
                <a:gridCol w="1920240"/>
              </a:tblGrid>
              <a:tr h="8944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IT Service Area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Percentage of market owned by top-five providers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Total </a:t>
                      </a:r>
                      <a:r>
                        <a:rPr lang="en-US" sz="2000" u="none" strike="noStrike" dirty="0" smtClean="0">
                          <a:effectLst/>
                        </a:rPr>
                        <a:t>vendors</a:t>
                      </a:r>
                    </a:p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&amp;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2000" u="none" strike="noStrike" dirty="0" smtClean="0">
                          <a:effectLst/>
                        </a:rPr>
                        <a:t>open-source </a:t>
                      </a:r>
                      <a:r>
                        <a:rPr lang="en-US" sz="2000" u="none" strike="noStrike" dirty="0">
                          <a:effectLst/>
                        </a:rPr>
                        <a:t>groups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Web content management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Grants (pre-award)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45%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Facilities management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Help desk ticketing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50%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Grants (post-award)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52%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CRM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56%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Data warehouse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56%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Portal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58%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Library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79%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HR/payroll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79%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Financial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82%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Student e-mail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85%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Alumni/advancement/development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85%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Student information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Faculty/staff e-mail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89%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  <a:tr h="29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LMS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94%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3977" marR="13977" marT="1397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09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Enterprise Information Systems &amp; Services</a:t>
            </a:r>
          </a:p>
          <a:p>
            <a:r>
              <a:rPr lang="en-US" dirty="0" smtClean="0"/>
              <a:t>Advanced Core Technologies</a:t>
            </a:r>
          </a:p>
          <a:p>
            <a:r>
              <a:rPr lang="en-US" dirty="0" smtClean="0"/>
              <a:t>Campus Policy</a:t>
            </a:r>
          </a:p>
          <a:p>
            <a:r>
              <a:rPr lang="en-US" dirty="0" err="1" smtClean="0"/>
              <a:t>Cybersecurity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Manifesto Group</a:t>
            </a:r>
          </a:p>
          <a:p>
            <a:endParaRPr lang="en-US" dirty="0" smtClean="0"/>
          </a:p>
          <a:p>
            <a:r>
              <a:rPr lang="en-US" dirty="0" err="1" smtClean="0"/>
              <a:t>Security+Enterprise+ACTI</a:t>
            </a:r>
            <a:r>
              <a:rPr lang="en-US" dirty="0" smtClean="0"/>
              <a:t> Conferences</a:t>
            </a:r>
          </a:p>
          <a:p>
            <a:r>
              <a:rPr lang="en-US" dirty="0" smtClean="0"/>
              <a:t>2013 </a:t>
            </a:r>
            <a:r>
              <a:rPr lang="en-US" dirty="0" err="1" smtClean="0"/>
              <a:t>colocated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2014 merged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228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UCAUSE_PPT_2012 gj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EDUCAUSE_PPT_2012 gj</Template>
  <TotalTime>273</TotalTime>
  <Words>204</Words>
  <Application>Microsoft Office PowerPoint</Application>
  <PresentationFormat>On-screen Show (4:3)</PresentationFormat>
  <Paragraphs>100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EDUCAUSE_PPT_2012 gj</vt:lpstr>
      <vt:lpstr>Enterprise and Infrastructure IT  at EDUCAUSE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Jackson</dc:creator>
  <cp:lastModifiedBy>Colleen Keller</cp:lastModifiedBy>
  <cp:revision>31</cp:revision>
  <dcterms:created xsi:type="dcterms:W3CDTF">2012-07-08T14:49:05Z</dcterms:created>
  <dcterms:modified xsi:type="dcterms:W3CDTF">2012-10-25T12:45:55Z</dcterms:modified>
</cp:coreProperties>
</file>