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09" r:id="rId3"/>
    <p:sldId id="282" r:id="rId4"/>
    <p:sldId id="307" r:id="rId5"/>
    <p:sldId id="308" r:id="rId6"/>
    <p:sldId id="281" r:id="rId7"/>
    <p:sldId id="302" r:id="rId8"/>
    <p:sldId id="304" r:id="rId9"/>
    <p:sldId id="305" r:id="rId10"/>
    <p:sldId id="306" r:id="rId11"/>
    <p:sldId id="303" r:id="rId12"/>
    <p:sldId id="298" r:id="rId13"/>
    <p:sldId id="259" r:id="rId14"/>
    <p:sldId id="267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0" r:id="rId32"/>
    <p:sldId id="264" r:id="rId33"/>
    <p:sldId id="268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0D558C"/>
    <a:srgbClr val="F5E761"/>
    <a:srgbClr val="FFF33F"/>
    <a:srgbClr val="CA0202"/>
    <a:srgbClr val="00B001"/>
    <a:srgbClr val="C6BD37"/>
    <a:srgbClr val="E9D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ajek:Documents:ECAR:RBs:Module%208%20RB:CDS8_RBdata_12060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ajek:Documents:ECAR:RBs:Module%208%20RB:CDS8_RBdata_1206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ajek:Documents:ECAR:RBs:Module%208%20RB:CDS8_RBdata_1206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b="0" i="0">
              <a:latin typeface="Arial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institutions reporting use of this application</c:v>
                </c:pt>
              </c:strCache>
            </c:strRef>
          </c:tx>
          <c:spPr>
            <a:solidFill>
              <a:srgbClr val="0D558C"/>
            </a:solidFill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Customer relationship management (CRM)</c:v>
                </c:pt>
                <c:pt idx="1">
                  <c:v>Grants management (pre-award)</c:v>
                </c:pt>
                <c:pt idx="2">
                  <c:v>Grants management (post-award)</c:v>
                </c:pt>
                <c:pt idx="3">
                  <c:v>Administrative data warehouse/BI</c:v>
                </c:pt>
                <c:pt idx="4">
                  <c:v>Facilities management</c:v>
                </c:pt>
                <c:pt idx="5">
                  <c:v>Portal</c:v>
                </c:pt>
                <c:pt idx="6">
                  <c:v>Web content management (CMS)</c:v>
                </c:pt>
                <c:pt idx="7">
                  <c:v>Alumni/advancement/development</c:v>
                </c:pt>
                <c:pt idx="8">
                  <c:v>Library</c:v>
                </c:pt>
                <c:pt idx="9">
                  <c:v>IT service/help desk trouble ticketing</c:v>
                </c:pt>
                <c:pt idx="10">
                  <c:v>Course/learning management (LMS)</c:v>
                </c:pt>
                <c:pt idx="11">
                  <c:v>Student e-mail</c:v>
                </c:pt>
                <c:pt idx="12">
                  <c:v>HR/payroll </c:v>
                </c:pt>
                <c:pt idx="13">
                  <c:v>Faculty/staff e-mail</c:v>
                </c:pt>
                <c:pt idx="14">
                  <c:v>Financial </c:v>
                </c:pt>
                <c:pt idx="15">
                  <c:v>Student information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0.35</c:v>
                </c:pt>
                <c:pt idx="1">
                  <c:v>0.38</c:v>
                </c:pt>
                <c:pt idx="2">
                  <c:v>0.4</c:v>
                </c:pt>
                <c:pt idx="3">
                  <c:v>0.62</c:v>
                </c:pt>
                <c:pt idx="4">
                  <c:v>0.66</c:v>
                </c:pt>
                <c:pt idx="5">
                  <c:v>0.75</c:v>
                </c:pt>
                <c:pt idx="6">
                  <c:v>0.81</c:v>
                </c:pt>
                <c:pt idx="7">
                  <c:v>0.86</c:v>
                </c:pt>
                <c:pt idx="8">
                  <c:v>0.86</c:v>
                </c:pt>
                <c:pt idx="9">
                  <c:v>0.95</c:v>
                </c:pt>
                <c:pt idx="10">
                  <c:v>0.97</c:v>
                </c:pt>
                <c:pt idx="11">
                  <c:v>0.97</c:v>
                </c:pt>
                <c:pt idx="12">
                  <c:v>0.98</c:v>
                </c:pt>
                <c:pt idx="13">
                  <c:v>0.98</c:v>
                </c:pt>
                <c:pt idx="14">
                  <c:v>0.99</c:v>
                </c:pt>
                <c:pt idx="15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311552"/>
        <c:axId val="72313088"/>
      </c:barChart>
      <c:catAx>
        <c:axId val="723115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72313088"/>
        <c:crosses val="autoZero"/>
        <c:auto val="1"/>
        <c:lblAlgn val="ctr"/>
        <c:lblOffset val="100"/>
        <c:noMultiLvlLbl val="0"/>
      </c:catAx>
      <c:valAx>
        <c:axId val="72313088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7231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407274174777503E-2"/>
          <c:y val="2.3295213892418499E-2"/>
          <c:w val="0.91518711449824797"/>
          <c:h val="0.851242975682937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1'!$C$2</c:f>
              <c:strCache>
                <c:ptCount val="1"/>
                <c:pt idx="0">
                  <c:v>Percentage of market owned by top-five providers</c:v>
                </c:pt>
              </c:strCache>
            </c:strRef>
          </c:tx>
          <c:spPr>
            <a:solidFill>
              <a:srgbClr val="981A36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1'!$B$3:$B$18</c:f>
              <c:strCache>
                <c:ptCount val="16"/>
                <c:pt idx="0">
                  <c:v>Web content management</c:v>
                </c:pt>
                <c:pt idx="1">
                  <c:v>Grants (pre-award)</c:v>
                </c:pt>
                <c:pt idx="2">
                  <c:v>Facilities management</c:v>
                </c:pt>
                <c:pt idx="3">
                  <c:v>Help desk ticketing</c:v>
                </c:pt>
                <c:pt idx="4">
                  <c:v>Grants (post-award)</c:v>
                </c:pt>
                <c:pt idx="5">
                  <c:v>CRM</c:v>
                </c:pt>
                <c:pt idx="6">
                  <c:v>Data warehouse</c:v>
                </c:pt>
                <c:pt idx="7">
                  <c:v>Portal</c:v>
                </c:pt>
                <c:pt idx="8">
                  <c:v>Library</c:v>
                </c:pt>
                <c:pt idx="9">
                  <c:v>HR/payroll</c:v>
                </c:pt>
                <c:pt idx="10">
                  <c:v>Financial</c:v>
                </c:pt>
                <c:pt idx="11">
                  <c:v>Student e-mail</c:v>
                </c:pt>
                <c:pt idx="12">
                  <c:v>Alumni/advancement/development</c:v>
                </c:pt>
                <c:pt idx="13">
                  <c:v>Student information</c:v>
                </c:pt>
                <c:pt idx="14">
                  <c:v>Faculty/staff e-mail</c:v>
                </c:pt>
                <c:pt idx="15">
                  <c:v>LMS</c:v>
                </c:pt>
              </c:strCache>
            </c:strRef>
          </c:cat>
          <c:val>
            <c:numRef>
              <c:f>'Figure 1'!$C$3:$C$18</c:f>
              <c:numCache>
                <c:formatCode>0%</c:formatCode>
                <c:ptCount val="16"/>
                <c:pt idx="0">
                  <c:v>0.37</c:v>
                </c:pt>
                <c:pt idx="1">
                  <c:v>0.45</c:v>
                </c:pt>
                <c:pt idx="2">
                  <c:v>0.47</c:v>
                </c:pt>
                <c:pt idx="3">
                  <c:v>0.5</c:v>
                </c:pt>
                <c:pt idx="4">
                  <c:v>0.52</c:v>
                </c:pt>
                <c:pt idx="5">
                  <c:v>0.56000000000000005</c:v>
                </c:pt>
                <c:pt idx="6">
                  <c:v>0.56000000000000005</c:v>
                </c:pt>
                <c:pt idx="7">
                  <c:v>0.57999999999999996</c:v>
                </c:pt>
                <c:pt idx="8">
                  <c:v>0.79</c:v>
                </c:pt>
                <c:pt idx="9">
                  <c:v>0.79</c:v>
                </c:pt>
                <c:pt idx="10">
                  <c:v>0.82</c:v>
                </c:pt>
                <c:pt idx="11">
                  <c:v>0.85</c:v>
                </c:pt>
                <c:pt idx="12">
                  <c:v>0.85</c:v>
                </c:pt>
                <c:pt idx="13">
                  <c:v>0.87</c:v>
                </c:pt>
                <c:pt idx="14">
                  <c:v>0.89</c:v>
                </c:pt>
                <c:pt idx="15">
                  <c:v>0.94</c:v>
                </c:pt>
              </c:numCache>
            </c:numRef>
          </c:val>
        </c:ser>
        <c:ser>
          <c:idx val="1"/>
          <c:order val="1"/>
          <c:tx>
            <c:strRef>
              <c:f>'Figure 1'!$D$2</c:f>
              <c:strCache>
                <c:ptCount val="1"/>
                <c:pt idx="0">
                  <c:v>pri_2</c:v>
                </c:pt>
              </c:strCache>
            </c:strRef>
          </c:tx>
          <c:spPr>
            <a:solidFill>
              <a:srgbClr val="547730">
                <a:alpha val="50000"/>
              </a:srgbClr>
            </a:solidFill>
          </c:spPr>
          <c:invertIfNegative val="0"/>
          <c:cat>
            <c:strRef>
              <c:f>'Figure 1'!$B$3:$B$18</c:f>
              <c:strCache>
                <c:ptCount val="16"/>
                <c:pt idx="0">
                  <c:v>Web content management</c:v>
                </c:pt>
                <c:pt idx="1">
                  <c:v>Grants (pre-award)</c:v>
                </c:pt>
                <c:pt idx="2">
                  <c:v>Facilities management</c:v>
                </c:pt>
                <c:pt idx="3">
                  <c:v>Help desk ticketing</c:v>
                </c:pt>
                <c:pt idx="4">
                  <c:v>Grants (post-award)</c:v>
                </c:pt>
                <c:pt idx="5">
                  <c:v>CRM</c:v>
                </c:pt>
                <c:pt idx="6">
                  <c:v>Data warehouse</c:v>
                </c:pt>
                <c:pt idx="7">
                  <c:v>Portal</c:v>
                </c:pt>
                <c:pt idx="8">
                  <c:v>Library</c:v>
                </c:pt>
                <c:pt idx="9">
                  <c:v>HR/payroll</c:v>
                </c:pt>
                <c:pt idx="10">
                  <c:v>Financial</c:v>
                </c:pt>
                <c:pt idx="11">
                  <c:v>Student e-mail</c:v>
                </c:pt>
                <c:pt idx="12">
                  <c:v>Alumni/advancement/development</c:v>
                </c:pt>
                <c:pt idx="13">
                  <c:v>Student information</c:v>
                </c:pt>
                <c:pt idx="14">
                  <c:v>Faculty/staff e-mail</c:v>
                </c:pt>
                <c:pt idx="15">
                  <c:v>LMS</c:v>
                </c:pt>
              </c:strCache>
            </c:strRef>
          </c:cat>
          <c:val>
            <c:numRef>
              <c:f>'Figure 1'!$D$3:$D$18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'Figure 1'!$E$2</c:f>
              <c:strCache>
                <c:ptCount val="1"/>
                <c:pt idx="0">
                  <c:v>sec_1</c:v>
                </c:pt>
              </c:strCache>
            </c:strRef>
          </c:tx>
          <c:invertIfNegative val="0"/>
          <c:cat>
            <c:strRef>
              <c:f>'Figure 1'!$B$3:$B$18</c:f>
              <c:strCache>
                <c:ptCount val="16"/>
                <c:pt idx="0">
                  <c:v>Web content management</c:v>
                </c:pt>
                <c:pt idx="1">
                  <c:v>Grants (pre-award)</c:v>
                </c:pt>
                <c:pt idx="2">
                  <c:v>Facilities management</c:v>
                </c:pt>
                <c:pt idx="3">
                  <c:v>Help desk ticketing</c:v>
                </c:pt>
                <c:pt idx="4">
                  <c:v>Grants (post-award)</c:v>
                </c:pt>
                <c:pt idx="5">
                  <c:v>CRM</c:v>
                </c:pt>
                <c:pt idx="6">
                  <c:v>Data warehouse</c:v>
                </c:pt>
                <c:pt idx="7">
                  <c:v>Portal</c:v>
                </c:pt>
                <c:pt idx="8">
                  <c:v>Library</c:v>
                </c:pt>
                <c:pt idx="9">
                  <c:v>HR/payroll</c:v>
                </c:pt>
                <c:pt idx="10">
                  <c:v>Financial</c:v>
                </c:pt>
                <c:pt idx="11">
                  <c:v>Student e-mail</c:v>
                </c:pt>
                <c:pt idx="12">
                  <c:v>Alumni/advancement/development</c:v>
                </c:pt>
                <c:pt idx="13">
                  <c:v>Student information</c:v>
                </c:pt>
                <c:pt idx="14">
                  <c:v>Faculty/staff e-mail</c:v>
                </c:pt>
                <c:pt idx="15">
                  <c:v>LMS</c:v>
                </c:pt>
              </c:strCache>
            </c:strRef>
          </c:cat>
          <c:val>
            <c:numRef>
              <c:f>'Figure 1'!$E$3:$E$18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75148288"/>
        <c:axId val="75154176"/>
      </c:barChart>
      <c:barChart>
        <c:barDir val="bar"/>
        <c:grouping val="clustered"/>
        <c:varyColors val="0"/>
        <c:ser>
          <c:idx val="3"/>
          <c:order val="3"/>
          <c:tx>
            <c:strRef>
              <c:f>'Figure 1'!$F$2</c:f>
              <c:strCache>
                <c:ptCount val="1"/>
                <c:pt idx="0">
                  <c:v>Total vendors and open-source groups</c:v>
                </c:pt>
              </c:strCache>
            </c:strRef>
          </c:tx>
          <c:spPr>
            <a:solidFill>
              <a:srgbClr val="0D558C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1'!$B$3:$B$18</c:f>
              <c:strCache>
                <c:ptCount val="16"/>
                <c:pt idx="0">
                  <c:v>Web content management</c:v>
                </c:pt>
                <c:pt idx="1">
                  <c:v>Grants (pre-award)</c:v>
                </c:pt>
                <c:pt idx="2">
                  <c:v>Facilities management</c:v>
                </c:pt>
                <c:pt idx="3">
                  <c:v>Help desk ticketing</c:v>
                </c:pt>
                <c:pt idx="4">
                  <c:v>Grants (post-award)</c:v>
                </c:pt>
                <c:pt idx="5">
                  <c:v>CRM</c:v>
                </c:pt>
                <c:pt idx="6">
                  <c:v>Data warehouse</c:v>
                </c:pt>
                <c:pt idx="7">
                  <c:v>Portal</c:v>
                </c:pt>
                <c:pt idx="8">
                  <c:v>Library</c:v>
                </c:pt>
                <c:pt idx="9">
                  <c:v>HR/payroll</c:v>
                </c:pt>
                <c:pt idx="10">
                  <c:v>Financial</c:v>
                </c:pt>
                <c:pt idx="11">
                  <c:v>Student e-mail</c:v>
                </c:pt>
                <c:pt idx="12">
                  <c:v>Alumni/advancement/development</c:v>
                </c:pt>
                <c:pt idx="13">
                  <c:v>Student information</c:v>
                </c:pt>
                <c:pt idx="14">
                  <c:v>Faculty/staff e-mail</c:v>
                </c:pt>
                <c:pt idx="15">
                  <c:v>LMS</c:v>
                </c:pt>
              </c:strCache>
            </c:strRef>
          </c:cat>
          <c:val>
            <c:numRef>
              <c:f>'Figure 1'!$F$3:$F$18</c:f>
              <c:numCache>
                <c:formatCode>General</c:formatCode>
                <c:ptCount val="16"/>
                <c:pt idx="0">
                  <c:v>89</c:v>
                </c:pt>
                <c:pt idx="1">
                  <c:v>34</c:v>
                </c:pt>
                <c:pt idx="2">
                  <c:v>90</c:v>
                </c:pt>
                <c:pt idx="3">
                  <c:v>77</c:v>
                </c:pt>
                <c:pt idx="4">
                  <c:v>34</c:v>
                </c:pt>
                <c:pt idx="5">
                  <c:v>34</c:v>
                </c:pt>
                <c:pt idx="6">
                  <c:v>31</c:v>
                </c:pt>
                <c:pt idx="7">
                  <c:v>32</c:v>
                </c:pt>
                <c:pt idx="8">
                  <c:v>58</c:v>
                </c:pt>
                <c:pt idx="9">
                  <c:v>47</c:v>
                </c:pt>
                <c:pt idx="10">
                  <c:v>31</c:v>
                </c:pt>
                <c:pt idx="11">
                  <c:v>37</c:v>
                </c:pt>
                <c:pt idx="12">
                  <c:v>33</c:v>
                </c:pt>
                <c:pt idx="13">
                  <c:v>24</c:v>
                </c:pt>
                <c:pt idx="14">
                  <c:v>22</c:v>
                </c:pt>
                <c:pt idx="1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8"/>
        <c:axId val="74973184"/>
        <c:axId val="75155712"/>
      </c:barChart>
      <c:catAx>
        <c:axId val="75148288"/>
        <c:scaling>
          <c:orientation val="minMax"/>
        </c:scaling>
        <c:delete val="0"/>
        <c:axPos val="l"/>
        <c:majorTickMark val="in"/>
        <c:minorTickMark val="none"/>
        <c:tickLblPos val="nextTo"/>
        <c:crossAx val="75154176"/>
        <c:crosses val="autoZero"/>
        <c:auto val="1"/>
        <c:lblAlgn val="ctr"/>
        <c:lblOffset val="100"/>
        <c:noMultiLvlLbl val="0"/>
      </c:catAx>
      <c:valAx>
        <c:axId val="75154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in"/>
        <c:minorTickMark val="none"/>
        <c:tickLblPos val="nextTo"/>
        <c:crossAx val="75148288"/>
        <c:crosses val="autoZero"/>
        <c:crossBetween val="between"/>
      </c:valAx>
      <c:valAx>
        <c:axId val="75155712"/>
        <c:scaling>
          <c:orientation val="minMax"/>
        </c:scaling>
        <c:delete val="0"/>
        <c:axPos val="t"/>
        <c:numFmt formatCode="General" sourceLinked="1"/>
        <c:majorTickMark val="in"/>
        <c:minorTickMark val="none"/>
        <c:tickLblPos val="nextTo"/>
        <c:crossAx val="74973184"/>
        <c:crosses val="max"/>
        <c:crossBetween val="between"/>
      </c:valAx>
      <c:catAx>
        <c:axId val="74973184"/>
        <c:scaling>
          <c:orientation val="minMax"/>
        </c:scaling>
        <c:delete val="1"/>
        <c:axPos val="l"/>
        <c:majorTickMark val="out"/>
        <c:minorTickMark val="none"/>
        <c:tickLblPos val="nextTo"/>
        <c:crossAx val="7515571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7025382363026401"/>
          <c:y val="0.91535499771550199"/>
          <c:w val="0.44074862406196802"/>
          <c:h val="7.193852197954289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 b="0" dirty="0">
                <a:latin typeface="Arial"/>
                <a:cs typeface="Arial"/>
              </a:rPr>
              <a:t>% of solution providers at fewer than four institutions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solution providers at fewer than four institutions</c:v>
                </c:pt>
              </c:strCache>
            </c:strRef>
          </c:tx>
          <c:spPr>
            <a:solidFill>
              <a:srgbClr val="0D558C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Faculty/staff e-mail</c:v>
                </c:pt>
                <c:pt idx="1">
                  <c:v>Portal</c:v>
                </c:pt>
                <c:pt idx="2">
                  <c:v>Financial </c:v>
                </c:pt>
                <c:pt idx="3">
                  <c:v>Administrative data warehouse/BI</c:v>
                </c:pt>
                <c:pt idx="4">
                  <c:v>Customer relationship management (CRM)</c:v>
                </c:pt>
                <c:pt idx="5">
                  <c:v>Student e-mail</c:v>
                </c:pt>
                <c:pt idx="6">
                  <c:v>Course/learning management (LMS)</c:v>
                </c:pt>
                <c:pt idx="7">
                  <c:v>IT service/help desk trouble ticketing</c:v>
                </c:pt>
                <c:pt idx="8">
                  <c:v>Grants management (pre-award)</c:v>
                </c:pt>
                <c:pt idx="9">
                  <c:v>Web content management (CMS)</c:v>
                </c:pt>
                <c:pt idx="10">
                  <c:v>Alumni/advancement/development</c:v>
                </c:pt>
                <c:pt idx="11">
                  <c:v>Grants management (post-award)</c:v>
                </c:pt>
                <c:pt idx="12">
                  <c:v>Student information</c:v>
                </c:pt>
                <c:pt idx="13">
                  <c:v>Facilities management</c:v>
                </c:pt>
                <c:pt idx="14">
                  <c:v>HR/payroll </c:v>
                </c:pt>
                <c:pt idx="15">
                  <c:v>Library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0.59</c:v>
                </c:pt>
                <c:pt idx="1">
                  <c:v>0.59</c:v>
                </c:pt>
                <c:pt idx="2">
                  <c:v>0.61</c:v>
                </c:pt>
                <c:pt idx="3">
                  <c:v>0.65</c:v>
                </c:pt>
                <c:pt idx="4">
                  <c:v>0.65</c:v>
                </c:pt>
                <c:pt idx="5">
                  <c:v>0.65</c:v>
                </c:pt>
                <c:pt idx="6">
                  <c:v>0.67</c:v>
                </c:pt>
                <c:pt idx="7">
                  <c:v>0.68</c:v>
                </c:pt>
                <c:pt idx="8">
                  <c:v>0.71</c:v>
                </c:pt>
                <c:pt idx="9">
                  <c:v>0.73</c:v>
                </c:pt>
                <c:pt idx="10">
                  <c:v>0.76</c:v>
                </c:pt>
                <c:pt idx="11">
                  <c:v>0.76</c:v>
                </c:pt>
                <c:pt idx="12">
                  <c:v>0.79</c:v>
                </c:pt>
                <c:pt idx="13">
                  <c:v>0.8</c:v>
                </c:pt>
                <c:pt idx="14">
                  <c:v>0.81</c:v>
                </c:pt>
                <c:pt idx="15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003776"/>
        <c:axId val="75005312"/>
      </c:barChart>
      <c:catAx>
        <c:axId val="750037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75005312"/>
        <c:crosses val="autoZero"/>
        <c:auto val="1"/>
        <c:lblAlgn val="ctr"/>
        <c:lblOffset val="100"/>
        <c:noMultiLvlLbl val="0"/>
      </c:catAx>
      <c:valAx>
        <c:axId val="7500531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7500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00112848858699E-2"/>
          <c:y val="3.0454042081949101E-2"/>
          <c:w val="0.94201649060968395"/>
          <c:h val="0.87269213418635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'Open Source'!$C$2</c:f>
              <c:strCache>
                <c:ptCount val="1"/>
                <c:pt idx="0">
                  <c:v>Open source</c:v>
                </c:pt>
              </c:strCache>
            </c:strRef>
          </c:tx>
          <c:spPr>
            <a:solidFill>
              <a:srgbClr val="981A36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'Open Source'!$B$3:$B$18</c:f>
              <c:strCache>
                <c:ptCount val="16"/>
                <c:pt idx="0">
                  <c:v>LMS</c:v>
                </c:pt>
                <c:pt idx="1">
                  <c:v>Web content management</c:v>
                </c:pt>
                <c:pt idx="2">
                  <c:v>Portal</c:v>
                </c:pt>
                <c:pt idx="3">
                  <c:v>Grants (pre-award)</c:v>
                </c:pt>
                <c:pt idx="4">
                  <c:v>Help desk ticketing</c:v>
                </c:pt>
                <c:pt idx="5">
                  <c:v>Grants (post-award)</c:v>
                </c:pt>
                <c:pt idx="6">
                  <c:v>Student e-mail</c:v>
                </c:pt>
                <c:pt idx="7">
                  <c:v>Faculty/staff e-mail</c:v>
                </c:pt>
                <c:pt idx="8">
                  <c:v>Library</c:v>
                </c:pt>
                <c:pt idx="9">
                  <c:v>Financial</c:v>
                </c:pt>
                <c:pt idx="10">
                  <c:v>Facilities management</c:v>
                </c:pt>
                <c:pt idx="11">
                  <c:v>Data warehouse</c:v>
                </c:pt>
                <c:pt idx="12">
                  <c:v>HR/payroll</c:v>
                </c:pt>
                <c:pt idx="13">
                  <c:v>Student information</c:v>
                </c:pt>
                <c:pt idx="14">
                  <c:v>Alumni/advancement/development</c:v>
                </c:pt>
                <c:pt idx="15">
                  <c:v>CRM</c:v>
                </c:pt>
              </c:strCache>
            </c:strRef>
          </c:cat>
          <c:val>
            <c:numRef>
              <c:f>'Open Source'!$C$3:$C$18</c:f>
              <c:numCache>
                <c:formatCode>0.0%</c:formatCode>
                <c:ptCount val="16"/>
                <c:pt idx="0">
                  <c:v>0.26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0.02</c:v>
                </c:pt>
                <c:pt idx="8">
                  <c:v>0.01</c:v>
                </c:pt>
                <c:pt idx="9">
                  <c:v>0.01</c:v>
                </c:pt>
                <c:pt idx="10">
                  <c:v>5.0000000000000001E-3</c:v>
                </c:pt>
                <c:pt idx="11">
                  <c:v>3.0000000000000001E-3</c:v>
                </c:pt>
                <c:pt idx="12">
                  <c:v>2E-3</c:v>
                </c:pt>
                <c:pt idx="13">
                  <c:v>2E-3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685248"/>
        <c:axId val="91686784"/>
      </c:barChart>
      <c:catAx>
        <c:axId val="91685248"/>
        <c:scaling>
          <c:orientation val="minMax"/>
        </c:scaling>
        <c:delete val="0"/>
        <c:axPos val="l"/>
        <c:majorTickMark val="in"/>
        <c:minorTickMark val="none"/>
        <c:tickLblPos val="nextTo"/>
        <c:crossAx val="91686784"/>
        <c:crosses val="autoZero"/>
        <c:auto val="1"/>
        <c:lblAlgn val="ctr"/>
        <c:lblOffset val="100"/>
        <c:noMultiLvlLbl val="0"/>
      </c:catAx>
      <c:valAx>
        <c:axId val="91686784"/>
        <c:scaling>
          <c:orientation val="minMax"/>
          <c:max val="0.4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in"/>
        <c:minorTickMark val="none"/>
        <c:tickLblPos val="nextTo"/>
        <c:crossAx val="91685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00112848858699E-2"/>
          <c:y val="3.0454042081949101E-2"/>
          <c:w val="0.94201649060968395"/>
          <c:h val="0.8726921341863520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Homegrown!$D$2</c:f>
              <c:strCache>
                <c:ptCount val="1"/>
                <c:pt idx="0">
                  <c:v>Homegrown</c:v>
                </c:pt>
              </c:strCache>
            </c:strRef>
          </c:tx>
          <c:spPr>
            <a:solidFill>
              <a:srgbClr val="0D558C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Homegrown!$B$3:$B$18</c:f>
              <c:strCache>
                <c:ptCount val="16"/>
                <c:pt idx="0">
                  <c:v>LMS</c:v>
                </c:pt>
                <c:pt idx="1">
                  <c:v>Web content management</c:v>
                </c:pt>
                <c:pt idx="2">
                  <c:v>Portal</c:v>
                </c:pt>
                <c:pt idx="3">
                  <c:v>Grants (pre-award)</c:v>
                </c:pt>
                <c:pt idx="4">
                  <c:v>Help desk ticketing</c:v>
                </c:pt>
                <c:pt idx="5">
                  <c:v>Grants (post-award)</c:v>
                </c:pt>
                <c:pt idx="6">
                  <c:v>Student e-mail</c:v>
                </c:pt>
                <c:pt idx="7">
                  <c:v>Faculty/staff e-mail</c:v>
                </c:pt>
                <c:pt idx="8">
                  <c:v>Library</c:v>
                </c:pt>
                <c:pt idx="9">
                  <c:v>Financial</c:v>
                </c:pt>
                <c:pt idx="10">
                  <c:v>Facilities management</c:v>
                </c:pt>
                <c:pt idx="11">
                  <c:v>Data warehouse</c:v>
                </c:pt>
                <c:pt idx="12">
                  <c:v>HR/payroll</c:v>
                </c:pt>
                <c:pt idx="13">
                  <c:v>Student information</c:v>
                </c:pt>
                <c:pt idx="14">
                  <c:v>Alumni/advancement/development</c:v>
                </c:pt>
                <c:pt idx="15">
                  <c:v>CRM</c:v>
                </c:pt>
              </c:strCache>
            </c:strRef>
          </c:cat>
          <c:val>
            <c:numRef>
              <c:f>Homegrown!$D$3:$D$18</c:f>
              <c:numCache>
                <c:formatCode>0.0%</c:formatCode>
                <c:ptCount val="16"/>
                <c:pt idx="0">
                  <c:v>0.01</c:v>
                </c:pt>
                <c:pt idx="1">
                  <c:v>0.11</c:v>
                </c:pt>
                <c:pt idx="2">
                  <c:v>0.16</c:v>
                </c:pt>
                <c:pt idx="3">
                  <c:v>0.34</c:v>
                </c:pt>
                <c:pt idx="4">
                  <c:v>0.11</c:v>
                </c:pt>
                <c:pt idx="5">
                  <c:v>0.31</c:v>
                </c:pt>
                <c:pt idx="6">
                  <c:v>0.01</c:v>
                </c:pt>
                <c:pt idx="7">
                  <c:v>0.01</c:v>
                </c:pt>
                <c:pt idx="8">
                  <c:v>0.06</c:v>
                </c:pt>
                <c:pt idx="9">
                  <c:v>7.0000000000000007E-2</c:v>
                </c:pt>
                <c:pt idx="10">
                  <c:v>0.12</c:v>
                </c:pt>
                <c:pt idx="11">
                  <c:v>0.16</c:v>
                </c:pt>
                <c:pt idx="12">
                  <c:v>0.08</c:v>
                </c:pt>
                <c:pt idx="13">
                  <c:v>0.09</c:v>
                </c:pt>
                <c:pt idx="14">
                  <c:v>0.05</c:v>
                </c:pt>
                <c:pt idx="1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703936"/>
        <c:axId val="91718016"/>
      </c:barChart>
      <c:catAx>
        <c:axId val="91703936"/>
        <c:scaling>
          <c:orientation val="minMax"/>
        </c:scaling>
        <c:delete val="0"/>
        <c:axPos val="l"/>
        <c:majorTickMark val="in"/>
        <c:minorTickMark val="none"/>
        <c:tickLblPos val="nextTo"/>
        <c:crossAx val="91718016"/>
        <c:crosses val="autoZero"/>
        <c:auto val="1"/>
        <c:lblAlgn val="ctr"/>
        <c:lblOffset val="100"/>
        <c:noMultiLvlLbl val="0"/>
      </c:catAx>
      <c:valAx>
        <c:axId val="917180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in"/>
        <c:minorTickMark val="none"/>
        <c:tickLblPos val="nextTo"/>
        <c:crossAx val="91703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A1D9C-D699-4504-92AF-7C9376859FC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13566-1C27-4459-BB45-EC5D68DE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Body A 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40413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1" y="1371600"/>
            <a:ext cx="3886200" cy="45465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B20838"/>
              </a:buClr>
              <a:buFont typeface="Wingdings" pitchFamily="2" charset="2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5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Bod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- For full 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39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here… 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6" r:id="rId5"/>
    <p:sldLayoutId id="2147483661" r:id="rId6"/>
    <p:sldLayoutId id="2147483664" r:id="rId7"/>
    <p:sldLayoutId id="2147483654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70676"/>
            <a:ext cx="7866612" cy="1286924"/>
          </a:xfrm>
        </p:spPr>
        <p:txBody>
          <a:bodyPr/>
          <a:lstStyle/>
          <a:p>
            <a:r>
              <a:rPr lang="en-US" dirty="0" smtClean="0"/>
              <a:t>The Enterprise Application Market in Higher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October 2012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3657600"/>
            <a:ext cx="7866611" cy="500732"/>
          </a:xfrm>
        </p:spPr>
        <p:txBody>
          <a:bodyPr/>
          <a:lstStyle/>
          <a:p>
            <a:r>
              <a:rPr lang="en-US" dirty="0" smtClean="0"/>
              <a:t>Susan Grajek, Vice President, EDUCAUSE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4117571" cy="4546599"/>
          </a:xfrm>
        </p:spPr>
        <p:txBody>
          <a:bodyPr/>
          <a:lstStyle/>
          <a:p>
            <a:r>
              <a:rPr lang="en-US" sz="2400" dirty="0" smtClean="0"/>
              <a:t>Open source is most widespread in LMS and CMS</a:t>
            </a:r>
          </a:p>
          <a:p>
            <a:pPr lvl="1"/>
            <a:r>
              <a:rPr lang="en-US" sz="2000" dirty="0" smtClean="0"/>
              <a:t>Moodle and Sakai among top 5 LMS</a:t>
            </a:r>
          </a:p>
          <a:p>
            <a:pPr lvl="1"/>
            <a:r>
              <a:rPr lang="en-US" sz="2000" dirty="0" smtClean="0"/>
              <a:t>Drupal #2 CMS</a:t>
            </a:r>
          </a:p>
          <a:p>
            <a:r>
              <a:rPr lang="en-US" sz="2400" dirty="0" smtClean="0"/>
              <a:t>Other open source leaders</a:t>
            </a:r>
          </a:p>
          <a:p>
            <a:pPr lvl="1"/>
            <a:r>
              <a:rPr lang="en-US" sz="2000" dirty="0" smtClean="0"/>
              <a:t>COEUS/</a:t>
            </a:r>
            <a:r>
              <a:rPr lang="en-US" sz="2000" dirty="0" err="1" smtClean="0"/>
              <a:t>Kuali</a:t>
            </a:r>
            <a:r>
              <a:rPr lang="en-US" sz="2000" dirty="0"/>
              <a:t> </a:t>
            </a:r>
            <a:r>
              <a:rPr lang="en-US" sz="2000" dirty="0" smtClean="0"/>
              <a:t>in grants pre-award and post-award</a:t>
            </a:r>
          </a:p>
          <a:p>
            <a:pPr lvl="1"/>
            <a:r>
              <a:rPr lang="en-US" sz="2000" dirty="0" smtClean="0"/>
              <a:t>JASIG </a:t>
            </a:r>
            <a:r>
              <a:rPr lang="en-US" sz="2000" dirty="0" err="1" smtClean="0"/>
              <a:t>uPortal</a:t>
            </a:r>
            <a:r>
              <a:rPr lang="en-US" sz="2000" dirty="0" smtClean="0"/>
              <a:t> in Portal</a:t>
            </a:r>
          </a:p>
          <a:p>
            <a:pPr lvl="1"/>
            <a:r>
              <a:rPr lang="en-US" sz="2000" dirty="0" smtClean="0"/>
              <a:t>RT in IT help desk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444486"/>
              </p:ext>
            </p:extLst>
          </p:nvPr>
        </p:nvGraphicFramePr>
        <p:xfrm>
          <a:off x="4724400" y="914400"/>
          <a:ext cx="4343400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645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Homegrown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829" y="1371599"/>
            <a:ext cx="4117571" cy="45465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Most common for grants management (pre- and post-) </a:t>
            </a:r>
          </a:p>
          <a:p>
            <a:r>
              <a:rPr lang="en-US" sz="2400" dirty="0" smtClean="0"/>
              <a:t>Portal</a:t>
            </a:r>
          </a:p>
          <a:p>
            <a:r>
              <a:rPr lang="en-US" sz="2400" dirty="0" smtClean="0"/>
              <a:t>Data warehouse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781140"/>
              </p:ext>
            </p:extLst>
          </p:nvPr>
        </p:nvGraphicFramePr>
        <p:xfrm>
          <a:off x="4876800" y="762000"/>
          <a:ext cx="419100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233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In-House is the most common</a:t>
            </a:r>
          </a:p>
          <a:p>
            <a:pPr lvl="1"/>
            <a:r>
              <a:rPr lang="en-US" dirty="0" smtClean="0"/>
              <a:t>Across the 16 applications, median 71% of institutions manage the application in-house (ranging from 44% to 91%, depending on application type)</a:t>
            </a:r>
          </a:p>
          <a:p>
            <a:r>
              <a:rPr lang="en-US" dirty="0" smtClean="0"/>
              <a:t>System office management next most common</a:t>
            </a:r>
          </a:p>
          <a:p>
            <a:pPr lvl="1"/>
            <a:r>
              <a:rPr lang="en-US" dirty="0" smtClean="0"/>
              <a:t>Median 21%, ranging from 3% to 33%</a:t>
            </a:r>
          </a:p>
          <a:p>
            <a:r>
              <a:rPr lang="en-US" dirty="0" smtClean="0"/>
              <a:t>Outsourced management least common</a:t>
            </a:r>
          </a:p>
          <a:p>
            <a:pPr lvl="1"/>
            <a:r>
              <a:rPr lang="en-US" dirty="0" smtClean="0"/>
              <a:t>Median 7%, ranging from 2% to 43%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0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Market 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si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6" b="2576"/>
          <a:stretch/>
        </p:blipFill>
        <p:spPr bwMode="auto">
          <a:xfrm>
            <a:off x="0" y="1143001"/>
            <a:ext cx="5989864" cy="5504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Information Systems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12460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HR/Payroll</a:t>
            </a:r>
            <a:endParaRPr lang="en-US" dirty="0"/>
          </a:p>
        </p:txBody>
      </p:sp>
      <p:pic>
        <p:nvPicPr>
          <p:cNvPr id="7" name="Picture 6" descr="C:\Users\gdobbin\Documents\ECAR\Research Studies\ERS1206\Figures_PNG\h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943600" cy="57827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4650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1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f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6209"/>
          <a:stretch/>
        </p:blipFill>
        <p:spPr bwMode="auto">
          <a:xfrm>
            <a:off x="76200" y="990600"/>
            <a:ext cx="5954399" cy="5807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62303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fs_emai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647" r="9341"/>
          <a:stretch/>
        </p:blipFill>
        <p:spPr bwMode="auto">
          <a:xfrm>
            <a:off x="152399" y="1143000"/>
            <a:ext cx="5281819" cy="5646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Faculty/Staff E-Mail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65273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8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stude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0200"/>
          <a:stretch/>
        </p:blipFill>
        <p:spPr bwMode="auto">
          <a:xfrm>
            <a:off x="16933" y="1219200"/>
            <a:ext cx="5846292" cy="5549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E-Mail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97620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3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lm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4878"/>
          <a:stretch/>
        </p:blipFill>
        <p:spPr bwMode="auto">
          <a:xfrm>
            <a:off x="76200" y="914400"/>
            <a:ext cx="5802766" cy="5889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828" y="338675"/>
            <a:ext cx="8537171" cy="729971"/>
          </a:xfrm>
        </p:spPr>
        <p:txBody>
          <a:bodyPr/>
          <a:lstStyle/>
          <a:p>
            <a:r>
              <a:rPr lang="en-US" dirty="0" smtClean="0"/>
              <a:t>Course/Learning Management Systems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78069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19200"/>
            <a:ext cx="8079971" cy="4394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800" dirty="0" smtClean="0"/>
              <a:t>Which applications are dominated by a handful of solution providers?</a:t>
            </a:r>
          </a:p>
          <a:p>
            <a:pPr lvl="0"/>
            <a:r>
              <a:rPr lang="en-US" sz="2800" dirty="0" smtClean="0"/>
              <a:t>Which have an almost bewildering range of choice?</a:t>
            </a:r>
          </a:p>
          <a:p>
            <a:pPr lvl="0"/>
            <a:r>
              <a:rPr lang="en-US" sz="2800" dirty="0" smtClean="0"/>
              <a:t>When is open source a common choice?</a:t>
            </a:r>
          </a:p>
          <a:p>
            <a:pPr lvl="0"/>
            <a:r>
              <a:rPr lang="en-US" sz="2800" dirty="0" smtClean="0"/>
              <a:t>Which are the most frequently outsourced applications</a:t>
            </a:r>
          </a:p>
          <a:p>
            <a:pPr lvl="0"/>
            <a:r>
              <a:rPr lang="en-US" sz="2800" dirty="0" smtClean="0"/>
              <a:t>Which applications are most likely to be managed by system offices?</a:t>
            </a:r>
          </a:p>
          <a:p>
            <a:pPr lvl="0"/>
            <a:r>
              <a:rPr lang="en-US" sz="2800" dirty="0" smtClean="0"/>
              <a:t>What types of applications are more – and less – widespread in higher education?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80613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h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8869"/>
          <a:stretch/>
        </p:blipFill>
        <p:spPr bwMode="auto">
          <a:xfrm>
            <a:off x="76200" y="1143000"/>
            <a:ext cx="5840039" cy="5632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828" y="338675"/>
            <a:ext cx="8308571" cy="729971"/>
          </a:xfrm>
        </p:spPr>
        <p:txBody>
          <a:bodyPr/>
          <a:lstStyle/>
          <a:p>
            <a:r>
              <a:rPr lang="en-US" dirty="0" smtClean="0"/>
              <a:t>IT Service/Help Desk Trouble Ticketing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24346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6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alu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5765"/>
          <a:stretch/>
        </p:blipFill>
        <p:spPr bwMode="auto">
          <a:xfrm>
            <a:off x="76200" y="914400"/>
            <a:ext cx="5847963" cy="5834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Alumni/Advancement/Development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39182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4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li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8204"/>
          <a:stretch/>
        </p:blipFill>
        <p:spPr bwMode="auto">
          <a:xfrm>
            <a:off x="152400" y="1066800"/>
            <a:ext cx="5839853" cy="5673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95867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8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cm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6652"/>
          <a:stretch/>
        </p:blipFill>
        <p:spPr bwMode="auto">
          <a:xfrm>
            <a:off x="152400" y="914400"/>
            <a:ext cx="5830442" cy="5769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Content Management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04601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9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porta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10422"/>
          <a:stretch/>
        </p:blipFill>
        <p:spPr bwMode="auto">
          <a:xfrm>
            <a:off x="152400" y="1219200"/>
            <a:ext cx="5849450" cy="5546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24286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0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faci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3878"/>
          <a:stretch/>
        </p:blipFill>
        <p:spPr bwMode="auto">
          <a:xfrm>
            <a:off x="152400" y="1066800"/>
            <a:ext cx="5518984" cy="5620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Management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595141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dw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8310" r="5878"/>
          <a:stretch/>
        </p:blipFill>
        <p:spPr bwMode="auto">
          <a:xfrm>
            <a:off x="152400" y="1066800"/>
            <a:ext cx="5471089" cy="5676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8021782" cy="729971"/>
          </a:xfrm>
        </p:spPr>
        <p:txBody>
          <a:bodyPr/>
          <a:lstStyle/>
          <a:p>
            <a:r>
              <a:rPr lang="en-US" dirty="0" smtClean="0"/>
              <a:t>Administrative Data Warehouse/Business Intelligence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5987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Management: Pre-Award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7805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:\Users\gdobbin\Documents\ECAR\Research Studies\ERS1206\Figures_PNG\grants_pr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1911" r="10319"/>
          <a:stretch/>
        </p:blipFill>
        <p:spPr bwMode="auto">
          <a:xfrm>
            <a:off x="152400" y="1219200"/>
            <a:ext cx="5201884" cy="5454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4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grants_pos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8587" r="2111"/>
          <a:stretch/>
        </p:blipFill>
        <p:spPr bwMode="auto">
          <a:xfrm>
            <a:off x="152400" y="1066800"/>
            <a:ext cx="5707108" cy="5659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Management: </a:t>
            </a:r>
            <a:r>
              <a:rPr lang="en-US" dirty="0" smtClean="0"/>
              <a:t>Post-</a:t>
            </a:r>
            <a:r>
              <a:rPr lang="en-US" dirty="0"/>
              <a:t>Award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41133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0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gdobbin\Documents\ECAR\Research Studies\ERS1206\Figures_PNG\crm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7203" r="7896"/>
          <a:stretch/>
        </p:blipFill>
        <p:spPr bwMode="auto">
          <a:xfrm>
            <a:off x="152400" y="838200"/>
            <a:ext cx="5521023" cy="5937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1782" cy="729971"/>
          </a:xfrm>
        </p:spPr>
        <p:txBody>
          <a:bodyPr/>
          <a:lstStyle/>
          <a:p>
            <a:r>
              <a:rPr lang="en-US" dirty="0" smtClean="0"/>
              <a:t>Customer Relationship Management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48603"/>
              </p:ext>
            </p:extLst>
          </p:nvPr>
        </p:nvGraphicFramePr>
        <p:xfrm>
          <a:off x="5562600" y="2590800"/>
          <a:ext cx="3429000" cy="17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609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of institutions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outsourced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managed by system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market owned by top 5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8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9600" y="2743200"/>
            <a:ext cx="8467205" cy="609600"/>
          </a:xfrm>
        </p:spPr>
        <p:txBody>
          <a:bodyPr/>
          <a:lstStyle/>
          <a:p>
            <a:r>
              <a:rPr lang="en-US" sz="2800" dirty="0" smtClean="0"/>
              <a:t>EDUCAUSE CENTER FOR APPLIED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1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30 reports annually</a:t>
            </a:r>
          </a:p>
          <a:p>
            <a:pPr lvl="1"/>
            <a:r>
              <a:rPr lang="en-US" dirty="0" smtClean="0"/>
              <a:t>Original research</a:t>
            </a:r>
          </a:p>
          <a:p>
            <a:pPr lvl="1"/>
            <a:r>
              <a:rPr lang="en-US" dirty="0" smtClean="0"/>
              <a:t>Member research</a:t>
            </a:r>
          </a:p>
          <a:p>
            <a:pPr lvl="1"/>
            <a:r>
              <a:rPr lang="en-US" dirty="0" smtClean="0"/>
              <a:t>Third-party research from Gartner and CHECS</a:t>
            </a:r>
          </a:p>
          <a:p>
            <a:r>
              <a:rPr lang="en-US" dirty="0" smtClean="0"/>
              <a:t>Research is restricted to subscribers</a:t>
            </a:r>
          </a:p>
          <a:p>
            <a:pPr lvl="1"/>
            <a:r>
              <a:rPr lang="en-US" dirty="0" smtClean="0"/>
              <a:t>Reports initially restricted</a:t>
            </a:r>
          </a:p>
          <a:p>
            <a:pPr lvl="1"/>
            <a:r>
              <a:rPr lang="en-US" dirty="0" smtClean="0"/>
              <a:t>Other materials permanently restricted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Research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371600"/>
            <a:ext cx="1919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5"/>
                    </a:gs>
                    <a:gs pos="48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Analytics</a:t>
            </a:r>
            <a:endParaRPr lang="en-US" sz="3600" b="1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5"/>
                  </a:gs>
                  <a:gs pos="48000">
                    <a:schemeClr val="accent5">
                      <a:lumMod val="7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743200"/>
            <a:ext cx="4379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1"/>
                    </a:gs>
                    <a:gs pos="48000">
                      <a:schemeClr val="accent1">
                        <a:lumMod val="7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Community College IT</a:t>
            </a:r>
            <a:endParaRPr lang="en-US" sz="3600" b="1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1"/>
                  </a:gs>
                  <a:gs pos="48000">
                    <a:schemeClr val="accent1">
                      <a:lumMod val="7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581400"/>
            <a:ext cx="5688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Students’ Use Of Technology</a:t>
            </a:r>
            <a:endParaRPr lang="en-US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6352" y="5410200"/>
            <a:ext cx="4570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9000" cmpd="sng">
                  <a:solidFill>
                    <a:srgbClr val="CA0202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CA020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Research </a:t>
            </a:r>
            <a:r>
              <a:rPr lang="en-US" sz="4000" b="1" smtClean="0">
                <a:ln w="9000" cmpd="sng">
                  <a:solidFill>
                    <a:srgbClr val="CA0202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CA020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Computing</a:t>
            </a:r>
            <a:endParaRPr lang="en-US" sz="4000" b="1" dirty="0">
              <a:ln w="9000" cmpd="sng">
                <a:solidFill>
                  <a:srgbClr val="CA0202"/>
                </a:solidFill>
                <a:prstDash val="solid"/>
              </a:ln>
              <a:gradFill>
                <a:gsLst>
                  <a:gs pos="0">
                    <a:schemeClr val="accent2">
                      <a:lumMod val="50000"/>
                    </a:schemeClr>
                  </a:gs>
                  <a:gs pos="43000">
                    <a:srgbClr val="FF0000"/>
                  </a:gs>
                  <a:gs pos="48000">
                    <a:srgbClr val="CA020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495800"/>
            <a:ext cx="6978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9000" cmpd="sng">
                  <a:solidFill>
                    <a:srgbClr val="008000"/>
                  </a:solidFill>
                  <a:prstDash val="solid"/>
                </a:ln>
                <a:gradFill>
                  <a:gsLst>
                    <a:gs pos="0">
                      <a:srgbClr val="004200"/>
                    </a:gs>
                    <a:gs pos="43000">
                      <a:srgbClr val="00B001"/>
                    </a:gs>
                    <a:gs pos="48000">
                      <a:srgbClr val="008000"/>
                    </a:gs>
                    <a:gs pos="100000">
                      <a:srgbClr val="0042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Enterprise Application Marketplace</a:t>
            </a:r>
            <a:endParaRPr lang="en-US" sz="3600" b="1" dirty="0">
              <a:ln w="9000" cmpd="sng">
                <a:solidFill>
                  <a:srgbClr val="008000"/>
                </a:solidFill>
                <a:prstDash val="solid"/>
              </a:ln>
              <a:gradFill>
                <a:gsLst>
                  <a:gs pos="0">
                    <a:srgbClr val="004200"/>
                  </a:gs>
                  <a:gs pos="43000">
                    <a:srgbClr val="00B001"/>
                  </a:gs>
                  <a:gs pos="48000">
                    <a:srgbClr val="008000"/>
                  </a:gs>
                  <a:gs pos="100000">
                    <a:srgbClr val="0042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1981200"/>
            <a:ext cx="5549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b="1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43000">
                      <a:schemeClr val="accent6"/>
                    </a:gs>
                    <a:gs pos="48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Measuring User Satisfaction</a:t>
            </a:r>
            <a:endParaRPr lang="en-US" sz="3600" b="1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6">
                      <a:lumMod val="50000"/>
                    </a:schemeClr>
                  </a:gs>
                  <a:gs pos="43000">
                    <a:schemeClr val="accent6"/>
                  </a:gs>
                  <a:gs pos="48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27" y="5410200"/>
            <a:ext cx="3677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000" cmpd="sng">
                  <a:solidFill>
                    <a:srgbClr val="CA0202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CA020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ERP </a:t>
            </a:r>
            <a:r>
              <a:rPr lang="en-US" sz="4000" b="1" dirty="0">
                <a:ln w="9000" cmpd="sng">
                  <a:solidFill>
                    <a:srgbClr val="CA0202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CA020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4000" b="1" dirty="0" smtClean="0">
                <a:ln w="9000" cmpd="sng">
                  <a:solidFill>
                    <a:srgbClr val="CA0202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CA020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ost </a:t>
            </a:r>
            <a:r>
              <a:rPr lang="en-US" sz="4000" b="1" dirty="0">
                <a:ln w="9000" cmpd="sng">
                  <a:solidFill>
                    <a:srgbClr val="CA0202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CA020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sz="4000" b="1" dirty="0" smtClean="0">
                <a:ln w="9000" cmpd="sng">
                  <a:solidFill>
                    <a:srgbClr val="CA0202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CA020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rivers</a:t>
            </a:r>
            <a:endParaRPr lang="en-US" sz="4000" b="1" dirty="0">
              <a:ln w="9000" cmpd="sng">
                <a:solidFill>
                  <a:srgbClr val="CA0202"/>
                </a:solidFill>
                <a:prstDash val="solid"/>
              </a:ln>
              <a:gradFill>
                <a:gsLst>
                  <a:gs pos="0">
                    <a:schemeClr val="accent2">
                      <a:lumMod val="50000"/>
                    </a:schemeClr>
                  </a:gs>
                  <a:gs pos="43000">
                    <a:srgbClr val="FF0000"/>
                  </a:gs>
                  <a:gs pos="48000">
                    <a:srgbClr val="CA020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9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Research Under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Consumerization</a:t>
            </a:r>
            <a:r>
              <a:rPr lang="en-US" b="1" dirty="0" smtClean="0"/>
              <a:t> of IT</a:t>
            </a:r>
          </a:p>
          <a:p>
            <a:r>
              <a:rPr lang="en-US" b="1" dirty="0"/>
              <a:t>Student Technology Use</a:t>
            </a:r>
          </a:p>
          <a:p>
            <a:r>
              <a:rPr lang="en-US" dirty="0" smtClean="0"/>
              <a:t>Higher Education IT Workforce</a:t>
            </a:r>
          </a:p>
          <a:p>
            <a:r>
              <a:rPr lang="en-US" dirty="0" smtClean="0"/>
              <a:t>Measuring the Cost of IT</a:t>
            </a:r>
          </a:p>
          <a:p>
            <a:r>
              <a:rPr lang="en-US" dirty="0" smtClean="0"/>
              <a:t>E-Learning</a:t>
            </a:r>
          </a:p>
          <a:p>
            <a:r>
              <a:rPr lang="en-US" dirty="0" smtClean="0"/>
              <a:t>Update on Mobile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 Grajek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1676401"/>
          </a:xfrm>
        </p:spPr>
        <p:txBody>
          <a:bodyPr/>
          <a:lstStyle/>
          <a:p>
            <a:r>
              <a:rPr lang="en-US" dirty="0" smtClean="0"/>
              <a:t>2011 EDUCAUSE Core Data survey</a:t>
            </a:r>
          </a:p>
          <a:p>
            <a:pPr lvl="1"/>
            <a:r>
              <a:rPr lang="en-US" dirty="0" smtClean="0"/>
              <a:t>635 colleges and universities</a:t>
            </a:r>
          </a:p>
          <a:p>
            <a:r>
              <a:rPr lang="en-US" dirty="0" smtClean="0"/>
              <a:t>16 application areas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95600"/>
            <a:ext cx="3733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/>
              <a:t>Financial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Student information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HR/payroll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Alumni/advancement/development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Library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Course/learning management (LMS)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Grants management (pre-award)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Grants management (post-award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895600"/>
            <a:ext cx="3962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 smtClean="0"/>
              <a:t>Facilities </a:t>
            </a:r>
            <a:r>
              <a:rPr lang="en-US" dirty="0"/>
              <a:t>management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Portal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Administrative data warehouse/business intelligence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Web content management (CMS)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Faculty/staff e-mail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Student e-mail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IT service/help desk trouble ticket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Customer relationship management (CRM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7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4876801"/>
          </a:xfrm>
        </p:spPr>
        <p:txBody>
          <a:bodyPr/>
          <a:lstStyle/>
          <a:p>
            <a:r>
              <a:rPr lang="en-US" dirty="0" smtClean="0"/>
              <a:t>Limited to higher education market overall.</a:t>
            </a:r>
          </a:p>
          <a:p>
            <a:r>
              <a:rPr lang="en-US" dirty="0" smtClean="0"/>
              <a:t>No trends yet. This is the first year for most of these data.</a:t>
            </a:r>
          </a:p>
          <a:p>
            <a:r>
              <a:rPr lang="en-US" dirty="0" smtClean="0"/>
              <a:t>Data irregularities.</a:t>
            </a:r>
          </a:p>
          <a:p>
            <a:r>
              <a:rPr lang="en-US" dirty="0" smtClean="0"/>
              <a:t>Ongoing changes </a:t>
            </a:r>
            <a:br>
              <a:rPr lang="en-US" dirty="0" smtClean="0"/>
            </a:br>
            <a:r>
              <a:rPr lang="en-US" dirty="0" smtClean="0"/>
              <a:t>among vendors.</a:t>
            </a:r>
          </a:p>
          <a:p>
            <a:r>
              <a:rPr lang="en-US" dirty="0" smtClean="0"/>
              <a:t>Application </a:t>
            </a:r>
            <a:br>
              <a:rPr lang="en-US" dirty="0" smtClean="0"/>
            </a:br>
            <a:r>
              <a:rPr lang="en-US" dirty="0" smtClean="0"/>
              <a:t>categories need </a:t>
            </a:r>
            <a:br>
              <a:rPr lang="en-US" dirty="0" smtClean="0"/>
            </a:br>
            <a:r>
              <a:rPr lang="en-US" dirty="0" smtClean="0"/>
              <a:t>refinement </a:t>
            </a:r>
            <a:br>
              <a:rPr lang="en-US" dirty="0" smtClean="0"/>
            </a:br>
            <a:r>
              <a:rPr lang="en-US" dirty="0" smtClean="0"/>
              <a:t>(e.g., email).</a:t>
            </a:r>
            <a:endParaRPr lang="en-US" dirty="0"/>
          </a:p>
        </p:txBody>
      </p:sp>
      <p:pic>
        <p:nvPicPr>
          <p:cNvPr id="5" name="Picture 4" descr="Screen shot 2012-09-03 at 8.59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1260" b="1681"/>
          <a:stretch/>
        </p:blipFill>
        <p:spPr>
          <a:xfrm>
            <a:off x="4267200" y="2514600"/>
            <a:ext cx="455375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Trends Across Application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Based For Applications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542378"/>
              </p:ext>
            </p:extLst>
          </p:nvPr>
        </p:nvGraphicFramePr>
        <p:xfrm>
          <a:off x="152400" y="1066800"/>
          <a:ext cx="80803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88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Diversity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066800"/>
            <a:ext cx="4193771" cy="52578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Two inputs</a:t>
            </a:r>
          </a:p>
          <a:p>
            <a:pPr lvl="1"/>
            <a:r>
              <a:rPr lang="en-US" sz="2000" dirty="0" smtClean="0"/>
              <a:t>% of market for top five solution providers</a:t>
            </a:r>
          </a:p>
          <a:p>
            <a:pPr lvl="1"/>
            <a:r>
              <a:rPr lang="en-US" sz="2000" dirty="0" smtClean="0"/>
              <a:t>Total number of solution providers</a:t>
            </a:r>
          </a:p>
          <a:p>
            <a:r>
              <a:rPr lang="en-US" sz="2300" dirty="0" smtClean="0"/>
              <a:t>Most homogeneous</a:t>
            </a:r>
          </a:p>
          <a:p>
            <a:pPr lvl="1"/>
            <a:r>
              <a:rPr lang="en-US" sz="2000" dirty="0" smtClean="0"/>
              <a:t>LMS</a:t>
            </a:r>
          </a:p>
          <a:p>
            <a:pPr lvl="1"/>
            <a:r>
              <a:rPr lang="en-US" sz="2000" dirty="0" smtClean="0"/>
              <a:t>Student information</a:t>
            </a:r>
          </a:p>
          <a:p>
            <a:pPr lvl="1"/>
            <a:r>
              <a:rPr lang="en-US" sz="2000" dirty="0" smtClean="0"/>
              <a:t>Faculty/staff e-mail</a:t>
            </a:r>
          </a:p>
          <a:p>
            <a:pPr lvl="1"/>
            <a:r>
              <a:rPr lang="en-US" sz="2000" dirty="0" smtClean="0"/>
              <a:t>Alumni/advancement</a:t>
            </a:r>
          </a:p>
          <a:p>
            <a:r>
              <a:rPr lang="en-US" sz="2300" dirty="0" smtClean="0"/>
              <a:t>Most diverse</a:t>
            </a:r>
          </a:p>
          <a:p>
            <a:pPr lvl="1"/>
            <a:r>
              <a:rPr lang="en-US" sz="2000" dirty="0" smtClean="0"/>
              <a:t>CMS</a:t>
            </a:r>
          </a:p>
          <a:p>
            <a:pPr lvl="1"/>
            <a:r>
              <a:rPr lang="en-US" sz="2000" dirty="0" smtClean="0"/>
              <a:t>IT help desk</a:t>
            </a:r>
          </a:p>
          <a:p>
            <a:pPr lvl="1"/>
            <a:r>
              <a:rPr lang="en-US" sz="2000" dirty="0" smtClean="0"/>
              <a:t>Facilities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740348"/>
              </p:ext>
            </p:extLst>
          </p:nvPr>
        </p:nvGraphicFramePr>
        <p:xfrm>
          <a:off x="4191000" y="1066800"/>
          <a:ext cx="4876800" cy="529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1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Diversity: The Long Tail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024271"/>
              </p:ext>
            </p:extLst>
          </p:nvPr>
        </p:nvGraphicFramePr>
        <p:xfrm>
          <a:off x="76200" y="1143000"/>
          <a:ext cx="80803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01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912</Words>
  <Application>Microsoft Office PowerPoint</Application>
  <PresentationFormat>On-screen Show (4:3)</PresentationFormat>
  <Paragraphs>245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Enterprise Application Market in Higher Education</vt:lpstr>
      <vt:lpstr>Questions</vt:lpstr>
      <vt:lpstr>PowerPoint Presentation</vt:lpstr>
      <vt:lpstr>The Data</vt:lpstr>
      <vt:lpstr>Limitations</vt:lpstr>
      <vt:lpstr>PowerPoint Presentation</vt:lpstr>
      <vt:lpstr>Installed Based For Applications</vt:lpstr>
      <vt:lpstr>Solution Diversity</vt:lpstr>
      <vt:lpstr>Solution Diversity: The Long Tail</vt:lpstr>
      <vt:lpstr>Open Source</vt:lpstr>
      <vt:lpstr>Homegrown</vt:lpstr>
      <vt:lpstr>Application Management</vt:lpstr>
      <vt:lpstr>PowerPoint Presentation</vt:lpstr>
      <vt:lpstr>Student Information Systems</vt:lpstr>
      <vt:lpstr>HR/Payroll</vt:lpstr>
      <vt:lpstr>Financial</vt:lpstr>
      <vt:lpstr>Faculty/Staff E-Mail</vt:lpstr>
      <vt:lpstr>Student E-Mail</vt:lpstr>
      <vt:lpstr>Course/Learning Management Systems</vt:lpstr>
      <vt:lpstr>IT Service/Help Desk Trouble Ticketing</vt:lpstr>
      <vt:lpstr>Alumni/Advancement/Development</vt:lpstr>
      <vt:lpstr>Library</vt:lpstr>
      <vt:lpstr>Web Content Management</vt:lpstr>
      <vt:lpstr>Portal</vt:lpstr>
      <vt:lpstr>Facilities Management</vt:lpstr>
      <vt:lpstr>Administrative Data Warehouse/Business Intelligence</vt:lpstr>
      <vt:lpstr>Grants Management: Pre-Award</vt:lpstr>
      <vt:lpstr>Grants Management: Post-Award</vt:lpstr>
      <vt:lpstr>Customer Relationship Management</vt:lpstr>
      <vt:lpstr>PowerPoint Presentation</vt:lpstr>
      <vt:lpstr>ECAR Research</vt:lpstr>
      <vt:lpstr>2012 Research</vt:lpstr>
      <vt:lpstr>2013 Research Under Consideration</vt:lpstr>
      <vt:lpstr>Thank You!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Colleen Keller</cp:lastModifiedBy>
  <cp:revision>43</cp:revision>
  <dcterms:created xsi:type="dcterms:W3CDTF">2012-08-08T18:23:13Z</dcterms:created>
  <dcterms:modified xsi:type="dcterms:W3CDTF">2012-10-25T16:48:49Z</dcterms:modified>
</cp:coreProperties>
</file>