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9"/>
  </p:notesMasterIdLst>
  <p:handoutMasterIdLst>
    <p:handoutMasterId r:id="rId10"/>
  </p:handoutMasterIdLst>
  <p:sldIdLst>
    <p:sldId id="256" r:id="rId2"/>
    <p:sldId id="286" r:id="rId3"/>
    <p:sldId id="289" r:id="rId4"/>
    <p:sldId id="288" r:id="rId5"/>
    <p:sldId id="290" r:id="rId6"/>
    <p:sldId id="287" r:id="rId7"/>
    <p:sldId id="291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rbe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1A5284-C325-4D73-9FF4-A9403B96FF71}" type="datetime1">
              <a:rPr lang="en-US"/>
              <a:pPr/>
              <a:t>8/16/2011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rbe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35E16B-0751-493C-AC34-E8C369C1F6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04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rbe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1A9F0A-9ACE-4A1A-9573-761BBF26B494}" type="datetime1">
              <a:rPr lang="en-US"/>
              <a:pPr/>
              <a:t>8/16/2011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rbe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E1F01A-3B9D-4386-B312-47F5097CE3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264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eaLnBrk="1" hangingPunct="1"/>
            <a:fld id="{062A4E04-106C-4488-AF73-06686CD573CF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LTE is telecom</a:t>
            </a:r>
          </a:p>
          <a:p>
            <a:endParaRPr lang="en-US" smtClean="0"/>
          </a:p>
          <a:p>
            <a:r>
              <a:rPr lang="en-US" smtClean="0"/>
              <a:t>WiMAX is network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eaLnBrk="1" hangingPunct="1"/>
            <a:fld id="{E7C69DDF-C12C-4F63-9997-0DE058C10C67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"Blind Synchronization for NC-OFDM", Saha, Dutta, Grunwald, Sicker - CU Boulder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425F8B-B1AC-4819-AEE2-3BA32CFE4F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61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"Blind Synchronization for NC-OFDM", Saha, Dutta, Grunwald, Sicker - CU Boulder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7F8C2-AF8E-41B7-BA75-6BECB7575B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3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108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"Blind Synchronization for NC-OFDM", Saha, Dutta, Grunwald, Sicker - CU Boulder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135C0-80AC-43F3-990C-EDEA0BB4C2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41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12954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477000"/>
            <a:ext cx="57150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"Blind Synchronization for NC-OFDM", Saha, Dutta, Grunwald, Sicker - CU Boulder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77000"/>
            <a:ext cx="784225" cy="274638"/>
          </a:xfrm>
        </p:spPr>
        <p:txBody>
          <a:bodyPr/>
          <a:lstStyle>
            <a:lvl1pPr>
              <a:defRPr/>
            </a:lvl1pPr>
          </a:lstStyle>
          <a:p>
            <a:fld id="{3F18CD51-5E59-4FAC-9BFE-2827256022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42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1295400" cy="2746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477000"/>
            <a:ext cx="57150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"Blind Synchronization for NC-OFDM", Saha, Dutta, Grunwald, Sicker - CU Boulder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77000"/>
            <a:ext cx="784225" cy="2746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95B450-8318-4BFA-B602-7B37B842D4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42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"Blind Synchronization for NC-OFDM", Saha, Dutta, Grunwald, Sicker - CU Boulder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C0D50-6C7F-4D11-82C0-D6332CAC88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07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"Blind Synchronization for NC-OFDM", Saha, Dutta, Grunwald, Sicker - CU Boulder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A2FFA-2A41-4516-B432-F5EF825C25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2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"Blind Synchronization for NC-OFDM", Saha, Dutta, Grunwald, Sicker - CU Boulder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50631-5557-4A1E-8B5E-905B24C1EE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52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"Blind Synchronization for NC-OFDM", Saha, Dutta, Grunwald, Sicker - CU Boulder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F123A-6CED-4445-A260-E146190596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9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"Blind Synchronization for NC-OFDM", Saha, Dutta, Grunwald, Sicker - CU Boulder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13E88-456F-42FE-AF06-9735248863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7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"Blind Synchronization for NC-OFDM", Saha, Dutta, Grunwald, Sicker - CU Boulder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B1CE3EE8-B846-4E9D-A840-2C092AF9A0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55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  <a:latin typeface="Corbe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"Blind Synchronization for NC-OFDM", Saha, Dutta, Grunwald, Sicker - CU Boulder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</a:defRPr>
            </a:lvl1pPr>
          </a:lstStyle>
          <a:p>
            <a:fld id="{7A98DE75-28BE-4829-AAC0-A697E1958B7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45" r:id="rId4"/>
    <p:sldLayoutId id="2147483946" r:id="rId5"/>
    <p:sldLayoutId id="2147483947" r:id="rId6"/>
    <p:sldLayoutId id="2147483952" r:id="rId7"/>
    <p:sldLayoutId id="2147483953" r:id="rId8"/>
    <p:sldLayoutId id="2147483954" r:id="rId9"/>
    <p:sldLayoutId id="2147483948" r:id="rId10"/>
    <p:sldLayoutId id="2147483955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MS PGothic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MS PGothic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MS PGothic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MS PGothic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MS PGothic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75816"/>
            <a:ext cx="8458200" cy="200558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>WiMAX Technology Overview</a:t>
            </a:r>
            <a:endParaRPr lang="en-US" dirty="0">
              <a:solidFill>
                <a:schemeClr val="accent1">
                  <a:satMod val="1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+mj-ea"/>
              <a:cs typeface="+mj-cs"/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381000" y="3605213"/>
            <a:ext cx="8077200" cy="1500187"/>
          </a:xfrm>
        </p:spPr>
        <p:txBody>
          <a:bodyPr/>
          <a:lstStyle/>
          <a:p>
            <a:pPr eaLnBrk="1" hangingPunct="1">
              <a:buFont typeface="Wingdings 2" charset="2"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  <a:ea typeface="ＭＳ Ｐゴシック" charset="-128"/>
                <a:cs typeface="+mn-cs"/>
              </a:rPr>
              <a:t>Dirk Grunwald</a:t>
            </a:r>
            <a:r>
              <a:rPr lang="en-US" sz="2400" baseline="30000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-128"/>
                <a:cs typeface="+mn-cs"/>
              </a:rPr>
              <a:t/>
            </a:r>
            <a:br>
              <a:rPr lang="en-US" sz="2400" baseline="30000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-128"/>
                <a:cs typeface="+mn-cs"/>
              </a:rPr>
            </a:br>
            <a:r>
              <a:rPr lang="en-US" dirty="0" smtClean="0">
                <a:ea typeface="ＭＳ Ｐゴシック" charset="-128"/>
                <a:cs typeface="+mn-cs"/>
              </a:rPr>
              <a:t>Department of Computer Science</a:t>
            </a:r>
            <a:endParaRPr lang="en-US" baseline="30000" dirty="0" smtClean="0">
              <a:ea typeface="ＭＳ Ｐゴシック" charset="-128"/>
              <a:cs typeface="+mn-cs"/>
            </a:endParaRPr>
          </a:p>
          <a:p>
            <a:pPr eaLnBrk="1" hangingPunct="1">
              <a:buFont typeface="Wingdings 2" charset="2"/>
              <a:buNone/>
              <a:defRPr/>
            </a:pPr>
            <a:r>
              <a:rPr lang="en-US" dirty="0" smtClean="0">
                <a:ea typeface="ＭＳ Ｐゴシック" charset="-128"/>
                <a:cs typeface="+mn-cs"/>
              </a:rPr>
              <a:t>University of Colorado at Boulder</a:t>
            </a:r>
          </a:p>
        </p:txBody>
      </p:sp>
      <p:pic>
        <p:nvPicPr>
          <p:cNvPr id="1536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6200"/>
            <a:ext cx="1573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477000"/>
            <a:ext cx="1295400" cy="2746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July 7,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-128"/>
                <a:cs typeface="+mj-cs"/>
              </a:rPr>
              <a:t>Testbed Experience</a:t>
            </a:r>
            <a:endParaRPr lang="en-US" dirty="0">
              <a:ea typeface="ＭＳ Ｐゴシック" charset="-128"/>
              <a:cs typeface="+mj-cs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r>
              <a:rPr lang="en-US" sz="1800" smtClean="0"/>
              <a:t>Design and Build GENI Cognitive Radio wideband radio (≥ 100MHz) network testbed</a:t>
            </a:r>
          </a:p>
          <a:p>
            <a:r>
              <a:rPr lang="en-US" sz="1800" smtClean="0"/>
              <a:t>Current radio by Peter Wolniansky</a:t>
            </a:r>
          </a:p>
          <a:p>
            <a:pPr lvl="1"/>
            <a:r>
              <a:rPr lang="en-US" sz="1600" smtClean="0"/>
              <a:t>100Mhz-7500Mhz / 40Mhz select</a:t>
            </a:r>
          </a:p>
          <a:p>
            <a:pPr lvl="1"/>
            <a:r>
              <a:rPr lang="en-US" sz="1600" smtClean="0"/>
              <a:t>Switched filter bank</a:t>
            </a:r>
          </a:p>
          <a:p>
            <a:pPr lvl="1"/>
            <a:r>
              <a:rPr lang="en-US" sz="1600" smtClean="0"/>
              <a:t>Superheterodyne radio with a sharp IF filter, allowing measurements as close as 5-10 MHz from strong interferers.</a:t>
            </a:r>
          </a:p>
          <a:p>
            <a:pPr lvl="1"/>
            <a:r>
              <a:rPr lang="en-US" sz="1600" smtClean="0"/>
              <a:t>Soise floor is -101dBm for a 8MHz channel</a:t>
            </a:r>
          </a:p>
          <a:p>
            <a:r>
              <a:rPr lang="en-US" sz="1800" smtClean="0"/>
              <a:t>Bonded to a commodity (Avnet) FPGA board, working on support for multi-FPGA systems</a:t>
            </a:r>
          </a:p>
          <a:p>
            <a:r>
              <a:rPr lang="en-US" sz="1800" smtClean="0"/>
              <a:t>Up to 4 radios on one FPGA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eaLnBrk="1" hangingPunct="1"/>
            <a:fld id="{62D3CE3B-7531-44FC-A4B3-354ECC56743F}" type="slidenum">
              <a:rPr lang="en-US" sz="1200">
                <a:solidFill>
                  <a:srgbClr val="3F3F3F"/>
                </a:solidFill>
              </a:rPr>
              <a:pPr eaLnBrk="1" hangingPunct="1"/>
              <a:t>2</a:t>
            </a:fld>
            <a:endParaRPr lang="en-US" sz="1200">
              <a:solidFill>
                <a:srgbClr val="3F3F3F"/>
              </a:solidFill>
            </a:endParaRPr>
          </a:p>
        </p:txBody>
      </p:sp>
      <p:pic>
        <p:nvPicPr>
          <p:cNvPr id="16389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577" b="-89577"/>
          <a:stretch>
            <a:fillRect/>
          </a:stretch>
        </p:blipFill>
        <p:spPr>
          <a:xfrm>
            <a:off x="4648200" y="457200"/>
            <a:ext cx="4038600" cy="4624388"/>
          </a:xfrm>
        </p:spPr>
      </p:pic>
      <p:pic>
        <p:nvPicPr>
          <p:cNvPr id="16390" name="Picture 12" descr="WDR_1455_fourcards_2_croppe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57600"/>
            <a:ext cx="22860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culogo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4648200"/>
            <a:ext cx="23780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charset="-128"/>
              </a:rPr>
              <a:t>Campus Local Wireless Networks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campuses using 802.11 </a:t>
            </a:r>
            <a:r>
              <a:rPr lang="en-US" dirty="0" err="1" smtClean="0"/>
              <a:t>WiFi</a:t>
            </a:r>
            <a:endParaRPr lang="en-US" dirty="0" smtClean="0"/>
          </a:p>
          <a:p>
            <a:pPr lvl="1"/>
            <a:r>
              <a:rPr lang="en-US" dirty="0" smtClean="0"/>
              <a:t>WLAN: Short range due to limited power, design</a:t>
            </a:r>
          </a:p>
          <a:p>
            <a:pPr lvl="1"/>
            <a:r>
              <a:rPr lang="en-US" dirty="0" smtClean="0"/>
              <a:t>Limited spectrum choices (2.4Ghz &amp; 5Ghz), but a lot of spectrum (esp. in 5Ghz band)</a:t>
            </a:r>
          </a:p>
          <a:p>
            <a:pPr lvl="1"/>
            <a:r>
              <a:rPr lang="en-US" dirty="0" smtClean="0"/>
              <a:t>High performance for limited ranges - 30-100meter range, 1-200mb/s</a:t>
            </a:r>
          </a:p>
          <a:p>
            <a:pPr lvl="1"/>
            <a:r>
              <a:rPr lang="en-US" dirty="0" smtClean="0"/>
              <a:t>Limited quality of service (voice, video)</a:t>
            </a:r>
          </a:p>
          <a:p>
            <a:r>
              <a:rPr lang="en-US" dirty="0" smtClean="0"/>
              <a:t>Limitations based on technology and regulation</a:t>
            </a:r>
          </a:p>
          <a:p>
            <a:endParaRPr lang="en-US" dirty="0" smtClean="0"/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eaLnBrk="1" hangingPunct="1"/>
            <a:fld id="{0F8F02A6-68ED-41C5-AD75-8B8821DC15B9}" type="slidenum">
              <a:rPr lang="en-US" sz="1200">
                <a:solidFill>
                  <a:srgbClr val="3F3F3F"/>
                </a:solidFill>
              </a:rPr>
              <a:pPr eaLnBrk="1" hangingPunct="1"/>
              <a:t>3</a:t>
            </a:fld>
            <a:endParaRPr lang="en-US" sz="12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-128"/>
              </a:rPr>
              <a:t>WiMAX &amp; LTE: WRAN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343400" cy="4624387"/>
          </a:xfrm>
        </p:spPr>
        <p:txBody>
          <a:bodyPr/>
          <a:lstStyle/>
          <a:p>
            <a:pPr>
              <a:buFont typeface="Wingdings 2" charset="0"/>
              <a:buChar char=""/>
              <a:defRPr/>
            </a:pPr>
            <a:r>
              <a:rPr lang="en-US" dirty="0" smtClean="0">
                <a:ea typeface="ＭＳ Ｐゴシック" charset="-128"/>
              </a:rPr>
              <a:t>WiMAX &amp; LTE designed for </a:t>
            </a:r>
            <a:r>
              <a:rPr lang="en-US" i="1" dirty="0" smtClean="0">
                <a:ea typeface="ＭＳ Ｐゴシック" charset="-128"/>
              </a:rPr>
              <a:t>wide area mobile</a:t>
            </a:r>
            <a:r>
              <a:rPr lang="en-US" dirty="0" smtClean="0">
                <a:ea typeface="ＭＳ Ｐゴシック" charset="-128"/>
              </a:rPr>
              <a:t> wireless networks</a:t>
            </a:r>
          </a:p>
          <a:p>
            <a:pPr>
              <a:buFont typeface="Wingdings 2" charset="0"/>
              <a:buChar char=""/>
              <a:defRPr/>
            </a:pPr>
            <a:r>
              <a:rPr lang="en-US" dirty="0" smtClean="0">
                <a:ea typeface="ＭＳ Ｐゴシック" charset="-128"/>
              </a:rPr>
              <a:t>Better </a:t>
            </a:r>
            <a:r>
              <a:rPr lang="en-US" b="1" i="1" dirty="0" smtClean="0">
                <a:ea typeface="ＭＳ Ｐゴシック" charset="-128"/>
              </a:rPr>
              <a:t>network</a:t>
            </a:r>
            <a:r>
              <a:rPr lang="en-US" dirty="0" smtClean="0">
                <a:ea typeface="ＭＳ Ｐゴシック" charset="-128"/>
              </a:rPr>
              <a:t> integration</a:t>
            </a:r>
            <a:r>
              <a:rPr lang="en-US" b="1" i="1" dirty="0" smtClean="0">
                <a:ea typeface="ＭＳ Ｐゴシック" charset="-128"/>
              </a:rPr>
              <a:t> </a:t>
            </a:r>
          </a:p>
          <a:p>
            <a:pPr>
              <a:buFont typeface="Wingdings 2" charset="0"/>
              <a:buChar char=""/>
              <a:defRPr/>
            </a:pPr>
            <a:r>
              <a:rPr lang="en-US" dirty="0" smtClean="0">
                <a:ea typeface="ＭＳ Ｐゴシック" charset="-128"/>
              </a:rPr>
              <a:t>Better device and user authentication, better security, fast handover</a:t>
            </a:r>
          </a:p>
          <a:p>
            <a:pPr>
              <a:buFont typeface="Wingdings 2" charset="0"/>
              <a:buChar char=""/>
              <a:defRPr/>
            </a:pPr>
            <a:r>
              <a:rPr lang="en-US" dirty="0" smtClean="0">
                <a:ea typeface="ＭＳ Ｐゴシック" charset="-128"/>
              </a:rPr>
              <a:t>Covers 1km-30km</a:t>
            </a:r>
          </a:p>
          <a:p>
            <a:pPr>
              <a:buFont typeface="Wingdings 2" charset="0"/>
              <a:buChar char=""/>
              <a:defRPr/>
            </a:pPr>
            <a:r>
              <a:rPr lang="en-US" dirty="0" smtClean="0">
                <a:ea typeface="ＭＳ Ｐゴシック" charset="-128"/>
              </a:rPr>
              <a:t>Goal is coverage, not capacity</a:t>
            </a:r>
          </a:p>
          <a:p>
            <a:pPr marL="119062" indent="0">
              <a:buFont typeface="Wingdings 2" charset="0"/>
              <a:buNone/>
              <a:defRPr/>
            </a:pPr>
            <a:endParaRPr lang="en-US" dirty="0">
              <a:ea typeface="ＭＳ Ｐゴシック" charset="-128"/>
            </a:endParaRPr>
          </a:p>
        </p:txBody>
      </p:sp>
      <p:sp>
        <p:nvSpPr>
          <p:cNvPr id="2662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Throughput depends on bandwidth (Hz) and signal quality</a:t>
            </a:r>
          </a:p>
          <a:p>
            <a:r>
              <a:rPr lang="en-US" smtClean="0"/>
              <a:t>10Mhz - ~25MHz down, 6MHz up</a:t>
            </a: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eaLnBrk="1" hangingPunct="1"/>
            <a:fld id="{D6204767-29CA-43D1-A059-3BF9FCB293D5}" type="slidenum">
              <a:rPr lang="en-US" sz="1200">
                <a:solidFill>
                  <a:srgbClr val="3F3F3F"/>
                </a:solidFill>
              </a:rPr>
              <a:pPr eaLnBrk="1" hangingPunct="1"/>
              <a:t>4</a:t>
            </a:fld>
            <a:endParaRPr lang="en-US" sz="1200">
              <a:solidFill>
                <a:srgbClr val="3F3F3F"/>
              </a:solidFill>
            </a:endParaRPr>
          </a:p>
        </p:txBody>
      </p:sp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1676400"/>
            <a:ext cx="4040187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charset="-128"/>
              </a:rPr>
              <a:t>WiMAX &amp; LTE: Deployment Challenges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r>
              <a:rPr lang="en-US" smtClean="0"/>
              <a:t>Wider coverage means fewer AP</a:t>
            </a:r>
            <a:r>
              <a:rPr lang="en-US" altLang="en-US" smtClean="0"/>
              <a:t>’</a:t>
            </a:r>
            <a:r>
              <a:rPr lang="en-US" smtClean="0"/>
              <a:t>s, but each AP is more important</a:t>
            </a:r>
          </a:p>
          <a:p>
            <a:r>
              <a:rPr lang="en-US" smtClean="0"/>
              <a:t>Most LTE / WiMAX spectrum is </a:t>
            </a:r>
            <a:r>
              <a:rPr lang="en-US" altLang="en-US" smtClean="0"/>
              <a:t>“</a:t>
            </a:r>
            <a:r>
              <a:rPr lang="en-US" smtClean="0"/>
              <a:t>line of sight</a:t>
            </a:r>
            <a:r>
              <a:rPr lang="en-US" altLang="en-US" smtClean="0"/>
              <a:t>”</a:t>
            </a:r>
            <a:r>
              <a:rPr lang="en-US" smtClean="0"/>
              <a:t> – buildings get in the way</a:t>
            </a:r>
          </a:p>
          <a:p>
            <a:r>
              <a:rPr lang="en-US" smtClean="0"/>
              <a:t>Spectrum planning tools, follow-up measurement more important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2765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343400" cy="4624387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Spectrum planning tools use frequency, height &amp; </a:t>
            </a:r>
            <a:r>
              <a:rPr lang="en-US" altLang="en-US" smtClean="0"/>
              <a:t>“</a:t>
            </a:r>
            <a:r>
              <a:rPr lang="en-US" smtClean="0"/>
              <a:t>clutter</a:t>
            </a:r>
            <a:r>
              <a:rPr lang="en-US" altLang="en-US" smtClean="0"/>
              <a:t>”</a:t>
            </a:r>
            <a:r>
              <a:rPr lang="en-US" smtClean="0"/>
              <a:t> </a:t>
            </a:r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eaLnBrk="1" hangingPunct="1"/>
            <a:fld id="{503D3F54-6B90-4BF1-84BC-489281E3EB70}" type="slidenum">
              <a:rPr lang="en-US" sz="1200">
                <a:solidFill>
                  <a:srgbClr val="3F3F3F"/>
                </a:solidFill>
              </a:rPr>
              <a:pPr eaLnBrk="1" hangingPunct="1"/>
              <a:t>5</a:t>
            </a:fld>
            <a:endParaRPr lang="en-US" sz="1200">
              <a:solidFill>
                <a:srgbClr val="3F3F3F"/>
              </a:solidFill>
            </a:endParaRPr>
          </a:p>
        </p:txBody>
      </p:sp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0703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1066800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-128"/>
              </a:rPr>
              <a:t>Wide Area Network Planning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>
              <a:buFont typeface="Wingdings 2" charset="0"/>
              <a:buChar char=""/>
              <a:defRPr/>
            </a:pPr>
            <a:endParaRPr lang="en-US" dirty="0" smtClean="0">
              <a:ea typeface="ＭＳ Ｐゴシック" charset="-128"/>
            </a:endParaRPr>
          </a:p>
          <a:p>
            <a:pPr>
              <a:buFont typeface="Wingdings 2" charset="0"/>
              <a:buChar char=""/>
              <a:defRPr/>
            </a:pPr>
            <a:endParaRPr lang="en-US" dirty="0">
              <a:ea typeface="ＭＳ Ｐゴシック" charset="-128"/>
            </a:endParaRPr>
          </a:p>
          <a:p>
            <a:pPr>
              <a:buFont typeface="Wingdings 2" charset="0"/>
              <a:buChar char=""/>
              <a:defRPr/>
            </a:pPr>
            <a:endParaRPr lang="en-US" dirty="0" smtClean="0">
              <a:ea typeface="ＭＳ Ｐゴシック" charset="-128"/>
            </a:endParaRPr>
          </a:p>
          <a:p>
            <a:pPr>
              <a:buFont typeface="Wingdings 2" charset="0"/>
              <a:buChar char=""/>
              <a:defRPr/>
            </a:pPr>
            <a:endParaRPr lang="en-US" dirty="0">
              <a:ea typeface="ＭＳ Ｐゴシック" charset="-128"/>
            </a:endParaRPr>
          </a:p>
          <a:p>
            <a:pPr>
              <a:buFont typeface="Wingdings 2" charset="0"/>
              <a:buChar char=""/>
              <a:defRPr/>
            </a:pPr>
            <a:r>
              <a:rPr lang="en-US" dirty="0" smtClean="0">
                <a:ea typeface="ＭＳ Ｐゴシック" charset="-128"/>
              </a:rPr>
              <a:t>3500 MHz</a:t>
            </a:r>
            <a:br>
              <a:rPr lang="en-US" dirty="0" smtClean="0">
                <a:ea typeface="ＭＳ Ｐゴシック" charset="-128"/>
              </a:rPr>
            </a:br>
            <a:r>
              <a:rPr lang="en-US" dirty="0" smtClean="0">
                <a:ea typeface="ＭＳ Ｐゴシック" charset="-128"/>
              </a:rPr>
              <a:t/>
            </a:r>
            <a:br>
              <a:rPr lang="en-US" dirty="0" smtClean="0">
                <a:ea typeface="ＭＳ Ｐゴシック" charset="-128"/>
              </a:rPr>
            </a:br>
            <a:r>
              <a:rPr lang="en-US" dirty="0" smtClean="0">
                <a:ea typeface="ＭＳ Ｐゴシック" charset="-128"/>
              </a:rPr>
              <a:t/>
            </a:r>
            <a:br>
              <a:rPr lang="en-US" dirty="0" smtClean="0">
                <a:ea typeface="ＭＳ Ｐゴシック" charset="-128"/>
              </a:rPr>
            </a:br>
            <a:r>
              <a:rPr lang="en-US" dirty="0" smtClean="0">
                <a:ea typeface="ＭＳ Ｐゴシック" charset="-128"/>
              </a:rPr>
              <a:t/>
            </a:r>
            <a:br>
              <a:rPr lang="en-US" dirty="0" smtClean="0">
                <a:ea typeface="ＭＳ Ｐゴシック" charset="-128"/>
              </a:rPr>
            </a:br>
            <a:endParaRPr lang="en-US" dirty="0" smtClean="0">
              <a:ea typeface="ＭＳ Ｐゴシック" charset="-128"/>
            </a:endParaRPr>
          </a:p>
          <a:p>
            <a:pPr marL="119062" indent="0">
              <a:buFont typeface="Wingdings 2" charset="0"/>
              <a:buNone/>
              <a:defRPr/>
            </a:pPr>
            <a:endParaRPr lang="en-US" dirty="0" smtClean="0">
              <a:ea typeface="ＭＳ Ｐゴシック" charset="-128"/>
            </a:endParaRPr>
          </a:p>
          <a:p>
            <a:pPr marL="119062" indent="0">
              <a:buFont typeface="Wingdings 2" charset="0"/>
              <a:buNone/>
              <a:defRPr/>
            </a:pPr>
            <a:r>
              <a:rPr lang="en-US" dirty="0" smtClean="0">
                <a:ea typeface="ＭＳ Ｐゴシック" charset="-128"/>
              </a:rPr>
              <a:t>700 MHz</a:t>
            </a:r>
          </a:p>
        </p:txBody>
      </p:sp>
      <p:sp>
        <p:nvSpPr>
          <p:cNvPr id="28675" name="Content Placeholder 10"/>
          <p:cNvSpPr>
            <a:spLocks noGrp="1"/>
          </p:cNvSpPr>
          <p:nvPr>
            <p:ph sz="half" idx="2"/>
          </p:nvPr>
        </p:nvSpPr>
        <p:spPr>
          <a:xfrm>
            <a:off x="2971800" y="1773238"/>
            <a:ext cx="5715000" cy="4624387"/>
          </a:xfrm>
        </p:spPr>
        <p:txBody>
          <a:bodyPr/>
          <a:lstStyle/>
          <a:p>
            <a:r>
              <a:rPr lang="en-US" smtClean="0"/>
              <a:t>Lower frequencies have wider coverage at the same power</a:t>
            </a:r>
          </a:p>
          <a:p>
            <a:pPr lvl="1"/>
            <a:r>
              <a:rPr lang="en-US" smtClean="0"/>
              <a:t>good for coverage, but less available spectrum</a:t>
            </a:r>
          </a:p>
          <a:p>
            <a:pPr lvl="1"/>
            <a:r>
              <a:rPr lang="en-US" smtClean="0"/>
              <a:t>More coverage usually means more interference</a:t>
            </a:r>
          </a:p>
          <a:p>
            <a:r>
              <a:rPr lang="en-US" smtClean="0"/>
              <a:t>Technologies (LTE/WiMAX) are design for specific frequencies - future wireless network standard will use </a:t>
            </a:r>
            <a:r>
              <a:rPr lang="en-US" altLang="en-US" smtClean="0"/>
              <a:t>“</a:t>
            </a:r>
            <a:r>
              <a:rPr lang="en-US" smtClean="0"/>
              <a:t>TV White Spaces</a:t>
            </a:r>
            <a:r>
              <a:rPr lang="en-US" altLang="en-US" smtClean="0"/>
              <a:t>”</a:t>
            </a:r>
            <a:endParaRPr lang="en-US" smtClean="0"/>
          </a:p>
          <a:p>
            <a:endParaRPr lang="en-US" smtClean="0"/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eaLnBrk="1" hangingPunct="1"/>
            <a:fld id="{72C48F8D-8C54-48AB-B181-AA523BC9A631}" type="slidenum">
              <a:rPr lang="en-US" sz="1200">
                <a:solidFill>
                  <a:srgbClr val="3F3F3F"/>
                </a:solidFill>
              </a:rPr>
              <a:pPr eaLnBrk="1" hangingPunct="1"/>
              <a:t>6</a:t>
            </a:fld>
            <a:endParaRPr lang="en-US" sz="1200">
              <a:solidFill>
                <a:srgbClr val="3F3F3F"/>
              </a:solidFill>
            </a:endParaRPr>
          </a:p>
        </p:txBody>
      </p:sp>
      <p:pic>
        <p:nvPicPr>
          <p:cNvPr id="28678" name="Picture 6" descr="3500Mhz-cropp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22098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700mhz-cropp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33863"/>
            <a:ext cx="22098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-128"/>
              </a:rPr>
              <a:t>Take away</a:t>
            </a:r>
            <a:r>
              <a:rPr lang="en-US" dirty="0" smtClean="0">
                <a:ea typeface="ＭＳ Ｐゴシック" charset="-128"/>
              </a:rPr>
              <a:t>: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2969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LTE is </a:t>
            </a:r>
            <a:r>
              <a:rPr lang="en-US" altLang="en-US" dirty="0" smtClean="0"/>
              <a:t>“</a:t>
            </a:r>
            <a:r>
              <a:rPr lang="en-US" dirty="0" smtClean="0"/>
              <a:t>telecom</a:t>
            </a:r>
            <a:r>
              <a:rPr lang="en-US" altLang="en-US" dirty="0" smtClean="0"/>
              <a:t>”</a:t>
            </a:r>
            <a:r>
              <a:rPr lang="en-US" dirty="0" smtClean="0"/>
              <a:t>, </a:t>
            </a:r>
            <a:r>
              <a:rPr lang="en-US" dirty="0" err="1" smtClean="0"/>
              <a:t>WiMax</a:t>
            </a:r>
            <a:r>
              <a:rPr lang="en-US" dirty="0" smtClean="0"/>
              <a:t> is </a:t>
            </a:r>
            <a:r>
              <a:rPr lang="en-US" altLang="en-US" dirty="0" smtClean="0"/>
              <a:t>“</a:t>
            </a:r>
            <a:r>
              <a:rPr lang="en-US" dirty="0" smtClean="0"/>
              <a:t>data</a:t>
            </a:r>
            <a:r>
              <a:rPr lang="en-US" altLang="en-US" dirty="0" smtClean="0"/>
              <a:t>”</a:t>
            </a:r>
            <a:r>
              <a:rPr lang="en-US" dirty="0" smtClean="0"/>
              <a:t> – moving from one to the other is more about the </a:t>
            </a:r>
            <a:r>
              <a:rPr lang="en-US" altLang="en-US" dirty="0" smtClean="0"/>
              <a:t>“</a:t>
            </a:r>
            <a:r>
              <a:rPr lang="en-US" dirty="0" smtClean="0"/>
              <a:t>backend network</a:t>
            </a:r>
            <a:r>
              <a:rPr lang="en-US" altLang="en-US" dirty="0" smtClean="0"/>
              <a:t>”</a:t>
            </a:r>
            <a:r>
              <a:rPr lang="en-US" dirty="0" smtClean="0"/>
              <a:t> than the AP</a:t>
            </a:r>
            <a:r>
              <a:rPr lang="en-US" altLang="en-US" dirty="0" smtClean="0"/>
              <a:t>’</a:t>
            </a:r>
            <a:r>
              <a:rPr lang="en-US" dirty="0" smtClean="0"/>
              <a:t>s</a:t>
            </a:r>
          </a:p>
          <a:p>
            <a:r>
              <a:rPr lang="en-US" dirty="0" smtClean="0"/>
              <a:t>Much of your (CIO) planning for wide-area wireless is largely </a:t>
            </a:r>
            <a:r>
              <a:rPr lang="en-US" dirty="0" err="1" smtClean="0"/>
              <a:t>independentw</a:t>
            </a:r>
            <a:r>
              <a:rPr lang="en-US" dirty="0" smtClean="0"/>
              <a:t> of underlying technology</a:t>
            </a:r>
          </a:p>
          <a:p>
            <a:r>
              <a:rPr lang="en-US" dirty="0" smtClean="0"/>
              <a:t>At higher frequencies, spectrum planning is very important, but the accuracy of such spectrum planning is variable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eaLnBrk="1" hangingPunct="1"/>
            <a:fld id="{AF467661-D0B5-4047-92FA-A5608C46FF4E}" type="slidenum">
              <a:rPr lang="en-US" sz="1200">
                <a:solidFill>
                  <a:srgbClr val="3F3F3F"/>
                </a:solidFill>
              </a:rPr>
              <a:pPr eaLnBrk="1" hangingPunct="1"/>
              <a:t>7</a:t>
            </a:fld>
            <a:endParaRPr lang="en-US" sz="12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3703</TotalTime>
  <Words>391</Words>
  <Application>Microsoft Office PowerPoint</Application>
  <PresentationFormat>On-screen Show (4:3)</PresentationFormat>
  <Paragraphs>74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Corbel</vt:lpstr>
      <vt:lpstr>MS PGothic</vt:lpstr>
      <vt:lpstr>Arial</vt:lpstr>
      <vt:lpstr>Wingdings 2</vt:lpstr>
      <vt:lpstr>Wingdings</vt:lpstr>
      <vt:lpstr>Wingdings 3</vt:lpstr>
      <vt:lpstr>Calibri</vt:lpstr>
      <vt:lpstr>Module</vt:lpstr>
      <vt:lpstr>WiMAX Technology Overview</vt:lpstr>
      <vt:lpstr>Testbed Experience</vt:lpstr>
      <vt:lpstr>Campus Local Wireless Networks</vt:lpstr>
      <vt:lpstr>WiMAX &amp; LTE: WRAN</vt:lpstr>
      <vt:lpstr>WiMAX &amp; LTE: Deployment Challenges</vt:lpstr>
      <vt:lpstr>Wide Area Network Planning</vt:lpstr>
      <vt:lpstr>Take away:</vt:lpstr>
    </vt:vector>
  </TitlesOfParts>
  <Company>University of Colorado at Boulder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of Next Generation Cognitive Radio Networks</dc:title>
  <dc:creator>Dola Saha</dc:creator>
  <cp:lastModifiedBy>kwetzel</cp:lastModifiedBy>
  <cp:revision>165</cp:revision>
  <cp:lastPrinted>2010-11-02T05:47:36Z</cp:lastPrinted>
  <dcterms:created xsi:type="dcterms:W3CDTF">2011-04-25T00:43:04Z</dcterms:created>
  <dcterms:modified xsi:type="dcterms:W3CDTF">2011-08-16T19:24:37Z</dcterms:modified>
</cp:coreProperties>
</file>