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72" r:id="rId3"/>
    <p:sldId id="267" r:id="rId4"/>
    <p:sldId id="273" r:id="rId5"/>
    <p:sldId id="275" r:id="rId6"/>
    <p:sldId id="274" r:id="rId7"/>
    <p:sldId id="268" r:id="rId8"/>
    <p:sldId id="281" r:id="rId9"/>
    <p:sldId id="271" r:id="rId10"/>
    <p:sldId id="276" r:id="rId11"/>
    <p:sldId id="269" r:id="rId12"/>
    <p:sldId id="282" r:id="rId13"/>
    <p:sldId id="287" r:id="rId14"/>
    <p:sldId id="277" r:id="rId15"/>
    <p:sldId id="270" r:id="rId16"/>
    <p:sldId id="283" r:id="rId17"/>
    <p:sldId id="280" r:id="rId18"/>
    <p:sldId id="293" r:id="rId19"/>
    <p:sldId id="284" r:id="rId20"/>
    <p:sldId id="279" r:id="rId21"/>
    <p:sldId id="285" r:id="rId22"/>
    <p:sldId id="288" r:id="rId23"/>
    <p:sldId id="290" r:id="rId24"/>
    <p:sldId id="295" r:id="rId25"/>
    <p:sldId id="294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AC"/>
    <a:srgbClr val="E3D3BE"/>
    <a:srgbClr val="FFD3BE"/>
    <a:srgbClr val="CAAD85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9" autoAdjust="0"/>
  </p:normalViewPr>
  <p:slideViewPr>
    <p:cSldViewPr>
      <p:cViewPr>
        <p:scale>
          <a:sx n="57" d="100"/>
          <a:sy n="57" d="100"/>
        </p:scale>
        <p:origin x="-1709" y="-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2655-8BF4-4EEA-93F2-5BB167F7219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3B81-DFC0-4C5C-A3BC-282EE7F9B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b="0" dirty="0" smtClean="0"/>
              <a:t>Speakers: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b="1" dirty="0" smtClean="0"/>
              <a:t>Merri Beth Lavagnino</a:t>
            </a:r>
            <a:r>
              <a:rPr lang="en-US" sz="1200" b="0" dirty="0" smtClean="0"/>
              <a:t>, </a:t>
            </a:r>
            <a:r>
              <a:rPr lang="en-US" dirty="0" smtClean="0"/>
              <a:t>CPO &amp; </a:t>
            </a:r>
            <a:r>
              <a:rPr lang="en-US" smtClean="0"/>
              <a:t>Compliance Coordinator, </a:t>
            </a:r>
            <a:r>
              <a:rPr lang="en-US" dirty="0" smtClean="0"/>
              <a:t>Indiana University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b="1" dirty="0" smtClean="0"/>
              <a:t>Jane Rosenthal</a:t>
            </a:r>
            <a:r>
              <a:rPr lang="en-US" sz="1200" b="0" dirty="0" smtClean="0"/>
              <a:t>, </a:t>
            </a:r>
            <a:r>
              <a:rPr lang="en-US" dirty="0" smtClean="0"/>
              <a:t>Director, Privacy Office, University of Kansas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Kent Wada</a:t>
            </a:r>
            <a:r>
              <a:rPr lang="en-US" sz="1200" b="0" dirty="0" smtClean="0"/>
              <a:t>, </a:t>
            </a:r>
            <a:r>
              <a:rPr lang="en-US" dirty="0" smtClean="0"/>
              <a:t>CPO &amp; Director, Strategic IT Policy, UCLA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1A8A87-385A-4BB4-97DA-C2959B3EB081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http://net.educause.edu/ir/library/pdf/ERS1103/EIG1103.pdf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Topic 3: Working with Technical Staff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Secure…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Apps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Software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Admin Controls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8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Controls: Administrative, Technical, and Physical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http://net.educause.edu/ir/library/pdf/ERS1103/EIG1103.pdf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Topic 4: Instruction</a:t>
            </a:r>
            <a:r>
              <a:rPr lang="en-US" baseline="0" dirty="0" smtClean="0">
                <a:ea typeface="ＭＳ Ｐゴシック" charset="-128"/>
              </a:rPr>
              <a:t> and Faculty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http://nighted.deviantart.com/art/Big-Brother-Is-Watching-YOU-119409480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Instruction and Faculty – Topics to Consider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Monitoring &amp; Surveillance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http://www.pcworld.com/article/14557/article.html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and privacy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http://tanjerahn.deviantart.com/art/Sitting-Clouds-179687622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8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Topic 1: Social Media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Academic Freedom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http://www.news.wisc.edu/19163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r>
              <a:rPr lang="en-US" baseline="0" dirty="0" smtClean="0"/>
              <a:t> 5: </a:t>
            </a:r>
            <a:r>
              <a:rPr lang="en-US" dirty="0" smtClean="0"/>
              <a:t>Day in the Life of a CPO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2D050"/>
                </a:solidFill>
              </a:rPr>
              <a:t>http://www.sxc.hu/photo/1040693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4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Departments on campus</a:t>
            </a:r>
            <a:r>
              <a:rPr lang="en-US" baseline="0" dirty="0" smtClean="0">
                <a:ea typeface="ＭＳ Ｐゴシック" charset="-128"/>
              </a:rPr>
              <a:t> that a Chief Privacy Officer may engage.</a:t>
            </a:r>
          </a:p>
          <a:p>
            <a:r>
              <a:rPr lang="en-US" baseline="0" dirty="0" smtClean="0">
                <a:ea typeface="ＭＳ Ｐゴシック" charset="-128"/>
              </a:rPr>
              <a:t>Privacy is pervasive at an institution.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Privacy &amp; Legitimate Interests of </a:t>
            </a:r>
            <a:r>
              <a:rPr lang="en-US" smtClean="0"/>
              <a:t>an Institution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24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Social Media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http://frank.itlab.us/photo_essays/wrapper.php?feb_18_2012_minjie_wanzhi.html</a:t>
            </a:r>
          </a:p>
          <a:p>
            <a:r>
              <a:rPr lang="en-US" dirty="0" smtClean="0">
                <a:ea typeface="ＭＳ Ｐゴシック" charset="-128"/>
              </a:rPr>
              <a:t>http://www.mediabistro.com/alltwitter/files/2013/01/100-social-media-stats.png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http://ucsdnews.ucsd.edu/pressrelease/facebook_beats_books_and_faces_in_memory_test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-128"/>
              </a:rPr>
              <a:t>Topic 2: Mobility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-128"/>
              </a:rPr>
              <a:t>http://farm8.staticflickr.com/7240/7325280358_257b915320.jpg</a:t>
            </a:r>
          </a:p>
          <a:p>
            <a:r>
              <a:rPr lang="en-US" dirty="0" smtClean="0">
                <a:ea typeface="ＭＳ Ｐゴシック" charset="-128"/>
              </a:rPr>
              <a:t>http://www.flickr.com/photos/charlesfettinger/7325280358/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www.educause.edu/library/resources/developing-institutional-research-data-management-plan-service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 &amp;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3B81-DFC0-4C5C-A3BC-282EE7F9B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http://www.msnbc.msn.com/id/35768107/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75B520-496C-4714-AD1B-C76F2D827012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9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- For full 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4" r:id="rId5"/>
    <p:sldLayoutId id="2147483663" r:id="rId6"/>
    <p:sldLayoutId id="2147483661" r:id="rId7"/>
    <p:sldLayoutId id="2147483654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5638"/>
            <a:ext cx="7866063" cy="1350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Privacy Officers </a:t>
            </a:r>
            <a:r>
              <a:rPr lang="en-US" b="1" dirty="0" smtClean="0"/>
              <a:t>Around </a:t>
            </a:r>
            <a:r>
              <a:rPr lang="en-US" b="1" dirty="0"/>
              <a:t>the Virtual Water </a:t>
            </a:r>
            <a:r>
              <a:rPr lang="en-US" b="1" dirty="0" smtClean="0"/>
              <a:t>Cooler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09600" y="3373438"/>
            <a:ext cx="7866063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Data Privacy Month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609600" y="5500688"/>
            <a:ext cx="8096250" cy="102042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Wednesday, January 30</a:t>
            </a:r>
            <a:br>
              <a:rPr lang="en-US" dirty="0"/>
            </a:br>
            <a:r>
              <a:rPr lang="en-US" dirty="0"/>
              <a:t>1:00-2:00 p.m. </a:t>
            </a:r>
            <a:r>
              <a:rPr lang="en-US" dirty="0" smtClean="0"/>
              <a:t>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UTC</a:t>
            </a:r>
            <a:r>
              <a:rPr lang="en-US" dirty="0" smtClean="0"/>
              <a:t>-5</a:t>
            </a:r>
            <a:r>
              <a:rPr lang="en-US" dirty="0"/>
              <a:t>; 12:00 p.m. CT, 11:00 a.m. MT, 10:00 a.m. PT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7" name="Picture 3" descr="Twit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4171">
            <a:off x="5484813" y="3749675"/>
            <a:ext cx="110331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6751638" y="3768725"/>
            <a:ext cx="2276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79A4"/>
                </a:solidFill>
              </a:rPr>
              <a:t>#dataprivacy</a:t>
            </a:r>
          </a:p>
          <a:p>
            <a:pPr eaLnBrk="1" hangingPunct="1">
              <a:spcBef>
                <a:spcPts val="600"/>
              </a:spcBef>
            </a:pPr>
            <a:r>
              <a:rPr lang="en-US" sz="2800">
                <a:solidFill>
                  <a:srgbClr val="0079A4"/>
                </a:solidFill>
              </a:rPr>
              <a:t>#dpd13</a:t>
            </a:r>
          </a:p>
        </p:txBody>
      </p:sp>
    </p:spTree>
    <p:extLst>
      <p:ext uri="{BB962C8B-B14F-4D97-AF65-F5344CB8AC3E}">
        <p14:creationId xmlns:p14="http://schemas.microsoft.com/office/powerpoint/2010/main" val="36989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1"/>
            <a:ext cx="90328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http://net.educause.edu/ir/library/pdf/ERS1103/EIG1103.pdf</a:t>
            </a:r>
          </a:p>
        </p:txBody>
      </p:sp>
    </p:spTree>
    <p:extLst>
      <p:ext uri="{BB962C8B-B14F-4D97-AF65-F5344CB8AC3E}">
        <p14:creationId xmlns:p14="http://schemas.microsoft.com/office/powerpoint/2010/main" val="40888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Working with Technical Staff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370676"/>
            <a:ext cx="7866612" cy="1363124"/>
          </a:xfrm>
        </p:spPr>
        <p:txBody>
          <a:bodyPr/>
          <a:lstStyle/>
          <a:p>
            <a:pPr algn="ctr"/>
            <a:r>
              <a:rPr lang="en-US" sz="8800" dirty="0" smtClean="0"/>
              <a:t>SECURE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4477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66612" cy="990600"/>
          </a:xfrm>
        </p:spPr>
        <p:txBody>
          <a:bodyPr/>
          <a:lstStyle/>
          <a:p>
            <a:pPr algn="ctr"/>
            <a:r>
              <a:rPr lang="en-US" sz="4000" dirty="0" smtClean="0"/>
              <a:t>Controls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9" y="1447800"/>
            <a:ext cx="7387742" cy="49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4685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8" y="3280294"/>
            <a:ext cx="2468541" cy="33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5323"/>
            <a:ext cx="54171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64770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http://net.educause.edu/ir/library/pdf/ERS1103/EIG1103.pdf</a:t>
            </a:r>
          </a:p>
        </p:txBody>
      </p:sp>
    </p:spTree>
    <p:extLst>
      <p:ext uri="{BB962C8B-B14F-4D97-AF65-F5344CB8AC3E}">
        <p14:creationId xmlns:p14="http://schemas.microsoft.com/office/powerpoint/2010/main" val="36219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Instruction and Faculty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4.deviantart.net/fs42/i/2009/105/d/c/Big_Brother_Is_Watching_YOU_by_Nigh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" y="457200"/>
            <a:ext cx="9120364" cy="56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36" y="6488668"/>
            <a:ext cx="9120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http://nighted.deviantart.com/art/Big-Brother-Is-Watching-YOU-119409480</a:t>
            </a:r>
          </a:p>
        </p:txBody>
      </p:sp>
    </p:spTree>
    <p:extLst>
      <p:ext uri="{BB962C8B-B14F-4D97-AF65-F5344CB8AC3E}">
        <p14:creationId xmlns:p14="http://schemas.microsoft.com/office/powerpoint/2010/main" val="38045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Instruction and Faculty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Autonomy</a:t>
            </a:r>
          </a:p>
          <a:p>
            <a:r>
              <a:rPr lang="en-US" sz="3600" dirty="0" smtClean="0"/>
              <a:t>Transparency</a:t>
            </a:r>
          </a:p>
          <a:p>
            <a:r>
              <a:rPr lang="en-US" sz="3600" dirty="0"/>
              <a:t>Surveillance</a:t>
            </a:r>
          </a:p>
          <a:p>
            <a:r>
              <a:rPr lang="en-US" sz="3600" dirty="0" smtClean="0"/>
              <a:t>Cloud Tools</a:t>
            </a:r>
          </a:p>
          <a:p>
            <a:r>
              <a:rPr lang="en-US" sz="3600" dirty="0" smtClean="0"/>
              <a:t>Academic Freedom</a:t>
            </a:r>
          </a:p>
          <a:p>
            <a:r>
              <a:rPr lang="en-US" sz="3600" dirty="0" smtClean="0"/>
              <a:t>New Models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20220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43" y="1524000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Down the hall in the billing department, a clerk uses a lunch break to scan the Web for information on abuse victims. The information retrieved also flashes onto a screen in the boss's office, revealing a secret the employee never told anyone.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51" y="6629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http://www.pcworld.com/article/14557/article.html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9600" y="76200"/>
            <a:ext cx="3810000" cy="1295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&amp; Surveillance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03.deviantart.net/fs70/PRE/f/2010/261/d/9/sitting_clouds_by_tanjerahn-d2yzbu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15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http://tanjerahn.deviantart.com/art/Sitting-Clouds-179687622</a:t>
            </a:r>
          </a:p>
        </p:txBody>
      </p:sp>
    </p:spTree>
    <p:extLst>
      <p:ext uri="{BB962C8B-B14F-4D97-AF65-F5344CB8AC3E}">
        <p14:creationId xmlns:p14="http://schemas.microsoft.com/office/powerpoint/2010/main" val="415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609600" y="2133600"/>
            <a:ext cx="5791200" cy="2971800"/>
          </a:xfrm>
        </p:spPr>
        <p:txBody>
          <a:bodyPr/>
          <a:lstStyle/>
          <a:p>
            <a:r>
              <a:rPr lang="en-US" dirty="0"/>
              <a:t>It is the university’s responsibility both to comply with state law and to protect our community’s right to explore freely and freely express their points of view.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23051" y="6324600"/>
            <a:ext cx="3034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http://www.news.wisc.edu/19163</a:t>
            </a:r>
          </a:p>
        </p:txBody>
      </p:sp>
    </p:spTree>
    <p:extLst>
      <p:ext uri="{BB962C8B-B14F-4D97-AF65-F5344CB8AC3E}">
        <p14:creationId xmlns:p14="http://schemas.microsoft.com/office/powerpoint/2010/main" val="5090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Day in the Life of a CPO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xc.hu/pic/l/p/pe/penywise/1040693_15146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37315" b="2976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7247" y="6519446"/>
            <a:ext cx="3126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http://www.sxc.hu/photo/1040693</a:t>
            </a:r>
          </a:p>
        </p:txBody>
      </p:sp>
    </p:spTree>
    <p:extLst>
      <p:ext uri="{BB962C8B-B14F-4D97-AF65-F5344CB8AC3E}">
        <p14:creationId xmlns:p14="http://schemas.microsoft.com/office/powerpoint/2010/main" val="16725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Day in the Life of a CPO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06829" y="1143001"/>
            <a:ext cx="8232371" cy="5486399"/>
          </a:xfrm>
        </p:spPr>
        <p:txBody>
          <a:bodyPr numCol="2"/>
          <a:lstStyle/>
          <a:p>
            <a:r>
              <a:rPr lang="en-US" sz="2000" dirty="0">
                <a:ea typeface="ＭＳ Ｐゴシック" charset="-128"/>
              </a:rPr>
              <a:t>Financial Aid</a:t>
            </a:r>
          </a:p>
          <a:p>
            <a:r>
              <a:rPr lang="en-US" sz="2000" dirty="0">
                <a:ea typeface="ＭＳ Ｐゴシック" charset="-128"/>
              </a:rPr>
              <a:t>Student Affairs</a:t>
            </a:r>
          </a:p>
          <a:p>
            <a:r>
              <a:rPr lang="en-US" sz="2000" dirty="0" smtClean="0">
                <a:ea typeface="ＭＳ Ｐゴシック" charset="-128"/>
              </a:rPr>
              <a:t>CFO/Treasury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>
                <a:ea typeface="ＭＳ Ｐゴシック" charset="-128"/>
              </a:rPr>
              <a:t>HR</a:t>
            </a:r>
          </a:p>
          <a:p>
            <a:r>
              <a:rPr lang="en-US" sz="2000" dirty="0">
                <a:ea typeface="ＭＳ Ｐゴシック" charset="-128"/>
              </a:rPr>
              <a:t>Contracts</a:t>
            </a:r>
          </a:p>
          <a:p>
            <a:r>
              <a:rPr lang="en-US" sz="2000" dirty="0" smtClean="0">
                <a:ea typeface="ＭＳ Ｐゴシック" charset="-128"/>
              </a:rPr>
              <a:t>Risk Officer</a:t>
            </a:r>
          </a:p>
          <a:p>
            <a:r>
              <a:rPr lang="en-US" sz="2000" dirty="0" smtClean="0">
                <a:ea typeface="ＭＳ Ｐゴシック" charset="-128"/>
              </a:rPr>
              <a:t>Audit (Internal)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>
                <a:ea typeface="ＭＳ Ｐゴシック" charset="-128"/>
              </a:rPr>
              <a:t>Legal Counsel</a:t>
            </a:r>
          </a:p>
          <a:p>
            <a:r>
              <a:rPr lang="en-US" sz="2000" dirty="0">
                <a:ea typeface="ＭＳ Ｐゴシック" charset="-128"/>
              </a:rPr>
              <a:t>Institutional </a:t>
            </a:r>
            <a:r>
              <a:rPr lang="en-US" sz="2000" dirty="0" smtClean="0">
                <a:ea typeface="ＭＳ Ｐゴシック" charset="-128"/>
              </a:rPr>
              <a:t>Research</a:t>
            </a:r>
          </a:p>
          <a:p>
            <a:r>
              <a:rPr lang="en-US" sz="2000" dirty="0" smtClean="0">
                <a:ea typeface="ＭＳ Ｐゴシック" charset="-128"/>
              </a:rPr>
              <a:t>IRB</a:t>
            </a:r>
          </a:p>
          <a:p>
            <a:r>
              <a:rPr lang="en-US" sz="2000" dirty="0" smtClean="0">
                <a:ea typeface="ＭＳ Ｐゴシック" charset="-128"/>
              </a:rPr>
              <a:t>Office of Budget &amp; Planning</a:t>
            </a:r>
          </a:p>
          <a:p>
            <a:r>
              <a:rPr lang="en-US" sz="2000" dirty="0" smtClean="0">
                <a:ea typeface="ＭＳ Ｐゴシック" charset="-128"/>
              </a:rPr>
              <a:t>Office of Sponsored Projects</a:t>
            </a:r>
          </a:p>
          <a:p>
            <a:r>
              <a:rPr lang="en-US" sz="2000" dirty="0" smtClean="0">
                <a:ea typeface="ＭＳ Ｐゴシック" charset="-128"/>
              </a:rPr>
              <a:t>Faculty Council</a:t>
            </a:r>
          </a:p>
          <a:p>
            <a:r>
              <a:rPr lang="en-US" sz="2000" dirty="0" smtClean="0">
                <a:ea typeface="ＭＳ Ｐゴシック" charset="-128"/>
              </a:rPr>
              <a:t>Academic Senate</a:t>
            </a:r>
          </a:p>
          <a:p>
            <a:r>
              <a:rPr lang="en-US" sz="2000" dirty="0" smtClean="0">
                <a:ea typeface="ＭＳ Ｐゴシック" charset="-128"/>
              </a:rPr>
              <a:t>Data Stewards</a:t>
            </a:r>
          </a:p>
          <a:p>
            <a:r>
              <a:rPr lang="en-US" sz="2000" dirty="0" smtClean="0">
                <a:ea typeface="ＭＳ Ｐゴシック" charset="-128"/>
              </a:rPr>
              <a:t>Administrative Staff</a:t>
            </a:r>
          </a:p>
          <a:p>
            <a:r>
              <a:rPr lang="en-US" sz="2000" dirty="0" smtClean="0">
                <a:ea typeface="ＭＳ Ｐゴシック" charset="-128"/>
              </a:rPr>
              <a:t>Privacy Advisory Board</a:t>
            </a:r>
          </a:p>
          <a:p>
            <a:r>
              <a:rPr lang="en-US" sz="2000" dirty="0" smtClean="0">
                <a:ea typeface="ＭＳ Ｐゴシック" charset="-128"/>
              </a:rPr>
              <a:t>Compliance Office</a:t>
            </a:r>
          </a:p>
          <a:p>
            <a:r>
              <a:rPr lang="en-US" sz="2000" dirty="0" smtClean="0">
                <a:ea typeface="ＭＳ Ｐゴシック" charset="-128"/>
              </a:rPr>
              <a:t>Identity Management</a:t>
            </a:r>
          </a:p>
          <a:p>
            <a:r>
              <a:rPr lang="en-US" sz="2000" dirty="0" smtClean="0">
                <a:ea typeface="ＭＳ Ｐゴシック" charset="-128"/>
              </a:rPr>
              <a:t>Information Security</a:t>
            </a:r>
          </a:p>
          <a:p>
            <a:r>
              <a:rPr lang="en-US" sz="2000" dirty="0" smtClean="0">
                <a:ea typeface="ＭＳ Ｐゴシック" charset="-128"/>
              </a:rPr>
              <a:t>IT Help Desk</a:t>
            </a:r>
          </a:p>
          <a:p>
            <a:r>
              <a:rPr lang="en-US" sz="2000" dirty="0">
                <a:ea typeface="ＭＳ Ｐゴシック" charset="-128"/>
              </a:rPr>
              <a:t>E-mail Admin</a:t>
            </a:r>
          </a:p>
          <a:p>
            <a:r>
              <a:rPr lang="en-US" sz="2000" dirty="0" smtClean="0">
                <a:ea typeface="ＭＳ Ｐゴシック" charset="-128"/>
              </a:rPr>
              <a:t>Campus Police</a:t>
            </a:r>
          </a:p>
          <a:p>
            <a:r>
              <a:rPr lang="en-US" sz="2000" dirty="0" smtClean="0">
                <a:ea typeface="ＭＳ Ｐゴシック" charset="-128"/>
              </a:rPr>
              <a:t>Facilities (e.g., recycling center; new or renovated buildings)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Affirmative Action Office</a:t>
            </a:r>
          </a:p>
          <a:p>
            <a:r>
              <a:rPr lang="en-US" sz="2000" dirty="0" smtClean="0">
                <a:ea typeface="ＭＳ Ｐゴシック" charset="-128"/>
              </a:rPr>
              <a:t>Medical School, Campus Hospital, or Health Center</a:t>
            </a:r>
          </a:p>
          <a:p>
            <a:r>
              <a:rPr lang="en-US" sz="2000" dirty="0">
                <a:ea typeface="ＭＳ Ｐゴシック" charset="-128"/>
              </a:rPr>
              <a:t>Career Services</a:t>
            </a:r>
          </a:p>
          <a:p>
            <a:r>
              <a:rPr lang="en-US" sz="2000" dirty="0" smtClean="0">
                <a:ea typeface="ＭＳ Ｐゴシック" charset="-128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35542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46" y="1371600"/>
            <a:ext cx="6062133" cy="4546600"/>
          </a:xfrm>
        </p:spPr>
      </p:pic>
    </p:spTree>
    <p:extLst>
      <p:ext uri="{BB962C8B-B14F-4D97-AF65-F5344CB8AC3E}">
        <p14:creationId xmlns:p14="http://schemas.microsoft.com/office/powerpoint/2010/main" val="61838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5"/>
            <a:ext cx="8171411" cy="729971"/>
          </a:xfrm>
        </p:spPr>
        <p:txBody>
          <a:bodyPr/>
          <a:lstStyle/>
          <a:p>
            <a:r>
              <a:rPr lang="en-US" dirty="0" smtClean="0"/>
              <a:t>Balancing Privacy &amp; Institutional Needs</a:t>
            </a:r>
            <a:endParaRPr lang="en-US" dirty="0"/>
          </a:p>
        </p:txBody>
      </p:sp>
      <p:pic>
        <p:nvPicPr>
          <p:cNvPr id="1026" name="Picture 2" descr="C:\Users\vvogel\AppData\Local\Microsoft\Windows\Temporary Internet Files\Content.IE5\73VBYVXI\MP900314082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599"/>
            <a:ext cx="3881735" cy="54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2363" y="338138"/>
            <a:ext cx="8021637" cy="7302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Social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63625" y="1371600"/>
            <a:ext cx="8080375" cy="454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Facebook logo</a:t>
            </a:r>
          </a:p>
          <a:p>
            <a:r>
              <a:rPr lang="en-US" dirty="0" smtClean="0"/>
              <a:t>Show IM screen from iPhone</a:t>
            </a:r>
          </a:p>
          <a:p>
            <a:r>
              <a:rPr lang="en-US" dirty="0" smtClean="0"/>
              <a:t>Gmail login screen</a:t>
            </a:r>
          </a:p>
          <a:p>
            <a:r>
              <a:rPr lang="en-US" dirty="0" smtClean="0"/>
              <a:t>Twitter feed</a:t>
            </a:r>
            <a:endParaRPr lang="en-US" dirty="0"/>
          </a:p>
        </p:txBody>
      </p:sp>
      <p:pic>
        <p:nvPicPr>
          <p:cNvPr id="4104" name="Picture 8" descr="http://farm4.staticflickr.com/3137/2923997128_6d6c45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1" y="134635"/>
            <a:ext cx="7969926" cy="66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eb 18 2684 iphon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" y="0"/>
            <a:ext cx="5410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228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300 million pictures are uploaded to Facebook every day via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Instagram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51" y="6629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http://frank.itlab.us/photo_essays/wrapper.php?feb_18_2012_minjie_wanzhi.html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5555673" y="64578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http://www.mediabistro.com/alltwitter/files/2013/01/100-social-media-stats.png</a:t>
            </a:r>
          </a:p>
        </p:txBody>
      </p:sp>
    </p:spTree>
    <p:extLst>
      <p:ext uri="{BB962C8B-B14F-4D97-AF65-F5344CB8AC3E}">
        <p14:creationId xmlns:p14="http://schemas.microsoft.com/office/powerpoint/2010/main" val="21120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609600" y="2057400"/>
            <a:ext cx="5791200" cy="2971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Facebook status updates </a:t>
            </a:r>
            <a:r>
              <a:rPr lang="en-US" dirty="0" smtClean="0"/>
              <a:t>[are] about </a:t>
            </a:r>
            <a:r>
              <a:rPr lang="en-US" dirty="0"/>
              <a:t>one and a half times more memorable than sentences from books and almost two and a half times more memorable than </a:t>
            </a:r>
            <a:r>
              <a:rPr lang="en-US" dirty="0" smtClean="0"/>
              <a:t>faces.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65194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http://ucsdnews.ucsd.edu/pressrelease/facebook_beats_books_and_faces_in_memory_test</a:t>
            </a:r>
            <a:endParaRPr lang="en-US" sz="1600" dirty="0">
              <a:solidFill>
                <a:schemeClr val="bg1">
                  <a:lumMod val="8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6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902" y="6292334"/>
            <a:ext cx="513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Privacy Month 2013 – www.educause.edu/dpm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91415"/>
            <a:ext cx="9143998" cy="56683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98060" y="3268496"/>
            <a:ext cx="4786008" cy="29766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It is predicted that by 2013 mobile phones will overtake desktop computers as the most common web access devices worldwide.</a:t>
            </a:r>
            <a:endParaRPr lang="en-US" b="1" dirty="0">
              <a:solidFill>
                <a:srgbClr val="C000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3541"/>
            <a:ext cx="85311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www.educause.edu/library/resources/developing-institutional-research-data-management-plan-service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E3D3BE">
                <a:alpha val="50000"/>
                <a:lumMod val="0"/>
                <a:lumOff val="100000"/>
              </a:srgbClr>
            </a:gs>
            <a:gs pos="54000">
              <a:srgbClr val="CAAD85"/>
            </a:gs>
            <a:gs pos="100000">
              <a:srgbClr val="E3D3BE">
                <a:alpha val="50000"/>
                <a:lumMod val="0"/>
                <a:lumOff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9.deviantart.net/fs47/i/2009/179/b/a/World_Map_by_elisk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2999"/>
            <a:ext cx="8934796" cy="443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wetzel\AppData\Local\Microsoft\Windows\Temporary Internet Files\Content.Outlook\Q3AH8GRQ\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21" y="6477000"/>
            <a:ext cx="426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http://www.msnbc.msn.com/id/35768107/</a:t>
            </a:r>
          </a:p>
        </p:txBody>
      </p:sp>
    </p:spTree>
    <p:extLst>
      <p:ext uri="{BB962C8B-B14F-4D97-AF65-F5344CB8AC3E}">
        <p14:creationId xmlns:p14="http://schemas.microsoft.com/office/powerpoint/2010/main" val="39188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569</Words>
  <Application>Microsoft Office PowerPoint</Application>
  <PresentationFormat>On-screen Show (4:3)</PresentationFormat>
  <Paragraphs>149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Privacy Officers Around the Virtual Water Cooler </vt:lpstr>
      <vt:lpstr>PowerPoint Presentation</vt:lpstr>
      <vt:lpstr>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</vt:lpstr>
      <vt:lpstr>Controls</vt:lpstr>
      <vt:lpstr>PowerPoint Presentation</vt:lpstr>
      <vt:lpstr>PowerPoint Presentation</vt:lpstr>
      <vt:lpstr>PowerPoint Presentation</vt:lpstr>
      <vt:lpstr>Instruction and Faculty</vt:lpstr>
      <vt:lpstr>Monitoring &amp; Surveillance</vt:lpstr>
      <vt:lpstr>PowerPoint Presentation</vt:lpstr>
      <vt:lpstr>PowerPoint Presentation</vt:lpstr>
      <vt:lpstr>PowerPoint Presentation</vt:lpstr>
      <vt:lpstr>PowerPoint Presentation</vt:lpstr>
      <vt:lpstr>Day in the Life of a CPO</vt:lpstr>
      <vt:lpstr>PowerPoint Presentation</vt:lpstr>
      <vt:lpstr>Balancing Privacy &amp; Institutional Needs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Colleen Keller</cp:lastModifiedBy>
  <cp:revision>41</cp:revision>
  <dcterms:created xsi:type="dcterms:W3CDTF">2012-08-08T18:23:13Z</dcterms:created>
  <dcterms:modified xsi:type="dcterms:W3CDTF">2013-01-30T17:13:50Z</dcterms:modified>
</cp:coreProperties>
</file>