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2"/>
  </p:notesMasterIdLst>
  <p:sldIdLst>
    <p:sldId id="256" r:id="rId2"/>
    <p:sldId id="285" r:id="rId3"/>
    <p:sldId id="264" r:id="rId4"/>
    <p:sldId id="257" r:id="rId5"/>
    <p:sldId id="258" r:id="rId6"/>
    <p:sldId id="265" r:id="rId7"/>
    <p:sldId id="268" r:id="rId8"/>
    <p:sldId id="266" r:id="rId9"/>
    <p:sldId id="267" r:id="rId10"/>
    <p:sldId id="283" r:id="rId11"/>
    <p:sldId id="259" r:id="rId12"/>
    <p:sldId id="260" r:id="rId13"/>
    <p:sldId id="261" r:id="rId14"/>
    <p:sldId id="269" r:id="rId15"/>
    <p:sldId id="270" r:id="rId16"/>
    <p:sldId id="271" r:id="rId17"/>
    <p:sldId id="272" r:id="rId18"/>
    <p:sldId id="262" r:id="rId19"/>
    <p:sldId id="276" r:id="rId20"/>
    <p:sldId id="282" r:id="rId21"/>
    <p:sldId id="275" r:id="rId22"/>
    <p:sldId id="274" r:id="rId23"/>
    <p:sldId id="284" r:id="rId24"/>
    <p:sldId id="273" r:id="rId25"/>
    <p:sldId id="263" r:id="rId26"/>
    <p:sldId id="278" r:id="rId27"/>
    <p:sldId id="279" r:id="rId28"/>
    <p:sldId id="277" r:id="rId29"/>
    <p:sldId id="280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2283" autoAdjust="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8A8EC-BCE4-4B57-8842-769D32AE89AE}" type="datetimeFigureOut">
              <a:rPr lang="en-US" smtClean="0"/>
              <a:pPr/>
              <a:t>10/29/2007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690A5-9FCC-4C6A-A361-50475DDF9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90A5-9FCC-4C6A-A361-50475DDF96C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 Tracking tracks logons and logoffs and aggregates them at 15 minute intervals.</a:t>
            </a:r>
          </a:p>
          <a:p>
            <a:r>
              <a:rPr lang="en-US" dirty="0" smtClean="0"/>
              <a:t>Then we calculate the mean, the 25% and 75% and upper and lower outliers.</a:t>
            </a:r>
          </a:p>
          <a:p>
            <a:endParaRPr lang="en-US" dirty="0" smtClean="0"/>
          </a:p>
          <a:p>
            <a:r>
              <a:rPr lang="en-US" dirty="0" smtClean="0"/>
              <a:t>We have data for each day of the week.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use this to determine when we set our staffed hours – creating rules such as we don’t staff if the 75% and mean are below quarter capacity, and we double-staff if the 25% and mean are above half capacity.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90A5-9FCC-4C6A-A361-50475DDF96C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While many places are beginning</a:t>
            </a:r>
            <a:r>
              <a:rPr lang="en-US" baseline="0" dirty="0" smtClean="0"/>
              <a:t> to think that wireless = no lab, we’re finding the opposite!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More and more people are beginning to bring their laptop to the lab and using it alongside the lab computer – multi-tasking, using the lab computer for the software and power and reliability, and their laptop for generic word processing, IM, and “normal” apps.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90A5-9FCC-4C6A-A361-50475DDF96C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know something of the “what we need”?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need to figure out “where”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Desires – obviously we want a place that is safe, no alcohol, no damage, etc. Some areas (like the party quads,  - we all have them!!!) aren’t good. . 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90A5-9FCC-4C6A-A361-50475DDF96C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90A5-9FCC-4C6A-A361-50475DDF96C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had a choice of how to do this – fully distributed (2 computers and a printer per dorm) or residential center (small to mid-sized lab)</a:t>
            </a:r>
          </a:p>
          <a:p>
            <a:endParaRPr lang="en-US" dirty="0" smtClean="0"/>
          </a:p>
          <a:p>
            <a:r>
              <a:rPr lang="en-US" dirty="0" smtClean="0"/>
              <a:t>Three main areas where considered – South/Mid quad; Apartments; North</a:t>
            </a:r>
            <a:r>
              <a:rPr lang="en-US" baseline="0" dirty="0" smtClean="0"/>
              <a:t> Quad.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90A5-9FCC-4C6A-A361-50475DDF96C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fact, in many dorms the lounges</a:t>
            </a:r>
            <a:r>
              <a:rPr lang="en-US" baseline="0" dirty="0" smtClean="0"/>
              <a:t> are in use as dorm rooms while we build additional dorms!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90A5-9FCC-4C6A-A361-50475DDF96C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had some</a:t>
            </a:r>
            <a:r>
              <a:rPr lang="en-US" baseline="0" dirty="0" smtClean="0"/>
              <a:t> money from a grant, but not much, and no regularized funds – so this had to be done on next to nothing.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90A5-9FCC-4C6A-A361-50475DDF96C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person for </a:t>
            </a:r>
            <a:r>
              <a:rPr lang="en-US" dirty="0" err="1" smtClean="0"/>
              <a:t>ResTech</a:t>
            </a:r>
            <a:r>
              <a:rPr lang="en-US" dirty="0" smtClean="0"/>
              <a:t>,</a:t>
            </a:r>
            <a:r>
              <a:rPr lang="en-US" baseline="0" dirty="0" smtClean="0"/>
              <a:t> Lab Support, Classroom support – all of Student Technology.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Distributing computing into each dorm would over-tax staff and student workers.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90A5-9FCC-4C6A-A361-50475DDF96C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90A5-9FCC-4C6A-A361-50475DDF96C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90A5-9FCC-4C6A-A361-50475DDF96C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90A5-9FCC-4C6A-A361-50475DDF96C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90A5-9FCC-4C6A-A361-50475DDF96C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90A5-9FCC-4C6A-A361-50475DDF96C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90A5-9FCC-4C6A-A361-50475DDF96C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90A5-9FCC-4C6A-A361-50475DDF96C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90A5-9FCC-4C6A-A361-50475DDF96C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90A5-9FCC-4C6A-A361-50475DDF96C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90A5-9FCC-4C6A-A361-50475DDF96C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90A5-9FCC-4C6A-A361-50475DDF96C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90A5-9FCC-4C6A-A361-50475DDF96C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observed, we measured, and adjusted to that.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90A5-9FCC-4C6A-A361-50475DDF96C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Toe-loop example – astronauts wedged themselves (or their toes) instead of using the ingenious little foot-loops provide for them.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We tend to try to force faculty and students into our own conceptions of the proper pedagogical paradigm rather than observe, establish needs, and fit model to observed behavior and needs.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90A5-9FCC-4C6A-A361-50475DDF96C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90A5-9FCC-4C6A-A361-50475DDF96C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Models presented don’t seem to fit CMC. Even models presented by</a:t>
            </a:r>
            <a:r>
              <a:rPr lang="en-US" sz="1400" baseline="0" dirty="0" smtClean="0"/>
              <a:t> other colleges similar to CMC don’t fit our circumstances.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Especially the large conglomerated surveys – I see the results of those and wonder what planet they’re on or we’re on!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For instance, we’ve had 95%+ computer ownership since 2003 – yet the 2006 CDS survey shows a mean of 85.5% and a median of 95%, much lower even than our 2003 statistic. We’re now at 99%+. 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In addition, most of these surveys don’t really address the things we need to see – where computing is taking place, where the “</a:t>
            </a:r>
            <a:r>
              <a:rPr lang="en-US" sz="1400" baseline="0" dirty="0" err="1" smtClean="0"/>
              <a:t>computORS</a:t>
            </a:r>
            <a:r>
              <a:rPr lang="en-US" sz="1400" baseline="0" dirty="0" smtClean="0"/>
              <a:t>” are living and moving around. . .Traffic patterns are very important.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Use an empiric methodology. Observe, determine needs, build model to fit.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90A5-9FCC-4C6A-A361-50475DDF96C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we do the snapshot</a:t>
            </a:r>
          </a:p>
          <a:p>
            <a:endParaRPr lang="en-US" dirty="0" smtClean="0"/>
          </a:p>
          <a:p>
            <a:r>
              <a:rPr lang="en-US" dirty="0" smtClean="0"/>
              <a:t>Limitations</a:t>
            </a:r>
          </a:p>
          <a:p>
            <a:endParaRPr lang="en-US" dirty="0" smtClean="0"/>
          </a:p>
          <a:p>
            <a:r>
              <a:rPr lang="en-US" dirty="0" smtClean="0"/>
              <a:t>How we get the response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90A5-9FCC-4C6A-A361-50475DDF96C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people still use the labs?</a:t>
            </a:r>
          </a:p>
          <a:p>
            <a:r>
              <a:rPr lang="en-US" dirty="0" smtClean="0"/>
              <a:t>	responses?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90A5-9FCC-4C6A-A361-50475DDF96C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Apartments are </a:t>
            </a:r>
            <a:r>
              <a:rPr lang="en-US" smtClean="0"/>
              <a:t>the farthest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90A5-9FCC-4C6A-A361-50475DDF96C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Apartments are the farthest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90A5-9FCC-4C6A-A361-50475DDF96C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690A5-9FCC-4C6A-A361-50475DDF96C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A816-BA7F-4B3D-AEF6-7A5780501064}" type="datetimeFigureOut">
              <a:rPr lang="en-US" smtClean="0"/>
              <a:pPr/>
              <a:t>10/29/2007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855FD8-C16C-45D6-8140-9653EBF176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0" name="Picture 2" descr="W:\Common\Logos\cmc_logo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1" y="6378053"/>
            <a:ext cx="2285999" cy="32754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A816-BA7F-4B3D-AEF6-7A5780501064}" type="datetimeFigureOut">
              <a:rPr lang="en-US" smtClean="0"/>
              <a:pPr/>
              <a:t>10/29/2007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5FD8-C16C-45D6-8140-9653EBF17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A855FD8-C16C-45D6-8140-9653EBF176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A816-BA7F-4B3D-AEF6-7A5780501064}" type="datetimeFigureOut">
              <a:rPr lang="en-US" smtClean="0"/>
              <a:pPr/>
              <a:t>10/29/2007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A816-BA7F-4B3D-AEF6-7A5780501064}" type="datetimeFigureOut">
              <a:rPr lang="en-US" smtClean="0"/>
              <a:pPr/>
              <a:t>10/29/2007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A855FD8-C16C-45D6-8140-9653EBF176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A816-BA7F-4B3D-AEF6-7A5780501064}" type="datetimeFigureOut">
              <a:rPr lang="en-US" smtClean="0"/>
              <a:pPr/>
              <a:t>10/29/2007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855FD8-C16C-45D6-8140-9653EBF176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0" name="Picture 2" descr="W:\Common\Logos\cmc_logo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1" y="6378053"/>
            <a:ext cx="2285999" cy="32754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0F7A816-BA7F-4B3D-AEF6-7A5780501064}" type="datetimeFigureOut">
              <a:rPr lang="en-US" smtClean="0"/>
              <a:pPr/>
              <a:t>10/29/2007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5FD8-C16C-45D6-8140-9653EBF176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A816-BA7F-4B3D-AEF6-7A5780501064}" type="datetimeFigureOut">
              <a:rPr lang="en-US" smtClean="0"/>
              <a:pPr/>
              <a:t>10/29/2007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A855FD8-C16C-45D6-8140-9653EBF176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8" name="Picture 2" descr="W:\Common\Logos\cmc_logo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1" y="6378053"/>
            <a:ext cx="2285999" cy="32754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A816-BA7F-4B3D-AEF6-7A5780501064}" type="datetimeFigureOut">
              <a:rPr lang="en-US" smtClean="0"/>
              <a:pPr/>
              <a:t>10/29/2007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A855FD8-C16C-45D6-8140-9653EBF17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A816-BA7F-4B3D-AEF6-7A5780501064}" type="datetimeFigureOut">
              <a:rPr lang="en-US" smtClean="0"/>
              <a:pPr/>
              <a:t>10/29/2007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855FD8-C16C-45D6-8140-9653EBF17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855FD8-C16C-45D6-8140-9653EBF176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A816-BA7F-4B3D-AEF6-7A5780501064}" type="datetimeFigureOut">
              <a:rPr lang="en-US" smtClean="0"/>
              <a:pPr/>
              <a:t>10/29/2007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A855FD8-C16C-45D6-8140-9653EBF176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0F7A816-BA7F-4B3D-AEF6-7A5780501064}" type="datetimeFigureOut">
              <a:rPr lang="en-US" smtClean="0"/>
              <a:pPr/>
              <a:t>10/29/2007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0F7A816-BA7F-4B3D-AEF6-7A5780501064}" type="datetimeFigureOut">
              <a:rPr lang="en-US" smtClean="0"/>
              <a:pPr/>
              <a:t>10/29/2007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855FD8-C16C-45D6-8140-9653EBF176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pic>
        <p:nvPicPr>
          <p:cNvPr id="20" name="Picture 2" descr="W:\Common\Logos\cmc_logo.gif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52401" y="6378053"/>
            <a:ext cx="2285999" cy="32754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escomp.stanford.edu/info/survey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beralarts.wabash.edu/cila/home.cfm?news_id=3630" TargetMode="External"/><Relationship Id="rId5" Type="http://schemas.openxmlformats.org/officeDocument/2006/relationships/hyperlink" Target="http://www.jstor.org/view/00221546/di962351/96p02996/0" TargetMode="External"/><Relationship Id="rId4" Type="http://schemas.openxmlformats.org/officeDocument/2006/relationships/hyperlink" Target="http://www.bath.ac.uk/bucs/surveys/2005/studentques.cf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veymonkey.com/s.aspx?sm=7MyMWUa1KF1lnZ_2fYnT4muw_3d_3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839200" cy="1752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Micheal</a:t>
            </a:r>
            <a:r>
              <a:rPr lang="en-US" dirty="0" smtClean="0"/>
              <a:t> M </a:t>
            </a:r>
            <a:r>
              <a:rPr lang="en-US" dirty="0" err="1" smtClean="0"/>
              <a:t>Malsed</a:t>
            </a:r>
            <a:endParaRPr lang="en-US" dirty="0" smtClean="0"/>
          </a:p>
          <a:p>
            <a:r>
              <a:rPr lang="en-US" dirty="0" smtClean="0"/>
              <a:t>Asst. Director for Student Technology Services</a:t>
            </a:r>
          </a:p>
          <a:p>
            <a:r>
              <a:rPr lang="en-US" dirty="0" smtClean="0"/>
              <a:t>Information Technology Services</a:t>
            </a:r>
          </a:p>
          <a:p>
            <a:r>
              <a:rPr lang="en-US" dirty="0" smtClean="0"/>
              <a:t>Claremont McKenna College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Students Compute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CMC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Snapshot Survey</a:t>
            </a:r>
          </a:p>
          <a:p>
            <a:pPr lvl="2"/>
            <a:r>
              <a:rPr lang="en-US" dirty="0" smtClean="0"/>
              <a:t>Using Snapshot</a:t>
            </a:r>
          </a:p>
          <a:p>
            <a:pPr lvl="2"/>
            <a:r>
              <a:rPr lang="en-US" dirty="0" smtClean="0"/>
              <a:t>Using lab tracking</a:t>
            </a:r>
          </a:p>
          <a:p>
            <a:pPr lvl="3">
              <a:buNone/>
            </a:pPr>
            <a:endParaRPr lang="en-US" sz="1100" dirty="0" smtClean="0"/>
          </a:p>
          <a:p>
            <a:pPr lvl="3">
              <a:buNone/>
            </a:pPr>
            <a:r>
              <a:rPr lang="en-US" sz="1000" dirty="0" smtClean="0"/>
              <a:t>Sub </a:t>
            </a:r>
            <a:r>
              <a:rPr lang="en-US" sz="1000" dirty="0" err="1" smtClean="0"/>
              <a:t>LabTrack</a:t>
            </a:r>
            <a:r>
              <a:rPr lang="en-US" sz="1000" dirty="0" smtClean="0"/>
              <a:t>()</a:t>
            </a:r>
          </a:p>
          <a:p>
            <a:pPr lvl="4">
              <a:buNone/>
            </a:pPr>
            <a:r>
              <a:rPr lang="en-US" sz="1000" dirty="0" smtClean="0"/>
              <a:t>  'change action to logon, logout, startup, shutdown</a:t>
            </a:r>
          </a:p>
          <a:p>
            <a:pPr lvl="4">
              <a:buNone/>
            </a:pPr>
            <a:r>
              <a:rPr lang="en-US" sz="1000" dirty="0" smtClean="0"/>
              <a:t>  </a:t>
            </a:r>
            <a:r>
              <a:rPr lang="en-US" sz="1000" dirty="0" err="1" smtClean="0"/>
              <a:t>sEcho</a:t>
            </a:r>
            <a:r>
              <a:rPr lang="en-US" sz="1000" dirty="0" smtClean="0"/>
              <a:t> = "http://134.173.170.135/LabTracking?action="&amp; "login" &amp; "&amp;station=" &amp; </a:t>
            </a:r>
            <a:r>
              <a:rPr lang="en-US" sz="1000" dirty="0" err="1" smtClean="0"/>
              <a:t>sComp</a:t>
            </a:r>
            <a:r>
              <a:rPr lang="en-US" sz="1000" dirty="0" smtClean="0"/>
              <a:t> &amp; "&amp;username=" &amp; </a:t>
            </a:r>
            <a:r>
              <a:rPr lang="en-US" sz="1000" dirty="0" err="1" smtClean="0"/>
              <a:t>sSamAC</a:t>
            </a:r>
            <a:endParaRPr lang="en-US" sz="1000" dirty="0" smtClean="0"/>
          </a:p>
          <a:p>
            <a:pPr lvl="4">
              <a:buNone/>
            </a:pPr>
            <a:r>
              <a:rPr lang="en-US" sz="1000" dirty="0" smtClean="0"/>
              <a:t>  Set </a:t>
            </a:r>
            <a:r>
              <a:rPr lang="en-US" sz="1000" dirty="0" err="1" smtClean="0"/>
              <a:t>oShell</a:t>
            </a:r>
            <a:r>
              <a:rPr lang="en-US" sz="1000" dirty="0" smtClean="0"/>
              <a:t> = </a:t>
            </a:r>
            <a:r>
              <a:rPr lang="en-US" sz="1000" dirty="0" err="1" smtClean="0"/>
              <a:t>WScript.CreateObject</a:t>
            </a:r>
            <a:r>
              <a:rPr lang="en-US" sz="1000" dirty="0" smtClean="0"/>
              <a:t>("</a:t>
            </a:r>
            <a:r>
              <a:rPr lang="en-US" sz="1000" dirty="0" err="1" smtClean="0"/>
              <a:t>WScript.Shell</a:t>
            </a:r>
            <a:r>
              <a:rPr lang="en-US" sz="1000" dirty="0" smtClean="0"/>
              <a:t>")</a:t>
            </a:r>
          </a:p>
          <a:p>
            <a:pPr lvl="4">
              <a:buNone/>
            </a:pPr>
            <a:r>
              <a:rPr lang="en-US" sz="1000" dirty="0" smtClean="0"/>
              <a:t>  </a:t>
            </a:r>
            <a:r>
              <a:rPr lang="en-US" sz="1000" dirty="0" err="1" smtClean="0"/>
              <a:t>oCommand</a:t>
            </a:r>
            <a:r>
              <a:rPr lang="en-US" sz="1000" dirty="0" smtClean="0"/>
              <a:t> = "Curl.exe "</a:t>
            </a:r>
          </a:p>
          <a:p>
            <a:pPr lvl="4">
              <a:buNone/>
            </a:pPr>
            <a:r>
              <a:rPr lang="en-US" sz="1000" dirty="0" smtClean="0"/>
              <a:t>  </a:t>
            </a:r>
            <a:r>
              <a:rPr lang="en-US" sz="1000" dirty="0" err="1" smtClean="0"/>
              <a:t>oShell.Run</a:t>
            </a:r>
            <a:r>
              <a:rPr lang="en-US" sz="1000" dirty="0" smtClean="0"/>
              <a:t>(</a:t>
            </a:r>
            <a:r>
              <a:rPr lang="en-US" sz="1000" dirty="0" err="1" smtClean="0"/>
              <a:t>oCommand</a:t>
            </a:r>
            <a:r>
              <a:rPr lang="en-US" sz="1000" dirty="0" smtClean="0"/>
              <a:t> &amp; </a:t>
            </a:r>
            <a:r>
              <a:rPr lang="en-US" sz="1000" dirty="0" err="1" smtClean="0"/>
              <a:t>sEcho</a:t>
            </a:r>
            <a:r>
              <a:rPr lang="en-US" sz="1000" dirty="0" smtClean="0"/>
              <a:t>)</a:t>
            </a:r>
          </a:p>
          <a:p>
            <a:pPr lvl="3">
              <a:buNone/>
            </a:pPr>
            <a:r>
              <a:rPr lang="en-US" sz="1000" dirty="0" smtClean="0"/>
              <a:t>End Sub</a:t>
            </a:r>
            <a:endParaRPr lang="en-US" sz="1000" dirty="0"/>
          </a:p>
        </p:txBody>
      </p:sp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495800"/>
            <a:ext cx="8247207" cy="16518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CMC Initial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Distributed</a:t>
            </a:r>
          </a:p>
          <a:p>
            <a:pPr lvl="1"/>
            <a:r>
              <a:rPr lang="en-US" dirty="0" smtClean="0"/>
              <a:t>Nearly 100% of students own their own computers </a:t>
            </a:r>
            <a:br>
              <a:rPr lang="en-US" dirty="0" smtClean="0"/>
            </a:br>
            <a:r>
              <a:rPr lang="en-US" dirty="0" smtClean="0"/>
              <a:t>(91% wireless)</a:t>
            </a:r>
          </a:p>
          <a:p>
            <a:pPr lvl="2"/>
            <a:r>
              <a:rPr lang="en-US" dirty="0" smtClean="0"/>
              <a:t>Maybe we don’t NEED a lab…</a:t>
            </a:r>
          </a:p>
          <a:p>
            <a:pPr lvl="1"/>
            <a:r>
              <a:rPr lang="en-US" dirty="0" smtClean="0"/>
              <a:t>90% of students spend some significant amount of time in the labs</a:t>
            </a:r>
          </a:p>
          <a:p>
            <a:pPr lvl="2"/>
            <a:r>
              <a:rPr lang="en-US" dirty="0" smtClean="0"/>
              <a:t>Maybe we need a BIG computing center…</a:t>
            </a:r>
          </a:p>
          <a:p>
            <a:pPr lvl="1"/>
            <a:r>
              <a:rPr lang="en-US" dirty="0" smtClean="0"/>
              <a:t>2 of the 4 most important issues to students are lab related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19400" y="4648200"/>
          <a:ext cx="6096000" cy="1691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0"/>
                <a:gridCol w="2362200"/>
              </a:tblGrid>
              <a:tr h="33528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Access to Internet</a:t>
                      </a:r>
                      <a:endParaRPr kumimoji="0" lang="en-US" sz="160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4.92</a:t>
                      </a:r>
                      <a:endParaRPr kumimoji="0" lang="en-US" sz="1600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Speed of Internet Access</a:t>
                      </a:r>
                      <a:endParaRPr lang="en-US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4.79</a:t>
                      </a:r>
                      <a:endParaRPr lang="en-US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Free Printing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4.74</a:t>
                      </a:r>
                      <a:endParaRPr lang="en-US" sz="16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Wireless in Public areas</a:t>
                      </a:r>
                      <a:endParaRPr lang="en-US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4.47</a:t>
                      </a:r>
                      <a:endParaRPr lang="en-US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Computer Labs always available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4.44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CMC Initial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South and Mid-Quads are high traffic, but low impact – i.e. less dorm damage.</a:t>
            </a:r>
          </a:p>
          <a:p>
            <a:pPr lvl="1"/>
            <a:r>
              <a:rPr lang="en-US" dirty="0" smtClean="0"/>
              <a:t>Based upon Dean of Students and Campus Services</a:t>
            </a:r>
          </a:p>
          <a:p>
            <a:r>
              <a:rPr lang="en-US" dirty="0" smtClean="0"/>
              <a:t>Much of student computing is group based, even when it’s individual work, i.e. lab use is community work.</a:t>
            </a:r>
          </a:p>
          <a:p>
            <a:pPr lvl="1"/>
            <a:r>
              <a:rPr lang="en-US" dirty="0" smtClean="0"/>
              <a:t>Based on Snapshot Survey and observations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CMC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Capacity – we were running at full capacity</a:t>
            </a:r>
          </a:p>
          <a:p>
            <a:pPr lvl="1"/>
            <a:r>
              <a:rPr lang="en-US" dirty="0" smtClean="0"/>
              <a:t>According to our Lab Tracking, our main lab (Poppa Lab) was at 75% capacity nearly 50% of the time, with waiting lists several hours per day.</a:t>
            </a:r>
          </a:p>
          <a:p>
            <a:pPr lvl="1"/>
            <a:r>
              <a:rPr lang="en-US" dirty="0" smtClean="0"/>
              <a:t>Our expansion lab (a classroom) was heavily used but only available during off-peak hours.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CMC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Capacity</a:t>
            </a:r>
          </a:p>
          <a:p>
            <a:r>
              <a:rPr lang="en-US" dirty="0" smtClean="0"/>
              <a:t>Residential computing space </a:t>
            </a:r>
          </a:p>
          <a:p>
            <a:pPr lvl="1"/>
            <a:r>
              <a:rPr lang="en-US" dirty="0" smtClean="0"/>
              <a:t>Obviously our lab was </a:t>
            </a:r>
            <a:br>
              <a:rPr lang="en-US" dirty="0" smtClean="0"/>
            </a:br>
            <a:r>
              <a:rPr lang="en-US" dirty="0" smtClean="0"/>
              <a:t>far from everyone:</a:t>
            </a:r>
          </a:p>
          <a:p>
            <a:pPr lvl="1"/>
            <a:r>
              <a:rPr lang="en-US" dirty="0" smtClean="0"/>
              <a:t>Might be nice to have a</a:t>
            </a:r>
            <a:br>
              <a:rPr lang="en-US" dirty="0" smtClean="0"/>
            </a:br>
            <a:r>
              <a:rPr lang="en-US" dirty="0" smtClean="0"/>
              <a:t>lab near STUDENTS. . .</a:t>
            </a:r>
          </a:p>
          <a:p>
            <a:pPr lvl="1"/>
            <a:r>
              <a:rPr lang="en-US" dirty="0" smtClean="0"/>
              <a:t>Also methodology – </a:t>
            </a:r>
          </a:p>
          <a:p>
            <a:pPr lvl="2"/>
            <a:r>
              <a:rPr lang="en-US" dirty="0" smtClean="0"/>
              <a:t>Each dorm gets 2 comps</a:t>
            </a:r>
            <a:br>
              <a:rPr lang="en-US" dirty="0" smtClean="0"/>
            </a:br>
            <a:r>
              <a:rPr lang="en-US" dirty="0" smtClean="0"/>
              <a:t> and a printer?</a:t>
            </a:r>
          </a:p>
          <a:p>
            <a:pPr lvl="2"/>
            <a:r>
              <a:rPr lang="en-US" dirty="0" smtClean="0"/>
              <a:t>Mid-sized lab in central</a:t>
            </a:r>
            <a:br>
              <a:rPr lang="en-US" dirty="0" smtClean="0"/>
            </a:br>
            <a:r>
              <a:rPr lang="en-US" dirty="0" smtClean="0"/>
              <a:t>area?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Content Placeholder 3" descr="campusmap.jpg"/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4075402" y="2667000"/>
            <a:ext cx="4905827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3200400" y="3048000"/>
            <a:ext cx="19812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172200" y="4343400"/>
            <a:ext cx="3048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810000" y="3886200"/>
            <a:ext cx="22860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077200" y="3886200"/>
            <a:ext cx="3048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810000" y="3886200"/>
            <a:ext cx="41910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96000" y="32004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810000" y="3429000"/>
            <a:ext cx="22098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-Point Star 17"/>
          <p:cNvSpPr/>
          <p:nvPr/>
        </p:nvSpPr>
        <p:spPr>
          <a:xfrm>
            <a:off x="5181600" y="29718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6705600" y="32004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C Map.JPG"/>
          <p:cNvPicPr>
            <a:picLocks noChangeAspect="1"/>
          </p:cNvPicPr>
          <p:nvPr/>
        </p:nvPicPr>
        <p:blipFill>
          <a:blip r:embed="rId3"/>
          <a:srcRect l="11155" t="1851" b="22223"/>
          <a:stretch>
            <a:fillRect/>
          </a:stretch>
        </p:blipFill>
        <p:spPr>
          <a:xfrm>
            <a:off x="4572000" y="3048000"/>
            <a:ext cx="424837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CMC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Capacity</a:t>
            </a:r>
          </a:p>
          <a:p>
            <a:r>
              <a:rPr lang="en-US" dirty="0" smtClean="0"/>
              <a:t>Residential computing space </a:t>
            </a:r>
          </a:p>
          <a:p>
            <a:r>
              <a:rPr lang="en-US" dirty="0" smtClean="0"/>
              <a:t>Small amount of available space</a:t>
            </a:r>
          </a:p>
          <a:p>
            <a:pPr lvl="1"/>
            <a:r>
              <a:rPr lang="en-US" dirty="0" smtClean="0"/>
              <a:t>CMC is undergoing a </a:t>
            </a:r>
            <a:br>
              <a:rPr lang="en-US" dirty="0" smtClean="0"/>
            </a:br>
            <a:r>
              <a:rPr lang="en-US" dirty="0" smtClean="0"/>
              <a:t>growth phase so every </a:t>
            </a:r>
            <a:br>
              <a:rPr lang="en-US" dirty="0" smtClean="0"/>
            </a:br>
            <a:r>
              <a:rPr lang="en-US" dirty="0" smtClean="0"/>
              <a:t>room is in use!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Fenced in by the other </a:t>
            </a:r>
            <a:br>
              <a:rPr lang="en-US" dirty="0" smtClean="0"/>
            </a:br>
            <a:r>
              <a:rPr lang="en-US" dirty="0" smtClean="0"/>
              <a:t>colleges, residential areas</a:t>
            </a:r>
            <a:br>
              <a:rPr lang="en-US" dirty="0" smtClean="0"/>
            </a:br>
            <a:r>
              <a:rPr lang="en-US" dirty="0" smtClean="0"/>
              <a:t>and the county line.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CMC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Capacity</a:t>
            </a:r>
          </a:p>
          <a:p>
            <a:r>
              <a:rPr lang="en-US" dirty="0" smtClean="0"/>
              <a:t>Residential computing space </a:t>
            </a:r>
          </a:p>
          <a:p>
            <a:r>
              <a:rPr lang="en-US" dirty="0" smtClean="0"/>
              <a:t>Small amount of available space</a:t>
            </a:r>
          </a:p>
          <a:p>
            <a:r>
              <a:rPr lang="en-US" dirty="0" smtClean="0"/>
              <a:t>No funds – must use existing area with little to no development or furnishings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CMC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Capacity</a:t>
            </a:r>
          </a:p>
          <a:p>
            <a:r>
              <a:rPr lang="en-US" dirty="0" smtClean="0"/>
              <a:t>Residential computing space – </a:t>
            </a:r>
          </a:p>
          <a:p>
            <a:r>
              <a:rPr lang="en-US" dirty="0" smtClean="0"/>
              <a:t>Small amount of available space</a:t>
            </a:r>
          </a:p>
          <a:p>
            <a:r>
              <a:rPr lang="en-US" dirty="0" smtClean="0"/>
              <a:t>No funds – must use existing area with little to no development or furnishings</a:t>
            </a:r>
          </a:p>
          <a:p>
            <a:r>
              <a:rPr lang="en-US" dirty="0" smtClean="0"/>
              <a:t>Small staff – cannot support widely distributed system.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CMC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Dean of Students found a very lightly used lounge</a:t>
            </a:r>
          </a:p>
          <a:p>
            <a:pPr lvl="1"/>
            <a:r>
              <a:rPr lang="en-US" dirty="0" smtClean="0"/>
              <a:t>Central location – high concentration of dorms</a:t>
            </a:r>
          </a:p>
          <a:p>
            <a:pPr lvl="2"/>
            <a:r>
              <a:rPr lang="en-US" dirty="0" smtClean="0"/>
              <a:t>Within ~100ft of 6 dorms</a:t>
            </a:r>
          </a:p>
          <a:p>
            <a:pPr lvl="2"/>
            <a:r>
              <a:rPr lang="en-US" dirty="0" smtClean="0"/>
              <a:t>Within ~200ft of 8</a:t>
            </a:r>
          </a:p>
          <a:p>
            <a:pPr lvl="1"/>
            <a:r>
              <a:rPr lang="en-US" dirty="0" smtClean="0"/>
              <a:t>Central to over ½ </a:t>
            </a:r>
            <a:br>
              <a:rPr lang="en-US" dirty="0" smtClean="0"/>
            </a:br>
            <a:r>
              <a:rPr lang="en-US" dirty="0" smtClean="0"/>
              <a:t>the student body </a:t>
            </a:r>
            <a:br>
              <a:rPr lang="en-US" dirty="0" smtClean="0"/>
            </a:br>
            <a:r>
              <a:rPr lang="en-US" dirty="0" smtClean="0"/>
              <a:t>(~560 residents)</a:t>
            </a:r>
          </a:p>
          <a:p>
            <a:pPr lvl="1"/>
            <a:r>
              <a:rPr lang="en-US" dirty="0" smtClean="0"/>
              <a:t>Will be central to 2/3</a:t>
            </a:r>
            <a:br>
              <a:rPr lang="en-US" dirty="0" smtClean="0"/>
            </a:br>
            <a:r>
              <a:rPr lang="en-US" dirty="0" smtClean="0"/>
              <a:t>of the student body</a:t>
            </a:r>
            <a:br>
              <a:rPr lang="en-US" dirty="0" smtClean="0"/>
            </a:br>
            <a:r>
              <a:rPr lang="en-US" dirty="0" smtClean="0"/>
              <a:t>when new dorm is built</a:t>
            </a:r>
          </a:p>
        </p:txBody>
      </p:sp>
      <p:pic>
        <p:nvPicPr>
          <p:cNvPr id="6" name="Content Placeholder 3" descr="campusmap.jpg"/>
          <p:cNvPicPr>
            <a:picLocks noChangeAspect="1"/>
          </p:cNvPicPr>
          <p:nvPr/>
        </p:nvPicPr>
        <p:blipFill>
          <a:blip r:embed="rId3">
            <a:lum bright="-30000"/>
          </a:blip>
          <a:stretch>
            <a:fillRect/>
          </a:stretch>
        </p:blipFill>
        <p:spPr>
          <a:xfrm>
            <a:off x="4038600" y="2895600"/>
            <a:ext cx="4905827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Oval 6"/>
          <p:cNvSpPr/>
          <p:nvPr/>
        </p:nvSpPr>
        <p:spPr>
          <a:xfrm>
            <a:off x="5867400" y="42672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38800" y="4038600"/>
            <a:ext cx="1219200" cy="1219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6172200" y="4572000"/>
            <a:ext cx="152400" cy="152400"/>
          </a:xfrm>
          <a:prstGeom prst="star5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CMC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Dean of Students found a very lightly used lounge</a:t>
            </a:r>
          </a:p>
          <a:p>
            <a:pPr lvl="1"/>
            <a:endParaRPr lang="en-US" dirty="0" smtClean="0"/>
          </a:p>
        </p:txBody>
      </p:sp>
      <p:pic>
        <p:nvPicPr>
          <p:cNvPr id="7" name="Picture 6" descr="img003.jpg"/>
          <p:cNvPicPr>
            <a:picLocks noChangeAspect="1"/>
          </p:cNvPicPr>
          <p:nvPr/>
        </p:nvPicPr>
        <p:blipFill>
          <a:blip r:embed="rId3" cstate="print"/>
          <a:srcRect l="2004" t="1587" r="1818" b="1587"/>
          <a:stretch>
            <a:fillRect/>
          </a:stretch>
        </p:blipFill>
        <p:spPr>
          <a:xfrm rot="5400000">
            <a:off x="2552700" y="1943101"/>
            <a:ext cx="3657598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Oval 8"/>
          <p:cNvSpPr/>
          <p:nvPr/>
        </p:nvSpPr>
        <p:spPr>
          <a:xfrm>
            <a:off x="3352800" y="2209800"/>
            <a:ext cx="1828800" cy="152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CMC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Established in 1946 (Claremont Men’s College)</a:t>
            </a:r>
          </a:p>
          <a:p>
            <a:r>
              <a:rPr lang="en-US" dirty="0" smtClean="0"/>
              <a:t>Went Co-Ed in 1976 (Claremont McKenna College)</a:t>
            </a:r>
          </a:p>
          <a:p>
            <a:pPr lvl="1"/>
            <a:r>
              <a:rPr lang="en-US" dirty="0" smtClean="0"/>
              <a:t>Named after founding trustee</a:t>
            </a:r>
          </a:p>
          <a:p>
            <a:r>
              <a:rPr lang="en-US" dirty="0" smtClean="0"/>
              <a:t>1200 undergraduates – </a:t>
            </a:r>
            <a:r>
              <a:rPr lang="en-US" dirty="0" smtClean="0"/>
              <a:t>~1100 </a:t>
            </a:r>
            <a:r>
              <a:rPr lang="en-US" dirty="0" smtClean="0"/>
              <a:t>resident</a:t>
            </a:r>
          </a:p>
          <a:p>
            <a:pPr lvl="1"/>
            <a:r>
              <a:rPr lang="en-US" dirty="0" smtClean="0"/>
              <a:t>Rest either study abroad, Washington D.C. program, etc.</a:t>
            </a:r>
          </a:p>
          <a:p>
            <a:r>
              <a:rPr lang="en-US" dirty="0" smtClean="0"/>
              <a:t>Highly ranked liberal arts college</a:t>
            </a:r>
          </a:p>
          <a:p>
            <a:pPr lvl="1"/>
            <a:r>
              <a:rPr lang="en-US" dirty="0" smtClean="0"/>
              <a:t>Focus on Economics and Government</a:t>
            </a:r>
          </a:p>
          <a:p>
            <a:r>
              <a:rPr lang="it-IT" dirty="0" smtClean="0"/>
              <a:t>Claremont McKenna College motto: </a:t>
            </a:r>
          </a:p>
          <a:p>
            <a:pPr lvl="1">
              <a:buNone/>
            </a:pPr>
            <a:r>
              <a:rPr lang="it-IT" dirty="0" smtClean="0"/>
              <a:t>"Crescit cum commercio civitas”</a:t>
            </a:r>
            <a:br>
              <a:rPr lang="it-IT" dirty="0" smtClean="0"/>
            </a:br>
            <a:r>
              <a:rPr lang="it-IT" dirty="0" smtClean="0"/>
              <a:t>			</a:t>
            </a:r>
            <a:r>
              <a:rPr lang="it-IT" dirty="0" smtClean="0"/>
              <a:t>            </a:t>
            </a:r>
            <a:r>
              <a:rPr lang="it-IT" dirty="0" smtClean="0"/>
              <a:t>(Civilization </a:t>
            </a:r>
            <a:r>
              <a:rPr lang="it-IT" dirty="0" smtClean="0"/>
              <a:t>prospers with commerce)</a:t>
            </a:r>
            <a:endParaRPr lang="en-US" dirty="0" smtClean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CMC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Dean of Students found a very lightly used lounge</a:t>
            </a:r>
          </a:p>
          <a:p>
            <a:r>
              <a:rPr lang="en-US" dirty="0" smtClean="0"/>
              <a:t>Added a door and a small </a:t>
            </a:r>
            <a:br>
              <a:rPr lang="en-US" dirty="0" smtClean="0"/>
            </a:br>
            <a:r>
              <a:rPr lang="en-US" dirty="0" smtClean="0"/>
              <a:t>wall to cover 2 interior exits</a:t>
            </a:r>
          </a:p>
          <a:p>
            <a:pPr lvl="1"/>
            <a:r>
              <a:rPr lang="en-US" dirty="0" smtClean="0"/>
              <a:t>Issue with HVAC</a:t>
            </a:r>
          </a:p>
          <a:p>
            <a:pPr lvl="1"/>
            <a:r>
              <a:rPr lang="en-US" dirty="0" smtClean="0"/>
              <a:t>Issue with sound from the rest</a:t>
            </a:r>
            <a:br>
              <a:rPr lang="en-US" dirty="0" smtClean="0"/>
            </a:br>
            <a:r>
              <a:rPr lang="en-US" dirty="0" smtClean="0"/>
              <a:t>of the dorm lounge area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img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257801" y="2263455"/>
            <a:ext cx="3557846" cy="3908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5334000" y="5410200"/>
            <a:ext cx="533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858000" y="5410200"/>
            <a:ext cx="457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CMC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Dean of Students found a very lightly used lounge</a:t>
            </a:r>
          </a:p>
          <a:p>
            <a:r>
              <a:rPr lang="en-US" dirty="0" smtClean="0"/>
              <a:t>Added a door and a small </a:t>
            </a:r>
            <a:br>
              <a:rPr lang="en-US" dirty="0" smtClean="0"/>
            </a:br>
            <a:r>
              <a:rPr lang="en-US" dirty="0" smtClean="0"/>
              <a:t>wall to cover 2 interior exits</a:t>
            </a:r>
          </a:p>
          <a:p>
            <a:r>
              <a:rPr lang="en-US" dirty="0" smtClean="0"/>
              <a:t>Added card readers and </a:t>
            </a:r>
            <a:br>
              <a:rPr lang="en-US" dirty="0" smtClean="0"/>
            </a:br>
            <a:r>
              <a:rPr lang="en-US" dirty="0" smtClean="0"/>
              <a:t>surveillance cameras</a:t>
            </a:r>
          </a:p>
          <a:p>
            <a:r>
              <a:rPr lang="en-US" dirty="0" smtClean="0"/>
              <a:t>Furniture came from </a:t>
            </a:r>
            <a:br>
              <a:rPr lang="en-US" dirty="0" smtClean="0"/>
            </a:br>
            <a:r>
              <a:rPr lang="en-US" dirty="0" smtClean="0"/>
              <a:t>retired classroom</a:t>
            </a:r>
          </a:p>
        </p:txBody>
      </p:sp>
      <p:pic>
        <p:nvPicPr>
          <p:cNvPr id="4" name="Picture 3" descr="img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257801" y="2263455"/>
            <a:ext cx="3557846" cy="3908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Straight Connector 4"/>
          <p:cNvCxnSpPr/>
          <p:nvPr/>
        </p:nvCxnSpPr>
        <p:spPr>
          <a:xfrm rot="10800000">
            <a:off x="6857206" y="5409406"/>
            <a:ext cx="457994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5334000" y="5410200"/>
            <a:ext cx="533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tion Button: Movie 6">
            <a:hlinkClick r:id="" action="ppaction://noaction" highlightClick="1"/>
          </p:cNvPr>
          <p:cNvSpPr/>
          <p:nvPr/>
        </p:nvSpPr>
        <p:spPr>
          <a:xfrm>
            <a:off x="7543800" y="2971800"/>
            <a:ext cx="152400" cy="152400"/>
          </a:xfrm>
          <a:prstGeom prst="actionButtonMovi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Movie 7">
            <a:hlinkClick r:id="" action="ppaction://noaction" highlightClick="1"/>
          </p:cNvPr>
          <p:cNvSpPr/>
          <p:nvPr/>
        </p:nvSpPr>
        <p:spPr>
          <a:xfrm>
            <a:off x="7315200" y="5105400"/>
            <a:ext cx="152400" cy="152400"/>
          </a:xfrm>
          <a:prstGeom prst="actionButtonMovi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elp 8">
            <a:hlinkClick r:id="" action="ppaction://noaction" highlightClick="1"/>
          </p:cNvPr>
          <p:cNvSpPr/>
          <p:nvPr/>
        </p:nvSpPr>
        <p:spPr>
          <a:xfrm>
            <a:off x="6858000" y="2743200"/>
            <a:ext cx="152400" cy="152400"/>
          </a:xfrm>
          <a:prstGeom prst="actionButtonHelp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elp 9">
            <a:hlinkClick r:id="" action="ppaction://noaction" highlightClick="1"/>
          </p:cNvPr>
          <p:cNvSpPr/>
          <p:nvPr/>
        </p:nvSpPr>
        <p:spPr>
          <a:xfrm>
            <a:off x="6858000" y="5410200"/>
            <a:ext cx="152400" cy="152400"/>
          </a:xfrm>
          <a:prstGeom prst="actionButtonHelp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5400000">
            <a:off x="5829300" y="2705100"/>
            <a:ext cx="381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5943600" y="2971800"/>
            <a:ext cx="381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>
            <a:off x="5943600" y="3657600"/>
            <a:ext cx="381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5829300" y="4152900"/>
            <a:ext cx="381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5400000">
            <a:off x="7543800" y="4800600"/>
            <a:ext cx="228600" cy="2286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Documents and Settings\mmalsed\Local Settings\Temporary Internet Files\Content.IE5\6GSJ4KR8\MCj0290941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537115" y="4793916"/>
            <a:ext cx="228600" cy="241971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 rot="5400000">
            <a:off x="7543800" y="5029200"/>
            <a:ext cx="228600" cy="2286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9" name="Picture 3" descr="C:\Documents and Settings\mmalsed\Local Settings\Temporary Internet Files\Content.IE5\6GSJ4KR8\MCj0290941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537115" y="5022515"/>
            <a:ext cx="228600" cy="24197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CMC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Extended rotation from 3 to 4 years for labs</a:t>
            </a:r>
          </a:p>
          <a:p>
            <a:pPr lvl="1"/>
            <a:r>
              <a:rPr lang="en-US" dirty="0" smtClean="0"/>
              <a:t>Main classroom gets brand new computers</a:t>
            </a:r>
          </a:p>
          <a:p>
            <a:pPr lvl="1"/>
            <a:r>
              <a:rPr lang="en-US" dirty="0" smtClean="0"/>
              <a:t>Those computers go to main lab for 2 years</a:t>
            </a:r>
          </a:p>
          <a:p>
            <a:pPr lvl="1"/>
            <a:r>
              <a:rPr lang="en-US" dirty="0" smtClean="0"/>
              <a:t>Afterward, they proceed to South Lab.</a:t>
            </a:r>
          </a:p>
          <a:p>
            <a:pPr lvl="1"/>
            <a:r>
              <a:rPr lang="en-US" dirty="0" smtClean="0"/>
              <a:t>Have sufficient spares “just in case”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design ideas</a:t>
            </a:r>
            <a:endParaRPr lang="en-US" dirty="0"/>
          </a:p>
        </p:txBody>
      </p:sp>
      <p:pic>
        <p:nvPicPr>
          <p:cNvPr id="5" name="Picture 4" descr="hybrid la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4641560" cy="2513744"/>
          </a:xfrm>
          <a:prstGeom prst="rect">
            <a:avLst/>
          </a:prstGeom>
        </p:spPr>
      </p:pic>
      <p:pic>
        <p:nvPicPr>
          <p:cNvPr id="4" name="Content Placeholder 3" descr="hemisphere lab.gif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4419600" y="4009397"/>
            <a:ext cx="4498975" cy="2315203"/>
          </a:xfrm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CMC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Extended rotation from 3 to 4 years for labs</a:t>
            </a:r>
          </a:p>
          <a:p>
            <a:r>
              <a:rPr lang="en-US" dirty="0" smtClean="0"/>
              <a:t>Lab Tech Assts “check” lab only – no staffing.</a:t>
            </a:r>
          </a:p>
          <a:p>
            <a:pPr lvl="1"/>
            <a:r>
              <a:rPr lang="en-US" dirty="0" smtClean="0"/>
              <a:t>Student assistants (LTAs) check paper, toner, supplies every 2 hours (average) based on lab traffic statistics</a:t>
            </a:r>
          </a:p>
          <a:p>
            <a:pPr lvl="1"/>
            <a:r>
              <a:rPr lang="en-US" dirty="0" smtClean="0"/>
              <a:t>Students don’t want staffing </a:t>
            </a:r>
          </a:p>
          <a:p>
            <a:pPr lvl="2"/>
            <a:r>
              <a:rPr lang="en-US" dirty="0" smtClean="0"/>
              <a:t>– “Leave Me Alone and Let Me Work”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SouthLab</a:t>
            </a:r>
            <a:r>
              <a:rPr lang="en-US" dirty="0" smtClean="0"/>
              <a:t> has higher usage percentage </a:t>
            </a:r>
            <a:br>
              <a:rPr lang="en-US" dirty="0" smtClean="0"/>
            </a:br>
            <a:r>
              <a:rPr lang="en-US" dirty="0" smtClean="0"/>
              <a:t>than other labs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SouthLab</a:t>
            </a:r>
            <a:r>
              <a:rPr lang="en-US" dirty="0" smtClean="0"/>
              <a:t> has higher usage percentage </a:t>
            </a:r>
            <a:br>
              <a:rPr lang="en-US" dirty="0" smtClean="0"/>
            </a:br>
            <a:r>
              <a:rPr lang="en-US" dirty="0" smtClean="0"/>
              <a:t>than other labs</a:t>
            </a:r>
          </a:p>
          <a:p>
            <a:r>
              <a:rPr lang="en-US" dirty="0" smtClean="0"/>
              <a:t>Few complaints</a:t>
            </a:r>
          </a:p>
          <a:p>
            <a:pPr lvl="1"/>
            <a:r>
              <a:rPr lang="en-US" dirty="0" smtClean="0"/>
              <a:t>Ping Pong. . .</a:t>
            </a:r>
          </a:p>
          <a:p>
            <a:pPr lvl="1"/>
            <a:r>
              <a:rPr lang="en-US" dirty="0" smtClean="0"/>
              <a:t>HVAC control and ventilation</a:t>
            </a:r>
          </a:p>
          <a:p>
            <a:pPr lvl="1"/>
            <a:r>
              <a:rPr lang="en-US" dirty="0" smtClean="0"/>
              <a:t>Outside door issues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SouthLab</a:t>
            </a:r>
            <a:r>
              <a:rPr lang="en-US" dirty="0" smtClean="0"/>
              <a:t> has higher usage percentage </a:t>
            </a:r>
            <a:br>
              <a:rPr lang="en-US" dirty="0" smtClean="0"/>
            </a:br>
            <a:r>
              <a:rPr lang="en-US" dirty="0" smtClean="0"/>
              <a:t>than other labs</a:t>
            </a:r>
          </a:p>
          <a:p>
            <a:r>
              <a:rPr lang="en-US" dirty="0" smtClean="0"/>
              <a:t>Few complaints</a:t>
            </a:r>
          </a:p>
          <a:p>
            <a:r>
              <a:rPr lang="en-US" dirty="0" smtClean="0"/>
              <a:t>Relieved some strain from Poppa Lab (main)</a:t>
            </a:r>
          </a:p>
          <a:p>
            <a:pPr lvl="1"/>
            <a:r>
              <a:rPr lang="en-US" dirty="0" smtClean="0"/>
              <a:t>Only kept up with demand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This fits CMC – may not fit your campus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This fits CMC – may not fit your campus</a:t>
            </a:r>
          </a:p>
          <a:p>
            <a:endParaRPr lang="en-US" dirty="0" smtClean="0"/>
          </a:p>
          <a:p>
            <a:r>
              <a:rPr lang="en-US" dirty="0" smtClean="0"/>
              <a:t>Empirical method for determining </a:t>
            </a:r>
            <a:br>
              <a:rPr lang="en-US" dirty="0" smtClean="0"/>
            </a:br>
            <a:r>
              <a:rPr lang="en-US" dirty="0" smtClean="0"/>
              <a:t>what approach to use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/>
          <a:lstStyle/>
          <a:p>
            <a:r>
              <a:rPr lang="en-US" dirty="0" smtClean="0"/>
              <a:t>Human Factors in the Design of Spacecraft </a:t>
            </a:r>
          </a:p>
          <a:p>
            <a:pPr lvl="1"/>
            <a:r>
              <a:rPr lang="en-US" dirty="0" smtClean="0"/>
              <a:t>Prof. Harvey </a:t>
            </a:r>
            <a:r>
              <a:rPr lang="en-US" dirty="0" err="1" smtClean="0"/>
              <a:t>Wichman</a:t>
            </a: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4495800" y="1524000"/>
            <a:ext cx="4084320" cy="4765479"/>
            <a:chOff x="4343400" y="1559121"/>
            <a:chExt cx="4084320" cy="4765479"/>
          </a:xfrm>
        </p:grpSpPr>
        <p:pic>
          <p:nvPicPr>
            <p:cNvPr id="4" name="Picture 3" descr="img00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3400" y="1559121"/>
              <a:ext cx="4084320" cy="45246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" name="Oval 4"/>
            <p:cNvSpPr/>
            <p:nvPr/>
          </p:nvSpPr>
          <p:spPr>
            <a:xfrm>
              <a:off x="4800600" y="4572000"/>
              <a:ext cx="1219200" cy="175260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img001.jpg"/>
          <p:cNvPicPr>
            <a:picLocks noChangeAspect="1"/>
          </p:cNvPicPr>
          <p:nvPr/>
        </p:nvPicPr>
        <p:blipFill>
          <a:blip r:embed="rId3" cstate="print"/>
          <a:srcRect t="67364" r="53358"/>
          <a:stretch>
            <a:fillRect/>
          </a:stretch>
        </p:blipFill>
        <p:spPr>
          <a:xfrm>
            <a:off x="304800" y="2971800"/>
            <a:ext cx="3969338" cy="3076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2" name="Straight Arrow Connector 11"/>
          <p:cNvCxnSpPr>
            <a:stCxn id="5" idx="0"/>
          </p:cNvCxnSpPr>
          <p:nvPr/>
        </p:nvCxnSpPr>
        <p:spPr>
          <a:xfrm rot="16200000" flipV="1">
            <a:off x="4056161" y="3030440"/>
            <a:ext cx="1565079" cy="144780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4038600" y="6019800"/>
            <a:ext cx="152400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This fits CMC – may not fit your campus</a:t>
            </a:r>
          </a:p>
          <a:p>
            <a:endParaRPr lang="en-US" dirty="0" smtClean="0"/>
          </a:p>
          <a:p>
            <a:r>
              <a:rPr lang="en-US" dirty="0" smtClean="0"/>
              <a:t>Empirical method for determining </a:t>
            </a:r>
            <a:br>
              <a:rPr lang="en-US" dirty="0" smtClean="0"/>
            </a:br>
            <a:r>
              <a:rPr lang="en-US" dirty="0" smtClean="0"/>
              <a:t>what approach to use</a:t>
            </a:r>
          </a:p>
          <a:p>
            <a:endParaRPr lang="en-US" dirty="0" smtClean="0"/>
          </a:p>
          <a:p>
            <a:r>
              <a:rPr lang="en-US" dirty="0" smtClean="0"/>
              <a:t>Future Plans</a:t>
            </a:r>
          </a:p>
          <a:p>
            <a:pPr lvl="1"/>
            <a:r>
              <a:rPr lang="en-US" dirty="0" smtClean="0"/>
              <a:t>We’re putting in a new dorm and a new academic building</a:t>
            </a:r>
          </a:p>
          <a:p>
            <a:pPr lvl="2"/>
            <a:r>
              <a:rPr lang="en-US" dirty="0" smtClean="0"/>
              <a:t>What kind of lab/classroom will we use?</a:t>
            </a:r>
          </a:p>
          <a:p>
            <a:pPr lvl="2"/>
            <a:r>
              <a:rPr lang="en-US" dirty="0" smtClean="0"/>
              <a:t>Talking with faculty and students and looking at data. . 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model fits!</a:t>
            </a:r>
          </a:p>
          <a:p>
            <a:pPr lvl="1"/>
            <a:r>
              <a:rPr lang="en-US" dirty="0" smtClean="0"/>
              <a:t>Observation first</a:t>
            </a:r>
          </a:p>
          <a:p>
            <a:pPr lvl="1"/>
            <a:r>
              <a:rPr lang="en-US" dirty="0" smtClean="0"/>
              <a:t>Determine needs next</a:t>
            </a:r>
          </a:p>
          <a:p>
            <a:pPr lvl="1"/>
            <a:r>
              <a:rPr lang="en-US" dirty="0" smtClean="0"/>
              <a:t>Create model to needs and observations</a:t>
            </a:r>
          </a:p>
          <a:p>
            <a:r>
              <a:rPr lang="en-US" dirty="0" smtClean="0"/>
              <a:t>Some Models and Surveys</a:t>
            </a:r>
          </a:p>
          <a:p>
            <a:pPr lvl="1"/>
            <a:r>
              <a:rPr lang="en-US" dirty="0" smtClean="0">
                <a:hlinkClick r:id="rId3"/>
              </a:rPr>
              <a:t>http://rescomp.stanford.edu/info/survey/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http://www.bath.ac.uk/bucs/surveys/2005/studentques.cfm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Computers on the Campus (Winifred </a:t>
            </a:r>
            <a:r>
              <a:rPr lang="en-US" dirty="0" err="1" smtClean="0">
                <a:hlinkClick r:id="rId5"/>
              </a:rPr>
              <a:t>Asprey</a:t>
            </a:r>
            <a:r>
              <a:rPr lang="en-US" dirty="0" smtClean="0">
                <a:hlinkClick r:id="rId5"/>
              </a:rPr>
              <a:t>)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National Survey of Student Engagement (NSSE)</a:t>
            </a:r>
            <a:endParaRPr lang="en-US" dirty="0" smtClean="0"/>
          </a:p>
          <a:p>
            <a:pPr lvl="1"/>
            <a:r>
              <a:rPr lang="en-US" dirty="0" smtClean="0"/>
              <a:t>EDUCAUSE Core Data Service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CMC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Snapshot Survey</a:t>
            </a:r>
          </a:p>
          <a:p>
            <a:pPr lvl="1"/>
            <a:r>
              <a:rPr lang="en-US" dirty="0" smtClean="0"/>
              <a:t>Extensive response rate (62+%) means that our sample gives excellent statistical results</a:t>
            </a:r>
          </a:p>
          <a:p>
            <a:pPr lvl="2"/>
            <a:r>
              <a:rPr lang="en-US" dirty="0" smtClean="0"/>
              <a:t>2003 – 598 responses (57%)</a:t>
            </a:r>
          </a:p>
          <a:p>
            <a:pPr lvl="2"/>
            <a:r>
              <a:rPr lang="en-US" dirty="0" smtClean="0"/>
              <a:t>2004 – 696 responses (66%)</a:t>
            </a:r>
          </a:p>
          <a:p>
            <a:pPr lvl="2"/>
            <a:r>
              <a:rPr lang="en-US" dirty="0" smtClean="0"/>
              <a:t>2005 – 637 responses (61%)</a:t>
            </a:r>
          </a:p>
          <a:p>
            <a:pPr lvl="2"/>
            <a:r>
              <a:rPr lang="en-US" dirty="0" smtClean="0"/>
              <a:t>2006 – 650 responses (62%)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CMC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26152"/>
          </a:xfrm>
        </p:spPr>
        <p:txBody>
          <a:bodyPr/>
          <a:lstStyle/>
          <a:p>
            <a:r>
              <a:rPr lang="en-US" dirty="0" smtClean="0"/>
              <a:t>Snapshot Survey</a:t>
            </a:r>
          </a:p>
          <a:p>
            <a:pPr lvl="1"/>
            <a:r>
              <a:rPr lang="en-US" dirty="0" smtClean="0"/>
              <a:t>Extensive response rate</a:t>
            </a:r>
          </a:p>
          <a:p>
            <a:pPr lvl="1"/>
            <a:r>
              <a:rPr lang="en-US" dirty="0" smtClean="0"/>
              <a:t>Covers computing practices</a:t>
            </a:r>
          </a:p>
          <a:p>
            <a:pPr lvl="2"/>
            <a:r>
              <a:rPr lang="en-US" dirty="0" smtClean="0"/>
              <a:t>99% own their own computer in their own room</a:t>
            </a:r>
          </a:p>
          <a:p>
            <a:pPr lvl="3"/>
            <a:r>
              <a:rPr lang="en-US" dirty="0" smtClean="0"/>
              <a:t>Yet 95% still use the labs</a:t>
            </a:r>
          </a:p>
          <a:p>
            <a:pPr lvl="2"/>
            <a:r>
              <a:rPr lang="en-US" dirty="0" smtClean="0"/>
              <a:t>40% own their own printer (trend is downward)</a:t>
            </a:r>
          </a:p>
          <a:p>
            <a:pPr lvl="2"/>
            <a:r>
              <a:rPr lang="en-US" dirty="0" smtClean="0"/>
              <a:t>90% have a laptop</a:t>
            </a:r>
          </a:p>
          <a:p>
            <a:pPr lvl="3"/>
            <a:r>
              <a:rPr lang="en-US" dirty="0" smtClean="0"/>
              <a:t>85 with laptop only</a:t>
            </a:r>
          </a:p>
          <a:p>
            <a:pPr lvl="3"/>
            <a:r>
              <a:rPr lang="en-US" dirty="0" smtClean="0"/>
              <a:t>5% with both desktop and laptop</a:t>
            </a:r>
          </a:p>
          <a:p>
            <a:pPr lvl="2"/>
            <a:r>
              <a:rPr lang="en-US" dirty="0" smtClean="0"/>
              <a:t>Wireless practices</a:t>
            </a:r>
          </a:p>
          <a:p>
            <a:pPr lvl="3"/>
            <a:r>
              <a:rPr lang="en-US" dirty="0" smtClean="0"/>
              <a:t>Even though we have 100% coverage, most still prefer to come to the labs – many now bring their laptop and use both!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CMC Observations</a:t>
            </a:r>
            <a:endParaRPr lang="en-US" dirty="0"/>
          </a:p>
        </p:txBody>
      </p:sp>
      <p:pic>
        <p:nvPicPr>
          <p:cNvPr id="4" name="Content Placeholder 3" descr="campusmap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761999" y="1654730"/>
            <a:ext cx="7620001" cy="461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1" name="Group 20"/>
          <p:cNvGrpSpPr/>
          <p:nvPr/>
        </p:nvGrpSpPr>
        <p:grpSpPr>
          <a:xfrm>
            <a:off x="1781355" y="1828800"/>
            <a:ext cx="5967987" cy="4103131"/>
            <a:chOff x="1600200" y="1311819"/>
            <a:chExt cx="6400799" cy="4620113"/>
          </a:xfrm>
        </p:grpSpPr>
        <p:sp>
          <p:nvSpPr>
            <p:cNvPr id="5" name="Oval 4"/>
            <p:cNvSpPr/>
            <p:nvPr/>
          </p:nvSpPr>
          <p:spPr>
            <a:xfrm>
              <a:off x="7290192" y="3048000"/>
              <a:ext cx="710807" cy="1905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505200" y="1981200"/>
              <a:ext cx="1371600" cy="1066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200400" y="3124200"/>
              <a:ext cx="990600" cy="16764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038600" y="3810000"/>
              <a:ext cx="914400" cy="1066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13526" y="1311819"/>
              <a:ext cx="1524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North Quad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00200" y="3352800"/>
              <a:ext cx="1210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Mid Quad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00400" y="4876800"/>
              <a:ext cx="1556281" cy="4158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South Quad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62600" y="5562600"/>
              <a:ext cx="13949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Apartments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6200000" flipH="1">
              <a:off x="3581400" y="1828800"/>
              <a:ext cx="228600" cy="228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590800" y="3657600"/>
              <a:ext cx="533400" cy="228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0"/>
            </p:cNvCxnSpPr>
            <p:nvPr/>
          </p:nvCxnSpPr>
          <p:spPr>
            <a:xfrm rot="5400000" flipH="1" flipV="1">
              <a:off x="6254233" y="4654034"/>
              <a:ext cx="914400" cy="90273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5-Point Star 21"/>
          <p:cNvSpPr/>
          <p:nvPr/>
        </p:nvSpPr>
        <p:spPr>
          <a:xfrm>
            <a:off x="2590800" y="22860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4953000" y="25908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838200" y="47244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143000" y="4648200"/>
            <a:ext cx="1438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Locations of </a:t>
            </a:r>
          </a:p>
          <a:p>
            <a:r>
              <a:rPr lang="en-US" sz="1400" dirty="0" smtClean="0"/>
              <a:t>established labs</a:t>
            </a:r>
            <a:endParaRPr lang="en-US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CMC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Snapshot Survey</a:t>
            </a:r>
          </a:p>
          <a:p>
            <a:pPr lvl="1"/>
            <a:r>
              <a:rPr lang="en-US" dirty="0" smtClean="0"/>
              <a:t>Extensive response rate</a:t>
            </a:r>
          </a:p>
          <a:p>
            <a:pPr lvl="1"/>
            <a:r>
              <a:rPr lang="en-US" dirty="0" smtClean="0"/>
              <a:t>Covers computing practices</a:t>
            </a:r>
          </a:p>
          <a:p>
            <a:pPr lvl="1"/>
            <a:r>
              <a:rPr lang="en-US" dirty="0" smtClean="0"/>
              <a:t>We get dorm and room information</a:t>
            </a:r>
          </a:p>
          <a:p>
            <a:pPr lvl="2"/>
            <a:r>
              <a:rPr lang="en-US" dirty="0" smtClean="0"/>
              <a:t>We’re able to track where users are coming from</a:t>
            </a:r>
          </a:p>
          <a:p>
            <a:pPr lvl="3"/>
            <a:r>
              <a:rPr lang="en-US" dirty="0" smtClean="0"/>
              <a:t>Apartment Dwellers – 95% use the labs; 20% fairly heavily</a:t>
            </a:r>
          </a:p>
          <a:p>
            <a:pPr lvl="3"/>
            <a:r>
              <a:rPr lang="en-US" dirty="0" smtClean="0"/>
              <a:t>North Quad – 94% use the labs; 15% fairly heavily </a:t>
            </a:r>
          </a:p>
          <a:p>
            <a:pPr lvl="3"/>
            <a:r>
              <a:rPr lang="en-US" dirty="0" smtClean="0"/>
              <a:t>Mid Quad – 85% use the labs; 15% fairly heavily</a:t>
            </a:r>
          </a:p>
          <a:p>
            <a:pPr lvl="3"/>
            <a:r>
              <a:rPr lang="en-US" dirty="0" smtClean="0"/>
              <a:t>South Quad – 89% use the labs; 10% fairly heavily</a:t>
            </a:r>
          </a:p>
          <a:p>
            <a:pPr lvl="2"/>
            <a:endParaRPr lang="en-US" dirty="0" smtClean="0"/>
          </a:p>
          <a:p>
            <a:pPr lvl="7"/>
            <a:r>
              <a:rPr lang="en-US" dirty="0" smtClean="0"/>
              <a:t>Fairly heavily = &gt; 5 hours per week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CMC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Snapshot Survey</a:t>
            </a:r>
          </a:p>
          <a:p>
            <a:pPr lvl="1"/>
            <a:r>
              <a:rPr lang="en-US" dirty="0" smtClean="0"/>
              <a:t>Extensive response rate (65+%) means that our sample gives excellent statistical results</a:t>
            </a:r>
          </a:p>
          <a:p>
            <a:pPr lvl="1"/>
            <a:r>
              <a:rPr lang="en-US" dirty="0" smtClean="0"/>
              <a:t>Covers computing practices</a:t>
            </a:r>
          </a:p>
          <a:p>
            <a:pPr lvl="1"/>
            <a:r>
              <a:rPr lang="en-US" dirty="0" smtClean="0"/>
              <a:t>We get dorm and room information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SurveyMonkey.com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5375</TotalTime>
  <Words>1538</Words>
  <Application>Microsoft Office PowerPoint</Application>
  <PresentationFormat>On-screen Show (4:3)</PresentationFormat>
  <Paragraphs>273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Civic</vt:lpstr>
      <vt:lpstr>Where Students Compute</vt:lpstr>
      <vt:lpstr>CMC Background</vt:lpstr>
      <vt:lpstr>Story Time</vt:lpstr>
      <vt:lpstr>Premise</vt:lpstr>
      <vt:lpstr>CMC Observations</vt:lpstr>
      <vt:lpstr>CMC Observations</vt:lpstr>
      <vt:lpstr>CMC Observations</vt:lpstr>
      <vt:lpstr>CMC Observations</vt:lpstr>
      <vt:lpstr>CMC Observations</vt:lpstr>
      <vt:lpstr>CMC Observations</vt:lpstr>
      <vt:lpstr>CMC Initial Conclusions</vt:lpstr>
      <vt:lpstr>CMC Initial Conclusions</vt:lpstr>
      <vt:lpstr>CMC Needs</vt:lpstr>
      <vt:lpstr>CMC Needs</vt:lpstr>
      <vt:lpstr>CMC Needs</vt:lpstr>
      <vt:lpstr>CMC Needs</vt:lpstr>
      <vt:lpstr>CMC Needs</vt:lpstr>
      <vt:lpstr>CMC Solution</vt:lpstr>
      <vt:lpstr>CMC Solution</vt:lpstr>
      <vt:lpstr>CMC Solution</vt:lpstr>
      <vt:lpstr>CMC Solution</vt:lpstr>
      <vt:lpstr>CMC Solution</vt:lpstr>
      <vt:lpstr>Other design ideas</vt:lpstr>
      <vt:lpstr>CMC Solution</vt:lpstr>
      <vt:lpstr>Results</vt:lpstr>
      <vt:lpstr>Results</vt:lpstr>
      <vt:lpstr>Results</vt:lpstr>
      <vt:lpstr>Final Thoughts</vt:lpstr>
      <vt:lpstr>Final Thoughts</vt:lpstr>
      <vt:lpstr>Final Thoughts</vt:lpstr>
    </vt:vector>
  </TitlesOfParts>
  <Company>Claremont McKenna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Students Compute</dc:title>
  <dc:creator>Mike Malsed</dc:creator>
  <cp:lastModifiedBy>Micheal Malsed</cp:lastModifiedBy>
  <cp:revision>307</cp:revision>
  <dcterms:created xsi:type="dcterms:W3CDTF">2007-10-03T17:44:25Z</dcterms:created>
  <dcterms:modified xsi:type="dcterms:W3CDTF">2007-10-29T21:14:24Z</dcterms:modified>
</cp:coreProperties>
</file>