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f"/>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handoutMasterIdLst>
    <p:handoutMasterId r:id="rId30"/>
  </p:handoutMasterIdLst>
  <p:sldIdLst>
    <p:sldId id="257" r:id="rId2"/>
    <p:sldId id="259" r:id="rId3"/>
    <p:sldId id="264" r:id="rId4"/>
    <p:sldId id="269" r:id="rId5"/>
    <p:sldId id="268" r:id="rId6"/>
    <p:sldId id="270" r:id="rId7"/>
    <p:sldId id="271" r:id="rId8"/>
    <p:sldId id="272" r:id="rId9"/>
    <p:sldId id="273" r:id="rId10"/>
    <p:sldId id="274" r:id="rId11"/>
    <p:sldId id="275" r:id="rId12"/>
    <p:sldId id="290" r:id="rId13"/>
    <p:sldId id="291" r:id="rId14"/>
    <p:sldId id="276" r:id="rId15"/>
    <p:sldId id="277" r:id="rId16"/>
    <p:sldId id="278" r:id="rId17"/>
    <p:sldId id="285" r:id="rId18"/>
    <p:sldId id="286" r:id="rId19"/>
    <p:sldId id="293" r:id="rId20"/>
    <p:sldId id="294" r:id="rId21"/>
    <p:sldId id="295" r:id="rId22"/>
    <p:sldId id="296" r:id="rId23"/>
    <p:sldId id="297" r:id="rId24"/>
    <p:sldId id="287" r:id="rId25"/>
    <p:sldId id="288" r:id="rId26"/>
    <p:sldId id="289" r:id="rId27"/>
    <p:sldId id="26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rry Goldberg"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75" autoAdjust="0"/>
    <p:restoredTop sz="86420" autoAdjust="0"/>
  </p:normalViewPr>
  <p:slideViewPr>
    <p:cSldViewPr>
      <p:cViewPr>
        <p:scale>
          <a:sx n="100" d="100"/>
          <a:sy n="100" d="100"/>
        </p:scale>
        <p:origin x="-254" y="389"/>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4" d="100"/>
          <a:sy n="54" d="100"/>
        </p:scale>
        <p:origin x="-2192" y="-6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477A7FFC-06C1-41E6-86CC-97471DD2AF90}" type="datetimeFigureOut">
              <a:rPr lang="en-US" smtClean="0"/>
              <a:t>2/1/2013</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9C7E4038-98EC-441F-BCAD-6B864ED359E1}" type="slidenum">
              <a:rPr lang="en-US" smtClean="0"/>
              <a:t>‹#›</a:t>
            </a:fld>
            <a:endParaRPr lang="en-US" dirty="0"/>
          </a:p>
        </p:txBody>
      </p:sp>
    </p:spTree>
    <p:extLst>
      <p:ext uri="{BB962C8B-B14F-4D97-AF65-F5344CB8AC3E}">
        <p14:creationId xmlns:p14="http://schemas.microsoft.com/office/powerpoint/2010/main" val="3142269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7CCCDC5-55A2-4C49-8D1B-F0A0B4CD1393}" type="datetimeFigureOut">
              <a:rPr lang="en-US" smtClean="0"/>
              <a:t>2/1/2013</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50921FF-61D2-4803-8494-4519EE275740}" type="slidenum">
              <a:rPr lang="en-US" smtClean="0"/>
              <a:t>‹#›</a:t>
            </a:fld>
            <a:endParaRPr lang="en-US" dirty="0"/>
          </a:p>
        </p:txBody>
      </p:sp>
    </p:spTree>
    <p:extLst>
      <p:ext uri="{BB962C8B-B14F-4D97-AF65-F5344CB8AC3E}">
        <p14:creationId xmlns:p14="http://schemas.microsoft.com/office/powerpoint/2010/main" val="413093306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 </a:t>
            </a:r>
            <a:r>
              <a:rPr lang="en-US" b="0" dirty="0" smtClean="0"/>
              <a:t>– </a:t>
            </a:r>
            <a:r>
              <a:rPr lang="en-US" dirty="0" smtClean="0"/>
              <a:t>Title Slide</a:t>
            </a:r>
            <a:endParaRPr lang="en-US" b="1" dirty="0"/>
          </a:p>
        </p:txBody>
      </p:sp>
      <p:sp>
        <p:nvSpPr>
          <p:cNvPr id="4" name="Slide Number Placeholder 3"/>
          <p:cNvSpPr>
            <a:spLocks noGrp="1"/>
          </p:cNvSpPr>
          <p:nvPr>
            <p:ph type="sldNum" sz="quarter" idx="10"/>
          </p:nvPr>
        </p:nvSpPr>
        <p:spPr/>
        <p:txBody>
          <a:bodyPr/>
          <a:lstStyle/>
          <a:p>
            <a:fld id="{150921FF-61D2-4803-8494-4519EE275740}" type="slidenum">
              <a:rPr lang="en-US" smtClean="0"/>
              <a:t>1</a:t>
            </a:fld>
            <a:endParaRPr lang="en-US" dirty="0"/>
          </a:p>
        </p:txBody>
      </p:sp>
    </p:spTree>
    <p:extLst>
      <p:ext uri="{BB962C8B-B14F-4D97-AF65-F5344CB8AC3E}">
        <p14:creationId xmlns:p14="http://schemas.microsoft.com/office/powerpoint/2010/main" val="2274679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t>2</a:t>
            </a:fld>
            <a:endParaRPr lang="en-US" dirty="0"/>
          </a:p>
        </p:txBody>
      </p:sp>
    </p:spTree>
    <p:extLst>
      <p:ext uri="{BB962C8B-B14F-4D97-AF65-F5344CB8AC3E}">
        <p14:creationId xmlns:p14="http://schemas.microsoft.com/office/powerpoint/2010/main" val="35278186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3</a:t>
            </a:fld>
            <a:endParaRPr lang="en-US" dirty="0"/>
          </a:p>
        </p:txBody>
      </p:sp>
    </p:spTree>
    <p:extLst>
      <p:ext uri="{BB962C8B-B14F-4D97-AF65-F5344CB8AC3E}">
        <p14:creationId xmlns:p14="http://schemas.microsoft.com/office/powerpoint/2010/main" val="12835444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4</a:t>
            </a:fld>
            <a:endParaRPr lang="en-US" dirty="0"/>
          </a:p>
        </p:txBody>
      </p:sp>
    </p:spTree>
    <p:extLst>
      <p:ext uri="{BB962C8B-B14F-4D97-AF65-F5344CB8AC3E}">
        <p14:creationId xmlns:p14="http://schemas.microsoft.com/office/powerpoint/2010/main" val="12835444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smtClean="0"/>
              <a:t>Optional </a:t>
            </a:r>
            <a:r>
              <a:rPr lang="en-US" b="0" baseline="0" dirty="0" smtClean="0"/>
              <a:t>– </a:t>
            </a:r>
            <a:r>
              <a:rPr lang="en-US" b="0" dirty="0" smtClean="0"/>
              <a:t>Agenda Slide</a:t>
            </a:r>
            <a:r>
              <a:rPr lang="en-US" b="0" baseline="0" dirty="0" smtClean="0"/>
              <a:t> – Option 2</a:t>
            </a:r>
          </a:p>
          <a:p>
            <a:r>
              <a:rPr lang="en-US" b="0" baseline="0" dirty="0" smtClean="0"/>
              <a:t>Instead of using the agenda template on the previous slide, you also have the option to use this section break template to place sub titles or section breaks within your presentation.</a:t>
            </a:r>
          </a:p>
        </p:txBody>
      </p:sp>
      <p:sp>
        <p:nvSpPr>
          <p:cNvPr id="4" name="Slide Number Placeholder 3"/>
          <p:cNvSpPr>
            <a:spLocks noGrp="1"/>
          </p:cNvSpPr>
          <p:nvPr>
            <p:ph type="sldNum" sz="quarter" idx="10"/>
          </p:nvPr>
        </p:nvSpPr>
        <p:spPr/>
        <p:txBody>
          <a:bodyPr/>
          <a:lstStyle/>
          <a:p>
            <a:fld id="{150921FF-61D2-4803-8494-4519EE275740}" type="slidenum">
              <a:rPr lang="en-US" smtClean="0"/>
              <a:t>5</a:t>
            </a:fld>
            <a:endParaRPr lang="en-US" dirty="0"/>
          </a:p>
        </p:txBody>
      </p:sp>
    </p:spTree>
    <p:extLst>
      <p:ext uri="{BB962C8B-B14F-4D97-AF65-F5344CB8AC3E}">
        <p14:creationId xmlns:p14="http://schemas.microsoft.com/office/powerpoint/2010/main" val="3527818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6</a:t>
            </a:fld>
            <a:endParaRPr lang="en-US" dirty="0"/>
          </a:p>
        </p:txBody>
      </p:sp>
    </p:spTree>
    <p:extLst>
      <p:ext uri="{BB962C8B-B14F-4D97-AF65-F5344CB8AC3E}">
        <p14:creationId xmlns:p14="http://schemas.microsoft.com/office/powerpoint/2010/main" val="12835444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a:t>
            </a:r>
            <a:r>
              <a:rPr lang="en-US" dirty="0" smtClean="0"/>
              <a:t> - Main Body Slide</a:t>
            </a:r>
            <a:endParaRPr lang="en-US" dirty="0"/>
          </a:p>
        </p:txBody>
      </p:sp>
      <p:sp>
        <p:nvSpPr>
          <p:cNvPr id="4" name="Slide Number Placeholder 3"/>
          <p:cNvSpPr>
            <a:spLocks noGrp="1"/>
          </p:cNvSpPr>
          <p:nvPr>
            <p:ph type="sldNum" sz="quarter" idx="10"/>
          </p:nvPr>
        </p:nvSpPr>
        <p:spPr/>
        <p:txBody>
          <a:bodyPr/>
          <a:lstStyle/>
          <a:p>
            <a:fld id="{150921FF-61D2-4803-8494-4519EE275740}" type="slidenum">
              <a:rPr lang="en-US" smtClean="0"/>
              <a:t>7</a:t>
            </a:fld>
            <a:endParaRPr lang="en-US" dirty="0"/>
          </a:p>
        </p:txBody>
      </p:sp>
    </p:spTree>
    <p:extLst>
      <p:ext uri="{BB962C8B-B14F-4D97-AF65-F5344CB8AC3E}">
        <p14:creationId xmlns:p14="http://schemas.microsoft.com/office/powerpoint/2010/main" val="12835444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CFF0CB7-7DBF-844B-A0C5-816FED4C56AE}" type="slidenum">
              <a:rPr lang="en-US" smtClean="0"/>
              <a:t>19</a:t>
            </a:fld>
            <a:endParaRPr lang="en-US" dirty="0"/>
          </a:p>
        </p:txBody>
      </p:sp>
    </p:spTree>
    <p:extLst>
      <p:ext uri="{BB962C8B-B14F-4D97-AF65-F5344CB8AC3E}">
        <p14:creationId xmlns:p14="http://schemas.microsoft.com/office/powerpoint/2010/main" val="17333174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Required </a:t>
            </a:r>
            <a:r>
              <a:rPr lang="en-US" b="0" dirty="0" smtClean="0"/>
              <a:t>– </a:t>
            </a:r>
            <a:r>
              <a:rPr lang="en-US" dirty="0" smtClean="0"/>
              <a:t>End Slide</a:t>
            </a:r>
            <a:endParaRPr lang="en-US" b="1" dirty="0"/>
          </a:p>
        </p:txBody>
      </p:sp>
      <p:sp>
        <p:nvSpPr>
          <p:cNvPr id="4" name="Slide Number Placeholder 3"/>
          <p:cNvSpPr>
            <a:spLocks noGrp="1"/>
          </p:cNvSpPr>
          <p:nvPr>
            <p:ph type="sldNum" sz="quarter" idx="10"/>
          </p:nvPr>
        </p:nvSpPr>
        <p:spPr/>
        <p:txBody>
          <a:bodyPr/>
          <a:lstStyle/>
          <a:p>
            <a:fld id="{150921FF-61D2-4803-8494-4519EE275740}" type="slidenum">
              <a:rPr lang="en-US" smtClean="0"/>
              <a:t>27</a:t>
            </a:fld>
            <a:endParaRPr lang="en-US" dirty="0"/>
          </a:p>
        </p:txBody>
      </p:sp>
    </p:spTree>
    <p:extLst>
      <p:ext uri="{BB962C8B-B14F-4D97-AF65-F5344CB8AC3E}">
        <p14:creationId xmlns:p14="http://schemas.microsoft.com/office/powerpoint/2010/main" val="154866252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EDU Title B">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Presentation Title</a:t>
            </a:r>
            <a:endParaRPr lang="en-US" dirty="0"/>
          </a:p>
        </p:txBody>
      </p:sp>
      <p:sp>
        <p:nvSpPr>
          <p:cNvPr id="12" name="Text Placeholder 2"/>
          <p:cNvSpPr>
            <a:spLocks noGrp="1"/>
          </p:cNvSpPr>
          <p:nvPr>
            <p:ph type="body" idx="12" hasCustomPrompt="1"/>
          </p:nvPr>
        </p:nvSpPr>
        <p:spPr>
          <a:xfrm>
            <a:off x="609600" y="5500255"/>
            <a:ext cx="8096595" cy="500732"/>
          </a:xfrm>
          <a:prstGeom prst="rect">
            <a:avLst/>
          </a:prstGeom>
        </p:spPr>
        <p:txBody>
          <a:bodyPr anchor="t"/>
          <a:lstStyle>
            <a:lvl1pPr marL="0" indent="0" algn="r">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Month Day, Year</a:t>
            </a:r>
          </a:p>
        </p:txBody>
      </p:sp>
      <p:sp>
        <p:nvSpPr>
          <p:cNvPr id="3" name="Text Placeholder 2"/>
          <p:cNvSpPr>
            <a:spLocks noGrp="1"/>
          </p:cNvSpPr>
          <p:nvPr>
            <p:ph type="body" idx="1" hasCustomPrompt="1"/>
          </p:nvPr>
        </p:nvSpPr>
        <p:spPr>
          <a:xfrm>
            <a:off x="609600" y="3276600"/>
            <a:ext cx="7866611" cy="500732"/>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Speaker Name</a:t>
            </a:r>
          </a:p>
        </p:txBody>
      </p:sp>
    </p:spTree>
    <p:extLst>
      <p:ext uri="{BB962C8B-B14F-4D97-AF65-F5344CB8AC3E}">
        <p14:creationId xmlns:p14="http://schemas.microsoft.com/office/powerpoint/2010/main" val="3160995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DU E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
          <p:cNvSpPr>
            <a:spLocks noGrp="1"/>
          </p:cNvSpPr>
          <p:nvPr>
            <p:ph type="title" hasCustomPrompt="1"/>
          </p:nvPr>
        </p:nvSpPr>
        <p:spPr>
          <a:xfrm>
            <a:off x="609599" y="2370676"/>
            <a:ext cx="7866612" cy="905924"/>
          </a:xfrm>
          <a:prstGeom prst="rect">
            <a:avLst/>
          </a:prstGeom>
        </p:spPr>
        <p:txBody>
          <a:bodyPr anchor="t"/>
          <a:lstStyle>
            <a:lvl1pPr algn="l">
              <a:defRPr sz="4000" b="0" cap="none" baseline="0">
                <a:solidFill>
                  <a:schemeClr val="tx1">
                    <a:lumMod val="75000"/>
                    <a:lumOff val="25000"/>
                  </a:schemeClr>
                </a:solidFill>
                <a:latin typeface="Arial"/>
                <a:cs typeface="Arial"/>
              </a:defRPr>
            </a:lvl1pPr>
          </a:lstStyle>
          <a:p>
            <a:r>
              <a:rPr lang="en-US" dirty="0" smtClean="0"/>
              <a:t>End Title</a:t>
            </a:r>
            <a:endParaRPr lang="en-US" dirty="0"/>
          </a:p>
        </p:txBody>
      </p:sp>
      <p:sp>
        <p:nvSpPr>
          <p:cNvPr id="13" name="Text Placeholder 2"/>
          <p:cNvSpPr>
            <a:spLocks noGrp="1"/>
          </p:cNvSpPr>
          <p:nvPr>
            <p:ph type="body" idx="1" hasCustomPrompt="1"/>
          </p:nvPr>
        </p:nvSpPr>
        <p:spPr>
          <a:xfrm>
            <a:off x="609600" y="3276600"/>
            <a:ext cx="7866611" cy="457200"/>
          </a:xfrm>
          <a:prstGeom prst="rect">
            <a:avLst/>
          </a:prstGeom>
        </p:spPr>
        <p:txBody>
          <a:bodyPr anchor="t"/>
          <a:lstStyle>
            <a:lvl1pPr marL="0" indent="0" algn="l">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Contact Information</a:t>
            </a:r>
          </a:p>
        </p:txBody>
      </p:sp>
    </p:spTree>
    <p:extLst>
      <p:ext uri="{BB962C8B-B14F-4D97-AF65-F5344CB8AC3E}">
        <p14:creationId xmlns:p14="http://schemas.microsoft.com/office/powerpoint/2010/main" val="3437792943"/>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Plain White (For Full Screen Images)">
    <p:spTree>
      <p:nvGrpSpPr>
        <p:cNvPr id="1" name=""/>
        <p:cNvGrpSpPr/>
        <p:nvPr/>
      </p:nvGrpSpPr>
      <p:grpSpPr>
        <a:xfrm>
          <a:off x="0" y="0"/>
          <a:ext cx="0" cy="0"/>
          <a:chOff x="0" y="0"/>
          <a:chExt cx="0" cy="0"/>
        </a:xfrm>
      </p:grpSpPr>
    </p:spTree>
    <p:extLst>
      <p:ext uri="{BB962C8B-B14F-4D97-AF65-F5344CB8AC3E}">
        <p14:creationId xmlns:p14="http://schemas.microsoft.com/office/powerpoint/2010/main" val="21608905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E413FC28-1FC8-114C-9E5A-DF4217D293C6}" type="datetimeFigureOut">
              <a:rPr lang="en-US" smtClean="0"/>
              <a:t>2/1/2013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8B1C4CF0-466E-2444-88DD-0B11AFF343B9}" type="slidenum">
              <a:rPr lang="en-US" smtClean="0"/>
              <a:t>‹#›</a:t>
            </a:fld>
            <a:endParaRPr lang="en-US" dirty="0"/>
          </a:p>
        </p:txBody>
      </p:sp>
    </p:spTree>
    <p:extLst>
      <p:ext uri="{BB962C8B-B14F-4D97-AF65-F5344CB8AC3E}">
        <p14:creationId xmlns:p14="http://schemas.microsoft.com/office/powerpoint/2010/main" val="14038174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1076498E-224B-F34A-BC93-8C473824A627}" type="datetimeFigureOut">
              <a:rPr lang="en-US" smtClean="0"/>
              <a:t>2/1/2013</a:t>
            </a:fld>
            <a:endParaRPr lang="en-US" dirty="0"/>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42559950-7765-C045-A19B-ED6F92D8020B}" type="slidenum">
              <a:rPr lang="en-US" smtClean="0"/>
              <a:t>‹#›</a:t>
            </a:fld>
            <a:endParaRPr lang="en-US" dirty="0"/>
          </a:p>
        </p:txBody>
      </p:sp>
    </p:spTree>
    <p:extLst>
      <p:ext uri="{BB962C8B-B14F-4D97-AF65-F5344CB8AC3E}">
        <p14:creationId xmlns:p14="http://schemas.microsoft.com/office/powerpoint/2010/main" val="187599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DU Agenda">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4000" b="0" cap="none">
                <a:solidFill>
                  <a:schemeClr val="tx1">
                    <a:lumMod val="75000"/>
                    <a:lumOff val="25000"/>
                  </a:schemeClr>
                </a:solidFill>
                <a:latin typeface="Arial"/>
                <a:cs typeface="Arial"/>
              </a:defRPr>
            </a:lvl1pPr>
          </a:lstStyle>
          <a:p>
            <a:r>
              <a:rPr lang="en-US" dirty="0" smtClean="0"/>
              <a:t>Agenda</a:t>
            </a:r>
            <a:endParaRPr lang="en-US" dirty="0"/>
          </a:p>
        </p:txBody>
      </p:sp>
      <p:sp>
        <p:nvSpPr>
          <p:cNvPr id="5" name="Text Placeholder 2"/>
          <p:cNvSpPr>
            <a:spLocks noGrp="1"/>
          </p:cNvSpPr>
          <p:nvPr>
            <p:ph type="body" idx="1" hasCustomPrompt="1"/>
          </p:nvPr>
        </p:nvSpPr>
        <p:spPr>
          <a:xfrm>
            <a:off x="1676400" y="1143000"/>
            <a:ext cx="6952211" cy="4673600"/>
          </a:xfrm>
          <a:prstGeom prst="rect">
            <a:avLst/>
          </a:prstGeom>
        </p:spPr>
        <p:txBody>
          <a:bodyPr anchor="t"/>
          <a:lstStyle>
            <a:lvl1pPr marL="0" indent="0" algn="l">
              <a:lnSpc>
                <a:spcPct val="200000"/>
              </a:lnSpc>
              <a:buNone/>
              <a:defRPr sz="24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Agenda Item One</a:t>
            </a:r>
          </a:p>
          <a:p>
            <a:r>
              <a:rPr lang="en-US" dirty="0" smtClean="0"/>
              <a:t>Agenda Item Two</a:t>
            </a:r>
          </a:p>
          <a:p>
            <a:r>
              <a:rPr lang="en-US" dirty="0" smtClean="0"/>
              <a:t>Agenda Item Three</a:t>
            </a:r>
          </a:p>
          <a:p>
            <a:r>
              <a:rPr lang="en-US" dirty="0" smtClean="0"/>
              <a:t>Agenda Item Four</a:t>
            </a:r>
          </a:p>
          <a:p>
            <a:r>
              <a:rPr lang="en-US" dirty="0" smtClean="0"/>
              <a:t>Agenda Item Five</a:t>
            </a:r>
          </a:p>
        </p:txBody>
      </p:sp>
    </p:spTree>
    <p:extLst>
      <p:ext uri="{BB962C8B-B14F-4D97-AF65-F5344CB8AC3E}">
        <p14:creationId xmlns:p14="http://schemas.microsoft.com/office/powerpoint/2010/main" val="1660416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EDU 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9" name="Text Placeholder 2"/>
          <p:cNvSpPr>
            <a:spLocks noGrp="1"/>
          </p:cNvSpPr>
          <p:nvPr>
            <p:ph type="body" idx="11" hasCustomPrompt="1"/>
          </p:nvPr>
        </p:nvSpPr>
        <p:spPr>
          <a:xfrm>
            <a:off x="665018" y="3385468"/>
            <a:ext cx="8021782" cy="500732"/>
          </a:xfrm>
          <a:prstGeom prst="rect">
            <a:avLst/>
          </a:prstGeom>
        </p:spPr>
        <p:txBody>
          <a:bodyPr anchor="t"/>
          <a:lstStyle>
            <a:lvl1pPr marL="0" indent="0" algn="l">
              <a:buNone/>
              <a:defRPr sz="1800" baseline="0">
                <a:solidFill>
                  <a:schemeClr val="tx1">
                    <a:lumMod val="75000"/>
                    <a:lumOff val="25000"/>
                  </a:schemeClr>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Presentation Title or Sub Heading</a:t>
            </a:r>
          </a:p>
        </p:txBody>
      </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0" y="2627663"/>
            <a:ext cx="9143999" cy="739681"/>
          </a:xfrm>
          <a:prstGeom prst="rect">
            <a:avLst/>
          </a:prstGeom>
        </p:spPr>
      </p:pic>
      <p:sp>
        <p:nvSpPr>
          <p:cNvPr id="13" name="Text Placeholder 2"/>
          <p:cNvSpPr>
            <a:spLocks noGrp="1"/>
          </p:cNvSpPr>
          <p:nvPr>
            <p:ph type="body" idx="13" hasCustomPrompt="1"/>
          </p:nvPr>
        </p:nvSpPr>
        <p:spPr>
          <a:xfrm>
            <a:off x="600594" y="2656971"/>
            <a:ext cx="7942810" cy="914400"/>
          </a:xfrm>
          <a:prstGeom prst="rect">
            <a:avLst/>
          </a:prstGeom>
        </p:spPr>
        <p:txBody>
          <a:bodyPr anchor="t">
            <a:noAutofit/>
          </a:bodyPr>
          <a:lstStyle>
            <a:lvl1pPr marL="0" indent="0" algn="l">
              <a:buNone/>
              <a:defRPr sz="3600" baseline="0">
                <a:solidFill>
                  <a:schemeClr val="bg1"/>
                </a:solidFill>
                <a:latin typeface="Arial"/>
                <a:cs typeface="Aria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r>
              <a:rPr lang="en-US" dirty="0" smtClean="0">
                <a:solidFill>
                  <a:schemeClr val="bg1"/>
                </a:solidFill>
              </a:rPr>
              <a:t>Section Title</a:t>
            </a:r>
            <a:endParaRPr lang="en-US" dirty="0">
              <a:solidFill>
                <a:schemeClr val="bg1"/>
              </a:solidFill>
            </a:endParaRPr>
          </a:p>
        </p:txBody>
      </p:sp>
    </p:spTree>
    <p:extLst>
      <p:ext uri="{BB962C8B-B14F-4D97-AF65-F5344CB8AC3E}">
        <p14:creationId xmlns:p14="http://schemas.microsoft.com/office/powerpoint/2010/main" val="2997328322"/>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EDU Bod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092798800"/>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DU Body - Two Colum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5" name="Content Placeholder 2"/>
          <p:cNvSpPr>
            <a:spLocks noGrp="1"/>
          </p:cNvSpPr>
          <p:nvPr>
            <p:ph idx="1" hasCustomPrompt="1"/>
          </p:nvPr>
        </p:nvSpPr>
        <p:spPr>
          <a:xfrm>
            <a:off x="606829" y="1371599"/>
            <a:ext cx="40413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Content Placeholder 2"/>
          <p:cNvSpPr>
            <a:spLocks noGrp="1"/>
          </p:cNvSpPr>
          <p:nvPr>
            <p:ph idx="10" hasCustomPrompt="1"/>
          </p:nvPr>
        </p:nvSpPr>
        <p:spPr>
          <a:xfrm>
            <a:off x="4800601" y="1371600"/>
            <a:ext cx="3886200" cy="4546599"/>
          </a:xfrm>
          <a:prstGeom prst="rect">
            <a:avLst/>
          </a:prstGeom>
        </p:spPr>
        <p:txBody>
          <a:bodyPr/>
          <a:lstStyle>
            <a:lvl1pPr marL="0" indent="0">
              <a:buClr>
                <a:srgbClr val="B20838"/>
              </a:buClr>
              <a:buFont typeface="Wingdings" pitchFamily="2" charset="2"/>
              <a:buNone/>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Add image here</a:t>
            </a:r>
            <a:endParaRPr lang="en-US" dirty="0"/>
          </a:p>
        </p:txBody>
      </p:sp>
    </p:spTree>
    <p:extLst>
      <p:ext uri="{BB962C8B-B14F-4D97-AF65-F5344CB8AC3E}">
        <p14:creationId xmlns:p14="http://schemas.microsoft.com/office/powerpoint/2010/main" val="1870261213"/>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LI Body B - No header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6829" y="338675"/>
            <a:ext cx="8021782" cy="729971"/>
          </a:xfrm>
          <a:prstGeom prst="rect">
            <a:avLst/>
          </a:prstGeom>
        </p:spPr>
        <p:txBody>
          <a:bodyPr anchor="t"/>
          <a:lstStyle>
            <a:lvl1pPr algn="l">
              <a:defRPr sz="3600" b="0" cap="none">
                <a:solidFill>
                  <a:schemeClr val="tx1">
                    <a:lumMod val="75000"/>
                    <a:lumOff val="25000"/>
                  </a:schemeClr>
                </a:solidFill>
                <a:latin typeface="Arial"/>
                <a:cs typeface="Arial"/>
              </a:defRPr>
            </a:lvl1pPr>
          </a:lstStyle>
          <a:p>
            <a:r>
              <a:rPr lang="en-US" dirty="0" smtClean="0"/>
              <a:t>Section Header</a:t>
            </a:r>
            <a:endParaRPr lang="en-US" dirty="0"/>
          </a:p>
        </p:txBody>
      </p:sp>
      <p:sp>
        <p:nvSpPr>
          <p:cNvPr id="9" name="Content Placeholder 2"/>
          <p:cNvSpPr>
            <a:spLocks noGrp="1"/>
          </p:cNvSpPr>
          <p:nvPr>
            <p:ph idx="1" hasCustomPrompt="1"/>
          </p:nvPr>
        </p:nvSpPr>
        <p:spPr>
          <a:xfrm>
            <a:off x="606829" y="1371599"/>
            <a:ext cx="8079971" cy="4546599"/>
          </a:xfrm>
          <a:prstGeom prst="rect">
            <a:avLst/>
          </a:prstGeom>
        </p:spPr>
        <p:txBody>
          <a:bodyPr/>
          <a:lstStyle>
            <a:lvl1pPr marL="457200" indent="-457200">
              <a:buClr>
                <a:srgbClr val="B20838"/>
              </a:buClr>
              <a:buFont typeface="Wingdings" pitchFamily="2" charset="2"/>
              <a:buChar char="§"/>
              <a:defRPr sz="3000" baseline="0">
                <a:solidFill>
                  <a:schemeClr val="tx1">
                    <a:lumMod val="75000"/>
                    <a:lumOff val="25000"/>
                  </a:schemeClr>
                </a:solidFill>
                <a:latin typeface="Arial"/>
                <a:cs typeface="Arial"/>
              </a:defRPr>
            </a:lvl1pPr>
            <a:lvl2pPr marL="914400" indent="-457200">
              <a:buClr>
                <a:srgbClr val="B20838"/>
              </a:buClr>
              <a:buFont typeface="Wingdings" pitchFamily="2" charset="2"/>
              <a:buChar char="§"/>
              <a:defRPr sz="2700">
                <a:solidFill>
                  <a:schemeClr val="tx1">
                    <a:lumMod val="75000"/>
                    <a:lumOff val="25000"/>
                  </a:schemeClr>
                </a:solidFill>
                <a:latin typeface="Arial"/>
                <a:cs typeface="Arial"/>
              </a:defRPr>
            </a:lvl2pPr>
            <a:lvl3pPr marL="1257300" indent="-342900">
              <a:buClr>
                <a:srgbClr val="B20838"/>
              </a:buClr>
              <a:buFont typeface="Wingdings" pitchFamily="2" charset="2"/>
              <a:buChar char="§"/>
              <a:defRPr sz="2400">
                <a:solidFill>
                  <a:schemeClr val="tx1">
                    <a:lumMod val="75000"/>
                    <a:lumOff val="25000"/>
                  </a:schemeClr>
                </a:solidFill>
                <a:latin typeface="Arial"/>
                <a:cs typeface="Arial"/>
              </a:defRPr>
            </a:lvl3pPr>
            <a:lvl4pPr marL="1714500" indent="-342900">
              <a:buClr>
                <a:srgbClr val="B20838"/>
              </a:buClr>
              <a:buFont typeface="Wingdings" pitchFamily="2" charset="2"/>
              <a:buChar char="§"/>
              <a:defRPr sz="2100">
                <a:solidFill>
                  <a:schemeClr val="tx1">
                    <a:lumMod val="75000"/>
                    <a:lumOff val="25000"/>
                  </a:schemeClr>
                </a:solidFill>
                <a:latin typeface="Arial"/>
                <a:cs typeface="Arial"/>
              </a:defRPr>
            </a:lvl4pPr>
            <a:lvl5pPr marL="2114550" indent="-285750">
              <a:buClr>
                <a:srgbClr val="B20838"/>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Body Text</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85033530"/>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DU Sta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1"/>
          <p:cNvSpPr>
            <a:spLocks noGrp="1"/>
          </p:cNvSpPr>
          <p:nvPr>
            <p:ph type="title" hasCustomPrompt="1"/>
          </p:nvPr>
        </p:nvSpPr>
        <p:spPr>
          <a:xfrm>
            <a:off x="609600" y="1371600"/>
            <a:ext cx="3644514" cy="1885406"/>
          </a:xfrm>
          <a:prstGeom prst="rect">
            <a:avLst/>
          </a:prstGeom>
        </p:spPr>
        <p:txBody>
          <a:bodyPr anchor="t">
            <a:noAutofit/>
          </a:bodyPr>
          <a:lstStyle>
            <a:lvl1pPr algn="l">
              <a:defRPr sz="11000" b="1" cap="none">
                <a:solidFill>
                  <a:schemeClr val="bg1"/>
                </a:solidFill>
                <a:latin typeface="Arial"/>
                <a:cs typeface="Arial"/>
              </a:defRPr>
            </a:lvl1pPr>
          </a:lstStyle>
          <a:p>
            <a:r>
              <a:rPr lang="en-US" dirty="0" smtClean="0"/>
              <a:t>Stat</a:t>
            </a:r>
            <a:endParaRPr lang="en-US" dirty="0"/>
          </a:p>
        </p:txBody>
      </p:sp>
      <p:sp>
        <p:nvSpPr>
          <p:cNvPr id="9" name="Content Placeholder 2"/>
          <p:cNvSpPr>
            <a:spLocks noGrp="1"/>
          </p:cNvSpPr>
          <p:nvPr>
            <p:ph idx="1" hasCustomPrompt="1"/>
          </p:nvPr>
        </p:nvSpPr>
        <p:spPr>
          <a:xfrm>
            <a:off x="609600" y="3429000"/>
            <a:ext cx="3644514" cy="3485606"/>
          </a:xfrm>
          <a:prstGeom prst="rect">
            <a:avLst/>
          </a:prstGeom>
        </p:spPr>
        <p:txBody>
          <a:bodyPr>
            <a:noAutofit/>
          </a:bodyPr>
          <a:lstStyle>
            <a:lvl1pPr marL="0" indent="0" algn="l">
              <a:buClr>
                <a:srgbClr val="C00000"/>
              </a:buClr>
              <a:buFontTx/>
              <a:buNone/>
              <a:defRPr sz="32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Stat description</a:t>
            </a:r>
          </a:p>
        </p:txBody>
      </p:sp>
    </p:spTree>
    <p:extLst>
      <p:ext uri="{BB962C8B-B14F-4D97-AF65-F5344CB8AC3E}">
        <p14:creationId xmlns:p14="http://schemas.microsoft.com/office/powerpoint/2010/main" val="1465728664"/>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Image">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4702063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EDU Quo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Content Placeholder 2"/>
          <p:cNvSpPr>
            <a:spLocks noGrp="1"/>
          </p:cNvSpPr>
          <p:nvPr>
            <p:ph idx="10" hasCustomPrompt="1"/>
          </p:nvPr>
        </p:nvSpPr>
        <p:spPr>
          <a:xfrm>
            <a:off x="609600" y="2362200"/>
            <a:ext cx="5791200" cy="2971800"/>
          </a:xfrm>
          <a:prstGeom prst="rect">
            <a:avLst/>
          </a:prstGeom>
        </p:spPr>
        <p:txBody>
          <a:bodyPr>
            <a:noAutofit/>
          </a:bodyPr>
          <a:lstStyle>
            <a:lvl1pPr marL="0" indent="0" algn="l">
              <a:buClr>
                <a:srgbClr val="C00000"/>
              </a:buClr>
              <a:buFontTx/>
              <a:buNone/>
              <a:defRPr sz="3600" baseline="0">
                <a:solidFill>
                  <a:schemeClr val="bg1"/>
                </a:solidFill>
                <a:latin typeface="Arial"/>
                <a:cs typeface="Arial"/>
              </a:defRPr>
            </a:lvl1pPr>
            <a:lvl2pPr marL="457200" indent="0" algn="ctr">
              <a:buClr>
                <a:srgbClr val="C00000"/>
              </a:buClr>
              <a:buFontTx/>
              <a:buNone/>
              <a:defRPr sz="1800">
                <a:solidFill>
                  <a:schemeClr val="tx1">
                    <a:lumMod val="75000"/>
                    <a:lumOff val="25000"/>
                  </a:schemeClr>
                </a:solidFill>
                <a:latin typeface="Arial"/>
                <a:cs typeface="Arial"/>
              </a:defRPr>
            </a:lvl2pPr>
            <a:lvl3pPr marL="1257300" indent="-342900">
              <a:buClr>
                <a:srgbClr val="C00000"/>
              </a:buClr>
              <a:buFont typeface="Wingdings" pitchFamily="2" charset="2"/>
              <a:buChar char="§"/>
              <a:defRPr sz="2400">
                <a:solidFill>
                  <a:schemeClr val="tx1">
                    <a:lumMod val="75000"/>
                    <a:lumOff val="25000"/>
                  </a:schemeClr>
                </a:solidFill>
                <a:latin typeface="Arial"/>
                <a:cs typeface="Arial"/>
              </a:defRPr>
            </a:lvl3pPr>
            <a:lvl4pPr marL="1714500" indent="-342900">
              <a:buClr>
                <a:srgbClr val="C00000"/>
              </a:buClr>
              <a:buFont typeface="Wingdings" pitchFamily="2" charset="2"/>
              <a:buChar char="§"/>
              <a:defRPr sz="2100">
                <a:solidFill>
                  <a:schemeClr val="tx1">
                    <a:lumMod val="75000"/>
                    <a:lumOff val="25000"/>
                  </a:schemeClr>
                </a:solidFill>
                <a:latin typeface="Arial"/>
                <a:cs typeface="Arial"/>
              </a:defRPr>
            </a:lvl4pPr>
            <a:lvl5pPr marL="2171700" indent="-342900">
              <a:buClr>
                <a:srgbClr val="C00000"/>
              </a:buClr>
              <a:buFont typeface="Wingdings" pitchFamily="2" charset="2"/>
              <a:buChar char="§"/>
              <a:defRPr sz="1800">
                <a:solidFill>
                  <a:schemeClr val="tx1">
                    <a:lumMod val="75000"/>
                    <a:lumOff val="25000"/>
                  </a:schemeClr>
                </a:solidFill>
                <a:latin typeface="Arial"/>
                <a:cs typeface="Arial"/>
              </a:defRPr>
            </a:lvl5pPr>
          </a:lstStyle>
          <a:p>
            <a:pPr lvl="0"/>
            <a:r>
              <a:rPr lang="en-US" dirty="0" smtClean="0"/>
              <a:t>“Enter a quote here… ”</a:t>
            </a:r>
          </a:p>
        </p:txBody>
      </p:sp>
    </p:spTree>
    <p:extLst>
      <p:ext uri="{BB962C8B-B14F-4D97-AF65-F5344CB8AC3E}">
        <p14:creationId xmlns:p14="http://schemas.microsoft.com/office/powerpoint/2010/main" val="1703241964"/>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86225953"/>
      </p:ext>
    </p:extLst>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64" r:id="rId4"/>
    <p:sldLayoutId id="2147483668" r:id="rId5"/>
    <p:sldLayoutId id="2147483667" r:id="rId6"/>
    <p:sldLayoutId id="2147483654" r:id="rId7"/>
    <p:sldLayoutId id="2147483656" r:id="rId8"/>
    <p:sldLayoutId id="2147483657" r:id="rId9"/>
    <p:sldLayoutId id="2147483658" r:id="rId10"/>
    <p:sldLayoutId id="2147483666" r:id="rId11"/>
    <p:sldLayoutId id="2147483669" r:id="rId12"/>
    <p:sldLayoutId id="2147483670"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30.png"/><Relationship Id="rId3" Type="http://schemas.openxmlformats.org/officeDocument/2006/relationships/image" Target="../media/image25.png"/><Relationship Id="rId7" Type="http://schemas.openxmlformats.org/officeDocument/2006/relationships/image" Target="../media/image29.jpeg"/><Relationship Id="rId2" Type="http://schemas.openxmlformats.org/officeDocument/2006/relationships/image" Target="../media/image24.png"/><Relationship Id="rId1" Type="http://schemas.openxmlformats.org/officeDocument/2006/relationships/slideLayout" Target="../slideLayouts/slideLayout4.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 Id="rId9" Type="http://schemas.openxmlformats.org/officeDocument/2006/relationships/image" Target="../media/image31.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hyperlink" Target="http://www.teachersdomain.org/" TargetMode="External"/><Relationship Id="rId2" Type="http://schemas.openxmlformats.org/officeDocument/2006/relationships/notesSlide" Target="../notesSlides/notesSlide8.xml"/><Relationship Id="rId1" Type="http://schemas.openxmlformats.org/officeDocument/2006/relationships/slideLayout" Target="../slideLayouts/slideLayout13.xml"/><Relationship Id="rId4" Type="http://schemas.openxmlformats.org/officeDocument/2006/relationships/image" Target="../media/image37.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39.tif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hyperlink" Target="mailto:Larry_Goldberg@wgbh.org" TargetMode="Externa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hyperlink" Target="mailto:Madeleine_Rothberg@wgbh.org"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tiff"/><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image" Target="../media/image12.jpeg"/></Relationships>
</file>

<file path=ppt/slides/_rels/slide8.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image" Target="../media/image15.jpeg"/><Relationship Id="rId7" Type="http://schemas.openxmlformats.org/officeDocument/2006/relationships/image" Target="../media/image19.png"/><Relationship Id="rId2" Type="http://schemas.openxmlformats.org/officeDocument/2006/relationships/image" Target="../media/image14.jpeg"/><Relationship Id="rId1" Type="http://schemas.openxmlformats.org/officeDocument/2006/relationships/slideLayout" Target="../slideLayouts/slideLayout4.xml"/><Relationship Id="rId6" Type="http://schemas.openxmlformats.org/officeDocument/2006/relationships/image" Target="../media/image18.png"/><Relationship Id="rId5" Type="http://schemas.openxmlformats.org/officeDocument/2006/relationships/image" Target="../media/image17.jpeg"/><Relationship Id="rId4" Type="http://schemas.openxmlformats.org/officeDocument/2006/relationships/image" Target="../media/image16.jpeg"/></Relationships>
</file>

<file path=ppt/slides/_rels/slide9.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4.xml"/><Relationship Id="rId4" Type="http://schemas.openxmlformats.org/officeDocument/2006/relationships/image" Target="../media/image2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b="1" dirty="0"/>
              <a:t>Born Digital - and Accessible</a:t>
            </a:r>
            <a:r>
              <a:rPr lang="en-US" dirty="0"/>
              <a:t> </a:t>
            </a:r>
          </a:p>
        </p:txBody>
      </p:sp>
      <p:sp>
        <p:nvSpPr>
          <p:cNvPr id="7" name="Text Placeholder 6"/>
          <p:cNvSpPr>
            <a:spLocks noGrp="1"/>
          </p:cNvSpPr>
          <p:nvPr>
            <p:ph type="body" idx="12"/>
          </p:nvPr>
        </p:nvSpPr>
        <p:spPr/>
        <p:txBody>
          <a:bodyPr/>
          <a:lstStyle/>
          <a:p>
            <a:r>
              <a:rPr lang="en-US" dirty="0" smtClean="0"/>
              <a:t>January 28, 2013</a:t>
            </a:r>
            <a:endParaRPr lang="en-US" dirty="0"/>
          </a:p>
        </p:txBody>
      </p:sp>
      <p:sp>
        <p:nvSpPr>
          <p:cNvPr id="6" name="Text Placeholder 5"/>
          <p:cNvSpPr>
            <a:spLocks noGrp="1"/>
          </p:cNvSpPr>
          <p:nvPr>
            <p:ph type="body" idx="1"/>
          </p:nvPr>
        </p:nvSpPr>
        <p:spPr/>
        <p:txBody>
          <a:bodyPr/>
          <a:lstStyle/>
          <a:p>
            <a:r>
              <a:rPr lang="en-US" dirty="0"/>
              <a:t>Larry </a:t>
            </a:r>
            <a:r>
              <a:rPr lang="en-US" dirty="0" smtClean="0"/>
              <a:t>Goldberg and Madeleine Rothberg</a:t>
            </a:r>
            <a:br>
              <a:rPr lang="en-US" dirty="0" smtClean="0"/>
            </a:br>
            <a:r>
              <a:rPr lang="en-US" dirty="0" smtClean="0"/>
              <a:t>WGBH </a:t>
            </a:r>
            <a:r>
              <a:rPr lang="en-US" dirty="0"/>
              <a:t>National Center for Accessible Media</a:t>
            </a:r>
          </a:p>
          <a:p>
            <a:endParaRPr lang="en-US" dirty="0"/>
          </a:p>
        </p:txBody>
      </p:sp>
    </p:spTree>
    <p:extLst>
      <p:ext uri="{BB962C8B-B14F-4D97-AF65-F5344CB8AC3E}">
        <p14:creationId xmlns:p14="http://schemas.microsoft.com/office/powerpoint/2010/main" val="42273969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Whitney Book" charset="0"/>
              </a:rPr>
              <a:t>How Do People with Print Disabilities Read?</a:t>
            </a:r>
            <a:endParaRPr lang="en-US" sz="2800" dirty="0"/>
          </a:p>
        </p:txBody>
      </p:sp>
      <p:sp>
        <p:nvSpPr>
          <p:cNvPr id="4" name="Content Placeholder 3"/>
          <p:cNvSpPr>
            <a:spLocks noGrp="1"/>
          </p:cNvSpPr>
          <p:nvPr>
            <p:ph idx="1"/>
          </p:nvPr>
        </p:nvSpPr>
        <p:spPr>
          <a:xfrm>
            <a:off x="304800" y="1295400"/>
            <a:ext cx="8458200" cy="609600"/>
          </a:xfrm>
        </p:spPr>
        <p:txBody>
          <a:bodyPr/>
          <a:lstStyle/>
          <a:p>
            <a:r>
              <a:rPr lang="en-US" sz="2800" dirty="0" smtClean="0">
                <a:latin typeface="Whitney Book" charset="0"/>
              </a:rPr>
              <a:t>Software</a:t>
            </a:r>
          </a:p>
        </p:txBody>
      </p:sp>
      <p:pic>
        <p:nvPicPr>
          <p:cNvPr id="5"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337050" y="1327150"/>
            <a:ext cx="3730625" cy="88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7" descr="blio_logo.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5410200"/>
            <a:ext cx="1624013" cy="1082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8" descr="voiceover-icon.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086600" y="4800600"/>
            <a:ext cx="1408113" cy="1408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read2go.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85800" y="2209800"/>
            <a:ext cx="1268413" cy="1597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learning-ally.jpg"/>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4953000" y="5105400"/>
            <a:ext cx="1246188" cy="1246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4" descr="easyreader_dolphin.jp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304800" y="4343400"/>
            <a:ext cx="2509838" cy="550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5" descr="readhearpc125_2_0.png"/>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2819400"/>
            <a:ext cx="1322388" cy="1322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6" descr="nuance01.jpg"/>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3429000" y="2743200"/>
            <a:ext cx="1847850" cy="1182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5688003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A New Approach</a:t>
            </a:r>
            <a:endParaRPr lang="en-US" b="1" dirty="0"/>
          </a:p>
        </p:txBody>
      </p:sp>
      <p:sp>
        <p:nvSpPr>
          <p:cNvPr id="3" name="Content Placeholder 2"/>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Born Digital : </a:t>
            </a:r>
            <a:r>
              <a:rPr lang="en-US" dirty="0"/>
              <a:t>Born Accessible </a:t>
            </a:r>
            <a:endParaRPr lang="en-US" dirty="0" smtClean="0"/>
          </a:p>
          <a:p>
            <a:endParaRPr lang="en-US" dirty="0"/>
          </a:p>
        </p:txBody>
      </p:sp>
    </p:spTree>
    <p:extLst>
      <p:ext uri="{BB962C8B-B14F-4D97-AF65-F5344CB8AC3E}">
        <p14:creationId xmlns:p14="http://schemas.microsoft.com/office/powerpoint/2010/main" val="313950932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BornDigita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254000"/>
            <a:ext cx="5080000" cy="6350000"/>
          </a:xfrm>
          <a:prstGeom prst="rect">
            <a:avLst/>
          </a:prstGeom>
        </p:spPr>
      </p:pic>
    </p:spTree>
    <p:extLst>
      <p:ext uri="{BB962C8B-B14F-4D97-AF65-F5344CB8AC3E}">
        <p14:creationId xmlns:p14="http://schemas.microsoft.com/office/powerpoint/2010/main" val="2976838946"/>
      </p:ext>
    </p:extLst>
  </p:cSld>
  <p:clrMapOvr>
    <a:masterClrMapping/>
  </p:clrMapOvr>
  <p:transition spd="slow">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BornAcc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32000" y="254000"/>
            <a:ext cx="5080000" cy="6350000"/>
          </a:xfrm>
          <a:prstGeom prst="rect">
            <a:avLst/>
          </a:prstGeom>
        </p:spPr>
      </p:pic>
    </p:spTree>
    <p:extLst>
      <p:ext uri="{BB962C8B-B14F-4D97-AF65-F5344CB8AC3E}">
        <p14:creationId xmlns:p14="http://schemas.microsoft.com/office/powerpoint/2010/main" val="2301771801"/>
      </p:ext>
    </p:extLst>
  </p:cSld>
  <p:clrMapOvr>
    <a:masterClrMapping/>
  </p:clrMapOvr>
  <p:transition spd="slow">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Born Digital: Building Infrastructure</a:t>
            </a:r>
            <a:endParaRPr lang="en-US" b="1" dirty="0"/>
          </a:p>
        </p:txBody>
      </p:sp>
      <p:sp>
        <p:nvSpPr>
          <p:cNvPr id="3" name="Content Placeholder 2"/>
          <p:cNvSpPr>
            <a:spLocks noGrp="1"/>
          </p:cNvSpPr>
          <p:nvPr>
            <p:ph idx="1"/>
          </p:nvPr>
        </p:nvSpPr>
        <p:spPr/>
        <p:txBody>
          <a:bodyPr/>
          <a:lstStyle/>
          <a:p>
            <a:pPr lvl="1" fontAlgn="base"/>
            <a:r>
              <a:rPr lang="en-US" sz="2800" dirty="0" smtClean="0"/>
              <a:t>New publishing </a:t>
            </a:r>
            <a:r>
              <a:rPr lang="en-US" sz="2800" dirty="0"/>
              <a:t>practices and tools</a:t>
            </a:r>
          </a:p>
          <a:p>
            <a:pPr lvl="2" fontAlgn="base"/>
            <a:r>
              <a:rPr lang="en-US" dirty="0" smtClean="0"/>
              <a:t>Publishers </a:t>
            </a:r>
            <a:r>
              <a:rPr lang="en-US" dirty="0"/>
              <a:t>are moving toward digital standards that support accessibility enhancements., i.e. DAISY, ePub3,  </a:t>
            </a:r>
            <a:r>
              <a:rPr lang="en-US" dirty="0" smtClean="0"/>
              <a:t>AccessforAll, longdesc</a:t>
            </a:r>
            <a:endParaRPr lang="en-US" dirty="0"/>
          </a:p>
          <a:p>
            <a:pPr lvl="2" fontAlgn="base"/>
            <a:r>
              <a:rPr lang="en-US" dirty="0"/>
              <a:t>P</a:t>
            </a:r>
            <a:r>
              <a:rPr lang="en-US" dirty="0" smtClean="0"/>
              <a:t>ublishers </a:t>
            </a:r>
            <a:r>
              <a:rPr lang="en-US" dirty="0"/>
              <a:t>are training their authors and editors </a:t>
            </a:r>
            <a:r>
              <a:rPr lang="en-US" dirty="0" smtClean="0"/>
              <a:t>to create accessible </a:t>
            </a:r>
            <a:r>
              <a:rPr lang="en-US" dirty="0"/>
              <a:t>images</a:t>
            </a:r>
          </a:p>
          <a:p>
            <a:pPr lvl="2" fontAlgn="base"/>
            <a:r>
              <a:rPr lang="en-US" dirty="0"/>
              <a:t>Poet and other tools for annotating, tagging, adding metadata</a:t>
            </a:r>
          </a:p>
          <a:p>
            <a:pPr lvl="2" fontAlgn="base"/>
            <a:r>
              <a:rPr lang="en-US" dirty="0"/>
              <a:t>DIAGRAM Content Model for specialized access and mainstreaming </a:t>
            </a:r>
            <a:r>
              <a:rPr lang="en-US" dirty="0" smtClean="0"/>
              <a:t>eventually</a:t>
            </a:r>
            <a:endParaRPr lang="en-US" dirty="0"/>
          </a:p>
        </p:txBody>
      </p:sp>
    </p:spTree>
    <p:extLst>
      <p:ext uri="{BB962C8B-B14F-4D97-AF65-F5344CB8AC3E}">
        <p14:creationId xmlns:p14="http://schemas.microsoft.com/office/powerpoint/2010/main" val="24831754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b="1" dirty="0" smtClean="0"/>
              <a:t>Born Digital: Building Enhancements</a:t>
            </a:r>
            <a:endParaRPr lang="en-US" sz="3200" b="1" dirty="0"/>
          </a:p>
        </p:txBody>
      </p:sp>
      <p:sp>
        <p:nvSpPr>
          <p:cNvPr id="3" name="Content Placeholder 2"/>
          <p:cNvSpPr>
            <a:spLocks noGrp="1"/>
          </p:cNvSpPr>
          <p:nvPr>
            <p:ph idx="1"/>
          </p:nvPr>
        </p:nvSpPr>
        <p:spPr>
          <a:xfrm>
            <a:off x="606829" y="1066801"/>
            <a:ext cx="8079971" cy="1981200"/>
          </a:xfrm>
        </p:spPr>
        <p:txBody>
          <a:bodyPr/>
          <a:lstStyle/>
          <a:p>
            <a:pPr lvl="1" fontAlgn="base"/>
            <a:r>
              <a:rPr lang="en-US" dirty="0" smtClean="0"/>
              <a:t>Enhancements can be b</a:t>
            </a:r>
            <a:r>
              <a:rPr lang="en-US" sz="2700" u="none" strike="noStrike" kern="1200" dirty="0" smtClean="0">
                <a:solidFill>
                  <a:schemeClr val="tx1">
                    <a:lumMod val="75000"/>
                    <a:lumOff val="25000"/>
                  </a:schemeClr>
                </a:solidFill>
                <a:effectLst/>
                <a:latin typeface="Arial"/>
                <a:ea typeface="+mn-ea"/>
                <a:cs typeface="Arial"/>
              </a:rPr>
              <a:t>uilt into content and delivery when e-books contain multimedia:</a:t>
            </a:r>
          </a:p>
          <a:p>
            <a:pPr lvl="2" fontAlgn="base"/>
            <a:r>
              <a:rPr lang="en-US" sz="2400" u="none" strike="noStrike" kern="1200" dirty="0" smtClean="0">
                <a:solidFill>
                  <a:schemeClr val="tx1">
                    <a:lumMod val="75000"/>
                    <a:lumOff val="25000"/>
                  </a:schemeClr>
                </a:solidFill>
                <a:effectLst/>
                <a:latin typeface="Arial"/>
                <a:ea typeface="+mn-ea"/>
                <a:cs typeface="Arial"/>
              </a:rPr>
              <a:t>Closed captioning</a:t>
            </a:r>
          </a:p>
          <a:p>
            <a:pPr lvl="2" fontAlgn="base"/>
            <a:r>
              <a:rPr lang="en-US" sz="2400" u="none" strike="noStrike" kern="1200" dirty="0" smtClean="0">
                <a:solidFill>
                  <a:schemeClr val="tx1">
                    <a:lumMod val="75000"/>
                    <a:lumOff val="25000"/>
                  </a:schemeClr>
                </a:solidFill>
                <a:effectLst/>
                <a:latin typeface="Arial"/>
                <a:ea typeface="+mn-ea"/>
                <a:cs typeface="Arial"/>
              </a:rPr>
              <a:t>Audio description</a:t>
            </a:r>
          </a:p>
        </p:txBody>
      </p:sp>
      <p:pic>
        <p:nvPicPr>
          <p:cNvPr id="4" name="Picture 3" descr="iBookw:cc.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65788" y="2971800"/>
            <a:ext cx="5673212" cy="3505200"/>
          </a:xfrm>
          <a:prstGeom prst="rect">
            <a:avLst/>
          </a:prstGeom>
        </p:spPr>
      </p:pic>
    </p:spTree>
    <p:extLst>
      <p:ext uri="{BB962C8B-B14F-4D97-AF65-F5344CB8AC3E}">
        <p14:creationId xmlns:p14="http://schemas.microsoft.com/office/powerpoint/2010/main" val="97836558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b="1" kern="1200" cap="none" dirty="0" smtClean="0">
                <a:solidFill>
                  <a:schemeClr val="tx1">
                    <a:lumMod val="75000"/>
                    <a:lumOff val="25000"/>
                  </a:schemeClr>
                </a:solidFill>
                <a:effectLst/>
                <a:latin typeface="Arial"/>
                <a:ea typeface="+mj-ea"/>
                <a:cs typeface="Arial"/>
              </a:rPr>
              <a:t>Born Digital: From Conception</a:t>
            </a:r>
            <a:endParaRPr lang="en-US" dirty="0"/>
          </a:p>
        </p:txBody>
      </p:sp>
      <p:sp>
        <p:nvSpPr>
          <p:cNvPr id="3" name="Content Placeholder 2"/>
          <p:cNvSpPr>
            <a:spLocks noGrp="1"/>
          </p:cNvSpPr>
          <p:nvPr>
            <p:ph idx="1"/>
          </p:nvPr>
        </p:nvSpPr>
        <p:spPr>
          <a:xfrm>
            <a:off x="76200" y="1371599"/>
            <a:ext cx="6324600" cy="3810001"/>
          </a:xfrm>
        </p:spPr>
        <p:txBody>
          <a:bodyPr/>
          <a:lstStyle/>
          <a:p>
            <a:pPr lvl="0" fontAlgn="base"/>
            <a:r>
              <a:rPr lang="en-US" sz="3100" dirty="0" smtClean="0"/>
              <a:t>Direct</a:t>
            </a:r>
            <a:r>
              <a:rPr lang="en-US" sz="3100" dirty="0"/>
              <a:t>, on-demand access for all</a:t>
            </a:r>
          </a:p>
          <a:p>
            <a:pPr lvl="1" fontAlgn="base"/>
            <a:r>
              <a:rPr lang="en-US" dirty="0" smtClean="0"/>
              <a:t>GPII</a:t>
            </a:r>
            <a:endParaRPr lang="en-US" dirty="0"/>
          </a:p>
          <a:p>
            <a:pPr lvl="1" fontAlgn="base"/>
            <a:r>
              <a:rPr lang="en-US" dirty="0" smtClean="0"/>
              <a:t>APIP (an </a:t>
            </a:r>
            <a:r>
              <a:rPr lang="en-US" dirty="0"/>
              <a:t>example </a:t>
            </a:r>
            <a:r>
              <a:rPr lang="en-US" dirty="0" smtClean="0"/>
              <a:t>from K-</a:t>
            </a:r>
            <a:r>
              <a:rPr lang="en-US" dirty="0"/>
              <a:t>12)</a:t>
            </a:r>
          </a:p>
          <a:p>
            <a:pPr lvl="1" fontAlgn="base"/>
            <a:r>
              <a:rPr lang="en-US" dirty="0"/>
              <a:t>Adobe tools </a:t>
            </a:r>
            <a:endParaRPr lang="en-US" dirty="0" smtClean="0"/>
          </a:p>
          <a:p>
            <a:pPr lvl="1" fontAlgn="base"/>
            <a:r>
              <a:rPr lang="en-US" sz="2900" dirty="0" smtClean="0"/>
              <a:t>Apple </a:t>
            </a:r>
            <a:r>
              <a:rPr lang="en-US" sz="2900" dirty="0"/>
              <a:t>tools (iBook Author2</a:t>
            </a:r>
            <a:r>
              <a:rPr lang="en-US" sz="2900" dirty="0" smtClean="0"/>
              <a:t>)</a:t>
            </a:r>
            <a:endParaRPr lang="en-US" dirty="0" smtClean="0"/>
          </a:p>
        </p:txBody>
      </p:sp>
      <p:pic>
        <p:nvPicPr>
          <p:cNvPr id="6" name="Picture 5"/>
          <p:cNvPicPr>
            <a:picLocks noChangeAspect="1"/>
          </p:cNvPicPr>
          <p:nvPr/>
        </p:nvPicPr>
        <p:blipFill>
          <a:blip r:embed="rId2"/>
          <a:stretch>
            <a:fillRect/>
          </a:stretch>
        </p:blipFill>
        <p:spPr>
          <a:xfrm>
            <a:off x="4038600" y="4779355"/>
            <a:ext cx="2209800" cy="1240445"/>
          </a:xfrm>
          <a:prstGeom prst="rect">
            <a:avLst/>
          </a:prstGeom>
        </p:spPr>
      </p:pic>
      <p:pic>
        <p:nvPicPr>
          <p:cNvPr id="7" name="Picture 6"/>
          <p:cNvPicPr>
            <a:picLocks noChangeAspect="1"/>
          </p:cNvPicPr>
          <p:nvPr/>
        </p:nvPicPr>
        <p:blipFill>
          <a:blip r:embed="rId3"/>
          <a:stretch>
            <a:fillRect/>
          </a:stretch>
        </p:blipFill>
        <p:spPr>
          <a:xfrm>
            <a:off x="6356862" y="1122017"/>
            <a:ext cx="2710938" cy="4973983"/>
          </a:xfrm>
          <a:prstGeom prst="rect">
            <a:avLst/>
          </a:prstGeom>
        </p:spPr>
      </p:pic>
    </p:spTree>
    <p:extLst>
      <p:ext uri="{BB962C8B-B14F-4D97-AF65-F5344CB8AC3E}">
        <p14:creationId xmlns:p14="http://schemas.microsoft.com/office/powerpoint/2010/main" val="90662431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smtClean="0"/>
              <a:t>How will</a:t>
            </a:r>
            <a:r>
              <a:rPr lang="en-US" sz="4400" b="1" baseline="0" dirty="0" smtClean="0"/>
              <a:t> we do it?</a:t>
            </a:r>
            <a:endParaRPr lang="en-US" sz="4400" b="1" dirty="0"/>
          </a:p>
        </p:txBody>
      </p:sp>
      <p:sp>
        <p:nvSpPr>
          <p:cNvPr id="3" name="Content Placeholder 2"/>
          <p:cNvSpPr>
            <a:spLocks noGrp="1"/>
          </p:cNvSpPr>
          <p:nvPr>
            <p:ph idx="1"/>
          </p:nvPr>
        </p:nvSpPr>
        <p:spPr/>
        <p:txBody>
          <a:bodyPr/>
          <a:lstStyle/>
          <a:p>
            <a:pPr marL="0" lvl="0" indent="0" fontAlgn="base">
              <a:buNone/>
            </a:pPr>
            <a:r>
              <a:rPr lang="en-US" sz="3200" b="0" u="none" strike="noStrike" kern="1200" cap="none" dirty="0" smtClean="0">
                <a:solidFill>
                  <a:schemeClr val="tx1">
                    <a:lumMod val="75000"/>
                    <a:lumOff val="25000"/>
                  </a:schemeClr>
                </a:solidFill>
                <a:effectLst/>
              </a:rPr>
              <a:t>Federally funded research and development projects</a:t>
            </a:r>
          </a:p>
          <a:p>
            <a:pPr lvl="0" fontAlgn="base"/>
            <a:r>
              <a:rPr lang="en-US" sz="2400" u="none" strike="noStrike" dirty="0" smtClean="0">
                <a:effectLst/>
              </a:rPr>
              <a:t>Bookshare (Dept. of Education)</a:t>
            </a:r>
          </a:p>
          <a:p>
            <a:pPr lvl="0" fontAlgn="base"/>
            <a:r>
              <a:rPr lang="en-US" sz="2400" dirty="0"/>
              <a:t>Digital Image and Graphic Resources for Accessible Materials </a:t>
            </a:r>
            <a:r>
              <a:rPr lang="en-US" sz="2400" dirty="0" smtClean="0"/>
              <a:t>(DIAGRAM – Dept. of Ed.) </a:t>
            </a:r>
            <a:endParaRPr lang="en-US" sz="2400" u="none" strike="noStrike" dirty="0" smtClean="0">
              <a:effectLst/>
            </a:endParaRPr>
          </a:p>
          <a:p>
            <a:pPr lvl="0" fontAlgn="base"/>
            <a:r>
              <a:rPr lang="en-US" sz="2400" u="none" strike="noStrike" dirty="0" smtClean="0">
                <a:effectLst/>
              </a:rPr>
              <a:t>CAST’s Universal Design for Learning</a:t>
            </a:r>
          </a:p>
          <a:p>
            <a:pPr lvl="0" fontAlgn="base"/>
            <a:r>
              <a:rPr lang="en-US" sz="2400" dirty="0"/>
              <a:t>Mathematics eText Research Center (</a:t>
            </a:r>
            <a:r>
              <a:rPr lang="en-US" sz="2400" dirty="0" smtClean="0"/>
              <a:t>MeTRC – Dept. of Ed.)</a:t>
            </a:r>
            <a:endParaRPr lang="en-US" sz="2400" dirty="0"/>
          </a:p>
          <a:p>
            <a:pPr lvl="0" fontAlgn="base"/>
            <a:r>
              <a:rPr lang="en-US" sz="2400" dirty="0"/>
              <a:t>Personalized Access to NSDL (N</a:t>
            </a:r>
            <a:r>
              <a:rPr lang="en-US" sz="2400" u="none" strike="noStrike" dirty="0" smtClean="0">
                <a:effectLst/>
              </a:rPr>
              <a:t>SF)</a:t>
            </a:r>
          </a:p>
          <a:p>
            <a:r>
              <a:rPr lang="en-US" sz="2400" dirty="0"/>
              <a:t>Preferences for Global Access (Dept. of </a:t>
            </a:r>
            <a:r>
              <a:rPr lang="en-US" sz="2400" dirty="0" smtClean="0"/>
              <a:t>Ed.)</a:t>
            </a:r>
            <a:endParaRPr lang="en-US" sz="2400" dirty="0"/>
          </a:p>
        </p:txBody>
      </p:sp>
    </p:spTree>
    <p:extLst>
      <p:ext uri="{BB962C8B-B14F-4D97-AF65-F5344CB8AC3E}">
        <p14:creationId xmlns:p14="http://schemas.microsoft.com/office/powerpoint/2010/main" val="96081584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How will we do it?</a:t>
            </a:r>
            <a:endParaRPr lang="en-US" sz="4400" dirty="0"/>
          </a:p>
        </p:txBody>
      </p:sp>
      <p:sp>
        <p:nvSpPr>
          <p:cNvPr id="3" name="Content Placeholder 2"/>
          <p:cNvSpPr>
            <a:spLocks noGrp="1"/>
          </p:cNvSpPr>
          <p:nvPr>
            <p:ph idx="1"/>
          </p:nvPr>
        </p:nvSpPr>
        <p:spPr/>
        <p:txBody>
          <a:bodyPr/>
          <a:lstStyle/>
          <a:p>
            <a:pPr marL="0" lvl="0" indent="0" fontAlgn="base">
              <a:buNone/>
            </a:pPr>
            <a:r>
              <a:rPr lang="en-US" sz="3600" b="0" u="none" strike="noStrike" kern="1200" cap="none" dirty="0" smtClean="0">
                <a:solidFill>
                  <a:schemeClr val="tx1">
                    <a:lumMod val="75000"/>
                    <a:lumOff val="25000"/>
                  </a:schemeClr>
                </a:solidFill>
                <a:effectLst/>
                <a:latin typeface="Arial"/>
                <a:ea typeface="+mj-ea"/>
                <a:cs typeface="Arial"/>
              </a:rPr>
              <a:t>Commercial enterprises large and small</a:t>
            </a:r>
          </a:p>
          <a:p>
            <a:pPr lvl="0" fontAlgn="base"/>
            <a:r>
              <a:rPr lang="en-US" sz="2800" u="none" strike="noStrike" dirty="0" smtClean="0">
                <a:effectLst/>
              </a:rPr>
              <a:t>ETS, Pearson, O’Reilly (DAISY), MacMillan</a:t>
            </a:r>
          </a:p>
          <a:p>
            <a:pPr fontAlgn="base"/>
            <a:r>
              <a:rPr lang="en-US" sz="2800" u="none" strike="noStrike" dirty="0" smtClean="0">
                <a:effectLst/>
              </a:rPr>
              <a:t>Teachers</a:t>
            </a:r>
            <a:r>
              <a:rPr lang="en-US" sz="2800" dirty="0"/>
              <a:t>’ </a:t>
            </a:r>
            <a:r>
              <a:rPr lang="en-US" sz="2800" dirty="0" smtClean="0"/>
              <a:t>Domain &lt;</a:t>
            </a:r>
            <a:r>
              <a:rPr lang="en-US" sz="2800" dirty="0"/>
              <a:t>demo&gt;</a:t>
            </a:r>
          </a:p>
          <a:p>
            <a:pPr lvl="0" fontAlgn="base"/>
            <a:r>
              <a:rPr lang="en-US" sz="2800" u="none" strike="noStrike" dirty="0" smtClean="0">
                <a:effectLst/>
              </a:rPr>
              <a:t>PBS Learning Media</a:t>
            </a:r>
          </a:p>
          <a:p>
            <a:pPr lvl="0" fontAlgn="base"/>
            <a:r>
              <a:rPr lang="en-US" sz="2800" u="none" strike="noStrike" dirty="0" smtClean="0">
                <a:effectLst/>
              </a:rPr>
              <a:t>OER Commons</a:t>
            </a:r>
          </a:p>
          <a:p>
            <a:pPr lvl="0" fontAlgn="base"/>
            <a:r>
              <a:rPr lang="en-US" sz="2800" u="none" strike="noStrike" dirty="0" smtClean="0">
                <a:effectLst/>
              </a:rPr>
              <a:t>gh, NCAM, Touch Graphics, Design Science</a:t>
            </a:r>
            <a:endParaRPr lang="en-US" sz="2800" dirty="0"/>
          </a:p>
        </p:txBody>
      </p:sp>
    </p:spTree>
    <p:extLst>
      <p:ext uri="{BB962C8B-B14F-4D97-AF65-F5344CB8AC3E}">
        <p14:creationId xmlns:p14="http://schemas.microsoft.com/office/powerpoint/2010/main" val="186133186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dirty="0" smtClean="0">
                <a:latin typeface="Arial"/>
                <a:cs typeface="Arial"/>
              </a:rPr>
              <a:t>Teachers’ Domain</a:t>
            </a:r>
            <a:endParaRPr lang="en-US" dirty="0">
              <a:latin typeface="Arial"/>
              <a:cs typeface="Arial"/>
            </a:endParaRPr>
          </a:p>
        </p:txBody>
      </p:sp>
      <p:sp>
        <p:nvSpPr>
          <p:cNvPr id="3" name="Content Placeholder 2"/>
          <p:cNvSpPr>
            <a:spLocks noGrp="1"/>
          </p:cNvSpPr>
          <p:nvPr>
            <p:ph idx="1"/>
          </p:nvPr>
        </p:nvSpPr>
        <p:spPr>
          <a:xfrm>
            <a:off x="457200" y="5939757"/>
            <a:ext cx="8229600" cy="764635"/>
          </a:xfrm>
        </p:spPr>
        <p:txBody>
          <a:bodyPr/>
          <a:lstStyle/>
          <a:p>
            <a:pPr marL="0" indent="0" algn="ctr">
              <a:buNone/>
            </a:pPr>
            <a:r>
              <a:rPr lang="en-US" dirty="0" smtClean="0">
                <a:latin typeface="Arial"/>
                <a:cs typeface="Arial"/>
                <a:hlinkClick r:id="rId3"/>
              </a:rPr>
              <a:t>http://www.teachersdomain.org/</a:t>
            </a:r>
            <a:r>
              <a:rPr lang="en-US" dirty="0" smtClean="0">
                <a:latin typeface="Arial"/>
                <a:cs typeface="Arial"/>
              </a:rPr>
              <a:t> </a:t>
            </a:r>
            <a:endParaRPr lang="en-US" dirty="0">
              <a:latin typeface="Arial"/>
              <a:cs typeface="Arial"/>
            </a:endParaRPr>
          </a:p>
        </p:txBody>
      </p:sp>
      <p:pic>
        <p:nvPicPr>
          <p:cNvPr id="4" name="Picture 4" descr="tdfrontp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1339900"/>
            <a:ext cx="9144000" cy="432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4909466"/>
      </p:ext>
    </p:extLst>
  </p:cSld>
  <p:clrMapOvr>
    <a:masterClrMapping/>
  </p:clrMapOvr>
  <mc:AlternateContent xmlns:mc="http://schemas.openxmlformats.org/markup-compatibility/2006" xmlns:p14="http://schemas.microsoft.com/office/powerpoint/2010/main">
    <mc:Choice Requires="p14">
      <p:transition spd="slow" p14:dur="2000" advTm="25925"/>
    </mc:Choice>
    <mc:Fallback xmlns="">
      <p:transition xmlns:p14="http://schemas.microsoft.com/office/powerpoint/2010/main" spd="slow" advTm="25925"/>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dirty="0" smtClean="0"/>
              <a:t>Introduction</a:t>
            </a:r>
            <a:endParaRPr lang="en-US" dirty="0"/>
          </a:p>
        </p:txBody>
      </p:sp>
    </p:spTree>
    <p:extLst>
      <p:ext uri="{BB962C8B-B14F-4D97-AF65-F5344CB8AC3E}">
        <p14:creationId xmlns:p14="http://schemas.microsoft.com/office/powerpoint/2010/main" val="17164121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633890" cy="1143000"/>
          </a:xfrm>
        </p:spPr>
        <p:txBody>
          <a:bodyPr>
            <a:normAutofit fontScale="90000"/>
          </a:bodyPr>
          <a:lstStyle/>
          <a:p>
            <a:pPr algn="l"/>
            <a:r>
              <a:rPr lang="en-US" dirty="0">
                <a:latin typeface="Arial"/>
                <a:cs typeface="Arial"/>
              </a:rPr>
              <a:t>Teachers’ Domain</a:t>
            </a:r>
            <a:endParaRPr lang="en-US" dirty="0"/>
          </a:p>
        </p:txBody>
      </p:sp>
      <p:sp>
        <p:nvSpPr>
          <p:cNvPr id="3" name="Content Placeholder 2"/>
          <p:cNvSpPr>
            <a:spLocks noGrp="1"/>
          </p:cNvSpPr>
          <p:nvPr>
            <p:ph idx="1"/>
          </p:nvPr>
        </p:nvSpPr>
        <p:spPr>
          <a:xfrm>
            <a:off x="204834" y="1982540"/>
            <a:ext cx="3777016" cy="4525963"/>
          </a:xfrm>
        </p:spPr>
        <p:txBody>
          <a:bodyPr>
            <a:normAutofit/>
          </a:bodyPr>
          <a:lstStyle/>
          <a:p>
            <a:pPr marL="0" indent="0" fontAlgn="base">
              <a:buClr>
                <a:srgbClr val="B20838"/>
              </a:buClr>
              <a:buNone/>
            </a:pPr>
            <a:r>
              <a:rPr lang="en-US" sz="2800" dirty="0">
                <a:solidFill>
                  <a:schemeClr val="tx1">
                    <a:lumMod val="75000"/>
                    <a:lumOff val="25000"/>
                  </a:schemeClr>
                </a:solidFill>
                <a:latin typeface="Arial"/>
                <a:cs typeface="Arial"/>
              </a:rPr>
              <a:t>Accessibility Settings</a:t>
            </a:r>
          </a:p>
        </p:txBody>
      </p:sp>
      <p:pic>
        <p:nvPicPr>
          <p:cNvPr id="4" name="Picture 4" descr="pref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91090" y="6350"/>
            <a:ext cx="4999038" cy="68516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1960067"/>
      </p:ext>
    </p:extLst>
  </p:cSld>
  <p:clrMapOvr>
    <a:masterClrMapping/>
  </p:clrMapOvr>
  <mc:AlternateContent xmlns:mc="http://schemas.openxmlformats.org/markup-compatibility/2006" xmlns:p14="http://schemas.microsoft.com/office/powerpoint/2010/main">
    <mc:Choice Requires="p14">
      <p:transition spd="slow" p14:dur="2000" advTm="44833"/>
    </mc:Choice>
    <mc:Fallback xmlns="">
      <p:transition xmlns:p14="http://schemas.microsoft.com/office/powerpoint/2010/main" spd="slow" advTm="44833"/>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Teachers’ Domain</a:t>
            </a:r>
            <a:endParaRPr lang="en-US" dirty="0"/>
          </a:p>
        </p:txBody>
      </p:sp>
      <p:pic>
        <p:nvPicPr>
          <p:cNvPr id="4" name="Content Placeholder 3" descr="dnaresults.tiff"/>
          <p:cNvPicPr>
            <a:picLocks noGrp="1" noChangeAspect="1"/>
          </p:cNvPicPr>
          <p:nvPr>
            <p:ph idx="1"/>
          </p:nvPr>
        </p:nvPicPr>
        <p:blipFill>
          <a:blip r:embed="rId2">
            <a:extLst>
              <a:ext uri="{28A0092B-C50C-407E-A947-70E740481C1C}">
                <a14:useLocalDpi xmlns:a14="http://schemas.microsoft.com/office/drawing/2010/main" val="0"/>
              </a:ext>
            </a:extLst>
          </a:blip>
          <a:srcRect l="-109" r="-109"/>
          <a:stretch>
            <a:fillRect/>
          </a:stretch>
        </p:blipFill>
        <p:spPr>
          <a:xfrm>
            <a:off x="457200" y="1231515"/>
            <a:ext cx="8229600" cy="5022271"/>
          </a:xfrm>
        </p:spPr>
      </p:pic>
    </p:spTree>
    <p:extLst>
      <p:ext uri="{BB962C8B-B14F-4D97-AF65-F5344CB8AC3E}">
        <p14:creationId xmlns:p14="http://schemas.microsoft.com/office/powerpoint/2010/main" val="1198807719"/>
      </p:ext>
    </p:extLst>
  </p:cSld>
  <p:clrMapOvr>
    <a:masterClrMapping/>
  </p:clrMapOvr>
  <mc:AlternateContent xmlns:mc="http://schemas.openxmlformats.org/markup-compatibility/2006" xmlns:p14="http://schemas.microsoft.com/office/powerpoint/2010/main">
    <mc:Choice Requires="p14">
      <p:transition spd="slow" p14:dur="2000" advTm="70911"/>
    </mc:Choice>
    <mc:Fallback xmlns="">
      <p:transition xmlns:p14="http://schemas.microsoft.com/office/powerpoint/2010/main" spd="slow" advTm="70911"/>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Teachers’ Domain</a:t>
            </a:r>
            <a:endParaRPr lang="en-US" dirty="0"/>
          </a:p>
        </p:txBody>
      </p:sp>
      <p:sp>
        <p:nvSpPr>
          <p:cNvPr id="3" name="Content Placeholder 2"/>
          <p:cNvSpPr>
            <a:spLocks noGrp="1"/>
          </p:cNvSpPr>
          <p:nvPr>
            <p:ph idx="1"/>
          </p:nvPr>
        </p:nvSpPr>
        <p:spPr>
          <a:xfrm>
            <a:off x="457200" y="5093157"/>
            <a:ext cx="8229600" cy="1292451"/>
          </a:xfrm>
        </p:spPr>
        <p:txBody>
          <a:bodyPr>
            <a:normAutofit/>
          </a:bodyPr>
          <a:lstStyle/>
          <a:p>
            <a:pPr marL="0" indent="0" fontAlgn="base">
              <a:buClr>
                <a:srgbClr val="B20838"/>
              </a:buClr>
              <a:buNone/>
            </a:pPr>
            <a:r>
              <a:rPr lang="en-US" sz="2800" dirty="0">
                <a:solidFill>
                  <a:schemeClr val="tx1">
                    <a:lumMod val="75000"/>
                    <a:lumOff val="25000"/>
                  </a:schemeClr>
                </a:solidFill>
                <a:latin typeface="Arial"/>
                <a:cs typeface="Arial"/>
              </a:rPr>
              <a:t>The resource page lists all accessibility features and shows the match with your preferences</a:t>
            </a:r>
          </a:p>
        </p:txBody>
      </p:sp>
      <p:grpSp>
        <p:nvGrpSpPr>
          <p:cNvPr id="6" name="Group 5"/>
          <p:cNvGrpSpPr/>
          <p:nvPr/>
        </p:nvGrpSpPr>
        <p:grpSpPr>
          <a:xfrm>
            <a:off x="265174" y="1752602"/>
            <a:ext cx="8556382" cy="3081110"/>
            <a:chOff x="265174" y="1752602"/>
            <a:chExt cx="8556382" cy="3081110"/>
          </a:xfrm>
        </p:grpSpPr>
        <p:pic>
          <p:nvPicPr>
            <p:cNvPr id="4" name="Picture 4" descr="resource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174" y="1752602"/>
              <a:ext cx="8556382" cy="3081110"/>
            </a:xfrm>
            <a:prstGeom prst="rect">
              <a:avLst/>
            </a:prstGeom>
            <a:noFill/>
            <a:extLst>
              <a:ext uri="{909E8E84-426E-40DD-AFC4-6F175D3DCCD1}">
                <a14:hiddenFill xmlns:a14="http://schemas.microsoft.com/office/drawing/2010/main">
                  <a:solidFill>
                    <a:srgbClr val="FFFFFF"/>
                  </a:solidFill>
                </a14:hiddenFill>
              </a:ext>
            </a:extLst>
          </p:spPr>
        </p:pic>
        <p:sp>
          <p:nvSpPr>
            <p:cNvPr id="5" name="Oval 5"/>
            <p:cNvSpPr>
              <a:spLocks noChangeArrowheads="1"/>
            </p:cNvSpPr>
            <p:nvPr/>
          </p:nvSpPr>
          <p:spPr bwMode="auto">
            <a:xfrm>
              <a:off x="4046525" y="3645763"/>
              <a:ext cx="2743200" cy="840771"/>
            </a:xfrm>
            <a:prstGeom prst="ellipse">
              <a:avLst/>
            </a:prstGeom>
            <a:noFill/>
            <a:ln w="3810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spTree>
    <p:extLst>
      <p:ext uri="{BB962C8B-B14F-4D97-AF65-F5344CB8AC3E}">
        <p14:creationId xmlns:p14="http://schemas.microsoft.com/office/powerpoint/2010/main" val="2902356612"/>
      </p:ext>
    </p:extLst>
  </p:cSld>
  <p:clrMapOvr>
    <a:masterClrMapping/>
  </p:clrMapOvr>
  <mc:AlternateContent xmlns:mc="http://schemas.openxmlformats.org/markup-compatibility/2006" xmlns:p14="http://schemas.microsoft.com/office/powerpoint/2010/main">
    <mc:Choice Requires="p14">
      <p:transition spd="slow" p14:dur="2000" advTm="15749"/>
    </mc:Choice>
    <mc:Fallback xmlns="">
      <p:transition xmlns:p14="http://schemas.microsoft.com/office/powerpoint/2010/main" spd="slow" advTm="15749"/>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3386810" cy="1325562"/>
          </a:xfrm>
        </p:spPr>
        <p:txBody>
          <a:bodyPr>
            <a:normAutofit fontScale="90000"/>
          </a:bodyPr>
          <a:lstStyle/>
          <a:p>
            <a:r>
              <a:rPr lang="en-US" dirty="0">
                <a:latin typeface="Arial"/>
                <a:cs typeface="Arial"/>
              </a:rPr>
              <a:t>Teachers’ Domain</a:t>
            </a:r>
            <a:endParaRPr lang="en-US" dirty="0"/>
          </a:p>
        </p:txBody>
      </p:sp>
      <p:sp>
        <p:nvSpPr>
          <p:cNvPr id="3" name="Content Placeholder 2"/>
          <p:cNvSpPr>
            <a:spLocks noGrp="1"/>
          </p:cNvSpPr>
          <p:nvPr>
            <p:ph idx="1"/>
          </p:nvPr>
        </p:nvSpPr>
        <p:spPr>
          <a:xfrm>
            <a:off x="457200" y="2078126"/>
            <a:ext cx="3386810" cy="3520242"/>
          </a:xfrm>
        </p:spPr>
        <p:txBody>
          <a:bodyPr>
            <a:normAutofit/>
          </a:bodyPr>
          <a:lstStyle/>
          <a:p>
            <a:pPr marL="457200" indent="-457200" fontAlgn="base">
              <a:buClr>
                <a:srgbClr val="B20838"/>
              </a:buClr>
              <a:buFont typeface="Wingdings" pitchFamily="2" charset="2"/>
              <a:buChar char="§"/>
            </a:pPr>
            <a:r>
              <a:rPr lang="en-US" sz="2800" dirty="0">
                <a:solidFill>
                  <a:schemeClr val="tx1">
                    <a:lumMod val="75000"/>
                    <a:lumOff val="25000"/>
                  </a:schemeClr>
                </a:solidFill>
                <a:latin typeface="Arial"/>
                <a:cs typeface="Arial"/>
              </a:rPr>
              <a:t>Captions appear automatically when indicated in your preferences</a:t>
            </a:r>
          </a:p>
          <a:p>
            <a:pPr marL="457200" indent="-457200" fontAlgn="base">
              <a:buClr>
                <a:srgbClr val="B20838"/>
              </a:buClr>
              <a:buFont typeface="Wingdings" pitchFamily="2" charset="2"/>
              <a:buChar char="§"/>
            </a:pPr>
            <a:r>
              <a:rPr lang="en-US" sz="2800" dirty="0">
                <a:solidFill>
                  <a:schemeClr val="tx1">
                    <a:lumMod val="75000"/>
                    <a:lumOff val="25000"/>
                  </a:schemeClr>
                </a:solidFill>
                <a:latin typeface="Arial"/>
                <a:cs typeface="Arial"/>
              </a:rPr>
              <a:t>Or turn them on from the video interface</a:t>
            </a:r>
          </a:p>
        </p:txBody>
      </p:sp>
      <p:grpSp>
        <p:nvGrpSpPr>
          <p:cNvPr id="7" name="Group 6"/>
          <p:cNvGrpSpPr/>
          <p:nvPr/>
        </p:nvGrpSpPr>
        <p:grpSpPr>
          <a:xfrm>
            <a:off x="3844010" y="508000"/>
            <a:ext cx="4965700" cy="5969000"/>
            <a:chOff x="1905000" y="508000"/>
            <a:chExt cx="4965700" cy="5969000"/>
          </a:xfrm>
        </p:grpSpPr>
        <p:pic>
          <p:nvPicPr>
            <p:cNvPr id="4" name="Picture 4" descr="vid_cc"/>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508000"/>
              <a:ext cx="4965700" cy="5969000"/>
            </a:xfrm>
            <a:prstGeom prst="rect">
              <a:avLst/>
            </a:prstGeom>
            <a:noFill/>
            <a:extLst>
              <a:ext uri="{909E8E84-426E-40DD-AFC4-6F175D3DCCD1}">
                <a14:hiddenFill xmlns:a14="http://schemas.microsoft.com/office/drawing/2010/main">
                  <a:solidFill>
                    <a:srgbClr val="FFFFFF"/>
                  </a:solidFill>
                </a14:hiddenFill>
              </a:ext>
            </a:extLst>
          </p:spPr>
        </p:pic>
        <p:sp>
          <p:nvSpPr>
            <p:cNvPr id="5" name="Oval 5"/>
            <p:cNvSpPr>
              <a:spLocks noChangeArrowheads="1"/>
            </p:cNvSpPr>
            <p:nvPr/>
          </p:nvSpPr>
          <p:spPr bwMode="auto">
            <a:xfrm>
              <a:off x="2286000" y="3200400"/>
              <a:ext cx="4267200" cy="762000"/>
            </a:xfrm>
            <a:prstGeom prst="ellipse">
              <a:avLst/>
            </a:prstGeom>
            <a:noFill/>
            <a:ln w="3810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sp>
          <p:nvSpPr>
            <p:cNvPr id="6" name="Oval 6"/>
            <p:cNvSpPr>
              <a:spLocks noChangeArrowheads="1"/>
            </p:cNvSpPr>
            <p:nvPr/>
          </p:nvSpPr>
          <p:spPr bwMode="auto">
            <a:xfrm>
              <a:off x="2743200" y="4267200"/>
              <a:ext cx="381000" cy="381000"/>
            </a:xfrm>
            <a:prstGeom prst="ellipse">
              <a:avLst/>
            </a:prstGeom>
            <a:noFill/>
            <a:ln w="38100">
              <a:solidFill>
                <a:srgbClr val="FF0000"/>
              </a:solidFill>
              <a:round/>
              <a:headEnd/>
              <a:tailEnd/>
            </a:ln>
            <a:extLst>
              <a:ext uri="{909E8E84-426E-40DD-AFC4-6F175D3DCCD1}">
                <a14:hiddenFill xmlns:a14="http://schemas.microsoft.com/office/drawing/2010/main">
                  <a:solidFill>
                    <a:schemeClr val="accent1"/>
                  </a:solidFill>
                </a14:hiddenFill>
              </a:ext>
            </a:extLst>
          </p:spPr>
          <p:txBody>
            <a:bodyPr wrap="none" anchor="ctr"/>
            <a:lstStyle/>
            <a:p>
              <a:endParaRPr lang="en-US" dirty="0"/>
            </a:p>
          </p:txBody>
        </p:sp>
      </p:grpSp>
    </p:spTree>
    <p:extLst>
      <p:ext uri="{BB962C8B-B14F-4D97-AF65-F5344CB8AC3E}">
        <p14:creationId xmlns:p14="http://schemas.microsoft.com/office/powerpoint/2010/main" val="3879956047"/>
      </p:ext>
    </p:extLst>
  </p:cSld>
  <p:clrMapOvr>
    <a:masterClrMapping/>
  </p:clrMapOvr>
  <mc:AlternateContent xmlns:mc="http://schemas.openxmlformats.org/markup-compatibility/2006" xmlns:p14="http://schemas.microsoft.com/office/powerpoint/2010/main">
    <mc:Choice Requires="p14">
      <p:transition spd="slow" p14:dur="2000" advTm="16623"/>
    </mc:Choice>
    <mc:Fallback xmlns="">
      <p:transition xmlns:p14="http://schemas.microsoft.com/office/powerpoint/2010/main" spd="slow" advTm="16623"/>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How will we do it?</a:t>
            </a:r>
            <a:endParaRPr lang="en-US" sz="4400" dirty="0"/>
          </a:p>
        </p:txBody>
      </p:sp>
      <p:sp>
        <p:nvSpPr>
          <p:cNvPr id="3" name="Content Placeholder 2"/>
          <p:cNvSpPr>
            <a:spLocks noGrp="1"/>
          </p:cNvSpPr>
          <p:nvPr>
            <p:ph idx="1"/>
          </p:nvPr>
        </p:nvSpPr>
        <p:spPr/>
        <p:txBody>
          <a:bodyPr/>
          <a:lstStyle/>
          <a:p>
            <a:pPr marL="0" lvl="0" indent="0" fontAlgn="base">
              <a:buNone/>
            </a:pPr>
            <a:r>
              <a:rPr lang="en-US" sz="3200" b="0" u="none" strike="noStrike" kern="1200" cap="none" dirty="0" smtClean="0">
                <a:solidFill>
                  <a:schemeClr val="tx1">
                    <a:lumMod val="75000"/>
                    <a:lumOff val="25000"/>
                  </a:schemeClr>
                </a:solidFill>
                <a:effectLst/>
                <a:latin typeface="Arial"/>
                <a:ea typeface="+mj-ea"/>
                <a:cs typeface="Arial"/>
              </a:rPr>
              <a:t>Cloud-based services with distributed labor</a:t>
            </a:r>
          </a:p>
          <a:p>
            <a:pPr lvl="0" fontAlgn="base"/>
            <a:r>
              <a:rPr lang="en-US" sz="2800" u="none" strike="noStrike" dirty="0" smtClean="0">
                <a:effectLst/>
              </a:rPr>
              <a:t>dotSub</a:t>
            </a:r>
          </a:p>
          <a:p>
            <a:pPr lvl="0" fontAlgn="base"/>
            <a:r>
              <a:rPr lang="en-US" sz="2800" u="none" strike="noStrike" dirty="0" smtClean="0">
                <a:effectLst/>
              </a:rPr>
              <a:t>Amara</a:t>
            </a:r>
          </a:p>
          <a:p>
            <a:pPr lvl="0" fontAlgn="base"/>
            <a:r>
              <a:rPr lang="en-US" sz="2800" u="none" strike="noStrike" dirty="0" smtClean="0">
                <a:effectLst/>
              </a:rPr>
              <a:t>YouTube automated CC</a:t>
            </a:r>
          </a:p>
          <a:p>
            <a:pPr lvl="0" fontAlgn="base"/>
            <a:r>
              <a:rPr lang="en-US" sz="2800" u="none" strike="noStrike" dirty="0" smtClean="0">
                <a:effectLst/>
              </a:rPr>
              <a:t>GPII</a:t>
            </a:r>
          </a:p>
          <a:p>
            <a:pPr lvl="0" fontAlgn="base"/>
            <a:r>
              <a:rPr lang="en-US" sz="2800" u="none" strike="noStrike" dirty="0" smtClean="0">
                <a:effectLst/>
              </a:rPr>
              <a:t>YouDescribe.org (VDRDC crowdsourcing tool)</a:t>
            </a:r>
            <a:endParaRPr lang="en-US" sz="2800" dirty="0"/>
          </a:p>
        </p:txBody>
      </p:sp>
    </p:spTree>
    <p:extLst>
      <p:ext uri="{BB962C8B-B14F-4D97-AF65-F5344CB8AC3E}">
        <p14:creationId xmlns:p14="http://schemas.microsoft.com/office/powerpoint/2010/main" val="5298040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b="1" dirty="0"/>
              <a:t>How will we do it?</a:t>
            </a:r>
            <a:endParaRPr lang="en-US" sz="4400" dirty="0"/>
          </a:p>
        </p:txBody>
      </p:sp>
      <p:sp>
        <p:nvSpPr>
          <p:cNvPr id="3" name="Content Placeholder 2"/>
          <p:cNvSpPr>
            <a:spLocks noGrp="1"/>
          </p:cNvSpPr>
          <p:nvPr>
            <p:ph idx="1"/>
          </p:nvPr>
        </p:nvSpPr>
        <p:spPr/>
        <p:txBody>
          <a:bodyPr/>
          <a:lstStyle/>
          <a:p>
            <a:pPr marL="0" lvl="0" indent="0" fontAlgn="base">
              <a:buNone/>
            </a:pPr>
            <a:r>
              <a:rPr lang="en-US" sz="3600" b="0" u="none" strike="noStrike" kern="1200" cap="none" dirty="0" smtClean="0">
                <a:solidFill>
                  <a:schemeClr val="tx1">
                    <a:lumMod val="75000"/>
                    <a:lumOff val="25000"/>
                  </a:schemeClr>
                </a:solidFill>
                <a:effectLst/>
                <a:latin typeface="Arial"/>
                <a:ea typeface="+mj-ea"/>
                <a:cs typeface="Arial"/>
              </a:rPr>
              <a:t>Hardware and software manufacturers</a:t>
            </a:r>
          </a:p>
          <a:p>
            <a:pPr marL="914400" lvl="1" indent="-457200" fontAlgn="base"/>
            <a:r>
              <a:rPr lang="en-US" sz="2800" dirty="0"/>
              <a:t>iPad</a:t>
            </a:r>
          </a:p>
          <a:p>
            <a:pPr marL="914400" lvl="1" indent="-457200" fontAlgn="base"/>
            <a:r>
              <a:rPr lang="en-US" sz="2800" u="none" strike="noStrike" dirty="0" smtClean="0">
                <a:effectLst/>
              </a:rPr>
              <a:t>Kindle</a:t>
            </a:r>
          </a:p>
          <a:p>
            <a:pPr marL="914400" lvl="1" indent="-457200" fontAlgn="base"/>
            <a:r>
              <a:rPr lang="en-US" sz="2800" u="none" strike="noStrike" dirty="0" smtClean="0">
                <a:effectLst/>
              </a:rPr>
              <a:t>Nook (we hear an accessible version is coming)</a:t>
            </a:r>
          </a:p>
          <a:p>
            <a:pPr marL="914400" lvl="1" indent="-457200" fontAlgn="base"/>
            <a:r>
              <a:rPr lang="en-US" sz="2800" dirty="0" smtClean="0"/>
              <a:t>Android</a:t>
            </a:r>
            <a:endParaRPr lang="en-US" sz="2800" dirty="0"/>
          </a:p>
        </p:txBody>
      </p:sp>
    </p:spTree>
    <p:extLst>
      <p:ext uri="{BB962C8B-B14F-4D97-AF65-F5344CB8AC3E}">
        <p14:creationId xmlns:p14="http://schemas.microsoft.com/office/powerpoint/2010/main" val="13940186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800" b="1" dirty="0"/>
              <a:t>How will we do it?</a:t>
            </a:r>
            <a:endParaRPr lang="en-US" sz="4800" dirty="0"/>
          </a:p>
        </p:txBody>
      </p:sp>
      <p:sp>
        <p:nvSpPr>
          <p:cNvPr id="3" name="Content Placeholder 2"/>
          <p:cNvSpPr>
            <a:spLocks noGrp="1"/>
          </p:cNvSpPr>
          <p:nvPr>
            <p:ph idx="1"/>
          </p:nvPr>
        </p:nvSpPr>
        <p:spPr/>
        <p:txBody>
          <a:bodyPr/>
          <a:lstStyle/>
          <a:p>
            <a:pPr marL="0" lvl="0" indent="0" fontAlgn="base">
              <a:buNone/>
            </a:pPr>
            <a:r>
              <a:rPr lang="en-US" sz="3600" b="0" u="none" strike="noStrike" kern="1200" cap="none" dirty="0" smtClean="0">
                <a:solidFill>
                  <a:schemeClr val="tx1">
                    <a:lumMod val="75000"/>
                    <a:lumOff val="25000"/>
                  </a:schemeClr>
                </a:solidFill>
                <a:effectLst/>
                <a:latin typeface="Arial"/>
                <a:ea typeface="+mj-ea"/>
                <a:cs typeface="Arial"/>
              </a:rPr>
              <a:t>Advocacy organizations</a:t>
            </a:r>
          </a:p>
          <a:p>
            <a:pPr lvl="0" fontAlgn="base"/>
            <a:r>
              <a:rPr lang="en-US" sz="2800" u="none" strike="noStrike" dirty="0" smtClean="0">
                <a:effectLst/>
              </a:rPr>
              <a:t>American Foundation for the Blind</a:t>
            </a:r>
          </a:p>
          <a:p>
            <a:pPr lvl="0" fontAlgn="base"/>
            <a:r>
              <a:rPr lang="en-US" sz="2800" u="none" strike="noStrike" dirty="0" smtClean="0">
                <a:effectLst/>
              </a:rPr>
              <a:t>National Federation of the Blind</a:t>
            </a:r>
          </a:p>
          <a:p>
            <a:pPr lvl="0" fontAlgn="base"/>
            <a:r>
              <a:rPr lang="en-US" sz="2800" dirty="0" smtClean="0"/>
              <a:t>American Council of the Blind</a:t>
            </a:r>
            <a:endParaRPr lang="en-US" sz="2800" u="none" strike="noStrike" dirty="0" smtClean="0">
              <a:effectLst/>
            </a:endParaRPr>
          </a:p>
          <a:p>
            <a:pPr lvl="0" fontAlgn="base"/>
            <a:r>
              <a:rPr lang="en-US" sz="2800" u="none" strike="noStrike" dirty="0" smtClean="0">
                <a:effectLst/>
              </a:rPr>
              <a:t>Association on Higher Education </a:t>
            </a:r>
            <a:r>
              <a:rPr lang="en-US" sz="2800" dirty="0" smtClean="0"/>
              <a:t>and </a:t>
            </a:r>
            <a:r>
              <a:rPr lang="en-US" sz="2800" u="none" strike="noStrike" dirty="0" smtClean="0">
                <a:effectLst/>
              </a:rPr>
              <a:t>Disability</a:t>
            </a:r>
            <a:endParaRPr lang="en-US" sz="2800" dirty="0"/>
          </a:p>
        </p:txBody>
      </p:sp>
    </p:spTree>
    <p:extLst>
      <p:ext uri="{BB962C8B-B14F-4D97-AF65-F5344CB8AC3E}">
        <p14:creationId xmlns:p14="http://schemas.microsoft.com/office/powerpoint/2010/main" val="324745666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Questions?</a:t>
            </a:r>
            <a:endParaRPr lang="en-US" dirty="0"/>
          </a:p>
        </p:txBody>
      </p:sp>
      <p:sp>
        <p:nvSpPr>
          <p:cNvPr id="4" name="Text Placeholder 3"/>
          <p:cNvSpPr>
            <a:spLocks noGrp="1"/>
          </p:cNvSpPr>
          <p:nvPr>
            <p:ph type="body" idx="1"/>
          </p:nvPr>
        </p:nvSpPr>
        <p:spPr>
          <a:xfrm>
            <a:off x="609600" y="3276600"/>
            <a:ext cx="7866611" cy="990600"/>
          </a:xfrm>
        </p:spPr>
        <p:txBody>
          <a:bodyPr/>
          <a:lstStyle/>
          <a:p>
            <a:r>
              <a:rPr lang="en-US" dirty="0" smtClean="0">
                <a:hlinkClick r:id="rId3"/>
              </a:rPr>
              <a:t>Larry_Goldberg@wgbh.org</a:t>
            </a:r>
            <a:r>
              <a:rPr lang="en-US" dirty="0" smtClean="0"/>
              <a:t> </a:t>
            </a:r>
          </a:p>
          <a:p>
            <a:r>
              <a:rPr lang="en-US" dirty="0" smtClean="0">
                <a:hlinkClick r:id="rId4"/>
              </a:rPr>
              <a:t>Madeleine_Rothberg@wgbh.org</a:t>
            </a:r>
            <a:r>
              <a:rPr lang="en-US" dirty="0" smtClean="0"/>
              <a:t> </a:t>
            </a:r>
          </a:p>
          <a:p>
            <a:endParaRPr lang="en-US" dirty="0"/>
          </a:p>
        </p:txBody>
      </p:sp>
    </p:spTree>
    <p:extLst>
      <p:ext uri="{BB962C8B-B14F-4D97-AF65-F5344CB8AC3E}">
        <p14:creationId xmlns:p14="http://schemas.microsoft.com/office/powerpoint/2010/main" val="21889340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smtClean="0"/>
              <a:t>Digitization of Online </a:t>
            </a:r>
            <a:r>
              <a:rPr lang="en-US" b="1" dirty="0"/>
              <a:t>L</a:t>
            </a:r>
            <a:r>
              <a:rPr lang="en-US" b="1" dirty="0" smtClean="0"/>
              <a:t>earning</a:t>
            </a:r>
            <a:endParaRPr lang="en-US" b="1" dirty="0"/>
          </a:p>
        </p:txBody>
      </p:sp>
      <p:sp>
        <p:nvSpPr>
          <p:cNvPr id="5" name="Content Placeholder 4"/>
          <p:cNvSpPr>
            <a:spLocks noGrp="1"/>
          </p:cNvSpPr>
          <p:nvPr>
            <p:ph idx="1"/>
          </p:nvPr>
        </p:nvSpPr>
        <p:spPr/>
        <p:txBody>
          <a:bodyPr/>
          <a:lstStyle/>
          <a:p>
            <a:r>
              <a:rPr lang="en-US" dirty="0" smtClean="0"/>
              <a:t>Digital media</a:t>
            </a:r>
          </a:p>
          <a:p>
            <a:r>
              <a:rPr lang="en-US" dirty="0" smtClean="0"/>
              <a:t>And</a:t>
            </a:r>
            <a:r>
              <a:rPr lang="en-US" baseline="0" dirty="0" smtClean="0"/>
              <a:t> textbooks</a:t>
            </a:r>
          </a:p>
          <a:p>
            <a:r>
              <a:rPr lang="en-US" baseline="0" dirty="0" smtClean="0"/>
              <a:t>And electronic publishing</a:t>
            </a:r>
            <a:endParaRPr lang="en-US" dirty="0"/>
          </a:p>
        </p:txBody>
      </p:sp>
    </p:spTree>
    <p:extLst>
      <p:ext uri="{BB962C8B-B14F-4D97-AF65-F5344CB8AC3E}">
        <p14:creationId xmlns:p14="http://schemas.microsoft.com/office/powerpoint/2010/main" val="350246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b="1" dirty="0"/>
              <a:t>Digitization of Online Learning</a:t>
            </a:r>
            <a:endParaRPr lang="en-US" dirty="0"/>
          </a:p>
        </p:txBody>
      </p:sp>
      <p:sp>
        <p:nvSpPr>
          <p:cNvPr id="5" name="Content Placeholder 4"/>
          <p:cNvSpPr>
            <a:spLocks noGrp="1"/>
          </p:cNvSpPr>
          <p:nvPr>
            <p:ph idx="1"/>
          </p:nvPr>
        </p:nvSpPr>
        <p:spPr/>
        <p:txBody>
          <a:bodyPr/>
          <a:lstStyle/>
          <a:p>
            <a:r>
              <a:rPr lang="en-US" dirty="0" smtClean="0"/>
              <a:t>Great opportunities</a:t>
            </a:r>
          </a:p>
          <a:p>
            <a:r>
              <a:rPr lang="en-US" dirty="0" smtClean="0"/>
              <a:t>Unique challenges</a:t>
            </a:r>
          </a:p>
          <a:p>
            <a:r>
              <a:rPr lang="en-US" dirty="0" smtClean="0"/>
              <a:t>Anywhere, anytime learning</a:t>
            </a:r>
          </a:p>
          <a:p>
            <a:r>
              <a:rPr lang="en-US" dirty="0" smtClean="0"/>
              <a:t>Malleable and flexible digital formats</a:t>
            </a:r>
          </a:p>
          <a:p>
            <a:r>
              <a:rPr lang="en-US" dirty="0" smtClean="0"/>
              <a:t>Timely and equal access</a:t>
            </a:r>
          </a:p>
          <a:p>
            <a:r>
              <a:rPr lang="en-US" dirty="0" smtClean="0"/>
              <a:t>Old models of retrofitting materials</a:t>
            </a:r>
          </a:p>
          <a:p>
            <a:pPr lvl="1"/>
            <a:r>
              <a:rPr lang="en-US" dirty="0" smtClean="0"/>
              <a:t>No longer work</a:t>
            </a:r>
          </a:p>
          <a:p>
            <a:pPr lvl="1"/>
            <a:r>
              <a:rPr lang="en-US" dirty="0" smtClean="0"/>
              <a:t>Can be vastly expensive</a:t>
            </a:r>
            <a:endParaRPr lang="en-US" dirty="0"/>
          </a:p>
        </p:txBody>
      </p:sp>
    </p:spTree>
    <p:extLst>
      <p:ext uri="{BB962C8B-B14F-4D97-AF65-F5344CB8AC3E}">
        <p14:creationId xmlns:p14="http://schemas.microsoft.com/office/powerpoint/2010/main" val="29252387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idx="13"/>
          </p:nvPr>
        </p:nvSpPr>
        <p:spPr/>
        <p:txBody>
          <a:bodyPr/>
          <a:lstStyle/>
          <a:p>
            <a:r>
              <a:rPr lang="en-US" b="1" dirty="0" smtClean="0"/>
              <a:t>Into the Future . . .</a:t>
            </a:r>
            <a:endParaRPr lang="en-US" b="1" dirty="0"/>
          </a:p>
        </p:txBody>
      </p:sp>
    </p:spTree>
    <p:extLst>
      <p:ext uri="{BB962C8B-B14F-4D97-AF65-F5344CB8AC3E}">
        <p14:creationId xmlns:p14="http://schemas.microsoft.com/office/powerpoint/2010/main" val="39219146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latin typeface="Whitney Book" charset="0"/>
              </a:rPr>
              <a:t>How Do People with Print Disabilities Read?</a:t>
            </a:r>
            <a:endParaRPr lang="en-US" sz="2800" b="1" dirty="0"/>
          </a:p>
        </p:txBody>
      </p:sp>
      <p:pic>
        <p:nvPicPr>
          <p:cNvPr id="2" name="Picture 1" descr="braille note.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43000" y="1143000"/>
            <a:ext cx="6777474" cy="5105400"/>
          </a:xfrm>
          <a:prstGeom prst="rect">
            <a:avLst/>
          </a:prstGeom>
        </p:spPr>
      </p:pic>
    </p:spTree>
    <p:extLst>
      <p:ext uri="{BB962C8B-B14F-4D97-AF65-F5344CB8AC3E}">
        <p14:creationId xmlns:p14="http://schemas.microsoft.com/office/powerpoint/2010/main" val="29252387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b="1" dirty="0">
                <a:latin typeface="Whitney Book" charset="0"/>
              </a:rPr>
              <a:t>How Do People with Print Disabilities Read?</a:t>
            </a:r>
            <a:endParaRPr lang="en-US" sz="2800" b="1" dirty="0"/>
          </a:p>
        </p:txBody>
      </p:sp>
      <p:pic>
        <p:nvPicPr>
          <p:cNvPr id="6" name="Picture 3" descr="daisy-logo.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09800"/>
            <a:ext cx="2403475" cy="2139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4" descr="nimas logo2.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133600" y="5029200"/>
            <a:ext cx="4981575" cy="135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5" descr="epub_logo_color.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791200" y="1828800"/>
            <a:ext cx="1893888"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TextBox 2"/>
          <p:cNvSpPr txBox="1">
            <a:spLocks noChangeArrowheads="1"/>
          </p:cNvSpPr>
          <p:nvPr/>
        </p:nvSpPr>
        <p:spPr bwMode="auto">
          <a:xfrm>
            <a:off x="1244600" y="1395413"/>
            <a:ext cx="2274888" cy="48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b">
            <a:spAutoFit/>
          </a:bodyPr>
          <a:lstStyle>
            <a:lvl1pPr marL="342900" indent="-342900" defTabSz="457200" eaLnBrk="0" hangingPunct="0">
              <a:defRPr sz="2400">
                <a:solidFill>
                  <a:schemeClr val="tx1"/>
                </a:solidFill>
                <a:latin typeface="Arial" charset="0"/>
                <a:ea typeface="ＭＳ Ｐゴシック" charset="0"/>
                <a:cs typeface="ＭＳ Ｐゴシック" charset="0"/>
              </a:defRPr>
            </a:lvl1pPr>
            <a:lvl2pPr marL="742950" indent="-285750" defTabSz="457200" eaLnBrk="0" hangingPunct="0">
              <a:defRPr sz="2400">
                <a:solidFill>
                  <a:schemeClr val="tx1"/>
                </a:solidFill>
                <a:latin typeface="Arial" charset="0"/>
                <a:ea typeface="ＭＳ Ｐゴシック" charset="0"/>
              </a:defRPr>
            </a:lvl2pPr>
            <a:lvl3pPr marL="457200" indent="-457200" defTabSz="457200" eaLnBrk="0" hangingPunct="0">
              <a:defRPr sz="2400">
                <a:solidFill>
                  <a:schemeClr val="tx1"/>
                </a:solidFill>
                <a:latin typeface="Arial" charset="0"/>
                <a:ea typeface="ＭＳ Ｐゴシック" charset="0"/>
              </a:defRPr>
            </a:lvl3pPr>
            <a:lvl4pPr marL="1600200" indent="-228600" defTabSz="457200" eaLnBrk="0" hangingPunct="0">
              <a:defRPr sz="2400">
                <a:solidFill>
                  <a:schemeClr val="tx1"/>
                </a:solidFill>
                <a:latin typeface="Arial" charset="0"/>
                <a:ea typeface="ＭＳ Ｐゴシック" charset="0"/>
              </a:defRPr>
            </a:lvl4pPr>
            <a:lvl5pPr marL="2057400" indent="-228600" defTabSz="4572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lvl="2" eaLnBrk="1" hangingPunct="1">
              <a:lnSpc>
                <a:spcPct val="90000"/>
              </a:lnSpc>
              <a:buFont typeface="Arial" charset="0"/>
              <a:buChar char="•"/>
            </a:pPr>
            <a:r>
              <a:rPr lang="en-US" sz="2800" dirty="0">
                <a:latin typeface="Whitney Book" charset="0"/>
              </a:rPr>
              <a:t>Standards</a:t>
            </a:r>
          </a:p>
        </p:txBody>
      </p:sp>
    </p:spTree>
    <p:extLst>
      <p:ext uri="{BB962C8B-B14F-4D97-AF65-F5344CB8AC3E}">
        <p14:creationId xmlns:p14="http://schemas.microsoft.com/office/powerpoint/2010/main" val="292523878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Whitney Book" charset="0"/>
              </a:rPr>
              <a:t>How Do People with Print Disabilities Read?</a:t>
            </a:r>
            <a:endParaRPr lang="en-US" sz="2800" b="1" dirty="0"/>
          </a:p>
        </p:txBody>
      </p:sp>
      <p:sp>
        <p:nvSpPr>
          <p:cNvPr id="4" name="Content Placeholder 3"/>
          <p:cNvSpPr>
            <a:spLocks noGrp="1"/>
          </p:cNvSpPr>
          <p:nvPr>
            <p:ph idx="1"/>
          </p:nvPr>
        </p:nvSpPr>
        <p:spPr>
          <a:xfrm>
            <a:off x="304800" y="1295400"/>
            <a:ext cx="8458200" cy="609600"/>
          </a:xfrm>
        </p:spPr>
        <p:txBody>
          <a:bodyPr/>
          <a:lstStyle/>
          <a:p>
            <a:r>
              <a:rPr lang="en-US" sz="2800" dirty="0">
                <a:latin typeface="Whitney Book" charset="0"/>
              </a:rPr>
              <a:t>Hardware </a:t>
            </a:r>
            <a:r>
              <a:rPr lang="en-US" sz="2800" dirty="0" smtClean="0">
                <a:latin typeface="Whitney Book" charset="0"/>
              </a:rPr>
              <a:t>– specialized</a:t>
            </a:r>
          </a:p>
        </p:txBody>
      </p:sp>
      <p:pic>
        <p:nvPicPr>
          <p:cNvPr id="5" name="Picture 3" descr="IntelReader.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3813" y="2057400"/>
            <a:ext cx="2692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4" descr="knfb reader-hand3.jpg"/>
          <p:cNvPicPr>
            <a:picLocks noChangeAspect="1"/>
          </p:cNvPicPr>
          <p:nvPr/>
        </p:nvPicPr>
        <p:blipFill>
          <a:blip r:embed="rId3">
            <a:extLst>
              <a:ext uri="{28A0092B-C50C-407E-A947-70E740481C1C}">
                <a14:useLocalDpi xmlns:a14="http://schemas.microsoft.com/office/drawing/2010/main" val="0"/>
              </a:ext>
            </a:extLst>
          </a:blip>
          <a:srcRect l="-2467" t="-2612" r="38170" b="30270"/>
          <a:stretch>
            <a:fillRect/>
          </a:stretch>
        </p:blipFill>
        <p:spPr bwMode="auto">
          <a:xfrm>
            <a:off x="7162800" y="3581400"/>
            <a:ext cx="1295400"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5" descr="player_daisy_victor_reader_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590800" y="4114800"/>
            <a:ext cx="1927225" cy="1446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pd_plextalk_ptn2.jpg"/>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533400" y="5105400"/>
            <a:ext cx="16383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7" descr="humanwareimage002.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80175" y="1455738"/>
            <a:ext cx="2009775" cy="1254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8" descr="booksense_standard_large.png"/>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5105400" y="4724400"/>
            <a:ext cx="1627188"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9" descr="1-07191-00_BookPort_Plus_7.jpg"/>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581400" y="1828800"/>
            <a:ext cx="2408238" cy="164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3324462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b="1" dirty="0">
                <a:latin typeface="Whitney Book" charset="0"/>
              </a:rPr>
              <a:t>How Do People with Print Disabilities Read?</a:t>
            </a:r>
            <a:endParaRPr lang="en-US" sz="2800" dirty="0"/>
          </a:p>
        </p:txBody>
      </p:sp>
      <p:sp>
        <p:nvSpPr>
          <p:cNvPr id="4" name="Content Placeholder 3"/>
          <p:cNvSpPr>
            <a:spLocks noGrp="1"/>
          </p:cNvSpPr>
          <p:nvPr>
            <p:ph idx="1"/>
          </p:nvPr>
        </p:nvSpPr>
        <p:spPr>
          <a:xfrm>
            <a:off x="304800" y="1295400"/>
            <a:ext cx="8458200" cy="609600"/>
          </a:xfrm>
        </p:spPr>
        <p:txBody>
          <a:bodyPr/>
          <a:lstStyle/>
          <a:p>
            <a:r>
              <a:rPr lang="en-US" sz="2800" dirty="0">
                <a:latin typeface="Whitney Book" charset="0"/>
              </a:rPr>
              <a:t>Hardware </a:t>
            </a:r>
            <a:r>
              <a:rPr lang="en-US" sz="2800" dirty="0" smtClean="0">
                <a:latin typeface="Whitney Book" charset="0"/>
              </a:rPr>
              <a:t>– mainstream</a:t>
            </a:r>
          </a:p>
        </p:txBody>
      </p:sp>
      <p:pic>
        <p:nvPicPr>
          <p:cNvPr id="5" name="Picture 10" descr="ibooks-iphone-100607-413x440.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099175" y="4338638"/>
            <a:ext cx="2005013" cy="2136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2" descr="Amazon-Kindle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1978025"/>
            <a:ext cx="2674938" cy="267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1" descr="ipad-ibooks.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 y="4129088"/>
            <a:ext cx="4151313" cy="242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53639340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3531</TotalTime>
  <Words>587</Words>
  <Application>Microsoft Office PowerPoint</Application>
  <PresentationFormat>On-screen Show (4:3)</PresentationFormat>
  <Paragraphs>113</Paragraphs>
  <Slides>27</Slides>
  <Notes>9</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Born Digital - and Accessible </vt:lpstr>
      <vt:lpstr>PowerPoint Presentation</vt:lpstr>
      <vt:lpstr>Digitization of Online Learning</vt:lpstr>
      <vt:lpstr>Digitization of Online Learning</vt:lpstr>
      <vt:lpstr>PowerPoint Presentation</vt:lpstr>
      <vt:lpstr>How Do People with Print Disabilities Read?</vt:lpstr>
      <vt:lpstr>How Do People with Print Disabilities Read?</vt:lpstr>
      <vt:lpstr>How Do People with Print Disabilities Read?</vt:lpstr>
      <vt:lpstr>How Do People with Print Disabilities Read?</vt:lpstr>
      <vt:lpstr>How Do People with Print Disabilities Read?</vt:lpstr>
      <vt:lpstr>A New Approach</vt:lpstr>
      <vt:lpstr>PowerPoint Presentation</vt:lpstr>
      <vt:lpstr>PowerPoint Presentation</vt:lpstr>
      <vt:lpstr>Born Digital: Building Infrastructure</vt:lpstr>
      <vt:lpstr>Born Digital: Building Enhancements</vt:lpstr>
      <vt:lpstr>Born Digital: From Conception</vt:lpstr>
      <vt:lpstr>How will we do it?</vt:lpstr>
      <vt:lpstr>How will we do it?</vt:lpstr>
      <vt:lpstr>Teachers’ Domain</vt:lpstr>
      <vt:lpstr>Teachers’ Domain</vt:lpstr>
      <vt:lpstr>Teachers’ Domain</vt:lpstr>
      <vt:lpstr>Teachers’ Domain</vt:lpstr>
      <vt:lpstr>Teachers’ Domain</vt:lpstr>
      <vt:lpstr>How will we do it?</vt:lpstr>
      <vt:lpstr>How will we do it?</vt:lpstr>
      <vt:lpstr>How will we do it?</vt:lpstr>
      <vt:lpstr>Questions?</vt:lpstr>
    </vt:vector>
  </TitlesOfParts>
  <Company>EDUCAUSE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 Burrows</dc:creator>
  <cp:lastModifiedBy>Colleen Keller</cp:lastModifiedBy>
  <cp:revision>52</cp:revision>
  <dcterms:created xsi:type="dcterms:W3CDTF">2012-08-08T18:23:13Z</dcterms:created>
  <dcterms:modified xsi:type="dcterms:W3CDTF">2013-02-01T17:02:58Z</dcterms:modified>
</cp:coreProperties>
</file>