
<file path=[Content_Types].xml><?xml version="1.0" encoding="utf-8"?>
<Types xmlns="http://schemas.openxmlformats.org/package/2006/content-types">
  <Default Extension="png" ContentType="image/png"/>
  <Default Extension="bin" ContentType="audio/unknown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8.xml" ContentType="application/vnd.openxmlformats-officedocument.theme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9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10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803" r:id="rId2"/>
    <p:sldMasterId id="2147483816" r:id="rId3"/>
    <p:sldMasterId id="2147483877" r:id="rId4"/>
    <p:sldMasterId id="2147483962" r:id="rId5"/>
    <p:sldMasterId id="2147483986" r:id="rId6"/>
    <p:sldMasterId id="2147484089" r:id="rId7"/>
    <p:sldMasterId id="2147484137" r:id="rId8"/>
    <p:sldMasterId id="2147484162" r:id="rId9"/>
    <p:sldMasterId id="2147484174" r:id="rId10"/>
    <p:sldMasterId id="2147484198" r:id="rId11"/>
  </p:sldMasterIdLst>
  <p:notesMasterIdLst>
    <p:notesMasterId r:id="rId40"/>
  </p:notesMasterIdLst>
  <p:handoutMasterIdLst>
    <p:handoutMasterId r:id="rId41"/>
  </p:handoutMasterIdLst>
  <p:sldIdLst>
    <p:sldId id="279" r:id="rId12"/>
    <p:sldId id="280" r:id="rId13"/>
    <p:sldId id="281" r:id="rId14"/>
    <p:sldId id="282" r:id="rId15"/>
    <p:sldId id="321" r:id="rId16"/>
    <p:sldId id="322" r:id="rId17"/>
    <p:sldId id="311" r:id="rId18"/>
    <p:sldId id="316" r:id="rId19"/>
    <p:sldId id="293" r:id="rId20"/>
    <p:sldId id="287" r:id="rId21"/>
    <p:sldId id="288" r:id="rId22"/>
    <p:sldId id="292" r:id="rId23"/>
    <p:sldId id="314" r:id="rId24"/>
    <p:sldId id="283" r:id="rId25"/>
    <p:sldId id="296" r:id="rId26"/>
    <p:sldId id="297" r:id="rId27"/>
    <p:sldId id="285" r:id="rId28"/>
    <p:sldId id="328" r:id="rId29"/>
    <p:sldId id="329" r:id="rId30"/>
    <p:sldId id="303" r:id="rId31"/>
    <p:sldId id="323" r:id="rId32"/>
    <p:sldId id="324" r:id="rId33"/>
    <p:sldId id="325" r:id="rId34"/>
    <p:sldId id="326" r:id="rId35"/>
    <p:sldId id="327" r:id="rId36"/>
    <p:sldId id="304" r:id="rId37"/>
    <p:sldId id="310" r:id="rId38"/>
    <p:sldId id="320" r:id="rId3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cqueline Bichsel" initials="JB" lastIdx="17" clrIdx="0"/>
  <p:cmAuthor id="1" name="Tyson Anderson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AF"/>
    <a:srgbClr val="62BD27"/>
    <a:srgbClr val="01FB05"/>
    <a:srgbClr val="00BD01"/>
    <a:srgbClr val="155594"/>
    <a:srgbClr val="295F48"/>
    <a:srgbClr val="FFD861"/>
    <a:srgbClr val="38434D"/>
    <a:srgbClr val="57539A"/>
    <a:srgbClr val="5753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73" autoAdjust="0"/>
  </p:normalViewPr>
  <p:slideViewPr>
    <p:cSldViewPr snapToGrid="0" snapToObjects="1">
      <p:cViewPr>
        <p:scale>
          <a:sx n="150" d="100"/>
          <a:sy n="150" d="100"/>
        </p:scale>
        <p:origin x="2270" y="17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53" d="100"/>
          <a:sy n="53" d="100"/>
        </p:scale>
        <p:origin x="-184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slide" Target="slides/slide2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42" Type="http://schemas.openxmlformats.org/officeDocument/2006/relationships/commentAuthors" Target="commentAuthor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slide" Target="slides/slide27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slide" Target="slides/slide2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slide" Target="slides/slide25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1136960152708E-2"/>
          <c:y val="0.106629241113991"/>
          <c:w val="0.65862610355523699"/>
          <c:h val="0.772664513607379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Major priority for at least some areas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AA</c:v>
                </c:pt>
                <c:pt idx="1">
                  <c:v>BA</c:v>
                </c:pt>
                <c:pt idx="2">
                  <c:v>BA LA</c:v>
                </c:pt>
                <c:pt idx="3">
                  <c:v>MA</c:v>
                </c:pt>
                <c:pt idx="4">
                  <c:v>DR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0.73</c:v>
                </c:pt>
                <c:pt idx="1">
                  <c:v>0.81</c:v>
                </c:pt>
                <c:pt idx="2">
                  <c:v>0.52</c:v>
                </c:pt>
                <c:pt idx="3">
                  <c:v>0.71</c:v>
                </c:pt>
                <c:pt idx="4">
                  <c:v>0.61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An interest of the institution but not a priority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AA</c:v>
                </c:pt>
                <c:pt idx="1">
                  <c:v>BA</c:v>
                </c:pt>
                <c:pt idx="2">
                  <c:v>BA LA</c:v>
                </c:pt>
                <c:pt idx="3">
                  <c:v>MA</c:v>
                </c:pt>
                <c:pt idx="4">
                  <c:v>DR</c:v>
                </c:pt>
              </c:strCache>
            </c:strRef>
          </c:cat>
          <c:val>
            <c:numRef>
              <c:f>Sheet1!$C$2:$C$6</c:f>
              <c:numCache>
                <c:formatCode>0.00%</c:formatCode>
                <c:ptCount val="5"/>
                <c:pt idx="0">
                  <c:v>0.17</c:v>
                </c:pt>
                <c:pt idx="1">
                  <c:v>0.12</c:v>
                </c:pt>
                <c:pt idx="2">
                  <c:v>0.36</c:v>
                </c:pt>
                <c:pt idx="3">
                  <c:v>0.25</c:v>
                </c:pt>
                <c:pt idx="4">
                  <c:v>0.37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8640768"/>
        <c:axId val="178642304"/>
      </c:barChart>
      <c:catAx>
        <c:axId val="178640768"/>
        <c:scaling>
          <c:orientation val="minMax"/>
        </c:scaling>
        <c:delete val="0"/>
        <c:axPos val="b"/>
        <c:majorTickMark val="in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78642304"/>
        <c:crosses val="autoZero"/>
        <c:auto val="1"/>
        <c:lblAlgn val="ctr"/>
        <c:lblOffset val="100"/>
        <c:noMultiLvlLbl val="0"/>
      </c:catAx>
      <c:valAx>
        <c:axId val="178642304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0"/>
        <c:majorTickMark val="in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7864076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8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/>
            </a:pPr>
            <a:endParaRPr lang="en-US"/>
          </a:p>
        </c:txPr>
      </c:legendEntry>
      <c:layout>
        <c:manualLayout>
          <c:xMode val="edge"/>
          <c:yMode val="edge"/>
          <c:x val="0.74946707229778098"/>
          <c:y val="0.27412133064278299"/>
          <c:w val="0.23841171558100699"/>
          <c:h val="0.45175711776698102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Major institutional priority</c:v>
                </c:pt>
              </c:strCache>
            </c:strRef>
          </c:tx>
          <c:spPr>
            <a:solidFill>
              <a:srgbClr val="4F81BD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Public</c:v>
                </c:pt>
                <c:pt idx="1">
                  <c:v>Private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0.33300000000000002</c:v>
                </c:pt>
                <c:pt idx="1">
                  <c:v>0.20799999999999999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Major priority for some areas, but not the entire institution</c:v>
                </c:pt>
              </c:strCache>
            </c:strRef>
          </c:tx>
          <c:spPr>
            <a:solidFill>
              <a:srgbClr val="4F81BD">
                <a:lumMod val="40000"/>
                <a:lumOff val="60000"/>
              </a:srgbClr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Public</c:v>
                </c:pt>
                <c:pt idx="1">
                  <c:v>Private</c:v>
                </c:pt>
              </c:strCache>
            </c:strRef>
          </c:cat>
          <c:val>
            <c:numRef>
              <c:f>Sheet1!$C$2:$C$3</c:f>
              <c:numCache>
                <c:formatCode>0.00%</c:formatCode>
                <c:ptCount val="2"/>
                <c:pt idx="0">
                  <c:v>0.4</c:v>
                </c:pt>
                <c:pt idx="1">
                  <c:v>0.44800000000000001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An interest of the institution but not a priority</c:v>
                </c:pt>
              </c:strCache>
            </c:strRef>
          </c:tx>
          <c:spPr>
            <a:solidFill>
              <a:srgbClr val="C0504D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Public</c:v>
                </c:pt>
                <c:pt idx="1">
                  <c:v>Private</c:v>
                </c:pt>
              </c:strCache>
            </c:strRef>
          </c:cat>
          <c:val>
            <c:numRef>
              <c:f>Sheet1!$D$2:$D$3</c:f>
              <c:numCache>
                <c:formatCode>0.00%</c:formatCode>
                <c:ptCount val="2"/>
                <c:pt idx="0">
                  <c:v>0.2</c:v>
                </c:pt>
                <c:pt idx="1">
                  <c:v>0.28799999999999998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serLines/>
        <c:axId val="182685696"/>
        <c:axId val="182687232"/>
      </c:barChart>
      <c:catAx>
        <c:axId val="182685696"/>
        <c:scaling>
          <c:orientation val="minMax"/>
        </c:scaling>
        <c:delete val="0"/>
        <c:axPos val="b"/>
        <c:majorTickMark val="in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82687232"/>
        <c:crosses val="autoZero"/>
        <c:auto val="1"/>
        <c:lblAlgn val="ctr"/>
        <c:lblOffset val="100"/>
        <c:noMultiLvlLbl val="0"/>
      </c:catAx>
      <c:valAx>
        <c:axId val="182687232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0"/>
        <c:majorTickMark val="in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8268569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FEDE324-3995-4E8C-A761-D794AEFE3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537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28533F-4459-47CC-8322-2E6E8D31E444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A1E0D21-CFC7-4235-96D4-13786D8773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94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ＭＳ Ｐゴシック" pitchFamily="48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</a:t>
            </a:r>
            <a:r>
              <a:rPr lang="en-US" baseline="0" dirty="0" smtClean="0"/>
              <a:t> than 50% of institutions are using data to make predictions or to be proactive.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F364-5908-4CE0-AEE1-7FBF3BAB814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7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1.xml"/><Relationship Id="rId4" Type="http://schemas.openxmlformats.org/officeDocument/2006/relationships/image" Target="../media/image4.png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yber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9" descr="EDUCAUSELogo.png"/>
          <p:cNvPicPr>
            <a:picLocks noChangeAspect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417888" y="954088"/>
            <a:ext cx="2297112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3"/>
          <p:cNvPicPr>
            <a:picLocks noChangeAspect="1"/>
          </p:cNvPicPr>
          <p:nvPr userDrawn="1"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417888" y="1682750"/>
            <a:ext cx="2297112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28295"/>
            <a:ext cx="7772400" cy="1470025"/>
          </a:xfrm>
        </p:spPr>
        <p:txBody>
          <a:bodyPr/>
          <a:lstStyle>
            <a:lvl1pPr algn="ctr">
              <a:defRPr sz="30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491945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3843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3AD9C-8D88-497D-B3E7-10814A9FE7C5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47202-DA67-43EA-B57D-C884FC00B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9018F-86CC-41A0-9DA6-D38AF64117FA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CB5CF-EFC3-4343-9721-EB6641372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58B77-01C2-EB4B-834F-C283AE1A1C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75290"/>
      </p:ext>
    </p:extLst>
  </p:cSld>
  <p:clrMapOvr>
    <a:masterClrMapping/>
  </p:clrMapOvr>
  <p:transition spd="med"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6924E-755B-264C-88B7-D6D292A40F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58148"/>
      </p:ext>
    </p:extLst>
  </p:cSld>
  <p:clrMapOvr>
    <a:masterClrMapping/>
  </p:clrMapOvr>
  <p:transition spd="med"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FA41E-9DA3-FD45-AABF-7A15FC275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21973"/>
      </p:ext>
    </p:extLst>
  </p:cSld>
  <p:clrMapOvr>
    <a:masterClrMapping/>
  </p:clrMapOvr>
  <p:transition spd="med"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C926D-4216-304A-AD96-812904FD9F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84539"/>
      </p:ext>
    </p:extLst>
  </p:cSld>
  <p:clrMapOvr>
    <a:masterClrMapping/>
  </p:clrMapOvr>
  <p:transition spd="med"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93D3-9EA6-9A45-A59D-218B68395B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752614"/>
      </p:ext>
    </p:extLst>
  </p:cSld>
  <p:clrMapOvr>
    <a:masterClrMapping/>
  </p:clrMapOvr>
  <p:transition spd="med"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E2B92-0523-6E47-BAC8-E2EBF3E834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87329"/>
      </p:ext>
    </p:extLst>
  </p:cSld>
  <p:clrMapOvr>
    <a:masterClrMapping/>
  </p:clrMapOvr>
  <p:transition spd="med">
    <p:fad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3D111-1DD1-1443-BB72-30023387B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02864"/>
      </p:ext>
    </p:extLst>
  </p:cSld>
  <p:clrMapOvr>
    <a:masterClrMapping/>
  </p:clrMapOvr>
  <p:transition spd="med">
    <p:fad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4497C-500D-EC4A-8F03-A5A312408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80289"/>
      </p:ext>
    </p:extLst>
  </p:cSld>
  <p:clrMapOvr>
    <a:masterClrMapping/>
  </p:clrMapOvr>
  <p:transition spd="med">
    <p:fad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6ED8B-B604-0048-A49D-E820FE397C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96742"/>
      </p:ext>
    </p:extLst>
  </p:cSld>
  <p:clrMapOvr>
    <a:masterClrMapping/>
  </p:clrMapOvr>
  <p:transition spd="med">
    <p:fad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E1204-C80C-7748-B3E3-59C288F4F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61558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52DB9-6254-4EE2-A130-E4F79474582C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0E199-D085-4F25-8A56-CBCB95EA09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6FD10-FC70-7A44-837B-3FC074F49F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02466"/>
      </p:ext>
    </p:extLst>
  </p:cSld>
  <p:clrMapOvr>
    <a:masterClrMapping/>
  </p:clrMapOvr>
  <p:transition spd="med">
    <p:fad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58B77-01C2-EB4B-834F-C283AE1A1C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49817"/>
      </p:ext>
    </p:extLst>
  </p:cSld>
  <p:clrMapOvr>
    <a:masterClrMapping/>
  </p:clrMapOvr>
  <p:transition spd="med">
    <p:fad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6924E-755B-264C-88B7-D6D292A40F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26388"/>
      </p:ext>
    </p:extLst>
  </p:cSld>
  <p:clrMapOvr>
    <a:masterClrMapping/>
  </p:clrMapOvr>
  <p:transition spd="med">
    <p:fad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FA41E-9DA3-FD45-AABF-7A15FC275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21337"/>
      </p:ext>
    </p:extLst>
  </p:cSld>
  <p:clrMapOvr>
    <a:masterClrMapping/>
  </p:clrMapOvr>
  <p:transition spd="med">
    <p:fad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C926D-4216-304A-AD96-812904FD9F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10282"/>
      </p:ext>
    </p:extLst>
  </p:cSld>
  <p:clrMapOvr>
    <a:masterClrMapping/>
  </p:clrMapOvr>
  <p:transition spd="med">
    <p:fad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yber.jp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9" descr="EDUCAUSELogo.pn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417888" y="954088"/>
            <a:ext cx="2297112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3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417888" y="1682750"/>
            <a:ext cx="2297112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28295"/>
            <a:ext cx="7772400" cy="1470025"/>
          </a:xfrm>
        </p:spPr>
        <p:txBody>
          <a:bodyPr/>
          <a:lstStyle>
            <a:lvl1pPr algn="ctr">
              <a:defRPr sz="3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491945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3843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90562"/>
      </p:ext>
    </p:extLst>
  </p:cSld>
  <p:clrMapOvr>
    <a:masterClrMapping/>
  </p:clrMapOvr>
  <p:transition spd="med">
    <p:fad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59214"/>
      </p:ext>
    </p:extLst>
  </p:cSld>
  <p:clrMapOvr>
    <a:masterClrMapping/>
  </p:clrMapOvr>
  <p:transition spd="med">
    <p:fad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6975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53633"/>
      </p:ext>
    </p:extLst>
  </p:cSld>
  <p:clrMapOvr>
    <a:masterClrMapping/>
  </p:clrMapOvr>
  <p:transition spd="med">
    <p:fade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311"/>
      </p:ext>
    </p:extLst>
  </p:cSld>
  <p:clrMapOvr>
    <a:masterClrMapping/>
  </p:clrMapOvr>
  <p:transition spd="med">
    <p:fade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16680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C42F6-089C-4156-A441-E1F23C1AA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3608"/>
      </p:ext>
    </p:extLst>
  </p:cSld>
  <p:clrMapOvr>
    <a:masterClrMapping/>
  </p:clrMapOvr>
  <p:transition spd="med">
    <p:fade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10309"/>
      </p:ext>
    </p:extLst>
  </p:cSld>
  <p:clrMapOvr>
    <a:masterClrMapping/>
  </p:clrMapOvr>
  <p:transition spd="med">
    <p:fade/>
  </p:transition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11367"/>
      </p:ext>
    </p:extLst>
  </p:cSld>
  <p:clrMapOvr>
    <a:masterClrMapping/>
  </p:clrMapOvr>
  <p:transition spd="med">
    <p:fade/>
  </p:transition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58632"/>
      </p:ext>
    </p:extLst>
  </p:cSld>
  <p:clrMapOvr>
    <a:masterClrMapping/>
  </p:clrMapOvr>
  <p:transition spd="med">
    <p:fade/>
  </p:transition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07153"/>
      </p:ext>
    </p:extLst>
  </p:cSld>
  <p:clrMapOvr>
    <a:masterClrMapping/>
  </p:clrMapOvr>
  <p:transition spd="med">
    <p:fade/>
  </p:transition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F72BC2-2CA0-46BB-A667-1E88F54A7A68}" type="datetimeFigureOut">
              <a:rPr lang="en-US" smtClean="0"/>
              <a:pPr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8F58-87DD-4A15-9D7D-EC6813C6E3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42106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CF07F-7BC3-421B-B39B-C7B0D4F1A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3D545-1B24-4D36-83F8-21A63C00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C07FC-B848-4CD0-AE7F-094CDBFA3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A7CF0-0F6F-4CCD-8C4D-956121099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0DC95-F8FD-44A3-87E9-BD53DB50E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EB604-83B1-4B74-A89A-834BFCE6F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ADAEE-53E5-457F-9DF6-9AD8A943A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14852-3DAD-42C1-9245-6D4F3E9C9BE9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7A2D3-B3CA-4457-A972-2230B7408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CC982-19C0-4171-845F-A3F207AC5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B4004-F93C-48E6-A29B-281A8E7A1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17F29-F0BD-4A1C-AAC7-050B7FF74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D5ACF-3292-4973-B469-C451B0FD8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491FC-3DE8-4C0A-AF4F-C04355D853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15573-0820-4451-9021-FE6C256191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4FFDC-CF7D-4E9F-8348-93B19B2BBC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8D2EF-5E18-44B6-9356-939032A3AA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3262A-FFC5-4123-84CC-5B42E0C8B3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BBA8D-68EF-4FB7-A7A7-3717DAD9C9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6975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9F3A8-5B07-4FB0-A228-6DC0DC5501A9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462BF-7B7D-4181-93D9-30AC9FDEC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01076-CB45-411C-BCD7-57DED16B5F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A41DC-B43A-49BB-BC95-69E34E47D3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2B47C-3F8E-44FB-9FDC-21A0690D76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484DA-B139-45EB-9FB9-39B79F1F30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BFEB8-C617-4A8B-9F80-96DF337765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6A528-BDA6-4EB3-A56E-7DDAE4475D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93D3-9EA6-9A45-A59D-218B68395B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70436"/>
      </p:ext>
    </p:extLst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E2B92-0523-6E47-BAC8-E2EBF3E834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89247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3D111-1DD1-1443-BB72-30023387B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05140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4497C-500D-EC4A-8F03-A5A312408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2484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BDB99-694F-46F9-BFAD-18250040D40E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00111-BA5D-4414-96B6-5775B2564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6ED8B-B604-0048-A49D-E820FE397C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06800"/>
      </p:ext>
    </p:extLst>
  </p:cSld>
  <p:clrMapOvr>
    <a:masterClrMapping/>
  </p:clrMapOvr>
  <p:transition spd="med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E1204-C80C-7748-B3E3-59C288F4F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01696"/>
      </p:ext>
    </p:extLst>
  </p:cSld>
  <p:clrMapOvr>
    <a:masterClrMapping/>
  </p:clrMapOvr>
  <p:transition spd="med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6FD10-FC70-7A44-837B-3FC074F49F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49429"/>
      </p:ext>
    </p:extLst>
  </p:cSld>
  <p:clrMapOvr>
    <a:masterClrMapping/>
  </p:clrMapOvr>
  <p:transition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58B77-01C2-EB4B-834F-C283AE1A1C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99622"/>
      </p:ext>
    </p:extLst>
  </p:cSld>
  <p:clrMapOvr>
    <a:masterClrMapping/>
  </p:clrMapOvr>
  <p:transition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6924E-755B-264C-88B7-D6D292A40F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15083"/>
      </p:ext>
    </p:extLst>
  </p:cSld>
  <p:clrMapOvr>
    <a:masterClrMapping/>
  </p:clrMapOvr>
  <p:transition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FA41E-9DA3-FD45-AABF-7A15FC275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2768"/>
      </p:ext>
    </p:extLst>
  </p:cSld>
  <p:clrMapOvr>
    <a:masterClrMapping/>
  </p:clrMapOvr>
  <p:transition spd="med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C926D-4216-304A-AD96-812904FD9F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56198"/>
      </p:ext>
    </p:extLst>
  </p:cSld>
  <p:clrMapOvr>
    <a:masterClrMapping/>
  </p:clrMapOvr>
  <p:transition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93D3-9EA6-9A45-A59D-218B68395B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70436"/>
      </p:ext>
    </p:extLst>
  </p:cSld>
  <p:clrMapOvr>
    <a:masterClrMapping/>
  </p:clrMapOvr>
  <p:transition spd="med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E2B92-0523-6E47-BAC8-E2EBF3E834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89247"/>
      </p:ext>
    </p:extLst>
  </p:cSld>
  <p:clrMapOvr>
    <a:masterClrMapping/>
  </p:clrMapOvr>
  <p:transition spd="med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3D111-1DD1-1443-BB72-30023387B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05140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D529D-E4A8-4CA6-A574-A23273DE2465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3845E-57E5-49BA-AA7A-A6651A7CC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4497C-500D-EC4A-8F03-A5A312408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2484"/>
      </p:ext>
    </p:extLst>
  </p:cSld>
  <p:clrMapOvr>
    <a:masterClrMapping/>
  </p:clrMapOvr>
  <p:transition spd="med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6ED8B-B604-0048-A49D-E820FE397C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06800"/>
      </p:ext>
    </p:extLst>
  </p:cSld>
  <p:clrMapOvr>
    <a:masterClrMapping/>
  </p:clrMapOvr>
  <p:transition spd="med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E1204-C80C-7748-B3E3-59C288F4F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01696"/>
      </p:ext>
    </p:extLst>
  </p:cSld>
  <p:clrMapOvr>
    <a:masterClrMapping/>
  </p:clrMapOvr>
  <p:transition spd="med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6FD10-FC70-7A44-837B-3FC074F49F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49429"/>
      </p:ext>
    </p:extLst>
  </p:cSld>
  <p:clrMapOvr>
    <a:masterClrMapping/>
  </p:clrMapOvr>
  <p:transition spd="med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58B77-01C2-EB4B-834F-C283AE1A1C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99622"/>
      </p:ext>
    </p:extLst>
  </p:cSld>
  <p:clrMapOvr>
    <a:masterClrMapping/>
  </p:clrMapOvr>
  <p:transition spd="med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6924E-755B-264C-88B7-D6D292A40F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15083"/>
      </p:ext>
    </p:extLst>
  </p:cSld>
  <p:clrMapOvr>
    <a:masterClrMapping/>
  </p:clrMapOvr>
  <p:transition spd="med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FA41E-9DA3-FD45-AABF-7A15FC275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2768"/>
      </p:ext>
    </p:extLst>
  </p:cSld>
  <p:clrMapOvr>
    <a:masterClrMapping/>
  </p:clrMapOvr>
  <p:transition spd="med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C926D-4216-304A-AD96-812904FD9F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56198"/>
      </p:ext>
    </p:extLst>
  </p:cSld>
  <p:clrMapOvr>
    <a:masterClrMapping/>
  </p:clrMapOvr>
  <p:transition spd="med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93D3-9EA6-9A45-A59D-218B68395B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70436"/>
      </p:ext>
    </p:extLst>
  </p:cSld>
  <p:clrMapOvr>
    <a:masterClrMapping/>
  </p:clrMapOvr>
  <p:transition spd="med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E2B92-0523-6E47-BAC8-E2EBF3E834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89247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84349-FE40-4437-B8B1-E45A6C7D79FD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9DD6C-2C1A-4D2D-ADF0-761958B33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3D111-1DD1-1443-BB72-30023387B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05140"/>
      </p:ext>
    </p:extLst>
  </p:cSld>
  <p:clrMapOvr>
    <a:masterClrMapping/>
  </p:clrMapOvr>
  <p:transition spd="med"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4497C-500D-EC4A-8F03-A5A312408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2484"/>
      </p:ext>
    </p:extLst>
  </p:cSld>
  <p:clrMapOvr>
    <a:masterClrMapping/>
  </p:clrMapOvr>
  <p:transition spd="med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6ED8B-B604-0048-A49D-E820FE397C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06800"/>
      </p:ext>
    </p:extLst>
  </p:cSld>
  <p:clrMapOvr>
    <a:masterClrMapping/>
  </p:clrMapOvr>
  <p:transition spd="med"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E1204-C80C-7748-B3E3-59C288F4F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01696"/>
      </p:ext>
    </p:extLst>
  </p:cSld>
  <p:clrMapOvr>
    <a:masterClrMapping/>
  </p:clrMapOvr>
  <p:transition spd="med"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6FD10-FC70-7A44-837B-3FC074F49F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49429"/>
      </p:ext>
    </p:extLst>
  </p:cSld>
  <p:clrMapOvr>
    <a:masterClrMapping/>
  </p:clrMapOvr>
  <p:transition spd="med"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58B77-01C2-EB4B-834F-C283AE1A1C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99622"/>
      </p:ext>
    </p:extLst>
  </p:cSld>
  <p:clrMapOvr>
    <a:masterClrMapping/>
  </p:clrMapOvr>
  <p:transition spd="med"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6924E-755B-264C-88B7-D6D292A40F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15083"/>
      </p:ext>
    </p:extLst>
  </p:cSld>
  <p:clrMapOvr>
    <a:masterClrMapping/>
  </p:clrMapOvr>
  <p:transition spd="med"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FA41E-9DA3-FD45-AABF-7A15FC2758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2768"/>
      </p:ext>
    </p:extLst>
  </p:cSld>
  <p:clrMapOvr>
    <a:masterClrMapping/>
  </p:clrMapOvr>
  <p:transition spd="med"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C926D-4216-304A-AD96-812904FD9F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56198"/>
      </p:ext>
    </p:extLst>
  </p:cSld>
  <p:clrMapOvr>
    <a:masterClrMapping/>
  </p:clrMapOvr>
  <p:transition spd="med"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964" indent="0" algn="ctr">
              <a:buNone/>
              <a:defRPr/>
            </a:lvl2pPr>
            <a:lvl3pPr marL="913930" indent="0" algn="ctr">
              <a:buNone/>
              <a:defRPr/>
            </a:lvl3pPr>
            <a:lvl4pPr marL="1370900" indent="0" algn="ctr">
              <a:buNone/>
              <a:defRPr/>
            </a:lvl4pPr>
            <a:lvl5pPr marL="1827865" indent="0" algn="ctr">
              <a:buNone/>
              <a:defRPr/>
            </a:lvl5pPr>
            <a:lvl6pPr marL="2284830" indent="0" algn="ctr">
              <a:buNone/>
              <a:defRPr/>
            </a:lvl6pPr>
            <a:lvl7pPr marL="2741799" indent="0" algn="ctr">
              <a:buNone/>
              <a:defRPr/>
            </a:lvl7pPr>
            <a:lvl8pPr marL="3198760" indent="0" algn="ctr">
              <a:buNone/>
              <a:defRPr/>
            </a:lvl8pPr>
            <a:lvl9pPr marL="365573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8D2CE2C4-335C-4222-8358-2E9FEE7A2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0043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CFCA2-2F8C-45FC-B94D-D37CDE34940F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0E74F-27A7-4915-A150-118C08319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EB06A105-AF3A-48CD-86CD-70A361C32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87864"/>
      </p:ext>
    </p:extLst>
  </p:cSld>
  <p:clrMapOvr>
    <a:masterClrMapping/>
  </p:clrMapOvr>
  <p:transition spd="med"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964" indent="0">
              <a:buNone/>
              <a:defRPr sz="1800"/>
            </a:lvl2pPr>
            <a:lvl3pPr marL="913930" indent="0">
              <a:buNone/>
              <a:defRPr sz="1600"/>
            </a:lvl3pPr>
            <a:lvl4pPr marL="1370900" indent="0">
              <a:buNone/>
              <a:defRPr sz="1400"/>
            </a:lvl4pPr>
            <a:lvl5pPr marL="1827865" indent="0">
              <a:buNone/>
              <a:defRPr sz="1400"/>
            </a:lvl5pPr>
            <a:lvl6pPr marL="2284830" indent="0">
              <a:buNone/>
              <a:defRPr sz="1400"/>
            </a:lvl6pPr>
            <a:lvl7pPr marL="2741799" indent="0">
              <a:buNone/>
              <a:defRPr sz="1400"/>
            </a:lvl7pPr>
            <a:lvl8pPr marL="3198760" indent="0">
              <a:buNone/>
              <a:defRPr sz="1400"/>
            </a:lvl8pPr>
            <a:lvl9pPr marL="365573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AB697AF4-FF06-49B4-8A8B-8D5D7D7F6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14552"/>
      </p:ext>
    </p:extLst>
  </p:cSld>
  <p:clrMapOvr>
    <a:masterClrMapping/>
  </p:clrMapOvr>
  <p:transition spd="med"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1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1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D9986FA7-3694-4EEA-BEBB-4F5B890DB0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6488"/>
      </p:ext>
    </p:extLst>
  </p:cSld>
  <p:clrMapOvr>
    <a:masterClrMapping/>
  </p:clrMapOvr>
  <p:transition spd="med"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64" indent="0">
              <a:buNone/>
              <a:defRPr sz="2000" b="1"/>
            </a:lvl2pPr>
            <a:lvl3pPr marL="913930" indent="0">
              <a:buNone/>
              <a:defRPr sz="1800" b="1"/>
            </a:lvl3pPr>
            <a:lvl4pPr marL="1370900" indent="0">
              <a:buNone/>
              <a:defRPr sz="1600" b="1"/>
            </a:lvl4pPr>
            <a:lvl5pPr marL="1827865" indent="0">
              <a:buNone/>
              <a:defRPr sz="1600" b="1"/>
            </a:lvl5pPr>
            <a:lvl6pPr marL="2284830" indent="0">
              <a:buNone/>
              <a:defRPr sz="1600" b="1"/>
            </a:lvl6pPr>
            <a:lvl7pPr marL="2741799" indent="0">
              <a:buNone/>
              <a:defRPr sz="1600" b="1"/>
            </a:lvl7pPr>
            <a:lvl8pPr marL="3198760" indent="0">
              <a:buNone/>
              <a:defRPr sz="1600" b="1"/>
            </a:lvl8pPr>
            <a:lvl9pPr marL="365573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64" indent="0">
              <a:buNone/>
              <a:defRPr sz="2000" b="1"/>
            </a:lvl2pPr>
            <a:lvl3pPr marL="913930" indent="0">
              <a:buNone/>
              <a:defRPr sz="1800" b="1"/>
            </a:lvl3pPr>
            <a:lvl4pPr marL="1370900" indent="0">
              <a:buNone/>
              <a:defRPr sz="1600" b="1"/>
            </a:lvl4pPr>
            <a:lvl5pPr marL="1827865" indent="0">
              <a:buNone/>
              <a:defRPr sz="1600" b="1"/>
            </a:lvl5pPr>
            <a:lvl6pPr marL="2284830" indent="0">
              <a:buNone/>
              <a:defRPr sz="1600" b="1"/>
            </a:lvl6pPr>
            <a:lvl7pPr marL="2741799" indent="0">
              <a:buNone/>
              <a:defRPr sz="1600" b="1"/>
            </a:lvl7pPr>
            <a:lvl8pPr marL="3198760" indent="0">
              <a:buNone/>
              <a:defRPr sz="1600" b="1"/>
            </a:lvl8pPr>
            <a:lvl9pPr marL="365573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A6946F67-DBA9-4F8D-BB71-C322EA086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64918"/>
      </p:ext>
    </p:extLst>
  </p:cSld>
  <p:clrMapOvr>
    <a:masterClrMapping/>
  </p:clrMapOvr>
  <p:transition spd="med"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8B828F7-F9C0-4AAB-B649-0347C927DF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569002"/>
      </p:ext>
    </p:extLst>
  </p:cSld>
  <p:clrMapOvr>
    <a:masterClrMapping/>
  </p:clrMapOvr>
  <p:transition spd="med"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37719E6C-7D12-4396-BA23-56A507D8C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98558"/>
      </p:ext>
    </p:extLst>
  </p:cSld>
  <p:clrMapOvr>
    <a:masterClrMapping/>
  </p:clrMapOvr>
  <p:transition spd="med"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64" indent="0">
              <a:buNone/>
              <a:defRPr sz="1200"/>
            </a:lvl2pPr>
            <a:lvl3pPr marL="913930" indent="0">
              <a:buNone/>
              <a:defRPr sz="1000"/>
            </a:lvl3pPr>
            <a:lvl4pPr marL="1370900" indent="0">
              <a:buNone/>
              <a:defRPr sz="900"/>
            </a:lvl4pPr>
            <a:lvl5pPr marL="1827865" indent="0">
              <a:buNone/>
              <a:defRPr sz="900"/>
            </a:lvl5pPr>
            <a:lvl6pPr marL="2284830" indent="0">
              <a:buNone/>
              <a:defRPr sz="900"/>
            </a:lvl6pPr>
            <a:lvl7pPr marL="2741799" indent="0">
              <a:buNone/>
              <a:defRPr sz="900"/>
            </a:lvl7pPr>
            <a:lvl8pPr marL="3198760" indent="0">
              <a:buNone/>
              <a:defRPr sz="900"/>
            </a:lvl8pPr>
            <a:lvl9pPr marL="365573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4BBA563E-F5BB-4CCC-B5DD-DE0791797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98356"/>
      </p:ext>
    </p:extLst>
  </p:cSld>
  <p:clrMapOvr>
    <a:masterClrMapping/>
  </p:clrMapOvr>
  <p:transition spd="med"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64" indent="0">
              <a:buNone/>
              <a:defRPr sz="2800"/>
            </a:lvl2pPr>
            <a:lvl3pPr marL="913930" indent="0">
              <a:buNone/>
              <a:defRPr sz="2400"/>
            </a:lvl3pPr>
            <a:lvl4pPr marL="1370900" indent="0">
              <a:buNone/>
              <a:defRPr sz="2000"/>
            </a:lvl4pPr>
            <a:lvl5pPr marL="1827865" indent="0">
              <a:buNone/>
              <a:defRPr sz="2000"/>
            </a:lvl5pPr>
            <a:lvl6pPr marL="2284830" indent="0">
              <a:buNone/>
              <a:defRPr sz="2000"/>
            </a:lvl6pPr>
            <a:lvl7pPr marL="2741799" indent="0">
              <a:buNone/>
              <a:defRPr sz="2000"/>
            </a:lvl7pPr>
            <a:lvl8pPr marL="3198760" indent="0">
              <a:buNone/>
              <a:defRPr sz="2000"/>
            </a:lvl8pPr>
            <a:lvl9pPr marL="365573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964" indent="0">
              <a:buNone/>
              <a:defRPr sz="1200"/>
            </a:lvl2pPr>
            <a:lvl3pPr marL="913930" indent="0">
              <a:buNone/>
              <a:defRPr sz="1000"/>
            </a:lvl3pPr>
            <a:lvl4pPr marL="1370900" indent="0">
              <a:buNone/>
              <a:defRPr sz="900"/>
            </a:lvl4pPr>
            <a:lvl5pPr marL="1827865" indent="0">
              <a:buNone/>
              <a:defRPr sz="900"/>
            </a:lvl5pPr>
            <a:lvl6pPr marL="2284830" indent="0">
              <a:buNone/>
              <a:defRPr sz="900"/>
            </a:lvl6pPr>
            <a:lvl7pPr marL="2741799" indent="0">
              <a:buNone/>
              <a:defRPr sz="900"/>
            </a:lvl7pPr>
            <a:lvl8pPr marL="3198760" indent="0">
              <a:buNone/>
              <a:defRPr sz="900"/>
            </a:lvl8pPr>
            <a:lvl9pPr marL="365573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A68BA0C-D156-4412-A66D-123CCB9178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62570"/>
      </p:ext>
    </p:extLst>
  </p:cSld>
  <p:clrMapOvr>
    <a:masterClrMapping/>
  </p:clrMapOvr>
  <p:transition spd="med"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6F71BBEF-F778-4757-A1D6-711FCEE73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31390"/>
      </p:ext>
    </p:extLst>
  </p:cSld>
  <p:clrMapOvr>
    <a:masterClrMapping/>
  </p:clrMapOvr>
  <p:transition spd="med"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9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9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C28DFAF2-C13E-4564-ACEB-FA5919F76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69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5B9D9-DF85-4EA6-BE6C-5B5D3F4E7027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AAF04-B0F9-4904-A5A2-20F71FEAC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1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1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9A31A98-5203-4E77-8D15-4F01B5916E82}" type="datetimeFigureOut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B29D749C-ABB7-4332-953A-F40C65E1A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41399"/>
      </p:ext>
    </p:extLst>
  </p:cSld>
  <p:clrMapOvr>
    <a:masterClrMapping/>
  </p:clrMapOvr>
  <p:transition spd="med"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53C26-944D-4A57-BB10-67FA6F98F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61312"/>
      </p:ext>
    </p:extLst>
  </p:cSld>
  <p:clrMapOvr>
    <a:masterClrMapping/>
  </p:clrMapOvr>
  <p:transition>
    <p:wipe dir="r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797A1-F2CF-44F3-93DA-F45421613B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87975"/>
      </p:ext>
    </p:extLst>
  </p:cSld>
  <p:clrMapOvr>
    <a:masterClrMapping/>
  </p:clrMapOvr>
  <p:transition>
    <p:wipe dir="r"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5BB7F-9DDD-4553-AB4A-E4FEFED30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706047"/>
      </p:ext>
    </p:extLst>
  </p:cSld>
  <p:clrMapOvr>
    <a:masterClrMapping/>
  </p:clrMapOvr>
  <p:transition>
    <p:wipe dir="r"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B470D-F92F-4C42-8691-BA2476599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03139"/>
      </p:ext>
    </p:extLst>
  </p:cSld>
  <p:clrMapOvr>
    <a:masterClrMapping/>
  </p:clrMapOvr>
  <p:transition>
    <p:wipe dir="r"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231F-913E-4257-97FE-7707F99CED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47008"/>
      </p:ext>
    </p:extLst>
  </p:cSld>
  <p:clrMapOvr>
    <a:masterClrMapping/>
  </p:clrMapOvr>
  <p:transition>
    <p:wipe dir="r"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64CD2-CFED-4070-84A6-C4D474F69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27168"/>
      </p:ext>
    </p:extLst>
  </p:cSld>
  <p:clrMapOvr>
    <a:masterClrMapping/>
  </p:clrMapOvr>
  <p:transition>
    <p:wipe dir="r"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D908A-DDC5-48C9-81F0-8C61A96C0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69654"/>
      </p:ext>
    </p:extLst>
  </p:cSld>
  <p:clrMapOvr>
    <a:masterClrMapping/>
  </p:clrMapOvr>
  <p:transition>
    <p:wipe dir="r"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F645-633D-43A0-B884-FF2DFCD2E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69744"/>
      </p:ext>
    </p:extLst>
  </p:cSld>
  <p:clrMapOvr>
    <a:masterClrMapping/>
  </p:clrMapOvr>
  <p:transition>
    <p:wipe dir="r"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162FE-58D0-4DDE-9121-4C71AC8E3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12480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4724A-131C-47B4-93F6-4751E0F9D73C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A341-1926-41FF-A6C7-818D35385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99764-E02A-4875-8129-45D7479C5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88732"/>
      </p:ext>
    </p:extLst>
  </p:cSld>
  <p:clrMapOvr>
    <a:masterClrMapping/>
  </p:clrMapOvr>
  <p:transition>
    <p:wipe dir="r"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8788"/>
            <a:ext cx="20955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8788"/>
            <a:ext cx="6134100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B2088-236F-48C8-BC53-D3B812196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45944"/>
      </p:ext>
    </p:extLst>
  </p:cSld>
  <p:clrMapOvr>
    <a:masterClrMapping/>
  </p:clrMapOvr>
  <p:transition>
    <p:wipe dir="r"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386EF-DC5A-4B3C-ACCE-535378B4F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056104"/>
      </p:ext>
    </p:extLst>
  </p:cSld>
  <p:clrMapOvr>
    <a:masterClrMapping/>
  </p:clrMapOvr>
  <p:transition>
    <p:wipe dir="r"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93D3-9EA6-9A45-A59D-218B68395B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032055"/>
      </p:ext>
    </p:extLst>
  </p:cSld>
  <p:clrMapOvr>
    <a:masterClrMapping/>
  </p:clrMapOvr>
  <p:transition spd="med"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E2B92-0523-6E47-BAC8-E2EBF3E834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11015"/>
      </p:ext>
    </p:extLst>
  </p:cSld>
  <p:clrMapOvr>
    <a:masterClrMapping/>
  </p:clrMapOvr>
  <p:transition spd="med"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3D111-1DD1-1443-BB72-30023387B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37591"/>
      </p:ext>
    </p:extLst>
  </p:cSld>
  <p:clrMapOvr>
    <a:masterClrMapping/>
  </p:clrMapOvr>
  <p:transition spd="med"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4497C-500D-EC4A-8F03-A5A312408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84585"/>
      </p:ext>
    </p:extLst>
  </p:cSld>
  <p:clrMapOvr>
    <a:masterClrMapping/>
  </p:clrMapOvr>
  <p:transition spd="med"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6ED8B-B604-0048-A49D-E820FE397C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77358"/>
      </p:ext>
    </p:extLst>
  </p:cSld>
  <p:clrMapOvr>
    <a:masterClrMapping/>
  </p:clrMapOvr>
  <p:transition spd="med"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E1204-C80C-7748-B3E3-59C288F4F1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92048"/>
      </p:ext>
    </p:extLst>
  </p:cSld>
  <p:clrMapOvr>
    <a:masterClrMapping/>
  </p:clrMapOvr>
  <p:transition spd="med"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6FD10-FC70-7A44-837B-3FC074F49F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5329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image" Target="../media/image1.jpe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image" Target="../media/image1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0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95.xml"/><Relationship Id="rId7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4.xml"/><Relationship Id="rId1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96.xml"/><Relationship Id="rId9" Type="http://schemas.openxmlformats.org/officeDocument/2006/relationships/slideLayout" Target="../slideLayouts/slideLayout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>
              <a:defRPr/>
            </a:pPr>
            <a:fld id="{4752CC16-A8F6-4A9B-8BAF-D3CB38E9E5E5}" type="datetime1">
              <a:rPr lang="en-US"/>
              <a:pPr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>
              <a:defRPr/>
            </a:pPr>
            <a:fld id="{1692D2EA-770E-435F-8709-89F48158F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pic>
        <p:nvPicPr>
          <p:cNvPr id="1035" name="Picture 21" descr="cyber.jpg"/>
          <p:cNvPicPr>
            <a:picLocks noChangeAspect="1"/>
          </p:cNvPicPr>
          <p:nvPr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92" r:id="rId2"/>
    <p:sldLayoutId id="214748380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ransition spd="med">
    <p:fade/>
  </p:transition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 kern="1200" cap="all">
          <a:solidFill>
            <a:schemeClr val="tx1"/>
          </a:solidFill>
          <a:latin typeface="Arial"/>
          <a:ea typeface="ＭＳ Ｐゴシック" pitchFamily="4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28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2"/>
        <a:buChar char="§"/>
        <a:defRPr sz="24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20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2"/>
        <a:buChar char="§"/>
        <a:defRPr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16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DD5EC36B-248D-4149-8E2D-0DA397E4691E}" type="slidenum">
              <a:rPr lang="en-US">
                <a:ea typeface="ＭＳ Ｐゴシック" charset="0"/>
              </a:rPr>
              <a:pPr/>
              <a:t>‹#›</a:t>
            </a:fld>
            <a:endParaRPr lang="en-US"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3083" name="Picture 21" descr="cyber.jp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119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5" r:id="rId1"/>
    <p:sldLayoutId id="2147484176" r:id="rId2"/>
    <p:sldLayoutId id="2147484177" r:id="rId3"/>
    <p:sldLayoutId id="2147484178" r:id="rId4"/>
    <p:sldLayoutId id="2147484179" r:id="rId5"/>
    <p:sldLayoutId id="2147484180" r:id="rId6"/>
    <p:sldLayoutId id="2147484181" r:id="rId7"/>
    <p:sldLayoutId id="2147484182" r:id="rId8"/>
    <p:sldLayoutId id="2147484183" r:id="rId9"/>
    <p:sldLayoutId id="2147484184" r:id="rId10"/>
    <p:sldLayoutId id="2147484185" r:id="rId11"/>
  </p:sldLayoutIdLst>
  <p:transition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1600">
          <a:solidFill>
            <a:schemeClr val="tx1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40F72BC2-2CA0-46BB-A667-1E88F54A7A68}" type="datetimeFigureOut">
              <a:rPr lang="en-US" smtClean="0">
                <a:latin typeface="Calibri"/>
                <a:ea typeface="+mn-ea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7/24/2012</a:t>
            </a:fld>
            <a:endParaRPr lang="en-US"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en-US"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3A2D8F58-87DD-4A15-9D7D-EC6813C6E3B4}" type="slidenum">
              <a:rPr lang="en-US" smtClean="0">
                <a:latin typeface="Calibri"/>
                <a:ea typeface="+mn-ea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latin typeface="Calibri"/>
              <a:ea typeface="+mn-e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pic>
        <p:nvPicPr>
          <p:cNvPr id="1035" name="Picture 21" descr="cyber.jpg"/>
          <p:cNvPicPr>
            <a:picLocks noChangeAspect="1"/>
          </p:cNvPicPr>
          <p:nvPr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30985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201" r:id="rId3"/>
    <p:sldLayoutId id="2147484202" r:id="rId4"/>
    <p:sldLayoutId id="2147484203" r:id="rId5"/>
    <p:sldLayoutId id="2147484204" r:id="rId6"/>
    <p:sldLayoutId id="2147484205" r:id="rId7"/>
    <p:sldLayoutId id="2147484206" r:id="rId8"/>
    <p:sldLayoutId id="2147484207" r:id="rId9"/>
    <p:sldLayoutId id="2147484208" r:id="rId10"/>
    <p:sldLayoutId id="2147484209" r:id="rId11"/>
  </p:sldLayoutIdLst>
  <p:transition spd="med">
    <p:fade/>
  </p:transition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 cap="all">
          <a:solidFill>
            <a:schemeClr val="tx1"/>
          </a:solidFill>
          <a:latin typeface="Arial"/>
          <a:ea typeface="ＭＳ Ｐゴシック" pitchFamily="48" charset="-128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9pPr>
    </p:titleStyle>
    <p:bodyStyle>
      <a:lvl1pPr marL="230188" indent="-230188" algn="l" defTabSz="457200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28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1pPr>
      <a:lvl2pPr marL="511175" indent="-222250" algn="l" defTabSz="457200" rtl="0" eaLnBrk="1" fontAlgn="base" hangingPunct="1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2"/>
        <a:buChar char="§"/>
        <a:defRPr sz="24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2pPr>
      <a:lvl3pPr marL="857250" indent="-230188" algn="l" defTabSz="457200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20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3pPr>
      <a:lvl4pPr marL="1146175" indent="-173038" algn="l" defTabSz="457200" rtl="0" eaLnBrk="1" fontAlgn="base" hangingPunct="1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2"/>
        <a:buChar char="§"/>
        <a:defRPr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4pPr>
      <a:lvl5pPr marL="1427163" indent="-173038" algn="l" defTabSz="457200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2"/>
        <a:buChar char="§"/>
        <a:defRPr sz="16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 defTabSz="914400">
              <a:defRPr/>
            </a:pPr>
            <a:fld id="{E58E6C3B-50E5-4DE9-9DFC-7B245B009A6E}" type="slidenum">
              <a:rPr lang="en-US">
                <a:ea typeface="ＭＳ Ｐゴシック" pitchFamily="34" charset="-128"/>
              </a:rPr>
              <a:pPr defTabSz="914400">
                <a:defRPr/>
              </a:pPr>
              <a:t>‹#›</a:t>
            </a:fld>
            <a:endParaRPr lang="en-US">
              <a:ea typeface="ＭＳ Ｐゴシック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6155" name="Picture 21" descr="cyber.jpg"/>
          <p:cNvPicPr>
            <a:picLocks noChangeAspect="1"/>
          </p:cNvPicPr>
          <p:nvPr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</p:sldLayoutIdLst>
  <p:transition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800">
          <a:solidFill>
            <a:srgbClr val="4C4C4F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 sz="2400">
          <a:solidFill>
            <a:srgbClr val="4C4C4F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000">
          <a:solidFill>
            <a:srgbClr val="4C4C4F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>
          <a:solidFill>
            <a:srgbClr val="4C4C4F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1600">
          <a:solidFill>
            <a:srgbClr val="4C4C4F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r>
              <a:rPr lang="en-US" dirty="0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pPr defTabSz="914400">
              <a:defRPr/>
            </a:pPr>
            <a:fld id="{7C203B4A-FCC8-460E-8618-A9D64CB356EA}" type="slidenum">
              <a:rPr lang="en-US">
                <a:ea typeface="ＭＳ Ｐゴシック" pitchFamily="34" charset="-128"/>
              </a:rPr>
              <a:pPr defTabSz="914400">
                <a:defRPr/>
              </a:pPr>
              <a:t>‹#›</a:t>
            </a:fld>
            <a:endParaRPr lang="en-US" dirty="0">
              <a:ea typeface="ＭＳ Ｐゴシック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6155" name="Picture 21" descr="cyber.jpg"/>
          <p:cNvPicPr>
            <a:picLocks noChangeAspect="1"/>
          </p:cNvPicPr>
          <p:nvPr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transition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800">
          <a:solidFill>
            <a:srgbClr val="4C4C4F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 sz="2400">
          <a:solidFill>
            <a:srgbClr val="4C4C4F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000">
          <a:solidFill>
            <a:srgbClr val="4C4C4F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>
          <a:solidFill>
            <a:srgbClr val="4C4C4F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1600">
          <a:solidFill>
            <a:srgbClr val="4C4C4F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DD5EC36B-248D-4149-8E2D-0DA397E4691E}" type="slidenum">
              <a:rPr lang="en-US">
                <a:ea typeface="ＭＳ Ｐゴシック" charset="0"/>
              </a:rPr>
              <a:pPr/>
              <a:t>‹#›</a:t>
            </a:fld>
            <a:endParaRPr lang="en-US"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3083" name="Picture 21" descr="cyber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ransition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1600">
          <a:solidFill>
            <a:schemeClr val="tx1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DD5EC36B-248D-4149-8E2D-0DA397E4691E}" type="slidenum">
              <a:rPr lang="en-US">
                <a:ea typeface="ＭＳ Ｐゴシック" charset="0"/>
              </a:rPr>
              <a:pPr/>
              <a:t>‹#›</a:t>
            </a:fld>
            <a:endParaRPr lang="en-US"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3083" name="Picture 21" descr="cyber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  <p:sldLayoutId id="2147483973" r:id="rId11"/>
  </p:sldLayoutIdLst>
  <p:transition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1600">
          <a:solidFill>
            <a:schemeClr val="tx1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DD5EC36B-248D-4149-8E2D-0DA397E4691E}" type="slidenum">
              <a:rPr lang="en-US">
                <a:ea typeface="ＭＳ Ｐゴシック" charset="0"/>
              </a:rPr>
              <a:pPr/>
              <a:t>‹#›</a:t>
            </a:fld>
            <a:endParaRPr lang="en-US"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3083" name="Picture 21" descr="cyber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</p:sldLayoutIdLst>
  <p:transition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1600">
          <a:solidFill>
            <a:schemeClr val="tx1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2" tIns="45697" rIns="91392" bIns="456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1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2" tIns="45697" rIns="91392" bIns="456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</p:spPr>
        <p:txBody>
          <a:bodyPr vert="horz" wrap="square" lIns="91392" tIns="45697" rIns="91392" bIns="45697" numCol="1" anchor="ctr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fld id="{49A31A98-5203-4E77-8D15-4F01B5916E82}" type="datetimeFigureOut">
              <a:rPr lang="en-US"/>
              <a:pPr defTabSz="914400">
                <a:defRPr/>
              </a:pPr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60"/>
            <a:ext cx="2895600" cy="365125"/>
          </a:xfrm>
          <a:prstGeom prst="rect">
            <a:avLst/>
          </a:prstGeom>
        </p:spPr>
        <p:txBody>
          <a:bodyPr vert="horz" wrap="square" lIns="91392" tIns="45697" rIns="91392" bIns="45697" numCol="1" anchor="ctr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</p:spPr>
        <p:txBody>
          <a:bodyPr vert="horz" wrap="square" lIns="91392" tIns="45697" rIns="91392" bIns="45697" numCol="1" anchor="ctr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A6A6A6"/>
                </a:solidFill>
                <a:latin typeface="Arial"/>
                <a:ea typeface="ＭＳ Ｐゴシック"/>
                <a:cs typeface="Arial" charset="0"/>
              </a:defRPr>
            </a:lvl1pPr>
          </a:lstStyle>
          <a:p>
            <a:pPr defTabSz="914400">
              <a:defRPr/>
            </a:pPr>
            <a:fld id="{CCDA8290-ED65-4BA1-A965-8D5ABE5FD828}" type="slidenum">
              <a:rPr lang="en-US"/>
              <a:pPr defTabSz="914400">
                <a:defRPr/>
              </a:pPr>
              <a:t>‹#›</a:t>
            </a:fld>
            <a:endParaRPr lang="en-US"/>
          </a:p>
        </p:txBody>
      </p:sp>
      <p:sp>
        <p:nvSpPr>
          <p:cNvPr id="25" name="Rectangle 24"/>
          <p:cNvSpPr/>
          <p:nvPr/>
        </p:nvSpPr>
        <p:spPr bwMode="auto">
          <a:xfrm>
            <a:off x="4941898" y="604679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2" tIns="45697" rIns="91392" bIns="45697" anchor="ctr"/>
          <a:lstStyle/>
          <a:p>
            <a:pPr algn="ctr" defTabSz="45696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9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2" tIns="45697" rIns="91392" bIns="45697" anchor="ctr"/>
          <a:lstStyle/>
          <a:p>
            <a:pPr algn="ctr" defTabSz="45696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9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2" tIns="45697" rIns="91392" bIns="45697" anchor="ctr"/>
          <a:lstStyle/>
          <a:p>
            <a:pPr algn="ctr" defTabSz="45696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9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92" tIns="45697" rIns="91392" bIns="45697" anchor="ctr"/>
          <a:lstStyle/>
          <a:p>
            <a:pPr algn="ctr" defTabSz="45696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9227" name="Picture 21" descr="cyber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821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</p:sldLayoutIdLst>
  <p:transition spd="med">
    <p:fade/>
  </p:transition>
  <p:txStyles>
    <p:titleStyle>
      <a:lvl1pPr algn="l" defTabSz="456964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6964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6964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6964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6964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6964" algn="l" defTabSz="456964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3930" algn="l" defTabSz="456964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0900" algn="l" defTabSz="456964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7865" algn="l" defTabSz="456964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068" indent="-230068" algn="l" defTabSz="456964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800">
          <a:solidFill>
            <a:srgbClr val="4C4C4F"/>
          </a:solidFill>
          <a:latin typeface="+mn-lt"/>
          <a:ea typeface="+mn-ea"/>
          <a:cs typeface="+mn-cs"/>
        </a:defRPr>
      </a:lvl1pPr>
      <a:lvl2pPr marL="510915" indent="-222137" algn="l" defTabSz="456964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 sz="2400">
          <a:solidFill>
            <a:srgbClr val="4C4C4F"/>
          </a:solidFill>
          <a:latin typeface="+mn-lt"/>
          <a:ea typeface="+mn-ea"/>
        </a:defRPr>
      </a:lvl2pPr>
      <a:lvl3pPr marL="856810" indent="-230068" algn="l" defTabSz="456964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000">
          <a:solidFill>
            <a:srgbClr val="4C4C4F"/>
          </a:solidFill>
          <a:latin typeface="+mn-lt"/>
          <a:ea typeface="+mn-ea"/>
        </a:defRPr>
      </a:lvl3pPr>
      <a:lvl4pPr marL="1145586" indent="-172948" algn="l" defTabSz="456964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>
          <a:solidFill>
            <a:srgbClr val="4C4C4F"/>
          </a:solidFill>
          <a:latin typeface="+mn-lt"/>
          <a:ea typeface="+mn-ea"/>
        </a:defRPr>
      </a:lvl4pPr>
      <a:lvl5pPr marL="1426433" indent="-172948" algn="l" defTabSz="456964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1600">
          <a:solidFill>
            <a:srgbClr val="4C4C4F"/>
          </a:solidFill>
          <a:latin typeface="+mn-lt"/>
          <a:ea typeface="+mn-ea"/>
        </a:defRPr>
      </a:lvl5pPr>
      <a:lvl6pPr marL="1883400" indent="-172948" algn="l" defTabSz="456964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0363" indent="-172948" algn="l" defTabSz="456964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7332" indent="-172948" algn="l" defTabSz="456964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4294" indent="-172948" algn="l" defTabSz="456964" rtl="0" eaLnBrk="1" fontAlgn="base" hangingPunct="1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64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3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0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65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83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99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76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730" algn="l" defTabSz="4569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latin typeface="Arial" pitchFamily="-111" charset="0"/>
                <a:ea typeface="+mn-ea"/>
                <a:cs typeface="Arial" pitchFamily="-111" charset="0"/>
              </a:defRPr>
            </a:lvl1pPr>
          </a:lstStyle>
          <a:p>
            <a:pPr defTabSz="914400"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ea typeface="ＭＳ Ｐゴシック" pitchFamily="43" charset="-128"/>
                <a:cs typeface="Arial" charset="0"/>
              </a:defRPr>
            </a:lvl1pPr>
          </a:lstStyle>
          <a:p>
            <a:pPr defTabSz="914400">
              <a:defRPr/>
            </a:pPr>
            <a:fld id="{5EFB1665-0FEC-4723-BF50-4762261C7794}" type="slidenum">
              <a:rPr lang="en-US"/>
              <a:pPr defTabSz="914400">
                <a:defRPr/>
              </a:pPr>
              <a:t>‹#›</a:t>
            </a:fld>
            <a:endParaRPr lang="en-US"/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10251" name="Picture 21" descr="cyber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444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3" r:id="rId6"/>
    <p:sldLayoutId id="2147484144" r:id="rId7"/>
    <p:sldLayoutId id="2147484145" r:id="rId8"/>
    <p:sldLayoutId id="2147484146" r:id="rId9"/>
    <p:sldLayoutId id="2147484147" r:id="rId10"/>
    <p:sldLayoutId id="2147484148" r:id="rId11"/>
    <p:sldLayoutId id="2147484149" r:id="rId12"/>
  </p:sldLayoutIdLst>
  <p:transition>
    <p:wipe dir="r"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800">
          <a:solidFill>
            <a:srgbClr val="4C4C4F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 sz="2400">
          <a:solidFill>
            <a:srgbClr val="4C4C4F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2000">
          <a:solidFill>
            <a:srgbClr val="4C4C4F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pitchFamily="2" charset="2"/>
        <a:buChar char="§"/>
        <a:defRPr>
          <a:solidFill>
            <a:srgbClr val="4C4C4F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2" charset="2"/>
        <a:buChar char="§"/>
        <a:defRPr sz="1600">
          <a:solidFill>
            <a:srgbClr val="4C4C4F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8788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ea typeface="ＭＳ Ｐゴシック" pitchFamily="96" charset="-128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DD5EC36B-248D-4149-8E2D-0DA397E4691E}" type="slidenum">
              <a:rPr lang="en-US">
                <a:ea typeface="ＭＳ Ｐゴシック" charset="0"/>
              </a:rPr>
              <a:pPr/>
              <a:t>‹#›</a:t>
            </a:fld>
            <a:endParaRPr lang="en-US">
              <a:ea typeface="ＭＳ Ｐゴシック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5261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558B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97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alibri" pitchFamily="-111" charset="0"/>
            </a:endParaRPr>
          </a:p>
        </p:txBody>
      </p:sp>
      <p:pic>
        <p:nvPicPr>
          <p:cNvPr id="3083" name="Picture 21" descr="cyber.jp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36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3" r:id="rId1"/>
    <p:sldLayoutId id="2147484164" r:id="rId2"/>
    <p:sldLayoutId id="2147484165" r:id="rId3"/>
    <p:sldLayoutId id="2147484166" r:id="rId4"/>
    <p:sldLayoutId id="2147484167" r:id="rId5"/>
    <p:sldLayoutId id="2147484168" r:id="rId6"/>
    <p:sldLayoutId id="2147484169" r:id="rId7"/>
    <p:sldLayoutId id="2147484170" r:id="rId8"/>
    <p:sldLayoutId id="2147484171" r:id="rId9"/>
    <p:sldLayoutId id="2147484172" r:id="rId10"/>
    <p:sldLayoutId id="2147484173" r:id="rId11"/>
  </p:sldLayoutIdLst>
  <p:transition spd="med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295F48"/>
        </a:buClr>
        <a:buSzPct val="80000"/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charset="0"/>
        <a:buChar char="§"/>
        <a:defRPr sz="1600">
          <a:solidFill>
            <a:schemeClr val="tx1"/>
          </a:solidFill>
          <a:latin typeface="+mn-lt"/>
          <a:ea typeface="+mn-ea"/>
        </a:defRPr>
      </a:lvl5pPr>
      <a:lvl6pPr marL="18843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6pPr>
      <a:lvl7pPr marL="23415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7pPr>
      <a:lvl8pPr marL="27987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8pPr>
      <a:lvl9pPr marL="32559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FD861"/>
        </a:buClr>
        <a:buSzPct val="80000"/>
        <a:buFont typeface="Wingdings" pitchFamily="-111" charset="2"/>
        <a:buChar char="§"/>
        <a:defRPr sz="1600">
          <a:solidFill>
            <a:srgbClr val="4C4C4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ctrTitle"/>
          </p:nvPr>
        </p:nvSpPr>
        <p:spPr>
          <a:xfrm>
            <a:off x="762000" y="2221257"/>
            <a:ext cx="7772400" cy="1470025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Analytics in Higher EDUCATION: </a:t>
            </a:r>
            <a:br>
              <a:rPr lang="en-US" sz="4000" dirty="0" smtClean="0"/>
            </a:br>
            <a:r>
              <a:rPr lang="en-US" sz="4000" dirty="0" smtClean="0"/>
              <a:t>Progress and Promise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371600" y="52478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0188" indent="-230188" algn="ctr" defTabSz="457200" eaLnBrk="0" hangingPunct="0">
              <a:spcBef>
                <a:spcPct val="20000"/>
              </a:spcBef>
              <a:buClr>
                <a:srgbClr val="FFD861"/>
              </a:buClr>
              <a:buSzPct val="80000"/>
              <a:buFont typeface="Wingdings" pitchFamily="2" charset="2"/>
              <a:buNone/>
            </a:pPr>
            <a:r>
              <a:rPr lang="en-US" dirty="0" smtClean="0">
                <a:solidFill>
                  <a:srgbClr val="4C4C4F"/>
                </a:solidFill>
              </a:rPr>
              <a:t>July 2012</a:t>
            </a:r>
            <a:endParaRPr lang="en-US" dirty="0">
              <a:solidFill>
                <a:srgbClr val="4C4C4F"/>
              </a:solidFill>
            </a:endParaRPr>
          </a:p>
        </p:txBody>
      </p:sp>
      <p:sp>
        <p:nvSpPr>
          <p:cNvPr id="4" name="Rectangle 2"/>
          <p:cNvSpPr txBox="1">
            <a:spLocks/>
          </p:cNvSpPr>
          <p:nvPr/>
        </p:nvSpPr>
        <p:spPr>
          <a:xfrm>
            <a:off x="914400" y="3691282"/>
            <a:ext cx="7772400" cy="1470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 kern="1200" cap="all">
                <a:solidFill>
                  <a:srgbClr val="000000"/>
                </a:solidFill>
                <a:latin typeface="Arial"/>
                <a:ea typeface="ＭＳ Ｐゴシック" pitchFamily="48" charset="-128"/>
                <a:cs typeface="Arial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pitchFamily="48" charset="0"/>
                <a:ea typeface="ＭＳ Ｐゴシック" pitchFamily="48" charset="-128"/>
                <a:cs typeface="Arial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pitchFamily="48" charset="0"/>
                <a:ea typeface="ＭＳ Ｐゴシック" pitchFamily="48" charset="-128"/>
                <a:cs typeface="Arial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pitchFamily="48" charset="0"/>
                <a:ea typeface="ＭＳ Ｐゴシック" pitchFamily="48" charset="-128"/>
                <a:cs typeface="Arial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pitchFamily="48" charset="0"/>
                <a:ea typeface="ＭＳ Ｐゴシック" pitchFamily="48" charset="-128"/>
                <a:cs typeface="Arial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C7F1D"/>
                </a:solidFill>
                <a:latin typeface="Arial" pitchFamily="48" charset="0"/>
                <a:ea typeface="ＭＳ Ｐゴシック" pitchFamily="48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C7F1D"/>
                </a:solidFill>
                <a:latin typeface="Arial" pitchFamily="48" charset="0"/>
                <a:ea typeface="ＭＳ Ｐゴシック" pitchFamily="48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C7F1D"/>
                </a:solidFill>
                <a:latin typeface="Arial" pitchFamily="48" charset="0"/>
                <a:ea typeface="ＭＳ Ｐゴシック" pitchFamily="48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C7F1D"/>
                </a:solidFill>
                <a:latin typeface="Arial" pitchFamily="48" charset="0"/>
                <a:ea typeface="ＭＳ Ｐゴシック" pitchFamily="48" charset="-128"/>
              </a:defRPr>
            </a:lvl9pPr>
          </a:lstStyle>
          <a:p>
            <a:r>
              <a:rPr lang="en-US" sz="2800" b="0" cap="none" dirty="0" smtClean="0"/>
              <a:t>Susan Grajek, PhD</a:t>
            </a:r>
          </a:p>
          <a:p>
            <a:r>
              <a:rPr lang="en-US" sz="2800" b="0" cap="none" dirty="0" smtClean="0"/>
              <a:t>Vice President, EDUCAUSE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931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analytics </a:t>
            </a:r>
            <a:r>
              <a:rPr lang="en-US" dirty="0"/>
              <a:t>services and </a:t>
            </a:r>
            <a:r>
              <a:rPr lang="en-US" dirty="0" smtClean="0"/>
              <a:t>activities: </a:t>
            </a:r>
            <a:br>
              <a:rPr lang="en-US" dirty="0" smtClean="0"/>
            </a:br>
            <a:r>
              <a:rPr lang="en-US" dirty="0" smtClean="0"/>
              <a:t>IR and IT Most often Share responsibility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25"/>
          <a:stretch/>
        </p:blipFill>
        <p:spPr>
          <a:xfrm>
            <a:off x="38864" y="1744133"/>
            <a:ext cx="9105136" cy="3318934"/>
          </a:xfrm>
        </p:spPr>
      </p:pic>
      <p:sp>
        <p:nvSpPr>
          <p:cNvPr id="4" name="TextBox 3"/>
          <p:cNvSpPr txBox="1"/>
          <p:nvPr/>
        </p:nvSpPr>
        <p:spPr>
          <a:xfrm>
            <a:off x="3124207" y="5902034"/>
            <a:ext cx="5997671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100" i="1"/>
            </a:lvl1pPr>
          </a:lstStyle>
          <a:p>
            <a:r>
              <a:rPr lang="en-US" dirty="0" smtClean="0"/>
              <a:t>“How </a:t>
            </a:r>
            <a:r>
              <a:rPr lang="en-US" dirty="0"/>
              <a:t>are analytics services and activities delivered at your institution</a:t>
            </a:r>
            <a:r>
              <a:rPr lang="en-US" dirty="0" smtClean="0"/>
              <a:t>?”, </a:t>
            </a:r>
            <a:r>
              <a:rPr lang="en-US" dirty="0"/>
              <a:t>N = 180, EDU ONLY</a:t>
            </a:r>
          </a:p>
        </p:txBody>
      </p:sp>
    </p:spTree>
    <p:extLst>
      <p:ext uri="{BB962C8B-B14F-4D97-AF65-F5344CB8AC3E}">
        <p14:creationId xmlns:p14="http://schemas.microsoft.com/office/powerpoint/2010/main" val="4784018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TYSON CHART 1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81"/>
          <a:stretch/>
        </p:blipFill>
        <p:spPr>
          <a:xfrm>
            <a:off x="0" y="863598"/>
            <a:ext cx="9144000" cy="50452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81324" y="5995358"/>
            <a:ext cx="5362676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100" i="1"/>
            </a:lvl1pPr>
          </a:lstStyle>
          <a:p>
            <a:r>
              <a:rPr lang="en-US" dirty="0" smtClean="0"/>
              <a:t>“Which </a:t>
            </a:r>
            <a:r>
              <a:rPr lang="en-US" dirty="0"/>
              <a:t>leaders or areas oversee analytics at your institution</a:t>
            </a:r>
            <a:r>
              <a:rPr lang="en-US" dirty="0" smtClean="0"/>
              <a:t>?” </a:t>
            </a:r>
            <a:r>
              <a:rPr lang="en-US" dirty="0"/>
              <a:t>N = 180,EDU ONLY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988"/>
            <a:ext cx="8382000" cy="1143000"/>
          </a:xfrm>
        </p:spPr>
        <p:txBody>
          <a:bodyPr/>
          <a:lstStyle/>
          <a:p>
            <a:r>
              <a:rPr lang="en-US" dirty="0" smtClean="0"/>
              <a:t>Leaders who oversee analytics: Many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45774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en-US" dirty="0" smtClean="0"/>
              <a:t>MOST ACTIVITY IN STUDENT and FINANCE AREAS, LEAST IN FACULTY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TYSON CHART 4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4599"/>
            <a:ext cx="9080500" cy="44948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74751" y="5914227"/>
            <a:ext cx="6169249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100" i="1"/>
            </a:lvl1pPr>
          </a:lstStyle>
          <a:p>
            <a:r>
              <a:rPr lang="en-US" dirty="0"/>
              <a:t>“Provide your best estimate of how data are being used at your institution”.; N = 339, EDU + AIR</a:t>
            </a:r>
          </a:p>
        </p:txBody>
      </p:sp>
    </p:spTree>
    <p:extLst>
      <p:ext uri="{BB962C8B-B14F-4D97-AF65-F5344CB8AC3E}">
        <p14:creationId xmlns:p14="http://schemas.microsoft.com/office/powerpoint/2010/main" val="243185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9400" y="1600201"/>
            <a:ext cx="5765800" cy="26543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slide16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57"/>
          <a:stretch/>
        </p:blipFill>
        <p:spPr>
          <a:xfrm>
            <a:off x="787400" y="889000"/>
            <a:ext cx="7594600" cy="56124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43649" y="6572198"/>
            <a:ext cx="6500351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100" i="1"/>
            </a:lvl1pPr>
          </a:lstStyle>
          <a:p>
            <a:r>
              <a:rPr lang="en-US" dirty="0" smtClean="0"/>
              <a:t>“Specify </a:t>
            </a:r>
            <a:r>
              <a:rPr lang="en-US" dirty="0"/>
              <a:t>the </a:t>
            </a:r>
            <a:r>
              <a:rPr lang="en-US" dirty="0" smtClean="0"/>
              <a:t>departments, </a:t>
            </a:r>
            <a:r>
              <a:rPr lang="en-US" dirty="0"/>
              <a:t>units, or programs that are role models for </a:t>
            </a:r>
            <a:r>
              <a:rPr lang="en-US" dirty="0" smtClean="0"/>
              <a:t>analytics”; </a:t>
            </a:r>
            <a:r>
              <a:rPr lang="en-US" dirty="0"/>
              <a:t>EDU members only.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06816"/>
            <a:ext cx="8686800" cy="78218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Diverse role models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850953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Opportunities, Challenges, and barriers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5934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999" y="914187"/>
            <a:ext cx="7162800" cy="57123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28678" y="6596390"/>
            <a:ext cx="6715322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100" i="1"/>
            </a:lvl1pPr>
          </a:lstStyle>
          <a:p>
            <a:r>
              <a:rPr lang="en-US" dirty="0" smtClean="0"/>
              <a:t>“What </a:t>
            </a:r>
            <a:r>
              <a:rPr lang="en-US" dirty="0"/>
              <a:t>are the potential benefits of analytics in addressing the following challenges</a:t>
            </a:r>
            <a:r>
              <a:rPr lang="en-US" dirty="0" smtClean="0"/>
              <a:t>?” </a:t>
            </a:r>
            <a:r>
              <a:rPr lang="en-US" dirty="0"/>
              <a:t>N = 339, EDU + AIR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83"/>
            <a:ext cx="8686800" cy="102771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MORE Potential seen for STUDENT AREAS THAN COST OR FACULTY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714970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75" y="0"/>
            <a:ext cx="8956675" cy="77893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DATA AND AFFORDABILITY ARE THE BIGGEST CONCERNS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18"/>
          <a:stretch/>
        </p:blipFill>
        <p:spPr>
          <a:xfrm>
            <a:off x="1063624" y="698499"/>
            <a:ext cx="7162800" cy="60116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14889" y="6579356"/>
            <a:ext cx="66069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/>
              <a:t>“What are your concerns about the growing use of analytics in higher education?”; N = 339, EDU + AIR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93959984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Progress in analytics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i="1" dirty="0" smtClean="0"/>
              <a:t>What are the components of analytics, and how capable is higher education today?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0466390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9388"/>
            <a:ext cx="8382000" cy="1143000"/>
          </a:xfrm>
        </p:spPr>
        <p:txBody>
          <a:bodyPr/>
          <a:lstStyle/>
          <a:p>
            <a:r>
              <a:rPr lang="en-US" dirty="0" smtClean="0"/>
              <a:t>ANALYTICS maturity in higher education has five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82000" cy="435292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CULTURE/PROCESS</a:t>
            </a:r>
          </a:p>
          <a:p>
            <a:pPr lvl="1"/>
            <a:r>
              <a:rPr lang="en-US" dirty="0" smtClean="0"/>
              <a:t>Committed leadership; the use of data to make decisions in embedded in the culture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DATA, REPORTING &amp; TOOLS</a:t>
            </a:r>
          </a:p>
          <a:p>
            <a:pPr lvl="1"/>
            <a:r>
              <a:rPr lang="en-US" dirty="0" smtClean="0"/>
              <a:t>Clean, standardized data and reports; right tools and software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INVESTMENT</a:t>
            </a:r>
          </a:p>
          <a:p>
            <a:pPr lvl="1"/>
            <a:r>
              <a:rPr lang="en-US" dirty="0"/>
              <a:t>Funding and staffing for </a:t>
            </a:r>
            <a:r>
              <a:rPr lang="en-US" dirty="0" smtClean="0"/>
              <a:t>analytics</a:t>
            </a:r>
            <a:endParaRPr lang="en-US" b="1" dirty="0" smtClean="0"/>
          </a:p>
          <a:p>
            <a:pPr lvl="1"/>
            <a:endParaRPr lang="en-US" sz="1400" dirty="0" smtClean="0"/>
          </a:p>
          <a:p>
            <a:pPr marL="288925" lvl="1" indent="0" algn="r">
              <a:buNone/>
            </a:pPr>
            <a:r>
              <a:rPr lang="en-US" sz="1400" i="1" dirty="0" smtClean="0"/>
              <a:t>Derived from factor analysis of 21 items asking </a:t>
            </a:r>
            <a:br>
              <a:rPr lang="en-US" sz="1400" i="1" dirty="0" smtClean="0"/>
            </a:br>
            <a:r>
              <a:rPr lang="en-US" sz="1400" i="1" dirty="0" smtClean="0"/>
              <a:t>“To what extent are the following in place to enable your institution to make progress with analytics?”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48706" y="6641783"/>
            <a:ext cx="13356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 = 339, EDU + AIR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731671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components of higher Education analytics maturity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82000" cy="2438400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EXPERTISE</a:t>
            </a:r>
          </a:p>
          <a:p>
            <a:pPr lvl="1"/>
            <a:r>
              <a:rPr lang="en-US" dirty="0" smtClean="0"/>
              <a:t>IR and/or business professionals with analytics training</a:t>
            </a:r>
          </a:p>
          <a:p>
            <a:pPr marL="522288" indent="-514350">
              <a:buFont typeface="+mj-lt"/>
              <a:buAutoNum type="arabicPeriod" startAt="5"/>
            </a:pPr>
            <a:r>
              <a:rPr lang="en-US" b="1" dirty="0" smtClean="0"/>
              <a:t>GOVERNANCE INFRASTRUCTURE</a:t>
            </a:r>
          </a:p>
          <a:p>
            <a:pPr lvl="1"/>
            <a:r>
              <a:rPr lang="en-US" dirty="0" smtClean="0"/>
              <a:t>Storage capacity; IT professionals supporting analytics; policies regarding security and rights to data</a:t>
            </a:r>
          </a:p>
          <a:p>
            <a:pPr marL="514350" indent="-514350">
              <a:buFont typeface="+mj-lt"/>
              <a:buAutoNum type="arabicPeriod" startAt="3"/>
            </a:pP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406900"/>
            <a:ext cx="795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WHERE DO WE STAND?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6594434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7851" y="5842695"/>
            <a:ext cx="1364776" cy="4216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205363"/>
            <a:ext cx="8382000" cy="1143000"/>
          </a:xfrm>
        </p:spPr>
        <p:txBody>
          <a:bodyPr/>
          <a:lstStyle/>
          <a:p>
            <a:r>
              <a:rPr lang="en-US" cap="none" dirty="0" smtClean="0"/>
              <a:t>OBJECTIVES</a:t>
            </a:r>
            <a:endParaRPr lang="en-US" dirty="0" smtClean="0"/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1109272" y="1303084"/>
            <a:ext cx="7610007" cy="4525963"/>
          </a:xfrm>
        </p:spPr>
        <p:txBody>
          <a:bodyPr/>
          <a:lstStyle/>
          <a:p>
            <a:pPr lvl="0"/>
            <a:r>
              <a:rPr lang="en-US" i="1" dirty="0"/>
              <a:t>Assess the </a:t>
            </a:r>
            <a:r>
              <a:rPr lang="en-US" i="1" dirty="0">
                <a:solidFill>
                  <a:schemeClr val="accent2"/>
                </a:solidFill>
              </a:rPr>
              <a:t>current state</a:t>
            </a:r>
            <a:r>
              <a:rPr lang="en-US" i="1" dirty="0"/>
              <a:t> of analytics in higher </a:t>
            </a:r>
            <a:r>
              <a:rPr lang="en-US" i="1" dirty="0" smtClean="0"/>
              <a:t>education</a:t>
            </a:r>
            <a:endParaRPr lang="en-US" dirty="0"/>
          </a:p>
          <a:p>
            <a:pPr lvl="0"/>
            <a:r>
              <a:rPr lang="en-US" i="1" dirty="0"/>
              <a:t>Outline the </a:t>
            </a:r>
            <a:r>
              <a:rPr lang="en-US" i="1" dirty="0">
                <a:solidFill>
                  <a:srgbClr val="C0504D"/>
                </a:solidFill>
              </a:rPr>
              <a:t>challenges and barriers </a:t>
            </a:r>
            <a:r>
              <a:rPr lang="en-US" i="1" dirty="0"/>
              <a:t>to using </a:t>
            </a:r>
            <a:r>
              <a:rPr lang="en-US" i="1" dirty="0" smtClean="0"/>
              <a:t>analytics</a:t>
            </a:r>
            <a:endParaRPr lang="en-US" dirty="0"/>
          </a:p>
          <a:p>
            <a:pPr lvl="0"/>
            <a:r>
              <a:rPr lang="en-US" i="1" dirty="0" smtClean="0"/>
              <a:t>Assess </a:t>
            </a:r>
            <a:r>
              <a:rPr lang="en-US" i="1" dirty="0" smtClean="0">
                <a:solidFill>
                  <a:srgbClr val="C0504D"/>
                </a:solidFill>
              </a:rPr>
              <a:t>progress</a:t>
            </a:r>
            <a:r>
              <a:rPr lang="en-US" i="1" dirty="0" smtClean="0"/>
              <a:t> in analytics</a:t>
            </a:r>
            <a:endParaRPr lang="en-US" dirty="0"/>
          </a:p>
          <a:p>
            <a:endParaRPr lang="en-US" sz="24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88"/>
            <a:ext cx="9144000" cy="6856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8"/>
            <a:ext cx="8382000" cy="1143000"/>
          </a:xfrm>
        </p:spPr>
        <p:txBody>
          <a:bodyPr/>
          <a:lstStyle/>
          <a:p>
            <a:r>
              <a:rPr lang="en-US" dirty="0" smtClean="0"/>
              <a:t>CURRENT STATE: INVESTMENT IS THE BIGGEST CHALLENGE</a:t>
            </a:r>
            <a:endParaRPr lang="en-US" dirty="0"/>
          </a:p>
        </p:txBody>
      </p:sp>
      <p:pic>
        <p:nvPicPr>
          <p:cNvPr id="3" name="Picture 2" descr="slide10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5"/>
          <a:stretch/>
        </p:blipFill>
        <p:spPr>
          <a:xfrm>
            <a:off x="533400" y="965201"/>
            <a:ext cx="7962900" cy="5748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9215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538"/>
            <a:ext cx="8382000" cy="1143000"/>
          </a:xfrm>
        </p:spPr>
        <p:txBody>
          <a:bodyPr/>
          <a:lstStyle/>
          <a:p>
            <a:r>
              <a:rPr lang="en-US" dirty="0" smtClean="0"/>
              <a:t>DETAILS: What are the strengths?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943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More than 80% reporting having:</a:t>
            </a:r>
          </a:p>
          <a:p>
            <a:r>
              <a:rPr lang="en-US" b="1" dirty="0">
                <a:solidFill>
                  <a:schemeClr val="accent2"/>
                </a:solidFill>
              </a:rPr>
              <a:t>S</a:t>
            </a:r>
            <a:r>
              <a:rPr lang="en-US" b="1" dirty="0" smtClean="0">
                <a:solidFill>
                  <a:schemeClr val="accent2"/>
                </a:solidFill>
              </a:rPr>
              <a:t>enior </a:t>
            </a:r>
            <a:r>
              <a:rPr lang="en-US" b="1" dirty="0">
                <a:solidFill>
                  <a:schemeClr val="accent2"/>
                </a:solidFill>
              </a:rPr>
              <a:t>leaders </a:t>
            </a:r>
            <a:r>
              <a:rPr lang="en-US" dirty="0" smtClean="0"/>
              <a:t>interested </a:t>
            </a:r>
            <a:r>
              <a:rPr lang="en-US" dirty="0"/>
              <a:t>in/committed to </a:t>
            </a:r>
            <a:r>
              <a:rPr lang="en-US" b="1" dirty="0">
                <a:solidFill>
                  <a:srgbClr val="C0504D"/>
                </a:solidFill>
              </a:rPr>
              <a:t>using data to make </a:t>
            </a:r>
            <a:r>
              <a:rPr lang="en-US" b="1" dirty="0" smtClean="0">
                <a:solidFill>
                  <a:srgbClr val="C0504D"/>
                </a:solidFill>
              </a:rPr>
              <a:t>decisions</a:t>
            </a:r>
            <a:r>
              <a:rPr lang="en-US" dirty="0" smtClean="0"/>
              <a:t> </a:t>
            </a:r>
          </a:p>
          <a:p>
            <a:r>
              <a:rPr lang="en-US" b="1" dirty="0">
                <a:solidFill>
                  <a:srgbClr val="C0504D"/>
                </a:solidFill>
              </a:rPr>
              <a:t>I</a:t>
            </a:r>
            <a:r>
              <a:rPr lang="en-US" b="1" dirty="0" smtClean="0">
                <a:solidFill>
                  <a:srgbClr val="C0504D"/>
                </a:solidFill>
              </a:rPr>
              <a:t>dentified </a:t>
            </a:r>
            <a:r>
              <a:rPr lang="en-US" b="1" dirty="0">
                <a:solidFill>
                  <a:srgbClr val="C0504D"/>
                </a:solidFill>
              </a:rPr>
              <a:t>the key outcomes </a:t>
            </a:r>
            <a:r>
              <a:rPr lang="en-US" dirty="0"/>
              <a:t>(e.g., student retention, cost reductions, etc.) </a:t>
            </a:r>
            <a:r>
              <a:rPr lang="en-US" dirty="0" smtClean="0"/>
              <a:t>to target</a:t>
            </a:r>
            <a:endParaRPr lang="en-US" dirty="0"/>
          </a:p>
        </p:txBody>
      </p:sp>
      <p:pic>
        <p:nvPicPr>
          <p:cNvPr id="6" name="Picture 5" descr="slide2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150" y="1101725"/>
            <a:ext cx="2362200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3859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ide2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120" y="1063625"/>
            <a:ext cx="3484880" cy="5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267" y="61913"/>
            <a:ext cx="9144000" cy="1143000"/>
          </a:xfrm>
        </p:spPr>
        <p:txBody>
          <a:bodyPr/>
          <a:lstStyle/>
          <a:p>
            <a:r>
              <a:rPr lang="en-US" dirty="0" smtClean="0"/>
              <a:t>DETAILS: WHERE ARE WE MAKING PROGRESS?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913"/>
            <a:ext cx="5305425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 smtClean="0"/>
              <a:t>Between 55% and 70% report:</a:t>
            </a:r>
          </a:p>
          <a:p>
            <a:r>
              <a:rPr lang="en-US" sz="2500" b="1" dirty="0" smtClean="0">
                <a:solidFill>
                  <a:srgbClr val="C0504D"/>
                </a:solidFill>
              </a:rPr>
              <a:t>Administration accepts </a:t>
            </a:r>
            <a:r>
              <a:rPr lang="en-US" sz="2500" dirty="0" smtClean="0"/>
              <a:t>analytics </a:t>
            </a:r>
          </a:p>
          <a:p>
            <a:r>
              <a:rPr lang="en-US" sz="2500" b="1" dirty="0">
                <a:solidFill>
                  <a:srgbClr val="C0504D"/>
                </a:solidFill>
              </a:rPr>
              <a:t>S</a:t>
            </a:r>
            <a:r>
              <a:rPr lang="en-US" sz="2500" b="1" dirty="0" smtClean="0">
                <a:solidFill>
                  <a:srgbClr val="C0504D"/>
                </a:solidFill>
              </a:rPr>
              <a:t>ufficient capacity </a:t>
            </a:r>
            <a:r>
              <a:rPr lang="en-US" sz="2500" dirty="0"/>
              <a:t>to </a:t>
            </a:r>
            <a:r>
              <a:rPr lang="en-US" sz="2500" dirty="0" smtClean="0"/>
              <a:t>store and </a:t>
            </a:r>
            <a:r>
              <a:rPr lang="en-US" sz="2500" dirty="0"/>
              <a:t>analyze </a:t>
            </a:r>
            <a:r>
              <a:rPr lang="en-US" sz="2500" dirty="0" smtClean="0"/>
              <a:t>data </a:t>
            </a:r>
          </a:p>
          <a:p>
            <a:r>
              <a:rPr lang="en-US" sz="2500" b="1" dirty="0" smtClean="0">
                <a:solidFill>
                  <a:srgbClr val="C0504D"/>
                </a:solidFill>
              </a:rPr>
              <a:t>Robust information </a:t>
            </a:r>
            <a:r>
              <a:rPr lang="en-US" sz="2500" b="1" dirty="0">
                <a:solidFill>
                  <a:srgbClr val="C0504D"/>
                </a:solidFill>
              </a:rPr>
              <a:t>security </a:t>
            </a:r>
            <a:r>
              <a:rPr lang="en-US" sz="2500" dirty="0"/>
              <a:t>policies and </a:t>
            </a:r>
            <a:r>
              <a:rPr lang="en-US" sz="2500" dirty="0" smtClean="0"/>
              <a:t>practices </a:t>
            </a:r>
          </a:p>
          <a:p>
            <a:r>
              <a:rPr lang="en-US" sz="2500" b="1" dirty="0" smtClean="0">
                <a:solidFill>
                  <a:srgbClr val="C0504D"/>
                </a:solidFill>
              </a:rPr>
              <a:t>IR </a:t>
            </a:r>
            <a:r>
              <a:rPr lang="en-US" sz="2500" b="1" dirty="0">
                <a:solidFill>
                  <a:srgbClr val="C0504D"/>
                </a:solidFill>
              </a:rPr>
              <a:t>professionals </a:t>
            </a:r>
            <a:r>
              <a:rPr lang="en-US" sz="2500" dirty="0" smtClean="0"/>
              <a:t>with needed expertise</a:t>
            </a:r>
          </a:p>
          <a:p>
            <a:r>
              <a:rPr lang="en-US" sz="2500" dirty="0" smtClean="0"/>
              <a:t>The </a:t>
            </a:r>
            <a:r>
              <a:rPr lang="en-US" sz="2500" b="1" dirty="0" smtClean="0">
                <a:solidFill>
                  <a:srgbClr val="C0504D"/>
                </a:solidFill>
              </a:rPr>
              <a:t>right </a:t>
            </a:r>
            <a:r>
              <a:rPr lang="en-US" sz="2500" b="1" dirty="0">
                <a:solidFill>
                  <a:srgbClr val="C0504D"/>
                </a:solidFill>
              </a:rPr>
              <a:t>kind of </a:t>
            </a:r>
            <a:r>
              <a:rPr lang="en-US" sz="2500" b="1" dirty="0" smtClean="0">
                <a:solidFill>
                  <a:srgbClr val="C0504D"/>
                </a:solidFill>
              </a:rPr>
              <a:t>data</a:t>
            </a:r>
          </a:p>
          <a:p>
            <a:r>
              <a:rPr lang="en-US" sz="2500" b="1" dirty="0" smtClean="0">
                <a:solidFill>
                  <a:srgbClr val="C0504D"/>
                </a:solidFill>
              </a:rPr>
              <a:t>Data policies </a:t>
            </a:r>
            <a:r>
              <a:rPr lang="en-US" sz="2500" dirty="0"/>
              <a:t>that specify </a:t>
            </a:r>
            <a:r>
              <a:rPr lang="en-US" sz="2500" dirty="0" smtClean="0"/>
              <a:t>access rights </a:t>
            </a:r>
            <a:r>
              <a:rPr lang="en-US" sz="2500" dirty="0"/>
              <a:t>and </a:t>
            </a:r>
            <a:r>
              <a:rPr lang="en-US" sz="2500" dirty="0" smtClean="0"/>
              <a:t>privileges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58426723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2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915" y="1157288"/>
            <a:ext cx="3169920" cy="5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913"/>
            <a:ext cx="8382000" cy="1143000"/>
          </a:xfrm>
        </p:spPr>
        <p:txBody>
          <a:bodyPr/>
          <a:lstStyle/>
          <a:p>
            <a:r>
              <a:rPr lang="en-US" dirty="0" smtClean="0"/>
              <a:t>DETAILS: MANY GAPS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204913"/>
            <a:ext cx="560705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Between 30% and 50% report having:</a:t>
            </a:r>
          </a:p>
          <a:p>
            <a:r>
              <a:rPr lang="en-US" dirty="0" smtClean="0"/>
              <a:t>The right </a:t>
            </a:r>
            <a:r>
              <a:rPr lang="en-US" b="1" dirty="0" smtClean="0">
                <a:solidFill>
                  <a:srgbClr val="C0504D"/>
                </a:solidFill>
              </a:rPr>
              <a:t>tools</a:t>
            </a:r>
          </a:p>
          <a:p>
            <a:r>
              <a:rPr lang="en-US" b="1" dirty="0">
                <a:solidFill>
                  <a:srgbClr val="C0504D"/>
                </a:solidFill>
              </a:rPr>
              <a:t>IT professionals </a:t>
            </a:r>
            <a:r>
              <a:rPr lang="en-US" dirty="0" smtClean="0"/>
              <a:t>with needed expertise</a:t>
            </a:r>
          </a:p>
          <a:p>
            <a:r>
              <a:rPr lang="en-US" b="1" dirty="0">
                <a:solidFill>
                  <a:srgbClr val="C0504D"/>
                </a:solidFill>
              </a:rPr>
              <a:t>“Good” data </a:t>
            </a:r>
          </a:p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C0504D"/>
                </a:solidFill>
              </a:rPr>
              <a:t>culture</a:t>
            </a:r>
            <a:r>
              <a:rPr lang="en-US" dirty="0"/>
              <a:t> that accepts the use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data to make </a:t>
            </a:r>
            <a:r>
              <a:rPr lang="en-US" dirty="0" smtClean="0"/>
              <a:t>decisions</a:t>
            </a:r>
          </a:p>
          <a:p>
            <a:r>
              <a:rPr lang="en-US" b="1" dirty="0">
                <a:solidFill>
                  <a:srgbClr val="C0504D"/>
                </a:solidFill>
              </a:rPr>
              <a:t>Standardized data </a:t>
            </a:r>
          </a:p>
          <a:p>
            <a:r>
              <a:rPr lang="en-US" dirty="0" smtClean="0"/>
              <a:t>“Good” </a:t>
            </a:r>
            <a:r>
              <a:rPr lang="en-US" b="1" dirty="0">
                <a:solidFill>
                  <a:srgbClr val="C0504D"/>
                </a:solidFill>
              </a:rPr>
              <a:t>reports</a:t>
            </a:r>
          </a:p>
        </p:txBody>
      </p:sp>
    </p:spTree>
    <p:extLst>
      <p:ext uri="{BB962C8B-B14F-4D97-AF65-F5344CB8AC3E}">
        <p14:creationId xmlns:p14="http://schemas.microsoft.com/office/powerpoint/2010/main" val="69311344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ide2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480" y="1049866"/>
            <a:ext cx="3601720" cy="5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913"/>
            <a:ext cx="8382000" cy="1143000"/>
          </a:xfrm>
        </p:spPr>
        <p:txBody>
          <a:bodyPr/>
          <a:lstStyle/>
          <a:p>
            <a:r>
              <a:rPr lang="en-US" dirty="0" smtClean="0"/>
              <a:t>DETAILS: MANY GAPS </a:t>
            </a:r>
            <a:r>
              <a:rPr lang="en-US" i="1" cap="none" dirty="0" smtClean="0"/>
              <a:t>(continued)</a:t>
            </a:r>
            <a:endParaRPr lang="en-US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075" y="1204913"/>
            <a:ext cx="567055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 smtClean="0"/>
              <a:t>Between 30% and 50% report having:</a:t>
            </a:r>
          </a:p>
          <a:p>
            <a:r>
              <a:rPr lang="en-US" sz="2500" dirty="0"/>
              <a:t>A</a:t>
            </a:r>
            <a:r>
              <a:rPr lang="en-US" sz="2500" dirty="0" smtClean="0"/>
              <a:t>nalytics </a:t>
            </a:r>
            <a:r>
              <a:rPr lang="en-US" sz="2500" b="1" dirty="0" smtClean="0">
                <a:solidFill>
                  <a:srgbClr val="C0504D"/>
                </a:solidFill>
              </a:rPr>
              <a:t>funding viewed as </a:t>
            </a:r>
            <a:r>
              <a:rPr lang="en-US" sz="2500" b="1" dirty="0">
                <a:solidFill>
                  <a:srgbClr val="C0504D"/>
                </a:solidFill>
              </a:rPr>
              <a:t>an </a:t>
            </a:r>
            <a:r>
              <a:rPr lang="en-US" sz="2500" b="1" dirty="0" smtClean="0">
                <a:solidFill>
                  <a:srgbClr val="C0504D"/>
                </a:solidFill>
              </a:rPr>
              <a:t>investment</a:t>
            </a:r>
          </a:p>
          <a:p>
            <a:r>
              <a:rPr lang="en-US" sz="2500" dirty="0" smtClean="0"/>
              <a:t>Dedicated </a:t>
            </a:r>
            <a:r>
              <a:rPr lang="en-US" sz="2500" b="1" dirty="0">
                <a:solidFill>
                  <a:srgbClr val="C0504D"/>
                </a:solidFill>
              </a:rPr>
              <a:t>analytics </a:t>
            </a:r>
            <a:r>
              <a:rPr lang="en-US" sz="2500" b="1" dirty="0" smtClean="0">
                <a:solidFill>
                  <a:srgbClr val="C0504D"/>
                </a:solidFill>
              </a:rPr>
              <a:t>professionals</a:t>
            </a:r>
            <a:r>
              <a:rPr lang="en-US" sz="2500" b="1" dirty="0" smtClean="0">
                <a:solidFill>
                  <a:schemeClr val="tx1"/>
                </a:solidFill>
              </a:rPr>
              <a:t>*</a:t>
            </a:r>
            <a:r>
              <a:rPr lang="en-US" sz="2500" b="1" dirty="0" smtClean="0">
                <a:solidFill>
                  <a:srgbClr val="C0504D"/>
                </a:solidFill>
              </a:rPr>
              <a:t> </a:t>
            </a:r>
            <a:endParaRPr lang="en-US" sz="2500" b="1" dirty="0">
              <a:solidFill>
                <a:srgbClr val="C0504D"/>
              </a:solidFill>
            </a:endParaRPr>
          </a:p>
          <a:p>
            <a:r>
              <a:rPr lang="en-US" sz="2500" b="1" dirty="0">
                <a:solidFill>
                  <a:srgbClr val="C0504D"/>
                </a:solidFill>
              </a:rPr>
              <a:t>Functional owners who know</a:t>
            </a:r>
            <a:r>
              <a:rPr lang="en-US" sz="2500" dirty="0"/>
              <a:t> how to apply </a:t>
            </a:r>
            <a:r>
              <a:rPr lang="en-US" sz="2500" dirty="0" smtClean="0"/>
              <a:t>analytics</a:t>
            </a:r>
          </a:p>
          <a:p>
            <a:r>
              <a:rPr lang="en-US" sz="2500" dirty="0" smtClean="0"/>
              <a:t>A </a:t>
            </a:r>
            <a:r>
              <a:rPr lang="en-US" sz="2500" b="1" dirty="0">
                <a:solidFill>
                  <a:srgbClr val="C0504D"/>
                </a:solidFill>
              </a:rPr>
              <a:t>process for using data </a:t>
            </a:r>
            <a:r>
              <a:rPr lang="en-US" sz="2500" dirty="0" smtClean="0"/>
              <a:t>to make decisions</a:t>
            </a:r>
            <a:r>
              <a:rPr lang="en-US" sz="2500" b="1" dirty="0">
                <a:solidFill>
                  <a:schemeClr val="tx1"/>
                </a:solidFill>
              </a:rPr>
              <a:t>*</a:t>
            </a:r>
            <a:r>
              <a:rPr lang="en-US" sz="2500" dirty="0" smtClean="0"/>
              <a:t> </a:t>
            </a:r>
          </a:p>
          <a:p>
            <a:r>
              <a:rPr lang="en-US" sz="2500" b="1" dirty="0">
                <a:solidFill>
                  <a:srgbClr val="C0504D"/>
                </a:solidFill>
              </a:rPr>
              <a:t>Faculty who accept </a:t>
            </a:r>
            <a:r>
              <a:rPr lang="en-US" sz="2500" dirty="0"/>
              <a:t>the use of </a:t>
            </a:r>
            <a:r>
              <a:rPr lang="en-US" sz="2500" dirty="0" smtClean="0"/>
              <a:t>analytics</a:t>
            </a:r>
            <a:r>
              <a:rPr lang="en-US" sz="2500" b="1" dirty="0">
                <a:solidFill>
                  <a:schemeClr val="tx1"/>
                </a:solidFill>
              </a:rPr>
              <a:t>*</a:t>
            </a:r>
            <a:r>
              <a:rPr lang="en-US" sz="2500" dirty="0" smtClean="0"/>
              <a:t> </a:t>
            </a:r>
          </a:p>
          <a:p>
            <a:endParaRPr lang="en-US" sz="1400" b="1" dirty="0">
              <a:solidFill>
                <a:srgbClr val="C0504D"/>
              </a:solidFill>
            </a:endParaRPr>
          </a:p>
          <a:p>
            <a:pPr marL="182880" indent="-274320">
              <a:buNone/>
            </a:pPr>
            <a:r>
              <a:rPr lang="en-US" sz="1600" b="1" dirty="0" smtClean="0">
                <a:solidFill>
                  <a:schemeClr val="tx1"/>
                </a:solidFill>
              </a:rPr>
              <a:t>* </a:t>
            </a:r>
            <a:r>
              <a:rPr lang="en-US" sz="1600" i="1" dirty="0" smtClean="0">
                <a:solidFill>
                  <a:schemeClr val="tx1"/>
                </a:solidFill>
              </a:rPr>
              <a:t>More institutions reporting </a:t>
            </a:r>
            <a:r>
              <a:rPr lang="en-US" sz="1600" b="1" i="1" dirty="0" smtClean="0">
                <a:solidFill>
                  <a:schemeClr val="tx1"/>
                </a:solidFill>
              </a:rPr>
              <a:t>not</a:t>
            </a:r>
            <a:r>
              <a:rPr lang="en-US" sz="1600" i="1" dirty="0" smtClean="0">
                <a:solidFill>
                  <a:schemeClr val="tx1"/>
                </a:solidFill>
              </a:rPr>
              <a:t> having this than report having it. </a:t>
            </a:r>
            <a:endParaRPr lang="en-US" sz="1600" i="1" dirty="0">
              <a:solidFill>
                <a:srgbClr val="C050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46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913"/>
            <a:ext cx="8559800" cy="1143000"/>
          </a:xfrm>
        </p:spPr>
        <p:txBody>
          <a:bodyPr/>
          <a:lstStyle/>
          <a:p>
            <a:r>
              <a:rPr lang="en-US" dirty="0" smtClean="0"/>
              <a:t>DETAILS: investment is the biggest gap</a:t>
            </a:r>
            <a:endParaRPr lang="en-US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204913"/>
            <a:ext cx="5559425" cy="4730751"/>
          </a:xfrm>
        </p:spPr>
        <p:txBody>
          <a:bodyPr/>
          <a:lstStyle/>
          <a:p>
            <a:pPr marL="0" indent="0">
              <a:buNone/>
            </a:pPr>
            <a:r>
              <a:rPr lang="en-US" sz="2600" dirty="0" smtClean="0"/>
              <a:t>Fewer than 20% report having</a:t>
            </a:r>
          </a:p>
          <a:p>
            <a:pPr marL="914400" indent="0">
              <a:buNone/>
            </a:pPr>
            <a:r>
              <a:rPr lang="en-US" sz="2600" dirty="0"/>
              <a:t>a</a:t>
            </a:r>
            <a:r>
              <a:rPr lang="en-US" sz="2600" dirty="0" smtClean="0"/>
              <a:t>nd</a:t>
            </a:r>
          </a:p>
          <a:p>
            <a:pPr marL="0" indent="0">
              <a:buNone/>
            </a:pPr>
            <a:r>
              <a:rPr lang="en-US" sz="2600" dirty="0" smtClean="0"/>
              <a:t>More than 50% report not having:</a:t>
            </a:r>
          </a:p>
          <a:p>
            <a:r>
              <a:rPr lang="en-US" sz="2600" dirty="0" smtClean="0"/>
              <a:t>An appropriate amount of funding</a:t>
            </a:r>
          </a:p>
          <a:p>
            <a:r>
              <a:rPr lang="en-US" sz="2600" dirty="0"/>
              <a:t>An appropriate number of analysts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600" i="1" dirty="0" smtClean="0"/>
              <a:t>Institutions that view analytics as an investment rather than an expense are more likely to have appropriate funding in place.</a:t>
            </a:r>
          </a:p>
          <a:p>
            <a:endParaRPr lang="en-US" sz="2400" b="1" dirty="0">
              <a:solidFill>
                <a:srgbClr val="C0504D"/>
              </a:solidFill>
            </a:endParaRPr>
          </a:p>
        </p:txBody>
      </p:sp>
      <p:pic>
        <p:nvPicPr>
          <p:cNvPr id="5" name="Picture 4" descr="slide2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3475" y="1485900"/>
            <a:ext cx="1828800" cy="382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0876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382000" cy="1143000"/>
          </a:xfrm>
        </p:spPr>
        <p:txBody>
          <a:bodyPr/>
          <a:lstStyle/>
          <a:p>
            <a:r>
              <a:rPr lang="en-US" dirty="0" smtClean="0"/>
              <a:t>Once again, leadership is the magic ingredient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278085"/>
          </a:xfrm>
        </p:spPr>
        <p:txBody>
          <a:bodyPr/>
          <a:lstStyle/>
          <a:p>
            <a:r>
              <a:rPr lang="en-US" dirty="0" smtClean="0"/>
              <a:t>Senior leaders need to make analytics a priority</a:t>
            </a:r>
          </a:p>
          <a:p>
            <a:r>
              <a:rPr lang="en-US" dirty="0" smtClean="0"/>
              <a:t>Institutions that place a higher priority on analytics are further ahead with </a:t>
            </a:r>
          </a:p>
          <a:p>
            <a:pPr lvl="1"/>
            <a:r>
              <a:rPr lang="en-US" dirty="0" smtClean="0"/>
              <a:t>Culture</a:t>
            </a:r>
          </a:p>
          <a:p>
            <a:pPr lvl="1"/>
            <a:r>
              <a:rPr lang="en-US" dirty="0" smtClean="0"/>
              <a:t>Investment </a:t>
            </a:r>
          </a:p>
          <a:p>
            <a:pPr lvl="1"/>
            <a:r>
              <a:rPr lang="en-US" dirty="0" smtClean="0"/>
              <a:t>Expertise </a:t>
            </a:r>
          </a:p>
          <a:p>
            <a:pPr lvl="1"/>
            <a:r>
              <a:rPr lang="en-US" dirty="0" smtClean="0"/>
              <a:t>Infrastructure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…but not Data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18314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688"/>
            <a:ext cx="8382000" cy="1143000"/>
          </a:xfrm>
        </p:spPr>
        <p:txBody>
          <a:bodyPr/>
          <a:lstStyle/>
          <a:p>
            <a:r>
              <a:rPr lang="en-US" dirty="0" smtClean="0"/>
              <a:t>SUMMARY and final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036638"/>
            <a:ext cx="8382000" cy="4829175"/>
          </a:xfrm>
        </p:spPr>
        <p:txBody>
          <a:bodyPr/>
          <a:lstStyle/>
          <a:p>
            <a:r>
              <a:rPr lang="en-US" dirty="0" smtClean="0"/>
              <a:t>Analytics is widely viewed as important</a:t>
            </a:r>
          </a:p>
          <a:p>
            <a:r>
              <a:rPr lang="en-US" dirty="0" smtClean="0"/>
              <a:t>IR and IT are both critical partners </a:t>
            </a:r>
          </a:p>
          <a:p>
            <a:pPr lvl="1"/>
            <a:r>
              <a:rPr lang="en-US" dirty="0" smtClean="0"/>
              <a:t>IT is more optimistic than IR regarding the potential of analytics</a:t>
            </a:r>
          </a:p>
          <a:p>
            <a:pPr lvl="1"/>
            <a:r>
              <a:rPr lang="en-US" dirty="0" smtClean="0"/>
              <a:t>IT rates maturity higher on Culture and Infrastructure</a:t>
            </a:r>
          </a:p>
          <a:p>
            <a:pPr lvl="1"/>
            <a:r>
              <a:rPr lang="en-US" dirty="0" smtClean="0"/>
              <a:t>IR rates maturity higher on Expertise</a:t>
            </a:r>
          </a:p>
          <a:p>
            <a:pPr lvl="1"/>
            <a:r>
              <a:rPr lang="en-US" dirty="0" smtClean="0"/>
              <a:t>Focus group analysis suggests that great analytics programs have good communication between IR and IT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45357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688"/>
            <a:ext cx="8382000" cy="1143000"/>
          </a:xfrm>
        </p:spPr>
        <p:txBody>
          <a:bodyPr/>
          <a:lstStyle/>
          <a:p>
            <a:r>
              <a:rPr lang="en-US" dirty="0" smtClean="0"/>
              <a:t>Summary and final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038225"/>
            <a:ext cx="8382000" cy="4525963"/>
          </a:xfrm>
        </p:spPr>
        <p:txBody>
          <a:bodyPr/>
          <a:lstStyle/>
          <a:p>
            <a:r>
              <a:rPr lang="en-US" dirty="0"/>
              <a:t>Analytics activities are occurring throughout institutions, but student and financial areas are the most </a:t>
            </a:r>
            <a:r>
              <a:rPr lang="en-US" dirty="0" smtClean="0"/>
              <a:t>active</a:t>
            </a:r>
            <a:endParaRPr lang="en-US" dirty="0"/>
          </a:p>
          <a:p>
            <a:r>
              <a:rPr lang="en-US" dirty="0"/>
              <a:t>Least optimism that analytics can be used to lower HE costs…but promise is seen in optimizing resource </a:t>
            </a:r>
            <a:r>
              <a:rPr lang="en-US" dirty="0" smtClean="0"/>
              <a:t>usage</a:t>
            </a:r>
            <a:endParaRPr lang="en-US" dirty="0"/>
          </a:p>
          <a:p>
            <a:r>
              <a:rPr lang="en-US" dirty="0"/>
              <a:t>The big challenge: How can higher education afford analytics</a:t>
            </a:r>
            <a:r>
              <a:rPr lang="en-US" dirty="0" smtClean="0"/>
              <a:t>? </a:t>
            </a:r>
            <a:r>
              <a:rPr lang="en-US" i="1" dirty="0" smtClean="0"/>
              <a:t>(Hint: Think investment)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693576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6645"/>
            <a:ext cx="8382000" cy="1143000"/>
          </a:xfrm>
        </p:spPr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2645229" cy="558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Two surveys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146222" y="1592947"/>
            <a:ext cx="37084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0188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8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1pPr>
            <a:lvl2pPr marL="511175" indent="-2222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sz="24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2pPr>
            <a:lvl3pPr marL="857250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0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3pPr>
            <a:lvl4pPr marL="1146175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4pPr>
            <a:lvl5pPr marL="1427163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16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dirty="0" smtClean="0"/>
              <a:t>Seven focus groups</a:t>
            </a:r>
          </a:p>
        </p:txBody>
      </p:sp>
      <p:sp>
        <p:nvSpPr>
          <p:cNvPr id="7" name="Action Button: Document 6">
            <a:hlinkClick r:id="" action="ppaction://noaction" highlightClick="1"/>
          </p:cNvPr>
          <p:cNvSpPr/>
          <p:nvPr/>
        </p:nvSpPr>
        <p:spPr>
          <a:xfrm>
            <a:off x="257629" y="2501901"/>
            <a:ext cx="1810657" cy="2140858"/>
          </a:xfrm>
          <a:prstGeom prst="actionButtonDocument">
            <a:avLst/>
          </a:prstGeom>
          <a:gradFill flip="none" rotWithShape="1">
            <a:gsLst>
              <a:gs pos="0">
                <a:srgbClr val="62BD27"/>
              </a:gs>
              <a:gs pos="100000">
                <a:srgbClr val="62BD27"/>
              </a:gs>
              <a:gs pos="47000">
                <a:srgbClr val="62BD27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Document 7">
            <a:hlinkClick r:id="" action="ppaction://noaction" highlightClick="1"/>
          </p:cNvPr>
          <p:cNvSpPr/>
          <p:nvPr/>
        </p:nvSpPr>
        <p:spPr>
          <a:xfrm>
            <a:off x="1354667" y="3866556"/>
            <a:ext cx="1548191" cy="1766947"/>
          </a:xfrm>
          <a:prstGeom prst="actionButtonDocument">
            <a:avLst/>
          </a:prstGeom>
          <a:gradFill flip="none" rotWithShape="1">
            <a:gsLst>
              <a:gs pos="0">
                <a:srgbClr val="008000"/>
              </a:gs>
              <a:gs pos="100000">
                <a:srgbClr val="008000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21757" y="2451268"/>
            <a:ext cx="276134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dirty="0"/>
              <a:t>EDUCAUSE members (N=214, 21% response rate)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76286" y="3936010"/>
            <a:ext cx="24311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dirty="0"/>
              <a:t>AIR members (N=125, 25% response rate)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777147" y="3255141"/>
            <a:ext cx="2441118" cy="1717225"/>
            <a:chOff x="5721353" y="2889108"/>
            <a:chExt cx="2441118" cy="1717225"/>
          </a:xfrm>
        </p:grpSpPr>
        <p:sp>
          <p:nvSpPr>
            <p:cNvPr id="11" name="Action Button: Sound 10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5721353" y="2889108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ction Button: Sound 11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6869796" y="4198118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Sound 12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6183996" y="3500523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Sound 13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5952674" y="4198118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Sound 14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7231743" y="3652923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Sound 15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7699828" y="3093216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Sound 16">
              <a:hlinkClick r:id="" action="ppaction://noaction" highlightClick="1">
                <a:snd r:embed="rId2" name="Applause"/>
              </a:hlinkClick>
            </p:cNvPr>
            <p:cNvSpPr/>
            <p:nvPr/>
          </p:nvSpPr>
          <p:spPr>
            <a:xfrm>
              <a:off x="6769100" y="2991616"/>
              <a:ext cx="462643" cy="408215"/>
            </a:xfrm>
            <a:prstGeom prst="actionButtonSound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416553" y="2275031"/>
            <a:ext cx="323305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/>
              <a:t>IT and IR professionals from around the country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2397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Current state of analytics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9989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en-US" dirty="0" smtClean="0"/>
              <a:t>Analytics is a major priority	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5126832"/>
              </p:ext>
            </p:extLst>
          </p:nvPr>
        </p:nvGraphicFramePr>
        <p:xfrm>
          <a:off x="457200" y="1790205"/>
          <a:ext cx="8382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5834" y="6054558"/>
            <a:ext cx="6098166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100" i="1"/>
            </a:lvl1pPr>
          </a:lstStyle>
          <a:p>
            <a:r>
              <a:rPr lang="en-US" dirty="0" smtClean="0"/>
              <a:t>“What </a:t>
            </a:r>
            <a:r>
              <a:rPr lang="en-US" dirty="0"/>
              <a:t>priority does your institution place on analytics</a:t>
            </a:r>
            <a:r>
              <a:rPr lang="en-US" dirty="0" smtClean="0"/>
              <a:t>?” </a:t>
            </a:r>
            <a:r>
              <a:rPr lang="en-US" dirty="0"/>
              <a:t>N = 255 (excluded “other”), EDU + AIR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816428"/>
            <a:ext cx="8382000" cy="116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0188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8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1pPr>
            <a:lvl2pPr marL="511175" indent="-2222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sz="24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2pPr>
            <a:lvl3pPr marL="857250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0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3pPr>
            <a:lvl4pPr marL="1146175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4pPr>
            <a:lvl5pPr marL="1427163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16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dirty="0" smtClean="0"/>
              <a:t>Analytics is a major institutional priority at 24% of higher education institutions </a:t>
            </a:r>
          </a:p>
          <a:p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659467" y="4374393"/>
            <a:ext cx="3632199" cy="907941"/>
          </a:xfrm>
          <a:prstGeom prst="rect">
            <a:avLst/>
          </a:prstGeom>
          <a:solidFill>
            <a:srgbClr val="FFFFAF"/>
          </a:solidFill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en-US" sz="1600" b="1" dirty="0" smtClean="0"/>
              <a:t>8–10% </a:t>
            </a:r>
            <a:r>
              <a:rPr lang="en-US" sz="1600" b="1" dirty="0"/>
              <a:t>of </a:t>
            </a:r>
            <a:r>
              <a:rPr lang="en-US" sz="1600" b="1" dirty="0" smtClean="0"/>
              <a:t>AA, BA, and BA LA </a:t>
            </a:r>
            <a:r>
              <a:rPr lang="en-US" sz="1600" b="1" dirty="0"/>
              <a:t>are not interested or not </a:t>
            </a:r>
            <a:r>
              <a:rPr lang="en-US" sz="1600" b="1" dirty="0" smtClean="0"/>
              <a:t>aware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en-US" sz="1600" b="1" dirty="0" smtClean="0"/>
              <a:t>Only true of 3–4% of MA and DR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1158032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en-US" dirty="0" smtClean="0"/>
              <a:t>Analytics is a major priority	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143745"/>
              </p:ext>
            </p:extLst>
          </p:nvPr>
        </p:nvGraphicFramePr>
        <p:xfrm>
          <a:off x="-1" y="1385060"/>
          <a:ext cx="8953995" cy="4665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816428"/>
            <a:ext cx="8382000" cy="116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0188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8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1pPr>
            <a:lvl2pPr marL="511175" indent="-2222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sz="24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2pPr>
            <a:lvl3pPr marL="857250" indent="-23018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20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3pPr>
            <a:lvl4pPr marL="1146175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95F48"/>
              </a:buClr>
              <a:buSzPct val="80000"/>
              <a:buFont typeface="Wingdings" charset="2"/>
              <a:buChar char="§"/>
              <a:defRPr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4pPr>
            <a:lvl5pPr marL="1427163" indent="-173038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861"/>
              </a:buClr>
              <a:buSzPct val="80000"/>
              <a:buFont typeface="Wingdings" charset="2"/>
              <a:buChar char="§"/>
              <a:defRPr sz="1600" kern="1200">
                <a:solidFill>
                  <a:srgbClr val="4C4C4F"/>
                </a:solidFill>
                <a:latin typeface="Arial"/>
                <a:ea typeface="ＭＳ Ｐゴシック" pitchFamily="48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mtClean="0"/>
              <a:t>Publics are leading, but are privates catching up?</a:t>
            </a:r>
          </a:p>
          <a:p>
            <a:endParaRPr lang="en-US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17569" y="5995359"/>
            <a:ext cx="4898706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100" i="1"/>
            </a:lvl1pPr>
          </a:lstStyle>
          <a:p>
            <a:r>
              <a:rPr lang="en-US" dirty="0" smtClean="0"/>
              <a:t>“What </a:t>
            </a:r>
            <a:r>
              <a:rPr lang="en-US" dirty="0"/>
              <a:t>priority does your institution place on analytics</a:t>
            </a:r>
            <a:r>
              <a:rPr lang="en-US" dirty="0" smtClean="0"/>
              <a:t>?” </a:t>
            </a:r>
            <a:r>
              <a:rPr lang="en-US" dirty="0"/>
              <a:t>N = 275, EDU + AIR</a:t>
            </a:r>
          </a:p>
        </p:txBody>
      </p:sp>
    </p:spTree>
    <p:extLst>
      <p:ext uri="{BB962C8B-B14F-4D97-AF65-F5344CB8AC3E}">
        <p14:creationId xmlns:p14="http://schemas.microsoft.com/office/powerpoint/2010/main" val="24121445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en-US" dirty="0" smtClean="0"/>
              <a:t>Analytics is a major priority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marL="0" indent="0">
              <a:buNone/>
            </a:pPr>
            <a:endParaRPr lang="en-US" sz="1200" dirty="0"/>
          </a:p>
          <a:p>
            <a:r>
              <a:rPr lang="en-US" dirty="0" smtClean="0"/>
              <a:t>INSERT TYSON CHART 9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two_years_pre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4600"/>
            <a:ext cx="9144000" cy="36347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59076" y="5995358"/>
            <a:ext cx="1484924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100" i="1"/>
            </a:lvl1pPr>
          </a:lstStyle>
          <a:p>
            <a:r>
              <a:rPr lang="en-US" dirty="0"/>
              <a:t>N = 339, EDU + AIR</a:t>
            </a:r>
          </a:p>
        </p:txBody>
      </p:sp>
    </p:spTree>
    <p:extLst>
      <p:ext uri="{BB962C8B-B14F-4D97-AF65-F5344CB8AC3E}">
        <p14:creationId xmlns:p14="http://schemas.microsoft.com/office/powerpoint/2010/main" val="75551889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en-US" dirty="0" smtClean="0"/>
              <a:t>Analytics is a major priority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5880"/>
            <a:ext cx="9144000" cy="3444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39772" y="5995358"/>
            <a:ext cx="1484924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100" i="1"/>
            </a:lvl1pPr>
          </a:lstStyle>
          <a:p>
            <a:r>
              <a:rPr lang="en-US" dirty="0"/>
              <a:t>N = 339, EDU + AIR</a:t>
            </a:r>
          </a:p>
        </p:txBody>
      </p:sp>
    </p:spTree>
    <p:extLst>
      <p:ext uri="{BB962C8B-B14F-4D97-AF65-F5344CB8AC3E}">
        <p14:creationId xmlns:p14="http://schemas.microsoft.com/office/powerpoint/2010/main" val="8423504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DATA USED FOR ANALYTICS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TYSON CHART 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5824"/>
            <a:ext cx="9144000" cy="43708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58014" y="5995358"/>
            <a:ext cx="6185986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100" i="1"/>
            </a:lvl1pPr>
          </a:lstStyle>
          <a:p>
            <a:r>
              <a:rPr lang="en-US" dirty="0" smtClean="0"/>
              <a:t>“To </a:t>
            </a:r>
            <a:r>
              <a:rPr lang="en-US" dirty="0"/>
              <a:t>what extent are the following types of data used in analytics activities</a:t>
            </a:r>
            <a:r>
              <a:rPr lang="en-US" dirty="0" smtClean="0"/>
              <a:t>?” </a:t>
            </a:r>
            <a:r>
              <a:rPr lang="en-US" dirty="0"/>
              <a:t>N = 180, EDU ONLY</a:t>
            </a:r>
          </a:p>
        </p:txBody>
      </p:sp>
    </p:spTree>
    <p:extLst>
      <p:ext uri="{BB962C8B-B14F-4D97-AF65-F5344CB8AC3E}">
        <p14:creationId xmlns:p14="http://schemas.microsoft.com/office/powerpoint/2010/main" val="329401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6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Board Meeting Slides Pres Repo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usiness meeting v6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14481</TotalTime>
  <Words>932</Words>
  <Application>Microsoft Office PowerPoint</Application>
  <PresentationFormat>On-screen Show (4:3)</PresentationFormat>
  <Paragraphs>125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Office Theme</vt:lpstr>
      <vt:lpstr>1_Office Theme</vt:lpstr>
      <vt:lpstr>2_Office Theme</vt:lpstr>
      <vt:lpstr>3_Office Theme</vt:lpstr>
      <vt:lpstr>5_Office Theme</vt:lpstr>
      <vt:lpstr>9_Office Theme</vt:lpstr>
      <vt:lpstr>Business meeting v6</vt:lpstr>
      <vt:lpstr>7_Office Theme</vt:lpstr>
      <vt:lpstr>4_Office Theme</vt:lpstr>
      <vt:lpstr>6_Office Theme</vt:lpstr>
      <vt:lpstr>Board Meeting Slides Pres Report</vt:lpstr>
      <vt:lpstr>Analytics in Higher EDUCATION:  Progress and Promise</vt:lpstr>
      <vt:lpstr>OBJECTIVES</vt:lpstr>
      <vt:lpstr>Methodology</vt:lpstr>
      <vt:lpstr>The Current state of analytics</vt:lpstr>
      <vt:lpstr>Analytics is a major priority </vt:lpstr>
      <vt:lpstr>Analytics is a major priority </vt:lpstr>
      <vt:lpstr>Analytics is a major priority </vt:lpstr>
      <vt:lpstr>Analytics is a major priority </vt:lpstr>
      <vt:lpstr>DATA USED FOR ANALYTICS</vt:lpstr>
      <vt:lpstr>analytics services and activities:  IR and IT Most often Share responsibility</vt:lpstr>
      <vt:lpstr>Leaders who oversee analytics: Many Models</vt:lpstr>
      <vt:lpstr>MOST ACTIVITY IN STUDENT and FINANCE AREAS, LEAST IN FACULTY</vt:lpstr>
      <vt:lpstr>Diverse role models</vt:lpstr>
      <vt:lpstr>Opportunities, Challenges, and barriers</vt:lpstr>
      <vt:lpstr>MORE Potential seen for STUDENT AREAS THAN COST OR FACULTY</vt:lpstr>
      <vt:lpstr>DATA AND AFFORDABILITY ARE THE BIGGEST CONCERNS</vt:lpstr>
      <vt:lpstr>Progress in analytics</vt:lpstr>
      <vt:lpstr>ANALYTICS maturity in higher education has five components</vt:lpstr>
      <vt:lpstr>Five components of higher Education analytics maturity</vt:lpstr>
      <vt:lpstr>CURRENT STATE: INVESTMENT IS THE BIGGEST CHALLENGE</vt:lpstr>
      <vt:lpstr>DETAILS: What are the strengths?</vt:lpstr>
      <vt:lpstr>DETAILS: WHERE ARE WE MAKING PROGRESS?</vt:lpstr>
      <vt:lpstr>DETAILS: MANY GAPS</vt:lpstr>
      <vt:lpstr>DETAILS: MANY GAPS (continued)</vt:lpstr>
      <vt:lpstr>DETAILS: investment is the biggest gap</vt:lpstr>
      <vt:lpstr>Once again, leadership is the magic ingredient</vt:lpstr>
      <vt:lpstr>SUMMARY and final points</vt:lpstr>
      <vt:lpstr>Summary and final points</vt:lpstr>
    </vt:vector>
  </TitlesOfParts>
  <Company>brain bolts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boelts</dc:creator>
  <cp:lastModifiedBy>Colleen Keller</cp:lastModifiedBy>
  <cp:revision>613</cp:revision>
  <cp:lastPrinted>2011-10-15T12:18:03Z</cp:lastPrinted>
  <dcterms:created xsi:type="dcterms:W3CDTF">2009-07-17T17:13:02Z</dcterms:created>
  <dcterms:modified xsi:type="dcterms:W3CDTF">2012-07-24T14:28:36Z</dcterms:modified>
</cp:coreProperties>
</file>