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9"/>
  </p:notesMasterIdLst>
  <p:sldIdLst>
    <p:sldId id="286" r:id="rId3"/>
    <p:sldId id="287" r:id="rId4"/>
    <p:sldId id="288" r:id="rId5"/>
    <p:sldId id="292" r:id="rId6"/>
    <p:sldId id="266" r:id="rId7"/>
    <p:sldId id="283" r:id="rId8"/>
    <p:sldId id="267" r:id="rId9"/>
    <p:sldId id="268" r:id="rId10"/>
    <p:sldId id="269" r:id="rId11"/>
    <p:sldId id="277" r:id="rId12"/>
    <p:sldId id="272" r:id="rId13"/>
    <p:sldId id="274" r:id="rId14"/>
    <p:sldId id="275" r:id="rId15"/>
    <p:sldId id="276" r:id="rId16"/>
    <p:sldId id="280" r:id="rId17"/>
    <p:sldId id="281" r:id="rId18"/>
    <p:sldId id="273" r:id="rId19"/>
    <p:sldId id="270" r:id="rId20"/>
    <p:sldId id="271" r:id="rId21"/>
    <p:sldId id="279" r:id="rId22"/>
    <p:sldId id="259" r:id="rId23"/>
    <p:sldId id="262" r:id="rId24"/>
    <p:sldId id="278" r:id="rId25"/>
    <p:sldId id="261" r:id="rId26"/>
    <p:sldId id="263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58" y="-48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869A5E-96B2-4746-9F41-D2F94209BB7E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E9C011-FB51-1E4E-8020-DE0E928C4C1C}">
      <dgm:prSet phldrT="[Text]"/>
      <dgm:spPr/>
      <dgm:t>
        <a:bodyPr/>
        <a:lstStyle/>
        <a:p>
          <a:r>
            <a:rPr lang="en-US" dirty="0" smtClean="0"/>
            <a:t>Good Questions</a:t>
          </a:r>
          <a:endParaRPr lang="en-US" dirty="0"/>
        </a:p>
      </dgm:t>
    </dgm:pt>
    <dgm:pt modelId="{E4688D79-1D8F-CA4C-BB5B-823CE1B9CB5D}" type="parTrans" cxnId="{58905310-4167-4347-832F-186295DC5242}">
      <dgm:prSet/>
      <dgm:spPr/>
      <dgm:t>
        <a:bodyPr/>
        <a:lstStyle/>
        <a:p>
          <a:endParaRPr lang="en-US"/>
        </a:p>
      </dgm:t>
    </dgm:pt>
    <dgm:pt modelId="{2E9E1FAA-70CE-804E-B447-2070F90C6D3E}" type="sibTrans" cxnId="{58905310-4167-4347-832F-186295DC5242}">
      <dgm:prSet/>
      <dgm:spPr/>
      <dgm:t>
        <a:bodyPr/>
        <a:lstStyle/>
        <a:p>
          <a:endParaRPr lang="en-US"/>
        </a:p>
      </dgm:t>
    </dgm:pt>
    <dgm:pt modelId="{7C6968D6-4A79-ED4B-A928-AE544087B4D4}">
      <dgm:prSet phldrT="[Text]"/>
      <dgm:spPr/>
      <dgm:t>
        <a:bodyPr/>
        <a:lstStyle/>
        <a:p>
          <a:r>
            <a:rPr lang="en-US" dirty="0" smtClean="0"/>
            <a:t>Being Honest</a:t>
          </a:r>
          <a:endParaRPr lang="en-US" dirty="0"/>
        </a:p>
      </dgm:t>
    </dgm:pt>
    <dgm:pt modelId="{90574308-C905-5E41-BD56-575B8E82CF6E}" type="parTrans" cxnId="{1A517BE9-8B5F-1B48-B954-2A492A54FFD2}">
      <dgm:prSet/>
      <dgm:spPr/>
      <dgm:t>
        <a:bodyPr/>
        <a:lstStyle/>
        <a:p>
          <a:endParaRPr lang="en-US"/>
        </a:p>
      </dgm:t>
    </dgm:pt>
    <dgm:pt modelId="{29423778-5E38-3E45-ACBF-000DACB23BD6}" type="sibTrans" cxnId="{1A517BE9-8B5F-1B48-B954-2A492A54FFD2}">
      <dgm:prSet/>
      <dgm:spPr/>
      <dgm:t>
        <a:bodyPr/>
        <a:lstStyle/>
        <a:p>
          <a:endParaRPr lang="en-US"/>
        </a:p>
      </dgm:t>
    </dgm:pt>
    <dgm:pt modelId="{88F0D19D-6332-564D-BCFD-04A123CABC70}">
      <dgm:prSet phldrT="[Text]"/>
      <dgm:spPr/>
      <dgm:t>
        <a:bodyPr/>
        <a:lstStyle/>
        <a:p>
          <a:r>
            <a:rPr lang="en-US" dirty="0" smtClean="0"/>
            <a:t>Using Data</a:t>
          </a:r>
          <a:endParaRPr lang="en-US" dirty="0"/>
        </a:p>
      </dgm:t>
    </dgm:pt>
    <dgm:pt modelId="{86DD4FCC-74D7-3F4D-8245-7A16B8BF79A4}" type="parTrans" cxnId="{810C8E1B-46D4-4F4A-8FE2-331CAF31F753}">
      <dgm:prSet/>
      <dgm:spPr/>
      <dgm:t>
        <a:bodyPr/>
        <a:lstStyle/>
        <a:p>
          <a:endParaRPr lang="en-US"/>
        </a:p>
      </dgm:t>
    </dgm:pt>
    <dgm:pt modelId="{F4017441-8C94-3B4A-ADB6-ADF53116227B}" type="sibTrans" cxnId="{810C8E1B-46D4-4F4A-8FE2-331CAF31F753}">
      <dgm:prSet/>
      <dgm:spPr/>
      <dgm:t>
        <a:bodyPr/>
        <a:lstStyle/>
        <a:p>
          <a:endParaRPr lang="en-US"/>
        </a:p>
      </dgm:t>
    </dgm:pt>
    <dgm:pt modelId="{FFC153E5-232E-7344-8A7B-95534F2BB401}">
      <dgm:prSet phldrT="[Text]"/>
      <dgm:spPr/>
      <dgm:t>
        <a:bodyPr/>
        <a:lstStyle/>
        <a:p>
          <a:r>
            <a:rPr lang="en-US" dirty="0" smtClean="0"/>
            <a:t>Innovative Strategies</a:t>
          </a:r>
          <a:endParaRPr lang="en-US" dirty="0"/>
        </a:p>
      </dgm:t>
    </dgm:pt>
    <dgm:pt modelId="{4E90F3DC-EA4C-904D-8930-8BC00E3F7B0E}" type="parTrans" cxnId="{D5F3C439-0975-B448-855C-9E6921519934}">
      <dgm:prSet/>
      <dgm:spPr/>
      <dgm:t>
        <a:bodyPr/>
        <a:lstStyle/>
        <a:p>
          <a:endParaRPr lang="en-US"/>
        </a:p>
      </dgm:t>
    </dgm:pt>
    <dgm:pt modelId="{D3CAC115-DC34-0D4E-BA84-FCCB994A03D9}" type="sibTrans" cxnId="{D5F3C439-0975-B448-855C-9E6921519934}">
      <dgm:prSet/>
      <dgm:spPr/>
      <dgm:t>
        <a:bodyPr/>
        <a:lstStyle/>
        <a:p>
          <a:endParaRPr lang="en-US"/>
        </a:p>
      </dgm:t>
    </dgm:pt>
    <dgm:pt modelId="{55FA7ECE-62D3-F542-9023-07462811407F}">
      <dgm:prSet phldrT="[Text]"/>
      <dgm:spPr/>
      <dgm:t>
        <a:bodyPr/>
        <a:lstStyle/>
        <a:p>
          <a:r>
            <a:rPr lang="en-US" dirty="0" smtClean="0"/>
            <a:t>Execution</a:t>
          </a:r>
          <a:endParaRPr lang="en-US" dirty="0"/>
        </a:p>
      </dgm:t>
    </dgm:pt>
    <dgm:pt modelId="{166AFFF2-6EEF-F44E-8B39-C82710F0756E}" type="parTrans" cxnId="{853EBFED-33FD-4A42-A86B-0C44C09794A1}">
      <dgm:prSet/>
      <dgm:spPr/>
      <dgm:t>
        <a:bodyPr/>
        <a:lstStyle/>
        <a:p>
          <a:endParaRPr lang="en-US"/>
        </a:p>
      </dgm:t>
    </dgm:pt>
    <dgm:pt modelId="{9F26DDBB-6078-8D48-AD09-85C196DE32BF}" type="sibTrans" cxnId="{853EBFED-33FD-4A42-A86B-0C44C09794A1}">
      <dgm:prSet/>
      <dgm:spPr/>
      <dgm:t>
        <a:bodyPr/>
        <a:lstStyle/>
        <a:p>
          <a:endParaRPr lang="en-US"/>
        </a:p>
      </dgm:t>
    </dgm:pt>
    <dgm:pt modelId="{9FE04DBC-0A4B-9443-B40C-5D77BCD91388}">
      <dgm:prSet phldrT="[Text]" custT="1"/>
      <dgm:spPr/>
      <dgm:t>
        <a:bodyPr/>
        <a:lstStyle/>
        <a:p>
          <a:r>
            <a:rPr lang="en-US" sz="3600" dirty="0" smtClean="0"/>
            <a:t>Culture</a:t>
          </a:r>
          <a:endParaRPr lang="en-US" sz="3600" dirty="0"/>
        </a:p>
      </dgm:t>
    </dgm:pt>
    <dgm:pt modelId="{A47663C1-CFBD-0C48-8565-73D6AC51A74C}" type="parTrans" cxnId="{A5E6FF50-701C-8145-9223-0EE82BA2C265}">
      <dgm:prSet/>
      <dgm:spPr/>
      <dgm:t>
        <a:bodyPr/>
        <a:lstStyle/>
        <a:p>
          <a:endParaRPr lang="en-US"/>
        </a:p>
      </dgm:t>
    </dgm:pt>
    <dgm:pt modelId="{20827C29-D211-434A-AF43-77B0DAAEFD68}" type="sibTrans" cxnId="{A5E6FF50-701C-8145-9223-0EE82BA2C265}">
      <dgm:prSet/>
      <dgm:spPr/>
      <dgm:t>
        <a:bodyPr/>
        <a:lstStyle/>
        <a:p>
          <a:endParaRPr lang="en-US"/>
        </a:p>
      </dgm:t>
    </dgm:pt>
    <dgm:pt modelId="{E869CA35-5BAA-9649-845D-C94ED076F3FF}" type="pres">
      <dgm:prSet presAssocID="{2C869A5E-96B2-4746-9F41-D2F94209BB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6B511C-975F-5248-BA8A-33F5893ADFAA}" type="pres">
      <dgm:prSet presAssocID="{2C869A5E-96B2-4746-9F41-D2F94209BB7E}" presName="cycle" presStyleCnt="0"/>
      <dgm:spPr/>
    </dgm:pt>
    <dgm:pt modelId="{A771BBD8-C51D-2A4B-AC92-5320420C8BC8}" type="pres">
      <dgm:prSet presAssocID="{61E9C011-FB51-1E4E-8020-DE0E928C4C1C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94851-C9E3-0C4D-AFF1-A7F40F0B9C69}" type="pres">
      <dgm:prSet presAssocID="{2E9E1FAA-70CE-804E-B447-2070F90C6D3E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881AAA92-4D4B-AC4F-A58B-94D1ABD7BE43}" type="pres">
      <dgm:prSet presAssocID="{7C6968D6-4A79-ED4B-A928-AE544087B4D4}" presName="nodeFollowingNodes" presStyleLbl="node1" presStyleIdx="1" presStyleCnt="6" custRadScaleRad="112122" custRadScaleInc="8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9DB9B-EFFF-4F49-87F6-F786CA85CF21}" type="pres">
      <dgm:prSet presAssocID="{88F0D19D-6332-564D-BCFD-04A123CABC70}" presName="nodeFollowingNodes" presStyleLbl="node1" presStyleIdx="2" presStyleCnt="6" custRadScaleRad="112057" custRadScaleInc="19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F2635-EA0B-AA40-AE17-376DAB7A9E9D}" type="pres">
      <dgm:prSet presAssocID="{FFC153E5-232E-7344-8A7B-95534F2BB401}" presName="nodeFollowingNodes" presStyleLbl="node1" presStyleIdx="3" presStyleCnt="6" custRadScaleRad="110743" custRadScaleInc="95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4FBA1-D7E1-4E48-A6E3-0D09CE97FCA8}" type="pres">
      <dgm:prSet presAssocID="{55FA7ECE-62D3-F542-9023-07462811407F}" presName="nodeFollowingNodes" presStyleLbl="node1" presStyleIdx="4" presStyleCnt="6" custRadScaleRad="114625" custRadScaleInc="101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68508-E1D9-3B47-9D98-D3619CFE8167}" type="pres">
      <dgm:prSet presAssocID="{9FE04DBC-0A4B-9443-B40C-5D77BCD91388}" presName="nodeFollowingNodes" presStyleLbl="node1" presStyleIdx="5" presStyleCnt="6" custScaleX="115662" custScaleY="174460" custRadScaleRad="4833" custRadScaleInc="-118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9B4607-30AE-8642-92C6-DF3292AABBCD}" type="presOf" srcId="{FFC153E5-232E-7344-8A7B-95534F2BB401}" destId="{352F2635-EA0B-AA40-AE17-376DAB7A9E9D}" srcOrd="0" destOrd="0" presId="urn:microsoft.com/office/officeart/2005/8/layout/cycle3"/>
    <dgm:cxn modelId="{AE2A9160-E928-0140-BA27-A48890C69493}" type="presOf" srcId="{61E9C011-FB51-1E4E-8020-DE0E928C4C1C}" destId="{A771BBD8-C51D-2A4B-AC92-5320420C8BC8}" srcOrd="0" destOrd="0" presId="urn:microsoft.com/office/officeart/2005/8/layout/cycle3"/>
    <dgm:cxn modelId="{AB3D0160-DE45-824D-A28E-F270FCF9CAE8}" type="presOf" srcId="{2E9E1FAA-70CE-804E-B447-2070F90C6D3E}" destId="{E1994851-C9E3-0C4D-AFF1-A7F40F0B9C69}" srcOrd="0" destOrd="0" presId="urn:microsoft.com/office/officeart/2005/8/layout/cycle3"/>
    <dgm:cxn modelId="{533C6CD5-9735-154A-ADDE-CDC4596E91C0}" type="presOf" srcId="{7C6968D6-4A79-ED4B-A928-AE544087B4D4}" destId="{881AAA92-4D4B-AC4F-A58B-94D1ABD7BE43}" srcOrd="0" destOrd="0" presId="urn:microsoft.com/office/officeart/2005/8/layout/cycle3"/>
    <dgm:cxn modelId="{810C8E1B-46D4-4F4A-8FE2-331CAF31F753}" srcId="{2C869A5E-96B2-4746-9F41-D2F94209BB7E}" destId="{88F0D19D-6332-564D-BCFD-04A123CABC70}" srcOrd="2" destOrd="0" parTransId="{86DD4FCC-74D7-3F4D-8245-7A16B8BF79A4}" sibTransId="{F4017441-8C94-3B4A-ADB6-ADF53116227B}"/>
    <dgm:cxn modelId="{D5F3C439-0975-B448-855C-9E6921519934}" srcId="{2C869A5E-96B2-4746-9F41-D2F94209BB7E}" destId="{FFC153E5-232E-7344-8A7B-95534F2BB401}" srcOrd="3" destOrd="0" parTransId="{4E90F3DC-EA4C-904D-8930-8BC00E3F7B0E}" sibTransId="{D3CAC115-DC34-0D4E-BA84-FCCB994A03D9}"/>
    <dgm:cxn modelId="{1A517BE9-8B5F-1B48-B954-2A492A54FFD2}" srcId="{2C869A5E-96B2-4746-9F41-D2F94209BB7E}" destId="{7C6968D6-4A79-ED4B-A928-AE544087B4D4}" srcOrd="1" destOrd="0" parTransId="{90574308-C905-5E41-BD56-575B8E82CF6E}" sibTransId="{29423778-5E38-3E45-ACBF-000DACB23BD6}"/>
    <dgm:cxn modelId="{58905310-4167-4347-832F-186295DC5242}" srcId="{2C869A5E-96B2-4746-9F41-D2F94209BB7E}" destId="{61E9C011-FB51-1E4E-8020-DE0E928C4C1C}" srcOrd="0" destOrd="0" parTransId="{E4688D79-1D8F-CA4C-BB5B-823CE1B9CB5D}" sibTransId="{2E9E1FAA-70CE-804E-B447-2070F90C6D3E}"/>
    <dgm:cxn modelId="{AC88246E-8538-DC43-88E7-DA282BD727D7}" type="presOf" srcId="{9FE04DBC-0A4B-9443-B40C-5D77BCD91388}" destId="{EE968508-E1D9-3B47-9D98-D3619CFE8167}" srcOrd="0" destOrd="0" presId="urn:microsoft.com/office/officeart/2005/8/layout/cycle3"/>
    <dgm:cxn modelId="{AB467233-7C1B-3A49-A683-923807E02D59}" type="presOf" srcId="{88F0D19D-6332-564D-BCFD-04A123CABC70}" destId="{9E19DB9B-EFFF-4F49-87F6-F786CA85CF21}" srcOrd="0" destOrd="0" presId="urn:microsoft.com/office/officeart/2005/8/layout/cycle3"/>
    <dgm:cxn modelId="{853EBFED-33FD-4A42-A86B-0C44C09794A1}" srcId="{2C869A5E-96B2-4746-9F41-D2F94209BB7E}" destId="{55FA7ECE-62D3-F542-9023-07462811407F}" srcOrd="4" destOrd="0" parTransId="{166AFFF2-6EEF-F44E-8B39-C82710F0756E}" sibTransId="{9F26DDBB-6078-8D48-AD09-85C196DE32BF}"/>
    <dgm:cxn modelId="{A5E6FF50-701C-8145-9223-0EE82BA2C265}" srcId="{2C869A5E-96B2-4746-9F41-D2F94209BB7E}" destId="{9FE04DBC-0A4B-9443-B40C-5D77BCD91388}" srcOrd="5" destOrd="0" parTransId="{A47663C1-CFBD-0C48-8565-73D6AC51A74C}" sibTransId="{20827C29-D211-434A-AF43-77B0DAAEFD68}"/>
    <dgm:cxn modelId="{E8C7E457-96E5-D249-9171-16985D2AC8B3}" type="presOf" srcId="{2C869A5E-96B2-4746-9F41-D2F94209BB7E}" destId="{E869CA35-5BAA-9649-845D-C94ED076F3FF}" srcOrd="0" destOrd="0" presId="urn:microsoft.com/office/officeart/2005/8/layout/cycle3"/>
    <dgm:cxn modelId="{C65B5229-CC1C-9741-ABA4-482AA8BAC1B2}" type="presOf" srcId="{55FA7ECE-62D3-F542-9023-07462811407F}" destId="{2D74FBA1-D7E1-4E48-A6E3-0D09CE97FCA8}" srcOrd="0" destOrd="0" presId="urn:microsoft.com/office/officeart/2005/8/layout/cycle3"/>
    <dgm:cxn modelId="{3A8BC17D-AE62-244C-AF83-D4EA4ACC144A}" type="presParOf" srcId="{E869CA35-5BAA-9649-845D-C94ED076F3FF}" destId="{766B511C-975F-5248-BA8A-33F5893ADFAA}" srcOrd="0" destOrd="0" presId="urn:microsoft.com/office/officeart/2005/8/layout/cycle3"/>
    <dgm:cxn modelId="{EFF5F134-2B40-D040-B527-3151626BC389}" type="presParOf" srcId="{766B511C-975F-5248-BA8A-33F5893ADFAA}" destId="{A771BBD8-C51D-2A4B-AC92-5320420C8BC8}" srcOrd="0" destOrd="0" presId="urn:microsoft.com/office/officeart/2005/8/layout/cycle3"/>
    <dgm:cxn modelId="{82B4DD50-E3D4-D54D-AB9B-00F38F722573}" type="presParOf" srcId="{766B511C-975F-5248-BA8A-33F5893ADFAA}" destId="{E1994851-C9E3-0C4D-AFF1-A7F40F0B9C69}" srcOrd="1" destOrd="0" presId="urn:microsoft.com/office/officeart/2005/8/layout/cycle3"/>
    <dgm:cxn modelId="{1FD498FC-D85A-9E45-8FA2-4C7BBFEA35C8}" type="presParOf" srcId="{766B511C-975F-5248-BA8A-33F5893ADFAA}" destId="{881AAA92-4D4B-AC4F-A58B-94D1ABD7BE43}" srcOrd="2" destOrd="0" presId="urn:microsoft.com/office/officeart/2005/8/layout/cycle3"/>
    <dgm:cxn modelId="{E6AEEF85-544C-5F42-B718-384301730537}" type="presParOf" srcId="{766B511C-975F-5248-BA8A-33F5893ADFAA}" destId="{9E19DB9B-EFFF-4F49-87F6-F786CA85CF21}" srcOrd="3" destOrd="0" presId="urn:microsoft.com/office/officeart/2005/8/layout/cycle3"/>
    <dgm:cxn modelId="{F8E6A091-93E7-A742-A7AC-B4174458E09B}" type="presParOf" srcId="{766B511C-975F-5248-BA8A-33F5893ADFAA}" destId="{352F2635-EA0B-AA40-AE17-376DAB7A9E9D}" srcOrd="4" destOrd="0" presId="urn:microsoft.com/office/officeart/2005/8/layout/cycle3"/>
    <dgm:cxn modelId="{967B8CA0-4E8D-2741-924E-E6090D379043}" type="presParOf" srcId="{766B511C-975F-5248-BA8A-33F5893ADFAA}" destId="{2D74FBA1-D7E1-4E48-A6E3-0D09CE97FCA8}" srcOrd="5" destOrd="0" presId="urn:microsoft.com/office/officeart/2005/8/layout/cycle3"/>
    <dgm:cxn modelId="{EA2B4ED7-B649-524C-B794-F71FC981CFB0}" type="presParOf" srcId="{766B511C-975F-5248-BA8A-33F5893ADFAA}" destId="{EE968508-E1D9-3B47-9D98-D3619CFE8167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869025-536A-46F1-8D53-FE62248089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81B0E2-CAEB-4031-A7BF-A94EA6692402}">
      <dgm:prSet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ctr" rtl="0"/>
          <a:r>
            <a:rPr lang="en-US" sz="1400" b="1" i="0" baseline="0" dirty="0" smtClean="0">
              <a:solidFill>
                <a:schemeClr val="tx1"/>
              </a:solidFill>
            </a:rPr>
            <a:t>Data</a:t>
          </a:r>
          <a:r>
            <a:rPr lang="en-US" sz="1400" b="1" i="0" dirty="0" smtClean="0">
              <a:solidFill>
                <a:schemeClr val="tx1"/>
              </a:solidFill>
            </a:rPr>
            <a:t> Warehouse Team (Weekly)</a:t>
          </a:r>
          <a:endParaRPr lang="en-US" sz="1400" b="1" dirty="0">
            <a:solidFill>
              <a:schemeClr val="tx1"/>
            </a:solidFill>
          </a:endParaRPr>
        </a:p>
      </dgm:t>
    </dgm:pt>
    <dgm:pt modelId="{70E6AA21-6326-493B-9C94-10BB6445A275}" type="parTrans" cxnId="{EEF7B71A-8B2F-4D42-A135-E219F773A66B}">
      <dgm:prSet/>
      <dgm:spPr/>
      <dgm:t>
        <a:bodyPr/>
        <a:lstStyle/>
        <a:p>
          <a:pPr algn="ctr"/>
          <a:endParaRPr lang="en-US" sz="1400"/>
        </a:p>
      </dgm:t>
    </dgm:pt>
    <dgm:pt modelId="{DD91E9C7-BA2A-49A0-9842-5A177E139B28}" type="sibTrans" cxnId="{EEF7B71A-8B2F-4D42-A135-E219F773A66B}">
      <dgm:prSet/>
      <dgm:spPr/>
      <dgm:t>
        <a:bodyPr/>
        <a:lstStyle/>
        <a:p>
          <a:pPr algn="ctr"/>
          <a:endParaRPr lang="en-US" sz="1400"/>
        </a:p>
      </dgm:t>
    </dgm:pt>
    <dgm:pt modelId="{31CD3901-50FB-4820-8435-675D17EAD011}">
      <dgm:prSet custT="1"/>
      <dgm:spPr>
        <a:noFill/>
        <a:ln w="12700"/>
      </dgm:spPr>
      <dgm:t>
        <a:bodyPr/>
        <a:lstStyle/>
        <a:p>
          <a:pPr algn="ctr" rtl="0"/>
          <a:r>
            <a:rPr lang="en-US" sz="1400" baseline="0" dirty="0" smtClean="0">
              <a:solidFill>
                <a:schemeClr val="tx1"/>
              </a:solidFill>
            </a:rPr>
            <a:t>Assigns</a:t>
          </a:r>
          <a:r>
            <a:rPr lang="en-US" sz="1400" dirty="0" smtClean="0">
              <a:solidFill>
                <a:schemeClr val="tx1"/>
              </a:solidFill>
            </a:rPr>
            <a:t> REX tickets, manages changes to warehouse &amp; reporting envir.</a:t>
          </a:r>
          <a:endParaRPr lang="en-US" sz="1400" dirty="0">
            <a:solidFill>
              <a:schemeClr val="tx1"/>
            </a:solidFill>
          </a:endParaRPr>
        </a:p>
      </dgm:t>
    </dgm:pt>
    <dgm:pt modelId="{9051B9CA-539E-4E9C-B438-FDD422317649}" type="parTrans" cxnId="{0A946A89-E0E5-42D9-9618-277F81B8B0D4}">
      <dgm:prSet/>
      <dgm:spPr/>
      <dgm:t>
        <a:bodyPr/>
        <a:lstStyle/>
        <a:p>
          <a:pPr algn="ctr"/>
          <a:endParaRPr lang="en-US" sz="1400"/>
        </a:p>
      </dgm:t>
    </dgm:pt>
    <dgm:pt modelId="{E23152C8-81B6-4894-9B5B-E6062310DF29}" type="sibTrans" cxnId="{0A946A89-E0E5-42D9-9618-277F81B8B0D4}">
      <dgm:prSet/>
      <dgm:spPr/>
      <dgm:t>
        <a:bodyPr/>
        <a:lstStyle/>
        <a:p>
          <a:pPr algn="ctr"/>
          <a:endParaRPr lang="en-US" sz="1400"/>
        </a:p>
      </dgm:t>
    </dgm:pt>
    <dgm:pt modelId="{F4B32EB2-27E9-4913-A233-F22BFCBB5CA2}">
      <dgm:prSet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ctr" rtl="0"/>
          <a:r>
            <a:rPr lang="en-US" sz="1200" b="1" dirty="0" smtClean="0">
              <a:solidFill>
                <a:schemeClr val="tx1"/>
              </a:solidFill>
            </a:rPr>
            <a:t>Chair: IR </a:t>
          </a:r>
        </a:p>
        <a:p>
          <a:pPr algn="ctr" rtl="0"/>
          <a:r>
            <a:rPr lang="en-US" sz="1200" dirty="0" smtClean="0">
              <a:solidFill>
                <a:schemeClr val="tx1"/>
              </a:solidFill>
            </a:rPr>
            <a:t>Rep: IR, IT, EM, Cont. Ed</a:t>
          </a:r>
          <a:endParaRPr lang="en-US" sz="1200" dirty="0">
            <a:solidFill>
              <a:schemeClr val="tx1"/>
            </a:solidFill>
          </a:endParaRPr>
        </a:p>
      </dgm:t>
    </dgm:pt>
    <dgm:pt modelId="{39FD271F-77EC-42E9-9C98-E335521E82A7}" type="parTrans" cxnId="{DE6AF478-F4A7-4621-9F8C-1BED8BDEFE1D}">
      <dgm:prSet/>
      <dgm:spPr/>
      <dgm:t>
        <a:bodyPr/>
        <a:lstStyle/>
        <a:p>
          <a:pPr algn="ctr"/>
          <a:endParaRPr lang="en-US" sz="1400"/>
        </a:p>
      </dgm:t>
    </dgm:pt>
    <dgm:pt modelId="{0531D53A-C24D-4222-85C4-C6C185BD4AA9}" type="sibTrans" cxnId="{DE6AF478-F4A7-4621-9F8C-1BED8BDEFE1D}">
      <dgm:prSet/>
      <dgm:spPr/>
      <dgm:t>
        <a:bodyPr/>
        <a:lstStyle/>
        <a:p>
          <a:pPr algn="ctr"/>
          <a:endParaRPr lang="en-US" sz="1400"/>
        </a:p>
      </dgm:t>
    </dgm:pt>
    <dgm:pt modelId="{5D12B217-BAED-4388-9A9B-242E83C94D07}" type="pres">
      <dgm:prSet presAssocID="{57869025-536A-46F1-8D53-FE62248089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81F75E-DE92-4BD6-B078-AC30ECF86C30}" type="pres">
      <dgm:prSet presAssocID="{3F81B0E2-CAEB-4031-A7BF-A94EA6692402}" presName="parentText" presStyleLbl="node1" presStyleIdx="0" presStyleCnt="3" custScaleY="89415" custLinFactY="-7745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2EEFD-712F-4C88-81B3-0D873191FA4C}" type="pres">
      <dgm:prSet presAssocID="{DD91E9C7-BA2A-49A0-9842-5A177E139B28}" presName="spacer" presStyleCnt="0"/>
      <dgm:spPr/>
    </dgm:pt>
    <dgm:pt modelId="{301757AE-B04C-4EF9-AF8F-38C9847222F4}" type="pres">
      <dgm:prSet presAssocID="{31CD3901-50FB-4820-8435-675D17EAD011}" presName="parentText" presStyleLbl="node1" presStyleIdx="1" presStyleCnt="3" custScaleY="177970" custLinFactNeighborX="4167" custLinFactNeighborY="-486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D8C93-BA61-4149-A9E5-56E3A375EDA8}" type="pres">
      <dgm:prSet presAssocID="{E23152C8-81B6-4894-9B5B-E6062310DF29}" presName="spacer" presStyleCnt="0"/>
      <dgm:spPr/>
    </dgm:pt>
    <dgm:pt modelId="{86F6FD93-5A73-42F9-B9FC-92CC2BDD95B1}" type="pres">
      <dgm:prSet presAssocID="{F4B32EB2-27E9-4913-A233-F22BFCBB5CA2}" presName="parentText" presStyleLbl="node1" presStyleIdx="2" presStyleCnt="3" custScaleY="81679" custLinFactY="27162" custLinFactNeighborX="425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B6C34E-D9BF-2041-8D7A-BAAF96933B25}" type="presOf" srcId="{31CD3901-50FB-4820-8435-675D17EAD011}" destId="{301757AE-B04C-4EF9-AF8F-38C9847222F4}" srcOrd="0" destOrd="0" presId="urn:microsoft.com/office/officeart/2005/8/layout/vList2"/>
    <dgm:cxn modelId="{1C8504E0-4672-D74C-B959-815DDE93AA5E}" type="presOf" srcId="{F4B32EB2-27E9-4913-A233-F22BFCBB5CA2}" destId="{86F6FD93-5A73-42F9-B9FC-92CC2BDD95B1}" srcOrd="0" destOrd="0" presId="urn:microsoft.com/office/officeart/2005/8/layout/vList2"/>
    <dgm:cxn modelId="{FE63EB6D-3CA6-004C-BE95-90482963E7AF}" type="presOf" srcId="{57869025-536A-46F1-8D53-FE62248089D7}" destId="{5D12B217-BAED-4388-9A9B-242E83C94D07}" srcOrd="0" destOrd="0" presId="urn:microsoft.com/office/officeart/2005/8/layout/vList2"/>
    <dgm:cxn modelId="{DE6AF478-F4A7-4621-9F8C-1BED8BDEFE1D}" srcId="{57869025-536A-46F1-8D53-FE62248089D7}" destId="{F4B32EB2-27E9-4913-A233-F22BFCBB5CA2}" srcOrd="2" destOrd="0" parTransId="{39FD271F-77EC-42E9-9C98-E335521E82A7}" sibTransId="{0531D53A-C24D-4222-85C4-C6C185BD4AA9}"/>
    <dgm:cxn modelId="{8399B31B-8576-1A43-BBCF-E81B9CADC932}" type="presOf" srcId="{3F81B0E2-CAEB-4031-A7BF-A94EA6692402}" destId="{6F81F75E-DE92-4BD6-B078-AC30ECF86C30}" srcOrd="0" destOrd="0" presId="urn:microsoft.com/office/officeart/2005/8/layout/vList2"/>
    <dgm:cxn modelId="{EEF7B71A-8B2F-4D42-A135-E219F773A66B}" srcId="{57869025-536A-46F1-8D53-FE62248089D7}" destId="{3F81B0E2-CAEB-4031-A7BF-A94EA6692402}" srcOrd="0" destOrd="0" parTransId="{70E6AA21-6326-493B-9C94-10BB6445A275}" sibTransId="{DD91E9C7-BA2A-49A0-9842-5A177E139B28}"/>
    <dgm:cxn modelId="{0A946A89-E0E5-42D9-9618-277F81B8B0D4}" srcId="{57869025-536A-46F1-8D53-FE62248089D7}" destId="{31CD3901-50FB-4820-8435-675D17EAD011}" srcOrd="1" destOrd="0" parTransId="{9051B9CA-539E-4E9C-B438-FDD422317649}" sibTransId="{E23152C8-81B6-4894-9B5B-E6062310DF29}"/>
    <dgm:cxn modelId="{56FE15D1-9688-E642-A255-52322C153E4C}" type="presParOf" srcId="{5D12B217-BAED-4388-9A9B-242E83C94D07}" destId="{6F81F75E-DE92-4BD6-B078-AC30ECF86C30}" srcOrd="0" destOrd="0" presId="urn:microsoft.com/office/officeart/2005/8/layout/vList2"/>
    <dgm:cxn modelId="{F422CAA1-A990-284B-82A8-2D664E2793E8}" type="presParOf" srcId="{5D12B217-BAED-4388-9A9B-242E83C94D07}" destId="{C6C2EEFD-712F-4C88-81B3-0D873191FA4C}" srcOrd="1" destOrd="0" presId="urn:microsoft.com/office/officeart/2005/8/layout/vList2"/>
    <dgm:cxn modelId="{603CE36C-3223-FC47-B3FF-2174F2CE38BB}" type="presParOf" srcId="{5D12B217-BAED-4388-9A9B-242E83C94D07}" destId="{301757AE-B04C-4EF9-AF8F-38C9847222F4}" srcOrd="2" destOrd="0" presId="urn:microsoft.com/office/officeart/2005/8/layout/vList2"/>
    <dgm:cxn modelId="{7633A473-B4B4-1A41-9311-A35D6926035D}" type="presParOf" srcId="{5D12B217-BAED-4388-9A9B-242E83C94D07}" destId="{EC7D8C93-BA61-4149-A9E5-56E3A375EDA8}" srcOrd="3" destOrd="0" presId="urn:microsoft.com/office/officeart/2005/8/layout/vList2"/>
    <dgm:cxn modelId="{9428C929-78FF-5748-92D8-492B3B798F74}" type="presParOf" srcId="{5D12B217-BAED-4388-9A9B-242E83C94D07}" destId="{86F6FD93-5A73-42F9-B9FC-92CC2BDD95B1}" srcOrd="4" destOrd="0" presId="urn:microsoft.com/office/officeart/2005/8/layout/vList2"/>
  </dgm:cxnLst>
  <dgm:bg>
    <a:noFill/>
  </dgm:bg>
  <dgm:whole>
    <a:ln w="19050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869025-536A-46F1-8D53-FE62248089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81B0E2-CAEB-4031-A7BF-A94EA6692402}">
      <dgm:prSet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ctr" rtl="0">
            <a:spcAft>
              <a:spcPts val="0"/>
            </a:spcAft>
          </a:pPr>
          <a:r>
            <a:rPr lang="en-US" sz="1400" b="1" i="0" baseline="0" dirty="0" smtClean="0">
              <a:solidFill>
                <a:schemeClr val="tx1"/>
              </a:solidFill>
            </a:rPr>
            <a:t>REX User Group</a:t>
          </a:r>
        </a:p>
        <a:p>
          <a:pPr algn="ctr" rtl="0">
            <a:spcAft>
              <a:spcPct val="35000"/>
            </a:spcAft>
          </a:pPr>
          <a:r>
            <a:rPr lang="en-US" sz="1400" b="1" i="0" baseline="0" dirty="0" smtClean="0">
              <a:solidFill>
                <a:schemeClr val="tx1"/>
              </a:solidFill>
            </a:rPr>
            <a:t>(2X Monthly)</a:t>
          </a:r>
          <a:endParaRPr lang="en-US" sz="1400" b="1" dirty="0">
            <a:solidFill>
              <a:schemeClr val="tx1"/>
            </a:solidFill>
          </a:endParaRPr>
        </a:p>
      </dgm:t>
    </dgm:pt>
    <dgm:pt modelId="{70E6AA21-6326-493B-9C94-10BB6445A275}" type="parTrans" cxnId="{EEF7B71A-8B2F-4D42-A135-E219F773A66B}">
      <dgm:prSet/>
      <dgm:spPr/>
      <dgm:t>
        <a:bodyPr/>
        <a:lstStyle/>
        <a:p>
          <a:pPr algn="ctr"/>
          <a:endParaRPr lang="en-US" sz="1400"/>
        </a:p>
      </dgm:t>
    </dgm:pt>
    <dgm:pt modelId="{DD91E9C7-BA2A-49A0-9842-5A177E139B28}" type="sibTrans" cxnId="{EEF7B71A-8B2F-4D42-A135-E219F773A66B}">
      <dgm:prSet/>
      <dgm:spPr/>
      <dgm:t>
        <a:bodyPr/>
        <a:lstStyle/>
        <a:p>
          <a:pPr algn="ctr"/>
          <a:endParaRPr lang="en-US" sz="1400"/>
        </a:p>
      </dgm:t>
    </dgm:pt>
    <dgm:pt modelId="{F4B32EB2-27E9-4913-A233-F22BFCBB5CA2}">
      <dgm:prSet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ctr" rtl="0"/>
          <a:r>
            <a:rPr lang="en-US" sz="1200" b="1" dirty="0" smtClean="0">
              <a:solidFill>
                <a:schemeClr val="tx1"/>
              </a:solidFill>
            </a:rPr>
            <a:t>Chair: IT </a:t>
          </a:r>
        </a:p>
        <a:p>
          <a:pPr algn="ctr" rtl="0"/>
          <a:r>
            <a:rPr lang="en-US" sz="1200" dirty="0" smtClean="0">
              <a:solidFill>
                <a:schemeClr val="tx1"/>
              </a:solidFill>
            </a:rPr>
            <a:t>Rep: IR, IT ,EM, Stud Affairs, Cont. Ed, Dean Offices</a:t>
          </a:r>
          <a:endParaRPr lang="en-US" sz="1200" dirty="0">
            <a:solidFill>
              <a:schemeClr val="tx1"/>
            </a:solidFill>
          </a:endParaRPr>
        </a:p>
      </dgm:t>
    </dgm:pt>
    <dgm:pt modelId="{0531D53A-C24D-4222-85C4-C6C185BD4AA9}" type="sibTrans" cxnId="{DE6AF478-F4A7-4621-9F8C-1BED8BDEFE1D}">
      <dgm:prSet/>
      <dgm:spPr/>
      <dgm:t>
        <a:bodyPr/>
        <a:lstStyle/>
        <a:p>
          <a:pPr algn="ctr"/>
          <a:endParaRPr lang="en-US" sz="1400"/>
        </a:p>
      </dgm:t>
    </dgm:pt>
    <dgm:pt modelId="{39FD271F-77EC-42E9-9C98-E335521E82A7}" type="parTrans" cxnId="{DE6AF478-F4A7-4621-9F8C-1BED8BDEFE1D}">
      <dgm:prSet/>
      <dgm:spPr/>
      <dgm:t>
        <a:bodyPr/>
        <a:lstStyle/>
        <a:p>
          <a:pPr algn="ctr"/>
          <a:endParaRPr lang="en-US" sz="1400"/>
        </a:p>
      </dgm:t>
    </dgm:pt>
    <dgm:pt modelId="{31CD3901-50FB-4820-8435-675D17EAD011}">
      <dgm:prSet custT="1"/>
      <dgm:spPr>
        <a:noFill/>
        <a:ln w="12700"/>
      </dgm:spPr>
      <dgm:t>
        <a:bodyPr/>
        <a:lstStyle/>
        <a:p>
          <a:pPr algn="ctr" rtl="0"/>
          <a:r>
            <a:rPr lang="en-US" sz="1400" baseline="0" dirty="0" smtClean="0">
              <a:solidFill>
                <a:schemeClr val="tx1"/>
              </a:solidFill>
            </a:rPr>
            <a:t>Informal meeting to discuss users needs and specific reports. Could be used to discuss training options</a:t>
          </a:r>
          <a:r>
            <a:rPr lang="en-US" sz="1400" dirty="0" smtClean="0">
              <a:solidFill>
                <a:schemeClr val="tx1"/>
              </a:solidFill>
            </a:rPr>
            <a:t>.</a:t>
          </a:r>
          <a:endParaRPr lang="en-US" sz="1400" dirty="0">
            <a:solidFill>
              <a:schemeClr val="tx1"/>
            </a:solidFill>
          </a:endParaRPr>
        </a:p>
      </dgm:t>
    </dgm:pt>
    <dgm:pt modelId="{E23152C8-81B6-4894-9B5B-E6062310DF29}" type="sibTrans" cxnId="{0A946A89-E0E5-42D9-9618-277F81B8B0D4}">
      <dgm:prSet/>
      <dgm:spPr/>
      <dgm:t>
        <a:bodyPr/>
        <a:lstStyle/>
        <a:p>
          <a:pPr algn="ctr"/>
          <a:endParaRPr lang="en-US" sz="1400"/>
        </a:p>
      </dgm:t>
    </dgm:pt>
    <dgm:pt modelId="{9051B9CA-539E-4E9C-B438-FDD422317649}" type="parTrans" cxnId="{0A946A89-E0E5-42D9-9618-277F81B8B0D4}">
      <dgm:prSet/>
      <dgm:spPr/>
      <dgm:t>
        <a:bodyPr/>
        <a:lstStyle/>
        <a:p>
          <a:pPr algn="ctr"/>
          <a:endParaRPr lang="en-US" sz="1400"/>
        </a:p>
      </dgm:t>
    </dgm:pt>
    <dgm:pt modelId="{5D12B217-BAED-4388-9A9B-242E83C94D07}" type="pres">
      <dgm:prSet presAssocID="{57869025-536A-46F1-8D53-FE62248089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81F75E-DE92-4BD6-B078-AC30ECF86C30}" type="pres">
      <dgm:prSet presAssocID="{3F81B0E2-CAEB-4031-A7BF-A94EA6692402}" presName="parentText" presStyleLbl="node1" presStyleIdx="0" presStyleCnt="3" custScaleY="33494" custLinFactY="-15184" custLinFactNeighborX="416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2EEFD-712F-4C88-81B3-0D873191FA4C}" type="pres">
      <dgm:prSet presAssocID="{DD91E9C7-BA2A-49A0-9842-5A177E139B28}" presName="spacer" presStyleCnt="0"/>
      <dgm:spPr/>
    </dgm:pt>
    <dgm:pt modelId="{301757AE-B04C-4EF9-AF8F-38C9847222F4}" type="pres">
      <dgm:prSet presAssocID="{31CD3901-50FB-4820-8435-675D17EAD011}" presName="parentText" presStyleLbl="node1" presStyleIdx="1" presStyleCnt="3" custScaleY="120821" custLinFactNeighborX="82" custLinFactNeighborY="-230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D8C93-BA61-4149-A9E5-56E3A375EDA8}" type="pres">
      <dgm:prSet presAssocID="{E23152C8-81B6-4894-9B5B-E6062310DF29}" presName="spacer" presStyleCnt="0"/>
      <dgm:spPr/>
    </dgm:pt>
    <dgm:pt modelId="{86F6FD93-5A73-42F9-B9FC-92CC2BDD95B1}" type="pres">
      <dgm:prSet presAssocID="{F4B32EB2-27E9-4913-A233-F22BFCBB5CA2}" presName="parentText" presStyleLbl="node1" presStyleIdx="2" presStyleCnt="3" custScaleY="52937" custLinFactY="14626" custLinFactNeighborX="416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965314-7039-5448-A7EC-D61BC7918E22}" type="presOf" srcId="{31CD3901-50FB-4820-8435-675D17EAD011}" destId="{301757AE-B04C-4EF9-AF8F-38C9847222F4}" srcOrd="0" destOrd="0" presId="urn:microsoft.com/office/officeart/2005/8/layout/vList2"/>
    <dgm:cxn modelId="{733D762D-77AE-2746-972C-D5FD8971850F}" type="presOf" srcId="{3F81B0E2-CAEB-4031-A7BF-A94EA6692402}" destId="{6F81F75E-DE92-4BD6-B078-AC30ECF86C30}" srcOrd="0" destOrd="0" presId="urn:microsoft.com/office/officeart/2005/8/layout/vList2"/>
    <dgm:cxn modelId="{EEF7B71A-8B2F-4D42-A135-E219F773A66B}" srcId="{57869025-536A-46F1-8D53-FE62248089D7}" destId="{3F81B0E2-CAEB-4031-A7BF-A94EA6692402}" srcOrd="0" destOrd="0" parTransId="{70E6AA21-6326-493B-9C94-10BB6445A275}" sibTransId="{DD91E9C7-BA2A-49A0-9842-5A177E139B28}"/>
    <dgm:cxn modelId="{DE6AF478-F4A7-4621-9F8C-1BED8BDEFE1D}" srcId="{57869025-536A-46F1-8D53-FE62248089D7}" destId="{F4B32EB2-27E9-4913-A233-F22BFCBB5CA2}" srcOrd="2" destOrd="0" parTransId="{39FD271F-77EC-42E9-9C98-E335521E82A7}" sibTransId="{0531D53A-C24D-4222-85C4-C6C185BD4AA9}"/>
    <dgm:cxn modelId="{A14D88E1-7DFF-6946-B569-344179186AA7}" type="presOf" srcId="{F4B32EB2-27E9-4913-A233-F22BFCBB5CA2}" destId="{86F6FD93-5A73-42F9-B9FC-92CC2BDD95B1}" srcOrd="0" destOrd="0" presId="urn:microsoft.com/office/officeart/2005/8/layout/vList2"/>
    <dgm:cxn modelId="{EE21218E-175C-224D-99CE-84E1629EC3AF}" type="presOf" srcId="{57869025-536A-46F1-8D53-FE62248089D7}" destId="{5D12B217-BAED-4388-9A9B-242E83C94D07}" srcOrd="0" destOrd="0" presId="urn:microsoft.com/office/officeart/2005/8/layout/vList2"/>
    <dgm:cxn modelId="{0A946A89-E0E5-42D9-9618-277F81B8B0D4}" srcId="{57869025-536A-46F1-8D53-FE62248089D7}" destId="{31CD3901-50FB-4820-8435-675D17EAD011}" srcOrd="1" destOrd="0" parTransId="{9051B9CA-539E-4E9C-B438-FDD422317649}" sibTransId="{E23152C8-81B6-4894-9B5B-E6062310DF29}"/>
    <dgm:cxn modelId="{6F2D4197-BC3B-B24F-8A7F-641705842E9A}" type="presParOf" srcId="{5D12B217-BAED-4388-9A9B-242E83C94D07}" destId="{6F81F75E-DE92-4BD6-B078-AC30ECF86C30}" srcOrd="0" destOrd="0" presId="urn:microsoft.com/office/officeart/2005/8/layout/vList2"/>
    <dgm:cxn modelId="{B3826985-4B8D-204C-82C7-A29A96CF8C4B}" type="presParOf" srcId="{5D12B217-BAED-4388-9A9B-242E83C94D07}" destId="{C6C2EEFD-712F-4C88-81B3-0D873191FA4C}" srcOrd="1" destOrd="0" presId="urn:microsoft.com/office/officeart/2005/8/layout/vList2"/>
    <dgm:cxn modelId="{91B93CB4-0E44-0341-99E2-35312F676817}" type="presParOf" srcId="{5D12B217-BAED-4388-9A9B-242E83C94D07}" destId="{301757AE-B04C-4EF9-AF8F-38C9847222F4}" srcOrd="2" destOrd="0" presId="urn:microsoft.com/office/officeart/2005/8/layout/vList2"/>
    <dgm:cxn modelId="{934AF221-E79A-6F46-BD93-FC4CCAD6841E}" type="presParOf" srcId="{5D12B217-BAED-4388-9A9B-242E83C94D07}" destId="{EC7D8C93-BA61-4149-A9E5-56E3A375EDA8}" srcOrd="3" destOrd="0" presId="urn:microsoft.com/office/officeart/2005/8/layout/vList2"/>
    <dgm:cxn modelId="{DB23DEE7-C26D-F24E-BB25-04341E5B2156}" type="presParOf" srcId="{5D12B217-BAED-4388-9A9B-242E83C94D07}" destId="{86F6FD93-5A73-42F9-B9FC-92CC2BDD95B1}" srcOrd="4" destOrd="0" presId="urn:microsoft.com/office/officeart/2005/8/layout/vList2"/>
  </dgm:cxnLst>
  <dgm:bg>
    <a:noFill/>
  </dgm:bg>
  <dgm:whole>
    <a:ln w="19050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869025-536A-46F1-8D53-FE62248089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81B0E2-CAEB-4031-A7BF-A94EA6692402}">
      <dgm:prSet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ctr" rtl="0"/>
          <a:r>
            <a:rPr lang="en-US" sz="1400" b="1" i="0" baseline="0" dirty="0" smtClean="0">
              <a:solidFill>
                <a:schemeClr val="tx1"/>
              </a:solidFill>
            </a:rPr>
            <a:t>Data Quality Team                 (ad hoc)</a:t>
          </a:r>
          <a:endParaRPr lang="en-US" sz="1400" b="1" dirty="0">
            <a:solidFill>
              <a:schemeClr val="tx1"/>
            </a:solidFill>
          </a:endParaRPr>
        </a:p>
      </dgm:t>
    </dgm:pt>
    <dgm:pt modelId="{70E6AA21-6326-493B-9C94-10BB6445A275}" type="parTrans" cxnId="{EEF7B71A-8B2F-4D42-A135-E219F773A66B}">
      <dgm:prSet/>
      <dgm:spPr/>
      <dgm:t>
        <a:bodyPr/>
        <a:lstStyle/>
        <a:p>
          <a:pPr algn="ctr"/>
          <a:endParaRPr lang="en-US" sz="1400"/>
        </a:p>
      </dgm:t>
    </dgm:pt>
    <dgm:pt modelId="{DD91E9C7-BA2A-49A0-9842-5A177E139B28}" type="sibTrans" cxnId="{EEF7B71A-8B2F-4D42-A135-E219F773A66B}">
      <dgm:prSet/>
      <dgm:spPr/>
      <dgm:t>
        <a:bodyPr/>
        <a:lstStyle/>
        <a:p>
          <a:pPr algn="ctr"/>
          <a:endParaRPr lang="en-US" sz="1400"/>
        </a:p>
      </dgm:t>
    </dgm:pt>
    <dgm:pt modelId="{F4B32EB2-27E9-4913-A233-F22BFCBB5CA2}">
      <dgm:prSet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ctr" rtl="0"/>
          <a:r>
            <a:rPr lang="en-US" sz="1200" b="1" dirty="0" smtClean="0">
              <a:solidFill>
                <a:schemeClr val="tx1"/>
              </a:solidFill>
            </a:rPr>
            <a:t>Chair: IR</a:t>
          </a:r>
        </a:p>
        <a:p>
          <a:pPr algn="ctr" rtl="0"/>
          <a:r>
            <a:rPr lang="en-US" sz="1200" dirty="0" smtClean="0">
              <a:solidFill>
                <a:schemeClr val="tx1"/>
              </a:solidFill>
            </a:rPr>
            <a:t>Rep: IR, IT, EM, Cont. Ed, </a:t>
          </a:r>
          <a:r>
            <a:rPr lang="en-US" sz="1200" dirty="0" err="1" smtClean="0">
              <a:solidFill>
                <a:schemeClr val="tx1"/>
              </a:solidFill>
            </a:rPr>
            <a:t>Bud&amp;Fin</a:t>
          </a:r>
          <a:r>
            <a:rPr lang="en-US" sz="1200" dirty="0" smtClean="0">
              <a:solidFill>
                <a:schemeClr val="tx1"/>
              </a:solidFill>
            </a:rPr>
            <a:t>, HR, Res Life</a:t>
          </a:r>
          <a:endParaRPr lang="en-US" sz="1200" dirty="0">
            <a:solidFill>
              <a:schemeClr val="tx1"/>
            </a:solidFill>
          </a:endParaRPr>
        </a:p>
      </dgm:t>
    </dgm:pt>
    <dgm:pt modelId="{0531D53A-C24D-4222-85C4-C6C185BD4AA9}" type="sibTrans" cxnId="{DE6AF478-F4A7-4621-9F8C-1BED8BDEFE1D}">
      <dgm:prSet/>
      <dgm:spPr/>
      <dgm:t>
        <a:bodyPr/>
        <a:lstStyle/>
        <a:p>
          <a:pPr algn="ctr"/>
          <a:endParaRPr lang="en-US" sz="1400"/>
        </a:p>
      </dgm:t>
    </dgm:pt>
    <dgm:pt modelId="{39FD271F-77EC-42E9-9C98-E335521E82A7}" type="parTrans" cxnId="{DE6AF478-F4A7-4621-9F8C-1BED8BDEFE1D}">
      <dgm:prSet/>
      <dgm:spPr/>
      <dgm:t>
        <a:bodyPr/>
        <a:lstStyle/>
        <a:p>
          <a:pPr algn="ctr"/>
          <a:endParaRPr lang="en-US" sz="1400"/>
        </a:p>
      </dgm:t>
    </dgm:pt>
    <dgm:pt modelId="{31CD3901-50FB-4820-8435-675D17EAD011}">
      <dgm:prSet custT="1"/>
      <dgm:spPr>
        <a:noFill/>
        <a:ln w="12700"/>
      </dgm:spPr>
      <dgm:t>
        <a:bodyPr/>
        <a:lstStyle/>
        <a:p>
          <a:pPr algn="ctr" rtl="0"/>
          <a:r>
            <a:rPr kumimoji="0" lang="en-US" sz="14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rPr>
            <a:t>Comprised of data managers from various functional offices to develop and monitor</a:t>
          </a:r>
          <a:r>
            <a:rPr kumimoji="0" lang="en-US" sz="1400" b="0" i="0" u="none" strike="noStrike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rPr>
            <a:t> data integrity processes</a:t>
          </a:r>
          <a:endParaRPr lang="en-US" sz="1400" dirty="0">
            <a:solidFill>
              <a:schemeClr val="tx1"/>
            </a:solidFill>
          </a:endParaRPr>
        </a:p>
      </dgm:t>
    </dgm:pt>
    <dgm:pt modelId="{E23152C8-81B6-4894-9B5B-E6062310DF29}" type="sibTrans" cxnId="{0A946A89-E0E5-42D9-9618-277F81B8B0D4}">
      <dgm:prSet/>
      <dgm:spPr/>
      <dgm:t>
        <a:bodyPr/>
        <a:lstStyle/>
        <a:p>
          <a:pPr algn="ctr"/>
          <a:endParaRPr lang="en-US" sz="1400"/>
        </a:p>
      </dgm:t>
    </dgm:pt>
    <dgm:pt modelId="{9051B9CA-539E-4E9C-B438-FDD422317649}" type="parTrans" cxnId="{0A946A89-E0E5-42D9-9618-277F81B8B0D4}">
      <dgm:prSet/>
      <dgm:spPr/>
      <dgm:t>
        <a:bodyPr/>
        <a:lstStyle/>
        <a:p>
          <a:pPr algn="ctr"/>
          <a:endParaRPr lang="en-US" sz="1400"/>
        </a:p>
      </dgm:t>
    </dgm:pt>
    <dgm:pt modelId="{5D12B217-BAED-4388-9A9B-242E83C94D07}" type="pres">
      <dgm:prSet presAssocID="{57869025-536A-46F1-8D53-FE62248089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81F75E-DE92-4BD6-B078-AC30ECF86C30}" type="pres">
      <dgm:prSet presAssocID="{3F81B0E2-CAEB-4031-A7BF-A94EA6692402}" presName="parentText" presStyleLbl="node1" presStyleIdx="0" presStyleCnt="3" custScaleY="37859" custLinFactY="-15184" custLinFactNeighborX="416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2EEFD-712F-4C88-81B3-0D873191FA4C}" type="pres">
      <dgm:prSet presAssocID="{DD91E9C7-BA2A-49A0-9842-5A177E139B28}" presName="spacer" presStyleCnt="0"/>
      <dgm:spPr/>
    </dgm:pt>
    <dgm:pt modelId="{301757AE-B04C-4EF9-AF8F-38C9847222F4}" type="pres">
      <dgm:prSet presAssocID="{31CD3901-50FB-4820-8435-675D17EAD011}" presName="parentText" presStyleLbl="node1" presStyleIdx="1" presStyleCnt="3" custScaleY="135746" custLinFactNeighborX="4167" custLinFactNeighborY="-486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D8C93-BA61-4149-A9E5-56E3A375EDA8}" type="pres">
      <dgm:prSet presAssocID="{E23152C8-81B6-4894-9B5B-E6062310DF29}" presName="spacer" presStyleCnt="0"/>
      <dgm:spPr/>
    </dgm:pt>
    <dgm:pt modelId="{86F6FD93-5A73-42F9-B9FC-92CC2BDD95B1}" type="pres">
      <dgm:prSet presAssocID="{F4B32EB2-27E9-4913-A233-F22BFCBB5CA2}" presName="parentText" presStyleLbl="node1" presStyleIdx="2" presStyleCnt="3" custScaleY="57339" custLinFactY="14626" custLinFactNeighborX="416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A07913-AEDA-6D42-8775-E578C6FB38B5}" type="presOf" srcId="{31CD3901-50FB-4820-8435-675D17EAD011}" destId="{301757AE-B04C-4EF9-AF8F-38C9847222F4}" srcOrd="0" destOrd="0" presId="urn:microsoft.com/office/officeart/2005/8/layout/vList2"/>
    <dgm:cxn modelId="{EEF7B71A-8B2F-4D42-A135-E219F773A66B}" srcId="{57869025-536A-46F1-8D53-FE62248089D7}" destId="{3F81B0E2-CAEB-4031-A7BF-A94EA6692402}" srcOrd="0" destOrd="0" parTransId="{70E6AA21-6326-493B-9C94-10BB6445A275}" sibTransId="{DD91E9C7-BA2A-49A0-9842-5A177E139B28}"/>
    <dgm:cxn modelId="{FD6F9883-FAD1-CE45-A8BD-FEE73ECC7135}" type="presOf" srcId="{3F81B0E2-CAEB-4031-A7BF-A94EA6692402}" destId="{6F81F75E-DE92-4BD6-B078-AC30ECF86C30}" srcOrd="0" destOrd="0" presId="urn:microsoft.com/office/officeart/2005/8/layout/vList2"/>
    <dgm:cxn modelId="{53BE522E-8EAB-7C47-816E-22EC63BFEE25}" type="presOf" srcId="{F4B32EB2-27E9-4913-A233-F22BFCBB5CA2}" destId="{86F6FD93-5A73-42F9-B9FC-92CC2BDD95B1}" srcOrd="0" destOrd="0" presId="urn:microsoft.com/office/officeart/2005/8/layout/vList2"/>
    <dgm:cxn modelId="{DE6AF478-F4A7-4621-9F8C-1BED8BDEFE1D}" srcId="{57869025-536A-46F1-8D53-FE62248089D7}" destId="{F4B32EB2-27E9-4913-A233-F22BFCBB5CA2}" srcOrd="2" destOrd="0" parTransId="{39FD271F-77EC-42E9-9C98-E335521E82A7}" sibTransId="{0531D53A-C24D-4222-85C4-C6C185BD4AA9}"/>
    <dgm:cxn modelId="{C0654180-92DE-BD41-A7CF-48439AD688DC}" type="presOf" srcId="{57869025-536A-46F1-8D53-FE62248089D7}" destId="{5D12B217-BAED-4388-9A9B-242E83C94D07}" srcOrd="0" destOrd="0" presId="urn:microsoft.com/office/officeart/2005/8/layout/vList2"/>
    <dgm:cxn modelId="{0A946A89-E0E5-42D9-9618-277F81B8B0D4}" srcId="{57869025-536A-46F1-8D53-FE62248089D7}" destId="{31CD3901-50FB-4820-8435-675D17EAD011}" srcOrd="1" destOrd="0" parTransId="{9051B9CA-539E-4E9C-B438-FDD422317649}" sibTransId="{E23152C8-81B6-4894-9B5B-E6062310DF29}"/>
    <dgm:cxn modelId="{8E3A985B-80DD-D940-9739-BB842DAD795A}" type="presParOf" srcId="{5D12B217-BAED-4388-9A9B-242E83C94D07}" destId="{6F81F75E-DE92-4BD6-B078-AC30ECF86C30}" srcOrd="0" destOrd="0" presId="urn:microsoft.com/office/officeart/2005/8/layout/vList2"/>
    <dgm:cxn modelId="{0BADA0C9-67F6-7142-8A27-7D5C813B80C1}" type="presParOf" srcId="{5D12B217-BAED-4388-9A9B-242E83C94D07}" destId="{C6C2EEFD-712F-4C88-81B3-0D873191FA4C}" srcOrd="1" destOrd="0" presId="urn:microsoft.com/office/officeart/2005/8/layout/vList2"/>
    <dgm:cxn modelId="{0A357754-68CF-7E49-875B-CBFE53A25D23}" type="presParOf" srcId="{5D12B217-BAED-4388-9A9B-242E83C94D07}" destId="{301757AE-B04C-4EF9-AF8F-38C9847222F4}" srcOrd="2" destOrd="0" presId="urn:microsoft.com/office/officeart/2005/8/layout/vList2"/>
    <dgm:cxn modelId="{8068A52E-B1C2-0F45-B0E2-2FF22CFDEB36}" type="presParOf" srcId="{5D12B217-BAED-4388-9A9B-242E83C94D07}" destId="{EC7D8C93-BA61-4149-A9E5-56E3A375EDA8}" srcOrd="3" destOrd="0" presId="urn:microsoft.com/office/officeart/2005/8/layout/vList2"/>
    <dgm:cxn modelId="{C5B7A534-533F-1545-B626-A755560BAE4B}" type="presParOf" srcId="{5D12B217-BAED-4388-9A9B-242E83C94D07}" destId="{86F6FD93-5A73-42F9-B9FC-92CC2BDD95B1}" srcOrd="4" destOrd="0" presId="urn:microsoft.com/office/officeart/2005/8/layout/vList2"/>
  </dgm:cxnLst>
  <dgm:bg>
    <a:noFill/>
  </dgm:bg>
  <dgm:whole>
    <a:ln w="19050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869025-536A-46F1-8D53-FE62248089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81B0E2-CAEB-4031-A7BF-A94EA6692402}">
      <dgm:prSet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ctr" rtl="0"/>
          <a:r>
            <a:rPr lang="en-US" sz="1400" b="1" i="0" baseline="0" dirty="0" smtClean="0">
              <a:solidFill>
                <a:schemeClr val="tx1"/>
              </a:solidFill>
            </a:rPr>
            <a:t>Data Access &amp; Security Team   (ad hoc)</a:t>
          </a:r>
          <a:endParaRPr lang="en-US" sz="1400" b="1" dirty="0">
            <a:solidFill>
              <a:schemeClr val="tx1"/>
            </a:solidFill>
          </a:endParaRPr>
        </a:p>
      </dgm:t>
    </dgm:pt>
    <dgm:pt modelId="{70E6AA21-6326-493B-9C94-10BB6445A275}" type="parTrans" cxnId="{EEF7B71A-8B2F-4D42-A135-E219F773A66B}">
      <dgm:prSet/>
      <dgm:spPr/>
      <dgm:t>
        <a:bodyPr/>
        <a:lstStyle/>
        <a:p>
          <a:pPr algn="ctr"/>
          <a:endParaRPr lang="en-US" sz="1400"/>
        </a:p>
      </dgm:t>
    </dgm:pt>
    <dgm:pt modelId="{DD91E9C7-BA2A-49A0-9842-5A177E139B28}" type="sibTrans" cxnId="{EEF7B71A-8B2F-4D42-A135-E219F773A66B}">
      <dgm:prSet/>
      <dgm:spPr/>
      <dgm:t>
        <a:bodyPr/>
        <a:lstStyle/>
        <a:p>
          <a:pPr algn="ctr"/>
          <a:endParaRPr lang="en-US" sz="1400"/>
        </a:p>
      </dgm:t>
    </dgm:pt>
    <dgm:pt modelId="{F4B32EB2-27E9-4913-A233-F22BFCBB5CA2}">
      <dgm:prSet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ctr" rtl="0"/>
          <a:r>
            <a:rPr lang="en-US" sz="1200" b="1" dirty="0" smtClean="0">
              <a:solidFill>
                <a:schemeClr val="tx1"/>
              </a:solidFill>
            </a:rPr>
            <a:t>Chair: IT</a:t>
          </a:r>
        </a:p>
        <a:p>
          <a:pPr algn="ctr" rtl="0"/>
          <a:r>
            <a:rPr lang="en-US" sz="1200" dirty="0" smtClean="0">
              <a:solidFill>
                <a:schemeClr val="tx1"/>
              </a:solidFill>
            </a:rPr>
            <a:t>Rep: IR, IT, EM, Cont. Ed, </a:t>
          </a:r>
          <a:r>
            <a:rPr lang="en-US" sz="1200" dirty="0" err="1" smtClean="0">
              <a:solidFill>
                <a:schemeClr val="tx1"/>
              </a:solidFill>
            </a:rPr>
            <a:t>Bud&amp;Fin</a:t>
          </a:r>
          <a:r>
            <a:rPr lang="en-US" sz="1200" dirty="0" smtClean="0">
              <a:solidFill>
                <a:schemeClr val="tx1"/>
              </a:solidFill>
            </a:rPr>
            <a:t>, HR, Res Life</a:t>
          </a:r>
          <a:endParaRPr lang="en-US" sz="1200" dirty="0">
            <a:solidFill>
              <a:schemeClr val="tx1"/>
            </a:solidFill>
          </a:endParaRPr>
        </a:p>
      </dgm:t>
    </dgm:pt>
    <dgm:pt modelId="{0531D53A-C24D-4222-85C4-C6C185BD4AA9}" type="sibTrans" cxnId="{DE6AF478-F4A7-4621-9F8C-1BED8BDEFE1D}">
      <dgm:prSet/>
      <dgm:spPr/>
      <dgm:t>
        <a:bodyPr/>
        <a:lstStyle/>
        <a:p>
          <a:pPr algn="ctr"/>
          <a:endParaRPr lang="en-US" sz="1400"/>
        </a:p>
      </dgm:t>
    </dgm:pt>
    <dgm:pt modelId="{39FD271F-77EC-42E9-9C98-E335521E82A7}" type="parTrans" cxnId="{DE6AF478-F4A7-4621-9F8C-1BED8BDEFE1D}">
      <dgm:prSet/>
      <dgm:spPr/>
      <dgm:t>
        <a:bodyPr/>
        <a:lstStyle/>
        <a:p>
          <a:pPr algn="ctr"/>
          <a:endParaRPr lang="en-US" sz="1400"/>
        </a:p>
      </dgm:t>
    </dgm:pt>
    <dgm:pt modelId="{31CD3901-50FB-4820-8435-675D17EAD011}">
      <dgm:prSet custT="1"/>
      <dgm:spPr>
        <a:noFill/>
        <a:ln w="12700"/>
      </dgm:spPr>
      <dgm:t>
        <a:bodyPr/>
        <a:lstStyle/>
        <a:p>
          <a:pPr algn="ctr" rtl="0"/>
          <a:r>
            <a:rPr kumimoji="0" lang="en-US" sz="14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rPr>
            <a:t> Manages access to and security levels in PS and REX, including confidentiality issues</a:t>
          </a:r>
          <a:endParaRPr lang="en-US" sz="1400" dirty="0">
            <a:solidFill>
              <a:schemeClr val="tx1"/>
            </a:solidFill>
          </a:endParaRPr>
        </a:p>
      </dgm:t>
    </dgm:pt>
    <dgm:pt modelId="{E23152C8-81B6-4894-9B5B-E6062310DF29}" type="sibTrans" cxnId="{0A946A89-E0E5-42D9-9618-277F81B8B0D4}">
      <dgm:prSet/>
      <dgm:spPr/>
      <dgm:t>
        <a:bodyPr/>
        <a:lstStyle/>
        <a:p>
          <a:pPr algn="ctr"/>
          <a:endParaRPr lang="en-US" sz="1400"/>
        </a:p>
      </dgm:t>
    </dgm:pt>
    <dgm:pt modelId="{9051B9CA-539E-4E9C-B438-FDD422317649}" type="parTrans" cxnId="{0A946A89-E0E5-42D9-9618-277F81B8B0D4}">
      <dgm:prSet/>
      <dgm:spPr/>
      <dgm:t>
        <a:bodyPr/>
        <a:lstStyle/>
        <a:p>
          <a:pPr algn="ctr"/>
          <a:endParaRPr lang="en-US" sz="1400"/>
        </a:p>
      </dgm:t>
    </dgm:pt>
    <dgm:pt modelId="{5D12B217-BAED-4388-9A9B-242E83C94D07}" type="pres">
      <dgm:prSet presAssocID="{57869025-536A-46F1-8D53-FE62248089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81F75E-DE92-4BD6-B078-AC30ECF86C30}" type="pres">
      <dgm:prSet presAssocID="{3F81B0E2-CAEB-4031-A7BF-A94EA6692402}" presName="parentText" presStyleLbl="node1" presStyleIdx="0" presStyleCnt="3" custScaleY="37859" custLinFactY="-15184" custLinFactNeighborX="416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2EEFD-712F-4C88-81B3-0D873191FA4C}" type="pres">
      <dgm:prSet presAssocID="{DD91E9C7-BA2A-49A0-9842-5A177E139B28}" presName="spacer" presStyleCnt="0"/>
      <dgm:spPr/>
    </dgm:pt>
    <dgm:pt modelId="{301757AE-B04C-4EF9-AF8F-38C9847222F4}" type="pres">
      <dgm:prSet presAssocID="{31CD3901-50FB-4820-8435-675D17EAD011}" presName="parentText" presStyleLbl="node1" presStyleIdx="1" presStyleCnt="3" custScaleY="151391" custLinFactNeighborX="4167" custLinFactNeighborY="-486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D8C93-BA61-4149-A9E5-56E3A375EDA8}" type="pres">
      <dgm:prSet presAssocID="{E23152C8-81B6-4894-9B5B-E6062310DF29}" presName="spacer" presStyleCnt="0"/>
      <dgm:spPr/>
    </dgm:pt>
    <dgm:pt modelId="{86F6FD93-5A73-42F9-B9FC-92CC2BDD95B1}" type="pres">
      <dgm:prSet presAssocID="{F4B32EB2-27E9-4913-A233-F22BFCBB5CA2}" presName="parentText" presStyleLbl="node1" presStyleIdx="2" presStyleCnt="3" custScaleY="57339" custLinFactY="14626" custLinFactNeighborX="416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2817C7-CB6F-4745-ACAE-DDC5CC7E1E3B}" type="presOf" srcId="{31CD3901-50FB-4820-8435-675D17EAD011}" destId="{301757AE-B04C-4EF9-AF8F-38C9847222F4}" srcOrd="0" destOrd="0" presId="urn:microsoft.com/office/officeart/2005/8/layout/vList2"/>
    <dgm:cxn modelId="{F2A78064-0C15-CE4D-A349-BC89FC62EF14}" type="presOf" srcId="{F4B32EB2-27E9-4913-A233-F22BFCBB5CA2}" destId="{86F6FD93-5A73-42F9-B9FC-92CC2BDD95B1}" srcOrd="0" destOrd="0" presId="urn:microsoft.com/office/officeart/2005/8/layout/vList2"/>
    <dgm:cxn modelId="{47A93656-447F-E84A-9DC4-D18082705274}" type="presOf" srcId="{3F81B0E2-CAEB-4031-A7BF-A94EA6692402}" destId="{6F81F75E-DE92-4BD6-B078-AC30ECF86C30}" srcOrd="0" destOrd="0" presId="urn:microsoft.com/office/officeart/2005/8/layout/vList2"/>
    <dgm:cxn modelId="{EEF7B71A-8B2F-4D42-A135-E219F773A66B}" srcId="{57869025-536A-46F1-8D53-FE62248089D7}" destId="{3F81B0E2-CAEB-4031-A7BF-A94EA6692402}" srcOrd="0" destOrd="0" parTransId="{70E6AA21-6326-493B-9C94-10BB6445A275}" sibTransId="{DD91E9C7-BA2A-49A0-9842-5A177E139B28}"/>
    <dgm:cxn modelId="{DE6AF478-F4A7-4621-9F8C-1BED8BDEFE1D}" srcId="{57869025-536A-46F1-8D53-FE62248089D7}" destId="{F4B32EB2-27E9-4913-A233-F22BFCBB5CA2}" srcOrd="2" destOrd="0" parTransId="{39FD271F-77EC-42E9-9C98-E335521E82A7}" sibTransId="{0531D53A-C24D-4222-85C4-C6C185BD4AA9}"/>
    <dgm:cxn modelId="{00F3D691-3E8B-F849-B670-07F7A7A528F8}" type="presOf" srcId="{57869025-536A-46F1-8D53-FE62248089D7}" destId="{5D12B217-BAED-4388-9A9B-242E83C94D07}" srcOrd="0" destOrd="0" presId="urn:microsoft.com/office/officeart/2005/8/layout/vList2"/>
    <dgm:cxn modelId="{0A946A89-E0E5-42D9-9618-277F81B8B0D4}" srcId="{57869025-536A-46F1-8D53-FE62248089D7}" destId="{31CD3901-50FB-4820-8435-675D17EAD011}" srcOrd="1" destOrd="0" parTransId="{9051B9CA-539E-4E9C-B438-FDD422317649}" sibTransId="{E23152C8-81B6-4894-9B5B-E6062310DF29}"/>
    <dgm:cxn modelId="{6C7F745C-DD76-8C4E-B701-C016140FBC48}" type="presParOf" srcId="{5D12B217-BAED-4388-9A9B-242E83C94D07}" destId="{6F81F75E-DE92-4BD6-B078-AC30ECF86C30}" srcOrd="0" destOrd="0" presId="urn:microsoft.com/office/officeart/2005/8/layout/vList2"/>
    <dgm:cxn modelId="{4EDA4A06-3AEA-854A-816F-BD6FEDC47743}" type="presParOf" srcId="{5D12B217-BAED-4388-9A9B-242E83C94D07}" destId="{C6C2EEFD-712F-4C88-81B3-0D873191FA4C}" srcOrd="1" destOrd="0" presId="urn:microsoft.com/office/officeart/2005/8/layout/vList2"/>
    <dgm:cxn modelId="{B66998FE-96E3-074B-B53F-72EC4755C1D7}" type="presParOf" srcId="{5D12B217-BAED-4388-9A9B-242E83C94D07}" destId="{301757AE-B04C-4EF9-AF8F-38C9847222F4}" srcOrd="2" destOrd="0" presId="urn:microsoft.com/office/officeart/2005/8/layout/vList2"/>
    <dgm:cxn modelId="{3D7AAD5F-4B2A-5F4A-8D23-CF8F81FB34D4}" type="presParOf" srcId="{5D12B217-BAED-4388-9A9B-242E83C94D07}" destId="{EC7D8C93-BA61-4149-A9E5-56E3A375EDA8}" srcOrd="3" destOrd="0" presId="urn:microsoft.com/office/officeart/2005/8/layout/vList2"/>
    <dgm:cxn modelId="{87C86A4B-C6FA-084D-B047-6E6E704FFC87}" type="presParOf" srcId="{5D12B217-BAED-4388-9A9B-242E83C94D07}" destId="{86F6FD93-5A73-42F9-B9FC-92CC2BDD95B1}" srcOrd="4" destOrd="0" presId="urn:microsoft.com/office/officeart/2005/8/layout/vList2"/>
  </dgm:cxnLst>
  <dgm:bg>
    <a:noFill/>
  </dgm:bg>
  <dgm:whole>
    <a:ln w="19050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869025-536A-46F1-8D53-FE62248089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81B0E2-CAEB-4031-A7BF-A94EA6692402}">
      <dgm:prSet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ctr" rtl="0"/>
          <a:r>
            <a:rPr lang="en-US" sz="1400" b="1" i="0" baseline="0" dirty="0" smtClean="0">
              <a:solidFill>
                <a:schemeClr val="tx1"/>
              </a:solidFill>
            </a:rPr>
            <a:t>Setup Tables Team (ad hoc)</a:t>
          </a:r>
          <a:endParaRPr lang="en-US" sz="1400" b="1" dirty="0">
            <a:solidFill>
              <a:schemeClr val="tx1"/>
            </a:solidFill>
          </a:endParaRPr>
        </a:p>
      </dgm:t>
    </dgm:pt>
    <dgm:pt modelId="{70E6AA21-6326-493B-9C94-10BB6445A275}" type="parTrans" cxnId="{EEF7B71A-8B2F-4D42-A135-E219F773A66B}">
      <dgm:prSet/>
      <dgm:spPr/>
      <dgm:t>
        <a:bodyPr/>
        <a:lstStyle/>
        <a:p>
          <a:pPr algn="ctr"/>
          <a:endParaRPr lang="en-US" sz="1400"/>
        </a:p>
      </dgm:t>
    </dgm:pt>
    <dgm:pt modelId="{DD91E9C7-BA2A-49A0-9842-5A177E139B28}" type="sibTrans" cxnId="{EEF7B71A-8B2F-4D42-A135-E219F773A66B}">
      <dgm:prSet/>
      <dgm:spPr/>
      <dgm:t>
        <a:bodyPr/>
        <a:lstStyle/>
        <a:p>
          <a:pPr algn="ctr"/>
          <a:endParaRPr lang="en-US" sz="1400"/>
        </a:p>
      </dgm:t>
    </dgm:pt>
    <dgm:pt modelId="{F4B32EB2-27E9-4913-A233-F22BFCBB5CA2}">
      <dgm:prSet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ctr" rtl="0"/>
          <a:r>
            <a:rPr lang="en-US" sz="1200" b="1" dirty="0" smtClean="0">
              <a:solidFill>
                <a:schemeClr val="tx1"/>
              </a:solidFill>
            </a:rPr>
            <a:t>Chair: EM</a:t>
          </a:r>
        </a:p>
        <a:p>
          <a:pPr algn="ctr" rtl="0"/>
          <a:r>
            <a:rPr lang="en-US" sz="1200" dirty="0" smtClean="0">
              <a:solidFill>
                <a:schemeClr val="tx1"/>
              </a:solidFill>
            </a:rPr>
            <a:t>Rep: IR, IT, EM,  </a:t>
          </a:r>
          <a:r>
            <a:rPr lang="en-US" sz="1200" dirty="0" err="1" smtClean="0">
              <a:solidFill>
                <a:schemeClr val="tx1"/>
              </a:solidFill>
            </a:rPr>
            <a:t>Bud&amp;Fin</a:t>
          </a:r>
          <a:r>
            <a:rPr lang="en-US" sz="1200" dirty="0" smtClean="0">
              <a:solidFill>
                <a:schemeClr val="tx1"/>
              </a:solidFill>
            </a:rPr>
            <a:t>, HR, Res Life</a:t>
          </a:r>
          <a:endParaRPr lang="en-US" sz="1200" dirty="0">
            <a:solidFill>
              <a:schemeClr val="tx1"/>
            </a:solidFill>
          </a:endParaRPr>
        </a:p>
      </dgm:t>
    </dgm:pt>
    <dgm:pt modelId="{0531D53A-C24D-4222-85C4-C6C185BD4AA9}" type="sibTrans" cxnId="{DE6AF478-F4A7-4621-9F8C-1BED8BDEFE1D}">
      <dgm:prSet/>
      <dgm:spPr/>
      <dgm:t>
        <a:bodyPr/>
        <a:lstStyle/>
        <a:p>
          <a:pPr algn="ctr"/>
          <a:endParaRPr lang="en-US" sz="1400"/>
        </a:p>
      </dgm:t>
    </dgm:pt>
    <dgm:pt modelId="{39FD271F-77EC-42E9-9C98-E335521E82A7}" type="parTrans" cxnId="{DE6AF478-F4A7-4621-9F8C-1BED8BDEFE1D}">
      <dgm:prSet/>
      <dgm:spPr/>
      <dgm:t>
        <a:bodyPr/>
        <a:lstStyle/>
        <a:p>
          <a:pPr algn="ctr"/>
          <a:endParaRPr lang="en-US" sz="1400"/>
        </a:p>
      </dgm:t>
    </dgm:pt>
    <dgm:pt modelId="{31CD3901-50FB-4820-8435-675D17EAD011}">
      <dgm:prSet custT="1"/>
      <dgm:spPr>
        <a:noFill/>
        <a:ln w="12700"/>
      </dgm:spPr>
      <dgm:t>
        <a:bodyPr/>
        <a:lstStyle/>
        <a:p>
          <a:pPr algn="ctr" rtl="0"/>
          <a:r>
            <a:rPr kumimoji="0" lang="en-US" sz="14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rPr>
            <a:t> Manages changes to plans and subjects as well as the rollups to orgs, colleges, etc.</a:t>
          </a:r>
          <a:endParaRPr lang="en-US" sz="1400" dirty="0">
            <a:solidFill>
              <a:schemeClr val="tx1"/>
            </a:solidFill>
          </a:endParaRPr>
        </a:p>
      </dgm:t>
    </dgm:pt>
    <dgm:pt modelId="{E23152C8-81B6-4894-9B5B-E6062310DF29}" type="sibTrans" cxnId="{0A946A89-E0E5-42D9-9618-277F81B8B0D4}">
      <dgm:prSet/>
      <dgm:spPr/>
      <dgm:t>
        <a:bodyPr/>
        <a:lstStyle/>
        <a:p>
          <a:pPr algn="ctr"/>
          <a:endParaRPr lang="en-US" sz="1400"/>
        </a:p>
      </dgm:t>
    </dgm:pt>
    <dgm:pt modelId="{9051B9CA-539E-4E9C-B438-FDD422317649}" type="parTrans" cxnId="{0A946A89-E0E5-42D9-9618-277F81B8B0D4}">
      <dgm:prSet/>
      <dgm:spPr/>
      <dgm:t>
        <a:bodyPr/>
        <a:lstStyle/>
        <a:p>
          <a:pPr algn="ctr"/>
          <a:endParaRPr lang="en-US" sz="1400"/>
        </a:p>
      </dgm:t>
    </dgm:pt>
    <dgm:pt modelId="{5D12B217-BAED-4388-9A9B-242E83C94D07}" type="pres">
      <dgm:prSet presAssocID="{57869025-536A-46F1-8D53-FE62248089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81F75E-DE92-4BD6-B078-AC30ECF86C30}" type="pres">
      <dgm:prSet presAssocID="{3F81B0E2-CAEB-4031-A7BF-A94EA6692402}" presName="parentText" presStyleLbl="node1" presStyleIdx="0" presStyleCnt="3" custScaleY="37859" custLinFactY="-15184" custLinFactNeighborX="416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2EEFD-712F-4C88-81B3-0D873191FA4C}" type="pres">
      <dgm:prSet presAssocID="{DD91E9C7-BA2A-49A0-9842-5A177E139B28}" presName="spacer" presStyleCnt="0"/>
      <dgm:spPr/>
    </dgm:pt>
    <dgm:pt modelId="{301757AE-B04C-4EF9-AF8F-38C9847222F4}" type="pres">
      <dgm:prSet presAssocID="{31CD3901-50FB-4820-8435-675D17EAD011}" presName="parentText" presStyleLbl="node1" presStyleIdx="1" presStyleCnt="3" custScaleY="151391" custLinFactNeighborX="4167" custLinFactNeighborY="-486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D8C93-BA61-4149-A9E5-56E3A375EDA8}" type="pres">
      <dgm:prSet presAssocID="{E23152C8-81B6-4894-9B5B-E6062310DF29}" presName="spacer" presStyleCnt="0"/>
      <dgm:spPr/>
    </dgm:pt>
    <dgm:pt modelId="{86F6FD93-5A73-42F9-B9FC-92CC2BDD95B1}" type="pres">
      <dgm:prSet presAssocID="{F4B32EB2-27E9-4913-A233-F22BFCBB5CA2}" presName="parentText" presStyleLbl="node1" presStyleIdx="2" presStyleCnt="3" custScaleY="57339" custLinFactY="14626" custLinFactNeighborX="416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ACCE39-CC63-BB46-901F-6D54BA48FF1C}" type="presOf" srcId="{57869025-536A-46F1-8D53-FE62248089D7}" destId="{5D12B217-BAED-4388-9A9B-242E83C94D07}" srcOrd="0" destOrd="0" presId="urn:microsoft.com/office/officeart/2005/8/layout/vList2"/>
    <dgm:cxn modelId="{2CF7803A-9EB1-084F-8E8E-27BDAB2753B3}" type="presOf" srcId="{F4B32EB2-27E9-4913-A233-F22BFCBB5CA2}" destId="{86F6FD93-5A73-42F9-B9FC-92CC2BDD95B1}" srcOrd="0" destOrd="0" presId="urn:microsoft.com/office/officeart/2005/8/layout/vList2"/>
    <dgm:cxn modelId="{EEF7B71A-8B2F-4D42-A135-E219F773A66B}" srcId="{57869025-536A-46F1-8D53-FE62248089D7}" destId="{3F81B0E2-CAEB-4031-A7BF-A94EA6692402}" srcOrd="0" destOrd="0" parTransId="{70E6AA21-6326-493B-9C94-10BB6445A275}" sibTransId="{DD91E9C7-BA2A-49A0-9842-5A177E139B28}"/>
    <dgm:cxn modelId="{DE6AF478-F4A7-4621-9F8C-1BED8BDEFE1D}" srcId="{57869025-536A-46F1-8D53-FE62248089D7}" destId="{F4B32EB2-27E9-4913-A233-F22BFCBB5CA2}" srcOrd="2" destOrd="0" parTransId="{39FD271F-77EC-42E9-9C98-E335521E82A7}" sibTransId="{0531D53A-C24D-4222-85C4-C6C185BD4AA9}"/>
    <dgm:cxn modelId="{6ED14EEF-7F54-3F49-AC3A-4CFFC650BA40}" type="presOf" srcId="{3F81B0E2-CAEB-4031-A7BF-A94EA6692402}" destId="{6F81F75E-DE92-4BD6-B078-AC30ECF86C30}" srcOrd="0" destOrd="0" presId="urn:microsoft.com/office/officeart/2005/8/layout/vList2"/>
    <dgm:cxn modelId="{043D6761-404A-4F48-A263-48D67904F1FC}" type="presOf" srcId="{31CD3901-50FB-4820-8435-675D17EAD011}" destId="{301757AE-B04C-4EF9-AF8F-38C9847222F4}" srcOrd="0" destOrd="0" presId="urn:microsoft.com/office/officeart/2005/8/layout/vList2"/>
    <dgm:cxn modelId="{0A946A89-E0E5-42D9-9618-277F81B8B0D4}" srcId="{57869025-536A-46F1-8D53-FE62248089D7}" destId="{31CD3901-50FB-4820-8435-675D17EAD011}" srcOrd="1" destOrd="0" parTransId="{9051B9CA-539E-4E9C-B438-FDD422317649}" sibTransId="{E23152C8-81B6-4894-9B5B-E6062310DF29}"/>
    <dgm:cxn modelId="{D60782BF-EB20-2541-B44C-988A04CCED39}" type="presParOf" srcId="{5D12B217-BAED-4388-9A9B-242E83C94D07}" destId="{6F81F75E-DE92-4BD6-B078-AC30ECF86C30}" srcOrd="0" destOrd="0" presId="urn:microsoft.com/office/officeart/2005/8/layout/vList2"/>
    <dgm:cxn modelId="{0A0097AF-793B-AF4C-906B-5A51481A0407}" type="presParOf" srcId="{5D12B217-BAED-4388-9A9B-242E83C94D07}" destId="{C6C2EEFD-712F-4C88-81B3-0D873191FA4C}" srcOrd="1" destOrd="0" presId="urn:microsoft.com/office/officeart/2005/8/layout/vList2"/>
    <dgm:cxn modelId="{07FF4753-F1D3-5748-AF48-C12D2A6AA929}" type="presParOf" srcId="{5D12B217-BAED-4388-9A9B-242E83C94D07}" destId="{301757AE-B04C-4EF9-AF8F-38C9847222F4}" srcOrd="2" destOrd="0" presId="urn:microsoft.com/office/officeart/2005/8/layout/vList2"/>
    <dgm:cxn modelId="{F006D97C-D6E9-7342-B39A-623146E1A016}" type="presParOf" srcId="{5D12B217-BAED-4388-9A9B-242E83C94D07}" destId="{EC7D8C93-BA61-4149-A9E5-56E3A375EDA8}" srcOrd="3" destOrd="0" presId="urn:microsoft.com/office/officeart/2005/8/layout/vList2"/>
    <dgm:cxn modelId="{F5D3E954-2DF7-914A-A61A-ED48B1760C9B}" type="presParOf" srcId="{5D12B217-BAED-4388-9A9B-242E83C94D07}" destId="{86F6FD93-5A73-42F9-B9FC-92CC2BDD95B1}" srcOrd="4" destOrd="0" presId="urn:microsoft.com/office/officeart/2005/8/layout/vList2"/>
  </dgm:cxnLst>
  <dgm:bg>
    <a:noFill/>
  </dgm:bg>
  <dgm:whole>
    <a:ln w="19050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869025-536A-46F1-8D53-FE62248089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81B0E2-CAEB-4031-A7BF-A94EA6692402}">
      <dgm:prSet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ctr" rtl="0"/>
          <a:r>
            <a:rPr lang="en-US" sz="1400" b="1" i="0" baseline="0" dirty="0" smtClean="0">
              <a:solidFill>
                <a:schemeClr val="tx1"/>
              </a:solidFill>
            </a:rPr>
            <a:t>Training Team (ad hoc)</a:t>
          </a:r>
          <a:endParaRPr lang="en-US" sz="1400" b="1" dirty="0">
            <a:solidFill>
              <a:schemeClr val="tx1"/>
            </a:solidFill>
          </a:endParaRPr>
        </a:p>
      </dgm:t>
    </dgm:pt>
    <dgm:pt modelId="{70E6AA21-6326-493B-9C94-10BB6445A275}" type="parTrans" cxnId="{EEF7B71A-8B2F-4D42-A135-E219F773A66B}">
      <dgm:prSet/>
      <dgm:spPr/>
      <dgm:t>
        <a:bodyPr/>
        <a:lstStyle/>
        <a:p>
          <a:pPr algn="ctr"/>
          <a:endParaRPr lang="en-US" sz="1400"/>
        </a:p>
      </dgm:t>
    </dgm:pt>
    <dgm:pt modelId="{DD91E9C7-BA2A-49A0-9842-5A177E139B28}" type="sibTrans" cxnId="{EEF7B71A-8B2F-4D42-A135-E219F773A66B}">
      <dgm:prSet/>
      <dgm:spPr/>
      <dgm:t>
        <a:bodyPr/>
        <a:lstStyle/>
        <a:p>
          <a:pPr algn="ctr"/>
          <a:endParaRPr lang="en-US" sz="1400"/>
        </a:p>
      </dgm:t>
    </dgm:pt>
    <dgm:pt modelId="{F4B32EB2-27E9-4913-A233-F22BFCBB5CA2}">
      <dgm:prSet custT="1"/>
      <dgm:spPr>
        <a:noFill/>
        <a:ln w="12700">
          <a:solidFill>
            <a:schemeClr val="tx1"/>
          </a:solidFill>
        </a:ln>
      </dgm:spPr>
      <dgm:t>
        <a:bodyPr/>
        <a:lstStyle/>
        <a:p>
          <a:pPr algn="ctr" rtl="0"/>
          <a:r>
            <a:rPr lang="en-US" sz="1200" b="1" dirty="0" smtClean="0">
              <a:solidFill>
                <a:schemeClr val="tx1"/>
              </a:solidFill>
            </a:rPr>
            <a:t>Chair: IT</a:t>
          </a:r>
        </a:p>
        <a:p>
          <a:pPr algn="ctr" rtl="0"/>
          <a:r>
            <a:rPr lang="en-US" sz="1200" dirty="0" smtClean="0">
              <a:solidFill>
                <a:schemeClr val="tx1"/>
              </a:solidFill>
            </a:rPr>
            <a:t>Rep: IR, IT, EM, Cont. Ed, </a:t>
          </a:r>
          <a:r>
            <a:rPr lang="en-US" sz="1200" dirty="0" err="1" smtClean="0">
              <a:solidFill>
                <a:schemeClr val="tx1"/>
              </a:solidFill>
            </a:rPr>
            <a:t>Bud&amp;Fin</a:t>
          </a:r>
          <a:r>
            <a:rPr lang="en-US" sz="1200" dirty="0" smtClean="0">
              <a:solidFill>
                <a:schemeClr val="tx1"/>
              </a:solidFill>
            </a:rPr>
            <a:t>, HR, Res Life</a:t>
          </a:r>
          <a:endParaRPr lang="en-US" sz="1200" dirty="0">
            <a:solidFill>
              <a:schemeClr val="tx1"/>
            </a:solidFill>
          </a:endParaRPr>
        </a:p>
      </dgm:t>
    </dgm:pt>
    <dgm:pt modelId="{0531D53A-C24D-4222-85C4-C6C185BD4AA9}" type="sibTrans" cxnId="{DE6AF478-F4A7-4621-9F8C-1BED8BDEFE1D}">
      <dgm:prSet/>
      <dgm:spPr/>
      <dgm:t>
        <a:bodyPr/>
        <a:lstStyle/>
        <a:p>
          <a:pPr algn="ctr"/>
          <a:endParaRPr lang="en-US" sz="1400"/>
        </a:p>
      </dgm:t>
    </dgm:pt>
    <dgm:pt modelId="{39FD271F-77EC-42E9-9C98-E335521E82A7}" type="parTrans" cxnId="{DE6AF478-F4A7-4621-9F8C-1BED8BDEFE1D}">
      <dgm:prSet/>
      <dgm:spPr/>
      <dgm:t>
        <a:bodyPr/>
        <a:lstStyle/>
        <a:p>
          <a:pPr algn="ctr"/>
          <a:endParaRPr lang="en-US" sz="1400"/>
        </a:p>
      </dgm:t>
    </dgm:pt>
    <dgm:pt modelId="{31CD3901-50FB-4820-8435-675D17EAD011}">
      <dgm:prSet custT="1"/>
      <dgm:spPr>
        <a:noFill/>
        <a:ln w="12700"/>
      </dgm:spPr>
      <dgm:t>
        <a:bodyPr/>
        <a:lstStyle/>
        <a:p>
          <a:pPr algn="ctr" rtl="0"/>
          <a:r>
            <a:rPr kumimoji="0" lang="en-US" sz="14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rPr>
            <a:t> Manages training material for both SA and REX</a:t>
          </a:r>
          <a:endParaRPr lang="en-US" sz="1400" dirty="0">
            <a:solidFill>
              <a:schemeClr val="tx1"/>
            </a:solidFill>
          </a:endParaRPr>
        </a:p>
      </dgm:t>
    </dgm:pt>
    <dgm:pt modelId="{E23152C8-81B6-4894-9B5B-E6062310DF29}" type="sibTrans" cxnId="{0A946A89-E0E5-42D9-9618-277F81B8B0D4}">
      <dgm:prSet/>
      <dgm:spPr/>
      <dgm:t>
        <a:bodyPr/>
        <a:lstStyle/>
        <a:p>
          <a:pPr algn="ctr"/>
          <a:endParaRPr lang="en-US" sz="1400"/>
        </a:p>
      </dgm:t>
    </dgm:pt>
    <dgm:pt modelId="{9051B9CA-539E-4E9C-B438-FDD422317649}" type="parTrans" cxnId="{0A946A89-E0E5-42D9-9618-277F81B8B0D4}">
      <dgm:prSet/>
      <dgm:spPr/>
      <dgm:t>
        <a:bodyPr/>
        <a:lstStyle/>
        <a:p>
          <a:pPr algn="ctr"/>
          <a:endParaRPr lang="en-US" sz="1400"/>
        </a:p>
      </dgm:t>
    </dgm:pt>
    <dgm:pt modelId="{5D12B217-BAED-4388-9A9B-242E83C94D07}" type="pres">
      <dgm:prSet presAssocID="{57869025-536A-46F1-8D53-FE62248089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81F75E-DE92-4BD6-B078-AC30ECF86C30}" type="pres">
      <dgm:prSet presAssocID="{3F81B0E2-CAEB-4031-A7BF-A94EA6692402}" presName="parentText" presStyleLbl="node1" presStyleIdx="0" presStyleCnt="3" custScaleY="39982" custLinFactY="-15184" custLinFactNeighborX="416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2EEFD-712F-4C88-81B3-0D873191FA4C}" type="pres">
      <dgm:prSet presAssocID="{DD91E9C7-BA2A-49A0-9842-5A177E139B28}" presName="spacer" presStyleCnt="0"/>
      <dgm:spPr/>
    </dgm:pt>
    <dgm:pt modelId="{301757AE-B04C-4EF9-AF8F-38C9847222F4}" type="pres">
      <dgm:prSet presAssocID="{31CD3901-50FB-4820-8435-675D17EAD011}" presName="parentText" presStyleLbl="node1" presStyleIdx="1" presStyleCnt="3" custScaleY="179475" custLinFactNeighborX="4167" custLinFactNeighborY="-486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D8C93-BA61-4149-A9E5-56E3A375EDA8}" type="pres">
      <dgm:prSet presAssocID="{E23152C8-81B6-4894-9B5B-E6062310DF29}" presName="spacer" presStyleCnt="0"/>
      <dgm:spPr/>
    </dgm:pt>
    <dgm:pt modelId="{86F6FD93-5A73-42F9-B9FC-92CC2BDD95B1}" type="pres">
      <dgm:prSet presAssocID="{F4B32EB2-27E9-4913-A233-F22BFCBB5CA2}" presName="parentText" presStyleLbl="node1" presStyleIdx="2" presStyleCnt="3" custScaleY="73695" custLinFactY="14626" custLinFactNeighborX="416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EB225C-9792-7A41-B9A5-93F57AB18748}" type="presOf" srcId="{31CD3901-50FB-4820-8435-675D17EAD011}" destId="{301757AE-B04C-4EF9-AF8F-38C9847222F4}" srcOrd="0" destOrd="0" presId="urn:microsoft.com/office/officeart/2005/8/layout/vList2"/>
    <dgm:cxn modelId="{473102B6-35D6-AF45-B136-63212401307D}" type="presOf" srcId="{F4B32EB2-27E9-4913-A233-F22BFCBB5CA2}" destId="{86F6FD93-5A73-42F9-B9FC-92CC2BDD95B1}" srcOrd="0" destOrd="0" presId="urn:microsoft.com/office/officeart/2005/8/layout/vList2"/>
    <dgm:cxn modelId="{389CAE77-1E6C-B141-A0D4-8F2169E125FD}" type="presOf" srcId="{57869025-536A-46F1-8D53-FE62248089D7}" destId="{5D12B217-BAED-4388-9A9B-242E83C94D07}" srcOrd="0" destOrd="0" presId="urn:microsoft.com/office/officeart/2005/8/layout/vList2"/>
    <dgm:cxn modelId="{C256EAA3-AACE-4044-B3B3-E9A40E7132E4}" type="presOf" srcId="{3F81B0E2-CAEB-4031-A7BF-A94EA6692402}" destId="{6F81F75E-DE92-4BD6-B078-AC30ECF86C30}" srcOrd="0" destOrd="0" presId="urn:microsoft.com/office/officeart/2005/8/layout/vList2"/>
    <dgm:cxn modelId="{EEF7B71A-8B2F-4D42-A135-E219F773A66B}" srcId="{57869025-536A-46F1-8D53-FE62248089D7}" destId="{3F81B0E2-CAEB-4031-A7BF-A94EA6692402}" srcOrd="0" destOrd="0" parTransId="{70E6AA21-6326-493B-9C94-10BB6445A275}" sibTransId="{DD91E9C7-BA2A-49A0-9842-5A177E139B28}"/>
    <dgm:cxn modelId="{DE6AF478-F4A7-4621-9F8C-1BED8BDEFE1D}" srcId="{57869025-536A-46F1-8D53-FE62248089D7}" destId="{F4B32EB2-27E9-4913-A233-F22BFCBB5CA2}" srcOrd="2" destOrd="0" parTransId="{39FD271F-77EC-42E9-9C98-E335521E82A7}" sibTransId="{0531D53A-C24D-4222-85C4-C6C185BD4AA9}"/>
    <dgm:cxn modelId="{0A946A89-E0E5-42D9-9618-277F81B8B0D4}" srcId="{57869025-536A-46F1-8D53-FE62248089D7}" destId="{31CD3901-50FB-4820-8435-675D17EAD011}" srcOrd="1" destOrd="0" parTransId="{9051B9CA-539E-4E9C-B438-FDD422317649}" sibTransId="{E23152C8-81B6-4894-9B5B-E6062310DF29}"/>
    <dgm:cxn modelId="{8A3C1B2C-553A-DD48-9B8B-9F5416C5D58F}" type="presParOf" srcId="{5D12B217-BAED-4388-9A9B-242E83C94D07}" destId="{6F81F75E-DE92-4BD6-B078-AC30ECF86C30}" srcOrd="0" destOrd="0" presId="urn:microsoft.com/office/officeart/2005/8/layout/vList2"/>
    <dgm:cxn modelId="{64EEEEC2-A25D-D645-BDBE-5FB226EFF274}" type="presParOf" srcId="{5D12B217-BAED-4388-9A9B-242E83C94D07}" destId="{C6C2EEFD-712F-4C88-81B3-0D873191FA4C}" srcOrd="1" destOrd="0" presId="urn:microsoft.com/office/officeart/2005/8/layout/vList2"/>
    <dgm:cxn modelId="{11C445CF-435F-6C40-8C24-480E14A7C0AF}" type="presParOf" srcId="{5D12B217-BAED-4388-9A9B-242E83C94D07}" destId="{301757AE-B04C-4EF9-AF8F-38C9847222F4}" srcOrd="2" destOrd="0" presId="urn:microsoft.com/office/officeart/2005/8/layout/vList2"/>
    <dgm:cxn modelId="{0D1D80FD-7F2A-044E-A4CF-D9D00A9DDF26}" type="presParOf" srcId="{5D12B217-BAED-4388-9A9B-242E83C94D07}" destId="{EC7D8C93-BA61-4149-A9E5-56E3A375EDA8}" srcOrd="3" destOrd="0" presId="urn:microsoft.com/office/officeart/2005/8/layout/vList2"/>
    <dgm:cxn modelId="{308BC5A8-172D-864E-92B8-E398DA012F02}" type="presParOf" srcId="{5D12B217-BAED-4388-9A9B-242E83C94D07}" destId="{86F6FD93-5A73-42F9-B9FC-92CC2BDD95B1}" srcOrd="4" destOrd="0" presId="urn:microsoft.com/office/officeart/2005/8/layout/vList2"/>
  </dgm:cxnLst>
  <dgm:bg>
    <a:noFill/>
  </dgm:bg>
  <dgm:whole>
    <a:ln w="19050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94851-C9E3-0C4D-AFF1-A7F40F0B9C69}">
      <dsp:nvSpPr>
        <dsp:cNvPr id="0" name=""/>
        <dsp:cNvSpPr/>
      </dsp:nvSpPr>
      <dsp:spPr>
        <a:xfrm>
          <a:off x="1924530" y="-3097"/>
          <a:ext cx="4514906" cy="4514906"/>
        </a:xfrm>
        <a:prstGeom prst="circularArrow">
          <a:avLst>
            <a:gd name="adj1" fmla="val 5274"/>
            <a:gd name="adj2" fmla="val 312630"/>
            <a:gd name="adj3" fmla="val 14228845"/>
            <a:gd name="adj4" fmla="val 17126601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71BBD8-C51D-2A4B-AC92-5320420C8BC8}">
      <dsp:nvSpPr>
        <dsp:cNvPr id="0" name=""/>
        <dsp:cNvSpPr/>
      </dsp:nvSpPr>
      <dsp:spPr>
        <a:xfrm>
          <a:off x="3324063" y="2416"/>
          <a:ext cx="1715839" cy="8579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Good Questions</a:t>
          </a:r>
          <a:endParaRPr lang="en-US" sz="2200" kern="1200" dirty="0"/>
        </a:p>
      </dsp:txBody>
      <dsp:txXfrm>
        <a:off x="3365943" y="44296"/>
        <a:ext cx="1632079" cy="774159"/>
      </dsp:txXfrm>
    </dsp:sp>
    <dsp:sp modelId="{881AAA92-4D4B-AC4F-A58B-94D1ABD7BE43}">
      <dsp:nvSpPr>
        <dsp:cNvPr id="0" name=""/>
        <dsp:cNvSpPr/>
      </dsp:nvSpPr>
      <dsp:spPr>
        <a:xfrm>
          <a:off x="5173415" y="941102"/>
          <a:ext cx="1715839" cy="8579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Being Honest</a:t>
          </a:r>
          <a:endParaRPr lang="en-US" sz="2200" kern="1200" dirty="0"/>
        </a:p>
      </dsp:txBody>
      <dsp:txXfrm>
        <a:off x="5215295" y="982982"/>
        <a:ext cx="1632079" cy="774159"/>
      </dsp:txXfrm>
    </dsp:sp>
    <dsp:sp modelId="{9E19DB9B-EFFF-4F49-87F6-F786CA85CF21}">
      <dsp:nvSpPr>
        <dsp:cNvPr id="0" name=""/>
        <dsp:cNvSpPr/>
      </dsp:nvSpPr>
      <dsp:spPr>
        <a:xfrm>
          <a:off x="4898850" y="3150291"/>
          <a:ext cx="1715839" cy="8579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Using Data</a:t>
          </a:r>
          <a:endParaRPr lang="en-US" sz="2200" kern="1200" dirty="0"/>
        </a:p>
      </dsp:txBody>
      <dsp:txXfrm>
        <a:off x="4940730" y="3192171"/>
        <a:ext cx="1632079" cy="774159"/>
      </dsp:txXfrm>
    </dsp:sp>
    <dsp:sp modelId="{352F2635-EA0B-AA40-AE17-376DAB7A9E9D}">
      <dsp:nvSpPr>
        <dsp:cNvPr id="0" name=""/>
        <dsp:cNvSpPr/>
      </dsp:nvSpPr>
      <dsp:spPr>
        <a:xfrm>
          <a:off x="1790996" y="3162180"/>
          <a:ext cx="1715839" cy="8579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Innovative Strategies</a:t>
          </a:r>
          <a:endParaRPr lang="en-US" sz="2200" kern="1200" dirty="0"/>
        </a:p>
      </dsp:txBody>
      <dsp:txXfrm>
        <a:off x="1832876" y="3204060"/>
        <a:ext cx="1632079" cy="774159"/>
      </dsp:txXfrm>
    </dsp:sp>
    <dsp:sp modelId="{2D74FBA1-D7E1-4E48-A6E3-0D09CE97FCA8}">
      <dsp:nvSpPr>
        <dsp:cNvPr id="0" name=""/>
        <dsp:cNvSpPr/>
      </dsp:nvSpPr>
      <dsp:spPr>
        <a:xfrm>
          <a:off x="1383180" y="1033535"/>
          <a:ext cx="1715839" cy="8579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Execution</a:t>
          </a:r>
          <a:endParaRPr lang="en-US" sz="2200" kern="1200" dirty="0"/>
        </a:p>
      </dsp:txBody>
      <dsp:txXfrm>
        <a:off x="1425060" y="1075415"/>
        <a:ext cx="1632079" cy="774159"/>
      </dsp:txXfrm>
    </dsp:sp>
    <dsp:sp modelId="{EE968508-E1D9-3B47-9D98-D3619CFE8167}">
      <dsp:nvSpPr>
        <dsp:cNvPr id="0" name=""/>
        <dsp:cNvSpPr/>
      </dsp:nvSpPr>
      <dsp:spPr>
        <a:xfrm>
          <a:off x="3113653" y="1559933"/>
          <a:ext cx="1984574" cy="14967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Culture</a:t>
          </a:r>
          <a:endParaRPr lang="en-US" sz="3600" kern="1200" dirty="0"/>
        </a:p>
      </dsp:txBody>
      <dsp:txXfrm>
        <a:off x="3186717" y="1632997"/>
        <a:ext cx="1838446" cy="13505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1F75E-DE92-4BD6-B078-AC30ECF86C30}">
      <dsp:nvSpPr>
        <dsp:cNvPr id="0" name=""/>
        <dsp:cNvSpPr/>
      </dsp:nvSpPr>
      <dsp:spPr>
        <a:xfrm>
          <a:off x="0" y="2854"/>
          <a:ext cx="1432560" cy="600024"/>
        </a:xfrm>
        <a:prstGeom prst="roundRect">
          <a:avLst/>
        </a:pr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baseline="0" dirty="0" smtClean="0">
              <a:solidFill>
                <a:schemeClr val="tx1"/>
              </a:solidFill>
            </a:rPr>
            <a:t>Data</a:t>
          </a:r>
          <a:r>
            <a:rPr lang="en-US" sz="1400" b="1" i="0" kern="1200" dirty="0" smtClean="0">
              <a:solidFill>
                <a:schemeClr val="tx1"/>
              </a:solidFill>
            </a:rPr>
            <a:t> Warehouse Team (Weekly)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9291" y="32145"/>
        <a:ext cx="1373978" cy="541442"/>
      </dsp:txXfrm>
    </dsp:sp>
    <dsp:sp modelId="{301757AE-B04C-4EF9-AF8F-38C9847222F4}">
      <dsp:nvSpPr>
        <dsp:cNvPr id="0" name=""/>
        <dsp:cNvSpPr/>
      </dsp:nvSpPr>
      <dsp:spPr>
        <a:xfrm>
          <a:off x="0" y="1138284"/>
          <a:ext cx="1432560" cy="1194277"/>
        </a:xfrm>
        <a:prstGeom prst="roundRect">
          <a:avLst/>
        </a:pr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>
              <a:solidFill>
                <a:schemeClr val="tx1"/>
              </a:solidFill>
            </a:rPr>
            <a:t>Assigns</a:t>
          </a:r>
          <a:r>
            <a:rPr lang="en-US" sz="1400" kern="1200" dirty="0" smtClean="0">
              <a:solidFill>
                <a:schemeClr val="tx1"/>
              </a:solidFill>
            </a:rPr>
            <a:t> REX tickets, manages changes to warehouse &amp; reporting envir.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8300" y="1196584"/>
        <a:ext cx="1315960" cy="1077677"/>
      </dsp:txXfrm>
    </dsp:sp>
    <dsp:sp modelId="{86F6FD93-5A73-42F9-B9FC-92CC2BDD95B1}">
      <dsp:nvSpPr>
        <dsp:cNvPr id="0" name=""/>
        <dsp:cNvSpPr/>
      </dsp:nvSpPr>
      <dsp:spPr>
        <a:xfrm>
          <a:off x="0" y="2540539"/>
          <a:ext cx="1432560" cy="548111"/>
        </a:xfrm>
        <a:prstGeom prst="roundRect">
          <a:avLst/>
        </a:pr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Chair: IR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Rep: IR, IT, EM, Cont. Ed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6757" y="2567296"/>
        <a:ext cx="1379046" cy="4945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1F75E-DE92-4BD6-B078-AC30ECF86C30}">
      <dsp:nvSpPr>
        <dsp:cNvPr id="0" name=""/>
        <dsp:cNvSpPr/>
      </dsp:nvSpPr>
      <dsp:spPr>
        <a:xfrm>
          <a:off x="0" y="0"/>
          <a:ext cx="1432560" cy="551256"/>
        </a:xfrm>
        <a:prstGeom prst="roundRect">
          <a:avLst/>
        </a:pr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i="0" kern="1200" baseline="0" dirty="0" smtClean="0">
              <a:solidFill>
                <a:schemeClr val="tx1"/>
              </a:solidFill>
            </a:rPr>
            <a:t>REX User Group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baseline="0" dirty="0" smtClean="0">
              <a:solidFill>
                <a:schemeClr val="tx1"/>
              </a:solidFill>
            </a:rPr>
            <a:t>(2X Monthly)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6910" y="26910"/>
        <a:ext cx="1378740" cy="497436"/>
      </dsp:txXfrm>
    </dsp:sp>
    <dsp:sp modelId="{301757AE-B04C-4EF9-AF8F-38C9847222F4}">
      <dsp:nvSpPr>
        <dsp:cNvPr id="0" name=""/>
        <dsp:cNvSpPr/>
      </dsp:nvSpPr>
      <dsp:spPr>
        <a:xfrm>
          <a:off x="0" y="558594"/>
          <a:ext cx="1432560" cy="1988517"/>
        </a:xfrm>
        <a:prstGeom prst="roundRect">
          <a:avLst/>
        </a:pr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baseline="0" dirty="0" smtClean="0">
              <a:solidFill>
                <a:schemeClr val="tx1"/>
              </a:solidFill>
            </a:rPr>
            <a:t>Informal meeting to discuss users needs and specific reports. Could be used to discuss training options</a:t>
          </a:r>
          <a:r>
            <a:rPr lang="en-US" sz="1400" kern="1200" dirty="0" smtClean="0">
              <a:solidFill>
                <a:schemeClr val="tx1"/>
              </a:solidFill>
            </a:rPr>
            <a:t>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69932" y="628526"/>
        <a:ext cx="1292696" cy="1848653"/>
      </dsp:txXfrm>
    </dsp:sp>
    <dsp:sp modelId="{86F6FD93-5A73-42F9-B9FC-92CC2BDD95B1}">
      <dsp:nvSpPr>
        <dsp:cNvPr id="0" name=""/>
        <dsp:cNvSpPr/>
      </dsp:nvSpPr>
      <dsp:spPr>
        <a:xfrm>
          <a:off x="0" y="2557743"/>
          <a:ext cx="1432560" cy="871256"/>
        </a:xfrm>
        <a:prstGeom prst="roundRect">
          <a:avLst/>
        </a:pr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Chair: IT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Rep: IR, IT ,EM, Stud Affairs, Cont. Ed, Dean Offices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2531" y="2600274"/>
        <a:ext cx="1347498" cy="7861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1F75E-DE92-4BD6-B078-AC30ECF86C30}">
      <dsp:nvSpPr>
        <dsp:cNvPr id="0" name=""/>
        <dsp:cNvSpPr/>
      </dsp:nvSpPr>
      <dsp:spPr>
        <a:xfrm>
          <a:off x="0" y="0"/>
          <a:ext cx="1432560" cy="558657"/>
        </a:xfrm>
        <a:prstGeom prst="roundRect">
          <a:avLst/>
        </a:pr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baseline="0" dirty="0" smtClean="0">
              <a:solidFill>
                <a:schemeClr val="tx1"/>
              </a:solidFill>
            </a:rPr>
            <a:t>Data Quality Team                 (ad hoc)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7271" y="27271"/>
        <a:ext cx="1378018" cy="504115"/>
      </dsp:txXfrm>
    </dsp:sp>
    <dsp:sp modelId="{301757AE-B04C-4EF9-AF8F-38C9847222F4}">
      <dsp:nvSpPr>
        <dsp:cNvPr id="0" name=""/>
        <dsp:cNvSpPr/>
      </dsp:nvSpPr>
      <dsp:spPr>
        <a:xfrm>
          <a:off x="0" y="565060"/>
          <a:ext cx="1432560" cy="2003102"/>
        </a:xfrm>
        <a:prstGeom prst="roundRect">
          <a:avLst/>
        </a:pr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rPr>
            <a:t>Comprised of data managers from various functional offices to develop and monitor</a:t>
          </a:r>
          <a:r>
            <a:rPr kumimoji="0" lang="en-US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rPr>
            <a:t> data integrity processes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69932" y="634992"/>
        <a:ext cx="1292696" cy="1863238"/>
      </dsp:txXfrm>
    </dsp:sp>
    <dsp:sp modelId="{86F6FD93-5A73-42F9-B9FC-92CC2BDD95B1}">
      <dsp:nvSpPr>
        <dsp:cNvPr id="0" name=""/>
        <dsp:cNvSpPr/>
      </dsp:nvSpPr>
      <dsp:spPr>
        <a:xfrm>
          <a:off x="0" y="2582891"/>
          <a:ext cx="1432560" cy="846108"/>
        </a:xfrm>
        <a:prstGeom prst="roundRect">
          <a:avLst/>
        </a:pr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Chair: IR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Rep: IR, IT, EM, Cont. Ed, </a:t>
          </a:r>
          <a:r>
            <a:rPr lang="en-US" sz="1200" kern="1200" dirty="0" err="1" smtClean="0">
              <a:solidFill>
                <a:schemeClr val="tx1"/>
              </a:solidFill>
            </a:rPr>
            <a:t>Bud&amp;Fin</a:t>
          </a:r>
          <a:r>
            <a:rPr lang="en-US" sz="1200" kern="1200" dirty="0" smtClean="0">
              <a:solidFill>
                <a:schemeClr val="tx1"/>
              </a:solidFill>
            </a:rPr>
            <a:t>, HR, Res Life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1304" y="2624195"/>
        <a:ext cx="1349952" cy="763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1F75E-DE92-4BD6-B078-AC30ECF86C30}">
      <dsp:nvSpPr>
        <dsp:cNvPr id="0" name=""/>
        <dsp:cNvSpPr/>
      </dsp:nvSpPr>
      <dsp:spPr>
        <a:xfrm>
          <a:off x="0" y="0"/>
          <a:ext cx="1432560" cy="522999"/>
        </a:xfrm>
        <a:prstGeom prst="roundRect">
          <a:avLst/>
        </a:pr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baseline="0" dirty="0" smtClean="0">
              <a:solidFill>
                <a:schemeClr val="tx1"/>
              </a:solidFill>
            </a:rPr>
            <a:t>Data Access &amp; Security Team   (ad hoc)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5531" y="25531"/>
        <a:ext cx="1381498" cy="471937"/>
      </dsp:txXfrm>
    </dsp:sp>
    <dsp:sp modelId="{301757AE-B04C-4EF9-AF8F-38C9847222F4}">
      <dsp:nvSpPr>
        <dsp:cNvPr id="0" name=""/>
        <dsp:cNvSpPr/>
      </dsp:nvSpPr>
      <dsp:spPr>
        <a:xfrm>
          <a:off x="0" y="528892"/>
          <a:ext cx="1432560" cy="2091374"/>
        </a:xfrm>
        <a:prstGeom prst="roundRect">
          <a:avLst/>
        </a:pr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rPr>
            <a:t> Manages access to and security levels in PS and REX, including confidentiality issues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69932" y="598824"/>
        <a:ext cx="1292696" cy="1951510"/>
      </dsp:txXfrm>
    </dsp:sp>
    <dsp:sp modelId="{86F6FD93-5A73-42F9-B9FC-92CC2BDD95B1}">
      <dsp:nvSpPr>
        <dsp:cNvPr id="0" name=""/>
        <dsp:cNvSpPr/>
      </dsp:nvSpPr>
      <dsp:spPr>
        <a:xfrm>
          <a:off x="0" y="2636896"/>
          <a:ext cx="1432560" cy="792103"/>
        </a:xfrm>
        <a:prstGeom prst="roundRect">
          <a:avLst/>
        </a:pr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Chair: IT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Rep: IR, IT, EM, Cont. Ed, </a:t>
          </a:r>
          <a:r>
            <a:rPr lang="en-US" sz="1200" kern="1200" dirty="0" err="1" smtClean="0">
              <a:solidFill>
                <a:schemeClr val="tx1"/>
              </a:solidFill>
            </a:rPr>
            <a:t>Bud&amp;Fin</a:t>
          </a:r>
          <a:r>
            <a:rPr lang="en-US" sz="1200" kern="1200" dirty="0" smtClean="0">
              <a:solidFill>
                <a:schemeClr val="tx1"/>
              </a:solidFill>
            </a:rPr>
            <a:t>, HR, Res Life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8667" y="2675563"/>
        <a:ext cx="1355226" cy="7147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1F75E-DE92-4BD6-B078-AC30ECF86C30}">
      <dsp:nvSpPr>
        <dsp:cNvPr id="0" name=""/>
        <dsp:cNvSpPr/>
      </dsp:nvSpPr>
      <dsp:spPr>
        <a:xfrm>
          <a:off x="0" y="0"/>
          <a:ext cx="1432560" cy="522704"/>
        </a:xfrm>
        <a:prstGeom prst="roundRect">
          <a:avLst/>
        </a:pr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baseline="0" dirty="0" smtClean="0">
              <a:solidFill>
                <a:schemeClr val="tx1"/>
              </a:solidFill>
            </a:rPr>
            <a:t>Setup Tables Team (ad hoc)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5516" y="25516"/>
        <a:ext cx="1381528" cy="471672"/>
      </dsp:txXfrm>
    </dsp:sp>
    <dsp:sp modelId="{301757AE-B04C-4EF9-AF8F-38C9847222F4}">
      <dsp:nvSpPr>
        <dsp:cNvPr id="0" name=""/>
        <dsp:cNvSpPr/>
      </dsp:nvSpPr>
      <dsp:spPr>
        <a:xfrm>
          <a:off x="0" y="529491"/>
          <a:ext cx="1432560" cy="2090195"/>
        </a:xfrm>
        <a:prstGeom prst="roundRect">
          <a:avLst/>
        </a:pr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rPr>
            <a:t> Manages changes to plans and subjects as well as the rollups to orgs, colleges, etc.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69932" y="599423"/>
        <a:ext cx="1292696" cy="1950331"/>
      </dsp:txXfrm>
    </dsp:sp>
    <dsp:sp modelId="{86F6FD93-5A73-42F9-B9FC-92CC2BDD95B1}">
      <dsp:nvSpPr>
        <dsp:cNvPr id="0" name=""/>
        <dsp:cNvSpPr/>
      </dsp:nvSpPr>
      <dsp:spPr>
        <a:xfrm>
          <a:off x="0" y="2637342"/>
          <a:ext cx="1432560" cy="791657"/>
        </a:xfrm>
        <a:prstGeom prst="roundRect">
          <a:avLst/>
        </a:pr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Chair: EM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Rep: IR, IT, EM,  </a:t>
          </a:r>
          <a:r>
            <a:rPr lang="en-US" sz="1200" kern="1200" dirty="0" err="1" smtClean="0">
              <a:solidFill>
                <a:schemeClr val="tx1"/>
              </a:solidFill>
            </a:rPr>
            <a:t>Bud&amp;Fin</a:t>
          </a:r>
          <a:r>
            <a:rPr lang="en-US" sz="1200" kern="1200" dirty="0" smtClean="0">
              <a:solidFill>
                <a:schemeClr val="tx1"/>
              </a:solidFill>
            </a:rPr>
            <a:t>, HR, Res Life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8646" y="2675988"/>
        <a:ext cx="1355268" cy="7143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1F75E-DE92-4BD6-B078-AC30ECF86C30}">
      <dsp:nvSpPr>
        <dsp:cNvPr id="0" name=""/>
        <dsp:cNvSpPr/>
      </dsp:nvSpPr>
      <dsp:spPr>
        <a:xfrm>
          <a:off x="0" y="0"/>
          <a:ext cx="1432560" cy="460480"/>
        </a:xfrm>
        <a:prstGeom prst="roundRect">
          <a:avLst/>
        </a:pr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baseline="0" dirty="0" smtClean="0">
              <a:solidFill>
                <a:schemeClr val="tx1"/>
              </a:solidFill>
            </a:rPr>
            <a:t>Training Team (ad hoc)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22479" y="22479"/>
        <a:ext cx="1387602" cy="415522"/>
      </dsp:txXfrm>
    </dsp:sp>
    <dsp:sp modelId="{301757AE-B04C-4EF9-AF8F-38C9847222F4}">
      <dsp:nvSpPr>
        <dsp:cNvPr id="0" name=""/>
        <dsp:cNvSpPr/>
      </dsp:nvSpPr>
      <dsp:spPr>
        <a:xfrm>
          <a:off x="0" y="474215"/>
          <a:ext cx="1432560" cy="2067047"/>
        </a:xfrm>
        <a:prstGeom prst="roundRect">
          <a:avLst/>
        </a:pr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rPr>
            <a:t> Manages training material for both SA and REX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69932" y="544147"/>
        <a:ext cx="1292696" cy="1927183"/>
      </dsp:txXfrm>
    </dsp:sp>
    <dsp:sp modelId="{86F6FD93-5A73-42F9-B9FC-92CC2BDD95B1}">
      <dsp:nvSpPr>
        <dsp:cNvPr id="0" name=""/>
        <dsp:cNvSpPr/>
      </dsp:nvSpPr>
      <dsp:spPr>
        <a:xfrm>
          <a:off x="0" y="2580240"/>
          <a:ext cx="1432560" cy="848759"/>
        </a:xfrm>
        <a:prstGeom prst="roundRect">
          <a:avLst/>
        </a:pr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Chair: IT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Rep: IR, IT, EM, Cont. Ed, </a:t>
          </a:r>
          <a:r>
            <a:rPr lang="en-US" sz="1200" kern="1200" dirty="0" err="1" smtClean="0">
              <a:solidFill>
                <a:schemeClr val="tx1"/>
              </a:solidFill>
            </a:rPr>
            <a:t>Bud&amp;Fin</a:t>
          </a:r>
          <a:r>
            <a:rPr lang="en-US" sz="1200" kern="1200" dirty="0" smtClean="0">
              <a:solidFill>
                <a:schemeClr val="tx1"/>
              </a:solidFill>
            </a:rPr>
            <a:t>, HR, Res Life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1433" y="2621673"/>
        <a:ext cx="1349694" cy="765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1982E-171F-3A43-AD17-E7EC539BE4FF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60849-F3E0-914E-951A-349957079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45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</a:t>
            </a:r>
            <a:r>
              <a:rPr lang="en-US" dirty="0" err="1" smtClean="0"/>
              <a:t>michaels</a:t>
            </a:r>
            <a:r>
              <a:rPr lang="en-US" dirty="0" smtClean="0"/>
              <a:t> photo.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60849-F3E0-914E-951A-3499570799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21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in</a:t>
            </a:r>
            <a:r>
              <a:rPr lang="en-US" baseline="0" dirty="0" smtClean="0"/>
              <a:t> response to </a:t>
            </a:r>
            <a:r>
              <a:rPr lang="en-US" baseline="0" dirty="0" err="1" smtClean="0"/>
              <a:t>diana’s</a:t>
            </a:r>
            <a:r>
              <a:rPr lang="en-US" baseline="0" dirty="0" smtClean="0"/>
              <a:t> question – when jack starts to speak.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DIANA: How have the trustees engaged institutional analytics initiatives?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60849-F3E0-914E-951A-3499570799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59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in response to </a:t>
            </a:r>
            <a:r>
              <a:rPr lang="en-US" dirty="0" err="1" smtClean="0"/>
              <a:t>diana’s</a:t>
            </a:r>
            <a:r>
              <a:rPr lang="en-US" dirty="0" smtClean="0"/>
              <a:t> question</a:t>
            </a:r>
          </a:p>
          <a:p>
            <a:endParaRPr lang="en-US" dirty="0" smtClean="0"/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have you seen the most value accrue from UMBC analytics initiatives? What has surprised you - either positively or negatively?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60849-F3E0-914E-951A-3499570799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20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have you seen the most value accrue from UMBC analytics initiatives? What has surprised you - either positively or negatively?</a:t>
            </a:r>
            <a:r>
              <a:rPr lang="en-US" dirty="0" smtClean="0">
                <a:effectLst/>
              </a:rPr>
              <a:t> 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Slides displays when </a:t>
            </a:r>
            <a:r>
              <a:rPr lang="en-US" dirty="0" err="1" smtClean="0">
                <a:effectLst/>
              </a:rPr>
              <a:t>michael</a:t>
            </a:r>
            <a:r>
              <a:rPr lang="en-US" dirty="0" smtClean="0">
                <a:effectLst/>
              </a:rPr>
              <a:t> starts to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60849-F3E0-914E-951A-3499570799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29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have you seen the most value accrue from UMBC analytics initiatives? What has surprised you - either positively or negatively?</a:t>
            </a:r>
            <a:r>
              <a:rPr lang="en-US" dirty="0" smtClean="0">
                <a:effectLst/>
              </a:rPr>
              <a:t> 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Slides displays when </a:t>
            </a:r>
            <a:r>
              <a:rPr lang="en-US" dirty="0" err="1" smtClean="0">
                <a:effectLst/>
              </a:rPr>
              <a:t>michael</a:t>
            </a:r>
            <a:r>
              <a:rPr lang="en-US" dirty="0" smtClean="0">
                <a:effectLst/>
              </a:rPr>
              <a:t> starts to talk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60849-F3E0-914E-951A-3499570799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54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DIANA: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brings up a question, how did you pay for the analytics initiative and how do you sustain it? Freeman, did you get any criticism for allocating scarce resources. Jack how do you handle governance?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Jack Will note that this is part of our IT as a Game Changer article and that</a:t>
            </a:r>
            <a:r>
              <a:rPr lang="en-US" baseline="0" dirty="0" smtClean="0"/>
              <a:t> we have a 20 minute discussion between four leaders</a:t>
            </a:r>
          </a:p>
          <a:p>
            <a:r>
              <a:rPr lang="en-US" baseline="0" dirty="0" smtClean="0"/>
              <a:t>Yvette </a:t>
            </a:r>
            <a:r>
              <a:rPr lang="en-US" baseline="0" dirty="0" err="1" smtClean="0"/>
              <a:t>mozie</a:t>
            </a:r>
            <a:r>
              <a:rPr lang="en-US" baseline="0" dirty="0" smtClean="0"/>
              <a:t>-ross, associate provost, enrollment </a:t>
            </a:r>
            <a:r>
              <a:rPr lang="en-US" baseline="0" dirty="0" err="1" smtClean="0"/>
              <a:t>manageent</a:t>
            </a:r>
            <a:endParaRPr lang="en-US" baseline="0" dirty="0" smtClean="0"/>
          </a:p>
          <a:p>
            <a:r>
              <a:rPr lang="en-US" baseline="0" dirty="0" smtClean="0"/>
              <a:t>Michael Dillon, Director of OIR</a:t>
            </a:r>
          </a:p>
          <a:p>
            <a:r>
              <a:rPr lang="en-US" baseline="0" dirty="0" smtClean="0"/>
              <a:t>Kevin Joseph, Asst. Director, Business Intelligence</a:t>
            </a:r>
          </a:p>
          <a:p>
            <a:r>
              <a:rPr lang="en-US" baseline="0" dirty="0" smtClean="0"/>
              <a:t>Jack Suess, VP of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60849-F3E0-914E-951A-34995707997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20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goes up in response to the question 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DIANA: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brings up a question, how did you pay for the analytics initiative and how do you sustain it? Freeman, did you get any criticism for allocating scarce resources. Jack how do you handle governance?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60849-F3E0-914E-951A-34995707997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76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DIANA: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brings up a question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Diana:  Jack and Michael, how does this fit into the broader IT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goverance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42DB1-7F69-45EB-AA22-DA08931FD00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Michael will explain the report </a:t>
            </a:r>
            <a:r>
              <a:rPr lang="en-US" baseline="0" dirty="0" smtClean="0"/>
              <a:t>and how we are trying </a:t>
            </a:r>
            <a:r>
              <a:rPr lang="en-US" baseline="0" dirty="0" err="1" smtClean="0"/>
              <a:t>ot</a:t>
            </a:r>
            <a:r>
              <a:rPr lang="en-US" baseline="0" dirty="0" smtClean="0"/>
              <a:t> use graphics to leverage more visual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60849-F3E0-914E-951A-34995707997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1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Freeman will discuss this in his remarks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diana’s</a:t>
            </a:r>
            <a:r>
              <a:rPr lang="en-US" baseline="0" dirty="0" smtClean="0"/>
              <a:t> question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DIANA: 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your article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Assessment and Analytics in Institutional Transformation,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postulated that :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Assessment and analytics, supported by information technology, can change institutional culture and drive the transformation in student retention, graduation, and success.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you elaborate on that?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60849-F3E0-914E-951A-3499570799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01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</a:t>
            </a:r>
            <a:r>
              <a:rPr lang="en-US" baseline="0" dirty="0" smtClean="0"/>
              <a:t> displays when Freeman is answering </a:t>
            </a:r>
            <a:r>
              <a:rPr lang="en-US" baseline="0" dirty="0" err="1" smtClean="0"/>
              <a:t>diana</a:t>
            </a:r>
            <a:r>
              <a:rPr lang="en-US" baseline="0" dirty="0" smtClean="0"/>
              <a:t> on this question</a:t>
            </a:r>
          </a:p>
          <a:p>
            <a:endParaRPr lang="en-US" baseline="0" dirty="0" smtClean="0"/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Arial"/>
                <a:ea typeface="Arial"/>
              </a:rPr>
              <a:t>DIANA: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Arial"/>
                <a:ea typeface="Arial"/>
              </a:rPr>
              <a:t>Freeman, you mentioned Analytics, what role does analytics play and is it important?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60849-F3E0-914E-951A-3499570799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6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</a:t>
            </a:r>
            <a:r>
              <a:rPr lang="en-US" baseline="0" dirty="0" smtClean="0"/>
              <a:t> displays when Freeman is answering </a:t>
            </a:r>
            <a:r>
              <a:rPr lang="en-US" baseline="0" dirty="0" err="1" smtClean="0"/>
              <a:t>diana</a:t>
            </a:r>
            <a:r>
              <a:rPr lang="en-US" baseline="0" dirty="0" smtClean="0"/>
              <a:t> on this question</a:t>
            </a:r>
          </a:p>
          <a:p>
            <a:endParaRPr lang="en-US" baseline="0" dirty="0" smtClean="0"/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Arial"/>
                <a:ea typeface="Arial"/>
              </a:rPr>
              <a:t>DIANA: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Arial"/>
                <a:ea typeface="Arial"/>
              </a:rPr>
              <a:t>Freeman, you mentioned Analytics, what role does analytics play and is it important?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60849-F3E0-914E-951A-3499570799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62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</a:t>
            </a:r>
            <a:r>
              <a:rPr lang="en-US" baseline="0" dirty="0" smtClean="0"/>
              <a:t> displays when Freeman is answering </a:t>
            </a:r>
            <a:r>
              <a:rPr lang="en-US" baseline="0" dirty="0" err="1" smtClean="0"/>
              <a:t>diana</a:t>
            </a:r>
            <a:r>
              <a:rPr lang="en-US" baseline="0" dirty="0" smtClean="0"/>
              <a:t> on this question</a:t>
            </a:r>
          </a:p>
          <a:p>
            <a:endParaRPr lang="en-US" baseline="0" dirty="0" smtClean="0"/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Arial"/>
                <a:ea typeface="Arial"/>
              </a:rPr>
              <a:t>DIANA: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Arial"/>
                <a:ea typeface="Arial"/>
              </a:rPr>
              <a:t>Freeman, you mentioned Analytics, what role does analytics play and is it important?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60849-F3E0-914E-951A-3499570799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19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in</a:t>
            </a:r>
            <a:r>
              <a:rPr lang="en-US" baseline="0" dirty="0" smtClean="0"/>
              <a:t> response to </a:t>
            </a:r>
            <a:r>
              <a:rPr lang="en-US" baseline="0" dirty="0" err="1" smtClean="0"/>
              <a:t>diana’s</a:t>
            </a:r>
            <a:r>
              <a:rPr lang="en-US" baseline="0" dirty="0" smtClean="0"/>
              <a:t> question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DIANA: How have the trustees engaged institutional analytics initiatives?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60849-F3E0-914E-951A-3499570799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01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in</a:t>
            </a:r>
            <a:r>
              <a:rPr lang="en-US" baseline="0" dirty="0" smtClean="0"/>
              <a:t> response to </a:t>
            </a:r>
            <a:r>
              <a:rPr lang="en-US" baseline="0" dirty="0" err="1" smtClean="0"/>
              <a:t>diana’s</a:t>
            </a:r>
            <a:r>
              <a:rPr lang="en-US" baseline="0" dirty="0" smtClean="0"/>
              <a:t> question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DIANA: How have the trustees engaged institutional analytics initiatives?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60849-F3E0-914E-951A-3499570799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72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in</a:t>
            </a:r>
            <a:r>
              <a:rPr lang="en-US" baseline="0" dirty="0" smtClean="0"/>
              <a:t> response to </a:t>
            </a:r>
            <a:r>
              <a:rPr lang="en-US" baseline="0" dirty="0" err="1" smtClean="0"/>
              <a:t>diana’s</a:t>
            </a:r>
            <a:r>
              <a:rPr lang="en-US" baseline="0" dirty="0" smtClean="0"/>
              <a:t> question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DIANA: How have the trustees engaged institutional analytics initiatives?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60849-F3E0-914E-951A-3499570799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7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in</a:t>
            </a:r>
            <a:r>
              <a:rPr lang="en-US" baseline="0" dirty="0" smtClean="0"/>
              <a:t> response to </a:t>
            </a:r>
            <a:r>
              <a:rPr lang="en-US" baseline="0" dirty="0" err="1" smtClean="0"/>
              <a:t>diana’s</a:t>
            </a:r>
            <a:r>
              <a:rPr lang="en-US" baseline="0" dirty="0" smtClean="0"/>
              <a:t> question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DIANA: How have the trustees engaged institutional analytics initiatives?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60849-F3E0-914E-951A-3499570799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12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7BF6-8BE2-174E-BC1C-5E6BD25E21A8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E8CF-C00D-254C-A5C5-83C8ACEF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96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7BF6-8BE2-174E-BC1C-5E6BD25E21A8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E8CF-C00D-254C-A5C5-83C8ACEF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3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7BF6-8BE2-174E-BC1C-5E6BD25E21A8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E8CF-C00D-254C-A5C5-83C8ACEF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61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96613"/>
            <a:ext cx="9144000" cy="1470025"/>
          </a:xfrm>
        </p:spPr>
        <p:txBody>
          <a:bodyPr/>
          <a:lstStyle>
            <a:lvl1pPr algn="ctr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667125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70326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670AB-B9C3-48E6-8945-D17631E2BB08}" type="datetime1">
              <a:rPr lang="en-US"/>
              <a:pPr>
                <a:defRPr/>
              </a:pPr>
              <a:t>7/23/2012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5119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A5E45-1CA9-4D52-A6F4-A2C551AF074B}" type="datetime1">
              <a:rPr lang="en-US"/>
              <a:pPr>
                <a:defRPr/>
              </a:pPr>
              <a:t>7/23/2012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BA07F-97AE-4B3A-8131-876DB4BBD4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3180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8382000" cy="1143000"/>
          </a:xfrm>
        </p:spPr>
        <p:txBody>
          <a:bodyPr/>
          <a:lstStyle>
            <a:lvl1pPr>
              <a:defRPr>
                <a:solidFill>
                  <a:srgbClr val="2C2C2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4230"/>
            <a:ext cx="8382000" cy="44719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0237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0463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8382000" cy="1143000"/>
          </a:xfrm>
        </p:spPr>
        <p:txBody>
          <a:bodyPr/>
          <a:lstStyle>
            <a:lvl1pPr>
              <a:defRPr>
                <a:solidFill>
                  <a:srgbClr val="2C2C2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4230"/>
            <a:ext cx="8382000" cy="44719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1301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EDUCAUSE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6356350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5286" y="789213"/>
            <a:ext cx="4103914" cy="4943931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9214"/>
            <a:ext cx="3624943" cy="494393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842E6-D02C-4575-9C45-D7ADEAA14A48}" type="datetime1">
              <a:rPr lang="en-US"/>
              <a:pPr>
                <a:defRPr/>
              </a:pPr>
              <a:t>7/23/2012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E1834-AB15-4916-B943-04C173A05D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9052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EDUCAUSE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6356350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5286" y="789213"/>
            <a:ext cx="4103914" cy="4943931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9214"/>
            <a:ext cx="3624943" cy="494393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64657-B7C5-49F2-9B56-BF0976C57AD4}" type="datetime1">
              <a:rPr lang="en-US"/>
              <a:pPr>
                <a:defRPr/>
              </a:pPr>
              <a:t>7/23/2012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CA4FB-626B-4BDA-9918-EB5F1A37C8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623821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CE252-2249-4109-B38D-0D9F91C1C15E}" type="datetime1">
              <a:rPr lang="en-US"/>
              <a:pPr>
                <a:defRPr/>
              </a:pPr>
              <a:t>7/23/2012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B9A56-E6E3-4C11-B792-0B7C6FB0F8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8001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1C2C4-FC51-49A0-BE23-CEAEE5B04E91}" type="datetime1">
              <a:rPr lang="en-US"/>
              <a:pPr>
                <a:defRPr/>
              </a:pPr>
              <a:t>7/23/2012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312FC-10F4-42C4-BDF3-4CD3C6827E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15515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7BF6-8BE2-174E-BC1C-5E6BD25E21A8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E8CF-C00D-254C-A5C5-83C8ACEF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64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22E4A-251E-4AC6-BD26-FE6D9E05EE0F}" type="datetime1">
              <a:rPr lang="en-US"/>
              <a:pPr>
                <a:defRPr/>
              </a:pPr>
              <a:t>7/23/2012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418A0-7E18-4D8A-86FB-5B0DDD271A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05537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FBB5C-3584-4CA2-81CB-3B2815CC1544}" type="datetime1">
              <a:rPr lang="en-US"/>
              <a:pPr>
                <a:defRPr/>
              </a:pPr>
              <a:t>7/23/2012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52C8C-0DA8-441B-A099-88E6D63A92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8447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58841-A074-4D3E-8457-E231E4D9E2C3}" type="datetime1">
              <a:rPr lang="en-US"/>
              <a:pPr>
                <a:defRPr/>
              </a:pPr>
              <a:t>7/23/2012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3E190-D106-4267-A991-A69235BF71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65201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DFA6B-D840-4560-B070-D80A8F51820F}" type="datetime1">
              <a:rPr lang="en-US"/>
              <a:pPr>
                <a:defRPr/>
              </a:pPr>
              <a:t>7/23/2012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696B4-3755-4F1A-84CC-A6D1FA3BB9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630395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77F9B-8A71-4CBE-BA57-635E67D25B90}" type="datetime1">
              <a:rPr lang="en-US"/>
              <a:pPr>
                <a:defRPr/>
              </a:pPr>
              <a:t>7/23/2012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39987-66E4-43D7-B12E-B75FCD084F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51139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0CCC6-9087-4922-89B8-FB04C748A982}" type="datetime1">
              <a:rPr lang="en-US"/>
              <a:pPr>
                <a:defRPr/>
              </a:pPr>
              <a:t>7/23/2012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EE175-8929-4B02-A8FB-597D2FD877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6691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6975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9860C-984F-45EF-868B-50B2BF0D760A}" type="datetime1">
              <a:rPr lang="en-US"/>
              <a:pPr>
                <a:defRPr/>
              </a:pPr>
              <a:t>7/23/2012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1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4E97-76F8-43FC-B60F-11BB37859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573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7BF6-8BE2-174E-BC1C-5E6BD25E21A8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E8CF-C00D-254C-A5C5-83C8ACEF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2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7BF6-8BE2-174E-BC1C-5E6BD25E21A8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E8CF-C00D-254C-A5C5-83C8ACEF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2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7BF6-8BE2-174E-BC1C-5E6BD25E21A8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E8CF-C00D-254C-A5C5-83C8ACEF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1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7BF6-8BE2-174E-BC1C-5E6BD25E21A8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E8CF-C00D-254C-A5C5-83C8ACEF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0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7BF6-8BE2-174E-BC1C-5E6BD25E21A8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E8CF-C00D-254C-A5C5-83C8ACEF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45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7BF6-8BE2-174E-BC1C-5E6BD25E21A8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E8CF-C00D-254C-A5C5-83C8ACEF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7BF6-8BE2-174E-BC1C-5E6BD25E21A8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E8CF-C00D-254C-A5C5-83C8ACEF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7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37BF6-8BE2-174E-BC1C-5E6BD25E21A8}" type="datetimeFigureOut">
              <a:rPr lang="en-US" smtClean="0"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4E8CF-C00D-254C-A5C5-83C8ACEF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8382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edit </a:t>
            </a:r>
            <a:r>
              <a:rPr lang="en-US" dirty="0"/>
              <a:t>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93863"/>
            <a:ext cx="8382000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2F7025-F74E-4271-8A35-8A5BA032F4B1}" type="datetime1">
              <a:rPr lang="en-US"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7/23/2012</a:t>
            </a:fld>
            <a:endParaRPr 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A6A6A6"/>
                </a:solidFill>
                <a:ea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latin typeface="Arial" charset="0"/>
              </a:rPr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D43990-0DA0-43B9-A379-10E9E613C629}" type="slidenum">
              <a:rPr lang="en-US">
                <a:latin typeface="Arial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181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 cap="all">
          <a:solidFill>
            <a:srgbClr val="C00000"/>
          </a:solidFill>
          <a:latin typeface="Arial"/>
          <a:ea typeface="ＭＳ Ｐゴシック" pitchFamily="48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C00000"/>
          </a:solidFill>
          <a:latin typeface="Arial" pitchFamily="48" charset="0"/>
          <a:ea typeface="ＭＳ Ｐゴシック" pitchFamily="48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C00000"/>
          </a:solidFill>
          <a:latin typeface="Arial" pitchFamily="48" charset="0"/>
          <a:ea typeface="ＭＳ Ｐゴシック" pitchFamily="48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C00000"/>
          </a:solidFill>
          <a:latin typeface="Arial" pitchFamily="48" charset="0"/>
          <a:ea typeface="ＭＳ Ｐゴシック" pitchFamily="48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C00000"/>
          </a:solidFill>
          <a:latin typeface="Arial" pitchFamily="48" charset="0"/>
          <a:ea typeface="ＭＳ Ｐゴシック" pitchFamily="48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charset="2"/>
        <a:buChar char="§"/>
        <a:defRPr sz="28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1pPr>
      <a:lvl2pPr marL="511175" indent="-222250" algn="l" defTabSz="457200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charset="2"/>
        <a:buChar char="§"/>
        <a:defRPr sz="24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2pPr>
      <a:lvl3pPr marL="857250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charset="2"/>
        <a:buChar char="§"/>
        <a:defRPr sz="20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3pPr>
      <a:lvl4pPr marL="1146175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charset="2"/>
        <a:buChar char="§"/>
        <a:defRPr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4pPr>
      <a:lvl5pPr marL="1427163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charset="2"/>
        <a:buChar char="§"/>
        <a:defRPr sz="16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use.edu/ero/article/assessment-and-analytics-institutional-transforma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mbc.edu/ER201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bc.edu/window/discovery_center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mbc.edu/oir" TargetMode="External"/><Relationship Id="rId5" Type="http://schemas.openxmlformats.org/officeDocument/2006/relationships/hyperlink" Target="http://umbc.edu/oit/newmedia/blackboard/stats/" TargetMode="External"/><Relationship Id="rId4" Type="http://schemas.openxmlformats.org/officeDocument/2006/relationships/hyperlink" Target="http://www.umbc.edu/cnms/CASTL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md.edu/usm/academicaffairs/courseredesig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PjbYm-FUjw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26" Type="http://schemas.openxmlformats.org/officeDocument/2006/relationships/diagramColors" Target="../diagrams/colors6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5" Type="http://schemas.openxmlformats.org/officeDocument/2006/relationships/diagramQuickStyle" Target="../diagrams/quickStyle6.xml"/><Relationship Id="rId2" Type="http://schemas.openxmlformats.org/officeDocument/2006/relationships/notesSlide" Target="../notesSlides/notesSlide16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29" Type="http://schemas.openxmlformats.org/officeDocument/2006/relationships/diagramLayout" Target="../diagrams/layout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diagramLayout" Target="../diagrams/layout6.xml"/><Relationship Id="rId32" Type="http://schemas.microsoft.com/office/2007/relationships/diagramDrawing" Target="../diagrams/drawing7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diagramData" Target="../diagrams/data6.xml"/><Relationship Id="rId28" Type="http://schemas.openxmlformats.org/officeDocument/2006/relationships/diagramData" Target="../diagrams/data7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31" Type="http://schemas.openxmlformats.org/officeDocument/2006/relationships/diagramColors" Target="../diagrams/colors7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Relationship Id="rId27" Type="http://schemas.microsoft.com/office/2007/relationships/diagramDrawing" Target="../diagrams/drawing6.xml"/><Relationship Id="rId30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umbc.edu/aboutumbc/president/index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oit.umbc.edu/about-doit/vp-cio/" TargetMode="External"/><Relationship Id="rId2" Type="http://schemas.openxmlformats.org/officeDocument/2006/relationships/hyperlink" Target="http://www.educause.edu/members/john-j-sues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use.edu/members/michael-dill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0" y="2672748"/>
            <a:ext cx="9144000" cy="11763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53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Welcome to the</a:t>
            </a:r>
            <a:br>
              <a:rPr lang="en-US" sz="53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53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Analytics 3-Day Sprint</a:t>
            </a:r>
            <a:br>
              <a:rPr lang="en-US" sz="53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cap="none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984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Resources for Institutional Transformation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214735"/>
              </p:ext>
            </p:extLst>
          </p:nvPr>
        </p:nvGraphicFramePr>
        <p:xfrm>
          <a:off x="457200" y="1600199"/>
          <a:ext cx="8340718" cy="5669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/>
                <a:gridCol w="8132438"/>
              </a:tblGrid>
              <a:tr h="4475459">
                <a:tc>
                  <a:txBody>
                    <a:bodyPr/>
                    <a:lstStyle/>
                    <a:p>
                      <a:endParaRPr lang="en-US" sz="2400" baseline="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400" dirty="0" smtClean="0"/>
                        <a:t>David Brooks, </a:t>
                      </a:r>
                      <a:r>
                        <a:rPr lang="en-US" sz="2400" i="1" dirty="0" smtClean="0"/>
                        <a:t>The Social Animal</a:t>
                      </a:r>
                      <a:r>
                        <a:rPr lang="en-US" sz="2400" dirty="0" smtClean="0"/>
                        <a:t>: </a:t>
                      </a:r>
                      <a:r>
                        <a:rPr lang="en-US" sz="2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Hidden Sources of Love, Character, and Achievement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endParaRPr lang="en-US" sz="240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400" dirty="0" smtClean="0"/>
                        <a:t>Larry </a:t>
                      </a:r>
                      <a:r>
                        <a:rPr lang="en-US" sz="2400" dirty="0" err="1" smtClean="0"/>
                        <a:t>Bossidy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i="1" dirty="0" smtClean="0"/>
                        <a:t>Execution – The</a:t>
                      </a:r>
                      <a:r>
                        <a:rPr lang="en-US" sz="2400" i="1" baseline="0" dirty="0" smtClean="0"/>
                        <a:t> Discipline of Getting Things Done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400" i="0" baseline="0" dirty="0" err="1" smtClean="0"/>
                        <a:t>Hrabowski</a:t>
                      </a:r>
                      <a:r>
                        <a:rPr lang="en-US" sz="2400" i="0" baseline="0" dirty="0" smtClean="0"/>
                        <a:t>, Suess, Fritz – Assessment and Analytics in Institutional Transformation, EDUCUASE Review, September 2011</a:t>
                      </a:r>
                      <a:br>
                        <a:rPr lang="en-US" sz="2400" i="0" baseline="0" dirty="0" smtClean="0"/>
                      </a:br>
                      <a:r>
                        <a:rPr lang="en-US" sz="1800" i="0" baseline="0" dirty="0" smtClean="0">
                          <a:hlinkClick r:id="rId3"/>
                        </a:rPr>
                        <a:t>http://www.educause.edu/ero/article/assessment-and-analytics-institutional-transformation</a:t>
                      </a:r>
                      <a:endParaRPr lang="en-US" sz="1800" i="0" baseline="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400" i="0" baseline="0" dirty="0" err="1" smtClean="0"/>
                        <a:t>Hrabowski</a:t>
                      </a:r>
                      <a:r>
                        <a:rPr lang="en-US" sz="2400" i="0" baseline="0" dirty="0" smtClean="0"/>
                        <a:t>, Rous, Suess, Fritz – Podcast on Lessons Learned in Institutional Transformation,   </a:t>
                      </a:r>
                      <a:r>
                        <a:rPr lang="en-US" sz="2400" dirty="0" smtClean="0">
                          <a:hlinkClick r:id="rId4"/>
                        </a:rPr>
                        <a:t>http://www.umbc.edu/ER2011</a:t>
                      </a:r>
                      <a:r>
                        <a:rPr lang="en-US" sz="2400" dirty="0" smtClean="0"/>
                        <a:t>.</a:t>
                      </a:r>
                      <a:r>
                        <a:rPr lang="en-US" sz="2400" i="0" baseline="0" dirty="0" smtClean="0"/>
                        <a:t>  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2400" i="0" baseline="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2400" i="0" baseline="0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sz="24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97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UMBC Activities on Student Learning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Chemistry Discovery Center</a:t>
            </a:r>
            <a:br>
              <a:rPr lang="en-US" dirty="0"/>
            </a:b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www.umbc.edu/window/discovery_center.html</a:t>
            </a:r>
            <a:r>
              <a:rPr lang="en-US" sz="2000" dirty="0" smtClean="0"/>
              <a:t> </a:t>
            </a:r>
          </a:p>
          <a:p>
            <a:r>
              <a:rPr lang="en-US" dirty="0" smtClean="0"/>
              <a:t>CASTLE – Active Science Teaching and Learning Environment</a:t>
            </a:r>
            <a:br>
              <a:rPr lang="en-US" dirty="0" smtClean="0"/>
            </a:br>
            <a:r>
              <a:rPr lang="en-US" sz="2400" dirty="0" smtClean="0">
                <a:hlinkClick r:id="rId4"/>
              </a:rPr>
              <a:t>http</a:t>
            </a:r>
            <a:r>
              <a:rPr lang="en-US" sz="2400" dirty="0">
                <a:hlinkClick r:id="rId4"/>
              </a:rPr>
              <a:t>://www.umbc.edu/cnms/</a:t>
            </a:r>
            <a:r>
              <a:rPr lang="en-US" sz="2400" dirty="0" smtClean="0">
                <a:hlinkClick r:id="rId4"/>
              </a:rPr>
              <a:t>CASTLE</a:t>
            </a:r>
            <a:endParaRPr lang="en-US" sz="2400" dirty="0" smtClean="0"/>
          </a:p>
          <a:p>
            <a:r>
              <a:rPr lang="en-US" dirty="0" smtClean="0"/>
              <a:t>Blackboard reports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hlinkClick r:id="rId5"/>
              </a:rPr>
              <a:t>http://</a:t>
            </a:r>
            <a:r>
              <a:rPr lang="en-US" sz="2000" dirty="0" err="1">
                <a:hlinkClick r:id="rId5"/>
              </a:rPr>
              <a:t>umbc.edu</a:t>
            </a:r>
            <a:r>
              <a:rPr lang="en-US" sz="2000" dirty="0">
                <a:hlinkClick r:id="rId5"/>
              </a:rPr>
              <a:t>/</a:t>
            </a:r>
            <a:r>
              <a:rPr lang="en-US" sz="2000" dirty="0" err="1">
                <a:hlinkClick r:id="rId5"/>
              </a:rPr>
              <a:t>oit</a:t>
            </a:r>
            <a:r>
              <a:rPr lang="en-US" sz="2000" dirty="0">
                <a:hlinkClick r:id="rId5"/>
              </a:rPr>
              <a:t>/</a:t>
            </a:r>
            <a:r>
              <a:rPr lang="en-US" sz="2000" dirty="0" err="1">
                <a:hlinkClick r:id="rId5"/>
              </a:rPr>
              <a:t>newmedia</a:t>
            </a:r>
            <a:r>
              <a:rPr lang="en-US" sz="2000" dirty="0">
                <a:hlinkClick r:id="rId5"/>
              </a:rPr>
              <a:t>/blackboard/stats/</a:t>
            </a:r>
            <a:endParaRPr lang="en-US" sz="2000" dirty="0" smtClean="0"/>
          </a:p>
          <a:p>
            <a:r>
              <a:rPr lang="en-US" dirty="0" smtClean="0"/>
              <a:t>Office of Institutional Research Studies</a:t>
            </a:r>
            <a:br>
              <a:rPr lang="en-US" dirty="0" smtClean="0"/>
            </a:br>
            <a:r>
              <a:rPr lang="en-US" sz="2000" dirty="0" smtClean="0">
                <a:hlinkClick r:id="rId6"/>
              </a:rPr>
              <a:t>http://</a:t>
            </a:r>
            <a:r>
              <a:rPr lang="en-US" sz="2000" dirty="0" err="1" smtClean="0">
                <a:hlinkClick r:id="rId6"/>
              </a:rPr>
              <a:t>www.umbc.edu</a:t>
            </a:r>
            <a:r>
              <a:rPr lang="en-US" sz="2000" dirty="0" smtClean="0">
                <a:hlinkClick r:id="rId6"/>
              </a:rPr>
              <a:t>/</a:t>
            </a:r>
            <a:r>
              <a:rPr lang="en-US" sz="2000" dirty="0" err="1" smtClean="0">
                <a:hlinkClick r:id="rId6"/>
              </a:rPr>
              <a:t>oir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5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2-07-21 at 3.13.14 PM.pn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71" r="-17271"/>
          <a:stretch>
            <a:fillRect/>
          </a:stretch>
        </p:blipFill>
        <p:spPr>
          <a:xfrm>
            <a:off x="-629669" y="250086"/>
            <a:ext cx="10800742" cy="5939992"/>
          </a:xfrm>
        </p:spPr>
      </p:pic>
    </p:spTree>
    <p:extLst>
      <p:ext uri="{BB962C8B-B14F-4D97-AF65-F5344CB8AC3E}">
        <p14:creationId xmlns:p14="http://schemas.microsoft.com/office/powerpoint/2010/main" val="23240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USM Dashboard</a:t>
            </a:r>
            <a:br>
              <a:rPr lang="en-US" dirty="0"/>
            </a:br>
            <a:endParaRPr lang="en-US" sz="1800" dirty="0"/>
          </a:p>
        </p:txBody>
      </p:sp>
      <p:pic>
        <p:nvPicPr>
          <p:cNvPr id="4" name="Content Placeholder 3" descr="Screen Shot 2012-07-21 at 3.29.51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11" r="-33411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457200" y="6265628"/>
            <a:ext cx="82296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http://www.usmd.edu/usm/adminfinance/IR/reports/DBI_2011_final_for_web.pdf</a:t>
            </a:r>
          </a:p>
        </p:txBody>
      </p:sp>
    </p:spTree>
    <p:extLst>
      <p:ext uri="{BB962C8B-B14F-4D97-AF65-F5344CB8AC3E}">
        <p14:creationId xmlns:p14="http://schemas.microsoft.com/office/powerpoint/2010/main" val="35601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2-07-21 at 3.31.56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r="58"/>
          <a:stretch/>
        </p:blipFill>
        <p:spPr>
          <a:xfrm>
            <a:off x="389614" y="629306"/>
            <a:ext cx="7975158" cy="5496857"/>
          </a:xfrm>
        </p:spPr>
      </p:pic>
    </p:spTree>
    <p:extLst>
      <p:ext uri="{BB962C8B-B14F-4D97-AF65-F5344CB8AC3E}">
        <p14:creationId xmlns:p14="http://schemas.microsoft.com/office/powerpoint/2010/main" val="36959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2-07-21 at 5.29.36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" b="816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3216126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Blackboard Reporting</a:t>
            </a:r>
            <a:endParaRPr lang="en-US" dirty="0"/>
          </a:p>
        </p:txBody>
      </p:sp>
      <p:pic>
        <p:nvPicPr>
          <p:cNvPr id="4" name="Content Placeholder 3" descr="Screen Shot 2012-07-21 at 5.38.22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" b="2418"/>
          <a:stretch>
            <a:fillRect/>
          </a:stretch>
        </p:blipFill>
        <p:spPr>
          <a:xfrm>
            <a:off x="1224158" y="1589276"/>
            <a:ext cx="6799080" cy="4834377"/>
          </a:xfrm>
        </p:spPr>
      </p:pic>
    </p:spTree>
    <p:extLst>
      <p:ext uri="{BB962C8B-B14F-4D97-AF65-F5344CB8AC3E}">
        <p14:creationId xmlns:p14="http://schemas.microsoft.com/office/powerpoint/2010/main" val="1239335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Analytics in Telling the Story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027510"/>
              </p:ext>
            </p:extLst>
          </p:nvPr>
        </p:nvGraphicFramePr>
        <p:xfrm>
          <a:off x="457200" y="1600200"/>
          <a:ext cx="82296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826769"/>
              </p:ext>
            </p:extLst>
          </p:nvPr>
        </p:nvGraphicFramePr>
        <p:xfrm>
          <a:off x="574418" y="1396999"/>
          <a:ext cx="7834514" cy="49074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7257"/>
                <a:gridCol w="3917257"/>
              </a:tblGrid>
              <a:tr h="49074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Screen Shot 2012-07-21 at 3.17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13" y="1600200"/>
            <a:ext cx="3052901" cy="4660077"/>
          </a:xfrm>
          <a:prstGeom prst="rect">
            <a:avLst/>
          </a:prstGeom>
        </p:spPr>
      </p:pic>
      <p:pic>
        <p:nvPicPr>
          <p:cNvPr id="8" name="Picture 7" descr="Screen Shot 2012-07-21 at 3.20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297" y="1600200"/>
            <a:ext cx="3159777" cy="467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2011 Campus Retreat Poster Session on Analytics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defTabSz="438150">
              <a:buNone/>
            </a:pPr>
            <a:r>
              <a:rPr lang="en-US" sz="2400" dirty="0" smtClean="0"/>
              <a:t>We asked -- </a:t>
            </a:r>
            <a:r>
              <a:rPr lang="en-US" sz="2400" b="1" dirty="0" smtClean="0"/>
              <a:t>What if you knew?</a:t>
            </a:r>
          </a:p>
          <a:p>
            <a:pPr defTabSz="438150">
              <a:buFontTx/>
              <a:buChar char="•"/>
            </a:pPr>
            <a:r>
              <a:rPr lang="en-US" sz="2200" dirty="0" smtClean="0"/>
              <a:t>Who your students are? Where they come from?</a:t>
            </a:r>
          </a:p>
          <a:p>
            <a:pPr defTabSz="438150">
              <a:buFontTx/>
              <a:buChar char="•"/>
            </a:pPr>
            <a:r>
              <a:rPr lang="en-US" sz="2200" dirty="0" smtClean="0"/>
              <a:t>How well they are doing? Overall and in specific classes?</a:t>
            </a:r>
          </a:p>
          <a:p>
            <a:pPr defTabSz="438150">
              <a:buFontTx/>
              <a:buChar char="•"/>
            </a:pPr>
            <a:r>
              <a:rPr lang="en-US" sz="2200" dirty="0" smtClean="0"/>
              <a:t>If they were persisting beyond the first year? Second year?</a:t>
            </a:r>
          </a:p>
          <a:p>
            <a:pPr defTabSz="438150">
              <a:buFontTx/>
              <a:buChar char="•"/>
            </a:pPr>
            <a:r>
              <a:rPr lang="en-US" sz="2200" dirty="0" smtClean="0"/>
              <a:t>Who are your students that are most at risk? How long it takes your students to graduate? </a:t>
            </a:r>
          </a:p>
          <a:p>
            <a:pPr defTabSz="438150">
              <a:buFontTx/>
              <a:buChar char="•"/>
            </a:pPr>
            <a:r>
              <a:rPr lang="en-US" sz="2200" dirty="0" smtClean="0"/>
              <a:t>What courses your students are taking? In your program and outside your program?</a:t>
            </a:r>
          </a:p>
          <a:p>
            <a:pPr defTabSz="438150">
              <a:buFontTx/>
              <a:buChar char="•"/>
            </a:pPr>
            <a:r>
              <a:rPr lang="en-US" sz="2200" dirty="0" smtClean="0"/>
              <a:t>More about the students taking your courses?</a:t>
            </a:r>
          </a:p>
          <a:p>
            <a:pPr defTabSz="438150">
              <a:buFontTx/>
              <a:buChar char="•"/>
            </a:pPr>
            <a:r>
              <a:rPr lang="en-US" sz="2200" dirty="0" smtClean="0"/>
              <a:t>If you were meeting course demand and supporting progress toward degree completion?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649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the Case For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defTabSz="652463">
              <a:buNone/>
            </a:pPr>
            <a:r>
              <a:rPr lang="en-US" sz="3800" dirty="0" smtClean="0"/>
              <a:t>By Using Analytics – </a:t>
            </a:r>
            <a:r>
              <a:rPr lang="en-US" sz="3800" b="1" dirty="0" smtClean="0"/>
              <a:t>Then You Could…</a:t>
            </a:r>
            <a:endParaRPr lang="en-US" sz="3800" dirty="0" smtClean="0"/>
          </a:p>
          <a:p>
            <a:pPr defTabSz="652463">
              <a:buFontTx/>
              <a:buChar char="•"/>
            </a:pPr>
            <a:r>
              <a:rPr lang="en-US" sz="3300" dirty="0" smtClean="0"/>
              <a:t>Target marketing and recruitment efforts</a:t>
            </a:r>
          </a:p>
          <a:p>
            <a:pPr defTabSz="652463">
              <a:buFontTx/>
              <a:buChar char="•"/>
            </a:pPr>
            <a:r>
              <a:rPr lang="en-US" sz="3300" dirty="0" smtClean="0"/>
              <a:t>Enhance advising practices</a:t>
            </a:r>
          </a:p>
          <a:p>
            <a:pPr defTabSz="652463">
              <a:buFontTx/>
              <a:buChar char="•"/>
            </a:pPr>
            <a:r>
              <a:rPr lang="en-US" sz="3300" dirty="0" smtClean="0"/>
              <a:t>Increase opportunities for faculty and peer engagement</a:t>
            </a:r>
          </a:p>
          <a:p>
            <a:pPr defTabSz="652463">
              <a:buFontTx/>
              <a:buChar char="•"/>
            </a:pPr>
            <a:r>
              <a:rPr lang="en-US" sz="3300" dirty="0" smtClean="0"/>
              <a:t>Strengthen school, community and alumni relationships</a:t>
            </a:r>
          </a:p>
          <a:p>
            <a:pPr defTabSz="652463">
              <a:buFontTx/>
              <a:buChar char="•"/>
            </a:pPr>
            <a:r>
              <a:rPr lang="en-US" sz="3300" dirty="0" smtClean="0"/>
              <a:t>Identify opportunities for cross department collaboration </a:t>
            </a:r>
          </a:p>
          <a:p>
            <a:pPr defTabSz="652463">
              <a:buFontTx/>
              <a:buChar char="•"/>
            </a:pPr>
            <a:r>
              <a:rPr lang="en-US" sz="3300" dirty="0" smtClean="0"/>
              <a:t>Develop student engagement experiences</a:t>
            </a:r>
          </a:p>
          <a:p>
            <a:pPr defTabSz="652463">
              <a:buFontTx/>
              <a:buChar char="•"/>
            </a:pPr>
            <a:r>
              <a:rPr lang="en-US" sz="3300" dirty="0" smtClean="0"/>
              <a:t>Maximize use of limited resources</a:t>
            </a:r>
          </a:p>
        </p:txBody>
      </p:sp>
    </p:spTree>
    <p:extLst>
      <p:ext uri="{BB962C8B-B14F-4D97-AF65-F5344CB8AC3E}">
        <p14:creationId xmlns:p14="http://schemas.microsoft.com/office/powerpoint/2010/main" val="7857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309563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en-US" sz="2500" dirty="0" smtClean="0"/>
              <a:t>Funding provided by The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696" y="2352732"/>
            <a:ext cx="8382000" cy="111437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i="1" dirty="0" smtClean="0"/>
              <a:t>Bill and Melinda Gates Foundation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29681103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2-07-21 at 4.53.33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" r="2733"/>
          <a:stretch>
            <a:fillRect/>
          </a:stretch>
        </p:blipFill>
        <p:spPr>
          <a:xfrm>
            <a:off x="457200" y="446088"/>
            <a:ext cx="8229600" cy="5680075"/>
          </a:xfrm>
        </p:spPr>
      </p:pic>
      <p:sp>
        <p:nvSpPr>
          <p:cNvPr id="3" name="TextBox 2"/>
          <p:cNvSpPr txBox="1"/>
          <p:nvPr/>
        </p:nvSpPr>
        <p:spPr>
          <a:xfrm>
            <a:off x="1614114" y="6289481"/>
            <a:ext cx="6384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4"/>
              </a:rPr>
              <a:t>http://www.youtube.com/watch?v=PjbYm-FUjws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362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REX Data Includes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7025" indent="-327025" defTabSz="438150" eaLnBrk="0" hangingPunct="0"/>
            <a:endParaRPr lang="en-US" sz="2800" dirty="0" smtClean="0"/>
          </a:p>
          <a:p>
            <a:pPr marL="327025" indent="-327025" defTabSz="438150" eaLnBrk="0" hangingPunct="0"/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266584"/>
              </p:ext>
            </p:extLst>
          </p:nvPr>
        </p:nvGraphicFramePr>
        <p:xfrm>
          <a:off x="577250" y="1396999"/>
          <a:ext cx="8109550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4775"/>
                <a:gridCol w="4054775"/>
              </a:tblGrid>
              <a:tr h="4606005">
                <a:tc>
                  <a:txBody>
                    <a:bodyPr/>
                    <a:lstStyle/>
                    <a:p>
                      <a:pPr marL="0" indent="0" defTabSz="438150" eaLnBrk="0" hangingPunct="0">
                        <a:buFont typeface="Arial"/>
                        <a:buNone/>
                      </a:pPr>
                      <a:r>
                        <a:rPr lang="en-US" sz="2400" dirty="0" smtClean="0"/>
                        <a:t>Student Administration</a:t>
                      </a:r>
                    </a:p>
                    <a:p>
                      <a:pPr marL="285750" indent="-285750" defTabSz="438150" eaLnBrk="0" hangingPunct="0">
                        <a:buFont typeface="Arial"/>
                        <a:buChar char="•"/>
                      </a:pPr>
                      <a:endParaRPr lang="en-US" sz="2400" dirty="0" smtClean="0"/>
                    </a:p>
                    <a:p>
                      <a:pPr marL="285750" indent="-285750" defTabSz="438150" eaLnBrk="0" hangingPunct="0">
                        <a:buFont typeface="Arial"/>
                        <a:buChar char="•"/>
                      </a:pPr>
                      <a:r>
                        <a:rPr lang="en-US" sz="2400" dirty="0" smtClean="0"/>
                        <a:t>Admissions</a:t>
                      </a:r>
                    </a:p>
                    <a:p>
                      <a:pPr marL="327025" indent="-327025" defTabSz="438150" eaLnBrk="0" hangingPunct="0">
                        <a:buFontTx/>
                        <a:buChar char="•"/>
                      </a:pPr>
                      <a:r>
                        <a:rPr lang="en-US" sz="2400" dirty="0" smtClean="0"/>
                        <a:t>Financial Aid</a:t>
                      </a:r>
                    </a:p>
                    <a:p>
                      <a:pPr marL="327025" indent="-327025" defTabSz="438150" eaLnBrk="0" hangingPunct="0">
                        <a:buFontTx/>
                        <a:buChar char="•"/>
                      </a:pPr>
                      <a:r>
                        <a:rPr lang="en-US" sz="2400" dirty="0" smtClean="0"/>
                        <a:t>Enrollment/Registration</a:t>
                      </a:r>
                    </a:p>
                    <a:p>
                      <a:pPr marL="327025" indent="-327025" defTabSz="438150" eaLnBrk="0" hangingPunct="0">
                        <a:buFontTx/>
                        <a:buChar char="•"/>
                      </a:pPr>
                      <a:r>
                        <a:rPr lang="en-US" sz="2400" dirty="0" smtClean="0"/>
                        <a:t>Student Performance</a:t>
                      </a:r>
                    </a:p>
                    <a:p>
                      <a:pPr marL="327025" indent="-327025" defTabSz="438150" eaLnBrk="0" hangingPunct="0">
                        <a:buFontTx/>
                        <a:buChar char="•"/>
                      </a:pPr>
                      <a:r>
                        <a:rPr lang="en-US" sz="2400" dirty="0" smtClean="0"/>
                        <a:t>Retention/Graduation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  <a:r>
                        <a:rPr lang="en-US" sz="2400" dirty="0" smtClean="0"/>
                        <a:t>Other Data</a:t>
                      </a:r>
                    </a:p>
                    <a:p>
                      <a:endParaRPr lang="en-US" sz="24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Trouble ticket data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LMS Learning Analytics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Project</a:t>
                      </a:r>
                      <a:r>
                        <a:rPr lang="en-US" sz="2400" baseline="0" dirty="0" smtClean="0"/>
                        <a:t> Tracking data</a:t>
                      </a:r>
                      <a:endParaRPr lang="en-US" sz="240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dirty="0" smtClean="0"/>
                        <a:t>Financial</a:t>
                      </a:r>
                      <a:r>
                        <a:rPr lang="en-US" sz="2400" baseline="0" dirty="0" smtClean="0"/>
                        <a:t> Data (State accts)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2400" baseline="0" dirty="0" smtClean="0"/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aseline="0" dirty="0" smtClean="0"/>
                        <a:t>Coming later in AY 2012-13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 dirty="0" smtClean="0"/>
                        <a:t>Grant Data (planned for early 2013)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400" baseline="0" dirty="0" smtClean="0"/>
                        <a:t>Faculty productivity data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49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828800"/>
            <a:ext cx="6781800" cy="9906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2700" dirty="0" smtClean="0"/>
              <a:t>Data Management Committee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Meets twice a year to review progress made by various teams and solicit feedback on specific issues and prioritizations.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304800"/>
            <a:ext cx="3352800" cy="6096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VPs &amp; Deans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00200" y="3200400"/>
            <a:ext cx="1463040" cy="3429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endParaRPr lang="en-US" sz="1400" dirty="0" smtClean="0"/>
          </a:p>
          <a:p>
            <a:pPr lvl="0" algn="ctr">
              <a:spcBef>
                <a:spcPct val="0"/>
              </a:spcBef>
              <a:defRPr/>
            </a:pPr>
            <a:endParaRPr lang="en-US" sz="14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76600" y="3200400"/>
            <a:ext cx="1463040" cy="3429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/>
          </a:p>
          <a:p>
            <a:pPr lvl="0" algn="ctr">
              <a:spcBef>
                <a:spcPct val="0"/>
              </a:spcBef>
              <a:defRPr/>
            </a:pPr>
            <a:endParaRPr lang="en-US" sz="1400" dirty="0" smtClean="0"/>
          </a:p>
        </p:txBody>
      </p:sp>
      <p:graphicFrame>
        <p:nvGraphicFramePr>
          <p:cNvPr id="49" name="Diagram 48"/>
          <p:cNvGraphicFramePr/>
          <p:nvPr>
            <p:extLst>
              <p:ext uri="{D42A27DB-BD31-4B8C-83A1-F6EECF244321}">
                <p14:modId xmlns:p14="http://schemas.microsoft.com/office/powerpoint/2010/main" val="3885377275"/>
              </p:ext>
            </p:extLst>
          </p:nvPr>
        </p:nvGraphicFramePr>
        <p:xfrm>
          <a:off x="91440" y="3200400"/>
          <a:ext cx="143256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Straight Arrow Connector 8"/>
          <p:cNvCxnSpPr>
            <a:endCxn id="2" idx="2"/>
          </p:cNvCxnSpPr>
          <p:nvPr/>
        </p:nvCxnSpPr>
        <p:spPr>
          <a:xfrm rot="5400000" flipH="1" flipV="1">
            <a:off x="1497330" y="1154430"/>
            <a:ext cx="381000" cy="37109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4800600" y="3200400"/>
            <a:ext cx="1463040" cy="3429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lang="en-US" sz="1400" dirty="0" smtClean="0"/>
          </a:p>
          <a:p>
            <a:pPr lvl="0" algn="ctr">
              <a:spcBef>
                <a:spcPct val="0"/>
              </a:spcBef>
              <a:defRPr/>
            </a:pPr>
            <a:endParaRPr lang="en-US" sz="14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309360" y="3200400"/>
            <a:ext cx="1463040" cy="3429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1400" dirty="0" smtClean="0"/>
          </a:p>
          <a:p>
            <a:pPr lvl="0" algn="ctr">
              <a:spcBef>
                <a:spcPct val="0"/>
              </a:spcBef>
              <a:defRPr/>
            </a:pPr>
            <a:endParaRPr lang="en-US" sz="14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Arrow Connector 15"/>
          <p:cNvCxnSpPr>
            <a:stCxn id="13" idx="0"/>
            <a:endCxn id="2" idx="2"/>
          </p:cNvCxnSpPr>
          <p:nvPr/>
        </p:nvCxnSpPr>
        <p:spPr>
          <a:xfrm rot="16200000" flipV="1">
            <a:off x="4347210" y="2015490"/>
            <a:ext cx="381000" cy="198882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0"/>
            <a:endCxn id="2" idx="2"/>
          </p:cNvCxnSpPr>
          <p:nvPr/>
        </p:nvCxnSpPr>
        <p:spPr>
          <a:xfrm rot="16200000" flipV="1">
            <a:off x="3585210" y="2777490"/>
            <a:ext cx="381000" cy="46482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0" idx="0"/>
            <a:endCxn id="2" idx="2"/>
          </p:cNvCxnSpPr>
          <p:nvPr/>
        </p:nvCxnSpPr>
        <p:spPr>
          <a:xfrm rot="16200000" flipV="1">
            <a:off x="5787390" y="575310"/>
            <a:ext cx="381000" cy="48691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0"/>
            <a:endCxn id="2" idx="2"/>
          </p:cNvCxnSpPr>
          <p:nvPr/>
        </p:nvCxnSpPr>
        <p:spPr>
          <a:xfrm rot="5400000" flipH="1" flipV="1">
            <a:off x="2747010" y="2404110"/>
            <a:ext cx="381000" cy="12115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btitle 2"/>
          <p:cNvSpPr txBox="1">
            <a:spLocks/>
          </p:cNvSpPr>
          <p:nvPr/>
        </p:nvSpPr>
        <p:spPr>
          <a:xfrm>
            <a:off x="7162800" y="1981200"/>
            <a:ext cx="1981200" cy="6096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Deans’ Representation</a:t>
            </a: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457200" y="609600"/>
            <a:ext cx="19812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Campus </a:t>
            </a:r>
            <a:r>
              <a:rPr lang="en-US" sz="1400" b="1" dirty="0" smtClean="0"/>
              <a:t>Systems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Executive Committee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 smtClean="0"/>
              <a:t>(Twice Monthly)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 smtClean="0"/>
              <a:t>Chairs: CIO &amp; AVP 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400" b="1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2438400" y="6096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1" idx="1"/>
            <a:endCxn id="2" idx="3"/>
          </p:cNvCxnSpPr>
          <p:nvPr/>
        </p:nvCxnSpPr>
        <p:spPr>
          <a:xfrm flipH="1">
            <a:off x="6934200" y="2286000"/>
            <a:ext cx="2286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6400800" y="685800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752600" y="16002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le 1"/>
          <p:cNvSpPr txBox="1">
            <a:spLocks/>
          </p:cNvSpPr>
          <p:nvPr/>
        </p:nvSpPr>
        <p:spPr>
          <a:xfrm>
            <a:off x="7680960" y="3200400"/>
            <a:ext cx="1463040" cy="3429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+mj-lt"/>
                <a:ea typeface="+mj-ea"/>
                <a:cs typeface="+mj-cs"/>
              </a:rPr>
              <a:t> </a:t>
            </a:r>
            <a:endParaRPr lang="en-US" sz="1400" dirty="0" smtClean="0"/>
          </a:p>
          <a:p>
            <a:pPr lvl="0" algn="ctr">
              <a:spcBef>
                <a:spcPct val="0"/>
              </a:spcBef>
              <a:defRPr/>
            </a:pPr>
            <a:endParaRPr lang="en-US" sz="1400" dirty="0" smtClean="0"/>
          </a:p>
          <a:p>
            <a:pPr lvl="0" algn="ctr">
              <a:spcBef>
                <a:spcPct val="0"/>
              </a:spcBef>
              <a:defRPr/>
            </a:pPr>
            <a:endParaRPr lang="en-US" sz="14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1447800" y="16002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2"/>
          <p:cNvSpPr txBox="1">
            <a:spLocks/>
          </p:cNvSpPr>
          <p:nvPr/>
        </p:nvSpPr>
        <p:spPr>
          <a:xfrm>
            <a:off x="6553200" y="1066800"/>
            <a:ext cx="19812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Steering Committee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(Monthly)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1" dirty="0" smtClean="0"/>
              <a:t>Chair</a:t>
            </a:r>
            <a:r>
              <a:rPr lang="en-US" sz="1400" dirty="0" smtClean="0"/>
              <a:t>: Vice Provost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4" name="Diagram 53"/>
          <p:cNvGraphicFramePr/>
          <p:nvPr>
            <p:extLst>
              <p:ext uri="{D42A27DB-BD31-4B8C-83A1-F6EECF244321}">
                <p14:modId xmlns:p14="http://schemas.microsoft.com/office/powerpoint/2010/main" val="135461365"/>
              </p:ext>
            </p:extLst>
          </p:nvPr>
        </p:nvGraphicFramePr>
        <p:xfrm>
          <a:off x="1676400" y="3200400"/>
          <a:ext cx="143256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6" name="Diagram 55"/>
          <p:cNvGraphicFramePr/>
          <p:nvPr>
            <p:extLst>
              <p:ext uri="{D42A27DB-BD31-4B8C-83A1-F6EECF244321}">
                <p14:modId xmlns:p14="http://schemas.microsoft.com/office/powerpoint/2010/main" val="4159163371"/>
              </p:ext>
            </p:extLst>
          </p:nvPr>
        </p:nvGraphicFramePr>
        <p:xfrm>
          <a:off x="3200400" y="3200400"/>
          <a:ext cx="143256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57" name="Diagram 56"/>
          <p:cNvGraphicFramePr/>
          <p:nvPr>
            <p:extLst>
              <p:ext uri="{D42A27DB-BD31-4B8C-83A1-F6EECF244321}">
                <p14:modId xmlns:p14="http://schemas.microsoft.com/office/powerpoint/2010/main" val="4268507445"/>
              </p:ext>
            </p:extLst>
          </p:nvPr>
        </p:nvGraphicFramePr>
        <p:xfrm>
          <a:off x="4724400" y="3200400"/>
          <a:ext cx="143256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58" name="Diagram 57"/>
          <p:cNvGraphicFramePr/>
          <p:nvPr>
            <p:extLst>
              <p:ext uri="{D42A27DB-BD31-4B8C-83A1-F6EECF244321}">
                <p14:modId xmlns:p14="http://schemas.microsoft.com/office/powerpoint/2010/main" val="2987404961"/>
              </p:ext>
            </p:extLst>
          </p:nvPr>
        </p:nvGraphicFramePr>
        <p:xfrm>
          <a:off x="6248400" y="3200400"/>
          <a:ext cx="143256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59" name="Diagram 58"/>
          <p:cNvGraphicFramePr/>
          <p:nvPr>
            <p:extLst>
              <p:ext uri="{D42A27DB-BD31-4B8C-83A1-F6EECF244321}">
                <p14:modId xmlns:p14="http://schemas.microsoft.com/office/powerpoint/2010/main" val="793576233"/>
              </p:ext>
            </p:extLst>
          </p:nvPr>
        </p:nvGraphicFramePr>
        <p:xfrm>
          <a:off x="7711440" y="3200400"/>
          <a:ext cx="143256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cxnSp>
        <p:nvCxnSpPr>
          <p:cNvPr id="67" name="Elbow Connector 66"/>
          <p:cNvCxnSpPr>
            <a:stCxn id="2" idx="2"/>
            <a:endCxn id="15" idx="0"/>
          </p:cNvCxnSpPr>
          <p:nvPr/>
        </p:nvCxnSpPr>
        <p:spPr>
          <a:xfrm rot="16200000" flipH="1">
            <a:off x="5101590" y="1261110"/>
            <a:ext cx="381000" cy="349758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400800" y="15240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69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2-07-21 at 4.52.15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" b="3344"/>
          <a:stretch>
            <a:fillRect/>
          </a:stretch>
        </p:blipFill>
        <p:spPr>
          <a:xfrm>
            <a:off x="457200" y="274638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659698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Demographic Report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016" r="1501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88800" y="15240000"/>
            <a:ext cx="76200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796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Degree </a:t>
            </a:r>
            <a:r>
              <a:rPr lang="en-US" smtClean="0"/>
              <a:t>by Major</a:t>
            </a:r>
            <a:endParaRPr lang="en-US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79" b="37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5636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274" y="45034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Questions?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019" y="981777"/>
            <a:ext cx="6011245" cy="314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422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en-US" sz="2500" dirty="0" smtClean="0"/>
              <a:t>Sprint Sponsor and Silver Partner</a:t>
            </a:r>
            <a:endParaRPr lang="en-US" sz="2500" dirty="0"/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9175" y="2093913"/>
            <a:ext cx="4559300" cy="1766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679700" y="4222750"/>
            <a:ext cx="3992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Visit IBM Analytics for Education </a:t>
            </a:r>
          </a:p>
        </p:txBody>
      </p:sp>
    </p:spTree>
    <p:extLst>
      <p:ext uri="{BB962C8B-B14F-4D97-AF65-F5344CB8AC3E}">
        <p14:creationId xmlns:p14="http://schemas.microsoft.com/office/powerpoint/2010/main" val="41167616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27698" y="903303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cap="all">
                <a:solidFill>
                  <a:srgbClr val="2C2C2E"/>
                </a:solidFill>
                <a:latin typeface="Arial"/>
                <a:ea typeface="ＭＳ Ｐゴシック" pitchFamily="48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00000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00000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00000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00000"/>
                </a:solidFill>
                <a:latin typeface="Arial" pitchFamily="48" charset="0"/>
                <a:ea typeface="ＭＳ Ｐゴシック" pitchFamily="48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C7F1D"/>
                </a:solidFill>
                <a:latin typeface="Arial" pitchFamily="48" charset="0"/>
                <a:ea typeface="ＭＳ Ｐゴシック" pitchFamily="48" charset="-128"/>
              </a:defRPr>
            </a:lvl9pPr>
          </a:lstStyle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4000" cap="none" dirty="0" smtClean="0">
                <a:solidFill>
                  <a:schemeClr val="tx1"/>
                </a:solidFill>
              </a:rPr>
              <a:t>Day 1: </a:t>
            </a:r>
            <a:br>
              <a:rPr lang="en-US" sz="4000" cap="none" dirty="0" smtClean="0">
                <a:solidFill>
                  <a:schemeClr val="tx1"/>
                </a:solidFill>
              </a:rPr>
            </a:br>
            <a:r>
              <a:rPr lang="en-US" sz="4000" cap="none" dirty="0" smtClean="0">
                <a:solidFill>
                  <a:schemeClr val="tx1"/>
                </a:solidFill>
              </a:rPr>
              <a:t>What Does Analytics Mean for Higher Education?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829" y="2859871"/>
            <a:ext cx="5115337" cy="267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6688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106" y="286883"/>
            <a:ext cx="4435332" cy="1143000"/>
          </a:xfrm>
        </p:spPr>
        <p:txBody>
          <a:bodyPr/>
          <a:lstStyle/>
          <a:p>
            <a:r>
              <a:rPr lang="en-US" dirty="0" smtClean="0"/>
              <a:t>Speakers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372217"/>
              </p:ext>
            </p:extLst>
          </p:nvPr>
        </p:nvGraphicFramePr>
        <p:xfrm>
          <a:off x="457200" y="1636194"/>
          <a:ext cx="8229600" cy="44862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6373"/>
                <a:gridCol w="5323227"/>
              </a:tblGrid>
              <a:tr h="14954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/>
                        <a:t>   </a:t>
                      </a:r>
                      <a:endParaRPr lang="en-US" sz="2800" dirty="0"/>
                    </a:p>
                  </a:txBody>
                  <a:tcPr/>
                </a:tc>
              </a:tr>
              <a:tr h="14954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954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668104"/>
              </p:ext>
            </p:extLst>
          </p:nvPr>
        </p:nvGraphicFramePr>
        <p:xfrm>
          <a:off x="826933" y="1417638"/>
          <a:ext cx="7859866" cy="527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9933"/>
                <a:gridCol w="3929933"/>
              </a:tblGrid>
              <a:tr h="42232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baseline="0" dirty="0" smtClean="0"/>
                        <a:t>Dr. Freeman </a:t>
                      </a:r>
                      <a:r>
                        <a:rPr lang="en-US" sz="2800" b="1" baseline="0" dirty="0" err="1" smtClean="0"/>
                        <a:t>Hrabowski</a:t>
                      </a:r>
                      <a:r>
                        <a:rPr lang="en-US" sz="2800" b="1" baseline="0" dirty="0" smtClean="0"/>
                        <a:t> 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2800" baseline="0" dirty="0" smtClean="0"/>
                        <a:t>President, </a:t>
                      </a:r>
                    </a:p>
                    <a:p>
                      <a:r>
                        <a:rPr lang="en-US" sz="2800" baseline="0" dirty="0" smtClean="0"/>
                        <a:t>University of Maryland, Baltimore Campus (UMBC)</a:t>
                      </a:r>
                    </a:p>
                    <a:p>
                      <a:endParaRPr lang="en-US" sz="1600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/>
                        <a:t>Bio: </a:t>
                      </a:r>
                      <a:r>
                        <a:rPr lang="en-US" sz="2800" dirty="0" smtClean="0">
                          <a:hlinkClick r:id="rId2"/>
                        </a:rPr>
                        <a:t>http://www.umbc.edu/aboutumbc/president/index.php</a:t>
                      </a:r>
                      <a:endParaRPr lang="en-US" sz="2800" dirty="0" smtClean="0"/>
                    </a:p>
                    <a:p>
                      <a:endParaRPr lang="en-US" sz="2800" baseline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www.umbc.edu/aboutumbc/president/images/freeman_color_H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51" y="1417638"/>
            <a:ext cx="3128839" cy="445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0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512063"/>
              </p:ext>
            </p:extLst>
          </p:nvPr>
        </p:nvGraphicFramePr>
        <p:xfrm>
          <a:off x="457200" y="1636194"/>
          <a:ext cx="8229600" cy="44862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6373"/>
                <a:gridCol w="5323227"/>
              </a:tblGrid>
              <a:tr h="14954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/>
                        <a:t>   </a:t>
                      </a:r>
                      <a:endParaRPr lang="en-US" sz="2800" dirty="0"/>
                    </a:p>
                  </a:txBody>
                  <a:tcPr/>
                </a:tc>
              </a:tr>
              <a:tr h="14954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954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148091"/>
              </p:ext>
            </p:extLst>
          </p:nvPr>
        </p:nvGraphicFramePr>
        <p:xfrm>
          <a:off x="709325" y="1417638"/>
          <a:ext cx="7150454" cy="42232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5227"/>
                <a:gridCol w="3575227"/>
              </a:tblGrid>
              <a:tr h="42232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baseline="0" dirty="0" smtClean="0"/>
                        <a:t>Mr. Jack Suess</a:t>
                      </a:r>
                      <a:r>
                        <a:rPr lang="en-US" sz="2800" baseline="0" dirty="0" smtClean="0"/>
                        <a:t/>
                      </a:r>
                      <a:br>
                        <a:rPr lang="en-US" sz="2800" baseline="0" dirty="0" smtClean="0"/>
                      </a:br>
                      <a:r>
                        <a:rPr lang="en-US" sz="2800" baseline="0" dirty="0" smtClean="0"/>
                        <a:t>VP of IT &amp; CIO</a:t>
                      </a:r>
                    </a:p>
                    <a:p>
                      <a:r>
                        <a:rPr lang="en-US" sz="2800" baseline="0" dirty="0" smtClean="0"/>
                        <a:t>UMBC</a:t>
                      </a:r>
                    </a:p>
                    <a:p>
                      <a:endParaRPr lang="en-US" sz="2800" baseline="0" dirty="0" smtClean="0"/>
                    </a:p>
                    <a:p>
                      <a:r>
                        <a:rPr lang="en-US" sz="2800" baseline="0" dirty="0" smtClean="0"/>
                        <a:t>Bio: </a:t>
                      </a:r>
                    </a:p>
                    <a:p>
                      <a:r>
                        <a:rPr lang="en-US" sz="1600" baseline="0" dirty="0" smtClean="0">
                          <a:hlinkClick r:id="rId2"/>
                        </a:rPr>
                        <a:t>http://www.educause.edu/members/john-j-suess</a:t>
                      </a:r>
                      <a:endParaRPr lang="en-US" sz="1600" baseline="0" dirty="0" smtClean="0"/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>
                          <a:hlinkClick r:id="rId3"/>
                        </a:rPr>
                        <a:t>http://</a:t>
                      </a:r>
                      <a:r>
                        <a:rPr lang="en-US" sz="1600" baseline="0" dirty="0" err="1" smtClean="0">
                          <a:hlinkClick r:id="rId3"/>
                        </a:rPr>
                        <a:t>doit.umbc.edu</a:t>
                      </a:r>
                      <a:r>
                        <a:rPr lang="en-US" sz="1600" baseline="0" dirty="0" smtClean="0">
                          <a:hlinkClick r:id="rId3"/>
                        </a:rPr>
                        <a:t>/about-</a:t>
                      </a:r>
                      <a:r>
                        <a:rPr lang="en-US" sz="1600" baseline="0" dirty="0" err="1" smtClean="0">
                          <a:hlinkClick r:id="rId3"/>
                        </a:rPr>
                        <a:t>doit</a:t>
                      </a:r>
                      <a:r>
                        <a:rPr lang="en-US" sz="1600" baseline="0" dirty="0" smtClean="0">
                          <a:hlinkClick r:id="rId3"/>
                        </a:rPr>
                        <a:t>/</a:t>
                      </a:r>
                      <a:r>
                        <a:rPr lang="en-US" sz="1600" baseline="0" dirty="0" err="1" smtClean="0">
                          <a:hlinkClick r:id="rId3"/>
                        </a:rPr>
                        <a:t>vp-cio</a:t>
                      </a:r>
                      <a:r>
                        <a:rPr lang="en-US" sz="1600" baseline="0" dirty="0" smtClean="0">
                          <a:hlinkClick r:id="rId3"/>
                        </a:rPr>
                        <a:t>/</a:t>
                      </a:r>
                      <a:endParaRPr lang="en-US" sz="1600" baseline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jsuess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24" y="1546670"/>
            <a:ext cx="2391111" cy="371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372217"/>
              </p:ext>
            </p:extLst>
          </p:nvPr>
        </p:nvGraphicFramePr>
        <p:xfrm>
          <a:off x="457200" y="1636194"/>
          <a:ext cx="8229600" cy="44862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6373"/>
                <a:gridCol w="5323227"/>
              </a:tblGrid>
              <a:tr h="14954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/>
                        <a:t>   </a:t>
                      </a:r>
                      <a:endParaRPr lang="en-US" sz="2800" dirty="0"/>
                    </a:p>
                  </a:txBody>
                  <a:tcPr/>
                </a:tc>
              </a:tr>
              <a:tr h="14954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954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585587"/>
              </p:ext>
            </p:extLst>
          </p:nvPr>
        </p:nvGraphicFramePr>
        <p:xfrm>
          <a:off x="720765" y="1636194"/>
          <a:ext cx="7516786" cy="40046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8393"/>
                <a:gridCol w="3758393"/>
              </a:tblGrid>
              <a:tr h="40046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Dr.</a:t>
                      </a:r>
                      <a:r>
                        <a:rPr lang="en-US" sz="2800" b="1" baseline="0" dirty="0" smtClean="0"/>
                        <a:t> Michael Dillon</a:t>
                      </a:r>
                      <a:br>
                        <a:rPr lang="en-US" sz="2800" b="1" baseline="0" dirty="0" smtClean="0"/>
                      </a:br>
                      <a:r>
                        <a:rPr lang="en-US" sz="2800" baseline="0" dirty="0" smtClean="0"/>
                        <a:t>Director, Office of </a:t>
                      </a:r>
                      <a:br>
                        <a:rPr lang="en-US" sz="2800" baseline="0" dirty="0" smtClean="0"/>
                      </a:br>
                      <a:r>
                        <a:rPr lang="en-US" sz="2800" baseline="0" dirty="0" smtClean="0"/>
                        <a:t>Institutional Research</a:t>
                      </a:r>
                    </a:p>
                    <a:p>
                      <a:r>
                        <a:rPr lang="en-US" sz="2800" baseline="0" dirty="0" smtClean="0"/>
                        <a:t>UMBC</a:t>
                      </a:r>
                    </a:p>
                    <a:p>
                      <a:endParaRPr lang="en-US" sz="2800" baseline="0" dirty="0" smtClean="0"/>
                    </a:p>
                    <a:p>
                      <a:r>
                        <a:rPr lang="en-US" sz="2800" baseline="0" dirty="0" smtClean="0"/>
                        <a:t>Bio: </a:t>
                      </a:r>
                    </a:p>
                    <a:p>
                      <a:r>
                        <a:rPr lang="en-US" sz="1600" baseline="0" dirty="0" smtClean="0">
                          <a:hlinkClick r:id="rId3"/>
                        </a:rPr>
                        <a:t>http://www.educause.edu/members/michael-dillon</a:t>
                      </a:r>
                      <a:r>
                        <a:rPr lang="en-US" sz="1600" baseline="0" dirty="0" smtClean="0"/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midill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01" y="1746753"/>
            <a:ext cx="3276382" cy="340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Transformation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4438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424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Analytics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Analytics, combined with leadership, is one way to break through an institutional culture that often resists change?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Leaders do this by asking questions that force the institution to be honest with itself, gather evidence, and regularly reflect on how they can do better.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3160</TotalTime>
  <Words>1191</Words>
  <Application>Microsoft Office PowerPoint</Application>
  <PresentationFormat>On-screen Show (4:3)</PresentationFormat>
  <Paragraphs>214</Paragraphs>
  <Slides>26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1_Office Theme</vt:lpstr>
      <vt:lpstr>Welcome to the Analytics 3-Day Sprint  </vt:lpstr>
      <vt:lpstr>Funding provided by The</vt:lpstr>
      <vt:lpstr>Sprint Sponsor and Silver Partner</vt:lpstr>
      <vt:lpstr>PowerPoint Presentation</vt:lpstr>
      <vt:lpstr>Speakers</vt:lpstr>
      <vt:lpstr>Speakers</vt:lpstr>
      <vt:lpstr>Speakers</vt:lpstr>
      <vt:lpstr>Institutional Transformation</vt:lpstr>
      <vt:lpstr>Why Analytics is Important</vt:lpstr>
      <vt:lpstr>Resources for Institutional Transformation</vt:lpstr>
      <vt:lpstr>UMBC Activities on Student Learning</vt:lpstr>
      <vt:lpstr>PowerPoint Presentation</vt:lpstr>
      <vt:lpstr>USM Dashboard </vt:lpstr>
      <vt:lpstr>PowerPoint Presentation</vt:lpstr>
      <vt:lpstr>PowerPoint Presentation</vt:lpstr>
      <vt:lpstr>Blackboard Reporting</vt:lpstr>
      <vt:lpstr>Using Analytics in Telling the Story</vt:lpstr>
      <vt:lpstr>2011 Campus Retreat Poster Session on Analytics </vt:lpstr>
      <vt:lpstr>Making the Case For Analytics</vt:lpstr>
      <vt:lpstr>PowerPoint Presentation</vt:lpstr>
      <vt:lpstr>REX Data Includes</vt:lpstr>
      <vt:lpstr>Data Management Committee Meets twice a year to review progress made by various teams and solicit feedback on specific issues and prioritizations.</vt:lpstr>
      <vt:lpstr>PowerPoint Presentation</vt:lpstr>
      <vt:lpstr>Student Demographic Report</vt:lpstr>
      <vt:lpstr>Time to Degree by Major</vt:lpstr>
      <vt:lpstr>Questions? 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Suess</dc:creator>
  <cp:lastModifiedBy>Susan Henderson</cp:lastModifiedBy>
  <cp:revision>37</cp:revision>
  <dcterms:created xsi:type="dcterms:W3CDTF">2012-06-29T12:39:48Z</dcterms:created>
  <dcterms:modified xsi:type="dcterms:W3CDTF">2012-07-23T19:35:15Z</dcterms:modified>
</cp:coreProperties>
</file>