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714" r:id="rId2"/>
  </p:sldMasterIdLst>
  <p:notesMasterIdLst>
    <p:notesMasterId r:id="rId30"/>
  </p:notesMasterIdLst>
  <p:handoutMasterIdLst>
    <p:handoutMasterId r:id="rId31"/>
  </p:handoutMasterIdLst>
  <p:sldIdLst>
    <p:sldId id="418" r:id="rId3"/>
    <p:sldId id="446" r:id="rId4"/>
    <p:sldId id="522" r:id="rId5"/>
    <p:sldId id="533" r:id="rId6"/>
    <p:sldId id="534" r:id="rId7"/>
    <p:sldId id="449" r:id="rId8"/>
    <p:sldId id="492" r:id="rId9"/>
    <p:sldId id="493" r:id="rId10"/>
    <p:sldId id="500" r:id="rId11"/>
    <p:sldId id="501" r:id="rId12"/>
    <p:sldId id="444" r:id="rId13"/>
    <p:sldId id="413" r:id="rId14"/>
    <p:sldId id="547" r:id="rId15"/>
    <p:sldId id="548" r:id="rId16"/>
    <p:sldId id="543" r:id="rId17"/>
    <p:sldId id="551" r:id="rId18"/>
    <p:sldId id="546" r:id="rId19"/>
    <p:sldId id="491" r:id="rId20"/>
    <p:sldId id="523" r:id="rId21"/>
    <p:sldId id="526" r:id="rId22"/>
    <p:sldId id="525" r:id="rId23"/>
    <p:sldId id="528" r:id="rId24"/>
    <p:sldId id="529" r:id="rId25"/>
    <p:sldId id="530" r:id="rId26"/>
    <p:sldId id="531" r:id="rId27"/>
    <p:sldId id="532" r:id="rId28"/>
    <p:sldId id="508" r:id="rId29"/>
  </p:sldIdLst>
  <p:sldSz cx="9144000" cy="6858000" type="screen4x3"/>
  <p:notesSz cx="7086600" cy="93726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 Ice" initials="PI"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0000"/>
    <a:srgbClr val="FF6600"/>
    <a:srgbClr val="404040"/>
    <a:srgbClr val="7AC142"/>
    <a:srgbClr val="A8A8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1" autoAdjust="0"/>
    <p:restoredTop sz="99375" autoAdjust="0"/>
  </p:normalViewPr>
  <p:slideViewPr>
    <p:cSldViewPr snapToGrid="0" snapToObjects="1">
      <p:cViewPr>
        <p:scale>
          <a:sx n="66" d="100"/>
          <a:sy n="66" d="100"/>
        </p:scale>
        <p:origin x="-1210" y="-60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012"/>
    </p:cViewPr>
  </p:sorterViewPr>
  <p:notesViewPr>
    <p:cSldViewPr snapToGrid="0" snapToObjects="1">
      <p:cViewPr varScale="1">
        <p:scale>
          <a:sx n="47" d="100"/>
          <a:sy n="47" d="100"/>
        </p:scale>
        <p:origin x="-2598" y="-10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70E5A-6BE9-4B8B-B3FB-EAEB3BBAF2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1B2BA28-F655-4000-A070-43DEF1E012A9}">
      <dgm:prSet phldrT="[Text]" custT="1"/>
      <dgm:spPr/>
      <dgm:t>
        <a:bodyPr/>
        <a:lstStyle/>
        <a:p>
          <a:r>
            <a:rPr lang="en-US" sz="1400" dirty="0" smtClean="0"/>
            <a:t>Examine variables common across institutions </a:t>
          </a:r>
          <a:endParaRPr lang="en-US" sz="1400" dirty="0"/>
        </a:p>
      </dgm:t>
    </dgm:pt>
    <dgm:pt modelId="{94AE9CB8-A805-4E10-8DE5-6C8534B3BC5B}" type="parTrans" cxnId="{B2873F3F-F2D0-4FFC-BA19-201134B5C496}">
      <dgm:prSet/>
      <dgm:spPr/>
      <dgm:t>
        <a:bodyPr/>
        <a:lstStyle/>
        <a:p>
          <a:endParaRPr lang="en-US"/>
        </a:p>
      </dgm:t>
    </dgm:pt>
    <dgm:pt modelId="{FAA25BD7-7170-43D8-A1EA-DD616E980789}" type="sibTrans" cxnId="{B2873F3F-F2D0-4FFC-BA19-201134B5C496}">
      <dgm:prSet/>
      <dgm:spPr/>
      <dgm:t>
        <a:bodyPr/>
        <a:lstStyle/>
        <a:p>
          <a:endParaRPr lang="en-US"/>
        </a:p>
      </dgm:t>
    </dgm:pt>
    <dgm:pt modelId="{E2E8260D-5F4F-4C79-A3B8-06157903A842}">
      <dgm:prSet phldrT="[Text]" custT="1"/>
      <dgm:spPr/>
      <dgm:t>
        <a:bodyPr/>
        <a:lstStyle/>
        <a:p>
          <a:r>
            <a:rPr lang="en-US" sz="1400" dirty="0" smtClean="0"/>
            <a:t>Federate records of online students </a:t>
          </a:r>
          <a:endParaRPr lang="en-US" sz="1400" dirty="0"/>
        </a:p>
      </dgm:t>
    </dgm:pt>
    <dgm:pt modelId="{902CBEF7-801B-4011-BE95-50DED428E3EF}" type="parTrans" cxnId="{41D39B61-07F2-4683-88A6-B663D17C4EA0}">
      <dgm:prSet/>
      <dgm:spPr/>
      <dgm:t>
        <a:bodyPr/>
        <a:lstStyle/>
        <a:p>
          <a:endParaRPr lang="en-US"/>
        </a:p>
      </dgm:t>
    </dgm:pt>
    <dgm:pt modelId="{33DB0E97-EE19-4D3E-85EF-94BD6F521A10}" type="sibTrans" cxnId="{41D39B61-07F2-4683-88A6-B663D17C4EA0}">
      <dgm:prSet/>
      <dgm:spPr/>
      <dgm:t>
        <a:bodyPr/>
        <a:lstStyle/>
        <a:p>
          <a:endParaRPr lang="en-US"/>
        </a:p>
      </dgm:t>
    </dgm:pt>
    <dgm:pt modelId="{9204A85E-6161-4342-9C4E-F34369A64BEB}">
      <dgm:prSet phldrT="[Text]" custT="1"/>
      <dgm:spPr/>
      <dgm:t>
        <a:bodyPr/>
        <a:lstStyle/>
        <a:p>
          <a:r>
            <a:rPr lang="en-US" sz="1400" dirty="0" smtClean="0"/>
            <a:t>Aggregate all data into a single pool</a:t>
          </a:r>
          <a:endParaRPr lang="en-US" sz="1400" dirty="0"/>
        </a:p>
      </dgm:t>
    </dgm:pt>
    <dgm:pt modelId="{9B69377E-8E42-4392-9FD9-3CE399C3725C}" type="parTrans" cxnId="{7EEBBEF6-420B-4364-8E3F-5684D2F34338}">
      <dgm:prSet/>
      <dgm:spPr/>
      <dgm:t>
        <a:bodyPr/>
        <a:lstStyle/>
        <a:p>
          <a:endParaRPr lang="en-US"/>
        </a:p>
      </dgm:t>
    </dgm:pt>
    <dgm:pt modelId="{B94AC4AC-0A1E-4CE4-973D-042BAE8A1AD1}" type="sibTrans" cxnId="{7EEBBEF6-420B-4364-8E3F-5684D2F34338}">
      <dgm:prSet/>
      <dgm:spPr/>
      <dgm:t>
        <a:bodyPr/>
        <a:lstStyle/>
        <a:p>
          <a:endParaRPr lang="en-US"/>
        </a:p>
      </dgm:t>
    </dgm:pt>
    <dgm:pt modelId="{E79DB4C7-3ECA-479D-8FDF-475ECEF2A746}">
      <dgm:prSet custT="1"/>
      <dgm:spPr/>
      <dgm:t>
        <a:bodyPr/>
        <a:lstStyle/>
        <a:p>
          <a:r>
            <a:rPr lang="en-US" sz="1400" dirty="0" smtClean="0"/>
            <a:t>Apply exploratory statistical tests </a:t>
          </a:r>
        </a:p>
      </dgm:t>
    </dgm:pt>
    <dgm:pt modelId="{0FBE7E65-F47F-4493-88EE-19D7AD9F3E09}" type="parTrans" cxnId="{19F67D3F-0AF9-4704-B312-CE83B7A7478D}">
      <dgm:prSet/>
      <dgm:spPr/>
      <dgm:t>
        <a:bodyPr/>
        <a:lstStyle/>
        <a:p>
          <a:endParaRPr lang="en-US"/>
        </a:p>
      </dgm:t>
    </dgm:pt>
    <dgm:pt modelId="{85F67014-3C80-45C9-8549-5E49EA2ADF37}" type="sibTrans" cxnId="{19F67D3F-0AF9-4704-B312-CE83B7A7478D}">
      <dgm:prSet/>
      <dgm:spPr/>
      <dgm:t>
        <a:bodyPr/>
        <a:lstStyle/>
        <a:p>
          <a:endParaRPr lang="en-US"/>
        </a:p>
      </dgm:t>
    </dgm:pt>
    <dgm:pt modelId="{17AB9BA9-8D15-4B70-8953-D0D9032DA8E5}">
      <dgm:prSet phldrT="[Text]" custT="1"/>
      <dgm:spPr/>
      <dgm:t>
        <a:bodyPr/>
        <a:lstStyle/>
        <a:p>
          <a:r>
            <a:rPr lang="en-US" sz="1400" dirty="0" smtClean="0"/>
            <a:t>Interpret Outcomes</a:t>
          </a:r>
          <a:endParaRPr lang="en-US" sz="1400" dirty="0"/>
        </a:p>
      </dgm:t>
    </dgm:pt>
    <dgm:pt modelId="{20F32770-BC68-42FA-8E95-85404267B82C}" type="parTrans" cxnId="{142872C1-3FD5-4A35-AF7F-3D5F7620BAC6}">
      <dgm:prSet/>
      <dgm:spPr/>
      <dgm:t>
        <a:bodyPr/>
        <a:lstStyle/>
        <a:p>
          <a:endParaRPr lang="en-US"/>
        </a:p>
      </dgm:t>
    </dgm:pt>
    <dgm:pt modelId="{079BB2F7-0D10-47F8-92D9-231785D66990}" type="sibTrans" cxnId="{142872C1-3FD5-4A35-AF7F-3D5F7620BAC6}">
      <dgm:prSet/>
      <dgm:spPr/>
      <dgm:t>
        <a:bodyPr/>
        <a:lstStyle/>
        <a:p>
          <a:endParaRPr lang="en-US"/>
        </a:p>
      </dgm:t>
    </dgm:pt>
    <dgm:pt modelId="{EB634864-C1AD-4676-8DB3-6B121DDB792A}">
      <dgm:prSet phldrT="[Text]" custT="1"/>
      <dgm:spPr/>
      <dgm:t>
        <a:bodyPr/>
        <a:lstStyle/>
        <a:p>
          <a:r>
            <a:rPr lang="en-US" sz="1400" dirty="0" smtClean="0"/>
            <a:t>Normalize Variables</a:t>
          </a:r>
          <a:endParaRPr lang="en-US" sz="1400" dirty="0"/>
        </a:p>
      </dgm:t>
    </dgm:pt>
    <dgm:pt modelId="{4FA2D159-1075-4624-BA0B-D0372D09A128}" type="parTrans" cxnId="{1F23D0E3-9F52-47D2-A595-B3167A6EB669}">
      <dgm:prSet/>
      <dgm:spPr/>
      <dgm:t>
        <a:bodyPr/>
        <a:lstStyle/>
        <a:p>
          <a:endParaRPr lang="en-US"/>
        </a:p>
      </dgm:t>
    </dgm:pt>
    <dgm:pt modelId="{A1895408-DD3A-4E77-B005-5F2B6BE8BFBE}" type="sibTrans" cxnId="{1F23D0E3-9F52-47D2-A595-B3167A6EB669}">
      <dgm:prSet/>
      <dgm:spPr/>
      <dgm:t>
        <a:bodyPr/>
        <a:lstStyle/>
        <a:p>
          <a:endParaRPr lang="en-US"/>
        </a:p>
      </dgm:t>
    </dgm:pt>
    <dgm:pt modelId="{56FE2D3B-F59B-4D1D-AA8F-AEA3CAEFED29}">
      <dgm:prSet phldrT="[Text]" custT="1"/>
      <dgm:spPr/>
      <dgm:t>
        <a:bodyPr/>
        <a:lstStyle/>
        <a:p>
          <a:r>
            <a:rPr lang="en-US" sz="1400" dirty="0" smtClean="0"/>
            <a:t>Document to accelerate next round</a:t>
          </a:r>
          <a:endParaRPr lang="en-US" sz="1400" dirty="0"/>
        </a:p>
      </dgm:t>
    </dgm:pt>
    <dgm:pt modelId="{FE2C44E5-B4D8-4F4F-B409-E8FEFE525175}" type="parTrans" cxnId="{D1334F20-10BA-4EF6-9F02-ABA3A0F1339F}">
      <dgm:prSet/>
      <dgm:spPr/>
      <dgm:t>
        <a:bodyPr/>
        <a:lstStyle/>
        <a:p>
          <a:endParaRPr lang="en-US"/>
        </a:p>
      </dgm:t>
    </dgm:pt>
    <dgm:pt modelId="{7C3052B7-55D7-4478-8CCF-BC51FB3EEB23}" type="sibTrans" cxnId="{D1334F20-10BA-4EF6-9F02-ABA3A0F1339F}">
      <dgm:prSet/>
      <dgm:spPr/>
      <dgm:t>
        <a:bodyPr/>
        <a:lstStyle/>
        <a:p>
          <a:endParaRPr lang="en-US"/>
        </a:p>
      </dgm:t>
    </dgm:pt>
    <dgm:pt modelId="{E3081947-3441-4A28-96C3-1A0324E821FA}" type="pres">
      <dgm:prSet presAssocID="{CC470E5A-6BE9-4B8B-B3FB-EAEB3BBAF25D}" presName="cycle" presStyleCnt="0">
        <dgm:presLayoutVars>
          <dgm:dir/>
          <dgm:resizeHandles val="exact"/>
        </dgm:presLayoutVars>
      </dgm:prSet>
      <dgm:spPr/>
      <dgm:t>
        <a:bodyPr/>
        <a:lstStyle/>
        <a:p>
          <a:endParaRPr lang="en-US"/>
        </a:p>
      </dgm:t>
    </dgm:pt>
    <dgm:pt modelId="{88B52C8C-BEC9-4A1C-9DC8-38A0DA69C7DA}" type="pres">
      <dgm:prSet presAssocID="{C1B2BA28-F655-4000-A070-43DEF1E012A9}" presName="node" presStyleLbl="node1" presStyleIdx="0" presStyleCnt="7" custScaleX="164261" custScaleY="155184" custRadScaleRad="96563" custRadScaleInc="-4534">
        <dgm:presLayoutVars>
          <dgm:bulletEnabled val="1"/>
        </dgm:presLayoutVars>
      </dgm:prSet>
      <dgm:spPr/>
      <dgm:t>
        <a:bodyPr/>
        <a:lstStyle/>
        <a:p>
          <a:endParaRPr lang="en-US"/>
        </a:p>
      </dgm:t>
    </dgm:pt>
    <dgm:pt modelId="{2172CB68-12F8-482E-90A7-865260DD8D38}" type="pres">
      <dgm:prSet presAssocID="{C1B2BA28-F655-4000-A070-43DEF1E012A9}" presName="spNode" presStyleCnt="0"/>
      <dgm:spPr/>
    </dgm:pt>
    <dgm:pt modelId="{FF2FEE7D-7B06-4D00-9886-E0344919DE16}" type="pres">
      <dgm:prSet presAssocID="{FAA25BD7-7170-43D8-A1EA-DD616E980789}" presName="sibTrans" presStyleLbl="sibTrans1D1" presStyleIdx="0" presStyleCnt="7"/>
      <dgm:spPr/>
      <dgm:t>
        <a:bodyPr/>
        <a:lstStyle/>
        <a:p>
          <a:endParaRPr lang="en-US"/>
        </a:p>
      </dgm:t>
    </dgm:pt>
    <dgm:pt modelId="{6DEAC981-6DC6-42D2-BD0F-A1048AA927F5}" type="pres">
      <dgm:prSet presAssocID="{E2E8260D-5F4F-4C79-A3B8-06157903A842}" presName="node" presStyleLbl="node1" presStyleIdx="1" presStyleCnt="7" custScaleX="139505" custScaleY="144527" custRadScaleRad="101792" custRadScaleInc="40686">
        <dgm:presLayoutVars>
          <dgm:bulletEnabled val="1"/>
        </dgm:presLayoutVars>
      </dgm:prSet>
      <dgm:spPr/>
      <dgm:t>
        <a:bodyPr/>
        <a:lstStyle/>
        <a:p>
          <a:endParaRPr lang="en-US"/>
        </a:p>
      </dgm:t>
    </dgm:pt>
    <dgm:pt modelId="{67CCC36D-3F8B-4EC0-807F-39720A6A3DDF}" type="pres">
      <dgm:prSet presAssocID="{E2E8260D-5F4F-4C79-A3B8-06157903A842}" presName="spNode" presStyleCnt="0"/>
      <dgm:spPr/>
    </dgm:pt>
    <dgm:pt modelId="{2EC63771-CCE8-4D15-B97E-F6FE04733B20}" type="pres">
      <dgm:prSet presAssocID="{33DB0E97-EE19-4D3E-85EF-94BD6F521A10}" presName="sibTrans" presStyleLbl="sibTrans1D1" presStyleIdx="1" presStyleCnt="7"/>
      <dgm:spPr/>
      <dgm:t>
        <a:bodyPr/>
        <a:lstStyle/>
        <a:p>
          <a:endParaRPr lang="en-US"/>
        </a:p>
      </dgm:t>
    </dgm:pt>
    <dgm:pt modelId="{9857F199-E164-40C8-B7F9-CA75B5CE9144}" type="pres">
      <dgm:prSet presAssocID="{9204A85E-6161-4342-9C4E-F34369A64BEB}" presName="node" presStyleLbl="node1" presStyleIdx="2" presStyleCnt="7" custScaleX="160960" custScaleY="158196" custRadScaleRad="98421" custRadScaleInc="-18031">
        <dgm:presLayoutVars>
          <dgm:bulletEnabled val="1"/>
        </dgm:presLayoutVars>
      </dgm:prSet>
      <dgm:spPr/>
      <dgm:t>
        <a:bodyPr/>
        <a:lstStyle/>
        <a:p>
          <a:endParaRPr lang="en-US"/>
        </a:p>
      </dgm:t>
    </dgm:pt>
    <dgm:pt modelId="{86515849-A498-48BE-98FF-358909A1A87A}" type="pres">
      <dgm:prSet presAssocID="{9204A85E-6161-4342-9C4E-F34369A64BEB}" presName="spNode" presStyleCnt="0"/>
      <dgm:spPr/>
    </dgm:pt>
    <dgm:pt modelId="{2E69E3A4-986C-4CE1-9A56-F2967C10580C}" type="pres">
      <dgm:prSet presAssocID="{B94AC4AC-0A1E-4CE4-973D-042BAE8A1AD1}" presName="sibTrans" presStyleLbl="sibTrans1D1" presStyleIdx="2" presStyleCnt="7"/>
      <dgm:spPr/>
      <dgm:t>
        <a:bodyPr/>
        <a:lstStyle/>
        <a:p>
          <a:endParaRPr lang="en-US"/>
        </a:p>
      </dgm:t>
    </dgm:pt>
    <dgm:pt modelId="{3ED3EA3B-329F-4C1F-B2A6-114BAAF556F1}" type="pres">
      <dgm:prSet presAssocID="{EB634864-C1AD-4676-8DB3-6B121DDB792A}" presName="node" presStyleLbl="node1" presStyleIdx="3" presStyleCnt="7" custScaleX="138276" custScaleY="111619" custRadScaleRad="103803" custRadScaleInc="-53301">
        <dgm:presLayoutVars>
          <dgm:bulletEnabled val="1"/>
        </dgm:presLayoutVars>
      </dgm:prSet>
      <dgm:spPr/>
      <dgm:t>
        <a:bodyPr/>
        <a:lstStyle/>
        <a:p>
          <a:endParaRPr lang="en-US"/>
        </a:p>
      </dgm:t>
    </dgm:pt>
    <dgm:pt modelId="{41EFC27C-30C9-467F-B457-2FD875F9A41A}" type="pres">
      <dgm:prSet presAssocID="{EB634864-C1AD-4676-8DB3-6B121DDB792A}" presName="spNode" presStyleCnt="0"/>
      <dgm:spPr/>
    </dgm:pt>
    <dgm:pt modelId="{D412CF76-D689-452D-B9CE-1DFB99C0C27F}" type="pres">
      <dgm:prSet presAssocID="{A1895408-DD3A-4E77-B005-5F2B6BE8BFBE}" presName="sibTrans" presStyleLbl="sibTrans1D1" presStyleIdx="3" presStyleCnt="7"/>
      <dgm:spPr/>
      <dgm:t>
        <a:bodyPr/>
        <a:lstStyle/>
        <a:p>
          <a:endParaRPr lang="en-US"/>
        </a:p>
      </dgm:t>
    </dgm:pt>
    <dgm:pt modelId="{66E6F423-FB9F-45EF-B075-D6DD3A3F86BC}" type="pres">
      <dgm:prSet presAssocID="{E79DB4C7-3ECA-479D-8FDF-475ECEF2A746}" presName="node" presStyleLbl="node1" presStyleIdx="4" presStyleCnt="7" custScaleX="142390" custScaleY="137353">
        <dgm:presLayoutVars>
          <dgm:bulletEnabled val="1"/>
        </dgm:presLayoutVars>
      </dgm:prSet>
      <dgm:spPr/>
      <dgm:t>
        <a:bodyPr/>
        <a:lstStyle/>
        <a:p>
          <a:endParaRPr lang="en-US"/>
        </a:p>
      </dgm:t>
    </dgm:pt>
    <dgm:pt modelId="{2179754C-90C2-4012-857C-D9BAC689AD11}" type="pres">
      <dgm:prSet presAssocID="{E79DB4C7-3ECA-479D-8FDF-475ECEF2A746}" presName="spNode" presStyleCnt="0"/>
      <dgm:spPr/>
    </dgm:pt>
    <dgm:pt modelId="{498D1DB3-5C23-462D-AB02-7F1B7ACD5300}" type="pres">
      <dgm:prSet presAssocID="{85F67014-3C80-45C9-8549-5E49EA2ADF37}" presName="sibTrans" presStyleLbl="sibTrans1D1" presStyleIdx="4" presStyleCnt="7"/>
      <dgm:spPr/>
      <dgm:t>
        <a:bodyPr/>
        <a:lstStyle/>
        <a:p>
          <a:endParaRPr lang="en-US"/>
        </a:p>
      </dgm:t>
    </dgm:pt>
    <dgm:pt modelId="{CDCD6485-6A38-4ECD-BEBB-99F0CE5D9E4F}" type="pres">
      <dgm:prSet presAssocID="{17AB9BA9-8D15-4B70-8953-D0D9032DA8E5}" presName="node" presStyleLbl="node1" presStyleIdx="5" presStyleCnt="7" custScaleX="164657" custScaleY="115017">
        <dgm:presLayoutVars>
          <dgm:bulletEnabled val="1"/>
        </dgm:presLayoutVars>
      </dgm:prSet>
      <dgm:spPr/>
      <dgm:t>
        <a:bodyPr/>
        <a:lstStyle/>
        <a:p>
          <a:endParaRPr lang="en-US"/>
        </a:p>
      </dgm:t>
    </dgm:pt>
    <dgm:pt modelId="{3CDDFC68-29B2-428D-BFBE-893648EDB87D}" type="pres">
      <dgm:prSet presAssocID="{17AB9BA9-8D15-4B70-8953-D0D9032DA8E5}" presName="spNode" presStyleCnt="0"/>
      <dgm:spPr/>
    </dgm:pt>
    <dgm:pt modelId="{F7916916-27DC-47F2-9A0A-DC36D2D5237A}" type="pres">
      <dgm:prSet presAssocID="{079BB2F7-0D10-47F8-92D9-231785D66990}" presName="sibTrans" presStyleLbl="sibTrans1D1" presStyleIdx="5" presStyleCnt="7"/>
      <dgm:spPr/>
      <dgm:t>
        <a:bodyPr/>
        <a:lstStyle/>
        <a:p>
          <a:endParaRPr lang="en-US"/>
        </a:p>
      </dgm:t>
    </dgm:pt>
    <dgm:pt modelId="{E2942087-74BB-4A36-A921-3E48CFCC3280}" type="pres">
      <dgm:prSet presAssocID="{56FE2D3B-F59B-4D1D-AA8F-AEA3CAEFED29}" presName="node" presStyleLbl="node1" presStyleIdx="6" presStyleCnt="7" custScaleX="181287" custScaleY="121104" custRadScaleRad="91325" custRadScaleInc="-75906">
        <dgm:presLayoutVars>
          <dgm:bulletEnabled val="1"/>
        </dgm:presLayoutVars>
      </dgm:prSet>
      <dgm:spPr/>
      <dgm:t>
        <a:bodyPr/>
        <a:lstStyle/>
        <a:p>
          <a:endParaRPr lang="en-US"/>
        </a:p>
      </dgm:t>
    </dgm:pt>
    <dgm:pt modelId="{9862572F-0327-4504-85AC-62DBFE6144FB}" type="pres">
      <dgm:prSet presAssocID="{56FE2D3B-F59B-4D1D-AA8F-AEA3CAEFED29}" presName="spNode" presStyleCnt="0"/>
      <dgm:spPr/>
    </dgm:pt>
    <dgm:pt modelId="{2B000F53-4E7B-4CE7-B833-A5C28CFBE52F}" type="pres">
      <dgm:prSet presAssocID="{7C3052B7-55D7-4478-8CCF-BC51FB3EEB23}" presName="sibTrans" presStyleLbl="sibTrans1D1" presStyleIdx="6" presStyleCnt="7"/>
      <dgm:spPr/>
      <dgm:t>
        <a:bodyPr/>
        <a:lstStyle/>
        <a:p>
          <a:endParaRPr lang="en-US"/>
        </a:p>
      </dgm:t>
    </dgm:pt>
  </dgm:ptLst>
  <dgm:cxnLst>
    <dgm:cxn modelId="{1D7AF7C3-90B8-45D0-A6CB-AD67E4DF7906}" type="presOf" srcId="{FAA25BD7-7170-43D8-A1EA-DD616E980789}" destId="{FF2FEE7D-7B06-4D00-9886-E0344919DE16}" srcOrd="0" destOrd="0" presId="urn:microsoft.com/office/officeart/2005/8/layout/cycle5"/>
    <dgm:cxn modelId="{0CC0879D-D874-4B4A-8D5F-AA3DB50C6329}" type="presOf" srcId="{E2E8260D-5F4F-4C79-A3B8-06157903A842}" destId="{6DEAC981-6DC6-42D2-BD0F-A1048AA927F5}" srcOrd="0" destOrd="0" presId="urn:microsoft.com/office/officeart/2005/8/layout/cycle5"/>
    <dgm:cxn modelId="{AE9EF129-1F51-4314-8209-46FD8D76C3B7}" type="presOf" srcId="{A1895408-DD3A-4E77-B005-5F2B6BE8BFBE}" destId="{D412CF76-D689-452D-B9CE-1DFB99C0C27F}" srcOrd="0" destOrd="0" presId="urn:microsoft.com/office/officeart/2005/8/layout/cycle5"/>
    <dgm:cxn modelId="{B58347FD-8259-4092-90CE-5CA17D749BC6}" type="presOf" srcId="{EB634864-C1AD-4676-8DB3-6B121DDB792A}" destId="{3ED3EA3B-329F-4C1F-B2A6-114BAAF556F1}" srcOrd="0" destOrd="0" presId="urn:microsoft.com/office/officeart/2005/8/layout/cycle5"/>
    <dgm:cxn modelId="{1F23D0E3-9F52-47D2-A595-B3167A6EB669}" srcId="{CC470E5A-6BE9-4B8B-B3FB-EAEB3BBAF25D}" destId="{EB634864-C1AD-4676-8DB3-6B121DDB792A}" srcOrd="3" destOrd="0" parTransId="{4FA2D159-1075-4624-BA0B-D0372D09A128}" sibTransId="{A1895408-DD3A-4E77-B005-5F2B6BE8BFBE}"/>
    <dgm:cxn modelId="{01AC833B-6724-43F8-853F-322276C1ECBD}" type="presOf" srcId="{17AB9BA9-8D15-4B70-8953-D0D9032DA8E5}" destId="{CDCD6485-6A38-4ECD-BEBB-99F0CE5D9E4F}" srcOrd="0" destOrd="0" presId="urn:microsoft.com/office/officeart/2005/8/layout/cycle5"/>
    <dgm:cxn modelId="{662C8B41-72A3-45DD-A096-20E3256452A5}" type="presOf" srcId="{85F67014-3C80-45C9-8549-5E49EA2ADF37}" destId="{498D1DB3-5C23-462D-AB02-7F1B7ACD5300}" srcOrd="0" destOrd="0" presId="urn:microsoft.com/office/officeart/2005/8/layout/cycle5"/>
    <dgm:cxn modelId="{843F725D-7E56-45BA-BD97-1EF77DB13A85}" type="presOf" srcId="{56FE2D3B-F59B-4D1D-AA8F-AEA3CAEFED29}" destId="{E2942087-74BB-4A36-A921-3E48CFCC3280}" srcOrd="0" destOrd="0" presId="urn:microsoft.com/office/officeart/2005/8/layout/cycle5"/>
    <dgm:cxn modelId="{142872C1-3FD5-4A35-AF7F-3D5F7620BAC6}" srcId="{CC470E5A-6BE9-4B8B-B3FB-EAEB3BBAF25D}" destId="{17AB9BA9-8D15-4B70-8953-D0D9032DA8E5}" srcOrd="5" destOrd="0" parTransId="{20F32770-BC68-42FA-8E95-85404267B82C}" sibTransId="{079BB2F7-0D10-47F8-92D9-231785D66990}"/>
    <dgm:cxn modelId="{AC5EDCCA-B521-42BF-A079-CAC52F682C83}" type="presOf" srcId="{9204A85E-6161-4342-9C4E-F34369A64BEB}" destId="{9857F199-E164-40C8-B7F9-CA75B5CE9144}" srcOrd="0" destOrd="0" presId="urn:microsoft.com/office/officeart/2005/8/layout/cycle5"/>
    <dgm:cxn modelId="{7EEBBEF6-420B-4364-8E3F-5684D2F34338}" srcId="{CC470E5A-6BE9-4B8B-B3FB-EAEB3BBAF25D}" destId="{9204A85E-6161-4342-9C4E-F34369A64BEB}" srcOrd="2" destOrd="0" parTransId="{9B69377E-8E42-4392-9FD9-3CE399C3725C}" sibTransId="{B94AC4AC-0A1E-4CE4-973D-042BAE8A1AD1}"/>
    <dgm:cxn modelId="{6C46D8D5-1C1E-4AFD-82D9-EB898E27C921}" type="presOf" srcId="{CC470E5A-6BE9-4B8B-B3FB-EAEB3BBAF25D}" destId="{E3081947-3441-4A28-96C3-1A0324E821FA}" srcOrd="0" destOrd="0" presId="urn:microsoft.com/office/officeart/2005/8/layout/cycle5"/>
    <dgm:cxn modelId="{551B0326-24D7-463E-8046-6A32E9B98F7C}" type="presOf" srcId="{33DB0E97-EE19-4D3E-85EF-94BD6F521A10}" destId="{2EC63771-CCE8-4D15-B97E-F6FE04733B20}" srcOrd="0" destOrd="0" presId="urn:microsoft.com/office/officeart/2005/8/layout/cycle5"/>
    <dgm:cxn modelId="{8765AD0C-25B7-4358-8647-AEE62464F3BD}" type="presOf" srcId="{B94AC4AC-0A1E-4CE4-973D-042BAE8A1AD1}" destId="{2E69E3A4-986C-4CE1-9A56-F2967C10580C}" srcOrd="0" destOrd="0" presId="urn:microsoft.com/office/officeart/2005/8/layout/cycle5"/>
    <dgm:cxn modelId="{41D39B61-07F2-4683-88A6-B663D17C4EA0}" srcId="{CC470E5A-6BE9-4B8B-B3FB-EAEB3BBAF25D}" destId="{E2E8260D-5F4F-4C79-A3B8-06157903A842}" srcOrd="1" destOrd="0" parTransId="{902CBEF7-801B-4011-BE95-50DED428E3EF}" sibTransId="{33DB0E97-EE19-4D3E-85EF-94BD6F521A10}"/>
    <dgm:cxn modelId="{424EF055-2085-4DDF-82DA-B380E30DA342}" type="presOf" srcId="{E79DB4C7-3ECA-479D-8FDF-475ECEF2A746}" destId="{66E6F423-FB9F-45EF-B075-D6DD3A3F86BC}" srcOrd="0" destOrd="0" presId="urn:microsoft.com/office/officeart/2005/8/layout/cycle5"/>
    <dgm:cxn modelId="{8BB96330-4FE0-4C0E-8A54-1D891DB85764}" type="presOf" srcId="{C1B2BA28-F655-4000-A070-43DEF1E012A9}" destId="{88B52C8C-BEC9-4A1C-9DC8-38A0DA69C7DA}" srcOrd="0" destOrd="0" presId="urn:microsoft.com/office/officeart/2005/8/layout/cycle5"/>
    <dgm:cxn modelId="{4DBF5087-2245-4070-9974-0F359CBED1BC}" type="presOf" srcId="{7C3052B7-55D7-4478-8CCF-BC51FB3EEB23}" destId="{2B000F53-4E7B-4CE7-B833-A5C28CFBE52F}" srcOrd="0" destOrd="0" presId="urn:microsoft.com/office/officeart/2005/8/layout/cycle5"/>
    <dgm:cxn modelId="{19F67D3F-0AF9-4704-B312-CE83B7A7478D}" srcId="{CC470E5A-6BE9-4B8B-B3FB-EAEB3BBAF25D}" destId="{E79DB4C7-3ECA-479D-8FDF-475ECEF2A746}" srcOrd="4" destOrd="0" parTransId="{0FBE7E65-F47F-4493-88EE-19D7AD9F3E09}" sibTransId="{85F67014-3C80-45C9-8549-5E49EA2ADF37}"/>
    <dgm:cxn modelId="{D1334F20-10BA-4EF6-9F02-ABA3A0F1339F}" srcId="{CC470E5A-6BE9-4B8B-B3FB-EAEB3BBAF25D}" destId="{56FE2D3B-F59B-4D1D-AA8F-AEA3CAEFED29}" srcOrd="6" destOrd="0" parTransId="{FE2C44E5-B4D8-4F4F-B409-E8FEFE525175}" sibTransId="{7C3052B7-55D7-4478-8CCF-BC51FB3EEB23}"/>
    <dgm:cxn modelId="{3CA3888C-8D73-4CF8-BF06-AF3D0E719D80}" type="presOf" srcId="{079BB2F7-0D10-47F8-92D9-231785D66990}" destId="{F7916916-27DC-47F2-9A0A-DC36D2D5237A}" srcOrd="0" destOrd="0" presId="urn:microsoft.com/office/officeart/2005/8/layout/cycle5"/>
    <dgm:cxn modelId="{B2873F3F-F2D0-4FFC-BA19-201134B5C496}" srcId="{CC470E5A-6BE9-4B8B-B3FB-EAEB3BBAF25D}" destId="{C1B2BA28-F655-4000-A070-43DEF1E012A9}" srcOrd="0" destOrd="0" parTransId="{94AE9CB8-A805-4E10-8DE5-6C8534B3BC5B}" sibTransId="{FAA25BD7-7170-43D8-A1EA-DD616E980789}"/>
    <dgm:cxn modelId="{FDEB14AE-D852-4C9D-AA5E-95440F32A4A1}" type="presParOf" srcId="{E3081947-3441-4A28-96C3-1A0324E821FA}" destId="{88B52C8C-BEC9-4A1C-9DC8-38A0DA69C7DA}" srcOrd="0" destOrd="0" presId="urn:microsoft.com/office/officeart/2005/8/layout/cycle5"/>
    <dgm:cxn modelId="{46098FD6-1E8B-42FA-9BE3-BA1C9AEA4DFF}" type="presParOf" srcId="{E3081947-3441-4A28-96C3-1A0324E821FA}" destId="{2172CB68-12F8-482E-90A7-865260DD8D38}" srcOrd="1" destOrd="0" presId="urn:microsoft.com/office/officeart/2005/8/layout/cycle5"/>
    <dgm:cxn modelId="{310F6966-9128-4712-A9BD-B10A67C512F4}" type="presParOf" srcId="{E3081947-3441-4A28-96C3-1A0324E821FA}" destId="{FF2FEE7D-7B06-4D00-9886-E0344919DE16}" srcOrd="2" destOrd="0" presId="urn:microsoft.com/office/officeart/2005/8/layout/cycle5"/>
    <dgm:cxn modelId="{313283CF-BCDA-4433-A12E-AAF387088DA2}" type="presParOf" srcId="{E3081947-3441-4A28-96C3-1A0324E821FA}" destId="{6DEAC981-6DC6-42D2-BD0F-A1048AA927F5}" srcOrd="3" destOrd="0" presId="urn:microsoft.com/office/officeart/2005/8/layout/cycle5"/>
    <dgm:cxn modelId="{8A9EB786-2689-4919-B617-CCFFBACD5D54}" type="presParOf" srcId="{E3081947-3441-4A28-96C3-1A0324E821FA}" destId="{67CCC36D-3F8B-4EC0-807F-39720A6A3DDF}" srcOrd="4" destOrd="0" presId="urn:microsoft.com/office/officeart/2005/8/layout/cycle5"/>
    <dgm:cxn modelId="{AF9B3F13-454B-44E4-878F-12AA01575A64}" type="presParOf" srcId="{E3081947-3441-4A28-96C3-1A0324E821FA}" destId="{2EC63771-CCE8-4D15-B97E-F6FE04733B20}" srcOrd="5" destOrd="0" presId="urn:microsoft.com/office/officeart/2005/8/layout/cycle5"/>
    <dgm:cxn modelId="{D7779991-D510-4D92-AB40-5EEFAC65EE7F}" type="presParOf" srcId="{E3081947-3441-4A28-96C3-1A0324E821FA}" destId="{9857F199-E164-40C8-B7F9-CA75B5CE9144}" srcOrd="6" destOrd="0" presId="urn:microsoft.com/office/officeart/2005/8/layout/cycle5"/>
    <dgm:cxn modelId="{DBAE59ED-A431-4AFF-B1F2-A1A91F54BEF5}" type="presParOf" srcId="{E3081947-3441-4A28-96C3-1A0324E821FA}" destId="{86515849-A498-48BE-98FF-358909A1A87A}" srcOrd="7" destOrd="0" presId="urn:microsoft.com/office/officeart/2005/8/layout/cycle5"/>
    <dgm:cxn modelId="{06915493-49F6-4542-A6AD-37845D7A80F9}" type="presParOf" srcId="{E3081947-3441-4A28-96C3-1A0324E821FA}" destId="{2E69E3A4-986C-4CE1-9A56-F2967C10580C}" srcOrd="8" destOrd="0" presId="urn:microsoft.com/office/officeart/2005/8/layout/cycle5"/>
    <dgm:cxn modelId="{6C97BF6C-E6B9-4698-974A-283343BB4072}" type="presParOf" srcId="{E3081947-3441-4A28-96C3-1A0324E821FA}" destId="{3ED3EA3B-329F-4C1F-B2A6-114BAAF556F1}" srcOrd="9" destOrd="0" presId="urn:microsoft.com/office/officeart/2005/8/layout/cycle5"/>
    <dgm:cxn modelId="{97C801D5-AC45-48C8-A0C7-896DCB3F1DC6}" type="presParOf" srcId="{E3081947-3441-4A28-96C3-1A0324E821FA}" destId="{41EFC27C-30C9-467F-B457-2FD875F9A41A}" srcOrd="10" destOrd="0" presId="urn:microsoft.com/office/officeart/2005/8/layout/cycle5"/>
    <dgm:cxn modelId="{60CF7DD9-DBE1-46FD-8FC0-2FE8EFF6EDC6}" type="presParOf" srcId="{E3081947-3441-4A28-96C3-1A0324E821FA}" destId="{D412CF76-D689-452D-B9CE-1DFB99C0C27F}" srcOrd="11" destOrd="0" presId="urn:microsoft.com/office/officeart/2005/8/layout/cycle5"/>
    <dgm:cxn modelId="{CC104CF7-A5F9-4A2D-9904-74606A8940EF}" type="presParOf" srcId="{E3081947-3441-4A28-96C3-1A0324E821FA}" destId="{66E6F423-FB9F-45EF-B075-D6DD3A3F86BC}" srcOrd="12" destOrd="0" presId="urn:microsoft.com/office/officeart/2005/8/layout/cycle5"/>
    <dgm:cxn modelId="{753716F5-C412-49B9-9362-0B1561DD3D6F}" type="presParOf" srcId="{E3081947-3441-4A28-96C3-1A0324E821FA}" destId="{2179754C-90C2-4012-857C-D9BAC689AD11}" srcOrd="13" destOrd="0" presId="urn:microsoft.com/office/officeart/2005/8/layout/cycle5"/>
    <dgm:cxn modelId="{D41BE751-200C-4B28-A9D2-8C9FE5A997C2}" type="presParOf" srcId="{E3081947-3441-4A28-96C3-1A0324E821FA}" destId="{498D1DB3-5C23-462D-AB02-7F1B7ACD5300}" srcOrd="14" destOrd="0" presId="urn:microsoft.com/office/officeart/2005/8/layout/cycle5"/>
    <dgm:cxn modelId="{8DD0EFC6-8DD7-4303-94EF-4921714DF198}" type="presParOf" srcId="{E3081947-3441-4A28-96C3-1A0324E821FA}" destId="{CDCD6485-6A38-4ECD-BEBB-99F0CE5D9E4F}" srcOrd="15" destOrd="0" presId="urn:microsoft.com/office/officeart/2005/8/layout/cycle5"/>
    <dgm:cxn modelId="{4E20223D-5D71-453E-BC0D-B841A2E380B3}" type="presParOf" srcId="{E3081947-3441-4A28-96C3-1A0324E821FA}" destId="{3CDDFC68-29B2-428D-BFBE-893648EDB87D}" srcOrd="16" destOrd="0" presId="urn:microsoft.com/office/officeart/2005/8/layout/cycle5"/>
    <dgm:cxn modelId="{F2DA6011-052C-438A-93B5-5283D1485C93}" type="presParOf" srcId="{E3081947-3441-4A28-96C3-1A0324E821FA}" destId="{F7916916-27DC-47F2-9A0A-DC36D2D5237A}" srcOrd="17" destOrd="0" presId="urn:microsoft.com/office/officeart/2005/8/layout/cycle5"/>
    <dgm:cxn modelId="{02859DA1-DB36-4DC8-B068-3569048D5971}" type="presParOf" srcId="{E3081947-3441-4A28-96C3-1A0324E821FA}" destId="{E2942087-74BB-4A36-A921-3E48CFCC3280}" srcOrd="18" destOrd="0" presId="urn:microsoft.com/office/officeart/2005/8/layout/cycle5"/>
    <dgm:cxn modelId="{28BE771C-4BD2-49ED-85F9-C2A33021134E}" type="presParOf" srcId="{E3081947-3441-4A28-96C3-1A0324E821FA}" destId="{9862572F-0327-4504-85AC-62DBFE6144FB}" srcOrd="19" destOrd="0" presId="urn:microsoft.com/office/officeart/2005/8/layout/cycle5"/>
    <dgm:cxn modelId="{EAAA2A99-8088-48A0-95E3-9468832060D5}" type="presParOf" srcId="{E3081947-3441-4A28-96C3-1A0324E821FA}" destId="{2B000F53-4E7B-4CE7-B833-A5C28CFBE52F}" srcOrd="2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CD36E127-FE40-4FD1-9ABD-455391354EA8}" type="datetimeFigureOut">
              <a:rPr lang="en-US" smtClean="0"/>
              <a:pPr/>
              <a:t>7/24/2012</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9BF87062-2399-497E-BCD3-1249F233AF2E}" type="slidenum">
              <a:rPr lang="en-US" smtClean="0"/>
              <a:pPr/>
              <a:t>‹#›</a:t>
            </a:fld>
            <a:endParaRPr lang="en-US"/>
          </a:p>
        </p:txBody>
      </p:sp>
    </p:spTree>
    <p:extLst>
      <p:ext uri="{BB962C8B-B14F-4D97-AF65-F5344CB8AC3E}">
        <p14:creationId xmlns:p14="http://schemas.microsoft.com/office/powerpoint/2010/main" val="3432768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fontAlgn="auto">
              <a:spcBef>
                <a:spcPts val="0"/>
              </a:spcBef>
              <a:spcAft>
                <a:spcPts val="0"/>
              </a:spcAft>
              <a:defRPr sz="1200">
                <a:latin typeface="+mn-lt"/>
              </a:defRPr>
            </a:lvl1pPr>
          </a:lstStyle>
          <a:p>
            <a:pPr>
              <a:defRPr/>
            </a:pPr>
            <a:fld id="{9EFFE87B-D489-4C51-908C-63F996838444}" type="datetimeFigureOut">
              <a:rPr lang="en-US"/>
              <a:pPr>
                <a:defRPr/>
              </a:pPr>
              <a:t>7/24/2012</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fontAlgn="auto">
              <a:spcBef>
                <a:spcPts val="0"/>
              </a:spcBef>
              <a:spcAft>
                <a:spcPts val="0"/>
              </a:spcAft>
              <a:defRPr sz="1200">
                <a:latin typeface="+mn-lt"/>
              </a:defRPr>
            </a:lvl1pPr>
          </a:lstStyle>
          <a:p>
            <a:pPr>
              <a:defRPr/>
            </a:pPr>
            <a:fld id="{DB916DDA-6761-4153-8E4B-07E5B59B9819}" type="slidenum">
              <a:rPr lang="en-US"/>
              <a:pPr>
                <a:defRPr/>
              </a:pPr>
              <a:t>‹#›</a:t>
            </a:fld>
            <a:endParaRPr lang="en-US" dirty="0"/>
          </a:p>
        </p:txBody>
      </p:sp>
    </p:spTree>
    <p:extLst>
      <p:ext uri="{BB962C8B-B14F-4D97-AF65-F5344CB8AC3E}">
        <p14:creationId xmlns:p14="http://schemas.microsoft.com/office/powerpoint/2010/main" val="20359183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B4902-DC21-4FE8-8358-C8CD521A802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8534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a:t>
            </a:r>
            <a:r>
              <a:rPr lang="en-US" baseline="0" dirty="0" err="1" smtClean="0"/>
              <a:t>anaylitcs</a:t>
            </a:r>
            <a:r>
              <a:rPr lang="en-US" baseline="0" dirty="0" smtClean="0"/>
              <a:t> comes up in every conversation </a:t>
            </a:r>
            <a:endParaRPr lang="en-US" dirty="0" smtClean="0"/>
          </a:p>
          <a:p>
            <a:endParaRPr lang="en-US" dirty="0" smtClean="0"/>
          </a:p>
          <a:p>
            <a:r>
              <a:rPr lang="en-US" dirty="0" smtClean="0"/>
              <a:t>Google-like analytics </a:t>
            </a:r>
          </a:p>
          <a:p>
            <a:r>
              <a:rPr lang="en-US" dirty="0" smtClean="0"/>
              <a:t>Commercial sector experiences driving HED expectations </a:t>
            </a:r>
          </a:p>
          <a:p>
            <a:r>
              <a:rPr lang="en-US" dirty="0" smtClean="0"/>
              <a:t>“EASY button” solutions </a:t>
            </a:r>
          </a:p>
          <a:p>
            <a:r>
              <a:rPr lang="en-US" dirty="0" smtClean="0"/>
              <a:t>Education not keeping up with consumer-like </a:t>
            </a:r>
          </a:p>
          <a:p>
            <a:endParaRPr lang="en-US" dirty="0"/>
          </a:p>
        </p:txBody>
      </p:sp>
      <p:sp>
        <p:nvSpPr>
          <p:cNvPr id="4" name="Slide Number Placeholder 3"/>
          <p:cNvSpPr>
            <a:spLocks noGrp="1"/>
          </p:cNvSpPr>
          <p:nvPr>
            <p:ph type="sldNum" sz="quarter" idx="10"/>
          </p:nvPr>
        </p:nvSpPr>
        <p:spPr/>
        <p:txBody>
          <a:bodyPr/>
          <a:lstStyle/>
          <a:p>
            <a:pPr>
              <a:defRPr/>
            </a:pPr>
            <a:fld id="{BE889497-4A34-4863-A3A7-203E1EBB08D8}"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B4902-DC21-4FE8-8358-C8CD521A802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1791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FF24C2-AEA0-43C1-B398-829D523B7877}"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A30123-0956-4CA2-9BBC-5707CA0A43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BFFCB4-18EC-4DA7-9558-957664EA4F6C}"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A8D422-82B1-478E-824F-F7B5CFE0A3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C782D8-E20D-475C-9067-109D3B235A8E}"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9E133F-62E9-4322-AFD5-0F96644476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51E49-694D-45C4-A717-B20A27EE8D81}" type="datetime1">
              <a:rPr lang="en-US" smtClean="0">
                <a:solidFill>
                  <a:prstClr val="black">
                    <a:tint val="75000"/>
                  </a:prstClr>
                </a:solidFill>
              </a:rPr>
              <a:pPr/>
              <a:t>7/24/2012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8563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1ABE5-0019-4D4C-9D62-95BBB61C91B6}" type="datetime1">
              <a:rPr lang="en-US" smtClean="0">
                <a:solidFill>
                  <a:prstClr val="black">
                    <a:tint val="75000"/>
                  </a:prstClr>
                </a:solidFill>
              </a:rPr>
              <a:pPr/>
              <a:t>7/24/2012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7490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392AD-4D55-4A7E-A0BF-BA92A08BA52E}" type="datetime1">
              <a:rPr lang="en-US" smtClean="0">
                <a:solidFill>
                  <a:prstClr val="black">
                    <a:tint val="75000"/>
                  </a:prstClr>
                </a:solidFill>
              </a:rPr>
              <a:pPr/>
              <a:t>7/24/2012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4020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AD3CBB-73B0-408B-8E64-1E68D0FA4A3A}" type="datetime1">
              <a:rPr lang="en-US" smtClean="0">
                <a:solidFill>
                  <a:prstClr val="black">
                    <a:tint val="75000"/>
                  </a:prstClr>
                </a:solidFill>
              </a:rPr>
              <a:pPr/>
              <a:t>7/24/2012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7012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7DDE69-542C-4776-84C1-9137F2A62E7B}" type="datetime1">
              <a:rPr lang="en-US" smtClean="0">
                <a:solidFill>
                  <a:prstClr val="black">
                    <a:tint val="75000"/>
                  </a:prstClr>
                </a:solidFill>
              </a:rPr>
              <a:pPr/>
              <a:t>7/24/2012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7909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1EB2A-8DDD-4390-9BAB-57354BEF0E21}" type="datetime1">
              <a:rPr lang="en-US" smtClean="0">
                <a:solidFill>
                  <a:prstClr val="black">
                    <a:tint val="75000"/>
                  </a:prstClr>
                </a:solidFill>
              </a:rPr>
              <a:pPr/>
              <a:t>7/24/2012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7765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E0307-92F6-49AE-AC69-7D959463E929}" type="datetime1">
              <a:rPr lang="en-US" smtClean="0">
                <a:solidFill>
                  <a:prstClr val="black">
                    <a:tint val="75000"/>
                  </a:prstClr>
                </a:solidFill>
              </a:rPr>
              <a:pPr/>
              <a:t>7/24/2012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3282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29E34-4DAF-43D0-A1D3-566DF41A98A5}" type="datetime1">
              <a:rPr lang="en-US" smtClean="0">
                <a:solidFill>
                  <a:prstClr val="black">
                    <a:tint val="75000"/>
                  </a:prstClr>
                </a:solidFill>
              </a:rPr>
              <a:pPr/>
              <a:t>7/24/2012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4985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DAF235-CD46-4440-8D8F-86808B071B97}"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37AF52-580D-440A-90FF-C5275C9943E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8CB16-8AB0-4EB8-B327-060D0FAD734F}" type="datetime1">
              <a:rPr lang="en-US" smtClean="0">
                <a:solidFill>
                  <a:prstClr val="black">
                    <a:tint val="75000"/>
                  </a:prstClr>
                </a:solidFill>
              </a:rPr>
              <a:pPr/>
              <a:t>7/24/2012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3310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D6C954-940F-44F4-869E-5371333DC711}" type="datetime1">
              <a:rPr lang="en-US" smtClean="0">
                <a:solidFill>
                  <a:prstClr val="black">
                    <a:tint val="75000"/>
                  </a:prstClr>
                </a:solidFill>
              </a:rPr>
              <a:pPr/>
              <a:t>7/24/2012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665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715AF-7768-4947-98F5-0406CD5D8E2A}" type="datetime1">
              <a:rPr lang="en-US" smtClean="0">
                <a:solidFill>
                  <a:prstClr val="black">
                    <a:tint val="75000"/>
                  </a:prstClr>
                </a:solidFill>
              </a:rPr>
              <a:pPr/>
              <a:t>7/24/2012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DEC0A-0224-42E3-8CE1-72E3EEB58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3041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5F5C64-3CE8-47FA-B663-426B52A2EB5F}"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D48441-7466-427F-8A79-ED5E36BBC5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8A8B5B-0C9E-4F99-BCB0-FE687284065C}" type="datetimeFigureOut">
              <a:rPr lang="en-US"/>
              <a:pPr>
                <a:defRPr/>
              </a:pPr>
              <a:t>7/24/2012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A97AE5-F860-4EA7-A3E9-8B0E8F17B6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BC1AFA-E15F-4061-8E14-01794886DC40}" type="datetimeFigureOut">
              <a:rPr lang="en-US"/>
              <a:pPr>
                <a:defRPr/>
              </a:pPr>
              <a:t>7/24/2012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BB7ACD-1452-4BB2-95A4-2D0DC1B913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389831E-0A8C-4D85-B388-3102A7DBA091}" type="datetimeFigureOut">
              <a:rPr lang="en-US"/>
              <a:pPr>
                <a:defRPr/>
              </a:pPr>
              <a:t>7/24/2012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A034B3-4B4B-4229-B1E7-34B251C3FB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566F46-416A-40BE-A8FA-9096AD6629DF}" type="datetimeFigureOut">
              <a:rPr lang="en-US"/>
              <a:pPr>
                <a:defRPr/>
              </a:pPr>
              <a:t>7/24/2012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56AE1A-29BA-431A-9E93-DADF19B319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D2755A-F03A-43E7-8C48-CAA2423F5DD0}" type="datetimeFigureOut">
              <a:rPr lang="en-US"/>
              <a:pPr>
                <a:defRPr/>
              </a:pPr>
              <a:t>7/24/2012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36D50B-1EE3-44AF-A0EB-6E12C91748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A32C1E-6576-4649-AA8C-C77F4F91EBAE}" type="datetimeFigureOut">
              <a:rPr lang="en-US"/>
              <a:pPr>
                <a:defRPr/>
              </a:pPr>
              <a:t>7/24/2012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DC8A79-E0BE-4690-9D26-5D9147CEF0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fld id="{EF4C68AE-17B8-4FF7-AEA0-AC8BAC3B3C9E}" type="datetimeFigureOut">
              <a:rPr lang="en-US"/>
              <a:pPr>
                <a:defRPr/>
              </a:pPr>
              <a:t>7/24/2012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2E570382-C8C1-402F-B0E3-4F402F947C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F5CC41B4-3168-4C2A-8909-E670793102C1}" type="datetime1">
              <a:rPr lang="en-US" smtClean="0">
                <a:solidFill>
                  <a:prstClr val="black">
                    <a:tint val="75000"/>
                  </a:prstClr>
                </a:solidFill>
                <a:latin typeface="Calibri"/>
              </a:rPr>
              <a:pPr defTabSz="914400" fontAlgn="auto">
                <a:spcBef>
                  <a:spcPts val="0"/>
                </a:spcBef>
                <a:spcAft>
                  <a:spcPts val="0"/>
                </a:spcAft>
              </a:pPr>
              <a:t>7/24/2012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US" smtClean="0">
                <a:solidFill>
                  <a:prstClr val="black">
                    <a:tint val="75000"/>
                  </a:prstClr>
                </a:solidFill>
                <a:latin typeface="Calibri"/>
              </a:rPr>
              <a:t>Sage Road Solutions LLC</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0B8DEC0A-0224-42E3-8CE1-72E3EEB58B0C}" type="slidenum">
              <a:rPr lang="en-US" smtClean="0">
                <a:solidFill>
                  <a:prstClr val="black">
                    <a:tint val="75000"/>
                  </a:prstClr>
                </a:solidFill>
                <a:latin typeface="Calibri"/>
              </a:rPr>
              <a:pPr defTabSz="9144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74889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blog.getsatisfaction.com/2011/07/13/big-data/?view=socialstudi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log.getsatisfaction.com/2011/07/13/big-data/?view=socialstudie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ttle sage\Documents\iStockphoto\iStock_000005504251Medium.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p:nvPr>
        </p:nvSpPr>
        <p:spPr>
          <a:xfrm>
            <a:off x="685800" y="2130425"/>
            <a:ext cx="8001000" cy="1470025"/>
          </a:xfrm>
        </p:spPr>
        <p:txBody>
          <a:bodyPr/>
          <a:lstStyle/>
          <a:p>
            <a:r>
              <a:rPr lang="en-US" sz="4000" dirty="0" smtClean="0">
                <a:solidFill>
                  <a:schemeClr val="bg1"/>
                </a:solidFill>
              </a:rPr>
              <a:t> Big Data Meets Learning Analytics</a:t>
            </a:r>
            <a:endParaRPr lang="en-US" sz="4000" dirty="0">
              <a:solidFill>
                <a:schemeClr val="bg1"/>
              </a:solidFill>
            </a:endParaRPr>
          </a:p>
        </p:txBody>
      </p:sp>
      <p:sp>
        <p:nvSpPr>
          <p:cNvPr id="9" name="Subtitle 8"/>
          <p:cNvSpPr>
            <a:spLocks noGrp="1"/>
          </p:cNvSpPr>
          <p:nvPr>
            <p:ph type="subTitle" idx="1"/>
          </p:nvPr>
        </p:nvSpPr>
        <p:spPr/>
        <p:txBody>
          <a:bodyPr/>
          <a:lstStyle/>
          <a:p>
            <a:r>
              <a:rPr lang="en-US" dirty="0">
                <a:solidFill>
                  <a:schemeClr val="bg1"/>
                </a:solidFill>
              </a:rPr>
              <a:t>Ellen Wagner</a:t>
            </a:r>
          </a:p>
          <a:p>
            <a:r>
              <a:rPr lang="en-US" sz="2400" dirty="0">
                <a:solidFill>
                  <a:schemeClr val="bg1"/>
                </a:solidFill>
              </a:rPr>
              <a:t>Partner and Sr. </a:t>
            </a:r>
            <a:r>
              <a:rPr lang="en-US" sz="2400" dirty="0" smtClean="0">
                <a:solidFill>
                  <a:schemeClr val="bg1"/>
                </a:solidFill>
              </a:rPr>
              <a:t>Analyst , Sage </a:t>
            </a:r>
            <a:r>
              <a:rPr lang="en-US" sz="2400" dirty="0">
                <a:solidFill>
                  <a:schemeClr val="bg1"/>
                </a:solidFill>
              </a:rPr>
              <a:t>Road Solutions, </a:t>
            </a:r>
            <a:r>
              <a:rPr lang="en-US" sz="2400" dirty="0" smtClean="0">
                <a:solidFill>
                  <a:schemeClr val="bg1"/>
                </a:solidFill>
              </a:rPr>
              <a:t>LLC</a:t>
            </a:r>
          </a:p>
          <a:p>
            <a:r>
              <a:rPr lang="en-US" sz="2400" dirty="0" smtClean="0">
                <a:solidFill>
                  <a:schemeClr val="bg1"/>
                </a:solidFill>
              </a:rPr>
              <a:t>Executive Director, WICHE Cooperative for Educational Technologies (WCET)</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smtClean="0"/>
              <a:t>Sage Road Solutions LLC</a:t>
            </a:r>
            <a:endParaRPr lang="en-US" dirty="0"/>
          </a:p>
        </p:txBody>
      </p:sp>
      <p:sp>
        <p:nvSpPr>
          <p:cNvPr id="5" name="Slide Number Placeholder 4"/>
          <p:cNvSpPr>
            <a:spLocks noGrp="1"/>
          </p:cNvSpPr>
          <p:nvPr>
            <p:ph type="sldNum" sz="quarter" idx="12"/>
          </p:nvPr>
        </p:nvSpPr>
        <p:spPr/>
        <p:txBody>
          <a:bodyPr/>
          <a:lstStyle/>
          <a:p>
            <a:pPr>
              <a:defRPr/>
            </a:pPr>
            <a:fld id="{39D79768-304D-47E1-97B7-1D7DA60AA02E}" type="slidenum">
              <a:rPr lang="en-US" smtClean="0">
                <a:solidFill>
                  <a:srgbClr val="8CADAE">
                    <a:shade val="75000"/>
                  </a:srgbClr>
                </a:solidFill>
              </a:rPr>
              <a:pPr>
                <a:defRPr/>
              </a:pPr>
              <a:t>1</a:t>
            </a:fld>
            <a:endParaRPr lang="en-US" dirty="0">
              <a:solidFill>
                <a:srgbClr val="8CADAE">
                  <a:shade val="75000"/>
                </a:srgbClr>
              </a:solidFill>
            </a:endParaRPr>
          </a:p>
        </p:txBody>
      </p:sp>
    </p:spTree>
    <p:extLst>
      <p:ext uri="{BB962C8B-B14F-4D97-AF65-F5344CB8AC3E}">
        <p14:creationId xmlns:p14="http://schemas.microsoft.com/office/powerpoint/2010/main" val="125338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little sage\Documents\iStockphoto\iStock_000005504251Medium.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sz="3600" dirty="0">
                <a:solidFill>
                  <a:schemeClr val="bg1"/>
                </a:solidFill>
              </a:rPr>
              <a:t>The Case for </a:t>
            </a:r>
            <a:r>
              <a:rPr lang="en-US" sz="3600" dirty="0" smtClean="0">
                <a:solidFill>
                  <a:schemeClr val="bg1"/>
                </a:solidFill>
              </a:rPr>
              <a:t>Learning Analytics</a:t>
            </a:r>
            <a:endParaRPr lang="en-US" sz="3600" dirty="0">
              <a:solidFill>
                <a:schemeClr val="bg1"/>
              </a:solidFill>
            </a:endParaRPr>
          </a:p>
        </p:txBody>
      </p:sp>
      <p:sp>
        <p:nvSpPr>
          <p:cNvPr id="8" name="Content Placeholder 7"/>
          <p:cNvSpPr>
            <a:spLocks noGrp="1"/>
          </p:cNvSpPr>
          <p:nvPr>
            <p:ph idx="1"/>
          </p:nvPr>
        </p:nvSpPr>
        <p:spPr/>
        <p:txBody>
          <a:bodyPr/>
          <a:lstStyle/>
          <a:p>
            <a:r>
              <a:rPr lang="en-US" sz="2400" dirty="0" smtClean="0">
                <a:solidFill>
                  <a:schemeClr val="bg1"/>
                </a:solidFill>
              </a:rPr>
              <a:t>The </a:t>
            </a:r>
            <a:r>
              <a:rPr lang="en-US" sz="2400" dirty="0">
                <a:solidFill>
                  <a:schemeClr val="bg1"/>
                </a:solidFill>
              </a:rPr>
              <a:t>digital “breadcrumbs” that learners leave behind about their engagement  behaviors and interests provide massive amounts of data that can be mined to improve and personalize </a:t>
            </a:r>
            <a:r>
              <a:rPr lang="en-US" sz="2400" dirty="0" smtClean="0">
                <a:solidFill>
                  <a:schemeClr val="bg1"/>
                </a:solidFill>
              </a:rPr>
              <a:t>educational experiences</a:t>
            </a:r>
            <a:endParaRPr lang="en-US" sz="2400" dirty="0">
              <a:solidFill>
                <a:schemeClr val="bg1"/>
              </a:solidFill>
            </a:endParaRPr>
          </a:p>
          <a:p>
            <a:r>
              <a:rPr lang="en-US" sz="2400" dirty="0">
                <a:solidFill>
                  <a:schemeClr val="bg1"/>
                </a:solidFill>
              </a:rPr>
              <a:t>This is making learning </a:t>
            </a:r>
            <a:r>
              <a:rPr lang="en-US" sz="2400" dirty="0" smtClean="0">
                <a:solidFill>
                  <a:schemeClr val="bg1"/>
                </a:solidFill>
              </a:rPr>
              <a:t>professionals very</a:t>
            </a:r>
            <a:r>
              <a:rPr lang="en-US" sz="2400" dirty="0">
                <a:solidFill>
                  <a:schemeClr val="bg1"/>
                </a:solidFill>
              </a:rPr>
              <a:t> </a:t>
            </a:r>
            <a:r>
              <a:rPr lang="en-US" sz="2400" dirty="0" smtClean="0">
                <a:solidFill>
                  <a:schemeClr val="bg1"/>
                </a:solidFill>
              </a:rPr>
              <a:t>uncomfortable</a:t>
            </a:r>
            <a:endParaRPr lang="en-US" dirty="0"/>
          </a:p>
        </p:txBody>
      </p:sp>
      <p:sp>
        <p:nvSpPr>
          <p:cNvPr id="4" name="Footer Placeholder 3"/>
          <p:cNvSpPr>
            <a:spLocks noGrp="1"/>
          </p:cNvSpPr>
          <p:nvPr>
            <p:ph type="ftr" sz="quarter" idx="11"/>
          </p:nvPr>
        </p:nvSpPr>
        <p:spPr/>
        <p:txBody>
          <a:bodyPr/>
          <a:lstStyle/>
          <a:p>
            <a:pPr>
              <a:defRPr/>
            </a:pPr>
            <a:r>
              <a:rPr lang="en-US" smtClean="0"/>
              <a:t>Sage Road Solutions LLC</a:t>
            </a:r>
            <a:endParaRPr lang="en-US" dirty="0"/>
          </a:p>
        </p:txBody>
      </p:sp>
      <p:sp>
        <p:nvSpPr>
          <p:cNvPr id="5" name="Slide Number Placeholder 4"/>
          <p:cNvSpPr>
            <a:spLocks noGrp="1"/>
          </p:cNvSpPr>
          <p:nvPr>
            <p:ph type="sldNum" sz="quarter" idx="12"/>
          </p:nvPr>
        </p:nvSpPr>
        <p:spPr/>
        <p:txBody>
          <a:bodyPr/>
          <a:lstStyle/>
          <a:p>
            <a:pPr>
              <a:defRPr/>
            </a:pPr>
            <a:fld id="{39D79768-304D-47E1-97B7-1D7DA60AA02E}" type="slidenum">
              <a:rPr lang="en-US" smtClean="0">
                <a:solidFill>
                  <a:srgbClr val="8CADAE">
                    <a:shade val="75000"/>
                  </a:srgbClr>
                </a:solidFill>
              </a:rPr>
              <a:pPr>
                <a:defRPr/>
              </a:pPr>
              <a:t>10</a:t>
            </a:fld>
            <a:endParaRPr lang="en-US" dirty="0">
              <a:solidFill>
                <a:srgbClr val="8CADAE">
                  <a:shade val="75000"/>
                </a:srgbClr>
              </a:solidFill>
            </a:endParaRPr>
          </a:p>
        </p:txBody>
      </p:sp>
    </p:spTree>
    <p:extLst>
      <p:ext uri="{BB962C8B-B14F-4D97-AF65-F5344CB8AC3E}">
        <p14:creationId xmlns:p14="http://schemas.microsoft.com/office/powerpoint/2010/main" val="48840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little sage\Desktop\iStockphoto\iStock_000010871280Small.jp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smtClean="0"/>
              <a:t>Sage Road Solutions LLC</a:t>
            </a:r>
            <a:endParaRPr lang="en-US" dirty="0"/>
          </a:p>
        </p:txBody>
      </p:sp>
      <p:sp>
        <p:nvSpPr>
          <p:cNvPr id="4" name="Slide Number Placeholder 3"/>
          <p:cNvSpPr>
            <a:spLocks noGrp="1"/>
          </p:cNvSpPr>
          <p:nvPr>
            <p:ph type="sldNum" sz="quarter" idx="12"/>
          </p:nvPr>
        </p:nvSpPr>
        <p:spPr/>
        <p:txBody>
          <a:bodyPr/>
          <a:lstStyle/>
          <a:p>
            <a:pPr>
              <a:defRPr/>
            </a:pPr>
            <a:fld id="{ADF45350-B5A7-4649-85C3-5577B67611DC}" type="slidenum">
              <a:rPr lang="en-US" smtClean="0">
                <a:solidFill>
                  <a:srgbClr val="8CADAE">
                    <a:shade val="75000"/>
                  </a:srgbClr>
                </a:solidFill>
              </a:rPr>
              <a:pPr>
                <a:defRPr/>
              </a:pPr>
              <a:t>11</a:t>
            </a:fld>
            <a:endParaRPr lang="en-US" dirty="0">
              <a:solidFill>
                <a:srgbClr val="8CADAE">
                  <a:shade val="75000"/>
                </a:srgbClr>
              </a:solidFill>
            </a:endParaRPr>
          </a:p>
        </p:txBody>
      </p:sp>
      <p:sp>
        <p:nvSpPr>
          <p:cNvPr id="3" name="Title 2"/>
          <p:cNvSpPr>
            <a:spLocks noGrp="1"/>
          </p:cNvSpPr>
          <p:nvPr>
            <p:ph type="title" idx="4294967295"/>
          </p:nvPr>
        </p:nvSpPr>
        <p:spPr>
          <a:xfrm>
            <a:off x="533400" y="533400"/>
            <a:ext cx="7772400" cy="1524000"/>
          </a:xfrm>
        </p:spPr>
        <p:txBody>
          <a:bodyPr/>
          <a:lstStyle/>
          <a:p>
            <a:r>
              <a:rPr lang="en-US" sz="4000" dirty="0" smtClean="0"/>
              <a:t>Will Data </a:t>
            </a:r>
            <a:r>
              <a:rPr lang="en-US" sz="4000" i="1" dirty="0" smtClean="0"/>
              <a:t>REALLY </a:t>
            </a:r>
            <a:r>
              <a:rPr lang="en-US" sz="4000" dirty="0" smtClean="0"/>
              <a:t>Optimize </a:t>
            </a:r>
            <a:br>
              <a:rPr lang="en-US" sz="4000" dirty="0" smtClean="0"/>
            </a:br>
            <a:r>
              <a:rPr lang="en-US" sz="4000" dirty="0" smtClean="0"/>
              <a:t>Educational Experience?</a:t>
            </a:r>
            <a:endParaRPr lang="en-US" sz="4000" dirty="0"/>
          </a:p>
        </p:txBody>
      </p:sp>
      <p:sp>
        <p:nvSpPr>
          <p:cNvPr id="5" name="Text Placeholder 1"/>
          <p:cNvSpPr txBox="1">
            <a:spLocks/>
          </p:cNvSpPr>
          <p:nvPr/>
        </p:nvSpPr>
        <p:spPr bwMode="auto">
          <a:xfrm rot="932745">
            <a:off x="2264365" y="3143712"/>
            <a:ext cx="4489284" cy="531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006600"/>
                </a:solidFill>
                <a:latin typeface="+mj-lt"/>
                <a:cs typeface="Arial" charset="0"/>
              </a:rPr>
              <a:t>engagement </a:t>
            </a:r>
            <a:endParaRPr lang="en-US" sz="2800" b="1" cap="all" spc="250" dirty="0">
              <a:solidFill>
                <a:srgbClr val="006600"/>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006600"/>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006600"/>
              </a:solidFill>
              <a:latin typeface="+mj-lt"/>
              <a:cs typeface="Arial" charset="0"/>
            </a:endParaRPr>
          </a:p>
        </p:txBody>
      </p:sp>
      <p:sp>
        <p:nvSpPr>
          <p:cNvPr id="7" name="Text Placeholder 1"/>
          <p:cNvSpPr txBox="1">
            <a:spLocks/>
          </p:cNvSpPr>
          <p:nvPr/>
        </p:nvSpPr>
        <p:spPr bwMode="auto">
          <a:xfrm rot="1539349">
            <a:off x="4698741" y="5027511"/>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a:solidFill>
                  <a:srgbClr val="FF0000"/>
                </a:solidFill>
                <a:latin typeface="+mj-lt"/>
                <a:cs typeface="Arial" charset="0"/>
              </a:rPr>
              <a:t>Recruiting</a:t>
            </a:r>
            <a:r>
              <a:rPr lang="en-US" sz="2800" b="1" cap="all" spc="250" dirty="0">
                <a:solidFill>
                  <a:srgbClr val="646B86"/>
                </a:solidFill>
                <a:latin typeface="+mj-lt"/>
                <a:cs typeface="Arial" charset="0"/>
              </a:rPr>
              <a:t> </a:t>
            </a: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p:txBody>
      </p:sp>
      <p:sp>
        <p:nvSpPr>
          <p:cNvPr id="8" name="Text Placeholder 1"/>
          <p:cNvSpPr txBox="1">
            <a:spLocks/>
          </p:cNvSpPr>
          <p:nvPr/>
        </p:nvSpPr>
        <p:spPr bwMode="auto">
          <a:xfrm rot="20192777">
            <a:off x="5174870" y="2533962"/>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a:latin typeface="+mj-lt"/>
                <a:cs typeface="Arial" charset="0"/>
              </a:rPr>
              <a:t>Completion</a:t>
            </a:r>
            <a:r>
              <a:rPr lang="en-US" sz="2800" b="1" cap="all" spc="250" dirty="0">
                <a:solidFill>
                  <a:srgbClr val="646B86"/>
                </a:solidFill>
                <a:latin typeface="+mj-lt"/>
                <a:cs typeface="Arial" charset="0"/>
              </a:rPr>
              <a:t> </a:t>
            </a: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p:txBody>
      </p:sp>
      <p:sp>
        <p:nvSpPr>
          <p:cNvPr id="9" name="Text Placeholder 1"/>
          <p:cNvSpPr txBox="1">
            <a:spLocks/>
          </p:cNvSpPr>
          <p:nvPr/>
        </p:nvSpPr>
        <p:spPr bwMode="auto">
          <a:xfrm rot="21340427">
            <a:off x="5621038" y="3996681"/>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7030A0"/>
                </a:solidFill>
                <a:latin typeface="+mj-lt"/>
                <a:cs typeface="Arial" charset="0"/>
              </a:rPr>
              <a:t>sustainability</a:t>
            </a:r>
            <a:r>
              <a:rPr lang="en-US" sz="2800" b="1" cap="all" spc="250" dirty="0" smtClean="0">
                <a:latin typeface="+mj-lt"/>
                <a:cs typeface="Arial" charset="0"/>
              </a:rPr>
              <a:t>  </a:t>
            </a:r>
            <a:endParaRPr lang="en-US" sz="2800" b="1" cap="all" spc="250" dirty="0">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latin typeface="+mj-lt"/>
              <a:cs typeface="Arial" charset="0"/>
            </a:endParaRPr>
          </a:p>
        </p:txBody>
      </p:sp>
      <p:sp>
        <p:nvSpPr>
          <p:cNvPr id="10" name="Text Placeholder 1"/>
          <p:cNvSpPr txBox="1">
            <a:spLocks/>
          </p:cNvSpPr>
          <p:nvPr/>
        </p:nvSpPr>
        <p:spPr bwMode="auto">
          <a:xfrm rot="21340427">
            <a:off x="2895170" y="5778932"/>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0070C0"/>
                </a:solidFill>
                <a:latin typeface="+mj-lt"/>
                <a:cs typeface="Arial" charset="0"/>
              </a:rPr>
              <a:t>competitiveness</a:t>
            </a:r>
            <a:r>
              <a:rPr lang="en-US" sz="2800" b="1" cap="all" spc="250" dirty="0" smtClean="0">
                <a:solidFill>
                  <a:srgbClr val="646B86"/>
                </a:solidFill>
                <a:latin typeface="+mj-lt"/>
                <a:cs typeface="Arial" charset="0"/>
              </a:rPr>
              <a:t> </a:t>
            </a:r>
            <a:endParaRPr lang="en-US" sz="2800" b="1" cap="all" spc="250" dirty="0">
              <a:solidFill>
                <a:srgbClr val="646B86"/>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p:txBody>
      </p:sp>
      <p:sp>
        <p:nvSpPr>
          <p:cNvPr id="11" name="Text Placeholder 1"/>
          <p:cNvSpPr txBox="1">
            <a:spLocks/>
          </p:cNvSpPr>
          <p:nvPr/>
        </p:nvSpPr>
        <p:spPr bwMode="auto">
          <a:xfrm rot="19689794">
            <a:off x="2465989" y="4502549"/>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a:solidFill>
                  <a:srgbClr val="002060"/>
                </a:solidFill>
                <a:latin typeface="+mj-lt"/>
                <a:cs typeface="Arial" charset="0"/>
              </a:rPr>
              <a:t>Progression</a:t>
            </a:r>
            <a:r>
              <a:rPr lang="en-US" sz="2800" b="1" cap="all" spc="250" dirty="0">
                <a:solidFill>
                  <a:srgbClr val="646B86"/>
                </a:solidFill>
                <a:latin typeface="+mj-lt"/>
                <a:cs typeface="Arial" charset="0"/>
              </a:rPr>
              <a:t> </a:t>
            </a: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p:txBody>
      </p:sp>
      <p:sp>
        <p:nvSpPr>
          <p:cNvPr id="12" name="Text Placeholder 1"/>
          <p:cNvSpPr txBox="1">
            <a:spLocks/>
          </p:cNvSpPr>
          <p:nvPr/>
        </p:nvSpPr>
        <p:spPr bwMode="auto">
          <a:xfrm rot="20390535">
            <a:off x="242759" y="2748835"/>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a:solidFill>
                  <a:srgbClr val="C00000"/>
                </a:solidFill>
                <a:latin typeface="+mj-lt"/>
                <a:cs typeface="Arial" charset="0"/>
              </a:rPr>
              <a:t>ROI</a:t>
            </a: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p:txBody>
      </p:sp>
      <p:sp>
        <p:nvSpPr>
          <p:cNvPr id="13" name="Text Placeholder 1"/>
          <p:cNvSpPr txBox="1">
            <a:spLocks/>
          </p:cNvSpPr>
          <p:nvPr/>
        </p:nvSpPr>
        <p:spPr bwMode="auto">
          <a:xfrm rot="1433537">
            <a:off x="-83554" y="4718949"/>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chemeClr val="bg2">
                    <a:lumMod val="25000"/>
                  </a:schemeClr>
                </a:solidFill>
                <a:latin typeface="+mj-lt"/>
                <a:cs typeface="Arial" charset="0"/>
              </a:rPr>
              <a:t>Learning</a:t>
            </a:r>
            <a:br>
              <a:rPr lang="en-US" sz="2800" b="1" cap="all" spc="250" dirty="0" smtClean="0">
                <a:solidFill>
                  <a:schemeClr val="bg2">
                    <a:lumMod val="25000"/>
                  </a:schemeClr>
                </a:solidFill>
                <a:latin typeface="+mj-lt"/>
                <a:cs typeface="Arial" charset="0"/>
              </a:rPr>
            </a:br>
            <a:r>
              <a:rPr lang="en-US" sz="2800" b="1" cap="all" spc="250" dirty="0" smtClean="0">
                <a:solidFill>
                  <a:schemeClr val="bg2">
                    <a:lumMod val="25000"/>
                  </a:schemeClr>
                </a:solidFill>
                <a:latin typeface="+mj-lt"/>
                <a:cs typeface="Arial" charset="0"/>
              </a:rPr>
              <a:t>Outcomes </a:t>
            </a:r>
            <a:endParaRPr lang="en-US" sz="2800" b="1" cap="all" spc="250" dirty="0">
              <a:solidFill>
                <a:schemeClr val="bg2">
                  <a:lumMod val="25000"/>
                </a:schemeClr>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mj-lt"/>
              <a:cs typeface="Arial" charset="0"/>
            </a:endParaRPr>
          </a:p>
        </p:txBody>
      </p:sp>
      <p:sp>
        <p:nvSpPr>
          <p:cNvPr id="14" name="Rectangle 13"/>
          <p:cNvSpPr/>
          <p:nvPr/>
        </p:nvSpPr>
        <p:spPr>
          <a:xfrm>
            <a:off x="1371787" y="3708622"/>
            <a:ext cx="2193229" cy="523220"/>
          </a:xfrm>
          <a:prstGeom prst="rect">
            <a:avLst/>
          </a:prstGeom>
        </p:spPr>
        <p:txBody>
          <a:bodyPr wrap="none">
            <a:spAutoFit/>
          </a:bodyPr>
          <a:lstStyle/>
          <a:p>
            <a:r>
              <a:rPr lang="en-US" sz="2800" b="1" cap="all" spc="250" dirty="0" smtClean="0">
                <a:latin typeface="+mj-lt"/>
                <a:cs typeface="Arial" charset="0"/>
              </a:rPr>
              <a:t>retention</a:t>
            </a:r>
            <a:endParaRPr lang="en-US" sz="2800" dirty="0">
              <a:latin typeface="+mj-lt"/>
            </a:endParaRPr>
          </a:p>
        </p:txBody>
      </p:sp>
    </p:spTree>
    <p:extLst>
      <p:ext uri="{BB962C8B-B14F-4D97-AF65-F5344CB8AC3E}">
        <p14:creationId xmlns:p14="http://schemas.microsoft.com/office/powerpoint/2010/main" val="19693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ttle sage\Desktop\iStockphoto\iStock_000003829376XSmal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99" y="0"/>
            <a:ext cx="941691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p:nvPr>
        </p:nvSpPr>
        <p:spPr>
          <a:xfrm>
            <a:off x="304800" y="1600200"/>
            <a:ext cx="7772400" cy="1470025"/>
          </a:xfrm>
        </p:spPr>
        <p:txBody>
          <a:bodyPr>
            <a:normAutofit/>
          </a:bodyPr>
          <a:lstStyle/>
          <a:p>
            <a:pPr algn="l"/>
            <a:r>
              <a:rPr lang="en-US" b="1" dirty="0" smtClean="0">
                <a:solidFill>
                  <a:schemeClr val="bg1"/>
                </a:solidFill>
              </a:rPr>
              <a:t>Lessons from </a:t>
            </a:r>
            <a:r>
              <a:rPr lang="en-US" b="1" dirty="0" err="1" smtClean="0">
                <a:solidFill>
                  <a:schemeClr val="bg1"/>
                </a:solidFill>
              </a:rPr>
              <a:t>Moneyball</a:t>
            </a:r>
            <a:r>
              <a:rPr lang="en-US" dirty="0" smtClean="0"/>
              <a:t/>
            </a:r>
            <a:br>
              <a:rPr lang="en-US" dirty="0" smtClean="0"/>
            </a:br>
            <a:endParaRPr lang="en-US" dirty="0"/>
          </a:p>
        </p:txBody>
      </p:sp>
      <p:sp>
        <p:nvSpPr>
          <p:cNvPr id="10" name="Subtitle 9"/>
          <p:cNvSpPr>
            <a:spLocks noGrp="1"/>
          </p:cNvSpPr>
          <p:nvPr>
            <p:ph type="subTitle" idx="1"/>
          </p:nvPr>
        </p:nvSpPr>
        <p:spPr>
          <a:xfrm>
            <a:off x="863600" y="2848495"/>
            <a:ext cx="4114800" cy="1752600"/>
          </a:xfrm>
        </p:spPr>
        <p:txBody>
          <a:bodyPr>
            <a:normAutofit/>
          </a:bodyPr>
          <a:lstStyle/>
          <a:p>
            <a:pPr algn="l"/>
            <a:r>
              <a:rPr lang="en-US" sz="2000" dirty="0" err="1">
                <a:solidFill>
                  <a:schemeClr val="bg1"/>
                </a:solidFill>
              </a:rPr>
              <a:t>Moneyball</a:t>
            </a:r>
            <a:r>
              <a:rPr lang="en-US" sz="2000" dirty="0">
                <a:solidFill>
                  <a:schemeClr val="bg1"/>
                </a:solidFill>
              </a:rPr>
              <a:t>: The Art of Winning an Unfair Game (ISBN 0-393-05765-8) </a:t>
            </a:r>
            <a:r>
              <a:rPr lang="en-US" sz="2000" dirty="0" smtClean="0">
                <a:solidFill>
                  <a:schemeClr val="bg1"/>
                </a:solidFill>
              </a:rPr>
              <a:t>Michael </a:t>
            </a:r>
            <a:r>
              <a:rPr lang="en-US" sz="2000" dirty="0">
                <a:solidFill>
                  <a:schemeClr val="bg1"/>
                </a:solidFill>
              </a:rPr>
              <a:t>Lewis, </a:t>
            </a:r>
            <a:r>
              <a:rPr lang="en-US" sz="2000" dirty="0" smtClean="0">
                <a:solidFill>
                  <a:schemeClr val="bg1"/>
                </a:solidFill>
              </a:rPr>
              <a:t>2003</a:t>
            </a:r>
            <a:endParaRPr lang="en-US" sz="2000" dirty="0">
              <a:solidFill>
                <a:schemeClr val="bg1"/>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0B8DEC0A-0224-42E3-8CE1-72E3EEB58B0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13643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little sage\Desktop\iStockphoto\iStock_000010871280Small.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The Predictive Analytics </a:t>
            </a:r>
            <a:br>
              <a:rPr lang="en-US" sz="3600" dirty="0" smtClean="0"/>
            </a:br>
            <a:r>
              <a:rPr lang="en-US" sz="3600" dirty="0" smtClean="0"/>
              <a:t>Reporting Framework – Fast Facts </a:t>
            </a:r>
            <a:endParaRPr lang="en-US" sz="3600" dirty="0"/>
          </a:p>
        </p:txBody>
      </p:sp>
      <p:sp>
        <p:nvSpPr>
          <p:cNvPr id="3" name="Content Placeholder 2"/>
          <p:cNvSpPr>
            <a:spLocks noGrp="1"/>
          </p:cNvSpPr>
          <p:nvPr>
            <p:ph idx="1"/>
          </p:nvPr>
        </p:nvSpPr>
        <p:spPr/>
        <p:txBody>
          <a:bodyPr>
            <a:normAutofit/>
          </a:bodyPr>
          <a:lstStyle/>
          <a:p>
            <a:r>
              <a:rPr lang="en-US" sz="2400" dirty="0"/>
              <a:t>A ‘Big Data” project using predictive statistical analyses to identify factors affecting retention, progress and </a:t>
            </a:r>
            <a:r>
              <a:rPr lang="en-US" sz="2400" dirty="0" smtClean="0"/>
              <a:t>completion</a:t>
            </a:r>
            <a:endParaRPr lang="en-US" sz="2400" dirty="0"/>
          </a:p>
        </p:txBody>
      </p:sp>
      <p:sp>
        <p:nvSpPr>
          <p:cNvPr id="4" name="Footer Placeholder 3"/>
          <p:cNvSpPr>
            <a:spLocks noGrp="1"/>
          </p:cNvSpPr>
          <p:nvPr>
            <p:ph type="ftr" sz="quarter" idx="11"/>
          </p:nvPr>
        </p:nvSpPr>
        <p:spPr/>
        <p:txBody>
          <a:bodyPr/>
          <a:lstStyle/>
          <a:p>
            <a:pPr>
              <a:defRPr/>
            </a:pPr>
            <a:r>
              <a:rPr lang="en-US" dirty="0" smtClean="0"/>
              <a:t>Sage Road Solutions LLC</a:t>
            </a:r>
            <a:endParaRPr lang="en-US" dirty="0"/>
          </a:p>
        </p:txBody>
      </p:sp>
      <p:sp>
        <p:nvSpPr>
          <p:cNvPr id="5" name="Slide Number Placeholder 4"/>
          <p:cNvSpPr>
            <a:spLocks noGrp="1"/>
          </p:cNvSpPr>
          <p:nvPr>
            <p:ph type="sldNum" sz="quarter" idx="12"/>
          </p:nvPr>
        </p:nvSpPr>
        <p:spPr/>
        <p:txBody>
          <a:bodyPr/>
          <a:lstStyle/>
          <a:p>
            <a:pPr>
              <a:defRPr/>
            </a:pPr>
            <a:fld id="{39D79768-304D-47E1-97B7-1D7DA60AA02E}" type="slidenum">
              <a:rPr lang="en-US" smtClean="0">
                <a:solidFill>
                  <a:srgbClr val="8CADAE">
                    <a:shade val="75000"/>
                  </a:srgbClr>
                </a:solidFill>
              </a:rPr>
              <a:pPr>
                <a:defRPr/>
              </a:pPr>
              <a:t>13</a:t>
            </a:fld>
            <a:endParaRPr lang="en-US" dirty="0">
              <a:solidFill>
                <a:srgbClr val="8CADAE">
                  <a:shade val="75000"/>
                </a:srgbClr>
              </a:solidFill>
            </a:endParaRPr>
          </a:p>
        </p:txBody>
      </p:sp>
      <p:sp>
        <p:nvSpPr>
          <p:cNvPr id="8" name="Content Placeholder 2"/>
          <p:cNvSpPr txBox="1">
            <a:spLocks/>
          </p:cNvSpPr>
          <p:nvPr/>
        </p:nvSpPr>
        <p:spPr>
          <a:xfrm>
            <a:off x="304800" y="4768368"/>
            <a:ext cx="6781800" cy="1027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3,100,000 course level records </a:t>
            </a:r>
          </a:p>
          <a:p>
            <a:r>
              <a:rPr lang="en-US" sz="2400" dirty="0" smtClean="0"/>
              <a:t>640,000 student level records </a:t>
            </a:r>
          </a:p>
        </p:txBody>
      </p:sp>
      <p:sp>
        <p:nvSpPr>
          <p:cNvPr id="9" name="Content Placeholder 2"/>
          <p:cNvSpPr txBox="1">
            <a:spLocks/>
          </p:cNvSpPr>
          <p:nvPr/>
        </p:nvSpPr>
        <p:spPr>
          <a:xfrm>
            <a:off x="304800" y="2568917"/>
            <a:ext cx="7315200" cy="216255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Arial" pitchFamily="34" charset="0"/>
              <a:buChar char="•"/>
            </a:pPr>
            <a:r>
              <a:rPr lang="en-US" sz="2400" dirty="0" smtClean="0"/>
              <a:t>6 institutional partners </a:t>
            </a:r>
            <a:endParaRPr lang="en-US" sz="2400" dirty="0"/>
          </a:p>
          <a:p>
            <a:pPr lvl="1">
              <a:buFont typeface="Arial" pitchFamily="34" charset="0"/>
              <a:buChar char="•"/>
            </a:pPr>
            <a:r>
              <a:rPr lang="en-US" sz="2400" dirty="0" smtClean="0">
                <a:solidFill>
                  <a:schemeClr val="tx1"/>
                </a:solidFill>
              </a:rPr>
              <a:t>2 for profit (APUS, U. of Phoenix) </a:t>
            </a:r>
          </a:p>
          <a:p>
            <a:pPr lvl="1">
              <a:buFont typeface="Arial" pitchFamily="34" charset="0"/>
              <a:buChar char="•"/>
            </a:pPr>
            <a:r>
              <a:rPr lang="en-US" sz="2400" dirty="0" smtClean="0">
                <a:solidFill>
                  <a:schemeClr val="tx1"/>
                </a:solidFill>
              </a:rPr>
              <a:t>2 4 year schools (U. of HI system, U of Illinois, Springfield) </a:t>
            </a:r>
          </a:p>
          <a:p>
            <a:pPr lvl="1">
              <a:buFont typeface="Arial" pitchFamily="34" charset="0"/>
              <a:buChar char="•"/>
            </a:pPr>
            <a:r>
              <a:rPr lang="en-US" sz="2400" dirty="0" smtClean="0">
                <a:solidFill>
                  <a:schemeClr val="tx1"/>
                </a:solidFill>
              </a:rPr>
              <a:t>2 community colleges (CCC Online, Rio Salado) </a:t>
            </a:r>
            <a:endParaRPr lang="en-US" sz="2400" dirty="0">
              <a:solidFill>
                <a:schemeClr val="tx1"/>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809" y="5281956"/>
            <a:ext cx="1761991" cy="10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08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little sage\Desktop\iStockphoto\iStock_000010871280Small.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PAR Framework Objectives</a:t>
            </a:r>
            <a:endParaRPr lang="en-US" dirty="0"/>
          </a:p>
        </p:txBody>
      </p:sp>
      <p:sp>
        <p:nvSpPr>
          <p:cNvPr id="3" name="Content Placeholder 2"/>
          <p:cNvSpPr>
            <a:spLocks noGrp="1"/>
          </p:cNvSpPr>
          <p:nvPr>
            <p:ph idx="1"/>
          </p:nvPr>
        </p:nvSpPr>
        <p:spPr>
          <a:xfrm>
            <a:off x="471554" y="1417638"/>
            <a:ext cx="8229600" cy="4525963"/>
          </a:xfrm>
        </p:spPr>
        <p:txBody>
          <a:bodyPr/>
          <a:lstStyle/>
          <a:p>
            <a:r>
              <a:rPr lang="en-US" sz="2400" dirty="0">
                <a:solidFill>
                  <a:schemeClr val="bg2">
                    <a:lumMod val="10000"/>
                  </a:schemeClr>
                </a:solidFill>
              </a:rPr>
              <a:t>I</a:t>
            </a:r>
            <a:r>
              <a:rPr lang="en-US" sz="2400" dirty="0" smtClean="0">
                <a:solidFill>
                  <a:schemeClr val="bg2">
                    <a:lumMod val="10000"/>
                  </a:schemeClr>
                </a:solidFill>
              </a:rPr>
              <a:t>dentify </a:t>
            </a:r>
            <a:r>
              <a:rPr lang="en-US" sz="2400" dirty="0">
                <a:solidFill>
                  <a:schemeClr val="bg2">
                    <a:lumMod val="10000"/>
                  </a:schemeClr>
                </a:solidFill>
              </a:rPr>
              <a:t>common variables influencing student retention and progression; </a:t>
            </a:r>
          </a:p>
          <a:p>
            <a:r>
              <a:rPr lang="en-US" sz="2400" dirty="0">
                <a:solidFill>
                  <a:schemeClr val="bg2">
                    <a:lumMod val="10000"/>
                  </a:schemeClr>
                </a:solidFill>
              </a:rPr>
              <a:t>E</a:t>
            </a:r>
            <a:r>
              <a:rPr lang="en-US" sz="2400" dirty="0" smtClean="0">
                <a:solidFill>
                  <a:schemeClr val="bg2">
                    <a:lumMod val="10000"/>
                  </a:schemeClr>
                </a:solidFill>
              </a:rPr>
              <a:t>stablish </a:t>
            </a:r>
            <a:r>
              <a:rPr lang="en-US" sz="2400" dirty="0">
                <a:solidFill>
                  <a:schemeClr val="bg2">
                    <a:lumMod val="10000"/>
                  </a:schemeClr>
                </a:solidFill>
              </a:rPr>
              <a:t>factors closely associated with online students’ proclivity to remain actively enrolled within the institution;</a:t>
            </a:r>
          </a:p>
          <a:p>
            <a:r>
              <a:rPr lang="en-US" sz="2400" dirty="0">
                <a:solidFill>
                  <a:schemeClr val="bg2">
                    <a:lumMod val="10000"/>
                  </a:schemeClr>
                </a:solidFill>
              </a:rPr>
              <a:t>D</a:t>
            </a:r>
            <a:r>
              <a:rPr lang="en-US" sz="2400" dirty="0" smtClean="0">
                <a:solidFill>
                  <a:schemeClr val="bg2">
                    <a:lumMod val="10000"/>
                  </a:schemeClr>
                </a:solidFill>
              </a:rPr>
              <a:t>etermine </a:t>
            </a:r>
            <a:r>
              <a:rPr lang="en-US" sz="2400" dirty="0">
                <a:solidFill>
                  <a:schemeClr val="bg2">
                    <a:lumMod val="10000"/>
                  </a:schemeClr>
                </a:solidFill>
              </a:rPr>
              <a:t>if measures and definitions of retention, progression, and completion differ materially among various types of postsecondary institutions; and</a:t>
            </a:r>
          </a:p>
          <a:p>
            <a:r>
              <a:rPr lang="en-US" sz="2400" dirty="0">
                <a:solidFill>
                  <a:schemeClr val="bg2">
                    <a:lumMod val="10000"/>
                  </a:schemeClr>
                </a:solidFill>
              </a:rPr>
              <a:t>D</a:t>
            </a:r>
            <a:r>
              <a:rPr lang="en-US" sz="2400" dirty="0" smtClean="0">
                <a:solidFill>
                  <a:schemeClr val="bg2">
                    <a:lumMod val="10000"/>
                  </a:schemeClr>
                </a:solidFill>
              </a:rPr>
              <a:t>iscover </a:t>
            </a:r>
            <a:r>
              <a:rPr lang="en-US" sz="2400" dirty="0">
                <a:solidFill>
                  <a:schemeClr val="bg2">
                    <a:lumMod val="10000"/>
                  </a:schemeClr>
                </a:solidFill>
              </a:rPr>
              <a:t>advantages and/or disadvantages to particular statistical and methodological approaches pertaining to identifying profiles of students considered to be “at-risk.”</a:t>
            </a:r>
          </a:p>
          <a:p>
            <a:endParaRPr lang="en-US" sz="2400" dirty="0" smtClean="0">
              <a:solidFill>
                <a:schemeClr val="bg2">
                  <a:lumMod val="10000"/>
                </a:schemeClr>
              </a:solidFill>
            </a:endParaRPr>
          </a:p>
          <a:p>
            <a:pPr>
              <a:buNone/>
            </a:pPr>
            <a:endParaRPr lang="en-US" dirty="0"/>
          </a:p>
        </p:txBody>
      </p:sp>
      <p:sp>
        <p:nvSpPr>
          <p:cNvPr id="5" name="Slide Number Placeholder 4"/>
          <p:cNvSpPr>
            <a:spLocks noGrp="1"/>
          </p:cNvSpPr>
          <p:nvPr>
            <p:ph type="sldNum" sz="quarter" idx="12"/>
          </p:nvPr>
        </p:nvSpPr>
        <p:spPr/>
        <p:txBody>
          <a:bodyPr/>
          <a:lstStyle/>
          <a:p>
            <a:pPr>
              <a:defRPr/>
            </a:pPr>
            <a:fld id="{39D79768-304D-47E1-97B7-1D7DA60AA02E}" type="slidenum">
              <a:rPr lang="en-US" smtClean="0">
                <a:solidFill>
                  <a:srgbClr val="8CADAE">
                    <a:shade val="75000"/>
                  </a:srgbClr>
                </a:solidFill>
              </a:rPr>
              <a:pPr>
                <a:defRPr/>
              </a:pPr>
              <a:t>14</a:t>
            </a:fld>
            <a:endParaRPr lang="en-US" dirty="0">
              <a:solidFill>
                <a:srgbClr val="8CADAE">
                  <a:shade val="75000"/>
                </a:srgbClr>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558" y="5598945"/>
            <a:ext cx="1761991" cy="1076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04828"/>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ittle sage\Desktop\iStockphoto\iStock_000010871280Small.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dirty="0" smtClean="0"/>
              <a:t>Sage Road Solutions LLC</a:t>
            </a:r>
            <a:endParaRPr lang="en-US" dirty="0"/>
          </a:p>
        </p:txBody>
      </p:sp>
      <p:sp>
        <p:nvSpPr>
          <p:cNvPr id="5" name="Slide Number Placeholder 4"/>
          <p:cNvSpPr>
            <a:spLocks noGrp="1"/>
          </p:cNvSpPr>
          <p:nvPr>
            <p:ph type="sldNum" sz="quarter" idx="12"/>
          </p:nvPr>
        </p:nvSpPr>
        <p:spPr/>
        <p:txBody>
          <a:bodyPr/>
          <a:lstStyle/>
          <a:p>
            <a:pPr>
              <a:defRPr/>
            </a:pPr>
            <a:fld id="{39D79768-304D-47E1-97B7-1D7DA60AA02E}" type="slidenum">
              <a:rPr lang="en-US" smtClean="0">
                <a:solidFill>
                  <a:srgbClr val="8CADAE">
                    <a:shade val="75000"/>
                  </a:srgbClr>
                </a:solidFill>
              </a:rPr>
              <a:pPr>
                <a:defRPr/>
              </a:pPr>
              <a:t>15</a:t>
            </a:fld>
            <a:endParaRPr lang="en-US" dirty="0">
              <a:solidFill>
                <a:srgbClr val="8CADAE">
                  <a:shade val="75000"/>
                </a:srgbClr>
              </a:solidFill>
            </a:endParaRPr>
          </a:p>
        </p:txBody>
      </p:sp>
      <p:sp>
        <p:nvSpPr>
          <p:cNvPr id="2" name="Title 1"/>
          <p:cNvSpPr>
            <a:spLocks noGrp="1"/>
          </p:cNvSpPr>
          <p:nvPr>
            <p:ph type="title" idx="4294967295"/>
          </p:nvPr>
        </p:nvSpPr>
        <p:spPr>
          <a:xfrm>
            <a:off x="0" y="228600"/>
            <a:ext cx="8534400" cy="758825"/>
          </a:xfrm>
        </p:spPr>
        <p:txBody>
          <a:bodyPr>
            <a:normAutofit fontScale="90000"/>
          </a:bodyPr>
          <a:lstStyle/>
          <a:p>
            <a:r>
              <a:rPr lang="en-US" dirty="0" smtClean="0"/>
              <a:t>PAR Framework Process</a:t>
            </a:r>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316438907"/>
              </p:ext>
            </p:extLst>
          </p:nvPr>
        </p:nvGraphicFramePr>
        <p:xfrm>
          <a:off x="304800" y="1066800"/>
          <a:ext cx="7772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9558" y="5598945"/>
            <a:ext cx="1761991" cy="1076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012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ittle sage\Desktop\iStockphoto\iStock_000010871280Small.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Analysis Protocols</a:t>
            </a:r>
            <a:endParaRPr lang="en-US" dirty="0">
              <a:ea typeface="+mj-ea"/>
              <a:cs typeface="+mj-cs"/>
            </a:endParaRPr>
          </a:p>
        </p:txBody>
      </p:sp>
      <p:pic>
        <p:nvPicPr>
          <p:cNvPr id="27651" name="Content Placeholder 3" descr="method.png"/>
          <p:cNvPicPr>
            <a:picLocks noGrp="1" noChangeAspect="1"/>
          </p:cNvPicPr>
          <p:nvPr>
            <p:ph idx="1"/>
          </p:nvPr>
        </p:nvPicPr>
        <p:blipFill>
          <a:blip r:embed="rId4">
            <a:extLst>
              <a:ext uri="{28A0092B-C50C-407E-A947-70E740481C1C}">
                <a14:useLocalDpi xmlns:a14="http://schemas.microsoft.com/office/drawing/2010/main" val="0"/>
              </a:ext>
            </a:extLst>
          </a:blip>
          <a:srcRect t="-1227" b="-1227"/>
          <a:stretch>
            <a:fillRect/>
          </a:stretch>
        </p:blipFill>
        <p:spPr/>
      </p:pic>
      <p:sp>
        <p:nvSpPr>
          <p:cNvPr id="3" name="Footer Placeholder 2"/>
          <p:cNvSpPr>
            <a:spLocks noGrp="1"/>
          </p:cNvSpPr>
          <p:nvPr>
            <p:ph type="ftr" sz="quarter" idx="11"/>
          </p:nvPr>
        </p:nvSpPr>
        <p:spPr/>
        <p:txBody>
          <a:bodyPr/>
          <a:lstStyle/>
          <a:p>
            <a:pPr>
              <a:defRPr/>
            </a:pPr>
            <a:r>
              <a:rPr lang="en-US" b="1" dirty="0" smtClean="0">
                <a:solidFill>
                  <a:prstClr val="black"/>
                </a:solidFill>
              </a:rPr>
              <a:t>* RP&amp; C  = Retention, Progress and Completion</a:t>
            </a:r>
            <a:endParaRPr lang="en-US" b="1" dirty="0">
              <a:solidFill>
                <a:prstClr val="black"/>
              </a:solidFill>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327" y="224971"/>
            <a:ext cx="1522003" cy="9298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77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ittle sage\Desktop\iStockphoto\iStock_000010871280Small.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Preliminary PAR Findings</a:t>
            </a:r>
            <a:endParaRPr lang="en-US" dirty="0"/>
          </a:p>
        </p:txBody>
      </p:sp>
      <p:sp>
        <p:nvSpPr>
          <p:cNvPr id="3" name="Content Placeholder 2"/>
          <p:cNvSpPr>
            <a:spLocks noGrp="1"/>
          </p:cNvSpPr>
          <p:nvPr>
            <p:ph idx="1"/>
          </p:nvPr>
        </p:nvSpPr>
        <p:spPr/>
        <p:txBody>
          <a:bodyPr>
            <a:normAutofit/>
          </a:bodyPr>
          <a:lstStyle/>
          <a:p>
            <a:r>
              <a:rPr lang="en-US" sz="2400" dirty="0" smtClean="0"/>
              <a:t>For </a:t>
            </a:r>
            <a:r>
              <a:rPr lang="en-US" sz="2400" dirty="0"/>
              <a:t>students at-risk, disenrollment was influenced by the number of concurrent courses in which that student was enrolled, with taking more than one course, in the early stages of their college career, being highly correlated with an increased risk of disenrollment.. </a:t>
            </a:r>
          </a:p>
          <a:p>
            <a:r>
              <a:rPr lang="en-US" sz="2400" dirty="0" smtClean="0"/>
              <a:t>No </a:t>
            </a:r>
            <a:r>
              <a:rPr lang="en-US" sz="2400" dirty="0"/>
              <a:t>apparent relationships existed between age, gender, or ethnicity as a function of the student’s risk profile. </a:t>
            </a:r>
          </a:p>
          <a:p>
            <a:r>
              <a:rPr lang="en-US" sz="2400" dirty="0" smtClean="0"/>
              <a:t>For </a:t>
            </a:r>
            <a:r>
              <a:rPr lang="en-US" sz="2400" dirty="0"/>
              <a:t>students not at-risk of disenrollment, institution-specific factors predicted student success. </a:t>
            </a:r>
          </a:p>
          <a:p>
            <a:endParaRPr lang="en-US" dirty="0"/>
          </a:p>
        </p:txBody>
      </p:sp>
      <p:sp>
        <p:nvSpPr>
          <p:cNvPr id="4" name="Footer Placeholder 3"/>
          <p:cNvSpPr>
            <a:spLocks noGrp="1"/>
          </p:cNvSpPr>
          <p:nvPr>
            <p:ph type="ftr" sz="quarter" idx="11"/>
          </p:nvPr>
        </p:nvSpPr>
        <p:spPr/>
        <p:txBody>
          <a:bodyPr/>
          <a:lstStyle/>
          <a:p>
            <a:pPr>
              <a:defRPr/>
            </a:pPr>
            <a:r>
              <a:rPr lang="en-US" smtClean="0"/>
              <a:t>Sage Road Solutions LLC</a:t>
            </a:r>
            <a:endParaRPr lang="en-US" dirty="0"/>
          </a:p>
        </p:txBody>
      </p:sp>
      <p:sp>
        <p:nvSpPr>
          <p:cNvPr id="5" name="Slide Number Placeholder 4"/>
          <p:cNvSpPr>
            <a:spLocks noGrp="1"/>
          </p:cNvSpPr>
          <p:nvPr>
            <p:ph type="sldNum" sz="quarter" idx="12"/>
          </p:nvPr>
        </p:nvSpPr>
        <p:spPr/>
        <p:txBody>
          <a:bodyPr/>
          <a:lstStyle/>
          <a:p>
            <a:pPr>
              <a:defRPr/>
            </a:pPr>
            <a:fld id="{39D79768-304D-47E1-97B7-1D7DA60AA02E}" type="slidenum">
              <a:rPr lang="en-US" smtClean="0">
                <a:solidFill>
                  <a:srgbClr val="8CADAE">
                    <a:shade val="75000"/>
                  </a:srgbClr>
                </a:solidFill>
              </a:rPr>
              <a:pPr>
                <a:defRPr/>
              </a:pPr>
              <a:t>17</a:t>
            </a:fld>
            <a:endParaRPr lang="en-US" dirty="0">
              <a:solidFill>
                <a:srgbClr val="8CADAE">
                  <a:shade val="75000"/>
                </a:srgbClr>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809" y="5257325"/>
            <a:ext cx="1761991" cy="1076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11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little sage\Documents\iStockphoto\iStock_000005504251Medium.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sz="3600" dirty="0" smtClean="0">
                <a:solidFill>
                  <a:schemeClr val="bg1"/>
                </a:solidFill>
              </a:rPr>
              <a:t>Lesson Learned – So Far</a:t>
            </a:r>
            <a:endParaRPr lang="en-US" sz="3600" dirty="0">
              <a:solidFill>
                <a:schemeClr val="bg1"/>
              </a:solidFill>
            </a:endParaRPr>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Sage Road Solutions LLC</a:t>
            </a:r>
            <a:endParaRPr lang="en-US" dirty="0"/>
          </a:p>
        </p:txBody>
      </p:sp>
      <p:sp>
        <p:nvSpPr>
          <p:cNvPr id="5" name="Slide Number Placeholder 4"/>
          <p:cNvSpPr>
            <a:spLocks noGrp="1"/>
          </p:cNvSpPr>
          <p:nvPr>
            <p:ph type="sldNum" sz="quarter" idx="12"/>
          </p:nvPr>
        </p:nvSpPr>
        <p:spPr/>
        <p:txBody>
          <a:bodyPr/>
          <a:lstStyle/>
          <a:p>
            <a:pPr>
              <a:defRPr/>
            </a:pPr>
            <a:fld id="{39D79768-304D-47E1-97B7-1D7DA60AA02E}" type="slidenum">
              <a:rPr lang="en-US" smtClean="0">
                <a:solidFill>
                  <a:srgbClr val="8CADAE">
                    <a:shade val="75000"/>
                  </a:srgbClr>
                </a:solidFill>
              </a:rPr>
              <a:pPr>
                <a:defRPr/>
              </a:pPr>
              <a:t>18</a:t>
            </a:fld>
            <a:endParaRPr lang="en-US" dirty="0">
              <a:solidFill>
                <a:srgbClr val="8CADAE">
                  <a:shade val="75000"/>
                </a:srgbClr>
              </a:solidFill>
            </a:endParaRPr>
          </a:p>
        </p:txBody>
      </p:sp>
    </p:spTree>
    <p:extLst>
      <p:ext uri="{BB962C8B-B14F-4D97-AF65-F5344CB8AC3E}">
        <p14:creationId xmlns:p14="http://schemas.microsoft.com/office/powerpoint/2010/main" val="26197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C:\Users\little sage\Documents\iStockphoto\iStock_000011385477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
            <a:ext cx="10020300" cy="70351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54974" y="2127354"/>
            <a:ext cx="5044966" cy="2062103"/>
          </a:xfrm>
          <a:prstGeom prst="rect">
            <a:avLst/>
          </a:prstGeom>
        </p:spPr>
        <p:txBody>
          <a:bodyPr wrap="square">
            <a:spAutoFit/>
          </a:bodyPr>
          <a:lstStyle/>
          <a:p>
            <a:r>
              <a:rPr lang="en-US" sz="3200" i="1" dirty="0"/>
              <a:t>(1) Analytics are here today, and they are here to stay. </a:t>
            </a:r>
            <a:r>
              <a:rPr lang="en-US" sz="3200" i="1" dirty="0" smtClean="0"/>
              <a:t>Get on board or get left behind!</a:t>
            </a:r>
            <a:endParaRPr lang="en-US" sz="3200" i="1" dirty="0"/>
          </a:p>
        </p:txBody>
      </p:sp>
    </p:spTree>
    <p:extLst>
      <p:ext uri="{BB962C8B-B14F-4D97-AF65-F5344CB8AC3E}">
        <p14:creationId xmlns:p14="http://schemas.microsoft.com/office/powerpoint/2010/main" val="242911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ittle sage\Desktop\iStockphoto\iStock_000010871280Small.jp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000" dirty="0" smtClean="0"/>
              <a:t>Data Optimize Online Experience</a:t>
            </a:r>
            <a:endParaRPr lang="en-US" sz="4000" dirty="0"/>
          </a:p>
        </p:txBody>
      </p:sp>
      <p:sp>
        <p:nvSpPr>
          <p:cNvPr id="3" name="Content Placeholder 2"/>
          <p:cNvSpPr>
            <a:spLocks noGrp="1"/>
          </p:cNvSpPr>
          <p:nvPr>
            <p:ph idx="1"/>
          </p:nvPr>
        </p:nvSpPr>
        <p:spPr/>
        <p:txBody>
          <a:bodyPr/>
          <a:lstStyle/>
          <a:p>
            <a:pPr>
              <a:buNone/>
            </a:pPr>
            <a:r>
              <a:rPr lang="en-US" dirty="0" smtClean="0"/>
              <a:t>	</a:t>
            </a:r>
          </a:p>
          <a:p>
            <a:pPr>
              <a:buNone/>
            </a:pPr>
            <a:r>
              <a:rPr lang="en-US" sz="2000" dirty="0" smtClean="0"/>
              <a:t>	</a:t>
            </a:r>
            <a:r>
              <a:rPr lang="en-US" sz="2800" dirty="0" smtClean="0"/>
              <a:t>The digital “breadcrumbs” that online technology users leave behind about viewing, engagement and behaviors, interests and preferences provide massive amounts of information that can be mined to better optimize online experiences. </a:t>
            </a:r>
            <a:endParaRPr lang="en-US" sz="2800" dirty="0"/>
          </a:p>
        </p:txBody>
      </p:sp>
      <p:sp>
        <p:nvSpPr>
          <p:cNvPr id="4" name="Footer Placeholder 3"/>
          <p:cNvSpPr>
            <a:spLocks noGrp="1"/>
          </p:cNvSpPr>
          <p:nvPr>
            <p:ph type="ftr" sz="quarter" idx="11"/>
          </p:nvPr>
        </p:nvSpPr>
        <p:spPr/>
        <p:txBody>
          <a:bodyPr/>
          <a:lstStyle/>
          <a:p>
            <a:pPr>
              <a:defRPr/>
            </a:pPr>
            <a:r>
              <a:rPr lang="en-US" dirty="0" smtClean="0"/>
              <a:t>Sage Road Solutions LLC</a:t>
            </a:r>
            <a:endParaRPr lang="en-US" dirty="0"/>
          </a:p>
        </p:txBody>
      </p:sp>
      <p:sp>
        <p:nvSpPr>
          <p:cNvPr id="5" name="Slide Number Placeholder 4"/>
          <p:cNvSpPr>
            <a:spLocks noGrp="1"/>
          </p:cNvSpPr>
          <p:nvPr>
            <p:ph type="sldNum" sz="quarter" idx="12"/>
          </p:nvPr>
        </p:nvSpPr>
        <p:spPr/>
        <p:txBody>
          <a:bodyPr/>
          <a:lstStyle/>
          <a:p>
            <a:pPr>
              <a:defRPr/>
            </a:pPr>
            <a:fld id="{39D79768-304D-47E1-97B7-1D7DA60AA02E}" type="slidenum">
              <a:rPr lang="en-US" smtClean="0">
                <a:solidFill>
                  <a:srgbClr val="8CADAE">
                    <a:shade val="75000"/>
                  </a:srgbClr>
                </a:solidFill>
              </a:rPr>
              <a:pPr>
                <a:defRPr/>
              </a:pPr>
              <a:t>2</a:t>
            </a:fld>
            <a:endParaRPr lang="en-US" dirty="0">
              <a:solidFill>
                <a:srgbClr val="8CADAE">
                  <a:shade val="75000"/>
                </a:srgbClr>
              </a:solidFill>
            </a:endParaRPr>
          </a:p>
        </p:txBody>
      </p:sp>
      <p:pic>
        <p:nvPicPr>
          <p:cNvPr id="26625" name="Picture 1"/>
          <p:cNvPicPr>
            <a:picLocks noChangeAspect="1" noChangeArrowheads="1"/>
          </p:cNvPicPr>
          <p:nvPr/>
        </p:nvPicPr>
        <p:blipFill>
          <a:blip cstate="print"/>
          <a:srcRect/>
          <a:stretch>
            <a:fillRect/>
          </a:stretch>
        </p:blipFill>
        <p:spPr bwMode="auto">
          <a:xfrm>
            <a:off x="685800" y="5410200"/>
            <a:ext cx="1590675" cy="447675"/>
          </a:xfrm>
          <a:prstGeom prst="rect">
            <a:avLst/>
          </a:prstGeom>
          <a:noFill/>
          <a:ln w="9525">
            <a:noFill/>
            <a:miter lim="800000"/>
            <a:headEnd/>
            <a:tailEnd/>
          </a:ln>
        </p:spPr>
      </p:pic>
      <p:pic>
        <p:nvPicPr>
          <p:cNvPr id="26626" name="Picture 2"/>
          <p:cNvPicPr>
            <a:picLocks noChangeAspect="1" noChangeArrowheads="1"/>
          </p:cNvPicPr>
          <p:nvPr/>
        </p:nvPicPr>
        <p:blipFill>
          <a:blip r:embed="rId5" cstate="print"/>
          <a:srcRect/>
          <a:stretch>
            <a:fillRect/>
          </a:stretch>
        </p:blipFill>
        <p:spPr bwMode="auto">
          <a:xfrm>
            <a:off x="2362200" y="5410200"/>
            <a:ext cx="1438275" cy="466725"/>
          </a:xfrm>
          <a:prstGeom prst="rect">
            <a:avLst/>
          </a:prstGeom>
          <a:noFill/>
          <a:ln w="9525">
            <a:noFill/>
            <a:miter lim="800000"/>
            <a:headEnd/>
            <a:tailEnd/>
          </a:ln>
        </p:spPr>
      </p:pic>
      <p:pic>
        <p:nvPicPr>
          <p:cNvPr id="26627" name="Picture 3"/>
          <p:cNvPicPr>
            <a:picLocks noChangeAspect="1" noChangeArrowheads="1"/>
          </p:cNvPicPr>
          <p:nvPr/>
        </p:nvPicPr>
        <p:blipFill>
          <a:blip r:embed="rId6" cstate="print"/>
          <a:srcRect/>
          <a:stretch>
            <a:fillRect/>
          </a:stretch>
        </p:blipFill>
        <p:spPr bwMode="auto">
          <a:xfrm>
            <a:off x="3886200" y="5410200"/>
            <a:ext cx="1295400" cy="452437"/>
          </a:xfrm>
          <a:prstGeom prst="rect">
            <a:avLst/>
          </a:prstGeom>
          <a:noFill/>
          <a:ln w="9525">
            <a:noFill/>
            <a:miter lim="800000"/>
            <a:headEnd/>
            <a:tailEnd/>
          </a:ln>
        </p:spPr>
      </p:pic>
      <p:pic>
        <p:nvPicPr>
          <p:cNvPr id="26628" name="Picture 4"/>
          <p:cNvPicPr>
            <a:picLocks noChangeAspect="1" noChangeArrowheads="1"/>
          </p:cNvPicPr>
          <p:nvPr/>
        </p:nvPicPr>
        <p:blipFill>
          <a:blip r:embed="rId7" cstate="print"/>
          <a:srcRect/>
          <a:stretch>
            <a:fillRect/>
          </a:stretch>
        </p:blipFill>
        <p:spPr bwMode="auto">
          <a:xfrm>
            <a:off x="7010400" y="5384400"/>
            <a:ext cx="1426535" cy="483000"/>
          </a:xfrm>
          <a:prstGeom prst="rect">
            <a:avLst/>
          </a:prstGeom>
          <a:noFill/>
          <a:ln w="9525">
            <a:noFill/>
            <a:miter lim="800000"/>
            <a:headEnd/>
            <a:tailEnd/>
          </a:ln>
        </p:spPr>
      </p:pic>
      <p:pic>
        <p:nvPicPr>
          <p:cNvPr id="26629" name="Picture 5"/>
          <p:cNvPicPr>
            <a:picLocks noChangeAspect="1" noChangeArrowheads="1"/>
          </p:cNvPicPr>
          <p:nvPr/>
        </p:nvPicPr>
        <p:blipFill>
          <a:blip r:embed="rId8" cstate="print"/>
          <a:srcRect/>
          <a:stretch>
            <a:fillRect/>
          </a:stretch>
        </p:blipFill>
        <p:spPr bwMode="auto">
          <a:xfrm>
            <a:off x="5257800" y="5410200"/>
            <a:ext cx="1676400" cy="457200"/>
          </a:xfrm>
          <a:prstGeom prst="rect">
            <a:avLst/>
          </a:prstGeom>
          <a:noFill/>
          <a:ln w="9525">
            <a:noFill/>
            <a:miter lim="800000"/>
            <a:headEnd/>
            <a:tailEnd/>
          </a:ln>
        </p:spPr>
      </p:pic>
      <p:pic>
        <p:nvPicPr>
          <p:cNvPr id="11" name="Picture 1"/>
          <p:cNvPicPr>
            <a:picLocks noChangeAspect="1" noChangeArrowheads="1"/>
          </p:cNvPicPr>
          <p:nvPr/>
        </p:nvPicPr>
        <p:blipFill>
          <a:blip r:embed="rId9" cstate="print"/>
          <a:srcRect/>
          <a:stretch>
            <a:fillRect/>
          </a:stretch>
        </p:blipFill>
        <p:spPr bwMode="auto">
          <a:xfrm>
            <a:off x="685800" y="5445508"/>
            <a:ext cx="1590675" cy="447675"/>
          </a:xfrm>
          <a:prstGeom prst="rect">
            <a:avLst/>
          </a:prstGeom>
          <a:noFill/>
          <a:ln w="9525">
            <a:noFill/>
            <a:miter lim="800000"/>
            <a:headEnd/>
            <a:tailEnd/>
          </a:ln>
        </p:spPr>
      </p:pic>
    </p:spTree>
    <p:extLst>
      <p:ext uri="{BB962C8B-B14F-4D97-AF65-F5344CB8AC3E}">
        <p14:creationId xmlns:p14="http://schemas.microsoft.com/office/powerpoint/2010/main" val="292460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fade">
                                      <p:cBhvr>
                                        <p:cTn id="10" dur="500"/>
                                        <p:tgtEl>
                                          <p:spTgt spid="26626"/>
                                        </p:tgtEl>
                                      </p:cBhvr>
                                    </p:animEffect>
                                  </p:childTnLst>
                                </p:cTn>
                              </p:par>
                              <p:par>
                                <p:cTn id="11" presetID="10" presetClass="entr" presetSubtype="0" fill="hold" nodeType="withEffect">
                                  <p:stCondLst>
                                    <p:cond delay="0"/>
                                  </p:stCondLst>
                                  <p:childTnLst>
                                    <p:set>
                                      <p:cBhvr>
                                        <p:cTn id="12" dur="1" fill="hold">
                                          <p:stCondLst>
                                            <p:cond delay="0"/>
                                          </p:stCondLst>
                                        </p:cTn>
                                        <p:tgtEl>
                                          <p:spTgt spid="26627"/>
                                        </p:tgtEl>
                                        <p:attrNameLst>
                                          <p:attrName>style.visibility</p:attrName>
                                        </p:attrNameLst>
                                      </p:cBhvr>
                                      <p:to>
                                        <p:strVal val="visible"/>
                                      </p:to>
                                    </p:set>
                                    <p:animEffect transition="in" filter="fade">
                                      <p:cBhvr>
                                        <p:cTn id="13" dur="500"/>
                                        <p:tgtEl>
                                          <p:spTgt spid="26627"/>
                                        </p:tgtEl>
                                      </p:cBhvr>
                                    </p:animEffect>
                                  </p:childTnLst>
                                </p:cTn>
                              </p:par>
                              <p:par>
                                <p:cTn id="14" presetID="10" presetClass="entr" presetSubtype="0" fill="hold" nodeType="with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fade">
                                      <p:cBhvr>
                                        <p:cTn id="16" dur="500"/>
                                        <p:tgtEl>
                                          <p:spTgt spid="26629"/>
                                        </p:tgtEl>
                                      </p:cBhvr>
                                    </p:animEffect>
                                  </p:childTnLst>
                                </p:cTn>
                              </p:par>
                              <p:par>
                                <p:cTn id="17" presetID="10" presetClass="entr" presetSubtype="0" fill="hold" nodeType="withEffect">
                                  <p:stCondLst>
                                    <p:cond delay="0"/>
                                  </p:stCondLst>
                                  <p:childTnLst>
                                    <p:set>
                                      <p:cBhvr>
                                        <p:cTn id="18" dur="1" fill="hold">
                                          <p:stCondLst>
                                            <p:cond delay="0"/>
                                          </p:stCondLst>
                                        </p:cTn>
                                        <p:tgtEl>
                                          <p:spTgt spid="26628"/>
                                        </p:tgtEl>
                                        <p:attrNameLst>
                                          <p:attrName>style.visibility</p:attrName>
                                        </p:attrNameLst>
                                      </p:cBhvr>
                                      <p:to>
                                        <p:strVal val="visible"/>
                                      </p:to>
                                    </p:set>
                                    <p:animEffect transition="in" filter="fade">
                                      <p:cBhvr>
                                        <p:cTn id="19"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C:\Users\little sage\Documents\iStockphoto\iStock_000011385477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482"/>
            <a:ext cx="9944099" cy="69816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86049" y="2121883"/>
            <a:ext cx="4572000" cy="1569660"/>
          </a:xfrm>
          <a:prstGeom prst="rect">
            <a:avLst/>
          </a:prstGeom>
        </p:spPr>
        <p:txBody>
          <a:bodyPr>
            <a:spAutoFit/>
          </a:bodyPr>
          <a:lstStyle/>
          <a:p>
            <a:r>
              <a:rPr lang="en-US" sz="3200" i="1" dirty="0" smtClean="0"/>
              <a:t>(2) </a:t>
            </a:r>
            <a:r>
              <a:rPr lang="en-US" sz="3200" i="1" dirty="0"/>
              <a:t>It’s what we do with the </a:t>
            </a:r>
            <a:r>
              <a:rPr lang="en-US" sz="3200" i="1" dirty="0" smtClean="0"/>
              <a:t>analytical findings </a:t>
            </a:r>
            <a:r>
              <a:rPr lang="en-US" sz="3200" i="1" dirty="0"/>
              <a:t>that </a:t>
            </a:r>
            <a:r>
              <a:rPr lang="en-US" sz="3200" i="1" dirty="0" smtClean="0"/>
              <a:t>really </a:t>
            </a:r>
            <a:r>
              <a:rPr lang="en-US" sz="3200" i="1" dirty="0"/>
              <a:t>matter.</a:t>
            </a:r>
            <a:endParaRPr lang="en-US" sz="3200" dirty="0"/>
          </a:p>
        </p:txBody>
      </p:sp>
    </p:spTree>
    <p:extLst>
      <p:ext uri="{BB962C8B-B14F-4D97-AF65-F5344CB8AC3E}">
        <p14:creationId xmlns:p14="http://schemas.microsoft.com/office/powerpoint/2010/main" val="71886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C:\Users\little sage\Documents\iStockphoto\iStock_000011385477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482"/>
            <a:ext cx="9982199" cy="70084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76524" y="2110650"/>
            <a:ext cx="5010150" cy="2554545"/>
          </a:xfrm>
          <a:prstGeom prst="rect">
            <a:avLst/>
          </a:prstGeom>
        </p:spPr>
        <p:txBody>
          <a:bodyPr wrap="square">
            <a:spAutoFit/>
          </a:bodyPr>
          <a:lstStyle/>
          <a:p>
            <a:r>
              <a:rPr lang="en-US" sz="3200" i="1" dirty="0" smtClean="0"/>
              <a:t>(3) Doing </a:t>
            </a:r>
            <a:r>
              <a:rPr lang="en-US" sz="3200" i="1" dirty="0"/>
              <a:t>research on analytics is fundamentally different than </a:t>
            </a:r>
            <a:r>
              <a:rPr lang="en-US" sz="3200" i="1" dirty="0" smtClean="0"/>
              <a:t>applying analytics results to help learners succeed.</a:t>
            </a:r>
            <a:endParaRPr lang="en-US" sz="3200" dirty="0"/>
          </a:p>
        </p:txBody>
      </p:sp>
    </p:spTree>
    <p:extLst>
      <p:ext uri="{BB962C8B-B14F-4D97-AF65-F5344CB8AC3E}">
        <p14:creationId xmlns:p14="http://schemas.microsoft.com/office/powerpoint/2010/main" val="4409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C:\Users\little sage\Documents\iStockphoto\iStock_000011385477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482"/>
            <a:ext cx="9867899" cy="69281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47949" y="2091733"/>
            <a:ext cx="4572000" cy="2554545"/>
          </a:xfrm>
          <a:prstGeom prst="rect">
            <a:avLst/>
          </a:prstGeom>
        </p:spPr>
        <p:txBody>
          <a:bodyPr>
            <a:spAutoFit/>
          </a:bodyPr>
          <a:lstStyle/>
          <a:p>
            <a:r>
              <a:rPr lang="en-US" sz="3200" i="1" dirty="0" smtClean="0"/>
              <a:t>(4) We </a:t>
            </a:r>
            <a:r>
              <a:rPr lang="en-US" sz="3200" i="1" dirty="0"/>
              <a:t>already have more data than we can handle. That means </a:t>
            </a:r>
            <a:r>
              <a:rPr lang="en-US" sz="3200" i="1" dirty="0" smtClean="0"/>
              <a:t>we </a:t>
            </a:r>
            <a:r>
              <a:rPr lang="en-US" sz="3200" i="1" dirty="0"/>
              <a:t>need to </a:t>
            </a:r>
            <a:r>
              <a:rPr lang="en-US" sz="3200" i="1" dirty="0" smtClean="0"/>
              <a:t>find better ways </a:t>
            </a:r>
            <a:r>
              <a:rPr lang="en-US" sz="3200" i="1" dirty="0"/>
              <a:t>to </a:t>
            </a:r>
            <a:r>
              <a:rPr lang="en-US" sz="3200" i="1" dirty="0" smtClean="0"/>
              <a:t>handle it.</a:t>
            </a:r>
            <a:endParaRPr lang="en-US" sz="3200" dirty="0"/>
          </a:p>
        </p:txBody>
      </p:sp>
    </p:spTree>
    <p:extLst>
      <p:ext uri="{BB962C8B-B14F-4D97-AF65-F5344CB8AC3E}">
        <p14:creationId xmlns:p14="http://schemas.microsoft.com/office/powerpoint/2010/main" val="75175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C:\Users\little sage\Documents\iStockphoto\iStock_000011385477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482"/>
            <a:ext cx="9867899" cy="69281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38450" y="2144120"/>
            <a:ext cx="4572000" cy="2062103"/>
          </a:xfrm>
          <a:prstGeom prst="rect">
            <a:avLst/>
          </a:prstGeom>
        </p:spPr>
        <p:txBody>
          <a:bodyPr>
            <a:spAutoFit/>
          </a:bodyPr>
          <a:lstStyle/>
          <a:p>
            <a:r>
              <a:rPr lang="en-US" sz="3200" i="1" dirty="0" smtClean="0"/>
              <a:t>(5) Even </a:t>
            </a:r>
            <a:r>
              <a:rPr lang="en-US" sz="3200" i="1" dirty="0"/>
              <a:t>more interesting data collecting opportunities await.</a:t>
            </a:r>
            <a:endParaRPr lang="en-US" sz="3200" dirty="0"/>
          </a:p>
        </p:txBody>
      </p:sp>
    </p:spTree>
    <p:extLst>
      <p:ext uri="{BB962C8B-B14F-4D97-AF65-F5344CB8AC3E}">
        <p14:creationId xmlns:p14="http://schemas.microsoft.com/office/powerpoint/2010/main" val="375405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C:\Users\little sage\Documents\iStockphoto\iStock_000011385477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482"/>
            <a:ext cx="9810749" cy="68880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19374" y="2127855"/>
            <a:ext cx="4572000" cy="1569660"/>
          </a:xfrm>
          <a:prstGeom prst="rect">
            <a:avLst/>
          </a:prstGeom>
        </p:spPr>
        <p:txBody>
          <a:bodyPr>
            <a:spAutoFit/>
          </a:bodyPr>
          <a:lstStyle/>
          <a:p>
            <a:r>
              <a:rPr lang="en-US" sz="3200" i="1" dirty="0" smtClean="0"/>
              <a:t>(6) </a:t>
            </a:r>
            <a:r>
              <a:rPr lang="en-US" sz="3200" i="1" dirty="0"/>
              <a:t>We need to be </a:t>
            </a:r>
            <a:r>
              <a:rPr lang="en-US" sz="3200" i="1" dirty="0" smtClean="0"/>
              <a:t>prepared </a:t>
            </a:r>
            <a:r>
              <a:rPr lang="en-US" sz="3200" i="1" dirty="0"/>
              <a:t>to live under the “sword of data.”</a:t>
            </a:r>
            <a:r>
              <a:rPr lang="en-US" sz="3200" dirty="0"/>
              <a:t> </a:t>
            </a:r>
          </a:p>
        </p:txBody>
      </p:sp>
    </p:spTree>
    <p:extLst>
      <p:ext uri="{BB962C8B-B14F-4D97-AF65-F5344CB8AC3E}">
        <p14:creationId xmlns:p14="http://schemas.microsoft.com/office/powerpoint/2010/main" val="388038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C:\Users\little sage\Documents\iStockphoto\iStock_000011385477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482"/>
            <a:ext cx="9982199" cy="70084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80820" y="2121883"/>
            <a:ext cx="4572000" cy="1569660"/>
          </a:xfrm>
          <a:prstGeom prst="rect">
            <a:avLst/>
          </a:prstGeom>
        </p:spPr>
        <p:txBody>
          <a:bodyPr>
            <a:spAutoFit/>
          </a:bodyPr>
          <a:lstStyle/>
          <a:p>
            <a:r>
              <a:rPr lang="en-US" sz="3200" i="1" dirty="0" smtClean="0"/>
              <a:t>(7) </a:t>
            </a:r>
            <a:r>
              <a:rPr lang="en-US" sz="3200" i="1" dirty="0"/>
              <a:t>There's no such thing as “sort of” transparent.</a:t>
            </a:r>
            <a:r>
              <a:rPr lang="en-US" sz="3200" dirty="0"/>
              <a:t> </a:t>
            </a:r>
          </a:p>
        </p:txBody>
      </p:sp>
    </p:spTree>
    <p:extLst>
      <p:ext uri="{BB962C8B-B14F-4D97-AF65-F5344CB8AC3E}">
        <p14:creationId xmlns:p14="http://schemas.microsoft.com/office/powerpoint/2010/main" val="270973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C:\Users\little sage\Documents\iStockphoto\iStock_000011385477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6482"/>
            <a:ext cx="9946638" cy="6983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87320" y="2184618"/>
            <a:ext cx="4572000" cy="1815882"/>
          </a:xfrm>
          <a:prstGeom prst="rect">
            <a:avLst/>
          </a:prstGeom>
        </p:spPr>
        <p:txBody>
          <a:bodyPr>
            <a:spAutoFit/>
          </a:bodyPr>
          <a:lstStyle/>
          <a:p>
            <a:r>
              <a:rPr lang="en-US" sz="2800" i="1" dirty="0" smtClean="0"/>
              <a:t>(8) </a:t>
            </a:r>
            <a:r>
              <a:rPr lang="en-US" sz="2800" i="1" dirty="0"/>
              <a:t>We </a:t>
            </a:r>
            <a:r>
              <a:rPr lang="en-US" sz="2800" i="1" dirty="0" smtClean="0"/>
              <a:t>have just started to understand  the true power that analytics bring to the learning enterprise.</a:t>
            </a:r>
            <a:endParaRPr lang="en-US" sz="2800" dirty="0"/>
          </a:p>
        </p:txBody>
      </p:sp>
    </p:spTree>
    <p:extLst>
      <p:ext uri="{BB962C8B-B14F-4D97-AF65-F5344CB8AC3E}">
        <p14:creationId xmlns:p14="http://schemas.microsoft.com/office/powerpoint/2010/main" val="359879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ttle sage\Documents\iStockphoto\iStock_000005504251Medium.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chemeClr val="bg1"/>
                </a:solidFill>
              </a:rPr>
              <a:t>THANKS for your interest</a:t>
            </a:r>
            <a:endParaRPr lang="en-US" dirty="0">
              <a:solidFill>
                <a:schemeClr val="bg1"/>
              </a:solidFill>
            </a:endParaRPr>
          </a:p>
        </p:txBody>
      </p:sp>
      <p:sp>
        <p:nvSpPr>
          <p:cNvPr id="5" name="Content Placeholder 4"/>
          <p:cNvSpPr>
            <a:spLocks noGrp="1"/>
          </p:cNvSpPr>
          <p:nvPr>
            <p:ph idx="1"/>
          </p:nvPr>
        </p:nvSpPr>
        <p:spPr/>
        <p:txBody>
          <a:bodyPr/>
          <a:lstStyle/>
          <a:p>
            <a:pPr algn="ctr">
              <a:buNone/>
            </a:pPr>
            <a:r>
              <a:rPr lang="en-US" dirty="0">
                <a:solidFill>
                  <a:schemeClr val="bg1"/>
                </a:solidFill>
              </a:rPr>
              <a:t>Ellen Wagner</a:t>
            </a:r>
          </a:p>
          <a:p>
            <a:pPr algn="ctr">
              <a:buNone/>
            </a:pPr>
            <a:r>
              <a:rPr lang="en-US" dirty="0">
                <a:solidFill>
                  <a:schemeClr val="bg1"/>
                </a:solidFill>
              </a:rPr>
              <a:t>edwsonoma@gmail.com</a:t>
            </a:r>
          </a:p>
          <a:p>
            <a:pPr algn="ctr">
              <a:buNone/>
            </a:pPr>
            <a:r>
              <a:rPr lang="en-US" dirty="0" smtClean="0">
                <a:solidFill>
                  <a:schemeClr val="bg1"/>
                </a:solidFill>
              </a:rPr>
              <a:t>http</a:t>
            </a:r>
            <a:r>
              <a:rPr lang="en-US" dirty="0">
                <a:solidFill>
                  <a:schemeClr val="bg1"/>
                </a:solidFill>
              </a:rPr>
              <a:t>://wcet.wiche.edu </a:t>
            </a:r>
          </a:p>
          <a:p>
            <a:pPr algn="ctr">
              <a:buNone/>
            </a:pPr>
            <a:r>
              <a:rPr lang="en-US" dirty="0" smtClean="0">
                <a:solidFill>
                  <a:schemeClr val="bg1"/>
                </a:solidFill>
              </a:rPr>
              <a:t>http</a:t>
            </a:r>
            <a:r>
              <a:rPr lang="en-US" dirty="0">
                <a:solidFill>
                  <a:schemeClr val="bg1"/>
                </a:solidFill>
              </a:rPr>
              <a:t>://twitter.com/edwsonoma </a:t>
            </a:r>
          </a:p>
          <a:p>
            <a:pPr algn="ctr">
              <a:buNone/>
            </a:pPr>
            <a:r>
              <a:rPr lang="en-US" dirty="0" smtClean="0">
                <a:solidFill>
                  <a:schemeClr val="bg1"/>
                </a:solidFill>
              </a:rPr>
              <a:t>+</a:t>
            </a:r>
            <a:r>
              <a:rPr lang="en-US" dirty="0">
                <a:solidFill>
                  <a:schemeClr val="bg1"/>
                </a:solidFill>
              </a:rPr>
              <a:t> </a:t>
            </a:r>
            <a:r>
              <a:rPr lang="en-US" dirty="0" smtClean="0">
                <a:solidFill>
                  <a:schemeClr val="bg1"/>
                </a:solidFill>
              </a:rPr>
              <a:t>415.613.2690  </a:t>
            </a:r>
            <a:r>
              <a:rPr lang="en-US" dirty="0">
                <a:solidFill>
                  <a:schemeClr val="bg1"/>
                </a:solidFill>
              </a:rPr>
              <a:t>mobile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0446" y="5678425"/>
            <a:ext cx="943107" cy="447738"/>
          </a:xfrm>
          <a:prstGeom prst="rect">
            <a:avLst/>
          </a:prstGeom>
        </p:spPr>
      </p:pic>
    </p:spTree>
    <p:extLst>
      <p:ext uri="{BB962C8B-B14F-4D97-AF65-F5344CB8AC3E}">
        <p14:creationId xmlns:p14="http://schemas.microsoft.com/office/powerpoint/2010/main" val="108806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little sage\Desktop\iStockphoto\iStock_000010871280Small.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62000" y="304800"/>
            <a:ext cx="8077200" cy="1143000"/>
          </a:xfrm>
        </p:spPr>
        <p:txBody>
          <a:bodyPr/>
          <a:lstStyle/>
          <a:p>
            <a:pPr algn="ctr"/>
            <a:r>
              <a:rPr lang="en-US" sz="3600" b="0" cap="none" dirty="0" smtClean="0"/>
              <a:t>Data In Daily Life: </a:t>
            </a:r>
            <a:br>
              <a:rPr lang="en-US" sz="3600" b="0" cap="none" dirty="0" smtClean="0"/>
            </a:br>
            <a:r>
              <a:rPr lang="en-US" sz="3600" b="0" cap="none" dirty="0" smtClean="0"/>
              <a:t>Lots Of “Big Data”, All The Time</a:t>
            </a:r>
            <a:endParaRPr lang="en-US" sz="3600" b="0" cap="none" dirty="0"/>
          </a:p>
        </p:txBody>
      </p:sp>
      <p:sp>
        <p:nvSpPr>
          <p:cNvPr id="4" name="Slide Number Placeholder 3"/>
          <p:cNvSpPr>
            <a:spLocks noGrp="1"/>
          </p:cNvSpPr>
          <p:nvPr>
            <p:ph type="sldNum" sz="quarter" idx="12"/>
          </p:nvPr>
        </p:nvSpPr>
        <p:spPr/>
        <p:txBody>
          <a:bodyPr/>
          <a:lstStyle/>
          <a:p>
            <a:pPr>
              <a:defRPr/>
            </a:pPr>
            <a:fld id="{ADF45350-B5A7-4649-85C3-5577B67611DC}" type="slidenum">
              <a:rPr lang="en-US" sz="2000" smtClean="0">
                <a:solidFill>
                  <a:srgbClr val="8CADAE">
                    <a:shade val="75000"/>
                  </a:srgbClr>
                </a:solidFill>
              </a:rPr>
              <a:pPr>
                <a:defRPr/>
              </a:pPr>
              <a:t>3</a:t>
            </a:fld>
            <a:endParaRPr lang="en-US" sz="2000" dirty="0">
              <a:solidFill>
                <a:srgbClr val="8CADAE">
                  <a:shade val="75000"/>
                </a:srgbClr>
              </a:solidFill>
            </a:endParaRPr>
          </a:p>
        </p:txBody>
      </p:sp>
      <p:sp>
        <p:nvSpPr>
          <p:cNvPr id="6" name="Text Placeholder 1"/>
          <p:cNvSpPr txBox="1">
            <a:spLocks/>
          </p:cNvSpPr>
          <p:nvPr/>
        </p:nvSpPr>
        <p:spPr bwMode="auto">
          <a:xfrm rot="20120651">
            <a:off x="750798" y="3632968"/>
            <a:ext cx="2895524" cy="3779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646B86"/>
                </a:solidFill>
                <a:latin typeface="Calibri"/>
              </a:rPr>
              <a:t>Check-ins </a:t>
            </a:r>
          </a:p>
          <a:p>
            <a:pPr algn="ctr" defTabSz="914400" eaLnBrk="0" hangingPunct="0">
              <a:spcBef>
                <a:spcPct val="20000"/>
              </a:spcBef>
              <a:buClr>
                <a:srgbClr val="D16349"/>
              </a:buClr>
              <a:buSzPct val="85000"/>
              <a:buFont typeface="Wingdings 2" pitchFamily="18" charset="2"/>
              <a:buNone/>
              <a:defRPr/>
            </a:pPr>
            <a:endParaRPr lang="en-US" sz="2800" b="1" cap="all" spc="250" dirty="0" smtClean="0">
              <a:solidFill>
                <a:srgbClr val="646B86"/>
              </a:solidFill>
              <a:latin typeface="Calibri"/>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endParaRPr>
          </a:p>
        </p:txBody>
      </p:sp>
      <p:sp>
        <p:nvSpPr>
          <p:cNvPr id="9" name="Text Placeholder 1"/>
          <p:cNvSpPr txBox="1">
            <a:spLocks/>
          </p:cNvSpPr>
          <p:nvPr/>
        </p:nvSpPr>
        <p:spPr bwMode="auto">
          <a:xfrm rot="949432">
            <a:off x="3101623" y="2286967"/>
            <a:ext cx="2427933" cy="393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00B050"/>
                </a:solidFill>
                <a:latin typeface="Calibri"/>
                <a:cs typeface="Arial" charset="0"/>
              </a:rPr>
              <a:t>search</a:t>
            </a:r>
            <a:r>
              <a:rPr lang="en-US" sz="2800" b="1" cap="all" spc="250" dirty="0" smtClean="0">
                <a:solidFill>
                  <a:srgbClr val="800000"/>
                </a:solidFill>
                <a:latin typeface="Calibri"/>
                <a:cs typeface="Arial" charset="0"/>
              </a:rPr>
              <a:t> </a:t>
            </a:r>
            <a:endParaRPr lang="en-US" sz="2800" b="1" cap="all" spc="250" dirty="0">
              <a:solidFill>
                <a:srgbClr val="800000"/>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800000"/>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800000"/>
              </a:solidFill>
              <a:latin typeface="Calibri"/>
              <a:cs typeface="Arial" charset="0"/>
            </a:endParaRPr>
          </a:p>
        </p:txBody>
      </p:sp>
      <p:sp>
        <p:nvSpPr>
          <p:cNvPr id="10" name="Text Placeholder 1"/>
          <p:cNvSpPr txBox="1">
            <a:spLocks/>
          </p:cNvSpPr>
          <p:nvPr/>
        </p:nvSpPr>
        <p:spPr bwMode="auto">
          <a:xfrm rot="1539349">
            <a:off x="6100978" y="4041971"/>
            <a:ext cx="2860542" cy="477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002060"/>
                </a:solidFill>
                <a:latin typeface="Calibri"/>
                <a:cs typeface="Arial" charset="0"/>
              </a:rPr>
              <a:t>Location based services</a:t>
            </a:r>
            <a:endParaRPr lang="en-US" sz="2800" b="1" cap="all" spc="250" dirty="0">
              <a:solidFill>
                <a:srgbClr val="002060"/>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p:txBody>
      </p:sp>
      <p:sp>
        <p:nvSpPr>
          <p:cNvPr id="11" name="Text Placeholder 1"/>
          <p:cNvSpPr txBox="1">
            <a:spLocks/>
          </p:cNvSpPr>
          <p:nvPr/>
        </p:nvSpPr>
        <p:spPr bwMode="auto">
          <a:xfrm rot="1287768">
            <a:off x="5673943" y="2609315"/>
            <a:ext cx="3020249" cy="5319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7030A0"/>
                </a:solidFill>
                <a:latin typeface="Calibri"/>
                <a:cs typeface="Arial" charset="0"/>
              </a:rPr>
              <a:t>shopping</a:t>
            </a:r>
            <a:r>
              <a:rPr lang="en-US" sz="2800" b="1" cap="all" spc="250" dirty="0" smtClean="0">
                <a:solidFill>
                  <a:srgbClr val="646B86"/>
                </a:solidFill>
                <a:latin typeface="Calibri"/>
                <a:cs typeface="Arial" charset="0"/>
              </a:rPr>
              <a:t> </a:t>
            </a:r>
            <a:endParaRPr lang="en-US" sz="2800" b="1" cap="all" spc="250" dirty="0">
              <a:solidFill>
                <a:srgbClr val="646B86"/>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p:txBody>
      </p:sp>
      <p:sp>
        <p:nvSpPr>
          <p:cNvPr id="14" name="Text Placeholder 1"/>
          <p:cNvSpPr txBox="1">
            <a:spLocks/>
          </p:cNvSpPr>
          <p:nvPr/>
        </p:nvSpPr>
        <p:spPr bwMode="auto">
          <a:xfrm rot="18637872">
            <a:off x="1703990" y="4298003"/>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0070C0"/>
                </a:solidFill>
                <a:latin typeface="Calibri"/>
                <a:cs typeface="Arial" charset="0"/>
              </a:rPr>
              <a:t>Dashboards</a:t>
            </a:r>
            <a:r>
              <a:rPr lang="en-US" sz="2800" b="1" cap="all" spc="250" dirty="0" smtClean="0">
                <a:solidFill>
                  <a:srgbClr val="646B86"/>
                </a:solidFill>
                <a:latin typeface="Calibri"/>
                <a:cs typeface="Arial" charset="0"/>
              </a:rPr>
              <a:t> </a:t>
            </a:r>
            <a:endParaRPr lang="en-US" sz="2800" b="1" cap="all" spc="250" dirty="0">
              <a:solidFill>
                <a:srgbClr val="646B86"/>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p:txBody>
      </p:sp>
      <p:sp>
        <p:nvSpPr>
          <p:cNvPr id="15" name="Text Placeholder 1"/>
          <p:cNvSpPr txBox="1">
            <a:spLocks/>
          </p:cNvSpPr>
          <p:nvPr/>
        </p:nvSpPr>
        <p:spPr bwMode="auto">
          <a:xfrm rot="20064455">
            <a:off x="133389" y="2870705"/>
            <a:ext cx="3009604" cy="456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FF6600"/>
                </a:solidFill>
                <a:latin typeface="Calibri"/>
                <a:cs typeface="Arial" charset="0"/>
              </a:rPr>
              <a:t>FRIENDING</a:t>
            </a:r>
            <a:endParaRPr lang="en-US" sz="2800" b="1" cap="all" spc="250" dirty="0">
              <a:solidFill>
                <a:srgbClr val="FF6600"/>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FF6600"/>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FF6600"/>
              </a:solidFill>
              <a:latin typeface="Calibri"/>
              <a:cs typeface="Arial" charset="0"/>
            </a:endParaRPr>
          </a:p>
        </p:txBody>
      </p:sp>
      <p:sp>
        <p:nvSpPr>
          <p:cNvPr id="16" name="Text Placeholder 1"/>
          <p:cNvSpPr txBox="1">
            <a:spLocks/>
          </p:cNvSpPr>
          <p:nvPr/>
        </p:nvSpPr>
        <p:spPr bwMode="auto">
          <a:xfrm rot="21340427">
            <a:off x="-471461" y="5499934"/>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006600"/>
                </a:solidFill>
                <a:latin typeface="Calibri"/>
                <a:cs typeface="Arial" charset="0"/>
              </a:rPr>
              <a:t>Ratings</a:t>
            </a:r>
            <a:endParaRPr lang="en-US" sz="2800" b="1" cap="all" spc="250" dirty="0">
              <a:solidFill>
                <a:srgbClr val="006600"/>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p:txBody>
      </p:sp>
      <p:sp>
        <p:nvSpPr>
          <p:cNvPr id="35" name="Text Placeholder 1"/>
          <p:cNvSpPr txBox="1">
            <a:spLocks/>
          </p:cNvSpPr>
          <p:nvPr/>
        </p:nvSpPr>
        <p:spPr bwMode="auto">
          <a:xfrm rot="21340427">
            <a:off x="4808580" y="5773756"/>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FF0000"/>
                </a:solidFill>
                <a:latin typeface="Calibri"/>
                <a:cs typeface="Arial" charset="0"/>
              </a:rPr>
              <a:t>Personalization</a:t>
            </a:r>
            <a:endParaRPr lang="en-US" sz="2800" b="1" cap="all" spc="250" dirty="0">
              <a:solidFill>
                <a:srgbClr val="FF0000"/>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p:txBody>
      </p:sp>
      <p:sp>
        <p:nvSpPr>
          <p:cNvPr id="36" name="Text Placeholder 1"/>
          <p:cNvSpPr txBox="1">
            <a:spLocks/>
          </p:cNvSpPr>
          <p:nvPr/>
        </p:nvSpPr>
        <p:spPr bwMode="auto">
          <a:xfrm rot="18642128">
            <a:off x="3040376" y="3781500"/>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chemeClr val="accent6">
                    <a:lumMod val="75000"/>
                  </a:schemeClr>
                </a:solidFill>
                <a:latin typeface="Calibri"/>
                <a:cs typeface="Arial" charset="0"/>
              </a:rPr>
              <a:t>Progress Tracking</a:t>
            </a:r>
            <a:endParaRPr lang="en-US" sz="2800" b="1" cap="all" spc="250" dirty="0">
              <a:solidFill>
                <a:schemeClr val="accent6">
                  <a:lumMod val="75000"/>
                </a:schemeClr>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p:txBody>
      </p:sp>
      <p:sp>
        <p:nvSpPr>
          <p:cNvPr id="20" name="Text Placeholder 1"/>
          <p:cNvSpPr txBox="1">
            <a:spLocks/>
          </p:cNvSpPr>
          <p:nvPr/>
        </p:nvSpPr>
        <p:spPr bwMode="auto">
          <a:xfrm rot="21235985">
            <a:off x="3136962" y="5330634"/>
            <a:ext cx="3591182" cy="34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400" eaLnBrk="0" hangingPunct="0">
              <a:spcBef>
                <a:spcPct val="20000"/>
              </a:spcBef>
              <a:buClr>
                <a:srgbClr val="D16349"/>
              </a:buClr>
              <a:buSzPct val="85000"/>
              <a:buFont typeface="Wingdings 2" pitchFamily="18" charset="2"/>
              <a:buNone/>
              <a:defRPr/>
            </a:pPr>
            <a:r>
              <a:rPr lang="en-US" sz="2800" b="1" cap="all" spc="250" dirty="0" smtClean="0">
                <a:solidFill>
                  <a:srgbClr val="646B86"/>
                </a:solidFill>
                <a:latin typeface="Calibri"/>
                <a:cs typeface="Arial" charset="0"/>
              </a:rPr>
              <a:t>Gamification</a:t>
            </a:r>
            <a:endParaRPr lang="en-US" sz="2800" b="1" cap="all" spc="250" dirty="0">
              <a:solidFill>
                <a:srgbClr val="646B86"/>
              </a:solidFill>
              <a:latin typeface="Calibri"/>
              <a:cs typeface="Arial" charset="0"/>
            </a:endParaRPr>
          </a:p>
          <a:p>
            <a:pPr algn="ctr" defTabSz="914400" eaLnBrk="0" hangingPunct="0">
              <a:spcBef>
                <a:spcPct val="20000"/>
              </a:spcBef>
              <a:buClr>
                <a:srgbClr val="D16349"/>
              </a:buClr>
              <a:buSzPct val="85000"/>
              <a:buFont typeface="Wingdings 2" pitchFamily="18" charset="2"/>
              <a:buNone/>
              <a:defRPr/>
            </a:pPr>
            <a:endParaRPr lang="en-US" sz="2800" b="1" cap="all" spc="250" dirty="0">
              <a:solidFill>
                <a:srgbClr val="646B86"/>
              </a:solidFill>
              <a:latin typeface="Calibri"/>
              <a:cs typeface="Arial" charset="0"/>
            </a:endParaRPr>
          </a:p>
        </p:txBody>
      </p:sp>
      <p:sp>
        <p:nvSpPr>
          <p:cNvPr id="5" name="Footer Placeholder 4"/>
          <p:cNvSpPr>
            <a:spLocks noGrp="1"/>
          </p:cNvSpPr>
          <p:nvPr>
            <p:ph type="ftr" sz="quarter" idx="10"/>
          </p:nvPr>
        </p:nvSpPr>
        <p:spPr/>
        <p:txBody>
          <a:bodyPr/>
          <a:lstStyle/>
          <a:p>
            <a:pPr>
              <a:defRPr/>
            </a:pPr>
            <a:r>
              <a:rPr lang="en-US" smtClean="0"/>
              <a:t>Sage Road Solutions LLC</a:t>
            </a:r>
            <a:endParaRPr lang="en-US" dirty="0"/>
          </a:p>
        </p:txBody>
      </p:sp>
    </p:spTree>
    <p:extLst>
      <p:ext uri="{BB962C8B-B14F-4D97-AF65-F5344CB8AC3E}">
        <p14:creationId xmlns:p14="http://schemas.microsoft.com/office/powerpoint/2010/main" val="100252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3600" dirty="0" smtClean="0"/>
              <a:t>Just How Big is “Big Data”?</a:t>
            </a:r>
            <a:endParaRPr lang="en-US"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6451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6298969"/>
            <a:ext cx="7111562" cy="369332"/>
          </a:xfrm>
          <a:prstGeom prst="rect">
            <a:avLst/>
          </a:prstGeom>
          <a:noFill/>
        </p:spPr>
        <p:txBody>
          <a:bodyPr wrap="none" rtlCol="0">
            <a:spAutoFit/>
          </a:bodyPr>
          <a:lstStyle/>
          <a:p>
            <a:r>
              <a:rPr lang="en-US" dirty="0">
                <a:hlinkClick r:id="rId3"/>
              </a:rPr>
              <a:t>http://blog.getsatisfaction.com/2011/07/13/big-data/?view=socialstudies</a:t>
            </a:r>
            <a:endParaRPr lang="en-US" dirty="0"/>
          </a:p>
        </p:txBody>
      </p:sp>
      <p:sp>
        <p:nvSpPr>
          <p:cNvPr id="2" name="Footer Placeholder 1"/>
          <p:cNvSpPr>
            <a:spLocks noGrp="1"/>
          </p:cNvSpPr>
          <p:nvPr>
            <p:ph type="ftr" sz="quarter" idx="11"/>
          </p:nvPr>
        </p:nvSpPr>
        <p:spPr/>
        <p:txBody>
          <a:bodyPr/>
          <a:lstStyle/>
          <a:p>
            <a:r>
              <a:rPr lang="en-US" smtClean="0"/>
              <a:t>Sage Road Solutions LLC</a:t>
            </a:r>
            <a:endParaRPr lang="en-US"/>
          </a:p>
        </p:txBody>
      </p:sp>
      <p:sp>
        <p:nvSpPr>
          <p:cNvPr id="3" name="Slide Number Placeholder 2"/>
          <p:cNvSpPr>
            <a:spLocks noGrp="1"/>
          </p:cNvSpPr>
          <p:nvPr>
            <p:ph type="sldNum" sz="quarter" idx="12"/>
          </p:nvPr>
        </p:nvSpPr>
        <p:spPr/>
        <p:txBody>
          <a:bodyPr/>
          <a:lstStyle/>
          <a:p>
            <a:fld id="{0B8DEC0A-0224-42E3-8CE1-72E3EEB58B0C}" type="slidenum">
              <a:rPr lang="en-US" smtClean="0"/>
              <a:t>4</a:t>
            </a:fld>
            <a:endParaRPr lang="en-US"/>
          </a:p>
        </p:txBody>
      </p:sp>
    </p:spTree>
    <p:extLst>
      <p:ext uri="{BB962C8B-B14F-4D97-AF65-F5344CB8AC3E}">
        <p14:creationId xmlns:p14="http://schemas.microsoft.com/office/powerpoint/2010/main" val="33490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sz="3600" dirty="0" smtClean="0"/>
              <a:t>Big Data in Industry Sectors</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07519"/>
            <a:ext cx="8686800" cy="476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54319" y="6221859"/>
            <a:ext cx="7111562" cy="369332"/>
          </a:xfrm>
          <a:prstGeom prst="rect">
            <a:avLst/>
          </a:prstGeom>
          <a:noFill/>
        </p:spPr>
        <p:txBody>
          <a:bodyPr wrap="none" rtlCol="0">
            <a:spAutoFit/>
          </a:bodyPr>
          <a:lstStyle/>
          <a:p>
            <a:r>
              <a:rPr lang="en-US" dirty="0">
                <a:hlinkClick r:id="rId3"/>
              </a:rPr>
              <a:t>http://blog.getsatisfaction.com/2011/07/13/big-data/?view=socialstudies</a:t>
            </a:r>
            <a:endParaRPr lang="en-US" dirty="0"/>
          </a:p>
        </p:txBody>
      </p:sp>
      <p:sp>
        <p:nvSpPr>
          <p:cNvPr id="2" name="Footer Placeholder 1"/>
          <p:cNvSpPr>
            <a:spLocks noGrp="1"/>
          </p:cNvSpPr>
          <p:nvPr>
            <p:ph type="ftr" sz="quarter" idx="11"/>
          </p:nvPr>
        </p:nvSpPr>
        <p:spPr/>
        <p:txBody>
          <a:bodyPr/>
          <a:lstStyle/>
          <a:p>
            <a:r>
              <a:rPr lang="en-US" smtClean="0"/>
              <a:t>Sage Road Solutions LLC</a:t>
            </a:r>
            <a:endParaRPr lang="en-US"/>
          </a:p>
        </p:txBody>
      </p:sp>
      <p:sp>
        <p:nvSpPr>
          <p:cNvPr id="3" name="Slide Number Placeholder 2"/>
          <p:cNvSpPr>
            <a:spLocks noGrp="1"/>
          </p:cNvSpPr>
          <p:nvPr>
            <p:ph type="sldNum" sz="quarter" idx="12"/>
          </p:nvPr>
        </p:nvSpPr>
        <p:spPr/>
        <p:txBody>
          <a:bodyPr/>
          <a:lstStyle/>
          <a:p>
            <a:fld id="{0B8DEC0A-0224-42E3-8CE1-72E3EEB58B0C}" type="slidenum">
              <a:rPr lang="en-US" smtClean="0"/>
              <a:t>5</a:t>
            </a:fld>
            <a:endParaRPr lang="en-US"/>
          </a:p>
        </p:txBody>
      </p:sp>
    </p:spTree>
    <p:extLst>
      <p:ext uri="{BB962C8B-B14F-4D97-AF65-F5344CB8AC3E}">
        <p14:creationId xmlns:p14="http://schemas.microsoft.com/office/powerpoint/2010/main" val="312676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little sage\Documents\iStockphoto\iStock_000005504251Medium.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dirty="0" smtClean="0">
                <a:solidFill>
                  <a:schemeClr val="bg1"/>
                </a:solidFill>
              </a:rPr>
              <a:t>Major Trends at Play</a:t>
            </a:r>
            <a:endParaRPr lang="en-US" sz="3600" dirty="0">
              <a:solidFill>
                <a:schemeClr val="bg1"/>
              </a:solidFill>
            </a:endParaRPr>
          </a:p>
        </p:txBody>
      </p:sp>
      <p:sp>
        <p:nvSpPr>
          <p:cNvPr id="3" name="Content Placeholder 2"/>
          <p:cNvSpPr>
            <a:spLocks noGrp="1"/>
          </p:cNvSpPr>
          <p:nvPr>
            <p:ph idx="1"/>
          </p:nvPr>
        </p:nvSpPr>
        <p:spPr/>
        <p:txBody>
          <a:bodyPr/>
          <a:lstStyle/>
          <a:p>
            <a:r>
              <a:rPr lang="en-US" sz="2400" i="1" dirty="0">
                <a:solidFill>
                  <a:schemeClr val="bg1"/>
                </a:solidFill>
              </a:rPr>
              <a:t>D</a:t>
            </a:r>
            <a:r>
              <a:rPr lang="en-US" sz="2400" i="1" dirty="0" smtClean="0">
                <a:solidFill>
                  <a:schemeClr val="bg1"/>
                </a:solidFill>
              </a:rPr>
              <a:t>ata Warehouses and “the Cloud” </a:t>
            </a:r>
            <a:r>
              <a:rPr lang="en-US" sz="2400" dirty="0" smtClean="0">
                <a:solidFill>
                  <a:schemeClr val="bg1"/>
                </a:solidFill>
              </a:rPr>
              <a:t>make it possible to collect, manage and maintain massive numbers of records.</a:t>
            </a:r>
          </a:p>
          <a:p>
            <a:r>
              <a:rPr lang="en-US" sz="2400" i="1" dirty="0" smtClean="0">
                <a:solidFill>
                  <a:schemeClr val="bg1"/>
                </a:solidFill>
              </a:rPr>
              <a:t>Sophisticated technology platforms </a:t>
            </a:r>
            <a:r>
              <a:rPr lang="en-US" sz="2400" dirty="0" smtClean="0">
                <a:solidFill>
                  <a:schemeClr val="bg1"/>
                </a:solidFill>
              </a:rPr>
              <a:t>provide computing power necessary to grind through calculations and turn the mass of numbers into meaningful patterns.</a:t>
            </a:r>
          </a:p>
          <a:p>
            <a:r>
              <a:rPr lang="en-US" sz="2400" i="1" dirty="0" smtClean="0">
                <a:solidFill>
                  <a:schemeClr val="bg1"/>
                </a:solidFill>
              </a:rPr>
              <a:t>Data mining uses descriptive and inferential</a:t>
            </a:r>
            <a:r>
              <a:rPr lang="en-US" sz="2400" dirty="0" smtClean="0">
                <a:solidFill>
                  <a:schemeClr val="bg1"/>
                </a:solidFill>
              </a:rPr>
              <a:t> </a:t>
            </a:r>
            <a:r>
              <a:rPr lang="en-US" sz="2400" i="1" dirty="0" smtClean="0">
                <a:solidFill>
                  <a:schemeClr val="bg1"/>
                </a:solidFill>
              </a:rPr>
              <a:t>statistics </a:t>
            </a:r>
            <a:r>
              <a:rPr lang="en-US" sz="2400" dirty="0" smtClean="0">
                <a:solidFill>
                  <a:schemeClr val="bg1"/>
                </a:solidFill>
              </a:rPr>
              <a:t>—moving </a:t>
            </a:r>
            <a:r>
              <a:rPr lang="en-US" sz="2400" dirty="0">
                <a:solidFill>
                  <a:schemeClr val="bg1"/>
                </a:solidFill>
              </a:rPr>
              <a:t>averages, correlations, </a:t>
            </a:r>
            <a:r>
              <a:rPr lang="en-US" sz="2400" dirty="0" smtClean="0">
                <a:solidFill>
                  <a:schemeClr val="bg1"/>
                </a:solidFill>
              </a:rPr>
              <a:t>regressions, graph </a:t>
            </a:r>
            <a:r>
              <a:rPr lang="en-US" sz="2400" dirty="0">
                <a:solidFill>
                  <a:schemeClr val="bg1"/>
                </a:solidFill>
              </a:rPr>
              <a:t>analysis, market basket analysis, and </a:t>
            </a:r>
            <a:r>
              <a:rPr lang="en-US" sz="2400" dirty="0" smtClean="0">
                <a:solidFill>
                  <a:schemeClr val="bg1"/>
                </a:solidFill>
              </a:rPr>
              <a:t>tokenization</a:t>
            </a:r>
            <a:r>
              <a:rPr lang="en-US" sz="2400" dirty="0">
                <a:solidFill>
                  <a:schemeClr val="bg1"/>
                </a:solidFill>
              </a:rPr>
              <a:t> </a:t>
            </a:r>
            <a:r>
              <a:rPr lang="en-US" sz="2400" dirty="0" smtClean="0">
                <a:solidFill>
                  <a:schemeClr val="bg1"/>
                </a:solidFill>
              </a:rPr>
              <a:t>–  to look inside patterns for actionable information.</a:t>
            </a:r>
          </a:p>
          <a:p>
            <a:r>
              <a:rPr lang="en-US" sz="2400" i="1" dirty="0" smtClean="0">
                <a:solidFill>
                  <a:schemeClr val="bg1"/>
                </a:solidFill>
              </a:rPr>
              <a:t>Predictive techniques, </a:t>
            </a:r>
            <a:r>
              <a:rPr lang="en-US" sz="2400" dirty="0" smtClean="0">
                <a:solidFill>
                  <a:schemeClr val="bg1"/>
                </a:solidFill>
              </a:rPr>
              <a:t>such </a:t>
            </a:r>
            <a:r>
              <a:rPr lang="en-US" sz="2400" dirty="0">
                <a:solidFill>
                  <a:schemeClr val="bg1"/>
                </a:solidFill>
              </a:rPr>
              <a:t>as </a:t>
            </a:r>
            <a:r>
              <a:rPr lang="en-US" sz="2400" i="1" dirty="0">
                <a:solidFill>
                  <a:schemeClr val="bg1"/>
                </a:solidFill>
              </a:rPr>
              <a:t>neural networks and decision trees</a:t>
            </a:r>
            <a:r>
              <a:rPr lang="en-US" sz="2400" dirty="0">
                <a:solidFill>
                  <a:schemeClr val="bg1"/>
                </a:solidFill>
              </a:rPr>
              <a:t>, </a:t>
            </a:r>
            <a:r>
              <a:rPr lang="en-US" sz="2400" dirty="0" smtClean="0">
                <a:solidFill>
                  <a:schemeClr val="bg1"/>
                </a:solidFill>
              </a:rPr>
              <a:t>help anticipate </a:t>
            </a:r>
            <a:r>
              <a:rPr lang="en-US" sz="2400" dirty="0">
                <a:solidFill>
                  <a:schemeClr val="bg1"/>
                </a:solidFill>
              </a:rPr>
              <a:t>behavior and events. </a:t>
            </a:r>
          </a:p>
        </p:txBody>
      </p:sp>
      <p:sp>
        <p:nvSpPr>
          <p:cNvPr id="4" name="Footer Placeholder 3"/>
          <p:cNvSpPr>
            <a:spLocks noGrp="1"/>
          </p:cNvSpPr>
          <p:nvPr>
            <p:ph type="ftr" sz="quarter" idx="11"/>
          </p:nvPr>
        </p:nvSpPr>
        <p:spPr/>
        <p:txBody>
          <a:bodyPr/>
          <a:lstStyle/>
          <a:p>
            <a:pPr>
              <a:defRPr/>
            </a:pPr>
            <a:r>
              <a:rPr lang="en-US" smtClean="0"/>
              <a:t>Sage Road Solutions LLC</a:t>
            </a:r>
            <a:endParaRPr lang="en-US" dirty="0"/>
          </a:p>
        </p:txBody>
      </p:sp>
      <p:sp>
        <p:nvSpPr>
          <p:cNvPr id="5" name="Slide Number Placeholder 4"/>
          <p:cNvSpPr>
            <a:spLocks noGrp="1"/>
          </p:cNvSpPr>
          <p:nvPr>
            <p:ph type="sldNum" sz="quarter" idx="12"/>
          </p:nvPr>
        </p:nvSpPr>
        <p:spPr/>
        <p:txBody>
          <a:bodyPr/>
          <a:lstStyle/>
          <a:p>
            <a:pPr>
              <a:defRPr/>
            </a:pPr>
            <a:fld id="{39D79768-304D-47E1-97B7-1D7DA60AA02E}" type="slidenum">
              <a:rPr lang="en-US" smtClean="0">
                <a:solidFill>
                  <a:srgbClr val="8CADAE">
                    <a:shade val="75000"/>
                  </a:srgbClr>
                </a:solidFill>
              </a:rPr>
              <a:pPr>
                <a:defRPr/>
              </a:pPr>
              <a:t>6</a:t>
            </a:fld>
            <a:endParaRPr lang="en-US" dirty="0">
              <a:solidFill>
                <a:srgbClr val="8CADAE">
                  <a:shade val="75000"/>
                </a:srgbClr>
              </a:solidFill>
            </a:endParaRPr>
          </a:p>
        </p:txBody>
      </p:sp>
    </p:spTree>
    <p:extLst>
      <p:ext uri="{BB962C8B-B14F-4D97-AF65-F5344CB8AC3E}">
        <p14:creationId xmlns:p14="http://schemas.microsoft.com/office/powerpoint/2010/main" val="182577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little sage\Documents\iStockphoto\iStock_000005504251Medium.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52401" y="-64322"/>
            <a:ext cx="9517117" cy="69223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491357"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Gartner Pattern Based Strategy, 2010:</a:t>
            </a:r>
            <a:endParaRPr lang="en-US" dirty="0">
              <a:solidFill>
                <a:schemeClr val="bg1"/>
              </a:solidFill>
            </a:endParaRPr>
          </a:p>
        </p:txBody>
      </p:sp>
      <p:sp>
        <p:nvSpPr>
          <p:cNvPr id="6" name="Content Placeholder 2"/>
          <p:cNvSpPr txBox="1">
            <a:spLocks/>
          </p:cNvSpPr>
          <p:nvPr/>
        </p:nvSpPr>
        <p:spPr bwMode="auto">
          <a:xfrm>
            <a:off x="491357" y="160019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a:lstStyle>
          <a:p>
            <a:pPr marL="0" indent="0">
              <a:buNone/>
            </a:pPr>
            <a:r>
              <a:rPr lang="en-US" sz="2400" dirty="0">
                <a:solidFill>
                  <a:schemeClr val="bg1"/>
                </a:solidFill>
              </a:rPr>
              <a:t>F</a:t>
            </a:r>
            <a:r>
              <a:rPr lang="en-US" sz="2400" dirty="0" smtClean="0">
                <a:solidFill>
                  <a:schemeClr val="bg1"/>
                </a:solidFill>
              </a:rPr>
              <a:t>rom reacting to events that had major effects on business strategy to proactively seeking patterns that might indicate an impending event. </a:t>
            </a:r>
          </a:p>
          <a:p>
            <a:pPr marL="0" indent="0">
              <a:buNone/>
            </a:pPr>
            <a:r>
              <a:rPr lang="en-US" sz="2400" dirty="0" smtClean="0">
                <a:solidFill>
                  <a:schemeClr val="bg1"/>
                </a:solidFill>
              </a:rPr>
              <a:t>The interest in Pattern-Based Strategy is likely to grow as we understand the technologies that are emerging to seek patterns </a:t>
            </a:r>
          </a:p>
          <a:p>
            <a:pPr lvl="1"/>
            <a:r>
              <a:rPr lang="en-US" sz="2100" dirty="0" smtClean="0">
                <a:solidFill>
                  <a:schemeClr val="bg1"/>
                </a:solidFill>
              </a:rPr>
              <a:t>from both traditional (financial information, customer order data, inventory, etc.) </a:t>
            </a:r>
          </a:p>
          <a:p>
            <a:pPr lvl="1"/>
            <a:r>
              <a:rPr lang="en-US" sz="2100" dirty="0" smtClean="0">
                <a:solidFill>
                  <a:schemeClr val="bg1"/>
                </a:solidFill>
              </a:rPr>
              <a:t>nontraditional sources of information (social media, news, blogs). </a:t>
            </a:r>
          </a:p>
        </p:txBody>
      </p:sp>
      <p:sp>
        <p:nvSpPr>
          <p:cNvPr id="7" name="TextBox 6"/>
          <p:cNvSpPr txBox="1"/>
          <p:nvPr/>
        </p:nvSpPr>
        <p:spPr>
          <a:xfrm>
            <a:off x="5181600" y="5710018"/>
            <a:ext cx="3656386" cy="646331"/>
          </a:xfrm>
          <a:prstGeom prst="rect">
            <a:avLst/>
          </a:prstGeom>
          <a:noFill/>
        </p:spPr>
        <p:txBody>
          <a:bodyPr wrap="none" rtlCol="0">
            <a:spAutoFit/>
          </a:bodyPr>
          <a:lstStyle/>
          <a:p>
            <a:pPr algn="r" defTabSz="914400" fontAlgn="auto">
              <a:spcBef>
                <a:spcPts val="0"/>
              </a:spcBef>
              <a:spcAft>
                <a:spcPts val="0"/>
              </a:spcAft>
            </a:pPr>
            <a:r>
              <a:rPr lang="en-US" dirty="0" smtClean="0">
                <a:solidFill>
                  <a:schemeClr val="bg1"/>
                </a:solidFill>
                <a:latin typeface="Calibri"/>
              </a:rPr>
              <a:t>Gartner Research, Inc. 3 </a:t>
            </a:r>
            <a:r>
              <a:rPr lang="en-US" dirty="0">
                <a:solidFill>
                  <a:schemeClr val="bg1"/>
                </a:solidFill>
                <a:latin typeface="Calibri"/>
              </a:rPr>
              <a:t>August </a:t>
            </a:r>
            <a:r>
              <a:rPr lang="en-US" dirty="0" smtClean="0">
                <a:solidFill>
                  <a:schemeClr val="bg1"/>
                </a:solidFill>
                <a:latin typeface="Calibri"/>
              </a:rPr>
              <a:t>2010</a:t>
            </a:r>
          </a:p>
          <a:p>
            <a:pPr algn="r" defTabSz="914400" fontAlgn="auto">
              <a:spcBef>
                <a:spcPts val="0"/>
              </a:spcBef>
              <a:spcAft>
                <a:spcPts val="0"/>
              </a:spcAft>
            </a:pPr>
            <a:r>
              <a:rPr lang="en-US" dirty="0" smtClean="0">
                <a:solidFill>
                  <a:schemeClr val="bg1"/>
                </a:solidFill>
                <a:latin typeface="Calibri"/>
              </a:rPr>
              <a:t>ID </a:t>
            </a:r>
            <a:r>
              <a:rPr lang="en-US" dirty="0">
                <a:solidFill>
                  <a:schemeClr val="bg1"/>
                </a:solidFill>
                <a:latin typeface="Calibri"/>
              </a:rPr>
              <a:t>Number: </a:t>
            </a:r>
            <a:r>
              <a:rPr lang="en-US" dirty="0" smtClean="0">
                <a:solidFill>
                  <a:schemeClr val="bg1"/>
                </a:solidFill>
                <a:latin typeface="Calibri"/>
              </a:rPr>
              <a:t>G00205744. p.4</a:t>
            </a:r>
            <a:endParaRPr lang="en-US" dirty="0">
              <a:solidFill>
                <a:schemeClr val="bg1"/>
              </a:solidFill>
              <a:latin typeface="Calibri"/>
            </a:endParaRPr>
          </a:p>
        </p:txBody>
      </p:sp>
    </p:spTree>
    <p:extLst>
      <p:ext uri="{BB962C8B-B14F-4D97-AF65-F5344CB8AC3E}">
        <p14:creationId xmlns:p14="http://schemas.microsoft.com/office/powerpoint/2010/main" val="119179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little sage\Documents\iStockphoto\iStock_000005504251Medium.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bwMode="auto">
          <a:xfrm>
            <a:off x="593835"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bg1"/>
                </a:solidFill>
              </a:rPr>
              <a:t>Emergence of Business Intelligence</a:t>
            </a:r>
            <a:endParaRPr lang="en-US" sz="3600" dirty="0">
              <a:solidFill>
                <a:schemeClr val="bg1"/>
              </a:solidFill>
            </a:endParaRPr>
          </a:p>
        </p:txBody>
      </p:sp>
      <p:sp>
        <p:nvSpPr>
          <p:cNvPr id="7" name="Text Placeholder 1"/>
          <p:cNvSpPr txBox="1">
            <a:spLocks/>
          </p:cNvSpPr>
          <p:nvPr/>
        </p:nvSpPr>
        <p:spPr bwMode="auto">
          <a:xfrm>
            <a:off x="593835" y="1570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a:lstStyle>
          <a:p>
            <a:r>
              <a:rPr lang="en-US" sz="2400" dirty="0" smtClean="0">
                <a:solidFill>
                  <a:schemeClr val="bg1"/>
                </a:solidFill>
              </a:rPr>
              <a:t>Research typically reports empirical evidence to prove the tenability of  ideas concepts and constructs. </a:t>
            </a:r>
          </a:p>
          <a:p>
            <a:r>
              <a:rPr lang="en-US" sz="2400" dirty="0" smtClean="0">
                <a:solidFill>
                  <a:schemeClr val="bg1"/>
                </a:solidFill>
              </a:rPr>
              <a:t>Business Intelligence uses analytical techniques to mine data to make decisions and create action plans. </a:t>
            </a:r>
          </a:p>
          <a:p>
            <a:r>
              <a:rPr lang="en-US" sz="2400" dirty="0" smtClean="0">
                <a:solidFill>
                  <a:schemeClr val="bg1"/>
                </a:solidFill>
              </a:rPr>
              <a:t>Techniques for analyses include many of the same tools, but the focus on structuring the research question is very different.</a:t>
            </a:r>
            <a:r>
              <a:rPr lang="en-US" dirty="0" smtClean="0"/>
              <a:t/>
            </a:r>
            <a:br>
              <a:rPr lang="en-US" dirty="0" smtClean="0"/>
            </a:br>
            <a:endParaRPr lang="en-US" dirty="0"/>
          </a:p>
        </p:txBody>
      </p:sp>
    </p:spTree>
    <p:extLst>
      <p:ext uri="{BB962C8B-B14F-4D97-AF65-F5344CB8AC3E}">
        <p14:creationId xmlns:p14="http://schemas.microsoft.com/office/powerpoint/2010/main" val="155405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Ellen Wagner\Desktop\iStockphoto\iStock_000011435957Small.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4000"/>
                    </a14:imgEffect>
                  </a14:imgLayer>
                </a14:imgProps>
              </a:ext>
            </a:extLst>
          </a:blip>
          <a:srcRect/>
          <a:stretch>
            <a:fillRect/>
          </a:stretch>
        </p:blipFill>
        <p:spPr bwMode="auto">
          <a:xfrm>
            <a:off x="-29095" y="0"/>
            <a:ext cx="9325495" cy="6858000"/>
          </a:xfrm>
          <a:prstGeom prst="rect">
            <a:avLst/>
          </a:prstGeom>
          <a:noFill/>
        </p:spPr>
      </p:pic>
      <p:sp>
        <p:nvSpPr>
          <p:cNvPr id="5" name="Title 4"/>
          <p:cNvSpPr>
            <a:spLocks noGrp="1"/>
          </p:cNvSpPr>
          <p:nvPr>
            <p:ph type="title"/>
          </p:nvPr>
        </p:nvSpPr>
        <p:spPr/>
        <p:txBody>
          <a:bodyPr>
            <a:normAutofit/>
          </a:bodyPr>
          <a:lstStyle/>
          <a:p>
            <a:r>
              <a:rPr lang="en-US" sz="3600" dirty="0">
                <a:solidFill>
                  <a:schemeClr val="bg1"/>
                </a:solidFill>
              </a:rPr>
              <a:t>Learning Organizations </a:t>
            </a:r>
            <a:r>
              <a:rPr lang="en-US" sz="3600" dirty="0" smtClean="0">
                <a:solidFill>
                  <a:schemeClr val="bg1"/>
                </a:solidFill>
              </a:rPr>
              <a:t>and Data Analytics</a:t>
            </a:r>
            <a:endParaRPr lang="en-US" sz="3600" dirty="0">
              <a:solidFill>
                <a:schemeClr val="bg1"/>
              </a:solidFill>
            </a:endParaRPr>
          </a:p>
        </p:txBody>
      </p:sp>
      <p:sp>
        <p:nvSpPr>
          <p:cNvPr id="6" name="Content Placeholder 5"/>
          <p:cNvSpPr>
            <a:spLocks noGrp="1"/>
          </p:cNvSpPr>
          <p:nvPr>
            <p:ph idx="1"/>
          </p:nvPr>
        </p:nvSpPr>
        <p:spPr/>
        <p:txBody>
          <a:bodyPr/>
          <a:lstStyle/>
          <a:p>
            <a:r>
              <a:rPr lang="en-US" sz="2400" dirty="0" smtClean="0">
                <a:solidFill>
                  <a:schemeClr val="bg1"/>
                </a:solidFill>
              </a:rPr>
              <a:t>Analytics have </a:t>
            </a:r>
            <a:r>
              <a:rPr lang="en-US" sz="2400" dirty="0">
                <a:solidFill>
                  <a:schemeClr val="bg1"/>
                </a:solidFill>
              </a:rPr>
              <a:t>ramped up everyone’s expectations for accountability, transparency and quality.</a:t>
            </a:r>
          </a:p>
          <a:p>
            <a:r>
              <a:rPr lang="en-US" sz="2400" dirty="0">
                <a:solidFill>
                  <a:schemeClr val="bg1"/>
                </a:solidFill>
              </a:rPr>
              <a:t>Learning </a:t>
            </a:r>
            <a:r>
              <a:rPr lang="en-US" sz="2400" dirty="0" smtClean="0">
                <a:solidFill>
                  <a:schemeClr val="bg1"/>
                </a:solidFill>
              </a:rPr>
              <a:t>organizations </a:t>
            </a:r>
            <a:r>
              <a:rPr lang="en-US" sz="2400" dirty="0">
                <a:solidFill>
                  <a:schemeClr val="bg1"/>
                </a:solidFill>
              </a:rPr>
              <a:t>simply cannot live outside the enterprise focus on measurable, tangible results </a:t>
            </a:r>
            <a:r>
              <a:rPr lang="en-US" sz="2400" dirty="0" smtClean="0">
                <a:solidFill>
                  <a:schemeClr val="bg1"/>
                </a:solidFill>
              </a:rPr>
              <a:t>driving </a:t>
            </a:r>
            <a:r>
              <a:rPr lang="en-US" sz="2400" dirty="0">
                <a:solidFill>
                  <a:schemeClr val="bg1"/>
                </a:solidFill>
              </a:rPr>
              <a:t>IT, operations, finance and other mission critical applications</a:t>
            </a:r>
            <a:r>
              <a:rPr lang="en-US" sz="2400" dirty="0"/>
              <a:t>.</a:t>
            </a:r>
          </a:p>
          <a:p>
            <a:endParaRPr lang="en-US"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Sage Road Solutions LLC</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0B8DEC0A-0224-42E3-8CE1-72E3EEB58B0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62951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8784</TotalTime>
  <Words>974</Words>
  <Application>Microsoft Office PowerPoint</Application>
  <PresentationFormat>On-screen Show (4:3)</PresentationFormat>
  <Paragraphs>136</Paragraphs>
  <Slides>27</Slides>
  <Notes>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 Big Data Meets Learning Analytics</vt:lpstr>
      <vt:lpstr>Data Optimize Online Experience</vt:lpstr>
      <vt:lpstr>Data In Daily Life:  Lots Of “Big Data”, All The Time</vt:lpstr>
      <vt:lpstr>Just How Big is “Big Data”?</vt:lpstr>
      <vt:lpstr>Big Data in Industry Sectors</vt:lpstr>
      <vt:lpstr>Major Trends at Play</vt:lpstr>
      <vt:lpstr>PowerPoint Presentation</vt:lpstr>
      <vt:lpstr>PowerPoint Presentation</vt:lpstr>
      <vt:lpstr>Learning Organizations and Data Analytics</vt:lpstr>
      <vt:lpstr>The Case for Learning Analytics</vt:lpstr>
      <vt:lpstr>Will Data REALLY Optimize  Educational Experience?</vt:lpstr>
      <vt:lpstr>Lessons from Moneyball </vt:lpstr>
      <vt:lpstr>The Predictive Analytics  Reporting Framework – Fast Facts </vt:lpstr>
      <vt:lpstr>PAR Framework Objectives</vt:lpstr>
      <vt:lpstr>PAR Framework Process</vt:lpstr>
      <vt:lpstr>Analysis Protocols</vt:lpstr>
      <vt:lpstr>Some Preliminary PAR Findings</vt:lpstr>
      <vt:lpstr>Lesson Learned –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your interest</vt:lpstr>
    </vt:vector>
  </TitlesOfParts>
  <Company>Meraki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Success Factors for Upgrading to 802.11n</dc:title>
  <dc:creator>Kiren Sekar</dc:creator>
  <cp:lastModifiedBy>Colleen Keller</cp:lastModifiedBy>
  <cp:revision>187</cp:revision>
  <cp:lastPrinted>2012-03-18T03:50:03Z</cp:lastPrinted>
  <dcterms:created xsi:type="dcterms:W3CDTF">2011-08-03T13:28:01Z</dcterms:created>
  <dcterms:modified xsi:type="dcterms:W3CDTF">2012-07-24T16:07:44Z</dcterms:modified>
</cp:coreProperties>
</file>