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69" r:id="rId2"/>
    <p:sldId id="280" r:id="rId3"/>
    <p:sldId id="278" r:id="rId4"/>
    <p:sldId id="281" r:id="rId5"/>
    <p:sldId id="303" r:id="rId6"/>
    <p:sldId id="282" r:id="rId7"/>
    <p:sldId id="301" r:id="rId8"/>
    <p:sldId id="271" r:id="rId9"/>
    <p:sldId id="283" r:id="rId10"/>
    <p:sldId id="284" r:id="rId11"/>
    <p:sldId id="285" r:id="rId12"/>
    <p:sldId id="286" r:id="rId13"/>
    <p:sldId id="288" r:id="rId14"/>
    <p:sldId id="275" r:id="rId15"/>
    <p:sldId id="276" r:id="rId16"/>
    <p:sldId id="277" r:id="rId17"/>
    <p:sldId id="308" r:id="rId18"/>
    <p:sldId id="289" r:id="rId19"/>
    <p:sldId id="290" r:id="rId20"/>
    <p:sldId id="291" r:id="rId21"/>
    <p:sldId id="292" r:id="rId22"/>
    <p:sldId id="293" r:id="rId23"/>
    <p:sldId id="294" r:id="rId24"/>
    <p:sldId id="295" r:id="rId25"/>
    <p:sldId id="296" r:id="rId26"/>
    <p:sldId id="297" r:id="rId27"/>
    <p:sldId id="298" r:id="rId28"/>
    <p:sldId id="273" r:id="rId29"/>
    <p:sldId id="304" r:id="rId30"/>
    <p:sldId id="307" r:id="rId31"/>
    <p:sldId id="299" r:id="rId32"/>
    <p:sldId id="305" r:id="rId33"/>
    <p:sldId id="306" r:id="rId34"/>
    <p:sldId id="274" r:id="rId35"/>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e Chapple" initials="mj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66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3827" autoAdjust="0"/>
  </p:normalViewPr>
  <p:slideViewPr>
    <p:cSldViewPr showGuides="1">
      <p:cViewPr varScale="1">
        <p:scale>
          <a:sx n="126" d="100"/>
          <a:sy n="126" d="100"/>
        </p:scale>
        <p:origin x="-3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C2A58A-B652-4876-BB29-2CC7C6BD2078}" type="doc">
      <dgm:prSet loTypeId="urn:microsoft.com/office/officeart/2005/8/layout/pyramid1" loCatId="pyramid" qsTypeId="urn:microsoft.com/office/officeart/2005/8/quickstyle/3d1" qsCatId="3D" csTypeId="urn:microsoft.com/office/officeart/2005/8/colors/accent1_2" csCatId="accent1" phldr="1"/>
      <dgm:spPr/>
    </dgm:pt>
    <dgm:pt modelId="{31F00C4B-B310-4BBE-B21C-DA16B06241BB}">
      <dgm:prSet phldrT="[Text]"/>
      <dgm:spPr/>
      <dgm:t>
        <a:bodyPr/>
        <a:lstStyle/>
        <a:p>
          <a:r>
            <a:rPr lang="en-US" dirty="0" smtClean="0"/>
            <a:t>Security Operations</a:t>
          </a:r>
          <a:endParaRPr lang="en-US" dirty="0"/>
        </a:p>
      </dgm:t>
    </dgm:pt>
    <dgm:pt modelId="{9F6075EE-C6A9-49AD-A41E-9DCA5265000B}" type="parTrans" cxnId="{11E64E2C-733B-4384-88E9-81B654529A25}">
      <dgm:prSet/>
      <dgm:spPr/>
      <dgm:t>
        <a:bodyPr/>
        <a:lstStyle/>
        <a:p>
          <a:endParaRPr lang="en-US"/>
        </a:p>
      </dgm:t>
    </dgm:pt>
    <dgm:pt modelId="{1304524A-5421-45F1-B95A-67549332A0A0}" type="sibTrans" cxnId="{11E64E2C-733B-4384-88E9-81B654529A25}">
      <dgm:prSet/>
      <dgm:spPr/>
      <dgm:t>
        <a:bodyPr/>
        <a:lstStyle/>
        <a:p>
          <a:endParaRPr lang="en-US"/>
        </a:p>
      </dgm:t>
    </dgm:pt>
    <dgm:pt modelId="{1C123F60-7282-47B8-BC2D-07FF40B12555}">
      <dgm:prSet phldrT="[Text]"/>
      <dgm:spPr/>
      <dgm:t>
        <a:bodyPr/>
        <a:lstStyle/>
        <a:p>
          <a:r>
            <a:rPr lang="en-US" dirty="0" smtClean="0"/>
            <a:t>Technology and Procedures</a:t>
          </a:r>
          <a:endParaRPr lang="en-US" dirty="0"/>
        </a:p>
      </dgm:t>
    </dgm:pt>
    <dgm:pt modelId="{B04E8DA8-902E-44F8-A0EB-307FD7916B88}" type="parTrans" cxnId="{0366BC80-1921-49B5-9F41-5B86A34BC5F8}">
      <dgm:prSet/>
      <dgm:spPr/>
      <dgm:t>
        <a:bodyPr/>
        <a:lstStyle/>
        <a:p>
          <a:endParaRPr lang="en-US"/>
        </a:p>
      </dgm:t>
    </dgm:pt>
    <dgm:pt modelId="{DB84BE62-5C54-45AC-B8AB-B7142FADDADF}" type="sibTrans" cxnId="{0366BC80-1921-49B5-9F41-5B86A34BC5F8}">
      <dgm:prSet/>
      <dgm:spPr/>
      <dgm:t>
        <a:bodyPr/>
        <a:lstStyle/>
        <a:p>
          <a:endParaRPr lang="en-US"/>
        </a:p>
      </dgm:t>
    </dgm:pt>
    <dgm:pt modelId="{535D62E0-7155-42D1-8D55-8C43303D8311}">
      <dgm:prSet phldrT="[Text]"/>
      <dgm:spPr/>
      <dgm:t>
        <a:bodyPr/>
        <a:lstStyle/>
        <a:p>
          <a:r>
            <a:rPr lang="en-US" dirty="0" smtClean="0"/>
            <a:t>Policy and Regulatory Requirements</a:t>
          </a:r>
          <a:endParaRPr lang="en-US" dirty="0"/>
        </a:p>
      </dgm:t>
    </dgm:pt>
    <dgm:pt modelId="{4A7B674C-3A3E-4D84-B85E-338EE3D6A70D}" type="parTrans" cxnId="{6A1AF6CE-BB78-4071-9DD3-8DFC2900225E}">
      <dgm:prSet/>
      <dgm:spPr/>
      <dgm:t>
        <a:bodyPr/>
        <a:lstStyle/>
        <a:p>
          <a:endParaRPr lang="en-US"/>
        </a:p>
      </dgm:t>
    </dgm:pt>
    <dgm:pt modelId="{4826D76B-6B93-4500-96DE-21D40D67F7E3}" type="sibTrans" cxnId="{6A1AF6CE-BB78-4071-9DD3-8DFC2900225E}">
      <dgm:prSet/>
      <dgm:spPr/>
      <dgm:t>
        <a:bodyPr/>
        <a:lstStyle/>
        <a:p>
          <a:endParaRPr lang="en-US"/>
        </a:p>
      </dgm:t>
    </dgm:pt>
    <dgm:pt modelId="{4025DAB6-06DF-4FDA-B72B-51D330048B5A}">
      <dgm:prSet phldrT="[Text]"/>
      <dgm:spPr/>
      <dgm:t>
        <a:bodyPr/>
        <a:lstStyle/>
        <a:p>
          <a:r>
            <a:rPr lang="en-US" dirty="0" smtClean="0"/>
            <a:t>Awareness</a:t>
          </a:r>
          <a:endParaRPr lang="en-US" dirty="0"/>
        </a:p>
      </dgm:t>
    </dgm:pt>
    <dgm:pt modelId="{4B80F2C1-037B-4BB0-B8CB-B3283BF6B8B9}" type="parTrans" cxnId="{BFC7C922-1BC7-4B05-8F1C-C282373B25E6}">
      <dgm:prSet/>
      <dgm:spPr/>
      <dgm:t>
        <a:bodyPr/>
        <a:lstStyle/>
        <a:p>
          <a:endParaRPr lang="en-US"/>
        </a:p>
      </dgm:t>
    </dgm:pt>
    <dgm:pt modelId="{158FC0B8-99BA-4B28-9112-7AC6C59F51E8}" type="sibTrans" cxnId="{BFC7C922-1BC7-4B05-8F1C-C282373B25E6}">
      <dgm:prSet/>
      <dgm:spPr/>
      <dgm:t>
        <a:bodyPr/>
        <a:lstStyle/>
        <a:p>
          <a:endParaRPr lang="en-US"/>
        </a:p>
      </dgm:t>
    </dgm:pt>
    <dgm:pt modelId="{C8515FFC-2256-439B-8957-555CFCB121C2}" type="pres">
      <dgm:prSet presAssocID="{47C2A58A-B652-4876-BB29-2CC7C6BD2078}" presName="Name0" presStyleCnt="0">
        <dgm:presLayoutVars>
          <dgm:dir/>
          <dgm:animLvl val="lvl"/>
          <dgm:resizeHandles val="exact"/>
        </dgm:presLayoutVars>
      </dgm:prSet>
      <dgm:spPr/>
    </dgm:pt>
    <dgm:pt modelId="{7820D52D-A714-427A-B800-1A0917F8EEEE}" type="pres">
      <dgm:prSet presAssocID="{31F00C4B-B310-4BBE-B21C-DA16B06241BB}" presName="Name8" presStyleCnt="0"/>
      <dgm:spPr/>
    </dgm:pt>
    <dgm:pt modelId="{FFAEFF88-D690-4902-AA11-189458268398}" type="pres">
      <dgm:prSet presAssocID="{31F00C4B-B310-4BBE-B21C-DA16B06241BB}" presName="level" presStyleLbl="node1" presStyleIdx="0" presStyleCnt="4">
        <dgm:presLayoutVars>
          <dgm:chMax val="1"/>
          <dgm:bulletEnabled val="1"/>
        </dgm:presLayoutVars>
      </dgm:prSet>
      <dgm:spPr/>
      <dgm:t>
        <a:bodyPr/>
        <a:lstStyle/>
        <a:p>
          <a:endParaRPr lang="en-US"/>
        </a:p>
      </dgm:t>
    </dgm:pt>
    <dgm:pt modelId="{9A3CA381-E84F-4181-BF3C-E231F5342C6A}" type="pres">
      <dgm:prSet presAssocID="{31F00C4B-B310-4BBE-B21C-DA16B06241BB}" presName="levelTx" presStyleLbl="revTx" presStyleIdx="0" presStyleCnt="0">
        <dgm:presLayoutVars>
          <dgm:chMax val="1"/>
          <dgm:bulletEnabled val="1"/>
        </dgm:presLayoutVars>
      </dgm:prSet>
      <dgm:spPr/>
      <dgm:t>
        <a:bodyPr/>
        <a:lstStyle/>
        <a:p>
          <a:endParaRPr lang="en-US"/>
        </a:p>
      </dgm:t>
    </dgm:pt>
    <dgm:pt modelId="{299285D8-9D53-4E79-892B-98D4FDF2636C}" type="pres">
      <dgm:prSet presAssocID="{1C123F60-7282-47B8-BC2D-07FF40B12555}" presName="Name8" presStyleCnt="0"/>
      <dgm:spPr/>
    </dgm:pt>
    <dgm:pt modelId="{1144162A-E927-492F-9444-776FD7A4FCED}" type="pres">
      <dgm:prSet presAssocID="{1C123F60-7282-47B8-BC2D-07FF40B12555}" presName="level" presStyleLbl="node1" presStyleIdx="1" presStyleCnt="4">
        <dgm:presLayoutVars>
          <dgm:chMax val="1"/>
          <dgm:bulletEnabled val="1"/>
        </dgm:presLayoutVars>
      </dgm:prSet>
      <dgm:spPr/>
      <dgm:t>
        <a:bodyPr/>
        <a:lstStyle/>
        <a:p>
          <a:endParaRPr lang="en-US"/>
        </a:p>
      </dgm:t>
    </dgm:pt>
    <dgm:pt modelId="{7744A286-C2CF-440A-BBC2-51B4BC3D53A5}" type="pres">
      <dgm:prSet presAssocID="{1C123F60-7282-47B8-BC2D-07FF40B12555}" presName="levelTx" presStyleLbl="revTx" presStyleIdx="0" presStyleCnt="0">
        <dgm:presLayoutVars>
          <dgm:chMax val="1"/>
          <dgm:bulletEnabled val="1"/>
        </dgm:presLayoutVars>
      </dgm:prSet>
      <dgm:spPr/>
      <dgm:t>
        <a:bodyPr/>
        <a:lstStyle/>
        <a:p>
          <a:endParaRPr lang="en-US"/>
        </a:p>
      </dgm:t>
    </dgm:pt>
    <dgm:pt modelId="{CDEBAD33-D496-454D-B6B9-484F1597C83B}" type="pres">
      <dgm:prSet presAssocID="{4025DAB6-06DF-4FDA-B72B-51D330048B5A}" presName="Name8" presStyleCnt="0"/>
      <dgm:spPr/>
    </dgm:pt>
    <dgm:pt modelId="{585F8CBD-3707-40B3-B2FD-3FCA5F3B991D}" type="pres">
      <dgm:prSet presAssocID="{4025DAB6-06DF-4FDA-B72B-51D330048B5A}" presName="level" presStyleLbl="node1" presStyleIdx="2" presStyleCnt="4">
        <dgm:presLayoutVars>
          <dgm:chMax val="1"/>
          <dgm:bulletEnabled val="1"/>
        </dgm:presLayoutVars>
      </dgm:prSet>
      <dgm:spPr/>
      <dgm:t>
        <a:bodyPr/>
        <a:lstStyle/>
        <a:p>
          <a:endParaRPr lang="en-US"/>
        </a:p>
      </dgm:t>
    </dgm:pt>
    <dgm:pt modelId="{6E98E5F1-8BED-43AE-AB6C-293327D13028}" type="pres">
      <dgm:prSet presAssocID="{4025DAB6-06DF-4FDA-B72B-51D330048B5A}" presName="levelTx" presStyleLbl="revTx" presStyleIdx="0" presStyleCnt="0">
        <dgm:presLayoutVars>
          <dgm:chMax val="1"/>
          <dgm:bulletEnabled val="1"/>
        </dgm:presLayoutVars>
      </dgm:prSet>
      <dgm:spPr/>
      <dgm:t>
        <a:bodyPr/>
        <a:lstStyle/>
        <a:p>
          <a:endParaRPr lang="en-US"/>
        </a:p>
      </dgm:t>
    </dgm:pt>
    <dgm:pt modelId="{3E09AB1B-4AE3-4B67-84AC-06EA8384CEBB}" type="pres">
      <dgm:prSet presAssocID="{535D62E0-7155-42D1-8D55-8C43303D8311}" presName="Name8" presStyleCnt="0"/>
      <dgm:spPr/>
    </dgm:pt>
    <dgm:pt modelId="{208D39DB-584C-4A38-A79D-0584DB09084F}" type="pres">
      <dgm:prSet presAssocID="{535D62E0-7155-42D1-8D55-8C43303D8311}" presName="level" presStyleLbl="node1" presStyleIdx="3" presStyleCnt="4" custLinFactNeighborY="62500">
        <dgm:presLayoutVars>
          <dgm:chMax val="1"/>
          <dgm:bulletEnabled val="1"/>
        </dgm:presLayoutVars>
      </dgm:prSet>
      <dgm:spPr/>
      <dgm:t>
        <a:bodyPr/>
        <a:lstStyle/>
        <a:p>
          <a:endParaRPr lang="en-US"/>
        </a:p>
      </dgm:t>
    </dgm:pt>
    <dgm:pt modelId="{18BF0D94-C5F9-44DA-9C6B-85445755F099}" type="pres">
      <dgm:prSet presAssocID="{535D62E0-7155-42D1-8D55-8C43303D8311}" presName="levelTx" presStyleLbl="revTx" presStyleIdx="0" presStyleCnt="0">
        <dgm:presLayoutVars>
          <dgm:chMax val="1"/>
          <dgm:bulletEnabled val="1"/>
        </dgm:presLayoutVars>
      </dgm:prSet>
      <dgm:spPr/>
      <dgm:t>
        <a:bodyPr/>
        <a:lstStyle/>
        <a:p>
          <a:endParaRPr lang="en-US"/>
        </a:p>
      </dgm:t>
    </dgm:pt>
  </dgm:ptLst>
  <dgm:cxnLst>
    <dgm:cxn modelId="{11E64E2C-733B-4384-88E9-81B654529A25}" srcId="{47C2A58A-B652-4876-BB29-2CC7C6BD2078}" destId="{31F00C4B-B310-4BBE-B21C-DA16B06241BB}" srcOrd="0" destOrd="0" parTransId="{9F6075EE-C6A9-49AD-A41E-9DCA5265000B}" sibTransId="{1304524A-5421-45F1-B95A-67549332A0A0}"/>
    <dgm:cxn modelId="{72ADAAC4-8A7A-4280-B41F-6860448768B2}" type="presOf" srcId="{535D62E0-7155-42D1-8D55-8C43303D8311}" destId="{208D39DB-584C-4A38-A79D-0584DB09084F}" srcOrd="0" destOrd="0" presId="urn:microsoft.com/office/officeart/2005/8/layout/pyramid1"/>
    <dgm:cxn modelId="{B0A12051-9735-486E-9165-FD0B05CA976D}" type="presOf" srcId="{535D62E0-7155-42D1-8D55-8C43303D8311}" destId="{18BF0D94-C5F9-44DA-9C6B-85445755F099}" srcOrd="1" destOrd="0" presId="urn:microsoft.com/office/officeart/2005/8/layout/pyramid1"/>
    <dgm:cxn modelId="{E12A8AF7-FB5B-456F-944C-5833D4D45DB5}" type="presOf" srcId="{4025DAB6-06DF-4FDA-B72B-51D330048B5A}" destId="{585F8CBD-3707-40B3-B2FD-3FCA5F3B991D}" srcOrd="0" destOrd="0" presId="urn:microsoft.com/office/officeart/2005/8/layout/pyramid1"/>
    <dgm:cxn modelId="{90B61017-A985-4A28-BDD5-805C045D024C}" type="presOf" srcId="{4025DAB6-06DF-4FDA-B72B-51D330048B5A}" destId="{6E98E5F1-8BED-43AE-AB6C-293327D13028}" srcOrd="1" destOrd="0" presId="urn:microsoft.com/office/officeart/2005/8/layout/pyramid1"/>
    <dgm:cxn modelId="{DBA36E1A-09A2-472F-A7A9-19E0ECC03637}" type="presOf" srcId="{47C2A58A-B652-4876-BB29-2CC7C6BD2078}" destId="{C8515FFC-2256-439B-8957-555CFCB121C2}" srcOrd="0" destOrd="0" presId="urn:microsoft.com/office/officeart/2005/8/layout/pyramid1"/>
    <dgm:cxn modelId="{EF1D48FF-FB0B-40A9-B084-F1732AA6BF87}" type="presOf" srcId="{1C123F60-7282-47B8-BC2D-07FF40B12555}" destId="{1144162A-E927-492F-9444-776FD7A4FCED}" srcOrd="0" destOrd="0" presId="urn:microsoft.com/office/officeart/2005/8/layout/pyramid1"/>
    <dgm:cxn modelId="{0366BC80-1921-49B5-9F41-5B86A34BC5F8}" srcId="{47C2A58A-B652-4876-BB29-2CC7C6BD2078}" destId="{1C123F60-7282-47B8-BC2D-07FF40B12555}" srcOrd="1" destOrd="0" parTransId="{B04E8DA8-902E-44F8-A0EB-307FD7916B88}" sibTransId="{DB84BE62-5C54-45AC-B8AB-B7142FADDADF}"/>
    <dgm:cxn modelId="{BE4D4382-0886-419F-8521-44ECB7DC4808}" type="presOf" srcId="{31F00C4B-B310-4BBE-B21C-DA16B06241BB}" destId="{9A3CA381-E84F-4181-BF3C-E231F5342C6A}" srcOrd="1" destOrd="0" presId="urn:microsoft.com/office/officeart/2005/8/layout/pyramid1"/>
    <dgm:cxn modelId="{1F505D9B-48D8-4F5F-B949-D9105521AC86}" type="presOf" srcId="{1C123F60-7282-47B8-BC2D-07FF40B12555}" destId="{7744A286-C2CF-440A-BBC2-51B4BC3D53A5}" srcOrd="1" destOrd="0" presId="urn:microsoft.com/office/officeart/2005/8/layout/pyramid1"/>
    <dgm:cxn modelId="{6A1AF6CE-BB78-4071-9DD3-8DFC2900225E}" srcId="{47C2A58A-B652-4876-BB29-2CC7C6BD2078}" destId="{535D62E0-7155-42D1-8D55-8C43303D8311}" srcOrd="3" destOrd="0" parTransId="{4A7B674C-3A3E-4D84-B85E-338EE3D6A70D}" sibTransId="{4826D76B-6B93-4500-96DE-21D40D67F7E3}"/>
    <dgm:cxn modelId="{BFC7C922-1BC7-4B05-8F1C-C282373B25E6}" srcId="{47C2A58A-B652-4876-BB29-2CC7C6BD2078}" destId="{4025DAB6-06DF-4FDA-B72B-51D330048B5A}" srcOrd="2" destOrd="0" parTransId="{4B80F2C1-037B-4BB0-B8CB-B3283BF6B8B9}" sibTransId="{158FC0B8-99BA-4B28-9112-7AC6C59F51E8}"/>
    <dgm:cxn modelId="{6F678138-32D5-4B03-8851-68C82A79A6EC}" type="presOf" srcId="{31F00C4B-B310-4BBE-B21C-DA16B06241BB}" destId="{FFAEFF88-D690-4902-AA11-189458268398}" srcOrd="0" destOrd="0" presId="urn:microsoft.com/office/officeart/2005/8/layout/pyramid1"/>
    <dgm:cxn modelId="{31F2DB1E-AD9B-46C3-9927-91F836A04C1A}" type="presParOf" srcId="{C8515FFC-2256-439B-8957-555CFCB121C2}" destId="{7820D52D-A714-427A-B800-1A0917F8EEEE}" srcOrd="0" destOrd="0" presId="urn:microsoft.com/office/officeart/2005/8/layout/pyramid1"/>
    <dgm:cxn modelId="{564E9E68-50CB-4C13-A3FA-ABE36B196D25}" type="presParOf" srcId="{7820D52D-A714-427A-B800-1A0917F8EEEE}" destId="{FFAEFF88-D690-4902-AA11-189458268398}" srcOrd="0" destOrd="0" presId="urn:microsoft.com/office/officeart/2005/8/layout/pyramid1"/>
    <dgm:cxn modelId="{7BFC4023-06CA-4DB5-A231-45CF12CC84E2}" type="presParOf" srcId="{7820D52D-A714-427A-B800-1A0917F8EEEE}" destId="{9A3CA381-E84F-4181-BF3C-E231F5342C6A}" srcOrd="1" destOrd="0" presId="urn:microsoft.com/office/officeart/2005/8/layout/pyramid1"/>
    <dgm:cxn modelId="{0E4C027C-5460-4A67-ADBE-52E3BC12BF5D}" type="presParOf" srcId="{C8515FFC-2256-439B-8957-555CFCB121C2}" destId="{299285D8-9D53-4E79-892B-98D4FDF2636C}" srcOrd="1" destOrd="0" presId="urn:microsoft.com/office/officeart/2005/8/layout/pyramid1"/>
    <dgm:cxn modelId="{7791C4EE-D646-4B79-A348-766A305E4152}" type="presParOf" srcId="{299285D8-9D53-4E79-892B-98D4FDF2636C}" destId="{1144162A-E927-492F-9444-776FD7A4FCED}" srcOrd="0" destOrd="0" presId="urn:microsoft.com/office/officeart/2005/8/layout/pyramid1"/>
    <dgm:cxn modelId="{0AF083F2-B91A-4035-ABA3-FFE314F75A59}" type="presParOf" srcId="{299285D8-9D53-4E79-892B-98D4FDF2636C}" destId="{7744A286-C2CF-440A-BBC2-51B4BC3D53A5}" srcOrd="1" destOrd="0" presId="urn:microsoft.com/office/officeart/2005/8/layout/pyramid1"/>
    <dgm:cxn modelId="{18DCED15-CCC0-46F0-8C45-E87206BFE978}" type="presParOf" srcId="{C8515FFC-2256-439B-8957-555CFCB121C2}" destId="{CDEBAD33-D496-454D-B6B9-484F1597C83B}" srcOrd="2" destOrd="0" presId="urn:microsoft.com/office/officeart/2005/8/layout/pyramid1"/>
    <dgm:cxn modelId="{DCB6705A-9275-4D91-A6A6-32B2830269A2}" type="presParOf" srcId="{CDEBAD33-D496-454D-B6B9-484F1597C83B}" destId="{585F8CBD-3707-40B3-B2FD-3FCA5F3B991D}" srcOrd="0" destOrd="0" presId="urn:microsoft.com/office/officeart/2005/8/layout/pyramid1"/>
    <dgm:cxn modelId="{45F8C641-13B1-4ED5-AAE7-2E747CF27956}" type="presParOf" srcId="{CDEBAD33-D496-454D-B6B9-484F1597C83B}" destId="{6E98E5F1-8BED-43AE-AB6C-293327D13028}" srcOrd="1" destOrd="0" presId="urn:microsoft.com/office/officeart/2005/8/layout/pyramid1"/>
    <dgm:cxn modelId="{EA3E427A-78BB-45F6-A4EC-CD487B0A28D9}" type="presParOf" srcId="{C8515FFC-2256-439B-8957-555CFCB121C2}" destId="{3E09AB1B-4AE3-4B67-84AC-06EA8384CEBB}" srcOrd="3" destOrd="0" presId="urn:microsoft.com/office/officeart/2005/8/layout/pyramid1"/>
    <dgm:cxn modelId="{E05441E3-C0BE-4E7C-8890-218A09AF118E}" type="presParOf" srcId="{3E09AB1B-4AE3-4B67-84AC-06EA8384CEBB}" destId="{208D39DB-584C-4A38-A79D-0584DB09084F}" srcOrd="0" destOrd="0" presId="urn:microsoft.com/office/officeart/2005/8/layout/pyramid1"/>
    <dgm:cxn modelId="{7A7DD477-3AA6-48E0-8513-80ECA06CFF21}" type="presParOf" srcId="{3E09AB1B-4AE3-4B67-84AC-06EA8384CEBB}" destId="{18BF0D94-C5F9-44DA-9C6B-85445755F099}"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AEFF88-D690-4902-AA11-189458268398}">
      <dsp:nvSpPr>
        <dsp:cNvPr id="0" name=""/>
        <dsp:cNvSpPr/>
      </dsp:nvSpPr>
      <dsp:spPr>
        <a:xfrm>
          <a:off x="2286000" y="0"/>
          <a:ext cx="1524000" cy="1016000"/>
        </a:xfrm>
        <a:prstGeom prst="trapezoid">
          <a:avLst>
            <a:gd name="adj" fmla="val 7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Security Operations</a:t>
          </a:r>
          <a:endParaRPr lang="en-US" sz="2300" kern="1200" dirty="0"/>
        </a:p>
      </dsp:txBody>
      <dsp:txXfrm>
        <a:off x="2286000" y="0"/>
        <a:ext cx="1524000" cy="1016000"/>
      </dsp:txXfrm>
    </dsp:sp>
    <dsp:sp modelId="{1144162A-E927-492F-9444-776FD7A4FCED}">
      <dsp:nvSpPr>
        <dsp:cNvPr id="0" name=""/>
        <dsp:cNvSpPr/>
      </dsp:nvSpPr>
      <dsp:spPr>
        <a:xfrm>
          <a:off x="1524000" y="1015999"/>
          <a:ext cx="3048000" cy="1016000"/>
        </a:xfrm>
        <a:prstGeom prst="trapezoid">
          <a:avLst>
            <a:gd name="adj" fmla="val 7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Technology and Procedures</a:t>
          </a:r>
          <a:endParaRPr lang="en-US" sz="2300" kern="1200" dirty="0"/>
        </a:p>
      </dsp:txBody>
      <dsp:txXfrm>
        <a:off x="2057400" y="1015999"/>
        <a:ext cx="1981200" cy="1016000"/>
      </dsp:txXfrm>
    </dsp:sp>
    <dsp:sp modelId="{585F8CBD-3707-40B3-B2FD-3FCA5F3B991D}">
      <dsp:nvSpPr>
        <dsp:cNvPr id="0" name=""/>
        <dsp:cNvSpPr/>
      </dsp:nvSpPr>
      <dsp:spPr>
        <a:xfrm>
          <a:off x="762000" y="2031999"/>
          <a:ext cx="4572000" cy="1016000"/>
        </a:xfrm>
        <a:prstGeom prst="trapezoid">
          <a:avLst>
            <a:gd name="adj" fmla="val 7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Awareness</a:t>
          </a:r>
          <a:endParaRPr lang="en-US" sz="2300" kern="1200" dirty="0"/>
        </a:p>
      </dsp:txBody>
      <dsp:txXfrm>
        <a:off x="1562100" y="2031999"/>
        <a:ext cx="2971800" cy="1016000"/>
      </dsp:txXfrm>
    </dsp:sp>
    <dsp:sp modelId="{208D39DB-584C-4A38-A79D-0584DB09084F}">
      <dsp:nvSpPr>
        <dsp:cNvPr id="0" name=""/>
        <dsp:cNvSpPr/>
      </dsp:nvSpPr>
      <dsp:spPr>
        <a:xfrm>
          <a:off x="0" y="3047999"/>
          <a:ext cx="6096000" cy="1016000"/>
        </a:xfrm>
        <a:prstGeom prst="trapezoid">
          <a:avLst>
            <a:gd name="adj" fmla="val 7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Policy and Regulatory Requirements</a:t>
          </a:r>
          <a:endParaRPr lang="en-US" sz="2300" kern="1200" dirty="0"/>
        </a:p>
      </dsp:txBody>
      <dsp:txXfrm>
        <a:off x="1066799" y="3047999"/>
        <a:ext cx="3962400" cy="1016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5121" cy="460400"/>
          </a:xfrm>
          <a:prstGeom prst="rect">
            <a:avLst/>
          </a:prstGeom>
        </p:spPr>
        <p:txBody>
          <a:bodyPr vert="horz" lIns="87313" tIns="43656" rIns="87313" bIns="43656" rtlCol="0"/>
          <a:lstStyle>
            <a:lvl1pPr algn="l">
              <a:defRPr sz="1100"/>
            </a:lvl1pPr>
          </a:lstStyle>
          <a:p>
            <a:endParaRPr lang="en-US"/>
          </a:p>
        </p:txBody>
      </p:sp>
      <p:sp>
        <p:nvSpPr>
          <p:cNvPr id="3" name="Date Placeholder 2"/>
          <p:cNvSpPr>
            <a:spLocks noGrp="1"/>
          </p:cNvSpPr>
          <p:nvPr>
            <p:ph type="dt" sz="quarter" idx="1"/>
          </p:nvPr>
        </p:nvSpPr>
        <p:spPr>
          <a:xfrm>
            <a:off x="3927574" y="1"/>
            <a:ext cx="3005121" cy="460400"/>
          </a:xfrm>
          <a:prstGeom prst="rect">
            <a:avLst/>
          </a:prstGeom>
        </p:spPr>
        <p:txBody>
          <a:bodyPr vert="horz" lIns="87313" tIns="43656" rIns="87313" bIns="43656" rtlCol="0"/>
          <a:lstStyle>
            <a:lvl1pPr algn="r">
              <a:defRPr sz="1100"/>
            </a:lvl1pPr>
          </a:lstStyle>
          <a:p>
            <a:fld id="{46D04FB4-BCBF-4DF2-976A-33B884422F1E}" type="datetimeFigureOut">
              <a:rPr lang="en-US" smtClean="0"/>
              <a:pPr/>
              <a:t>6/29/2009</a:t>
            </a:fld>
            <a:endParaRPr lang="en-US"/>
          </a:p>
        </p:txBody>
      </p:sp>
      <p:sp>
        <p:nvSpPr>
          <p:cNvPr id="4" name="Footer Placeholder 3"/>
          <p:cNvSpPr>
            <a:spLocks noGrp="1"/>
          </p:cNvSpPr>
          <p:nvPr>
            <p:ph type="ftr" sz="quarter" idx="2"/>
          </p:nvPr>
        </p:nvSpPr>
        <p:spPr>
          <a:xfrm>
            <a:off x="0" y="8758276"/>
            <a:ext cx="3005121" cy="460400"/>
          </a:xfrm>
          <a:prstGeom prst="rect">
            <a:avLst/>
          </a:prstGeom>
        </p:spPr>
        <p:txBody>
          <a:bodyPr vert="horz" lIns="87313" tIns="43656" rIns="87313" bIns="43656" rtlCol="0" anchor="b"/>
          <a:lstStyle>
            <a:lvl1pPr algn="l">
              <a:defRPr sz="1100"/>
            </a:lvl1pPr>
          </a:lstStyle>
          <a:p>
            <a:endParaRPr lang="en-US"/>
          </a:p>
        </p:txBody>
      </p:sp>
      <p:sp>
        <p:nvSpPr>
          <p:cNvPr id="5" name="Slide Number Placeholder 4"/>
          <p:cNvSpPr>
            <a:spLocks noGrp="1"/>
          </p:cNvSpPr>
          <p:nvPr>
            <p:ph type="sldNum" sz="quarter" idx="3"/>
          </p:nvPr>
        </p:nvSpPr>
        <p:spPr>
          <a:xfrm>
            <a:off x="3927574" y="8758276"/>
            <a:ext cx="3005121" cy="460400"/>
          </a:xfrm>
          <a:prstGeom prst="rect">
            <a:avLst/>
          </a:prstGeom>
        </p:spPr>
        <p:txBody>
          <a:bodyPr vert="horz" lIns="87313" tIns="43656" rIns="87313" bIns="43656" rtlCol="0" anchor="b"/>
          <a:lstStyle>
            <a:lvl1pPr algn="r">
              <a:defRPr sz="1100"/>
            </a:lvl1pPr>
          </a:lstStyle>
          <a:p>
            <a:fld id="{1E35EF7B-2ABA-49F9-B346-DEA8196DF93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5121" cy="460400"/>
          </a:xfrm>
          <a:prstGeom prst="rect">
            <a:avLst/>
          </a:prstGeom>
        </p:spPr>
        <p:txBody>
          <a:bodyPr vert="horz" lIns="92298" tIns="46149" rIns="92298" bIns="4614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27574" y="1"/>
            <a:ext cx="3005121" cy="460400"/>
          </a:xfrm>
          <a:prstGeom prst="rect">
            <a:avLst/>
          </a:prstGeom>
        </p:spPr>
        <p:txBody>
          <a:bodyPr vert="horz" lIns="92298" tIns="46149" rIns="92298" bIns="46149" rtlCol="0"/>
          <a:lstStyle>
            <a:lvl1pPr algn="r" fontAlgn="auto">
              <a:spcBef>
                <a:spcPts val="0"/>
              </a:spcBef>
              <a:spcAft>
                <a:spcPts val="0"/>
              </a:spcAft>
              <a:defRPr sz="1200">
                <a:latin typeface="+mn-lt"/>
              </a:defRPr>
            </a:lvl1pPr>
          </a:lstStyle>
          <a:p>
            <a:pPr>
              <a:defRPr/>
            </a:pPr>
            <a:fld id="{4303EDC3-5F52-497E-9C28-245B38B7D4F3}" type="datetimeFigureOut">
              <a:rPr lang="en-US"/>
              <a:pPr>
                <a:defRPr/>
              </a:pPr>
              <a:t>6/29/2009</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298" tIns="46149" rIns="92298" bIns="46149" rtlCol="0" anchor="ctr"/>
          <a:lstStyle/>
          <a:p>
            <a:pPr lvl="0"/>
            <a:endParaRPr lang="en-US" noProof="0"/>
          </a:p>
        </p:txBody>
      </p:sp>
      <p:sp>
        <p:nvSpPr>
          <p:cNvPr id="5" name="Notes Placeholder 4"/>
          <p:cNvSpPr>
            <a:spLocks noGrp="1"/>
          </p:cNvSpPr>
          <p:nvPr>
            <p:ph type="body" sz="quarter" idx="3"/>
          </p:nvPr>
        </p:nvSpPr>
        <p:spPr>
          <a:xfrm>
            <a:off x="693722" y="4379901"/>
            <a:ext cx="5546758" cy="4148175"/>
          </a:xfrm>
          <a:prstGeom prst="rect">
            <a:avLst/>
          </a:prstGeom>
        </p:spPr>
        <p:txBody>
          <a:bodyPr vert="horz" lIns="92298" tIns="46149" rIns="92298" bIns="4614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58276"/>
            <a:ext cx="3005121" cy="460400"/>
          </a:xfrm>
          <a:prstGeom prst="rect">
            <a:avLst/>
          </a:prstGeom>
        </p:spPr>
        <p:txBody>
          <a:bodyPr vert="horz" lIns="92298" tIns="46149" rIns="92298" bIns="4614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27574" y="8758276"/>
            <a:ext cx="3005121" cy="460400"/>
          </a:xfrm>
          <a:prstGeom prst="rect">
            <a:avLst/>
          </a:prstGeom>
        </p:spPr>
        <p:txBody>
          <a:bodyPr vert="horz" lIns="92298" tIns="46149" rIns="92298" bIns="46149" rtlCol="0" anchor="b"/>
          <a:lstStyle>
            <a:lvl1pPr algn="r" fontAlgn="auto">
              <a:spcBef>
                <a:spcPts val="0"/>
              </a:spcBef>
              <a:spcAft>
                <a:spcPts val="0"/>
              </a:spcAft>
              <a:defRPr sz="1200">
                <a:latin typeface="+mn-lt"/>
              </a:defRPr>
            </a:lvl1pPr>
          </a:lstStyle>
          <a:p>
            <a:pPr>
              <a:defRPr/>
            </a:pPr>
            <a:fld id="{9B8F11FF-EDAB-4AE8-98E4-791D75C39D0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p:cNvPicPr>
            <a:picLocks noChangeAspect="1" noChangeArrowheads="1"/>
          </p:cNvPicPr>
          <p:nvPr userDrawn="1"/>
        </p:nvPicPr>
        <p:blipFill>
          <a:blip r:embed="rId2" cstate="print"/>
          <a:srcRect/>
          <a:stretch>
            <a:fillRect/>
          </a:stretch>
        </p:blipFill>
        <p:spPr bwMode="auto">
          <a:xfrm>
            <a:off x="7772400" y="6477000"/>
            <a:ext cx="1257300" cy="295275"/>
          </a:xfrm>
          <a:prstGeom prst="rect">
            <a:avLst/>
          </a:prstGeom>
          <a:noFill/>
          <a:ln w="9525">
            <a:noFill/>
            <a:miter lim="800000"/>
            <a:headEnd/>
            <a:tailEnd/>
          </a:ln>
        </p:spPr>
      </p:pic>
      <p:sp>
        <p:nvSpPr>
          <p:cNvPr id="5" name="Rectangle 4"/>
          <p:cNvSpPr/>
          <p:nvPr userDrawn="1"/>
        </p:nvSpPr>
        <p:spPr>
          <a:xfrm>
            <a:off x="6248400" y="0"/>
            <a:ext cx="25146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2130425"/>
            <a:ext cx="7772400" cy="1470025"/>
          </a:xfrm>
        </p:spPr>
        <p:txBody>
          <a:bodyPr/>
          <a:lstStyle>
            <a:lvl1pPr>
              <a:defRPr>
                <a:solidFill>
                  <a:schemeClr val="accent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0"/>
          </p:nvPr>
        </p:nvSpPr>
        <p:spPr>
          <a:xfrm>
            <a:off x="4343400" y="6432550"/>
            <a:ext cx="457200" cy="425450"/>
          </a:xfrm>
        </p:spPr>
        <p:txBody>
          <a:bodyPr/>
          <a:lstStyle>
            <a:lvl1pPr algn="r">
              <a:defRPr/>
            </a:lvl1pPr>
          </a:lstStyle>
          <a:p>
            <a:pPr>
              <a:defRPr/>
            </a:pPr>
            <a:fld id="{AEA099F3-C05C-4887-8486-4FF38E4AD45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a:xfrm>
            <a:off x="6248400" y="0"/>
            <a:ext cx="25146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3429000" y="6432550"/>
            <a:ext cx="2133600" cy="425450"/>
          </a:xfrm>
        </p:spPr>
        <p:txBody>
          <a:bodyPr/>
          <a:lstStyle>
            <a:lvl1pPr algn="r">
              <a:defRPr/>
            </a:lvl1pPr>
          </a:lstStyle>
          <a:p>
            <a:pPr>
              <a:defRPr/>
            </a:pPr>
            <a:fld id="{91999955-FA94-45D7-95C6-8AE16CEC413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6248400" y="0"/>
            <a:ext cx="25146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3429000" y="6432550"/>
            <a:ext cx="2133600" cy="425450"/>
          </a:xfrm>
        </p:spPr>
        <p:txBody>
          <a:bodyPr/>
          <a:lstStyle>
            <a:lvl1pPr algn="r">
              <a:defRPr/>
            </a:lvl1pPr>
          </a:lstStyle>
          <a:p>
            <a:pPr>
              <a:defRPr/>
            </a:pPr>
            <a:fld id="{4A55307C-1F3B-4A00-8B48-C9210B81D6A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6248400" y="0"/>
            <a:ext cx="25146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438400" y="533400"/>
            <a:ext cx="5867400" cy="762000"/>
          </a:xfrm>
        </p:spPr>
        <p:txBody>
          <a:bodyPr/>
          <a:lstStyle/>
          <a:p>
            <a:r>
              <a:rPr lang="en-US" dirty="0" smtClean="0"/>
              <a:t>Click to edit Master title</a:t>
            </a:r>
            <a:endParaRPr lang="en-US" dirty="0"/>
          </a:p>
        </p:txBody>
      </p:sp>
      <p:sp>
        <p:nvSpPr>
          <p:cNvPr id="3" name="Content Placeholder 2"/>
          <p:cNvSpPr>
            <a:spLocks noGrp="1"/>
          </p:cNvSpPr>
          <p:nvPr>
            <p:ph idx="1"/>
          </p:nvPr>
        </p:nvSpPr>
        <p:spPr>
          <a:xfrm>
            <a:off x="457200" y="1600201"/>
            <a:ext cx="8229600" cy="45719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4343400" y="6432550"/>
            <a:ext cx="457200" cy="425450"/>
          </a:xfrm>
        </p:spPr>
        <p:txBody>
          <a:bodyPr/>
          <a:lstStyle>
            <a:lvl1pPr algn="r">
              <a:defRPr/>
            </a:lvl1pPr>
          </a:lstStyle>
          <a:p>
            <a:pPr>
              <a:defRPr/>
            </a:pPr>
            <a:fld id="{6EC68F29-A505-4B34-8CB1-9E5CEDB4C96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6248400" y="0"/>
            <a:ext cx="25146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Slide Number Placeholder 5"/>
          <p:cNvSpPr>
            <a:spLocks noGrp="1"/>
          </p:cNvSpPr>
          <p:nvPr>
            <p:ph type="sldNum" sz="quarter" idx="10"/>
          </p:nvPr>
        </p:nvSpPr>
        <p:spPr>
          <a:xfrm>
            <a:off x="3429000" y="6432550"/>
            <a:ext cx="2133600" cy="425450"/>
          </a:xfrm>
        </p:spPr>
        <p:txBody>
          <a:bodyPr/>
          <a:lstStyle>
            <a:lvl1pPr algn="r">
              <a:defRPr/>
            </a:lvl1pPr>
          </a:lstStyle>
          <a:p>
            <a:pPr>
              <a:defRPr/>
            </a:pPr>
            <a:fld id="{90B7563F-69FD-46C2-85B3-40566CAB93E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6248400" y="0"/>
            <a:ext cx="25146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4343400" y="6432550"/>
            <a:ext cx="457200" cy="425450"/>
          </a:xfrm>
        </p:spPr>
        <p:txBody>
          <a:bodyPr/>
          <a:lstStyle>
            <a:lvl1pPr algn="r">
              <a:defRPr/>
            </a:lvl1pPr>
          </a:lstStyle>
          <a:p>
            <a:pPr>
              <a:defRPr/>
            </a:pPr>
            <a:fld id="{95E5F815-5978-4EB1-A918-BB5198C1E91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6248400" y="0"/>
            <a:ext cx="25146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0"/>
          </p:nvPr>
        </p:nvSpPr>
        <p:spPr>
          <a:xfrm>
            <a:off x="3429000" y="6432550"/>
            <a:ext cx="2133600" cy="425450"/>
          </a:xfrm>
        </p:spPr>
        <p:txBody>
          <a:bodyPr/>
          <a:lstStyle>
            <a:lvl1pPr algn="r">
              <a:defRPr/>
            </a:lvl1pPr>
          </a:lstStyle>
          <a:p>
            <a:pPr>
              <a:defRPr/>
            </a:pPr>
            <a:fld id="{BA9641B9-F1E0-4520-ADE1-C98DBB4AF17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6248400" y="0"/>
            <a:ext cx="25146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0"/>
          </p:nvPr>
        </p:nvSpPr>
        <p:spPr>
          <a:xfrm>
            <a:off x="3429000" y="6432550"/>
            <a:ext cx="2133600" cy="425450"/>
          </a:xfrm>
        </p:spPr>
        <p:txBody>
          <a:bodyPr/>
          <a:lstStyle>
            <a:lvl1pPr algn="r">
              <a:defRPr/>
            </a:lvl1pPr>
          </a:lstStyle>
          <a:p>
            <a:pPr>
              <a:defRPr/>
            </a:pPr>
            <a:fld id="{CBE58718-2F50-4FD8-9211-84832B09019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6248400" y="0"/>
            <a:ext cx="25146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lide Number Placeholder 5"/>
          <p:cNvSpPr>
            <a:spLocks noGrp="1"/>
          </p:cNvSpPr>
          <p:nvPr>
            <p:ph type="sldNum" sz="quarter" idx="10"/>
          </p:nvPr>
        </p:nvSpPr>
        <p:spPr>
          <a:xfrm>
            <a:off x="3429000" y="6432550"/>
            <a:ext cx="2133600" cy="425450"/>
          </a:xfrm>
        </p:spPr>
        <p:txBody>
          <a:bodyPr/>
          <a:lstStyle>
            <a:lvl1pPr algn="r">
              <a:defRPr/>
            </a:lvl1pPr>
          </a:lstStyle>
          <a:p>
            <a:pPr>
              <a:defRPr/>
            </a:pPr>
            <a:fld id="{05557706-687A-44CC-9AC9-AEE1FFC5CE8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6248400" y="0"/>
            <a:ext cx="25146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a:xfrm>
            <a:off x="3429000" y="6432550"/>
            <a:ext cx="2133600" cy="425450"/>
          </a:xfrm>
        </p:spPr>
        <p:txBody>
          <a:bodyPr/>
          <a:lstStyle>
            <a:lvl1pPr algn="r">
              <a:defRPr/>
            </a:lvl1pPr>
          </a:lstStyle>
          <a:p>
            <a:pPr>
              <a:defRPr/>
            </a:pPr>
            <a:fld id="{445D0CF3-BCEA-4A03-BAF7-8B502F1E0C2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6248400" y="0"/>
            <a:ext cx="25146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a:xfrm>
            <a:off x="3429000" y="6432550"/>
            <a:ext cx="2133600" cy="425450"/>
          </a:xfrm>
        </p:spPr>
        <p:txBody>
          <a:bodyPr/>
          <a:lstStyle>
            <a:lvl1pPr algn="r">
              <a:defRPr/>
            </a:lvl1pPr>
          </a:lstStyle>
          <a:p>
            <a:pPr>
              <a:defRPr/>
            </a:pPr>
            <a:fld id="{4B437508-F239-4E87-B7C7-D07F35F5FF1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6324600"/>
            <a:ext cx="9144000" cy="533400"/>
          </a:xfrm>
          <a:prstGeom prst="rect">
            <a:avLst/>
          </a:prstGeom>
          <a:solidFill>
            <a:schemeClr val="bg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100" dirty="0"/>
              <a:t>Confidential Property of the University of Notre Dame</a:t>
            </a:r>
          </a:p>
        </p:txBody>
      </p:sp>
      <p:sp>
        <p:nvSpPr>
          <p:cNvPr id="2053" name="Title Placeholder 1"/>
          <p:cNvSpPr>
            <a:spLocks noGrp="1"/>
          </p:cNvSpPr>
          <p:nvPr>
            <p:ph type="title"/>
          </p:nvPr>
        </p:nvSpPr>
        <p:spPr bwMode="auto">
          <a:xfrm>
            <a:off x="2438400" y="533400"/>
            <a:ext cx="5943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Text Placeholder 2"/>
          <p:cNvSpPr>
            <a:spLocks noGrp="1"/>
          </p:cNvSpPr>
          <p:nvPr>
            <p:ph type="body" idx="1"/>
          </p:nvPr>
        </p:nvSpPr>
        <p:spPr bwMode="auto">
          <a:xfrm>
            <a:off x="457200" y="18748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5" name="Picture 3"/>
          <p:cNvPicPr>
            <a:picLocks noChangeAspect="1" noChangeArrowheads="1"/>
          </p:cNvPicPr>
          <p:nvPr/>
        </p:nvPicPr>
        <p:blipFill>
          <a:blip r:embed="rId13" cstate="print"/>
          <a:srcRect/>
          <a:stretch>
            <a:fillRect/>
          </a:stretch>
        </p:blipFill>
        <p:spPr bwMode="auto">
          <a:xfrm>
            <a:off x="7772400" y="6477000"/>
            <a:ext cx="1257300" cy="295275"/>
          </a:xfrm>
          <a:prstGeom prst="rect">
            <a:avLst/>
          </a:prstGeom>
          <a:noFill/>
          <a:ln w="9525">
            <a:noFill/>
            <a:miter lim="800000"/>
            <a:headEnd/>
            <a:tailEnd/>
          </a:ln>
        </p:spPr>
      </p:pic>
      <p:pic>
        <p:nvPicPr>
          <p:cNvPr id="2056" name="Picture 7" descr="dome.gif"/>
          <p:cNvPicPr>
            <a:picLocks noChangeAspect="1"/>
          </p:cNvPicPr>
          <p:nvPr/>
        </p:nvPicPr>
        <p:blipFill>
          <a:blip r:embed="rId14" cstate="print"/>
          <a:srcRect/>
          <a:stretch>
            <a:fillRect/>
          </a:stretch>
        </p:blipFill>
        <p:spPr bwMode="auto">
          <a:xfrm>
            <a:off x="8077200" y="838200"/>
            <a:ext cx="952500" cy="990600"/>
          </a:xfrm>
          <a:prstGeom prst="rect">
            <a:avLst/>
          </a:prstGeom>
          <a:noFill/>
          <a:ln w="9525">
            <a:noFill/>
            <a:miter lim="800000"/>
            <a:headEnd/>
            <a:tailEnd/>
          </a:ln>
        </p:spPr>
      </p:pic>
      <p:pic>
        <p:nvPicPr>
          <p:cNvPr id="2057" name="Picture 8" descr="header_bar.jpg"/>
          <p:cNvPicPr>
            <a:picLocks noChangeAspect="1"/>
          </p:cNvPicPr>
          <p:nvPr/>
        </p:nvPicPr>
        <p:blipFill>
          <a:blip r:embed="rId15" cstate="print"/>
          <a:srcRect/>
          <a:stretch>
            <a:fillRect/>
          </a:stretch>
        </p:blipFill>
        <p:spPr bwMode="auto">
          <a:xfrm>
            <a:off x="2362200" y="0"/>
            <a:ext cx="6553200" cy="490538"/>
          </a:xfrm>
          <a:prstGeom prst="rect">
            <a:avLst/>
          </a:prstGeom>
          <a:noFill/>
          <a:ln w="9525">
            <a:noFill/>
            <a:miter lim="800000"/>
            <a:headEnd/>
            <a:tailEnd/>
          </a:ln>
        </p:spPr>
      </p:pic>
      <p:pic>
        <p:nvPicPr>
          <p:cNvPr id="2058" name="Picture 2"/>
          <p:cNvPicPr>
            <a:picLocks noChangeAspect="1" noChangeArrowheads="1"/>
          </p:cNvPicPr>
          <p:nvPr/>
        </p:nvPicPr>
        <p:blipFill>
          <a:blip r:embed="rId16" cstate="print"/>
          <a:srcRect/>
          <a:stretch>
            <a:fillRect/>
          </a:stretch>
        </p:blipFill>
        <p:spPr bwMode="auto">
          <a:xfrm>
            <a:off x="304800" y="0"/>
            <a:ext cx="2076450" cy="1403350"/>
          </a:xfrm>
          <a:prstGeom prst="rect">
            <a:avLst/>
          </a:prstGeom>
          <a:noFill/>
          <a:ln w="9525">
            <a:noFill/>
            <a:miter lim="800000"/>
            <a:headEnd/>
            <a:tailEnd/>
          </a:ln>
        </p:spPr>
      </p:pic>
      <p:sp>
        <p:nvSpPr>
          <p:cNvPr id="12" name="Rectangle 11"/>
          <p:cNvSpPr/>
          <p:nvPr/>
        </p:nvSpPr>
        <p:spPr>
          <a:xfrm>
            <a:off x="6248400" y="42446"/>
            <a:ext cx="2587310" cy="338554"/>
          </a:xfrm>
          <a:prstGeom prst="rect">
            <a:avLst/>
          </a:prstGeom>
          <a:noFill/>
        </p:spPr>
        <p:txBody>
          <a:bodyPr wrap="none">
            <a:spAutoFit/>
          </a:bodyPr>
          <a:lstStyle/>
          <a:p>
            <a:pPr algn="ctr" fontAlgn="auto">
              <a:spcBef>
                <a:spcPts val="0"/>
              </a:spcBef>
              <a:spcAft>
                <a:spcPts val="0"/>
              </a:spcAft>
              <a:defRPr/>
            </a:pPr>
            <a:r>
              <a:rPr lang="en-US" sz="1600" dirty="0">
                <a:ln w="10160">
                  <a:solidFill>
                    <a:schemeClr val="accent1"/>
                  </a:solidFill>
                  <a:prstDash val="solid"/>
                </a:ln>
                <a:solidFill>
                  <a:srgbClr val="FFFFFF"/>
                </a:solidFill>
                <a:effectLst>
                  <a:outerShdw blurRad="50800" dist="38100" dir="8100000" algn="tr" rotWithShape="0">
                    <a:schemeClr val="bg2"/>
                  </a:outerShdw>
                </a:effectLst>
                <a:latin typeface="+mn-lt"/>
              </a:rPr>
              <a:t>Credit Card Support Program</a:t>
            </a:r>
          </a:p>
        </p:txBody>
      </p:sp>
      <p:sp>
        <p:nvSpPr>
          <p:cNvPr id="17" name="Slide Number Placeholder 5"/>
          <p:cNvSpPr>
            <a:spLocks noGrp="1"/>
          </p:cNvSpPr>
          <p:nvPr>
            <p:ph type="sldNum" sz="quarter" idx="4"/>
          </p:nvPr>
        </p:nvSpPr>
        <p:spPr>
          <a:xfrm>
            <a:off x="4267200" y="6432550"/>
            <a:ext cx="533400" cy="425450"/>
          </a:xfrm>
          <a:prstGeom prst="rect">
            <a:avLst/>
          </a:prstGeom>
        </p:spPr>
        <p:txBody>
          <a:bodyPr/>
          <a:lstStyle>
            <a:lvl1pPr algn="r" fontAlgn="auto">
              <a:spcBef>
                <a:spcPts val="0"/>
              </a:spcBef>
              <a:spcAft>
                <a:spcPts val="0"/>
              </a:spcAft>
              <a:defRPr>
                <a:latin typeface="+mn-lt"/>
              </a:defRPr>
            </a:lvl1pPr>
          </a:lstStyle>
          <a:p>
            <a:pPr>
              <a:defRPr/>
            </a:pPr>
            <a:fld id="{15C16BF7-E034-4DFA-AC0B-1C611FAB2426}" type="slidenum">
              <a:rPr lang="en-US"/>
              <a:pPr>
                <a:defRPr/>
              </a:pPr>
              <a:t>‹#›</a:t>
            </a:fld>
            <a:endParaRPr lang="en-US" dirty="0"/>
          </a:p>
        </p:txBody>
      </p:sp>
      <p:sp>
        <p:nvSpPr>
          <p:cNvPr id="11" name="Rectangle 10"/>
          <p:cNvSpPr/>
          <p:nvPr userDrawn="1"/>
        </p:nvSpPr>
        <p:spPr>
          <a:xfrm>
            <a:off x="6248400" y="0"/>
            <a:ext cx="25146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dt="0"/>
  <p:txStyles>
    <p:titleStyle>
      <a:lvl1pPr algn="ctr" rtl="0" eaLnBrk="0" fontAlgn="base" hangingPunct="0">
        <a:spcBef>
          <a:spcPct val="0"/>
        </a:spcBef>
        <a:spcAft>
          <a:spcPct val="0"/>
        </a:spcAft>
        <a:defRPr sz="4400" kern="1200">
          <a:solidFill>
            <a:srgbClr val="333333"/>
          </a:solidFill>
          <a:latin typeface="+mj-lt"/>
          <a:ea typeface="+mj-ea"/>
          <a:cs typeface="+mj-cs"/>
        </a:defRPr>
      </a:lvl1pPr>
      <a:lvl2pPr algn="ctr" rtl="0" eaLnBrk="0" fontAlgn="base" hangingPunct="0">
        <a:spcBef>
          <a:spcPct val="0"/>
        </a:spcBef>
        <a:spcAft>
          <a:spcPct val="0"/>
        </a:spcAft>
        <a:defRPr sz="4400">
          <a:solidFill>
            <a:srgbClr val="333333"/>
          </a:solidFill>
          <a:latin typeface="Calibri" pitchFamily="34" charset="0"/>
        </a:defRPr>
      </a:lvl2pPr>
      <a:lvl3pPr algn="ctr" rtl="0" eaLnBrk="0" fontAlgn="base" hangingPunct="0">
        <a:spcBef>
          <a:spcPct val="0"/>
        </a:spcBef>
        <a:spcAft>
          <a:spcPct val="0"/>
        </a:spcAft>
        <a:defRPr sz="4400">
          <a:solidFill>
            <a:srgbClr val="333333"/>
          </a:solidFill>
          <a:latin typeface="Calibri" pitchFamily="34" charset="0"/>
        </a:defRPr>
      </a:lvl3pPr>
      <a:lvl4pPr algn="ctr" rtl="0" eaLnBrk="0" fontAlgn="base" hangingPunct="0">
        <a:spcBef>
          <a:spcPct val="0"/>
        </a:spcBef>
        <a:spcAft>
          <a:spcPct val="0"/>
        </a:spcAft>
        <a:defRPr sz="4400">
          <a:solidFill>
            <a:srgbClr val="333333"/>
          </a:solidFill>
          <a:latin typeface="Calibri" pitchFamily="34" charset="0"/>
        </a:defRPr>
      </a:lvl4pPr>
      <a:lvl5pPr algn="ctr" rtl="0" eaLnBrk="0" fontAlgn="base" hangingPunct="0">
        <a:spcBef>
          <a:spcPct val="0"/>
        </a:spcBef>
        <a:spcAft>
          <a:spcPct val="0"/>
        </a:spcAft>
        <a:defRPr sz="4400">
          <a:solidFill>
            <a:srgbClr val="333333"/>
          </a:solidFill>
          <a:latin typeface="Calibri" pitchFamily="34" charset="0"/>
        </a:defRPr>
      </a:lvl5pPr>
      <a:lvl6pPr marL="457200" algn="ctr" rtl="0" fontAlgn="base">
        <a:spcBef>
          <a:spcPct val="0"/>
        </a:spcBef>
        <a:spcAft>
          <a:spcPct val="0"/>
        </a:spcAft>
        <a:defRPr sz="4400">
          <a:solidFill>
            <a:srgbClr val="333333"/>
          </a:solidFill>
          <a:latin typeface="Calibri" pitchFamily="34" charset="0"/>
        </a:defRPr>
      </a:lvl6pPr>
      <a:lvl7pPr marL="914400" algn="ctr" rtl="0" fontAlgn="base">
        <a:spcBef>
          <a:spcPct val="0"/>
        </a:spcBef>
        <a:spcAft>
          <a:spcPct val="0"/>
        </a:spcAft>
        <a:defRPr sz="4400">
          <a:solidFill>
            <a:srgbClr val="333333"/>
          </a:solidFill>
          <a:latin typeface="Calibri" pitchFamily="34" charset="0"/>
        </a:defRPr>
      </a:lvl7pPr>
      <a:lvl8pPr marL="1371600" algn="ctr" rtl="0" fontAlgn="base">
        <a:spcBef>
          <a:spcPct val="0"/>
        </a:spcBef>
        <a:spcAft>
          <a:spcPct val="0"/>
        </a:spcAft>
        <a:defRPr sz="4400">
          <a:solidFill>
            <a:srgbClr val="333333"/>
          </a:solidFill>
          <a:latin typeface="Calibri" pitchFamily="34" charset="0"/>
        </a:defRPr>
      </a:lvl8pPr>
      <a:lvl9pPr marL="1828800" algn="ctr" rtl="0" fontAlgn="base">
        <a:spcBef>
          <a:spcPct val="0"/>
        </a:spcBef>
        <a:spcAft>
          <a:spcPct val="0"/>
        </a:spcAft>
        <a:defRPr sz="4400">
          <a:solidFill>
            <a:srgbClr val="333333"/>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333333"/>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333333"/>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333333"/>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333333"/>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85800" y="2133600"/>
            <a:ext cx="7772400" cy="1470025"/>
          </a:xfrm>
        </p:spPr>
        <p:txBody>
          <a:bodyPr/>
          <a:lstStyle/>
          <a:p>
            <a:pPr eaLnBrk="1" hangingPunct="1"/>
            <a:r>
              <a:rPr lang="en-US" dirty="0" smtClean="0">
                <a:solidFill>
                  <a:srgbClr val="333333"/>
                </a:solidFill>
              </a:rPr>
              <a:t>Security From The Ground Up</a:t>
            </a:r>
          </a:p>
        </p:txBody>
      </p:sp>
      <p:sp>
        <p:nvSpPr>
          <p:cNvPr id="14339" name="Subtitle 2"/>
          <p:cNvSpPr>
            <a:spLocks noGrp="1"/>
          </p:cNvSpPr>
          <p:nvPr>
            <p:ph type="subTitle" idx="1"/>
          </p:nvPr>
        </p:nvSpPr>
        <p:spPr>
          <a:xfrm>
            <a:off x="1066800" y="3962400"/>
            <a:ext cx="7086600" cy="2209800"/>
          </a:xfrm>
        </p:spPr>
        <p:txBody>
          <a:bodyPr/>
          <a:lstStyle/>
          <a:p>
            <a:pPr eaLnBrk="1" hangingPunct="1"/>
            <a:endParaRPr lang="en-US" sz="2800" dirty="0" smtClean="0">
              <a:solidFill>
                <a:srgbClr val="333333"/>
              </a:solidFill>
            </a:endParaRPr>
          </a:p>
          <a:p>
            <a:pPr eaLnBrk="1" hangingPunct="1"/>
            <a:r>
              <a:rPr lang="en-US" sz="2800" dirty="0" smtClean="0">
                <a:solidFill>
                  <a:srgbClr val="333333"/>
                </a:solidFill>
              </a:rPr>
              <a:t>David Seidl</a:t>
            </a:r>
          </a:p>
          <a:p>
            <a:pPr eaLnBrk="1" hangingPunct="1"/>
            <a:r>
              <a:rPr lang="en-US" sz="2800" dirty="0" smtClean="0">
                <a:solidFill>
                  <a:srgbClr val="333333"/>
                </a:solidFill>
              </a:rPr>
              <a:t>Information Security Program Manager</a:t>
            </a:r>
          </a:p>
          <a:p>
            <a:pPr eaLnBrk="1" hangingPunct="1"/>
            <a:r>
              <a:rPr lang="en-US" sz="2800" dirty="0" smtClean="0">
                <a:solidFill>
                  <a:srgbClr val="333333"/>
                </a:solidFill>
              </a:rPr>
              <a:t>University of Notre Dame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CITRA Findings</a:t>
            </a:r>
          </a:p>
        </p:txBody>
      </p:sp>
      <p:sp>
        <p:nvSpPr>
          <p:cNvPr id="38915" name="Content Placeholder 2"/>
          <p:cNvSpPr>
            <a:spLocks noGrp="1"/>
          </p:cNvSpPr>
          <p:nvPr>
            <p:ph idx="1"/>
          </p:nvPr>
        </p:nvSpPr>
        <p:spPr>
          <a:xfrm>
            <a:off x="457200" y="1600200"/>
            <a:ext cx="8229600" cy="4572000"/>
          </a:xfrm>
        </p:spPr>
        <p:txBody>
          <a:bodyPr/>
          <a:lstStyle/>
          <a:p>
            <a:r>
              <a:rPr lang="en-US" sz="2800" smtClean="0"/>
              <a:t>End result was 68 findings covering 10 key areas:</a:t>
            </a:r>
          </a:p>
          <a:p>
            <a:endParaRPr lang="en-US" sz="2800" smtClean="0"/>
          </a:p>
          <a:p>
            <a:endParaRPr lang="en-US" sz="2800" smtClean="0"/>
          </a:p>
          <a:p>
            <a:endParaRPr lang="en-US" sz="2800" smtClean="0"/>
          </a:p>
          <a:p>
            <a:endParaRPr lang="en-US" sz="1400" smtClean="0"/>
          </a:p>
          <a:p>
            <a:r>
              <a:rPr lang="en-US" sz="2800" smtClean="0"/>
              <a:t>For example…</a:t>
            </a:r>
          </a:p>
          <a:p>
            <a:endParaRPr lang="en-US" sz="2800" smtClean="0"/>
          </a:p>
        </p:txBody>
      </p:sp>
      <p:sp>
        <p:nvSpPr>
          <p:cNvPr id="4" name="Slide Number Placeholder 3"/>
          <p:cNvSpPr>
            <a:spLocks noGrp="1"/>
          </p:cNvSpPr>
          <p:nvPr>
            <p:ph type="sldNum" sz="quarter" idx="10"/>
          </p:nvPr>
        </p:nvSpPr>
        <p:spPr/>
        <p:txBody>
          <a:bodyPr/>
          <a:lstStyle/>
          <a:p>
            <a:pPr>
              <a:defRPr/>
            </a:pPr>
            <a:fld id="{7E8DFA3F-262C-46D3-8F4A-85E3D845A19A}" type="slidenum">
              <a:rPr lang="en-US" smtClean="0"/>
              <a:pPr>
                <a:defRPr/>
              </a:pPr>
              <a:t>10</a:t>
            </a:fld>
            <a:endParaRPr lang="en-US" dirty="0"/>
          </a:p>
        </p:txBody>
      </p:sp>
      <p:graphicFrame>
        <p:nvGraphicFramePr>
          <p:cNvPr id="5" name="Table 4"/>
          <p:cNvGraphicFramePr>
            <a:graphicFrameLocks noGrp="1"/>
          </p:cNvGraphicFramePr>
          <p:nvPr/>
        </p:nvGraphicFramePr>
        <p:xfrm>
          <a:off x="1066800" y="2133600"/>
          <a:ext cx="7010400" cy="1828800"/>
        </p:xfrm>
        <a:graphic>
          <a:graphicData uri="http://schemas.openxmlformats.org/drawingml/2006/table">
            <a:tbl>
              <a:tblPr firstRow="1" bandRow="1">
                <a:tableStyleId>{2D5ABB26-0587-4C30-8999-92F81FD0307C}</a:tableStyleId>
              </a:tblPr>
              <a:tblGrid>
                <a:gridCol w="3505200"/>
                <a:gridCol w="3505200"/>
              </a:tblGrid>
              <a:tr h="350520">
                <a:tc>
                  <a:txBody>
                    <a:bodyPr/>
                    <a:lstStyle/>
                    <a:p>
                      <a:r>
                        <a:rPr lang="en-US" dirty="0" smtClean="0">
                          <a:solidFill>
                            <a:srgbClr val="000000"/>
                          </a:solidFill>
                        </a:rPr>
                        <a:t>Information Security Framework</a:t>
                      </a:r>
                      <a:endParaRPr lang="en-US" dirty="0">
                        <a:solidFill>
                          <a:srgbClr val="000000"/>
                        </a:solidFill>
                      </a:endParaRPr>
                    </a:p>
                  </a:txBody>
                  <a:tcPr/>
                </a:tc>
                <a:tc>
                  <a:txBody>
                    <a:bodyPr/>
                    <a:lstStyle/>
                    <a:p>
                      <a:r>
                        <a:rPr lang="en-US" dirty="0" smtClean="0">
                          <a:solidFill>
                            <a:srgbClr val="000000"/>
                          </a:solidFill>
                        </a:rPr>
                        <a:t>Data Classification and Handling</a:t>
                      </a:r>
                      <a:endParaRPr lang="en-US" dirty="0">
                        <a:solidFill>
                          <a:srgbClr val="000000"/>
                        </a:solidFill>
                      </a:endParaRPr>
                    </a:p>
                  </a:txBody>
                  <a:tcPr/>
                </a:tc>
              </a:tr>
              <a:tr h="350520">
                <a:tc>
                  <a:txBody>
                    <a:bodyPr/>
                    <a:lstStyle/>
                    <a:p>
                      <a:r>
                        <a:rPr lang="en-US" dirty="0" smtClean="0">
                          <a:solidFill>
                            <a:srgbClr val="000000"/>
                          </a:solidFill>
                        </a:rPr>
                        <a:t>Access Control</a:t>
                      </a:r>
                      <a:endParaRPr lang="en-US" dirty="0">
                        <a:solidFill>
                          <a:srgbClr val="000000"/>
                        </a:solidFill>
                      </a:endParaRPr>
                    </a:p>
                  </a:txBody>
                  <a:tcPr/>
                </a:tc>
                <a:tc>
                  <a:txBody>
                    <a:bodyPr/>
                    <a:lstStyle/>
                    <a:p>
                      <a:r>
                        <a:rPr lang="en-US" dirty="0" smtClean="0">
                          <a:solidFill>
                            <a:srgbClr val="000000"/>
                          </a:solidFill>
                        </a:rPr>
                        <a:t>Encryption Strategy</a:t>
                      </a:r>
                      <a:endParaRPr lang="en-US" dirty="0">
                        <a:solidFill>
                          <a:srgbClr val="000000"/>
                        </a:solidFill>
                      </a:endParaRPr>
                    </a:p>
                  </a:txBody>
                  <a:tcPr/>
                </a:tc>
              </a:tr>
              <a:tr h="350520">
                <a:tc>
                  <a:txBody>
                    <a:bodyPr/>
                    <a:lstStyle/>
                    <a:p>
                      <a:r>
                        <a:rPr lang="en-US" dirty="0" smtClean="0">
                          <a:solidFill>
                            <a:srgbClr val="000000"/>
                          </a:solidFill>
                        </a:rPr>
                        <a:t>Configuration Standards</a:t>
                      </a:r>
                      <a:endParaRPr lang="en-US" dirty="0">
                        <a:solidFill>
                          <a:srgbClr val="000000"/>
                        </a:solidFill>
                      </a:endParaRPr>
                    </a:p>
                  </a:txBody>
                  <a:tcPr/>
                </a:tc>
                <a:tc>
                  <a:txBody>
                    <a:bodyPr/>
                    <a:lstStyle/>
                    <a:p>
                      <a:r>
                        <a:rPr lang="en-US" dirty="0" smtClean="0">
                          <a:solidFill>
                            <a:srgbClr val="000000"/>
                          </a:solidFill>
                        </a:rPr>
                        <a:t>Physical</a:t>
                      </a:r>
                      <a:r>
                        <a:rPr lang="en-US" baseline="0" dirty="0" smtClean="0">
                          <a:solidFill>
                            <a:srgbClr val="000000"/>
                          </a:solidFill>
                        </a:rPr>
                        <a:t> Security</a:t>
                      </a:r>
                      <a:endParaRPr lang="en-US" dirty="0">
                        <a:solidFill>
                          <a:srgbClr val="000000"/>
                        </a:solidFill>
                      </a:endParaRPr>
                    </a:p>
                  </a:txBody>
                  <a:tcPr/>
                </a:tc>
              </a:tr>
              <a:tr h="350520">
                <a:tc>
                  <a:txBody>
                    <a:bodyPr/>
                    <a:lstStyle/>
                    <a:p>
                      <a:r>
                        <a:rPr lang="en-US" dirty="0" smtClean="0">
                          <a:solidFill>
                            <a:srgbClr val="000000"/>
                          </a:solidFill>
                        </a:rPr>
                        <a:t>Technical Security Architecture</a:t>
                      </a:r>
                      <a:endParaRPr lang="en-US" dirty="0">
                        <a:solidFill>
                          <a:srgbClr val="000000"/>
                        </a:solidFill>
                      </a:endParaRPr>
                    </a:p>
                  </a:txBody>
                  <a:tcPr/>
                </a:tc>
                <a:tc>
                  <a:txBody>
                    <a:bodyPr/>
                    <a:lstStyle/>
                    <a:p>
                      <a:r>
                        <a:rPr lang="en-US" dirty="0" smtClean="0">
                          <a:solidFill>
                            <a:srgbClr val="000000"/>
                          </a:solidFill>
                        </a:rPr>
                        <a:t>Disaster Recovery</a:t>
                      </a:r>
                      <a:endParaRPr lang="en-US" dirty="0">
                        <a:solidFill>
                          <a:srgbClr val="000000"/>
                        </a:solidFill>
                      </a:endParaRPr>
                    </a:p>
                  </a:txBody>
                  <a:tcPr/>
                </a:tc>
              </a:tr>
              <a:tr h="350520">
                <a:tc>
                  <a:txBody>
                    <a:bodyPr/>
                    <a:lstStyle/>
                    <a:p>
                      <a:r>
                        <a:rPr lang="en-US" dirty="0" smtClean="0">
                          <a:solidFill>
                            <a:srgbClr val="000000"/>
                          </a:solidFill>
                        </a:rPr>
                        <a:t>Compliance</a:t>
                      </a:r>
                      <a:endParaRPr lang="en-US" dirty="0">
                        <a:solidFill>
                          <a:srgbClr val="000000"/>
                        </a:solidFill>
                      </a:endParaRPr>
                    </a:p>
                  </a:txBody>
                  <a:tcPr/>
                </a:tc>
                <a:tc>
                  <a:txBody>
                    <a:bodyPr/>
                    <a:lstStyle/>
                    <a:p>
                      <a:r>
                        <a:rPr lang="en-US" dirty="0" smtClean="0">
                          <a:solidFill>
                            <a:srgbClr val="000000"/>
                          </a:solidFill>
                        </a:rPr>
                        <a:t>Information Security Awareness</a:t>
                      </a:r>
                      <a:endParaRPr lang="en-US" dirty="0">
                        <a:solidFill>
                          <a:srgbClr val="000000"/>
                        </a:solidFill>
                      </a:endParaRPr>
                    </a:p>
                  </a:txBody>
                  <a:tcPr/>
                </a:tc>
              </a:tr>
            </a:tbl>
          </a:graphicData>
        </a:graphic>
      </p:graphicFrame>
      <p:pic>
        <p:nvPicPr>
          <p:cNvPr id="38928" name="Picture 7"/>
          <p:cNvPicPr>
            <a:picLocks noChangeAspect="1" noChangeArrowheads="1"/>
          </p:cNvPicPr>
          <p:nvPr/>
        </p:nvPicPr>
        <p:blipFill>
          <a:blip r:embed="rId2" cstate="print"/>
          <a:srcRect/>
          <a:stretch>
            <a:fillRect/>
          </a:stretch>
        </p:blipFill>
        <p:spPr bwMode="auto">
          <a:xfrm>
            <a:off x="1119188" y="4495800"/>
            <a:ext cx="6905625" cy="160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Planning Workshop</a:t>
            </a:r>
          </a:p>
        </p:txBody>
      </p:sp>
      <p:sp>
        <p:nvSpPr>
          <p:cNvPr id="41987" name="Content Placeholder 2"/>
          <p:cNvSpPr>
            <a:spLocks noGrp="1"/>
          </p:cNvSpPr>
          <p:nvPr>
            <p:ph idx="1"/>
          </p:nvPr>
        </p:nvSpPr>
        <p:spPr>
          <a:xfrm>
            <a:off x="457200" y="1600200"/>
            <a:ext cx="4419600" cy="4572000"/>
          </a:xfrm>
        </p:spPr>
        <p:txBody>
          <a:bodyPr/>
          <a:lstStyle/>
          <a:p>
            <a:r>
              <a:rPr lang="en-US" sz="2800" dirty="0" smtClean="0"/>
              <a:t>Analyzed </a:t>
            </a:r>
            <a:r>
              <a:rPr lang="en-US" sz="2800" dirty="0" smtClean="0"/>
              <a:t>CITRA results and created project specifications </a:t>
            </a:r>
            <a:r>
              <a:rPr lang="en-US" sz="2800" dirty="0" smtClean="0"/>
              <a:t>for all medium/high </a:t>
            </a:r>
            <a:r>
              <a:rPr lang="en-US" sz="2800" dirty="0" smtClean="0"/>
              <a:t>risk findings</a:t>
            </a:r>
          </a:p>
          <a:p>
            <a:r>
              <a:rPr lang="en-US" sz="2800" dirty="0" smtClean="0"/>
              <a:t>Produced comprehensive project plan with resource estimates and </a:t>
            </a:r>
            <a:r>
              <a:rPr lang="en-US" sz="2800" dirty="0" smtClean="0"/>
              <a:t>sequencing</a:t>
            </a:r>
          </a:p>
          <a:p>
            <a:r>
              <a:rPr lang="en-US" sz="2800" dirty="0" smtClean="0"/>
              <a:t>Each project ranked on costs (financial and staff), importance and urgency</a:t>
            </a:r>
          </a:p>
          <a:p>
            <a:endParaRPr lang="en-US" sz="2800" dirty="0" smtClean="0"/>
          </a:p>
        </p:txBody>
      </p:sp>
      <p:sp>
        <p:nvSpPr>
          <p:cNvPr id="4" name="Slide Number Placeholder 3"/>
          <p:cNvSpPr>
            <a:spLocks noGrp="1"/>
          </p:cNvSpPr>
          <p:nvPr>
            <p:ph type="sldNum" sz="quarter" idx="10"/>
          </p:nvPr>
        </p:nvSpPr>
        <p:spPr/>
        <p:txBody>
          <a:bodyPr/>
          <a:lstStyle/>
          <a:p>
            <a:pPr>
              <a:defRPr/>
            </a:pPr>
            <a:fld id="{6B5B6627-C3A7-4D21-917C-90B2D55333F3}" type="slidenum">
              <a:rPr lang="en-US" smtClean="0"/>
              <a:pPr>
                <a:defRPr/>
              </a:pPr>
              <a:t>11</a:t>
            </a:fld>
            <a:endParaRPr lang="en-US" dirty="0"/>
          </a:p>
        </p:txBody>
      </p:sp>
      <p:pic>
        <p:nvPicPr>
          <p:cNvPr id="41989" name="Picture 5"/>
          <p:cNvPicPr>
            <a:picLocks noChangeAspect="1" noChangeArrowheads="1"/>
          </p:cNvPicPr>
          <p:nvPr/>
        </p:nvPicPr>
        <p:blipFill>
          <a:blip r:embed="rId2" cstate="print"/>
          <a:srcRect/>
          <a:stretch>
            <a:fillRect/>
          </a:stretch>
        </p:blipFill>
        <p:spPr bwMode="auto">
          <a:xfrm>
            <a:off x="5105400" y="1828800"/>
            <a:ext cx="3748088" cy="398005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Resource Planning</a:t>
            </a:r>
          </a:p>
        </p:txBody>
      </p:sp>
      <p:sp>
        <p:nvSpPr>
          <p:cNvPr id="43011" name="Content Placeholder 2"/>
          <p:cNvSpPr>
            <a:spLocks noGrp="1"/>
          </p:cNvSpPr>
          <p:nvPr>
            <p:ph idx="1"/>
          </p:nvPr>
        </p:nvSpPr>
        <p:spPr>
          <a:xfrm>
            <a:off x="457200" y="1600200"/>
            <a:ext cx="8229600" cy="4572000"/>
          </a:xfrm>
        </p:spPr>
        <p:txBody>
          <a:bodyPr/>
          <a:lstStyle/>
          <a:p>
            <a:r>
              <a:rPr lang="en-US" dirty="0" smtClean="0"/>
              <a:t>Discussed project objectives with resource managers</a:t>
            </a:r>
          </a:p>
          <a:p>
            <a:r>
              <a:rPr lang="en-US" dirty="0" smtClean="0"/>
              <a:t>Simple approach to resource estimation for both staffing and cost:</a:t>
            </a:r>
          </a:p>
          <a:p>
            <a:pPr lvl="1"/>
            <a:r>
              <a:rPr lang="en-US" dirty="0" smtClean="0"/>
              <a:t>Determine “best case” and “worst case” time and cost estimates</a:t>
            </a:r>
          </a:p>
          <a:p>
            <a:pPr lvl="1"/>
            <a:r>
              <a:rPr lang="en-US" dirty="0" smtClean="0"/>
              <a:t>Average those endpoints</a:t>
            </a:r>
          </a:p>
          <a:p>
            <a:pPr lvl="1"/>
            <a:r>
              <a:rPr lang="en-US" dirty="0" smtClean="0"/>
              <a:t>Surprisingly accurate!</a:t>
            </a:r>
          </a:p>
        </p:txBody>
      </p:sp>
      <p:sp>
        <p:nvSpPr>
          <p:cNvPr id="4" name="Slide Number Placeholder 3"/>
          <p:cNvSpPr>
            <a:spLocks noGrp="1"/>
          </p:cNvSpPr>
          <p:nvPr>
            <p:ph type="sldNum" sz="quarter" idx="10"/>
          </p:nvPr>
        </p:nvSpPr>
        <p:spPr/>
        <p:txBody>
          <a:bodyPr/>
          <a:lstStyle/>
          <a:p>
            <a:pPr>
              <a:defRPr/>
            </a:pPr>
            <a:fld id="{F4652489-3AD2-450C-B4A6-09661D651E36}"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Outcome</a:t>
            </a:r>
          </a:p>
        </p:txBody>
      </p:sp>
      <p:sp>
        <p:nvSpPr>
          <p:cNvPr id="45059" name="Content Placeholder 2"/>
          <p:cNvSpPr>
            <a:spLocks noGrp="1"/>
          </p:cNvSpPr>
          <p:nvPr>
            <p:ph idx="1"/>
          </p:nvPr>
        </p:nvSpPr>
        <p:spPr>
          <a:xfrm>
            <a:off x="457200" y="1600200"/>
            <a:ext cx="8229600" cy="4572000"/>
          </a:xfrm>
        </p:spPr>
        <p:txBody>
          <a:bodyPr/>
          <a:lstStyle/>
          <a:p>
            <a:r>
              <a:rPr lang="en-US" dirty="0" smtClean="0"/>
              <a:t>Projects sequenced to prioritize high-risk findings and balance resource </a:t>
            </a:r>
            <a:r>
              <a:rPr lang="en-US" dirty="0" smtClean="0"/>
              <a:t>consumption</a:t>
            </a:r>
            <a:endParaRPr lang="en-US" dirty="0" smtClean="0"/>
          </a:p>
          <a:p>
            <a:r>
              <a:rPr lang="en-US" dirty="0" smtClean="0"/>
              <a:t>Overall </a:t>
            </a:r>
            <a:r>
              <a:rPr lang="en-US" dirty="0" smtClean="0"/>
              <a:t>costs: $4.6M one-time, $630K </a:t>
            </a:r>
            <a:r>
              <a:rPr lang="en-US" dirty="0" smtClean="0"/>
              <a:t>recurring. Since then, we have returned $1M to central control.</a:t>
            </a:r>
            <a:r>
              <a:rPr lang="en-US" dirty="0" smtClean="0"/>
              <a:t/>
            </a:r>
            <a:br>
              <a:rPr lang="en-US" dirty="0" smtClean="0"/>
            </a:br>
            <a:endParaRPr lang="en-US" dirty="0" smtClean="0"/>
          </a:p>
          <a:p>
            <a:pPr algn="ctr">
              <a:buNone/>
            </a:pPr>
            <a:r>
              <a:rPr lang="en-US" u="sng" dirty="0" smtClean="0"/>
              <a:t>Presented to University leadership and funded </a:t>
            </a:r>
            <a:r>
              <a:rPr lang="en-US" u="sng" dirty="0" smtClean="0"/>
              <a:t>IN FULL!</a:t>
            </a:r>
            <a:endParaRPr lang="en-US" u="sng" dirty="0" smtClean="0"/>
          </a:p>
        </p:txBody>
      </p:sp>
      <p:sp>
        <p:nvSpPr>
          <p:cNvPr id="4" name="Slide Number Placeholder 3"/>
          <p:cNvSpPr>
            <a:spLocks noGrp="1"/>
          </p:cNvSpPr>
          <p:nvPr>
            <p:ph type="sldNum" sz="quarter" idx="10"/>
          </p:nvPr>
        </p:nvSpPr>
        <p:spPr/>
        <p:txBody>
          <a:bodyPr/>
          <a:lstStyle/>
          <a:p>
            <a:pPr>
              <a:defRPr/>
            </a:pPr>
            <a:fld id="{BE5D1A68-D402-4C62-82B4-C8D8169950C1}"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33400"/>
            <a:ext cx="6019800" cy="762000"/>
          </a:xfrm>
        </p:spPr>
        <p:txBody>
          <a:bodyPr/>
          <a:lstStyle/>
          <a:p>
            <a:r>
              <a:rPr lang="en-US" dirty="0" smtClean="0"/>
              <a:t>Security Program Mission</a:t>
            </a:r>
            <a:endParaRPr lang="en-US" dirty="0"/>
          </a:p>
        </p:txBody>
      </p:sp>
      <p:sp>
        <p:nvSpPr>
          <p:cNvPr id="3" name="Content Placeholder 2"/>
          <p:cNvSpPr>
            <a:spLocks noGrp="1"/>
          </p:cNvSpPr>
          <p:nvPr>
            <p:ph idx="1"/>
          </p:nvPr>
        </p:nvSpPr>
        <p:spPr>
          <a:xfrm>
            <a:off x="457200" y="1905000"/>
            <a:ext cx="8229600" cy="3657600"/>
          </a:xfrm>
        </p:spPr>
        <p:txBody>
          <a:bodyPr/>
          <a:lstStyle/>
          <a:p>
            <a:pPr algn="ctr">
              <a:buNone/>
            </a:pPr>
            <a:r>
              <a:rPr lang="en-US" sz="4400" dirty="0" smtClean="0"/>
              <a:t>Identify </a:t>
            </a:r>
            <a:r>
              <a:rPr lang="en-US" sz="4400" dirty="0" smtClean="0"/>
              <a:t>confidentiality, integrity and availability risks to sensitive University information, and mitigate those risks to acceptable levels.</a:t>
            </a:r>
          </a:p>
          <a:p>
            <a:endParaRPr lang="en-US" dirty="0"/>
          </a:p>
        </p:txBody>
      </p:sp>
      <p:sp>
        <p:nvSpPr>
          <p:cNvPr id="4" name="Slide Number Placeholder 3"/>
          <p:cNvSpPr>
            <a:spLocks noGrp="1"/>
          </p:cNvSpPr>
          <p:nvPr>
            <p:ph type="sldNum" sz="quarter" idx="10"/>
          </p:nvPr>
        </p:nvSpPr>
        <p:spPr/>
        <p:txBody>
          <a:bodyPr/>
          <a:lstStyle/>
          <a:p>
            <a:pPr>
              <a:defRPr/>
            </a:pPr>
            <a:fld id="{6EC68F29-A505-4B34-8CB1-9E5CEDB4C969}"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a:lnSpc>
                <a:spcPct val="80000"/>
              </a:lnSpc>
              <a:buFontTx/>
              <a:buNone/>
            </a:pPr>
            <a:r>
              <a:rPr lang="en-US" dirty="0" smtClean="0"/>
              <a:t>The objectives of the program are to:</a:t>
            </a:r>
            <a:br>
              <a:rPr lang="en-US" dirty="0" smtClean="0"/>
            </a:br>
            <a:endParaRPr lang="en-US" sz="1050" dirty="0" smtClean="0"/>
          </a:p>
          <a:p>
            <a:pPr>
              <a:lnSpc>
                <a:spcPct val="80000"/>
              </a:lnSpc>
            </a:pPr>
            <a:r>
              <a:rPr lang="en-US" dirty="0" smtClean="0"/>
              <a:t>Evaluate risks to the confidentiality, integrity and availability of sensitive information</a:t>
            </a:r>
            <a:endParaRPr lang="en-US" sz="1050" dirty="0" smtClean="0"/>
          </a:p>
          <a:p>
            <a:pPr>
              <a:lnSpc>
                <a:spcPct val="80000"/>
              </a:lnSpc>
            </a:pPr>
            <a:r>
              <a:rPr lang="en-US" dirty="0" smtClean="0"/>
              <a:t>Establish and implement controls to fill critical gaps, as determined by institutional risk tolerance</a:t>
            </a:r>
            <a:endParaRPr lang="en-US" sz="1050" dirty="0" smtClean="0"/>
          </a:p>
          <a:p>
            <a:pPr>
              <a:lnSpc>
                <a:spcPct val="80000"/>
              </a:lnSpc>
            </a:pPr>
            <a:r>
              <a:rPr lang="en-US" dirty="0" smtClean="0"/>
              <a:t>Create awareness of information security and proper data handling practices</a:t>
            </a:r>
          </a:p>
          <a:p>
            <a:pPr>
              <a:lnSpc>
                <a:spcPct val="80000"/>
              </a:lnSpc>
            </a:pPr>
            <a:r>
              <a:rPr lang="en-US" dirty="0" smtClean="0"/>
              <a:t>Establish and communicate security-related policies, procedures and standards</a:t>
            </a:r>
          </a:p>
          <a:p>
            <a:endParaRPr lang="en-US" dirty="0"/>
          </a:p>
        </p:txBody>
      </p:sp>
      <p:sp>
        <p:nvSpPr>
          <p:cNvPr id="4" name="Slide Number Placeholder 3"/>
          <p:cNvSpPr>
            <a:spLocks noGrp="1"/>
          </p:cNvSpPr>
          <p:nvPr>
            <p:ph type="sldNum" sz="quarter" idx="10"/>
          </p:nvPr>
        </p:nvSpPr>
        <p:spPr/>
        <p:txBody>
          <a:bodyPr/>
          <a:lstStyle/>
          <a:p>
            <a:pPr>
              <a:defRPr/>
            </a:pPr>
            <a:fld id="{6EC68F29-A505-4B34-8CB1-9E5CEDB4C969}"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Elements</a:t>
            </a:r>
            <a:endParaRPr lang="en-US" dirty="0"/>
          </a:p>
        </p:txBody>
      </p:sp>
      <p:sp>
        <p:nvSpPr>
          <p:cNvPr id="3" name="Content Placeholder 2"/>
          <p:cNvSpPr>
            <a:spLocks noGrp="1"/>
          </p:cNvSpPr>
          <p:nvPr>
            <p:ph idx="1"/>
          </p:nvPr>
        </p:nvSpPr>
        <p:spPr/>
        <p:txBody>
          <a:bodyPr/>
          <a:lstStyle/>
          <a:p>
            <a:r>
              <a:rPr lang="en-US" sz="2800" dirty="0" smtClean="0"/>
              <a:t>Policy</a:t>
            </a:r>
          </a:p>
          <a:p>
            <a:r>
              <a:rPr lang="en-US" sz="2800" dirty="0" smtClean="0"/>
              <a:t>Awareness, Training and Education</a:t>
            </a:r>
          </a:p>
          <a:p>
            <a:r>
              <a:rPr lang="en-US" sz="2800" dirty="0" smtClean="0"/>
              <a:t>Credit Card Support Program</a:t>
            </a:r>
          </a:p>
          <a:p>
            <a:r>
              <a:rPr lang="en-US" sz="2800" dirty="0" smtClean="0"/>
              <a:t>Security Infrastructure</a:t>
            </a:r>
          </a:p>
          <a:p>
            <a:r>
              <a:rPr lang="en-US" sz="2800" dirty="0" smtClean="0"/>
              <a:t>Network Security</a:t>
            </a:r>
          </a:p>
          <a:p>
            <a:r>
              <a:rPr lang="en-US" sz="2800" dirty="0" smtClean="0"/>
              <a:t>Workstation Security</a:t>
            </a:r>
          </a:p>
          <a:p>
            <a:r>
              <a:rPr lang="en-US" sz="2800" dirty="0" smtClean="0"/>
              <a:t>Server Security</a:t>
            </a:r>
          </a:p>
          <a:p>
            <a:r>
              <a:rPr lang="en-US" sz="2800" dirty="0" smtClean="0"/>
              <a:t>Incident Handling</a:t>
            </a:r>
          </a:p>
          <a:p>
            <a:r>
              <a:rPr lang="en-US" sz="2800" dirty="0" smtClean="0"/>
              <a:t>Sustaining Activities</a:t>
            </a:r>
          </a:p>
          <a:p>
            <a:endParaRPr lang="en-US" dirty="0"/>
          </a:p>
        </p:txBody>
      </p:sp>
      <p:sp>
        <p:nvSpPr>
          <p:cNvPr id="4" name="Slide Number Placeholder 3"/>
          <p:cNvSpPr>
            <a:spLocks noGrp="1"/>
          </p:cNvSpPr>
          <p:nvPr>
            <p:ph type="sldNum" sz="quarter" idx="10"/>
          </p:nvPr>
        </p:nvSpPr>
        <p:spPr/>
        <p:txBody>
          <a:bodyPr/>
          <a:lstStyle/>
          <a:p>
            <a:pPr>
              <a:defRPr/>
            </a:pPr>
            <a:fld id="{6EC68F29-A505-4B34-8CB1-9E5CEDB4C969}"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p:pic>
        <p:nvPicPr>
          <p:cNvPr id="5" name="Content Placeholder 4" descr="projectplan.jpg"/>
          <p:cNvPicPr>
            <a:picLocks noGrp="1" noChangeAspect="1"/>
          </p:cNvPicPr>
          <p:nvPr>
            <p:ph idx="1"/>
          </p:nvPr>
        </p:nvPicPr>
        <p:blipFill>
          <a:blip r:embed="rId2" cstate="print"/>
          <a:stretch>
            <a:fillRect/>
          </a:stretch>
        </p:blipFill>
        <p:spPr>
          <a:xfrm>
            <a:off x="1616011" y="1600200"/>
            <a:ext cx="5911977" cy="4572000"/>
          </a:xfrm>
        </p:spPr>
      </p:pic>
      <p:sp>
        <p:nvSpPr>
          <p:cNvPr id="4" name="Slide Number Placeholder 3"/>
          <p:cNvSpPr>
            <a:spLocks noGrp="1"/>
          </p:cNvSpPr>
          <p:nvPr>
            <p:ph type="sldNum" sz="quarter" idx="10"/>
          </p:nvPr>
        </p:nvSpPr>
        <p:spPr/>
        <p:txBody>
          <a:bodyPr/>
          <a:lstStyle/>
          <a:p>
            <a:pPr>
              <a:defRPr/>
            </a:pPr>
            <a:fld id="{6EC68F29-A505-4B34-8CB1-9E5CEDB4C969}"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US" smtClean="0"/>
              <a:t>Policy</a:t>
            </a:r>
          </a:p>
        </p:txBody>
      </p:sp>
      <p:sp>
        <p:nvSpPr>
          <p:cNvPr id="2052" name="Content Placeholder 2"/>
          <p:cNvSpPr>
            <a:spLocks noGrp="1"/>
          </p:cNvSpPr>
          <p:nvPr>
            <p:ph idx="1"/>
          </p:nvPr>
        </p:nvSpPr>
        <p:spPr>
          <a:xfrm>
            <a:off x="457200" y="1600200"/>
            <a:ext cx="8229600" cy="4572000"/>
          </a:xfrm>
        </p:spPr>
        <p:txBody>
          <a:bodyPr/>
          <a:lstStyle/>
          <a:p>
            <a:r>
              <a:rPr lang="en-US" dirty="0" smtClean="0"/>
              <a:t>Policy was required as a foundation for other projects.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383D730F-13A6-4A01-A39E-7BEA2531C34F}" type="slidenum">
              <a:rPr lang="en-US" smtClean="0"/>
              <a:pPr>
                <a:defRPr/>
              </a:pPr>
              <a:t>18</a:t>
            </a:fld>
            <a:endParaRPr lang="en-US" dirty="0"/>
          </a:p>
        </p:txBody>
      </p:sp>
      <p:graphicFrame>
        <p:nvGraphicFramePr>
          <p:cNvPr id="2050" name="Object 2"/>
          <p:cNvGraphicFramePr>
            <a:graphicFrameLocks noChangeAspect="1"/>
          </p:cNvGraphicFramePr>
          <p:nvPr/>
        </p:nvGraphicFramePr>
        <p:xfrm>
          <a:off x="6396038" y="5257800"/>
          <a:ext cx="2671762" cy="1371600"/>
        </p:xfrm>
        <a:graphic>
          <a:graphicData uri="http://schemas.openxmlformats.org/presentationml/2006/ole">
            <p:oleObj spid="_x0000_s2050" name="Visio" r:id="rId3" imgW="9703003" imgH="1724863" progId="Visio.Drawing.11">
              <p:embed/>
            </p:oleObj>
          </a:graphicData>
        </a:graphic>
      </p:graphicFrame>
      <p:sp>
        <p:nvSpPr>
          <p:cNvPr id="2054" name="Rectangle 11"/>
          <p:cNvSpPr>
            <a:spLocks noChangeArrowheads="1"/>
          </p:cNvSpPr>
          <p:nvPr/>
        </p:nvSpPr>
        <p:spPr bwMode="auto">
          <a:xfrm>
            <a:off x="685800" y="2819400"/>
            <a:ext cx="7804150" cy="2586037"/>
          </a:xfrm>
          <a:prstGeom prst="rect">
            <a:avLst/>
          </a:prstGeom>
          <a:noFill/>
          <a:ln w="9525" algn="ctr">
            <a:noFill/>
            <a:miter lim="800000"/>
            <a:headEnd/>
            <a:tailEnd/>
          </a:ln>
        </p:spPr>
        <p:txBody>
          <a:bodyPr anchor="ctr">
            <a:spAutoFit/>
          </a:bodyPr>
          <a:lstStyle/>
          <a:p>
            <a:pPr>
              <a:tabLst>
                <a:tab pos="685800" algn="l"/>
              </a:tabLst>
            </a:pPr>
            <a:r>
              <a:rPr lang="en-US" b="1" dirty="0">
                <a:solidFill>
                  <a:srgbClr val="000000"/>
                </a:solidFill>
                <a:cs typeface="Times New Roman" pitchFamily="18" charset="0"/>
              </a:rPr>
              <a:t>Security Policies and Standards (FY 2007)</a:t>
            </a:r>
          </a:p>
          <a:p>
            <a:pPr>
              <a:tabLst>
                <a:tab pos="685800" algn="l"/>
              </a:tabLst>
            </a:pPr>
            <a:r>
              <a:rPr lang="en-US" i="1" dirty="0">
                <a:solidFill>
                  <a:srgbClr val="000000"/>
                </a:solidFill>
                <a:cs typeface="Times New Roman" pitchFamily="18" charset="0"/>
              </a:rPr>
              <a:t>Establish University-wide Information Security policies and handling standards based on ISO 17799</a:t>
            </a:r>
          </a:p>
          <a:p>
            <a:pPr>
              <a:tabLst>
                <a:tab pos="685800" algn="l"/>
              </a:tabLst>
            </a:pPr>
            <a:endParaRPr lang="en-US" i="1" dirty="0">
              <a:solidFill>
                <a:srgbClr val="000000"/>
              </a:solidFill>
              <a:cs typeface="Times New Roman" pitchFamily="18" charset="0"/>
            </a:endParaRPr>
          </a:p>
          <a:p>
            <a:pPr>
              <a:tabLst>
                <a:tab pos="685800" algn="l"/>
              </a:tabLst>
            </a:pPr>
            <a:r>
              <a:rPr lang="en-US" b="1" dirty="0">
                <a:solidFill>
                  <a:srgbClr val="000000"/>
                </a:solidFill>
                <a:cs typeface="Times New Roman" pitchFamily="18" charset="0"/>
              </a:rPr>
              <a:t>Configuration Standards (FY 2007)</a:t>
            </a:r>
          </a:p>
          <a:p>
            <a:pPr>
              <a:tabLst>
                <a:tab pos="685800" algn="l"/>
              </a:tabLst>
            </a:pPr>
            <a:r>
              <a:rPr lang="en-US" i="1" dirty="0">
                <a:solidFill>
                  <a:srgbClr val="000000"/>
                </a:solidFill>
                <a:cs typeface="Times New Roman" pitchFamily="18" charset="0"/>
              </a:rPr>
              <a:t>Develop configuration standards for applications and mobile systems</a:t>
            </a:r>
          </a:p>
          <a:p>
            <a:pPr>
              <a:tabLst>
                <a:tab pos="685800" algn="l"/>
              </a:tabLst>
            </a:pPr>
            <a:endParaRPr lang="en-US" i="1" dirty="0">
              <a:solidFill>
                <a:srgbClr val="000000"/>
              </a:solidFill>
              <a:cs typeface="Times New Roman" pitchFamily="18" charset="0"/>
            </a:endParaRPr>
          </a:p>
          <a:p>
            <a:pPr>
              <a:tabLst>
                <a:tab pos="685800" algn="l"/>
              </a:tabLst>
            </a:pPr>
            <a:r>
              <a:rPr lang="en-US" b="1" dirty="0">
                <a:solidFill>
                  <a:srgbClr val="000000"/>
                </a:solidFill>
                <a:cs typeface="Times New Roman" pitchFamily="18" charset="0"/>
              </a:rPr>
              <a:t>Software Development Lifecycle (FY 2010)</a:t>
            </a:r>
          </a:p>
          <a:p>
            <a:pPr>
              <a:tabLst>
                <a:tab pos="685800" algn="l"/>
              </a:tabLst>
            </a:pPr>
            <a:r>
              <a:rPr lang="en-US" i="1" dirty="0">
                <a:solidFill>
                  <a:srgbClr val="000000"/>
                </a:solidFill>
                <a:cs typeface="Times New Roman" pitchFamily="18" charset="0"/>
              </a:rPr>
              <a:t>Select and implement a SDLC model for use with OIT systems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2438400" y="609600"/>
            <a:ext cx="5867400" cy="762000"/>
          </a:xfrm>
        </p:spPr>
        <p:txBody>
          <a:bodyPr/>
          <a:lstStyle/>
          <a:p>
            <a:r>
              <a:rPr lang="en-US" smtClean="0"/>
              <a:t>Awareness, Training and Education</a:t>
            </a:r>
          </a:p>
        </p:txBody>
      </p:sp>
      <p:sp>
        <p:nvSpPr>
          <p:cNvPr id="4" name="Slide Number Placeholder 3"/>
          <p:cNvSpPr>
            <a:spLocks noGrp="1"/>
          </p:cNvSpPr>
          <p:nvPr>
            <p:ph type="sldNum" sz="quarter" idx="10"/>
          </p:nvPr>
        </p:nvSpPr>
        <p:spPr/>
        <p:txBody>
          <a:bodyPr/>
          <a:lstStyle/>
          <a:p>
            <a:pPr>
              <a:defRPr/>
            </a:pPr>
            <a:fld id="{F0B56338-8478-40BA-A8C8-C640D59AA5BB}" type="slidenum">
              <a:rPr lang="en-US" smtClean="0"/>
              <a:pPr>
                <a:defRPr/>
              </a:pPr>
              <a:t>19</a:t>
            </a:fld>
            <a:endParaRPr lang="en-US" dirty="0"/>
          </a:p>
        </p:txBody>
      </p:sp>
      <p:graphicFrame>
        <p:nvGraphicFramePr>
          <p:cNvPr id="3074" name="Object 2"/>
          <p:cNvGraphicFramePr>
            <a:graphicFrameLocks noChangeAspect="1"/>
          </p:cNvGraphicFramePr>
          <p:nvPr/>
        </p:nvGraphicFramePr>
        <p:xfrm>
          <a:off x="4446588" y="5486400"/>
          <a:ext cx="4749800" cy="914400"/>
        </p:xfrm>
        <a:graphic>
          <a:graphicData uri="http://schemas.openxmlformats.org/presentationml/2006/ole">
            <p:oleObj spid="_x0000_s3074" name="Visio" r:id="rId3" imgW="5096561" imgH="981761" progId="Visio.Drawing.11">
              <p:embed/>
            </p:oleObj>
          </a:graphicData>
        </a:graphic>
      </p:graphicFrame>
      <p:sp>
        <p:nvSpPr>
          <p:cNvPr id="3077" name="Rectangle 11"/>
          <p:cNvSpPr>
            <a:spLocks noChangeArrowheads="1"/>
          </p:cNvSpPr>
          <p:nvPr/>
        </p:nvSpPr>
        <p:spPr bwMode="auto">
          <a:xfrm>
            <a:off x="409575" y="1600200"/>
            <a:ext cx="8350250" cy="3878263"/>
          </a:xfrm>
          <a:prstGeom prst="rect">
            <a:avLst/>
          </a:prstGeom>
          <a:noFill/>
          <a:ln w="9525" algn="ctr">
            <a:noFill/>
            <a:miter lim="800000"/>
            <a:headEnd/>
            <a:tailEnd/>
          </a:ln>
        </p:spPr>
        <p:txBody>
          <a:bodyPr tIns="0" bIns="0" anchor="ctr">
            <a:spAutoFit/>
          </a:bodyPr>
          <a:lstStyle/>
          <a:p>
            <a:r>
              <a:rPr lang="en-US" b="1" dirty="0">
                <a:solidFill>
                  <a:srgbClr val="000000"/>
                </a:solidFill>
                <a:cs typeface="Times New Roman" pitchFamily="18" charset="0"/>
              </a:rPr>
              <a:t>Employee Awareness (FY 2007-2008)</a:t>
            </a:r>
          </a:p>
          <a:p>
            <a:r>
              <a:rPr lang="en-US" i="1" dirty="0">
                <a:solidFill>
                  <a:srgbClr val="000000"/>
                </a:solidFill>
                <a:cs typeface="Times New Roman" pitchFamily="18" charset="0"/>
              </a:rPr>
              <a:t>Provide security awareness, communication and training for faculty &amp; staff</a:t>
            </a:r>
          </a:p>
          <a:p>
            <a:endParaRPr lang="en-US" i="1" dirty="0">
              <a:solidFill>
                <a:srgbClr val="000000"/>
              </a:solidFill>
              <a:cs typeface="Times New Roman" pitchFamily="18" charset="0"/>
            </a:endParaRPr>
          </a:p>
          <a:p>
            <a:r>
              <a:rPr lang="en-US" b="1" dirty="0">
                <a:solidFill>
                  <a:srgbClr val="000000"/>
                </a:solidFill>
                <a:cs typeface="Times New Roman" pitchFamily="18" charset="0"/>
              </a:rPr>
              <a:t>Student Awareness (FY 2008)</a:t>
            </a:r>
          </a:p>
          <a:p>
            <a:r>
              <a:rPr lang="en-US" i="1" dirty="0">
                <a:solidFill>
                  <a:srgbClr val="000000"/>
                </a:solidFill>
              </a:rPr>
              <a:t>Provide security awareness, communication and training for students</a:t>
            </a:r>
          </a:p>
          <a:p>
            <a:endParaRPr lang="en-US" b="1" dirty="0">
              <a:solidFill>
                <a:srgbClr val="000000"/>
              </a:solidFill>
              <a:cs typeface="Times New Roman" pitchFamily="18" charset="0"/>
            </a:endParaRPr>
          </a:p>
          <a:p>
            <a:r>
              <a:rPr lang="en-US" b="1" dirty="0">
                <a:solidFill>
                  <a:srgbClr val="000000"/>
                </a:solidFill>
                <a:cs typeface="Times New Roman" pitchFamily="18" charset="0"/>
              </a:rPr>
              <a:t>Classification Workshops (FY 2008)</a:t>
            </a:r>
          </a:p>
          <a:p>
            <a:r>
              <a:rPr lang="en-US" i="1" dirty="0">
                <a:solidFill>
                  <a:srgbClr val="000000"/>
                </a:solidFill>
                <a:cs typeface="Times New Roman" pitchFamily="18" charset="0"/>
              </a:rPr>
              <a:t>Conduct workshops to aid Data Stewards in classifying their data</a:t>
            </a:r>
          </a:p>
          <a:p>
            <a:endParaRPr lang="en-US" i="1" dirty="0">
              <a:solidFill>
                <a:srgbClr val="000000"/>
              </a:solidFill>
              <a:cs typeface="Times New Roman" pitchFamily="18" charset="0"/>
            </a:endParaRPr>
          </a:p>
          <a:p>
            <a:r>
              <a:rPr lang="en-US" b="1" dirty="0">
                <a:solidFill>
                  <a:srgbClr val="000000"/>
                </a:solidFill>
                <a:cs typeface="Times New Roman" pitchFamily="18" charset="0"/>
              </a:rPr>
              <a:t>Sensitive Data Handler Training (FY 2008)</a:t>
            </a:r>
          </a:p>
          <a:p>
            <a:r>
              <a:rPr lang="en-US" i="1" dirty="0">
                <a:solidFill>
                  <a:srgbClr val="000000"/>
                </a:solidFill>
                <a:cs typeface="Times New Roman" pitchFamily="18" charset="0"/>
              </a:rPr>
              <a:t>Provide specialized training for those who work with sensitive University Data</a:t>
            </a:r>
          </a:p>
          <a:p>
            <a:endParaRPr lang="en-US" dirty="0">
              <a:solidFill>
                <a:srgbClr val="000000"/>
              </a:solidFill>
              <a:cs typeface="Times New Roman" pitchFamily="18" charset="0"/>
            </a:endParaRPr>
          </a:p>
          <a:p>
            <a:r>
              <a:rPr lang="en-US" b="1" dirty="0">
                <a:solidFill>
                  <a:srgbClr val="000000"/>
                </a:solidFill>
                <a:cs typeface="Times New Roman" pitchFamily="18" charset="0"/>
              </a:rPr>
              <a:t>Technical Security Training (FY 2009)</a:t>
            </a:r>
          </a:p>
          <a:p>
            <a:r>
              <a:rPr lang="en-US" i="1" dirty="0">
                <a:solidFill>
                  <a:srgbClr val="000000"/>
                </a:solidFill>
              </a:rPr>
              <a:t>Provide specialized technical security training for IT Professionals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a:t>
            </a:r>
            <a:endParaRPr lang="en-US" dirty="0"/>
          </a:p>
        </p:txBody>
      </p:sp>
      <p:sp>
        <p:nvSpPr>
          <p:cNvPr id="3" name="Content Placeholder 2"/>
          <p:cNvSpPr>
            <a:spLocks noGrp="1"/>
          </p:cNvSpPr>
          <p:nvPr>
            <p:ph idx="1"/>
          </p:nvPr>
        </p:nvSpPr>
        <p:spPr/>
        <p:txBody>
          <a:bodyPr/>
          <a:lstStyle/>
          <a:p>
            <a:r>
              <a:rPr lang="en-US" sz="2800" dirty="0" smtClean="0"/>
              <a:t>Copyright David Seidl, 2009. Portions of this presentation copyright Michael J. Chapple, 2008.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a:p>
            <a:endParaRPr lang="en-US" dirty="0"/>
          </a:p>
        </p:txBody>
      </p:sp>
      <p:sp>
        <p:nvSpPr>
          <p:cNvPr id="4" name="Slide Number Placeholder 3"/>
          <p:cNvSpPr>
            <a:spLocks noGrp="1"/>
          </p:cNvSpPr>
          <p:nvPr>
            <p:ph type="sldNum" sz="quarter" idx="10"/>
          </p:nvPr>
        </p:nvSpPr>
        <p:spPr/>
        <p:txBody>
          <a:bodyPr/>
          <a:lstStyle/>
          <a:p>
            <a:pPr>
              <a:defRPr/>
            </a:pPr>
            <a:fld id="{6EC68F29-A505-4B34-8CB1-9E5CEDB4C969}"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smtClean="0"/>
              <a:t>Workstation Security</a:t>
            </a:r>
          </a:p>
        </p:txBody>
      </p:sp>
      <p:sp>
        <p:nvSpPr>
          <p:cNvPr id="4" name="Slide Number Placeholder 3"/>
          <p:cNvSpPr>
            <a:spLocks noGrp="1"/>
          </p:cNvSpPr>
          <p:nvPr>
            <p:ph type="sldNum" sz="quarter" idx="10"/>
          </p:nvPr>
        </p:nvSpPr>
        <p:spPr/>
        <p:txBody>
          <a:bodyPr/>
          <a:lstStyle/>
          <a:p>
            <a:pPr>
              <a:defRPr/>
            </a:pPr>
            <a:fld id="{6B19657B-A5F7-403D-9EAD-DF0C86770FB0}" type="slidenum">
              <a:rPr lang="en-US" smtClean="0"/>
              <a:pPr>
                <a:defRPr/>
              </a:pPr>
              <a:t>20</a:t>
            </a:fld>
            <a:endParaRPr lang="en-US" dirty="0"/>
          </a:p>
        </p:txBody>
      </p:sp>
      <p:graphicFrame>
        <p:nvGraphicFramePr>
          <p:cNvPr id="4098" name="Object 2"/>
          <p:cNvGraphicFramePr>
            <a:graphicFrameLocks noChangeAspect="1"/>
          </p:cNvGraphicFramePr>
          <p:nvPr>
            <p:ph idx="1"/>
          </p:nvPr>
        </p:nvGraphicFramePr>
        <p:xfrm>
          <a:off x="4325938" y="5562600"/>
          <a:ext cx="5808662" cy="685800"/>
        </p:xfrm>
        <a:graphic>
          <a:graphicData uri="http://schemas.openxmlformats.org/presentationml/2006/ole">
            <p:oleObj spid="_x0000_s4098" name="Visio" r:id="rId3" imgW="6870497" imgH="810463" progId="Visio.Drawing.11">
              <p:embed/>
            </p:oleObj>
          </a:graphicData>
        </a:graphic>
      </p:graphicFrame>
      <p:sp>
        <p:nvSpPr>
          <p:cNvPr id="4101" name="Rectangle 7"/>
          <p:cNvSpPr>
            <a:spLocks noChangeArrowheads="1"/>
          </p:cNvSpPr>
          <p:nvPr/>
        </p:nvSpPr>
        <p:spPr bwMode="auto">
          <a:xfrm>
            <a:off x="409575" y="1504950"/>
            <a:ext cx="7880350" cy="3600450"/>
          </a:xfrm>
          <a:prstGeom prst="rect">
            <a:avLst/>
          </a:prstGeom>
          <a:noFill/>
          <a:ln w="9525" algn="ctr">
            <a:noFill/>
            <a:miter lim="800000"/>
            <a:headEnd/>
            <a:tailEnd/>
          </a:ln>
        </p:spPr>
        <p:txBody>
          <a:bodyPr tIns="0" bIns="0" anchor="ctr">
            <a:spAutoFit/>
          </a:bodyPr>
          <a:lstStyle/>
          <a:p>
            <a:r>
              <a:rPr lang="en-US" b="1" dirty="0">
                <a:solidFill>
                  <a:srgbClr val="000000"/>
                </a:solidFill>
                <a:cs typeface="Times New Roman" pitchFamily="18" charset="0"/>
              </a:rPr>
              <a:t>Initial Desktop Remediation (FY 2007)</a:t>
            </a:r>
          </a:p>
          <a:p>
            <a:r>
              <a:rPr lang="en-US" i="1" dirty="0">
                <a:solidFill>
                  <a:srgbClr val="000000"/>
                </a:solidFill>
                <a:cs typeface="Times New Roman" pitchFamily="18" charset="0"/>
              </a:rPr>
              <a:t>Apply a basic set of security controls to University workstations</a:t>
            </a:r>
          </a:p>
          <a:p>
            <a:endParaRPr lang="en-US" i="1" dirty="0">
              <a:solidFill>
                <a:srgbClr val="000000"/>
              </a:solidFill>
              <a:cs typeface="Times New Roman" pitchFamily="18" charset="0"/>
            </a:endParaRPr>
          </a:p>
          <a:p>
            <a:r>
              <a:rPr lang="en-US" b="1" dirty="0">
                <a:solidFill>
                  <a:srgbClr val="000000"/>
                </a:solidFill>
                <a:cs typeface="Times New Roman" pitchFamily="18" charset="0"/>
              </a:rPr>
              <a:t>Malware Management (FY 2008)</a:t>
            </a:r>
            <a:r>
              <a:rPr lang="en-US" dirty="0">
                <a:solidFill>
                  <a:srgbClr val="000000"/>
                </a:solidFill>
                <a:cs typeface="Times New Roman" pitchFamily="18" charset="0"/>
              </a:rPr>
              <a:t/>
            </a:r>
            <a:br>
              <a:rPr lang="en-US" dirty="0">
                <a:solidFill>
                  <a:srgbClr val="000000"/>
                </a:solidFill>
                <a:cs typeface="Times New Roman" pitchFamily="18" charset="0"/>
              </a:rPr>
            </a:br>
            <a:r>
              <a:rPr lang="en-US" i="1" dirty="0">
                <a:solidFill>
                  <a:srgbClr val="000000"/>
                </a:solidFill>
                <a:cs typeface="Times New Roman" pitchFamily="18" charset="0"/>
              </a:rPr>
              <a:t>Provide a solution for management and monitoring of antivirus and anti-spyware software on University systems</a:t>
            </a:r>
          </a:p>
          <a:p>
            <a:endParaRPr lang="en-US" dirty="0">
              <a:solidFill>
                <a:srgbClr val="000000"/>
              </a:solidFill>
              <a:cs typeface="Times New Roman" pitchFamily="18" charset="0"/>
            </a:endParaRPr>
          </a:p>
          <a:p>
            <a:r>
              <a:rPr lang="en-US" b="1" dirty="0">
                <a:solidFill>
                  <a:srgbClr val="000000"/>
                </a:solidFill>
                <a:cs typeface="Times New Roman" pitchFamily="18" charset="0"/>
              </a:rPr>
              <a:t>File Security (FY 2009)</a:t>
            </a:r>
            <a:br>
              <a:rPr lang="en-US" b="1" dirty="0">
                <a:solidFill>
                  <a:srgbClr val="000000"/>
                </a:solidFill>
                <a:cs typeface="Times New Roman" pitchFamily="18" charset="0"/>
              </a:rPr>
            </a:br>
            <a:r>
              <a:rPr lang="en-US" i="1" dirty="0">
                <a:solidFill>
                  <a:srgbClr val="000000"/>
                </a:solidFill>
                <a:cs typeface="Times New Roman" pitchFamily="18" charset="0"/>
              </a:rPr>
              <a:t>Conduct a vulnerability assessment and apply security controls to </a:t>
            </a:r>
            <a:r>
              <a:rPr lang="en-US" i="1" dirty="0" err="1">
                <a:solidFill>
                  <a:srgbClr val="000000"/>
                </a:solidFill>
                <a:cs typeface="Times New Roman" pitchFamily="18" charset="0"/>
              </a:rPr>
              <a:t>NetFile</a:t>
            </a:r>
            <a:endParaRPr lang="en-US" i="1" dirty="0">
              <a:solidFill>
                <a:srgbClr val="000000"/>
              </a:solidFill>
              <a:cs typeface="Times New Roman" pitchFamily="18" charset="0"/>
            </a:endParaRPr>
          </a:p>
          <a:p>
            <a:endParaRPr lang="en-US" i="1" dirty="0">
              <a:solidFill>
                <a:srgbClr val="000000"/>
              </a:solidFill>
              <a:cs typeface="Times New Roman" pitchFamily="18" charset="0"/>
            </a:endParaRPr>
          </a:p>
          <a:p>
            <a:r>
              <a:rPr lang="en-US" b="1" dirty="0">
                <a:solidFill>
                  <a:srgbClr val="000000"/>
                </a:solidFill>
                <a:cs typeface="Times New Roman" pitchFamily="18" charset="0"/>
              </a:rPr>
              <a:t>Messaging Security (FY 2009-2010)</a:t>
            </a:r>
          </a:p>
          <a:p>
            <a:r>
              <a:rPr lang="en-US" i="1" dirty="0">
                <a:solidFill>
                  <a:srgbClr val="000000"/>
                </a:solidFill>
                <a:cs typeface="Times New Roman" pitchFamily="18" charset="0"/>
              </a:rPr>
              <a:t>Apply security controls to electronic mail and instant messaging</a:t>
            </a:r>
          </a:p>
          <a:p>
            <a:endParaRPr lang="en-US" i="1" dirty="0">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r>
              <a:rPr lang="en-US" smtClean="0"/>
              <a:t>Server Security</a:t>
            </a:r>
          </a:p>
        </p:txBody>
      </p:sp>
      <p:sp>
        <p:nvSpPr>
          <p:cNvPr id="4" name="Slide Number Placeholder 3"/>
          <p:cNvSpPr>
            <a:spLocks noGrp="1"/>
          </p:cNvSpPr>
          <p:nvPr>
            <p:ph type="sldNum" sz="quarter" idx="10"/>
          </p:nvPr>
        </p:nvSpPr>
        <p:spPr/>
        <p:txBody>
          <a:bodyPr/>
          <a:lstStyle/>
          <a:p>
            <a:pPr>
              <a:defRPr/>
            </a:pPr>
            <a:fld id="{917BE43B-3B10-4E0F-B62C-051CD5CCADDB}" type="slidenum">
              <a:rPr lang="en-US" smtClean="0"/>
              <a:pPr>
                <a:defRPr/>
              </a:pPr>
              <a:t>21</a:t>
            </a:fld>
            <a:endParaRPr lang="en-US" dirty="0"/>
          </a:p>
        </p:txBody>
      </p:sp>
      <p:graphicFrame>
        <p:nvGraphicFramePr>
          <p:cNvPr id="5122" name="Object 2"/>
          <p:cNvGraphicFramePr>
            <a:graphicFrameLocks noChangeAspect="1"/>
          </p:cNvGraphicFramePr>
          <p:nvPr/>
        </p:nvGraphicFramePr>
        <p:xfrm>
          <a:off x="6867525" y="5105400"/>
          <a:ext cx="2317750" cy="1219200"/>
        </p:xfrm>
        <a:graphic>
          <a:graphicData uri="http://schemas.openxmlformats.org/presentationml/2006/ole">
            <p:oleObj spid="_x0000_s5122" name="Visio" r:id="rId3" imgW="3256483" imgH="1713281" progId="Visio.Drawing.11">
              <p:embed/>
            </p:oleObj>
          </a:graphicData>
        </a:graphic>
      </p:graphicFrame>
      <p:sp>
        <p:nvSpPr>
          <p:cNvPr id="5125" name="Rectangle 8"/>
          <p:cNvSpPr>
            <a:spLocks noChangeArrowheads="1"/>
          </p:cNvSpPr>
          <p:nvPr/>
        </p:nvSpPr>
        <p:spPr bwMode="auto">
          <a:xfrm>
            <a:off x="409575" y="1427163"/>
            <a:ext cx="7934325" cy="4668837"/>
          </a:xfrm>
          <a:prstGeom prst="rect">
            <a:avLst/>
          </a:prstGeom>
          <a:noFill/>
          <a:ln w="9525" algn="ctr">
            <a:noFill/>
            <a:miter lim="800000"/>
            <a:headEnd/>
            <a:tailEnd/>
          </a:ln>
        </p:spPr>
        <p:txBody>
          <a:bodyPr tIns="0" bIns="0" anchor="ctr">
            <a:spAutoFit/>
          </a:bodyPr>
          <a:lstStyle/>
          <a:p>
            <a:r>
              <a:rPr lang="en-US" b="1">
                <a:solidFill>
                  <a:srgbClr val="000000"/>
                </a:solidFill>
                <a:cs typeface="Times New Roman" pitchFamily="18" charset="0"/>
              </a:rPr>
              <a:t>Data Center Architecture Enhancements (FY 2008)</a:t>
            </a:r>
          </a:p>
          <a:p>
            <a:r>
              <a:rPr lang="en-US" i="1">
                <a:solidFill>
                  <a:srgbClr val="000000"/>
                </a:solidFill>
                <a:cs typeface="Times New Roman" pitchFamily="18" charset="0"/>
              </a:rPr>
              <a:t>Enhance security controls on the OIT Data Center front end</a:t>
            </a:r>
          </a:p>
          <a:p>
            <a:endParaRPr lang="en-US" i="1">
              <a:solidFill>
                <a:srgbClr val="000000"/>
              </a:solidFill>
              <a:cs typeface="Times New Roman" pitchFamily="18" charset="0"/>
            </a:endParaRPr>
          </a:p>
          <a:p>
            <a:r>
              <a:rPr lang="en-US" b="1">
                <a:solidFill>
                  <a:srgbClr val="000000"/>
                </a:solidFill>
                <a:cs typeface="Times New Roman" pitchFamily="18" charset="0"/>
              </a:rPr>
              <a:t>Server Integrity Monitoring (FY 2008)</a:t>
            </a:r>
          </a:p>
          <a:p>
            <a:r>
              <a:rPr lang="en-US" i="1">
                <a:solidFill>
                  <a:srgbClr val="000000"/>
                </a:solidFill>
                <a:cs typeface="Times New Roman" pitchFamily="18" charset="0"/>
              </a:rPr>
              <a:t>Formalize OIT server integrity monitoring infrastructure and processes</a:t>
            </a:r>
          </a:p>
          <a:p>
            <a:endParaRPr lang="en-US">
              <a:solidFill>
                <a:srgbClr val="000000"/>
              </a:solidFill>
              <a:cs typeface="Times New Roman" pitchFamily="18" charset="0"/>
            </a:endParaRPr>
          </a:p>
          <a:p>
            <a:r>
              <a:rPr lang="en-US" b="1">
                <a:solidFill>
                  <a:srgbClr val="000000"/>
                </a:solidFill>
                <a:cs typeface="Times New Roman" pitchFamily="18" charset="0"/>
              </a:rPr>
              <a:t>Database Security (FY 2008)</a:t>
            </a:r>
          </a:p>
          <a:p>
            <a:r>
              <a:rPr lang="en-US" i="1">
                <a:solidFill>
                  <a:srgbClr val="000000"/>
                </a:solidFill>
                <a:cs typeface="Times New Roman" pitchFamily="18" charset="0"/>
              </a:rPr>
              <a:t>Conduct a vulnerability assessment of University databases and implement appropriate controls</a:t>
            </a:r>
          </a:p>
          <a:p>
            <a:endParaRPr lang="en-US">
              <a:solidFill>
                <a:srgbClr val="000000"/>
              </a:solidFill>
              <a:cs typeface="Times New Roman" pitchFamily="18" charset="0"/>
            </a:endParaRPr>
          </a:p>
          <a:p>
            <a:r>
              <a:rPr lang="en-US" b="1">
                <a:solidFill>
                  <a:srgbClr val="000000"/>
                </a:solidFill>
                <a:cs typeface="Times New Roman" pitchFamily="18" charset="0"/>
              </a:rPr>
              <a:t>Departmental Server Consulting (FY 2008-2009)</a:t>
            </a:r>
          </a:p>
          <a:p>
            <a:r>
              <a:rPr lang="en-US" i="1">
                <a:solidFill>
                  <a:srgbClr val="000000"/>
                </a:solidFill>
                <a:cs typeface="Times New Roman" pitchFamily="18" charset="0"/>
              </a:rPr>
              <a:t>Conduct a security assessment of each departmental server and provide recommendations on alternative technologies and/or appropriate controls.</a:t>
            </a:r>
          </a:p>
          <a:p>
            <a:endParaRPr lang="en-US" i="1">
              <a:solidFill>
                <a:srgbClr val="000000"/>
              </a:solidFill>
              <a:cs typeface="Times New Roman" pitchFamily="18" charset="0"/>
            </a:endParaRPr>
          </a:p>
          <a:p>
            <a:r>
              <a:rPr lang="en-US" b="1">
                <a:solidFill>
                  <a:srgbClr val="000000"/>
                </a:solidFill>
                <a:cs typeface="Times New Roman" pitchFamily="18" charset="0"/>
              </a:rPr>
              <a:t>OIT Server Management (FY 2008-2009)</a:t>
            </a:r>
          </a:p>
          <a:p>
            <a:pPr eaLnBrk="0" hangingPunct="0"/>
            <a:r>
              <a:rPr lang="en-US" i="1">
                <a:solidFill>
                  <a:srgbClr val="000000"/>
                </a:solidFill>
              </a:rPr>
              <a:t>Implement security management practices for OIT servers with </a:t>
            </a:r>
          </a:p>
          <a:p>
            <a:pPr eaLnBrk="0" hangingPunct="0"/>
            <a:r>
              <a:rPr lang="en-US" i="1">
                <a:solidFill>
                  <a:srgbClr val="000000"/>
                </a:solidFill>
              </a:rPr>
              <a:t>separation of duties and data segregation, where appropriate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r>
              <a:rPr lang="en-US" smtClean="0"/>
              <a:t>Network Security</a:t>
            </a:r>
          </a:p>
        </p:txBody>
      </p:sp>
      <p:sp>
        <p:nvSpPr>
          <p:cNvPr id="4" name="Slide Number Placeholder 3"/>
          <p:cNvSpPr>
            <a:spLocks noGrp="1"/>
          </p:cNvSpPr>
          <p:nvPr>
            <p:ph type="sldNum" sz="quarter" idx="10"/>
          </p:nvPr>
        </p:nvSpPr>
        <p:spPr/>
        <p:txBody>
          <a:bodyPr/>
          <a:lstStyle/>
          <a:p>
            <a:pPr>
              <a:defRPr/>
            </a:pPr>
            <a:fld id="{8AB08FC1-072A-4BF8-AEB8-87EABC30E99B}" type="slidenum">
              <a:rPr lang="en-US" smtClean="0"/>
              <a:pPr>
                <a:defRPr/>
              </a:pPr>
              <a:t>22</a:t>
            </a:fld>
            <a:endParaRPr lang="en-US" dirty="0"/>
          </a:p>
        </p:txBody>
      </p:sp>
      <p:graphicFrame>
        <p:nvGraphicFramePr>
          <p:cNvPr id="6146" name="Object 2"/>
          <p:cNvGraphicFramePr>
            <a:graphicFrameLocks noChangeAspect="1"/>
          </p:cNvGraphicFramePr>
          <p:nvPr>
            <p:ph idx="1"/>
          </p:nvPr>
        </p:nvGraphicFramePr>
        <p:xfrm>
          <a:off x="4800600" y="5743575"/>
          <a:ext cx="4394200" cy="657225"/>
        </p:xfrm>
        <a:graphic>
          <a:graphicData uri="http://schemas.openxmlformats.org/presentationml/2006/ole">
            <p:oleObj spid="_x0000_s6146" name="Visio" r:id="rId3" imgW="6559601" imgH="981761" progId="Visio.Drawing.11">
              <p:embed/>
            </p:oleObj>
          </a:graphicData>
        </a:graphic>
      </p:graphicFrame>
      <p:sp>
        <p:nvSpPr>
          <p:cNvPr id="6149" name="Rectangle 8"/>
          <p:cNvSpPr>
            <a:spLocks noChangeArrowheads="1"/>
          </p:cNvSpPr>
          <p:nvPr/>
        </p:nvSpPr>
        <p:spPr bwMode="auto">
          <a:xfrm>
            <a:off x="257175" y="1427163"/>
            <a:ext cx="8734425" cy="4668837"/>
          </a:xfrm>
          <a:prstGeom prst="rect">
            <a:avLst/>
          </a:prstGeom>
          <a:noFill/>
          <a:ln w="9525" algn="ctr">
            <a:noFill/>
            <a:miter lim="800000"/>
            <a:headEnd/>
            <a:tailEnd/>
          </a:ln>
        </p:spPr>
        <p:txBody>
          <a:bodyPr tIns="0" bIns="0" anchor="ctr">
            <a:spAutoFit/>
          </a:bodyPr>
          <a:lstStyle/>
          <a:p>
            <a:r>
              <a:rPr lang="en-US" b="1">
                <a:solidFill>
                  <a:srgbClr val="000000"/>
                </a:solidFill>
                <a:cs typeface="Times New Roman" pitchFamily="18" charset="0"/>
              </a:rPr>
              <a:t>Border Security (FY 2007)</a:t>
            </a:r>
          </a:p>
          <a:p>
            <a:r>
              <a:rPr lang="en-US" i="1">
                <a:solidFill>
                  <a:srgbClr val="000000"/>
                </a:solidFill>
                <a:cs typeface="Times New Roman" pitchFamily="18" charset="0"/>
              </a:rPr>
              <a:t>Implement campus network border firewall to block unsolicited inbound connections</a:t>
            </a:r>
          </a:p>
          <a:p>
            <a:endParaRPr lang="en-US">
              <a:solidFill>
                <a:srgbClr val="000000"/>
              </a:solidFill>
              <a:cs typeface="Times New Roman" pitchFamily="18" charset="0"/>
            </a:endParaRPr>
          </a:p>
          <a:p>
            <a:r>
              <a:rPr lang="en-US" b="1">
                <a:solidFill>
                  <a:srgbClr val="000000"/>
                </a:solidFill>
                <a:cs typeface="Times New Roman" pitchFamily="18" charset="0"/>
              </a:rPr>
              <a:t>Network Device Management (FY 2007-2008)</a:t>
            </a:r>
          </a:p>
          <a:p>
            <a:r>
              <a:rPr lang="en-US" i="1">
                <a:solidFill>
                  <a:srgbClr val="000000"/>
                </a:solidFill>
                <a:cs typeface="Times New Roman" pitchFamily="18" charset="0"/>
              </a:rPr>
              <a:t>Implement security standards on campus network devices</a:t>
            </a:r>
          </a:p>
          <a:p>
            <a:endParaRPr lang="en-US" i="1">
              <a:solidFill>
                <a:srgbClr val="000000"/>
              </a:solidFill>
              <a:cs typeface="Times New Roman" pitchFamily="18" charset="0"/>
            </a:endParaRPr>
          </a:p>
          <a:p>
            <a:r>
              <a:rPr lang="en-US" b="1">
                <a:solidFill>
                  <a:srgbClr val="000000"/>
                </a:solidFill>
                <a:cs typeface="Times New Roman" pitchFamily="18" charset="0"/>
              </a:rPr>
              <a:t>Zoned Network and Wireless Security (FY 2008-2009)</a:t>
            </a:r>
          </a:p>
          <a:p>
            <a:r>
              <a:rPr lang="en-US" i="1">
                <a:solidFill>
                  <a:srgbClr val="000000"/>
                </a:solidFill>
                <a:cs typeface="Times New Roman" pitchFamily="18" charset="0"/>
              </a:rPr>
              <a:t>Design and implement a zoned network architecture with appropriate security controls on the wired and wireless networks</a:t>
            </a:r>
          </a:p>
          <a:p>
            <a:endParaRPr lang="en-US">
              <a:solidFill>
                <a:srgbClr val="000000"/>
              </a:solidFill>
              <a:cs typeface="Times New Roman" pitchFamily="18" charset="0"/>
            </a:endParaRPr>
          </a:p>
          <a:p>
            <a:r>
              <a:rPr lang="en-US" b="1">
                <a:solidFill>
                  <a:srgbClr val="000000"/>
                </a:solidFill>
                <a:cs typeface="Times New Roman" pitchFamily="18" charset="0"/>
              </a:rPr>
              <a:t>Intrusion Prevention (FY 2009)</a:t>
            </a:r>
          </a:p>
          <a:p>
            <a:r>
              <a:rPr lang="en-US" i="1">
                <a:solidFill>
                  <a:srgbClr val="000000"/>
                </a:solidFill>
                <a:cs typeface="Times New Roman" pitchFamily="18" charset="0"/>
              </a:rPr>
              <a:t>Replace the University’s existing intrusion detection system with a comprehensive intrusion prevention system</a:t>
            </a:r>
          </a:p>
          <a:p>
            <a:endParaRPr lang="en-US" i="1">
              <a:solidFill>
                <a:srgbClr val="000000"/>
              </a:solidFill>
              <a:cs typeface="Times New Roman" pitchFamily="18" charset="0"/>
            </a:endParaRPr>
          </a:p>
          <a:p>
            <a:r>
              <a:rPr lang="en-US" b="1">
                <a:solidFill>
                  <a:srgbClr val="000000"/>
                </a:solidFill>
                <a:cs typeface="Times New Roman" pitchFamily="18" charset="0"/>
              </a:rPr>
              <a:t>Network Admission Control (FY 2010)</a:t>
            </a:r>
          </a:p>
          <a:p>
            <a:r>
              <a:rPr lang="en-US" i="1">
                <a:solidFill>
                  <a:srgbClr val="000000"/>
                </a:solidFill>
                <a:cs typeface="Times New Roman" pitchFamily="18" charset="0"/>
              </a:rPr>
              <a:t>Implement controls to ensure that network-</a:t>
            </a:r>
            <a:br>
              <a:rPr lang="en-US" i="1">
                <a:solidFill>
                  <a:srgbClr val="000000"/>
                </a:solidFill>
                <a:cs typeface="Times New Roman" pitchFamily="18" charset="0"/>
              </a:rPr>
            </a:br>
            <a:r>
              <a:rPr lang="en-US" i="1">
                <a:solidFill>
                  <a:srgbClr val="000000"/>
                </a:solidFill>
                <a:cs typeface="Times New Roman" pitchFamily="18" charset="0"/>
              </a:rPr>
              <a:t>connected systems meet security standards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p:txBody>
          <a:bodyPr/>
          <a:lstStyle/>
          <a:p>
            <a:r>
              <a:rPr lang="en-US" smtClean="0"/>
              <a:t>Security Infrastructure</a:t>
            </a:r>
          </a:p>
        </p:txBody>
      </p:sp>
      <p:sp>
        <p:nvSpPr>
          <p:cNvPr id="4" name="Slide Number Placeholder 3"/>
          <p:cNvSpPr>
            <a:spLocks noGrp="1"/>
          </p:cNvSpPr>
          <p:nvPr>
            <p:ph type="sldNum" sz="quarter" idx="10"/>
          </p:nvPr>
        </p:nvSpPr>
        <p:spPr/>
        <p:txBody>
          <a:bodyPr/>
          <a:lstStyle/>
          <a:p>
            <a:pPr>
              <a:defRPr/>
            </a:pPr>
            <a:fld id="{0E0EF3D6-3FA0-4C03-8A07-8BCB5B023498}" type="slidenum">
              <a:rPr lang="en-US" smtClean="0"/>
              <a:pPr>
                <a:defRPr/>
              </a:pPr>
              <a:t>23</a:t>
            </a:fld>
            <a:endParaRPr lang="en-US" dirty="0"/>
          </a:p>
        </p:txBody>
      </p:sp>
      <p:graphicFrame>
        <p:nvGraphicFramePr>
          <p:cNvPr id="7170" name="Object 2"/>
          <p:cNvGraphicFramePr>
            <a:graphicFrameLocks noChangeAspect="1"/>
          </p:cNvGraphicFramePr>
          <p:nvPr>
            <p:ph idx="1"/>
          </p:nvPr>
        </p:nvGraphicFramePr>
        <p:xfrm>
          <a:off x="3657600" y="5257800"/>
          <a:ext cx="5553075" cy="1143000"/>
        </p:xfrm>
        <a:graphic>
          <a:graphicData uri="http://schemas.openxmlformats.org/presentationml/2006/ole">
            <p:oleObj spid="_x0000_s7170" name="Visio" r:id="rId3" imgW="6102401" imgH="1256081" progId="Visio.Drawing.11">
              <p:embed/>
            </p:oleObj>
          </a:graphicData>
        </a:graphic>
      </p:graphicFrame>
      <p:sp>
        <p:nvSpPr>
          <p:cNvPr id="7173" name="Rectangle 8"/>
          <p:cNvSpPr>
            <a:spLocks noChangeArrowheads="1"/>
          </p:cNvSpPr>
          <p:nvPr/>
        </p:nvSpPr>
        <p:spPr bwMode="auto">
          <a:xfrm>
            <a:off x="409575" y="1520825"/>
            <a:ext cx="8197850" cy="2746375"/>
          </a:xfrm>
          <a:prstGeom prst="rect">
            <a:avLst/>
          </a:prstGeom>
          <a:noFill/>
          <a:ln w="9525" algn="ctr">
            <a:noFill/>
            <a:miter lim="800000"/>
            <a:headEnd/>
            <a:tailEnd/>
          </a:ln>
        </p:spPr>
        <p:txBody>
          <a:bodyPr tIns="0" bIns="0" anchor="ctr">
            <a:spAutoFit/>
          </a:bodyPr>
          <a:lstStyle/>
          <a:p>
            <a:r>
              <a:rPr lang="en-US" b="1">
                <a:solidFill>
                  <a:srgbClr val="000000"/>
                </a:solidFill>
                <a:cs typeface="Times New Roman" pitchFamily="18" charset="0"/>
              </a:rPr>
              <a:t>Vulnerability Scanning (FY 2007)</a:t>
            </a:r>
          </a:p>
          <a:p>
            <a:r>
              <a:rPr lang="en-US" i="1">
                <a:solidFill>
                  <a:srgbClr val="000000"/>
                </a:solidFill>
                <a:cs typeface="Times New Roman" pitchFamily="18" charset="0"/>
              </a:rPr>
              <a:t>Create a scanning facility to proactively detect technical vulnerabilities in University systems</a:t>
            </a:r>
          </a:p>
          <a:p>
            <a:endParaRPr lang="en-US" i="1">
              <a:solidFill>
                <a:srgbClr val="000000"/>
              </a:solidFill>
              <a:cs typeface="Times New Roman" pitchFamily="18" charset="0"/>
            </a:endParaRPr>
          </a:p>
          <a:p>
            <a:r>
              <a:rPr lang="en-US" b="1">
                <a:solidFill>
                  <a:srgbClr val="000000"/>
                </a:solidFill>
                <a:cs typeface="Times New Roman" pitchFamily="18" charset="0"/>
              </a:rPr>
              <a:t>Security Review Process (FY 2007)</a:t>
            </a:r>
          </a:p>
          <a:p>
            <a:r>
              <a:rPr lang="en-US" i="1">
                <a:solidFill>
                  <a:srgbClr val="000000"/>
                </a:solidFill>
                <a:cs typeface="Times New Roman" pitchFamily="18" charset="0"/>
              </a:rPr>
              <a:t>Create a process for consistently conducting information security reviews</a:t>
            </a:r>
          </a:p>
          <a:p>
            <a:endParaRPr lang="en-US" i="1">
              <a:solidFill>
                <a:srgbClr val="000000"/>
              </a:solidFill>
              <a:cs typeface="Times New Roman" pitchFamily="18" charset="0"/>
            </a:endParaRPr>
          </a:p>
          <a:p>
            <a:r>
              <a:rPr lang="en-US" b="1">
                <a:solidFill>
                  <a:srgbClr val="000000"/>
                </a:solidFill>
                <a:cs typeface="Times New Roman" pitchFamily="18" charset="0"/>
              </a:rPr>
              <a:t>Sensitive Data Scanning (FY 2008)</a:t>
            </a:r>
          </a:p>
          <a:p>
            <a:r>
              <a:rPr lang="en-US" i="1">
                <a:solidFill>
                  <a:srgbClr val="000000"/>
                </a:solidFill>
                <a:cs typeface="Times New Roman" pitchFamily="18" charset="0"/>
              </a:rPr>
              <a:t>Create a scanning facility to proactively detect CC/SSNs stored in institutional file systems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p:txBody>
          <a:bodyPr/>
          <a:lstStyle/>
          <a:p>
            <a:r>
              <a:rPr lang="en-US" sz="3600" smtClean="0"/>
              <a:t>Security Infrastructure (cont’d)</a:t>
            </a:r>
          </a:p>
        </p:txBody>
      </p:sp>
      <p:sp>
        <p:nvSpPr>
          <p:cNvPr id="4" name="Slide Number Placeholder 3"/>
          <p:cNvSpPr>
            <a:spLocks noGrp="1"/>
          </p:cNvSpPr>
          <p:nvPr>
            <p:ph type="sldNum" sz="quarter" idx="10"/>
          </p:nvPr>
        </p:nvSpPr>
        <p:spPr/>
        <p:txBody>
          <a:bodyPr/>
          <a:lstStyle/>
          <a:p>
            <a:pPr>
              <a:defRPr/>
            </a:pPr>
            <a:fld id="{8546719D-BAB2-49B9-80AF-1F0C4DE33331}" type="slidenum">
              <a:rPr lang="en-US" smtClean="0"/>
              <a:pPr>
                <a:defRPr/>
              </a:pPr>
              <a:t>24</a:t>
            </a:fld>
            <a:endParaRPr lang="en-US" dirty="0"/>
          </a:p>
        </p:txBody>
      </p:sp>
      <p:graphicFrame>
        <p:nvGraphicFramePr>
          <p:cNvPr id="8194" name="Object 2"/>
          <p:cNvGraphicFramePr>
            <a:graphicFrameLocks noChangeAspect="1"/>
          </p:cNvGraphicFramePr>
          <p:nvPr>
            <p:ph idx="1"/>
          </p:nvPr>
        </p:nvGraphicFramePr>
        <p:xfrm>
          <a:off x="3657600" y="5257800"/>
          <a:ext cx="5553075" cy="1143000"/>
        </p:xfrm>
        <a:graphic>
          <a:graphicData uri="http://schemas.openxmlformats.org/presentationml/2006/ole">
            <p:oleObj spid="_x0000_s8194" name="Visio" r:id="rId3" imgW="6102401" imgH="1256081" progId="Visio.Drawing.11">
              <p:embed/>
            </p:oleObj>
          </a:graphicData>
        </a:graphic>
      </p:graphicFrame>
      <p:sp>
        <p:nvSpPr>
          <p:cNvPr id="8197" name="Rectangle 4"/>
          <p:cNvSpPr>
            <a:spLocks noChangeArrowheads="1"/>
          </p:cNvSpPr>
          <p:nvPr/>
        </p:nvSpPr>
        <p:spPr bwMode="auto">
          <a:xfrm>
            <a:off x="409575" y="1397000"/>
            <a:ext cx="8197850" cy="3877985"/>
          </a:xfrm>
          <a:prstGeom prst="rect">
            <a:avLst/>
          </a:prstGeom>
          <a:noFill/>
          <a:ln w="9525" algn="ctr">
            <a:noFill/>
            <a:miter lim="800000"/>
            <a:headEnd/>
            <a:tailEnd/>
          </a:ln>
        </p:spPr>
        <p:txBody>
          <a:bodyPr tIns="0" bIns="0" anchor="ctr">
            <a:spAutoFit/>
          </a:bodyPr>
          <a:lstStyle/>
          <a:p>
            <a:r>
              <a:rPr lang="en-US" b="1" dirty="0">
                <a:solidFill>
                  <a:srgbClr val="000000"/>
                </a:solidFill>
                <a:cs typeface="Times New Roman" pitchFamily="18" charset="0"/>
              </a:rPr>
              <a:t>Application </a:t>
            </a:r>
            <a:r>
              <a:rPr lang="en-US" b="1" dirty="0" smtClean="0">
                <a:solidFill>
                  <a:srgbClr val="000000"/>
                </a:solidFill>
                <a:cs typeface="Times New Roman" pitchFamily="18" charset="0"/>
              </a:rPr>
              <a:t>Logging, Network Logging, and Security Log Analysis projects </a:t>
            </a:r>
            <a:r>
              <a:rPr lang="en-US" b="1" dirty="0">
                <a:solidFill>
                  <a:srgbClr val="000000"/>
                </a:solidFill>
                <a:cs typeface="Times New Roman" pitchFamily="18" charset="0"/>
              </a:rPr>
              <a:t>(FY 2009)</a:t>
            </a:r>
          </a:p>
          <a:p>
            <a:r>
              <a:rPr lang="en-US" i="1" dirty="0" smtClean="0">
                <a:solidFill>
                  <a:srgbClr val="000000"/>
                </a:solidFill>
                <a:cs typeface="Times New Roman" pitchFamily="18" charset="0"/>
              </a:rPr>
              <a:t>Intended to capture </a:t>
            </a:r>
            <a:r>
              <a:rPr lang="en-US" i="1" dirty="0">
                <a:solidFill>
                  <a:srgbClr val="000000"/>
                </a:solidFill>
                <a:cs typeface="Times New Roman" pitchFamily="18" charset="0"/>
              </a:rPr>
              <a:t>enterprise application </a:t>
            </a:r>
            <a:r>
              <a:rPr lang="en-US" i="1" dirty="0" smtClean="0">
                <a:solidFill>
                  <a:srgbClr val="000000"/>
                </a:solidFill>
                <a:cs typeface="Times New Roman" pitchFamily="18" charset="0"/>
              </a:rPr>
              <a:t>events as well as records of off-campus connections involving University systems in </a:t>
            </a:r>
            <a:r>
              <a:rPr lang="en-US" i="1" dirty="0">
                <a:solidFill>
                  <a:srgbClr val="000000"/>
                </a:solidFill>
                <a:cs typeface="Times New Roman" pitchFamily="18" charset="0"/>
              </a:rPr>
              <a:t>the OIT central log </a:t>
            </a:r>
            <a:r>
              <a:rPr lang="en-US" i="1" dirty="0" smtClean="0">
                <a:solidFill>
                  <a:srgbClr val="000000"/>
                </a:solidFill>
                <a:cs typeface="Times New Roman" pitchFamily="18" charset="0"/>
              </a:rPr>
              <a:t>repository, and to create security analysis capabilities for the data that is available via these logging processes. These were all rolled into the SOC project.</a:t>
            </a:r>
          </a:p>
          <a:p>
            <a:endParaRPr lang="en-US" b="1" dirty="0" smtClean="0">
              <a:solidFill>
                <a:srgbClr val="000000"/>
              </a:solidFill>
              <a:cs typeface="Times New Roman" pitchFamily="18" charset="0"/>
            </a:endParaRPr>
          </a:p>
          <a:p>
            <a:r>
              <a:rPr lang="en-US" b="1" dirty="0" smtClean="0">
                <a:solidFill>
                  <a:srgbClr val="000000"/>
                </a:solidFill>
                <a:cs typeface="Times New Roman" pitchFamily="18" charset="0"/>
              </a:rPr>
              <a:t>Firewall </a:t>
            </a:r>
            <a:r>
              <a:rPr lang="en-US" b="1" dirty="0">
                <a:solidFill>
                  <a:srgbClr val="000000"/>
                </a:solidFill>
                <a:cs typeface="Times New Roman" pitchFamily="18" charset="0"/>
              </a:rPr>
              <a:t>Management (FY 2009)</a:t>
            </a:r>
          </a:p>
          <a:p>
            <a:r>
              <a:rPr lang="en-US" i="1" dirty="0">
                <a:solidFill>
                  <a:srgbClr val="000000"/>
                </a:solidFill>
                <a:cs typeface="Times New Roman" pitchFamily="18" charset="0"/>
              </a:rPr>
              <a:t>Audit existing firewall </a:t>
            </a:r>
            <a:r>
              <a:rPr lang="en-US" i="1" dirty="0" err="1">
                <a:solidFill>
                  <a:srgbClr val="000000"/>
                </a:solidFill>
                <a:cs typeface="Times New Roman" pitchFamily="18" charset="0"/>
              </a:rPr>
              <a:t>rulebase</a:t>
            </a:r>
            <a:r>
              <a:rPr lang="en-US" i="1" dirty="0">
                <a:solidFill>
                  <a:srgbClr val="000000"/>
                </a:solidFill>
                <a:cs typeface="Times New Roman" pitchFamily="18" charset="0"/>
              </a:rPr>
              <a:t> and implement standard management practices</a:t>
            </a:r>
          </a:p>
          <a:p>
            <a:endParaRPr lang="en-US" i="1" dirty="0">
              <a:solidFill>
                <a:srgbClr val="000000"/>
              </a:solidFill>
              <a:cs typeface="Times New Roman" pitchFamily="18" charset="0"/>
            </a:endParaRPr>
          </a:p>
          <a:p>
            <a:r>
              <a:rPr lang="en-US" b="1" dirty="0">
                <a:solidFill>
                  <a:srgbClr val="000000"/>
                </a:solidFill>
                <a:cs typeface="Times New Roman" pitchFamily="18" charset="0"/>
              </a:rPr>
              <a:t>Rogue Wireless AP Detection (FY 2010)</a:t>
            </a:r>
          </a:p>
          <a:p>
            <a:pPr eaLnBrk="0" hangingPunct="0"/>
            <a:r>
              <a:rPr lang="en-US" i="1" dirty="0">
                <a:solidFill>
                  <a:srgbClr val="000000"/>
                </a:solidFill>
              </a:rPr>
              <a:t>Provide the ability to identify unauthorized wireless access points on the University network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r>
              <a:rPr lang="en-US" smtClean="0"/>
              <a:t>Credit Card Security</a:t>
            </a:r>
          </a:p>
        </p:txBody>
      </p:sp>
      <p:sp>
        <p:nvSpPr>
          <p:cNvPr id="4" name="Slide Number Placeholder 3"/>
          <p:cNvSpPr>
            <a:spLocks noGrp="1"/>
          </p:cNvSpPr>
          <p:nvPr>
            <p:ph type="sldNum" sz="quarter" idx="10"/>
          </p:nvPr>
        </p:nvSpPr>
        <p:spPr/>
        <p:txBody>
          <a:bodyPr/>
          <a:lstStyle/>
          <a:p>
            <a:pPr>
              <a:defRPr/>
            </a:pPr>
            <a:fld id="{7A6CEAE5-2E1B-470F-BFD3-2D518319AFB9}" type="slidenum">
              <a:rPr lang="en-US" smtClean="0"/>
              <a:pPr>
                <a:defRPr/>
              </a:pPr>
              <a:t>25</a:t>
            </a:fld>
            <a:endParaRPr lang="en-US" dirty="0"/>
          </a:p>
        </p:txBody>
      </p:sp>
      <p:graphicFrame>
        <p:nvGraphicFramePr>
          <p:cNvPr id="9218" name="Object 2"/>
          <p:cNvGraphicFramePr>
            <a:graphicFrameLocks noChangeAspect="1"/>
          </p:cNvGraphicFramePr>
          <p:nvPr>
            <p:ph idx="1"/>
          </p:nvPr>
        </p:nvGraphicFramePr>
        <p:xfrm>
          <a:off x="4014788" y="5486400"/>
          <a:ext cx="5129212" cy="814388"/>
        </p:xfrm>
        <a:graphic>
          <a:graphicData uri="http://schemas.openxmlformats.org/presentationml/2006/ole">
            <p:oleObj spid="_x0000_s9218" name="Visio" r:id="rId3" imgW="5608625" imgH="890321" progId="Visio.Drawing.11">
              <p:embed/>
            </p:oleObj>
          </a:graphicData>
        </a:graphic>
      </p:graphicFrame>
      <p:sp>
        <p:nvSpPr>
          <p:cNvPr id="9221" name="Rectangle 8"/>
          <p:cNvSpPr>
            <a:spLocks noChangeArrowheads="1"/>
          </p:cNvSpPr>
          <p:nvPr/>
        </p:nvSpPr>
        <p:spPr bwMode="auto">
          <a:xfrm>
            <a:off x="409575" y="1519238"/>
            <a:ext cx="8077200" cy="3662362"/>
          </a:xfrm>
          <a:prstGeom prst="rect">
            <a:avLst/>
          </a:prstGeom>
          <a:noFill/>
          <a:ln w="9525" algn="ctr">
            <a:noFill/>
            <a:miter lim="800000"/>
            <a:headEnd/>
            <a:tailEnd/>
          </a:ln>
        </p:spPr>
        <p:txBody>
          <a:bodyPr anchor="ctr">
            <a:spAutoFit/>
          </a:bodyPr>
          <a:lstStyle/>
          <a:p>
            <a:pPr>
              <a:tabLst>
                <a:tab pos="1143000" algn="l"/>
              </a:tabLst>
            </a:pPr>
            <a:r>
              <a:rPr lang="en-US" b="1">
                <a:solidFill>
                  <a:srgbClr val="000000"/>
                </a:solidFill>
                <a:cs typeface="Times New Roman" pitchFamily="18" charset="0"/>
              </a:rPr>
              <a:t>CCSP Infrastructure (FY 2007)</a:t>
            </a:r>
          </a:p>
          <a:p>
            <a:pPr>
              <a:tabLst>
                <a:tab pos="1143000" algn="l"/>
              </a:tabLst>
            </a:pPr>
            <a:r>
              <a:rPr lang="en-US" i="1">
                <a:solidFill>
                  <a:srgbClr val="000000"/>
                </a:solidFill>
                <a:cs typeface="Times New Roman" pitchFamily="18" charset="0"/>
              </a:rPr>
              <a:t>Create the infrastructure required to migrate card processing applications to the OIT data center</a:t>
            </a:r>
          </a:p>
          <a:p>
            <a:pPr>
              <a:tabLst>
                <a:tab pos="1143000" algn="l"/>
              </a:tabLst>
            </a:pPr>
            <a:endParaRPr lang="en-US">
              <a:solidFill>
                <a:srgbClr val="000000"/>
              </a:solidFill>
              <a:cs typeface="Times New Roman" pitchFamily="18" charset="0"/>
            </a:endParaRPr>
          </a:p>
          <a:p>
            <a:pPr>
              <a:tabLst>
                <a:tab pos="1143000" algn="l"/>
              </a:tabLst>
            </a:pPr>
            <a:r>
              <a:rPr lang="en-US" b="1">
                <a:solidFill>
                  <a:srgbClr val="000000"/>
                </a:solidFill>
                <a:cs typeface="Times New Roman" pitchFamily="18" charset="0"/>
              </a:rPr>
              <a:t>CCSP Application Migration (FY 2007-2008)</a:t>
            </a:r>
          </a:p>
          <a:p>
            <a:pPr>
              <a:tabLst>
                <a:tab pos="1143000" algn="l"/>
              </a:tabLst>
            </a:pPr>
            <a:r>
              <a:rPr lang="en-US" i="1">
                <a:solidFill>
                  <a:srgbClr val="000000"/>
                </a:solidFill>
                <a:cs typeface="Times New Roman" pitchFamily="18" charset="0"/>
              </a:rPr>
              <a:t>Move card processing servers to the payment card environment located in the OIT data center</a:t>
            </a:r>
          </a:p>
          <a:p>
            <a:pPr>
              <a:tabLst>
                <a:tab pos="1143000" algn="l"/>
              </a:tabLst>
            </a:pPr>
            <a:endParaRPr lang="en-US" i="1">
              <a:solidFill>
                <a:srgbClr val="000000"/>
              </a:solidFill>
              <a:cs typeface="Times New Roman" pitchFamily="18" charset="0"/>
            </a:endParaRPr>
          </a:p>
          <a:p>
            <a:pPr>
              <a:tabLst>
                <a:tab pos="1143000" algn="l"/>
              </a:tabLst>
            </a:pPr>
            <a:r>
              <a:rPr lang="en-US" b="1">
                <a:solidFill>
                  <a:srgbClr val="000000"/>
                </a:solidFill>
                <a:cs typeface="Times New Roman" pitchFamily="18" charset="0"/>
              </a:rPr>
              <a:t>CCSP Monitoring (FY 2008)</a:t>
            </a:r>
          </a:p>
          <a:p>
            <a:pPr>
              <a:tabLst>
                <a:tab pos="1143000" algn="l"/>
              </a:tabLst>
            </a:pPr>
            <a:r>
              <a:rPr lang="en-US" i="1">
                <a:solidFill>
                  <a:srgbClr val="000000"/>
                </a:solidFill>
                <a:cs typeface="Times New Roman" pitchFamily="18" charset="0"/>
              </a:rPr>
              <a:t>Implement ongoing technical monitoring of the payment card environment</a:t>
            </a:r>
          </a:p>
          <a:p>
            <a:pPr>
              <a:tabLst>
                <a:tab pos="1143000" algn="l"/>
              </a:tabLst>
            </a:pPr>
            <a:endParaRPr lang="en-US" i="1">
              <a:solidFill>
                <a:srgbClr val="000000"/>
              </a:solidFill>
              <a:cs typeface="Times New Roman" pitchFamily="18" charset="0"/>
            </a:endParaRPr>
          </a:p>
          <a:p>
            <a:pPr>
              <a:tabLst>
                <a:tab pos="1143000" algn="l"/>
              </a:tabLst>
            </a:pPr>
            <a:r>
              <a:rPr lang="en-US" b="1">
                <a:solidFill>
                  <a:srgbClr val="000000"/>
                </a:solidFill>
                <a:cs typeface="Times New Roman" pitchFamily="18" charset="0"/>
              </a:rPr>
              <a:t>CCSP Physical Security (FY 2008-2009)</a:t>
            </a:r>
          </a:p>
          <a:p>
            <a:pPr>
              <a:tabLst>
                <a:tab pos="1143000" algn="l"/>
              </a:tabLst>
            </a:pPr>
            <a:r>
              <a:rPr lang="en-US" i="1">
                <a:solidFill>
                  <a:srgbClr val="000000"/>
                </a:solidFill>
              </a:rPr>
              <a:t>Upgrade data center physical security to meet PCI DSS requirements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p:txBody>
          <a:bodyPr/>
          <a:lstStyle/>
          <a:p>
            <a:r>
              <a:rPr lang="en-US" smtClean="0"/>
              <a:t>Incident Handling</a:t>
            </a:r>
          </a:p>
        </p:txBody>
      </p:sp>
      <p:sp>
        <p:nvSpPr>
          <p:cNvPr id="4" name="Slide Number Placeholder 3"/>
          <p:cNvSpPr>
            <a:spLocks noGrp="1"/>
          </p:cNvSpPr>
          <p:nvPr>
            <p:ph type="sldNum" sz="quarter" idx="10"/>
          </p:nvPr>
        </p:nvSpPr>
        <p:spPr/>
        <p:txBody>
          <a:bodyPr/>
          <a:lstStyle/>
          <a:p>
            <a:pPr>
              <a:defRPr/>
            </a:pPr>
            <a:fld id="{6E31346C-8FB2-4FE5-AF7E-2D9B6925C4D1}" type="slidenum">
              <a:rPr lang="en-US" smtClean="0"/>
              <a:pPr>
                <a:defRPr/>
              </a:pPr>
              <a:t>26</a:t>
            </a:fld>
            <a:endParaRPr lang="en-US" dirty="0"/>
          </a:p>
        </p:txBody>
      </p:sp>
      <p:graphicFrame>
        <p:nvGraphicFramePr>
          <p:cNvPr id="10242" name="Object 2"/>
          <p:cNvGraphicFramePr>
            <a:graphicFrameLocks noChangeAspect="1"/>
          </p:cNvGraphicFramePr>
          <p:nvPr/>
        </p:nvGraphicFramePr>
        <p:xfrm>
          <a:off x="7543800" y="4689475"/>
          <a:ext cx="1600200" cy="1690688"/>
        </p:xfrm>
        <a:graphic>
          <a:graphicData uri="http://schemas.openxmlformats.org/presentationml/2006/ole">
            <p:oleObj spid="_x0000_s10242" name="Visio" r:id="rId3" imgW="1620317" imgH="1713281" progId="Visio.Drawing.11">
              <p:embed/>
            </p:oleObj>
          </a:graphicData>
        </a:graphic>
      </p:graphicFrame>
      <p:sp>
        <p:nvSpPr>
          <p:cNvPr id="10245" name="Rectangle 8"/>
          <p:cNvSpPr>
            <a:spLocks noChangeArrowheads="1"/>
          </p:cNvSpPr>
          <p:nvPr/>
        </p:nvSpPr>
        <p:spPr bwMode="auto">
          <a:xfrm>
            <a:off x="409575" y="1704975"/>
            <a:ext cx="7918450" cy="2471738"/>
          </a:xfrm>
          <a:prstGeom prst="rect">
            <a:avLst/>
          </a:prstGeom>
          <a:noFill/>
          <a:ln w="9525" algn="ctr">
            <a:noFill/>
            <a:miter lim="800000"/>
            <a:headEnd/>
            <a:tailEnd/>
          </a:ln>
        </p:spPr>
        <p:txBody>
          <a:bodyPr tIns="0" bIns="0" anchor="ctr">
            <a:spAutoFit/>
          </a:bodyPr>
          <a:lstStyle/>
          <a:p>
            <a:r>
              <a:rPr lang="en-US" b="1">
                <a:solidFill>
                  <a:srgbClr val="000000"/>
                </a:solidFill>
                <a:cs typeface="Times New Roman" pitchFamily="18" charset="0"/>
              </a:rPr>
              <a:t>Incident Response Procedures (FY 2010)</a:t>
            </a:r>
            <a:r>
              <a:rPr lang="en-US">
                <a:solidFill>
                  <a:srgbClr val="000000"/>
                </a:solidFill>
                <a:cs typeface="Times New Roman" pitchFamily="18" charset="0"/>
              </a:rPr>
              <a:t/>
            </a:r>
            <a:br>
              <a:rPr lang="en-US">
                <a:solidFill>
                  <a:srgbClr val="000000"/>
                </a:solidFill>
                <a:cs typeface="Times New Roman" pitchFamily="18" charset="0"/>
              </a:rPr>
            </a:br>
            <a:r>
              <a:rPr lang="en-US" i="1">
                <a:solidFill>
                  <a:srgbClr val="000000"/>
                </a:solidFill>
                <a:cs typeface="Times New Roman" pitchFamily="18" charset="0"/>
              </a:rPr>
              <a:t>Create technical procedures for responding to information security incidents to supplement the existing Incident Response Plan</a:t>
            </a:r>
          </a:p>
          <a:p>
            <a:endParaRPr lang="en-US" i="1">
              <a:solidFill>
                <a:srgbClr val="000000"/>
              </a:solidFill>
              <a:cs typeface="Times New Roman" pitchFamily="18" charset="0"/>
            </a:endParaRPr>
          </a:p>
          <a:p>
            <a:r>
              <a:rPr lang="en-US" b="1">
                <a:solidFill>
                  <a:srgbClr val="000000"/>
                </a:solidFill>
                <a:cs typeface="Times New Roman" pitchFamily="18" charset="0"/>
              </a:rPr>
              <a:t>Forensics (FY 2010)</a:t>
            </a:r>
          </a:p>
          <a:p>
            <a:r>
              <a:rPr lang="en-US" i="1">
                <a:solidFill>
                  <a:srgbClr val="000000"/>
                </a:solidFill>
                <a:cs typeface="Times New Roman" pitchFamily="18" charset="0"/>
              </a:rPr>
              <a:t>Identify forensic resources for use in information security incident response. </a:t>
            </a:r>
          </a:p>
          <a:p>
            <a:endParaRPr lang="en-US" i="1">
              <a:solidFill>
                <a:srgbClr val="000000"/>
              </a:solidFill>
              <a:cs typeface="Times New Roman" pitchFamily="18" charset="0"/>
            </a:endParaRPr>
          </a:p>
          <a:p>
            <a:r>
              <a:rPr lang="en-US" b="1">
                <a:solidFill>
                  <a:srgbClr val="000000"/>
                </a:solidFill>
                <a:cs typeface="Times New Roman" pitchFamily="18" charset="0"/>
              </a:rPr>
              <a:t>Incident Tracking System (FY 2010)</a:t>
            </a:r>
          </a:p>
          <a:p>
            <a:r>
              <a:rPr lang="en-US" i="1">
                <a:solidFill>
                  <a:srgbClr val="000000"/>
                </a:solidFill>
                <a:cs typeface="Times New Roman" pitchFamily="18" charset="0"/>
              </a:rPr>
              <a:t>Provide an information security incident tracking system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p:txBody>
          <a:bodyPr/>
          <a:lstStyle/>
          <a:p>
            <a:r>
              <a:rPr lang="en-US" smtClean="0"/>
              <a:t>Sustaining Activities</a:t>
            </a:r>
          </a:p>
        </p:txBody>
      </p:sp>
      <p:sp>
        <p:nvSpPr>
          <p:cNvPr id="4" name="Slide Number Placeholder 3"/>
          <p:cNvSpPr>
            <a:spLocks noGrp="1"/>
          </p:cNvSpPr>
          <p:nvPr>
            <p:ph type="sldNum" sz="quarter" idx="10"/>
          </p:nvPr>
        </p:nvSpPr>
        <p:spPr/>
        <p:txBody>
          <a:bodyPr/>
          <a:lstStyle/>
          <a:p>
            <a:pPr>
              <a:defRPr/>
            </a:pPr>
            <a:fld id="{E254A9B4-3382-46FD-8E89-0370B696175E}" type="slidenum">
              <a:rPr lang="en-US" smtClean="0"/>
              <a:pPr>
                <a:defRPr/>
              </a:pPr>
              <a:t>27</a:t>
            </a:fld>
            <a:endParaRPr lang="en-US" dirty="0"/>
          </a:p>
        </p:txBody>
      </p:sp>
      <p:graphicFrame>
        <p:nvGraphicFramePr>
          <p:cNvPr id="11266" name="Object 2"/>
          <p:cNvGraphicFramePr>
            <a:graphicFrameLocks noChangeAspect="1"/>
          </p:cNvGraphicFramePr>
          <p:nvPr/>
        </p:nvGraphicFramePr>
        <p:xfrm>
          <a:off x="6145213" y="5334000"/>
          <a:ext cx="3046412" cy="1000125"/>
        </p:xfrm>
        <a:graphic>
          <a:graphicData uri="http://schemas.openxmlformats.org/presentationml/2006/ole">
            <p:oleObj spid="_x0000_s11266" name="Visio" r:id="rId3" imgW="2987954" imgH="981761" progId="Visio.Drawing.11">
              <p:embed/>
            </p:oleObj>
          </a:graphicData>
        </a:graphic>
      </p:graphicFrame>
      <p:sp>
        <p:nvSpPr>
          <p:cNvPr id="11269" name="Rectangle 8"/>
          <p:cNvSpPr>
            <a:spLocks noChangeArrowheads="1"/>
          </p:cNvSpPr>
          <p:nvPr/>
        </p:nvSpPr>
        <p:spPr bwMode="auto">
          <a:xfrm>
            <a:off x="409575" y="1749425"/>
            <a:ext cx="7947025" cy="2746375"/>
          </a:xfrm>
          <a:prstGeom prst="rect">
            <a:avLst/>
          </a:prstGeom>
          <a:noFill/>
          <a:ln w="9525" algn="ctr">
            <a:noFill/>
            <a:miter lim="800000"/>
            <a:headEnd/>
            <a:tailEnd/>
          </a:ln>
        </p:spPr>
        <p:txBody>
          <a:bodyPr tIns="0" bIns="0" anchor="ctr">
            <a:spAutoFit/>
          </a:bodyPr>
          <a:lstStyle/>
          <a:p>
            <a:r>
              <a:rPr lang="en-US" b="1">
                <a:solidFill>
                  <a:srgbClr val="000000"/>
                </a:solidFill>
                <a:cs typeface="Times New Roman" pitchFamily="18" charset="0"/>
              </a:rPr>
              <a:t>Security Operations Center (FY 2008-2009)</a:t>
            </a:r>
          </a:p>
          <a:p>
            <a:r>
              <a:rPr lang="en-US" i="1">
                <a:solidFill>
                  <a:srgbClr val="000000"/>
                </a:solidFill>
                <a:cs typeface="Times New Roman" pitchFamily="18" charset="0"/>
              </a:rPr>
              <a:t>Create an operations center to monitor and provide initial response to security events</a:t>
            </a:r>
          </a:p>
          <a:p>
            <a:endParaRPr lang="en-US" i="1">
              <a:solidFill>
                <a:srgbClr val="000000"/>
              </a:solidFill>
              <a:cs typeface="Times New Roman" pitchFamily="18" charset="0"/>
            </a:endParaRPr>
          </a:p>
          <a:p>
            <a:r>
              <a:rPr lang="en-US" b="1">
                <a:solidFill>
                  <a:srgbClr val="000000"/>
                </a:solidFill>
                <a:cs typeface="Times New Roman" pitchFamily="18" charset="0"/>
              </a:rPr>
              <a:t>Recurring Risk Assessments (FY 2010)</a:t>
            </a:r>
          </a:p>
          <a:p>
            <a:r>
              <a:rPr lang="en-US" i="1">
                <a:solidFill>
                  <a:srgbClr val="000000"/>
                </a:solidFill>
                <a:cs typeface="Times New Roman" pitchFamily="18" charset="0"/>
              </a:rPr>
              <a:t>Establish a process for recurring, periodic risk assessments to measure risk to University data assets</a:t>
            </a:r>
          </a:p>
          <a:p>
            <a:endParaRPr lang="en-US" b="1" i="1">
              <a:solidFill>
                <a:srgbClr val="000000"/>
              </a:solidFill>
              <a:cs typeface="Times New Roman" pitchFamily="18" charset="0"/>
            </a:endParaRPr>
          </a:p>
          <a:p>
            <a:r>
              <a:rPr lang="en-US" b="1">
                <a:solidFill>
                  <a:srgbClr val="000000"/>
                </a:solidFill>
                <a:cs typeface="Times New Roman" pitchFamily="18" charset="0"/>
              </a:rPr>
              <a:t>Program Monitoring (FY 2010)</a:t>
            </a:r>
          </a:p>
          <a:p>
            <a:r>
              <a:rPr lang="en-US" i="1">
                <a:solidFill>
                  <a:srgbClr val="000000"/>
                </a:solidFill>
                <a:cs typeface="Times New Roman" pitchFamily="18" charset="0"/>
              </a:rPr>
              <a:t>Assess the ongoing effectiveness of the information security program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sp>
        <p:nvSpPr>
          <p:cNvPr id="4" name="Slide Number Placeholder 3"/>
          <p:cNvSpPr>
            <a:spLocks noGrp="1"/>
          </p:cNvSpPr>
          <p:nvPr>
            <p:ph type="sldNum" sz="quarter" idx="10"/>
          </p:nvPr>
        </p:nvSpPr>
        <p:spPr/>
        <p:txBody>
          <a:bodyPr/>
          <a:lstStyle/>
          <a:p>
            <a:pPr>
              <a:defRPr/>
            </a:pPr>
            <a:fld id="{6EC68F29-A505-4B34-8CB1-9E5CEDB4C969}" type="slidenum">
              <a:rPr lang="en-US" smtClean="0"/>
              <a:pPr>
                <a:defRPr/>
              </a:pPr>
              <a:t>28</a:t>
            </a:fld>
            <a:endParaRPr lang="en-US" dirty="0"/>
          </a:p>
        </p:txBody>
      </p:sp>
      <p:graphicFrame>
        <p:nvGraphicFramePr>
          <p:cNvPr id="7" name="Diagram 6"/>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ight Arrow 7"/>
          <p:cNvSpPr/>
          <p:nvPr/>
        </p:nvSpPr>
        <p:spPr>
          <a:xfrm>
            <a:off x="838200" y="2133600"/>
            <a:ext cx="2286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6858000" y="3657600"/>
            <a:ext cx="1828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162800" y="3733800"/>
            <a:ext cx="1524000" cy="369332"/>
          </a:xfrm>
          <a:prstGeom prst="rect">
            <a:avLst/>
          </a:prstGeom>
          <a:noFill/>
        </p:spPr>
        <p:txBody>
          <a:bodyPr wrap="square" rtlCol="0">
            <a:spAutoFit/>
          </a:bodyPr>
          <a:lstStyle/>
          <a:p>
            <a:r>
              <a:rPr lang="en-US" dirty="0" smtClean="0"/>
              <a:t>Ongoing</a:t>
            </a:r>
            <a:endParaRPr lang="en-US" dirty="0"/>
          </a:p>
        </p:txBody>
      </p:sp>
      <p:sp>
        <p:nvSpPr>
          <p:cNvPr id="13" name="TextBox 12"/>
          <p:cNvSpPr txBox="1"/>
          <p:nvPr/>
        </p:nvSpPr>
        <p:spPr>
          <a:xfrm>
            <a:off x="914400" y="2209800"/>
            <a:ext cx="1905000" cy="369332"/>
          </a:xfrm>
          <a:prstGeom prst="rect">
            <a:avLst/>
          </a:prstGeom>
          <a:noFill/>
        </p:spPr>
        <p:txBody>
          <a:bodyPr wrap="square" rtlCol="0">
            <a:spAutoFit/>
          </a:bodyPr>
          <a:lstStyle/>
          <a:p>
            <a:r>
              <a:rPr lang="en-US" dirty="0" smtClean="0"/>
              <a:t>Current Efforts</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Program Highlights</a:t>
            </a:r>
          </a:p>
        </p:txBody>
      </p:sp>
      <p:sp>
        <p:nvSpPr>
          <p:cNvPr id="52227" name="Content Placeholder 2"/>
          <p:cNvSpPr>
            <a:spLocks noGrp="1"/>
          </p:cNvSpPr>
          <p:nvPr>
            <p:ph idx="1"/>
          </p:nvPr>
        </p:nvSpPr>
        <p:spPr>
          <a:xfrm>
            <a:off x="457200" y="1447800"/>
            <a:ext cx="8229600" cy="4724400"/>
          </a:xfrm>
        </p:spPr>
        <p:txBody>
          <a:bodyPr/>
          <a:lstStyle/>
          <a:p>
            <a:r>
              <a:rPr lang="en-US" dirty="0" smtClean="0"/>
              <a:t>For the most part, on-time completion under budget</a:t>
            </a:r>
          </a:p>
          <a:p>
            <a:r>
              <a:rPr lang="en-US" dirty="0" smtClean="0"/>
              <a:t>Some “in-flight” changes to the plan to:</a:t>
            </a:r>
          </a:p>
          <a:p>
            <a:pPr lvl="1"/>
            <a:r>
              <a:rPr lang="en-US" dirty="0" smtClean="0"/>
              <a:t>Combine projects (SOC)</a:t>
            </a:r>
          </a:p>
          <a:p>
            <a:pPr lvl="1"/>
            <a:r>
              <a:rPr lang="en-US" dirty="0" smtClean="0"/>
              <a:t>Reprioritize project sequencing</a:t>
            </a:r>
          </a:p>
          <a:p>
            <a:pPr lvl="1"/>
            <a:r>
              <a:rPr lang="en-US" dirty="0" smtClean="0"/>
              <a:t>Deal with staffing and priority changes</a:t>
            </a:r>
          </a:p>
          <a:p>
            <a:pPr lvl="1"/>
            <a:r>
              <a:rPr lang="en-US" dirty="0" smtClean="0"/>
              <a:t>Address new risks (e.g. Web application security)</a:t>
            </a:r>
          </a:p>
          <a:p>
            <a:pPr lvl="1"/>
            <a:r>
              <a:rPr lang="en-US" dirty="0" smtClean="0"/>
              <a:t>Balance resource utilization with other initiatives</a:t>
            </a:r>
          </a:p>
        </p:txBody>
      </p:sp>
      <p:sp>
        <p:nvSpPr>
          <p:cNvPr id="4" name="Slide Number Placeholder 3"/>
          <p:cNvSpPr>
            <a:spLocks noGrp="1"/>
          </p:cNvSpPr>
          <p:nvPr>
            <p:ph type="sldNum" sz="quarter" idx="10"/>
          </p:nvPr>
        </p:nvSpPr>
        <p:spPr/>
        <p:txBody>
          <a:bodyPr/>
          <a:lstStyle/>
          <a:p>
            <a:pPr>
              <a:defRPr/>
            </a:pPr>
            <a:fld id="{62FEAAF2-2F71-4091-BB3D-E9339798592E}"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The Office of Information Technology (OIT) is the central IT organization for Notre Dame.</a:t>
            </a:r>
          </a:p>
          <a:p>
            <a:r>
              <a:rPr lang="en-US" dirty="0" smtClean="0"/>
              <a:t>Departmental </a:t>
            </a:r>
            <a:r>
              <a:rPr lang="en-US" dirty="0" smtClean="0"/>
              <a:t>IT organizations exist independently in some departments.</a:t>
            </a:r>
          </a:p>
          <a:p>
            <a:r>
              <a:rPr lang="en-US" dirty="0" smtClean="0"/>
              <a:t>The Information </a:t>
            </a:r>
            <a:r>
              <a:rPr lang="en-US" dirty="0" smtClean="0"/>
              <a:t>Security department is part of the OIT, but bears central responsibility for campus information security.</a:t>
            </a:r>
          </a:p>
          <a:p>
            <a:endParaRPr lang="en-US" dirty="0"/>
          </a:p>
        </p:txBody>
      </p:sp>
      <p:sp>
        <p:nvSpPr>
          <p:cNvPr id="4" name="Slide Number Placeholder 3"/>
          <p:cNvSpPr>
            <a:spLocks noGrp="1"/>
          </p:cNvSpPr>
          <p:nvPr>
            <p:ph type="sldNum" sz="quarter" idx="10"/>
          </p:nvPr>
        </p:nvSpPr>
        <p:spPr/>
        <p:txBody>
          <a:bodyPr/>
          <a:lstStyle/>
          <a:p>
            <a:pPr>
              <a:defRPr/>
            </a:pPr>
            <a:fld id="{6EC68F29-A505-4B34-8CB1-9E5CEDB4C969}"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Successes</a:t>
            </a:r>
            <a:endParaRPr lang="en-US" dirty="0"/>
          </a:p>
        </p:txBody>
      </p:sp>
      <p:sp>
        <p:nvSpPr>
          <p:cNvPr id="3" name="Content Placeholder 2"/>
          <p:cNvSpPr>
            <a:spLocks noGrp="1"/>
          </p:cNvSpPr>
          <p:nvPr>
            <p:ph idx="1"/>
          </p:nvPr>
        </p:nvSpPr>
        <p:spPr/>
        <p:txBody>
          <a:bodyPr/>
          <a:lstStyle/>
          <a:p>
            <a:r>
              <a:rPr lang="en-US" dirty="0" smtClean="0"/>
              <a:t>CCSP fully implemented and online</a:t>
            </a:r>
          </a:p>
          <a:p>
            <a:r>
              <a:rPr lang="en-US" dirty="0" smtClean="0"/>
              <a:t>More than 50% of the program’s projects are successfully completed.</a:t>
            </a:r>
          </a:p>
          <a:p>
            <a:r>
              <a:rPr lang="en-US" dirty="0" smtClean="0"/>
              <a:t>High success rate for awareness program - &gt;85% two-touch response rate.</a:t>
            </a:r>
          </a:p>
          <a:p>
            <a:r>
              <a:rPr lang="en-US" dirty="0" smtClean="0"/>
              <a:t>Vulnerability scanning resulted </a:t>
            </a:r>
            <a:r>
              <a:rPr lang="en-US" dirty="0" smtClean="0"/>
              <a:t>in very </a:t>
            </a:r>
            <a:r>
              <a:rPr lang="en-US" dirty="0" smtClean="0"/>
              <a:t>significant decrease in reported vulnerabilities.</a:t>
            </a:r>
          </a:p>
          <a:p>
            <a:endParaRPr lang="en-US" dirty="0"/>
          </a:p>
        </p:txBody>
      </p:sp>
      <p:sp>
        <p:nvSpPr>
          <p:cNvPr id="4" name="Slide Number Placeholder 3"/>
          <p:cNvSpPr>
            <a:spLocks noGrp="1"/>
          </p:cNvSpPr>
          <p:nvPr>
            <p:ph type="sldNum" sz="quarter" idx="10"/>
          </p:nvPr>
        </p:nvSpPr>
        <p:spPr/>
        <p:txBody>
          <a:bodyPr/>
          <a:lstStyle/>
          <a:p>
            <a:pPr>
              <a:defRPr/>
            </a:pPr>
            <a:fld id="{6EC68F29-A505-4B34-8CB1-9E5CEDB4C969}"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Maintenance of business </a:t>
            </a:r>
            <a:r>
              <a:rPr lang="en-US" dirty="0" smtClean="0"/>
              <a:t>activities </a:t>
            </a:r>
            <a:r>
              <a:rPr lang="en-US" dirty="0" smtClean="0"/>
              <a:t>were originally not designed to increase as projects came online.</a:t>
            </a:r>
          </a:p>
          <a:p>
            <a:pPr lvl="1"/>
            <a:r>
              <a:rPr lang="en-US" dirty="0" smtClean="0"/>
              <a:t>This led to delayed maintenance and issues with sustaining activities</a:t>
            </a:r>
          </a:p>
          <a:p>
            <a:pPr lvl="1"/>
            <a:r>
              <a:rPr lang="en-US" dirty="0" smtClean="0"/>
              <a:t>Meeting ongoing operational security needs proved difficult.</a:t>
            </a:r>
          </a:p>
          <a:p>
            <a:r>
              <a:rPr lang="en-US" dirty="0" smtClean="0"/>
              <a:t>Added a process to review maintenance activities after project go-live.</a:t>
            </a:r>
          </a:p>
        </p:txBody>
      </p:sp>
      <p:sp>
        <p:nvSpPr>
          <p:cNvPr id="4" name="Slide Number Placeholder 3"/>
          <p:cNvSpPr>
            <a:spLocks noGrp="1"/>
          </p:cNvSpPr>
          <p:nvPr>
            <p:ph type="sldNum" sz="quarter" idx="10"/>
          </p:nvPr>
        </p:nvSpPr>
        <p:spPr/>
        <p:txBody>
          <a:bodyPr/>
          <a:lstStyle/>
          <a:p>
            <a:pPr>
              <a:defRPr/>
            </a:pPr>
            <a:fld id="{6EC68F29-A505-4B34-8CB1-9E5CEDB4C969}"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Lessons Learned</a:t>
            </a:r>
            <a:endParaRPr lang="en-US" dirty="0"/>
          </a:p>
        </p:txBody>
      </p:sp>
      <p:sp>
        <p:nvSpPr>
          <p:cNvPr id="3" name="Content Placeholder 2"/>
          <p:cNvSpPr>
            <a:spLocks noGrp="1"/>
          </p:cNvSpPr>
          <p:nvPr>
            <p:ph idx="1"/>
          </p:nvPr>
        </p:nvSpPr>
        <p:spPr/>
        <p:txBody>
          <a:bodyPr/>
          <a:lstStyle/>
          <a:p>
            <a:r>
              <a:rPr lang="en-US" dirty="0" smtClean="0"/>
              <a:t>Staffing changes</a:t>
            </a:r>
          </a:p>
          <a:p>
            <a:pPr lvl="1"/>
            <a:r>
              <a:rPr lang="en-US" dirty="0" smtClean="0"/>
              <a:t>Program Manager left for another campus organization.</a:t>
            </a:r>
          </a:p>
          <a:p>
            <a:pPr lvl="1"/>
            <a:r>
              <a:rPr lang="en-US" dirty="0" smtClean="0"/>
              <a:t>Backfilling </a:t>
            </a:r>
            <a:r>
              <a:rPr lang="en-US" dirty="0" err="1" smtClean="0"/>
              <a:t>InfoSec</a:t>
            </a:r>
            <a:r>
              <a:rPr lang="en-US" dirty="0" smtClean="0"/>
              <a:t> </a:t>
            </a:r>
            <a:r>
              <a:rPr lang="en-US" dirty="0" smtClean="0"/>
              <a:t>position took 6 months.</a:t>
            </a:r>
            <a:endParaRPr lang="en-US" dirty="0" smtClean="0"/>
          </a:p>
          <a:p>
            <a:pPr lvl="1"/>
            <a:r>
              <a:rPr lang="en-US" dirty="0" smtClean="0"/>
              <a:t>Worked to solve this by spreading work over longer time periods and by using more project management time to conserve technical resources.</a:t>
            </a:r>
            <a:endParaRPr lang="en-US" dirty="0"/>
          </a:p>
        </p:txBody>
      </p:sp>
      <p:sp>
        <p:nvSpPr>
          <p:cNvPr id="4" name="Slide Number Placeholder 3"/>
          <p:cNvSpPr>
            <a:spLocks noGrp="1"/>
          </p:cNvSpPr>
          <p:nvPr>
            <p:ph type="sldNum" sz="quarter" idx="10"/>
          </p:nvPr>
        </p:nvSpPr>
        <p:spPr/>
        <p:txBody>
          <a:bodyPr/>
          <a:lstStyle/>
          <a:p>
            <a:pPr>
              <a:defRPr/>
            </a:pPr>
            <a:fld id="{6EC68F29-A505-4B34-8CB1-9E5CEDB4C969}"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Lessons Learned</a:t>
            </a:r>
            <a:endParaRPr lang="en-US" dirty="0"/>
          </a:p>
        </p:txBody>
      </p:sp>
      <p:sp>
        <p:nvSpPr>
          <p:cNvPr id="3" name="Content Placeholder 2"/>
          <p:cNvSpPr>
            <a:spLocks noGrp="1"/>
          </p:cNvSpPr>
          <p:nvPr>
            <p:ph idx="1"/>
          </p:nvPr>
        </p:nvSpPr>
        <p:spPr/>
        <p:txBody>
          <a:bodyPr/>
          <a:lstStyle/>
          <a:p>
            <a:r>
              <a:rPr lang="en-US" dirty="0" smtClean="0"/>
              <a:t>Priorities</a:t>
            </a:r>
          </a:p>
          <a:p>
            <a:pPr lvl="1"/>
            <a:r>
              <a:rPr lang="en-US" dirty="0" smtClean="0"/>
              <a:t>Priorities driven by non-program projects require additional staff time from </a:t>
            </a:r>
            <a:r>
              <a:rPr lang="en-US" dirty="0" err="1" smtClean="0"/>
              <a:t>InfoSec</a:t>
            </a:r>
            <a:endParaRPr lang="en-US" dirty="0" smtClean="0"/>
          </a:p>
          <a:p>
            <a:pPr lvl="1"/>
            <a:r>
              <a:rPr lang="en-US" dirty="0" smtClean="0"/>
              <a:t>This time was not allocated in the program design, and leads to delays in programs projects</a:t>
            </a:r>
          </a:p>
          <a:p>
            <a:pPr lvl="1"/>
            <a:r>
              <a:rPr lang="en-US" dirty="0" smtClean="0"/>
              <a:t>Still working to deal with this:</a:t>
            </a:r>
          </a:p>
          <a:p>
            <a:pPr lvl="2"/>
            <a:r>
              <a:rPr lang="en-US" dirty="0" smtClean="0"/>
              <a:t>Increase maintenance of business time</a:t>
            </a:r>
          </a:p>
          <a:p>
            <a:pPr lvl="2"/>
            <a:r>
              <a:rPr lang="en-US" dirty="0" smtClean="0"/>
              <a:t>Create a pool of available hours</a:t>
            </a:r>
          </a:p>
          <a:p>
            <a:pPr lvl="2"/>
            <a:r>
              <a:rPr lang="en-US" dirty="0" smtClean="0"/>
              <a:t>Project planning phase involvement for new projects and strong partnership with project management</a:t>
            </a:r>
            <a:endParaRPr lang="en-US" dirty="0"/>
          </a:p>
        </p:txBody>
      </p:sp>
      <p:sp>
        <p:nvSpPr>
          <p:cNvPr id="4" name="Slide Number Placeholder 3"/>
          <p:cNvSpPr>
            <a:spLocks noGrp="1"/>
          </p:cNvSpPr>
          <p:nvPr>
            <p:ph type="sldNum" sz="quarter" idx="10"/>
          </p:nvPr>
        </p:nvSpPr>
        <p:spPr/>
        <p:txBody>
          <a:bodyPr/>
          <a:lstStyle/>
          <a:p>
            <a:pPr>
              <a:defRPr/>
            </a:pPr>
            <a:fld id="{6EC68F29-A505-4B34-8CB1-9E5CEDB4C969}"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33400"/>
            <a:ext cx="4572000" cy="762000"/>
          </a:xfrm>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pPr>
              <a:defRPr/>
            </a:pPr>
            <a:fld id="{6EC68F29-A505-4B34-8CB1-9E5CEDB4C969}" type="slidenum">
              <a:rPr lang="en-US" smtClean="0"/>
              <a:pPr>
                <a:defRPr/>
              </a:pPr>
              <a:t>34</a:t>
            </a:fld>
            <a:endParaRPr lang="en-US" dirty="0"/>
          </a:p>
        </p:txBody>
      </p:sp>
      <p:pic>
        <p:nvPicPr>
          <p:cNvPr id="5" name="Picture 3"/>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3200400" y="2514600"/>
            <a:ext cx="27432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2006</a:t>
            </a:r>
            <a:endParaRPr lang="en-US" dirty="0"/>
          </a:p>
        </p:txBody>
      </p:sp>
      <p:sp>
        <p:nvSpPr>
          <p:cNvPr id="3" name="Content Placeholder 2"/>
          <p:cNvSpPr>
            <a:spLocks noGrp="1"/>
          </p:cNvSpPr>
          <p:nvPr>
            <p:ph idx="1"/>
          </p:nvPr>
        </p:nvSpPr>
        <p:spPr/>
        <p:txBody>
          <a:bodyPr/>
          <a:lstStyle/>
          <a:p>
            <a:r>
              <a:rPr lang="en-US" dirty="0" smtClean="0"/>
              <a:t>The Information Security department </a:t>
            </a:r>
            <a:r>
              <a:rPr lang="en-US" dirty="0" smtClean="0"/>
              <a:t>was founded in </a:t>
            </a:r>
            <a:r>
              <a:rPr lang="en-US" dirty="0" smtClean="0"/>
              <a:t>2002 and grew to a total of five </a:t>
            </a:r>
            <a:r>
              <a:rPr lang="en-US" dirty="0" smtClean="0"/>
              <a:t>staff members by 2006.</a:t>
            </a:r>
          </a:p>
          <a:p>
            <a:r>
              <a:rPr lang="en-US" dirty="0" smtClean="0"/>
              <a:t>Up until 2006, Information Security was a combination of implementing internal controls and external consulting</a:t>
            </a:r>
          </a:p>
          <a:p>
            <a:r>
              <a:rPr lang="en-US" dirty="0" smtClean="0"/>
              <a:t>This was seen to not be sufficient due to regulatory and risk based assessments.</a:t>
            </a:r>
          </a:p>
          <a:p>
            <a:endParaRPr lang="en-US" dirty="0"/>
          </a:p>
        </p:txBody>
      </p:sp>
      <p:sp>
        <p:nvSpPr>
          <p:cNvPr id="4" name="Slide Number Placeholder 3"/>
          <p:cNvSpPr>
            <a:spLocks noGrp="1"/>
          </p:cNvSpPr>
          <p:nvPr>
            <p:ph type="sldNum" sz="quarter" idx="10"/>
          </p:nvPr>
        </p:nvSpPr>
        <p:spPr/>
        <p:txBody>
          <a:bodyPr/>
          <a:lstStyle/>
          <a:p>
            <a:pPr>
              <a:defRPr/>
            </a:pPr>
            <a:fld id="{6EC68F29-A505-4B34-8CB1-9E5CEDB4C969}"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t>
            </a:r>
            <a:r>
              <a:rPr lang="en-US" dirty="0" smtClean="0"/>
              <a:t>2006</a:t>
            </a:r>
            <a:endParaRPr lang="en-US" dirty="0"/>
          </a:p>
        </p:txBody>
      </p:sp>
      <p:sp>
        <p:nvSpPr>
          <p:cNvPr id="3" name="Content Placeholder 2"/>
          <p:cNvSpPr>
            <a:spLocks noGrp="1"/>
          </p:cNvSpPr>
          <p:nvPr>
            <p:ph idx="1"/>
          </p:nvPr>
        </p:nvSpPr>
        <p:spPr/>
        <p:txBody>
          <a:bodyPr/>
          <a:lstStyle/>
          <a:p>
            <a:r>
              <a:rPr lang="en-US" dirty="0" smtClean="0"/>
              <a:t>Initial credit card compliance discussions were </a:t>
            </a:r>
            <a:r>
              <a:rPr lang="en-US" dirty="0" smtClean="0"/>
              <a:t>being held due to </a:t>
            </a:r>
            <a:r>
              <a:rPr lang="en-US" smtClean="0"/>
              <a:t>PCI requirements </a:t>
            </a:r>
            <a:r>
              <a:rPr lang="en-US" dirty="0" smtClean="0"/>
              <a:t>and a credit card network inventory was completed.</a:t>
            </a:r>
          </a:p>
          <a:p>
            <a:r>
              <a:rPr lang="en-US" dirty="0" smtClean="0"/>
              <a:t>70 merchant accounts and 15 distinct applications were found.</a:t>
            </a:r>
          </a:p>
          <a:p>
            <a:r>
              <a:rPr lang="en-US" dirty="0" smtClean="0"/>
              <a:t>Credit card compliance efforts were begun and then…</a:t>
            </a:r>
          </a:p>
          <a:p>
            <a:endParaRPr lang="en-US" dirty="0"/>
          </a:p>
        </p:txBody>
      </p:sp>
      <p:sp>
        <p:nvSpPr>
          <p:cNvPr id="4" name="Slide Number Placeholder 3"/>
          <p:cNvSpPr>
            <a:spLocks noGrp="1"/>
          </p:cNvSpPr>
          <p:nvPr>
            <p:ph type="sldNum" sz="quarter" idx="10"/>
          </p:nvPr>
        </p:nvSpPr>
        <p:spPr/>
        <p:txBody>
          <a:bodyPr/>
          <a:lstStyle/>
          <a:p>
            <a:pPr>
              <a:defRPr/>
            </a:pPr>
            <a:fld id="{6EC68F29-A505-4B34-8CB1-9E5CEDB4C969}"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Changers</a:t>
            </a:r>
            <a:endParaRPr lang="en-US" dirty="0"/>
          </a:p>
        </p:txBody>
      </p:sp>
      <p:sp>
        <p:nvSpPr>
          <p:cNvPr id="4" name="Slide Number Placeholder 3"/>
          <p:cNvSpPr>
            <a:spLocks noGrp="1"/>
          </p:cNvSpPr>
          <p:nvPr>
            <p:ph type="sldNum" sz="quarter" idx="10"/>
          </p:nvPr>
        </p:nvSpPr>
        <p:spPr/>
        <p:txBody>
          <a:bodyPr/>
          <a:lstStyle/>
          <a:p>
            <a:pPr>
              <a:defRPr/>
            </a:pPr>
            <a:fld id="{6EC68F29-A505-4B34-8CB1-9E5CEDB4C969}" type="slidenum">
              <a:rPr lang="en-US" smtClean="0"/>
              <a:pPr>
                <a:defRPr/>
              </a:pPr>
              <a:t>6</a:t>
            </a:fld>
            <a:endParaRPr lang="en-US" dirty="0"/>
          </a:p>
        </p:txBody>
      </p:sp>
      <p:pic>
        <p:nvPicPr>
          <p:cNvPr id="5" name="Picture 3"/>
          <p:cNvPicPr>
            <a:picLocks noGrp="1" noChangeAspect="1" noChangeArrowheads="1"/>
          </p:cNvPicPr>
          <p:nvPr>
            <p:ph idx="1"/>
          </p:nvPr>
        </p:nvPicPr>
        <p:blipFill>
          <a:blip r:embed="rId2" cstate="print"/>
          <a:srcRect/>
          <a:stretch>
            <a:fillRect/>
          </a:stretch>
        </p:blipFill>
        <p:spPr bwMode="auto">
          <a:xfrm>
            <a:off x="304800" y="1447801"/>
            <a:ext cx="5139267" cy="2362200"/>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5029200" y="2895600"/>
            <a:ext cx="3859789"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33400"/>
            <a:ext cx="6324600" cy="990600"/>
          </a:xfrm>
        </p:spPr>
        <p:txBody>
          <a:bodyPr/>
          <a:lstStyle/>
          <a:p>
            <a:r>
              <a:rPr lang="en-US" dirty="0" smtClean="0"/>
              <a:t>Result: </a:t>
            </a:r>
            <a:br>
              <a:rPr lang="en-US" dirty="0" smtClean="0"/>
            </a:br>
            <a:r>
              <a:rPr lang="en-US" dirty="0" smtClean="0"/>
              <a:t>The CCSP and CITRA</a:t>
            </a:r>
            <a:endParaRPr lang="en-US" dirty="0"/>
          </a:p>
        </p:txBody>
      </p:sp>
      <p:sp>
        <p:nvSpPr>
          <p:cNvPr id="3" name="Content Placeholder 2"/>
          <p:cNvSpPr>
            <a:spLocks noGrp="1"/>
          </p:cNvSpPr>
          <p:nvPr>
            <p:ph idx="1"/>
          </p:nvPr>
        </p:nvSpPr>
        <p:spPr>
          <a:xfrm>
            <a:off x="457200" y="1752600"/>
            <a:ext cx="8229600" cy="4419600"/>
          </a:xfrm>
        </p:spPr>
        <p:txBody>
          <a:bodyPr/>
          <a:lstStyle/>
          <a:p>
            <a:r>
              <a:rPr lang="en-US" dirty="0" smtClean="0"/>
              <a:t>Credit Card Security </a:t>
            </a:r>
            <a:r>
              <a:rPr lang="en-US" dirty="0" smtClean="0"/>
              <a:t>Program – PCI compliance</a:t>
            </a:r>
            <a:endParaRPr lang="en-US" dirty="0" smtClean="0"/>
          </a:p>
          <a:p>
            <a:pPr lvl="1"/>
            <a:r>
              <a:rPr lang="en-US" dirty="0" smtClean="0"/>
              <a:t>Additional </a:t>
            </a:r>
            <a:r>
              <a:rPr lang="en-US" dirty="0" smtClean="0"/>
              <a:t>detail is available in slides available on the EDUCAUSE site as “The Data Center Within A Datacenter” and “Navigating The Regulatory Maze</a:t>
            </a:r>
            <a:r>
              <a:rPr lang="en-US" dirty="0" smtClean="0"/>
              <a:t>”</a:t>
            </a:r>
          </a:p>
          <a:p>
            <a:r>
              <a:rPr lang="en-US" dirty="0" smtClean="0"/>
              <a:t>University Leadership requested a campus wide IT risk assessment, which came to be called CITRA, or the Campus IT Risk </a:t>
            </a:r>
            <a:r>
              <a:rPr lang="en-US" dirty="0" smtClean="0"/>
              <a:t>Assessment</a:t>
            </a:r>
            <a:endParaRPr lang="en-US" dirty="0" smtClean="0"/>
          </a:p>
        </p:txBody>
      </p:sp>
      <p:sp>
        <p:nvSpPr>
          <p:cNvPr id="4" name="Slide Number Placeholder 3"/>
          <p:cNvSpPr>
            <a:spLocks noGrp="1"/>
          </p:cNvSpPr>
          <p:nvPr>
            <p:ph type="sldNum" sz="quarter" idx="10"/>
          </p:nvPr>
        </p:nvSpPr>
        <p:spPr/>
        <p:txBody>
          <a:bodyPr/>
          <a:lstStyle/>
          <a:p>
            <a:pPr>
              <a:defRPr/>
            </a:pPr>
            <a:fld id="{6EC68F29-A505-4B34-8CB1-9E5CEDB4C969}"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Efforts</a:t>
            </a:r>
            <a:endParaRPr lang="en-US" dirty="0"/>
          </a:p>
        </p:txBody>
      </p:sp>
      <p:sp>
        <p:nvSpPr>
          <p:cNvPr id="4" name="Slide Number Placeholder 3"/>
          <p:cNvSpPr>
            <a:spLocks noGrp="1"/>
          </p:cNvSpPr>
          <p:nvPr>
            <p:ph type="sldNum" sz="quarter" idx="10"/>
          </p:nvPr>
        </p:nvSpPr>
        <p:spPr/>
        <p:txBody>
          <a:bodyPr/>
          <a:lstStyle/>
          <a:p>
            <a:pPr>
              <a:defRPr/>
            </a:pPr>
            <a:fld id="{6EC68F29-A505-4B34-8CB1-9E5CEDB4C969}" type="slidenum">
              <a:rPr lang="en-US" smtClean="0"/>
              <a:pPr>
                <a:defRPr/>
              </a:pPr>
              <a:t>8</a:t>
            </a:fld>
            <a:endParaRPr lang="en-US" dirty="0"/>
          </a:p>
        </p:txBody>
      </p:sp>
      <p:graphicFrame>
        <p:nvGraphicFramePr>
          <p:cNvPr id="5" name="Object 117"/>
          <p:cNvGraphicFramePr>
            <a:graphicFrameLocks noChangeAspect="1"/>
          </p:cNvGraphicFramePr>
          <p:nvPr/>
        </p:nvGraphicFramePr>
        <p:xfrm>
          <a:off x="685800" y="3810000"/>
          <a:ext cx="2308225" cy="674687"/>
        </p:xfrm>
        <a:graphic>
          <a:graphicData uri="http://schemas.openxmlformats.org/presentationml/2006/ole">
            <p:oleObj spid="_x0000_s1026" name="Visio" r:id="rId3" imgW="1870043" imgH="1106492" progId="Visio.Drawing.11">
              <p:embed/>
            </p:oleObj>
          </a:graphicData>
        </a:graphic>
      </p:graphicFrame>
      <p:sp>
        <p:nvSpPr>
          <p:cNvPr id="6" name="Text Box 75"/>
          <p:cNvSpPr txBox="1">
            <a:spLocks noChangeArrowheads="1"/>
          </p:cNvSpPr>
          <p:nvPr/>
        </p:nvSpPr>
        <p:spPr bwMode="auto">
          <a:xfrm>
            <a:off x="1098550" y="3563938"/>
            <a:ext cx="1468438" cy="523220"/>
          </a:xfrm>
          <a:prstGeom prst="rect">
            <a:avLst/>
          </a:prstGeom>
          <a:noFill/>
          <a:ln w="9525" algn="ctr">
            <a:noFill/>
            <a:miter lim="800000"/>
            <a:headEnd/>
            <a:tailEnd/>
          </a:ln>
          <a:effectLst/>
        </p:spPr>
        <p:txBody>
          <a:bodyPr>
            <a:spAutoFit/>
          </a:bodyPr>
          <a:lstStyle/>
          <a:p>
            <a:pPr algn="ctr"/>
            <a:r>
              <a:rPr lang="en-US" sz="1400" dirty="0">
                <a:solidFill>
                  <a:schemeClr val="bg1">
                    <a:lumMod val="10000"/>
                  </a:schemeClr>
                </a:solidFill>
              </a:rPr>
              <a:t>Initial PCI DSS</a:t>
            </a:r>
          </a:p>
          <a:p>
            <a:pPr algn="ctr"/>
            <a:r>
              <a:rPr lang="en-US" sz="1400" dirty="0">
                <a:solidFill>
                  <a:schemeClr val="bg1">
                    <a:lumMod val="10000"/>
                  </a:schemeClr>
                </a:solidFill>
              </a:rPr>
              <a:t>Discussions</a:t>
            </a:r>
          </a:p>
        </p:txBody>
      </p:sp>
      <p:sp>
        <p:nvSpPr>
          <p:cNvPr id="7" name="Text Box 79"/>
          <p:cNvSpPr txBox="1">
            <a:spLocks noChangeArrowheads="1"/>
          </p:cNvSpPr>
          <p:nvPr/>
        </p:nvSpPr>
        <p:spPr bwMode="auto">
          <a:xfrm>
            <a:off x="4419600" y="2971800"/>
            <a:ext cx="811440" cy="307777"/>
          </a:xfrm>
          <a:prstGeom prst="rect">
            <a:avLst/>
          </a:prstGeom>
          <a:noFill/>
          <a:ln w="9525" algn="ctr">
            <a:noFill/>
            <a:miter lim="800000"/>
            <a:headEnd/>
            <a:tailEnd/>
          </a:ln>
          <a:effectLst/>
        </p:spPr>
        <p:txBody>
          <a:bodyPr wrap="none">
            <a:spAutoFit/>
          </a:bodyPr>
          <a:lstStyle/>
          <a:p>
            <a:pPr algn="ctr"/>
            <a:r>
              <a:rPr lang="en-US" sz="1400" dirty="0" smtClean="0">
                <a:solidFill>
                  <a:schemeClr val="bg1">
                    <a:lumMod val="10000"/>
                  </a:schemeClr>
                </a:solidFill>
              </a:rPr>
              <a:t>Incident</a:t>
            </a:r>
            <a:endParaRPr lang="en-US" sz="1400" dirty="0">
              <a:solidFill>
                <a:schemeClr val="bg1">
                  <a:lumMod val="10000"/>
                </a:schemeClr>
              </a:solidFill>
            </a:endParaRPr>
          </a:p>
        </p:txBody>
      </p:sp>
      <p:sp>
        <p:nvSpPr>
          <p:cNvPr id="8" name="Line 80"/>
          <p:cNvSpPr>
            <a:spLocks noChangeShapeType="1"/>
          </p:cNvSpPr>
          <p:nvPr/>
        </p:nvSpPr>
        <p:spPr bwMode="auto">
          <a:xfrm>
            <a:off x="4813300" y="3314700"/>
            <a:ext cx="14288" cy="1155700"/>
          </a:xfrm>
          <a:prstGeom prst="line">
            <a:avLst/>
          </a:prstGeom>
          <a:noFill/>
          <a:ln w="9525">
            <a:solidFill>
              <a:schemeClr val="tx1"/>
            </a:solidFill>
            <a:round/>
            <a:headEnd/>
            <a:tailEnd/>
          </a:ln>
          <a:effectLst/>
        </p:spPr>
        <p:txBody>
          <a:bodyPr/>
          <a:lstStyle/>
          <a:p>
            <a:endParaRPr lang="en-US"/>
          </a:p>
        </p:txBody>
      </p:sp>
      <p:sp>
        <p:nvSpPr>
          <p:cNvPr id="9" name="Text Box 83"/>
          <p:cNvSpPr txBox="1">
            <a:spLocks noChangeArrowheads="1"/>
          </p:cNvSpPr>
          <p:nvPr/>
        </p:nvSpPr>
        <p:spPr bwMode="auto">
          <a:xfrm>
            <a:off x="7567613" y="3043238"/>
            <a:ext cx="723276" cy="307777"/>
          </a:xfrm>
          <a:prstGeom prst="rect">
            <a:avLst/>
          </a:prstGeom>
          <a:noFill/>
          <a:ln w="9525" algn="ctr">
            <a:noFill/>
            <a:miter lim="800000"/>
            <a:headEnd/>
            <a:tailEnd/>
          </a:ln>
          <a:effectLst/>
        </p:spPr>
        <p:txBody>
          <a:bodyPr wrap="none">
            <a:spAutoFit/>
          </a:bodyPr>
          <a:lstStyle/>
          <a:p>
            <a:pPr algn="ctr"/>
            <a:r>
              <a:rPr lang="en-US" sz="1400" dirty="0">
                <a:solidFill>
                  <a:schemeClr val="bg1">
                    <a:lumMod val="10000"/>
                  </a:schemeClr>
                </a:solidFill>
              </a:rPr>
              <a:t>CITRA</a:t>
            </a:r>
          </a:p>
        </p:txBody>
      </p:sp>
      <p:sp>
        <p:nvSpPr>
          <p:cNvPr id="10" name="Text Box 102"/>
          <p:cNvSpPr txBox="1">
            <a:spLocks noChangeArrowheads="1"/>
          </p:cNvSpPr>
          <p:nvPr/>
        </p:nvSpPr>
        <p:spPr bwMode="auto">
          <a:xfrm>
            <a:off x="5334000" y="2819400"/>
            <a:ext cx="1667444" cy="307777"/>
          </a:xfrm>
          <a:prstGeom prst="rect">
            <a:avLst/>
          </a:prstGeom>
          <a:noFill/>
          <a:ln w="9525" algn="ctr">
            <a:noFill/>
            <a:miter lim="800000"/>
            <a:headEnd/>
            <a:tailEnd/>
          </a:ln>
          <a:effectLst/>
        </p:spPr>
        <p:txBody>
          <a:bodyPr wrap="none">
            <a:spAutoFit/>
          </a:bodyPr>
          <a:lstStyle/>
          <a:p>
            <a:pPr algn="ctr"/>
            <a:r>
              <a:rPr lang="en-US" sz="1400" dirty="0" smtClean="0">
                <a:solidFill>
                  <a:schemeClr val="bg1">
                    <a:lumMod val="10000"/>
                  </a:schemeClr>
                </a:solidFill>
              </a:rPr>
              <a:t>Incident Response</a:t>
            </a:r>
            <a:endParaRPr lang="en-US" sz="1400" dirty="0">
              <a:solidFill>
                <a:schemeClr val="bg1">
                  <a:lumMod val="10000"/>
                </a:schemeClr>
              </a:solidFill>
            </a:endParaRPr>
          </a:p>
        </p:txBody>
      </p:sp>
      <p:graphicFrame>
        <p:nvGraphicFramePr>
          <p:cNvPr id="11" name="Object 71"/>
          <p:cNvGraphicFramePr>
            <a:graphicFrameLocks noChangeAspect="1"/>
          </p:cNvGraphicFramePr>
          <p:nvPr/>
        </p:nvGraphicFramePr>
        <p:xfrm>
          <a:off x="4627563" y="3814763"/>
          <a:ext cx="1298575" cy="712787"/>
        </p:xfrm>
        <a:graphic>
          <a:graphicData uri="http://schemas.openxmlformats.org/presentationml/2006/ole">
            <p:oleObj spid="_x0000_s1027" name="Visio" r:id="rId4" imgW="1870043" imgH="1106492" progId="Visio.Drawing.11">
              <p:embed/>
            </p:oleObj>
          </a:graphicData>
        </a:graphic>
      </p:graphicFrame>
      <p:sp>
        <p:nvSpPr>
          <p:cNvPr id="12" name="Text Box 73"/>
          <p:cNvSpPr txBox="1">
            <a:spLocks noChangeArrowheads="1"/>
          </p:cNvSpPr>
          <p:nvPr/>
        </p:nvSpPr>
        <p:spPr bwMode="auto">
          <a:xfrm>
            <a:off x="4735513" y="3563938"/>
            <a:ext cx="1021433" cy="461665"/>
          </a:xfrm>
          <a:prstGeom prst="rect">
            <a:avLst/>
          </a:prstGeom>
          <a:noFill/>
          <a:ln w="9525" algn="ctr">
            <a:noFill/>
            <a:miter lim="800000"/>
            <a:headEnd/>
            <a:tailEnd/>
          </a:ln>
          <a:effectLst/>
        </p:spPr>
        <p:txBody>
          <a:bodyPr wrap="none">
            <a:spAutoFit/>
          </a:bodyPr>
          <a:lstStyle/>
          <a:p>
            <a:pPr algn="ctr"/>
            <a:r>
              <a:rPr lang="en-US" sz="1200" dirty="0" smtClean="0">
                <a:solidFill>
                  <a:schemeClr val="bg1">
                    <a:lumMod val="10000"/>
                  </a:schemeClr>
                </a:solidFill>
              </a:rPr>
              <a:t>Consultant</a:t>
            </a:r>
            <a:endParaRPr lang="en-US" sz="1200" dirty="0">
              <a:solidFill>
                <a:schemeClr val="bg1">
                  <a:lumMod val="10000"/>
                </a:schemeClr>
              </a:solidFill>
            </a:endParaRPr>
          </a:p>
          <a:p>
            <a:pPr algn="ctr"/>
            <a:r>
              <a:rPr lang="en-US" sz="1200" dirty="0">
                <a:solidFill>
                  <a:schemeClr val="bg1">
                    <a:lumMod val="10000"/>
                  </a:schemeClr>
                </a:solidFill>
              </a:rPr>
              <a:t>Assessment</a:t>
            </a:r>
          </a:p>
        </p:txBody>
      </p:sp>
      <p:graphicFrame>
        <p:nvGraphicFramePr>
          <p:cNvPr id="13" name="Object 85"/>
          <p:cNvGraphicFramePr>
            <a:graphicFrameLocks noChangeAspect="1"/>
          </p:cNvGraphicFramePr>
          <p:nvPr/>
        </p:nvGraphicFramePr>
        <p:xfrm>
          <a:off x="5910263" y="3802063"/>
          <a:ext cx="1971675" cy="674687"/>
        </p:xfrm>
        <a:graphic>
          <a:graphicData uri="http://schemas.openxmlformats.org/presentationml/2006/ole">
            <p:oleObj spid="_x0000_s1028" name="Visio" r:id="rId5" imgW="1870043" imgH="1106492" progId="Visio.Drawing.11">
              <p:embed/>
            </p:oleObj>
          </a:graphicData>
        </a:graphic>
      </p:graphicFrame>
      <p:sp>
        <p:nvSpPr>
          <p:cNvPr id="14" name="Text Box 86"/>
          <p:cNvSpPr txBox="1">
            <a:spLocks noChangeArrowheads="1"/>
          </p:cNvSpPr>
          <p:nvPr/>
        </p:nvSpPr>
        <p:spPr bwMode="auto">
          <a:xfrm>
            <a:off x="6481763" y="3563938"/>
            <a:ext cx="881973" cy="492443"/>
          </a:xfrm>
          <a:prstGeom prst="rect">
            <a:avLst/>
          </a:prstGeom>
          <a:noFill/>
          <a:ln w="9525" algn="ctr">
            <a:noFill/>
            <a:miter lim="800000"/>
            <a:headEnd/>
            <a:tailEnd/>
          </a:ln>
          <a:effectLst/>
        </p:spPr>
        <p:txBody>
          <a:bodyPr wrap="none">
            <a:spAutoFit/>
          </a:bodyPr>
          <a:lstStyle/>
          <a:p>
            <a:pPr algn="ctr"/>
            <a:r>
              <a:rPr lang="en-US" sz="1200" dirty="0">
                <a:solidFill>
                  <a:schemeClr val="bg1">
                    <a:lumMod val="10000"/>
                  </a:schemeClr>
                </a:solidFill>
              </a:rPr>
              <a:t>CCSP</a:t>
            </a:r>
          </a:p>
          <a:p>
            <a:pPr algn="ctr"/>
            <a:r>
              <a:rPr lang="en-US" sz="1400" dirty="0">
                <a:solidFill>
                  <a:schemeClr val="bg1">
                    <a:lumMod val="10000"/>
                  </a:schemeClr>
                </a:solidFill>
              </a:rPr>
              <a:t>Planning</a:t>
            </a:r>
          </a:p>
        </p:txBody>
      </p:sp>
      <p:graphicFrame>
        <p:nvGraphicFramePr>
          <p:cNvPr id="15" name="Object 108"/>
          <p:cNvGraphicFramePr>
            <a:graphicFrameLocks noChangeAspect="1"/>
          </p:cNvGraphicFramePr>
          <p:nvPr/>
        </p:nvGraphicFramePr>
        <p:xfrm>
          <a:off x="2951163" y="3802063"/>
          <a:ext cx="1704975" cy="674687"/>
        </p:xfrm>
        <a:graphic>
          <a:graphicData uri="http://schemas.openxmlformats.org/presentationml/2006/ole">
            <p:oleObj spid="_x0000_s1029" name="Visio" r:id="rId6" imgW="1870043" imgH="1106492" progId="Visio.Drawing.11">
              <p:embed/>
            </p:oleObj>
          </a:graphicData>
        </a:graphic>
      </p:graphicFrame>
      <p:sp>
        <p:nvSpPr>
          <p:cNvPr id="16" name="Text Box 109"/>
          <p:cNvSpPr txBox="1">
            <a:spLocks noChangeArrowheads="1"/>
          </p:cNvSpPr>
          <p:nvPr/>
        </p:nvSpPr>
        <p:spPr bwMode="auto">
          <a:xfrm>
            <a:off x="3043238" y="3563938"/>
            <a:ext cx="1627369" cy="523220"/>
          </a:xfrm>
          <a:prstGeom prst="rect">
            <a:avLst/>
          </a:prstGeom>
          <a:noFill/>
          <a:ln w="9525" algn="ctr">
            <a:noFill/>
            <a:miter lim="800000"/>
            <a:headEnd/>
            <a:tailEnd/>
          </a:ln>
          <a:effectLst/>
        </p:spPr>
        <p:txBody>
          <a:bodyPr wrap="none">
            <a:spAutoFit/>
          </a:bodyPr>
          <a:lstStyle/>
          <a:p>
            <a:pPr algn="ctr"/>
            <a:r>
              <a:rPr lang="en-US" sz="1400" dirty="0">
                <a:solidFill>
                  <a:schemeClr val="bg1">
                    <a:lumMod val="10000"/>
                  </a:schemeClr>
                </a:solidFill>
              </a:rPr>
              <a:t>Credit Card</a:t>
            </a:r>
            <a:br>
              <a:rPr lang="en-US" sz="1400" dirty="0">
                <a:solidFill>
                  <a:schemeClr val="bg1">
                    <a:lumMod val="10000"/>
                  </a:schemeClr>
                </a:solidFill>
              </a:rPr>
            </a:br>
            <a:r>
              <a:rPr lang="en-US" sz="1400" dirty="0">
                <a:solidFill>
                  <a:schemeClr val="bg1">
                    <a:lumMod val="10000"/>
                  </a:schemeClr>
                </a:solidFill>
              </a:rPr>
              <a:t>Network Inventory</a:t>
            </a:r>
          </a:p>
        </p:txBody>
      </p:sp>
      <p:graphicFrame>
        <p:nvGraphicFramePr>
          <p:cNvPr id="17" name="Object 114"/>
          <p:cNvGraphicFramePr>
            <a:graphicFrameLocks noChangeAspect="1"/>
          </p:cNvGraphicFramePr>
          <p:nvPr/>
        </p:nvGraphicFramePr>
        <p:xfrm>
          <a:off x="4818063" y="3162300"/>
          <a:ext cx="2378075" cy="471488"/>
        </p:xfrm>
        <a:graphic>
          <a:graphicData uri="http://schemas.openxmlformats.org/presentationml/2006/ole">
            <p:oleObj spid="_x0000_s1030" name="Visio" r:id="rId7" imgW="1870043" imgH="1106492" progId="Visio.Drawing.11">
              <p:embed/>
            </p:oleObj>
          </a:graphicData>
        </a:graphic>
      </p:graphicFrame>
      <p:graphicFrame>
        <p:nvGraphicFramePr>
          <p:cNvPr id="18" name="Object 123"/>
          <p:cNvGraphicFramePr>
            <a:graphicFrameLocks noChangeAspect="1"/>
          </p:cNvGraphicFramePr>
          <p:nvPr/>
        </p:nvGraphicFramePr>
        <p:xfrm>
          <a:off x="7154863" y="3162300"/>
          <a:ext cx="1470025" cy="471488"/>
        </p:xfrm>
        <a:graphic>
          <a:graphicData uri="http://schemas.openxmlformats.org/presentationml/2006/ole">
            <p:oleObj spid="_x0000_s1031" name="Visio" r:id="rId8" imgW="1870043" imgH="1106492" progId="Visio.Drawing.11">
              <p:embed/>
            </p:oleObj>
          </a:graphicData>
        </a:graphic>
      </p:graphicFrame>
      <p:graphicFrame>
        <p:nvGraphicFramePr>
          <p:cNvPr id="19" name="Object 125"/>
          <p:cNvGraphicFramePr>
            <a:graphicFrameLocks noChangeAspect="1"/>
          </p:cNvGraphicFramePr>
          <p:nvPr/>
        </p:nvGraphicFramePr>
        <p:xfrm>
          <a:off x="228600" y="4267200"/>
          <a:ext cx="8443913" cy="1050925"/>
        </p:xfrm>
        <a:graphic>
          <a:graphicData uri="http://schemas.openxmlformats.org/presentationml/2006/ole">
            <p:oleObj spid="_x0000_s1032" name="Visio" r:id="rId9" imgW="9286806" imgH="1148899" progId="Visio.Drawing.11">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Process</a:t>
            </a:r>
            <a:endParaRPr lang="en-US" dirty="0"/>
          </a:p>
        </p:txBody>
      </p:sp>
      <p:sp>
        <p:nvSpPr>
          <p:cNvPr id="4" name="Slide Number Placeholder 3"/>
          <p:cNvSpPr>
            <a:spLocks noGrp="1"/>
          </p:cNvSpPr>
          <p:nvPr>
            <p:ph type="sldNum" sz="quarter" idx="10"/>
          </p:nvPr>
        </p:nvSpPr>
        <p:spPr/>
        <p:txBody>
          <a:bodyPr/>
          <a:lstStyle/>
          <a:p>
            <a:pPr>
              <a:defRPr/>
            </a:pPr>
            <a:fld id="{6EC68F29-A505-4B34-8CB1-9E5CEDB4C969}" type="slidenum">
              <a:rPr lang="en-US" smtClean="0"/>
              <a:pPr>
                <a:defRPr/>
              </a:pPr>
              <a:t>9</a:t>
            </a:fld>
            <a:endParaRPr lang="en-US" dirty="0"/>
          </a:p>
        </p:txBody>
      </p:sp>
      <p:pic>
        <p:nvPicPr>
          <p:cNvPr id="5" name="Picture 2"/>
          <p:cNvPicPr>
            <a:picLocks noGrp="1" noChangeAspect="1" noChangeArrowheads="1"/>
          </p:cNvPicPr>
          <p:nvPr>
            <p:ph idx="1"/>
          </p:nvPr>
        </p:nvPicPr>
        <p:blipFill>
          <a:blip r:embed="rId2" cstate="print"/>
          <a:srcRect l="1518" t="4865" r="6554" b="4865"/>
          <a:stretch>
            <a:fillRect/>
          </a:stretch>
        </p:blipFill>
        <p:spPr bwMode="auto">
          <a:xfrm>
            <a:off x="457200" y="1913872"/>
            <a:ext cx="8229600" cy="39446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ecureND">
      <a:dk1>
        <a:srgbClr val="CCCCCC"/>
      </a:dk1>
      <a:lt1>
        <a:sysClr val="window" lastClr="FFFFFF"/>
      </a:lt1>
      <a:dk2>
        <a:srgbClr val="666666"/>
      </a:dk2>
      <a:lt2>
        <a:srgbClr val="EEECE1"/>
      </a:lt2>
      <a:accent1>
        <a:srgbClr val="F8981D"/>
      </a:accent1>
      <a:accent2>
        <a:srgbClr val="DC5D28"/>
      </a:accent2>
      <a:accent3>
        <a:srgbClr val="9BBB59"/>
      </a:accent3>
      <a:accent4>
        <a:srgbClr val="333333"/>
      </a:accent4>
      <a:accent5>
        <a:srgbClr val="999999"/>
      </a:accent5>
      <a:accent6>
        <a:srgbClr val="FEAD4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60308</TotalTime>
  <Words>1498</Words>
  <Application>Microsoft Office PowerPoint</Application>
  <PresentationFormat>On-screen Show (4:3)</PresentationFormat>
  <Paragraphs>271</Paragraphs>
  <Slides>34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Visio</vt:lpstr>
      <vt:lpstr>Security From The Ground Up</vt:lpstr>
      <vt:lpstr>Copyright</vt:lpstr>
      <vt:lpstr>Background</vt:lpstr>
      <vt:lpstr>Background: 2006</vt:lpstr>
      <vt:lpstr>Background: 2006</vt:lpstr>
      <vt:lpstr>Game Changers</vt:lpstr>
      <vt:lpstr>Result:  The CCSP and CITRA</vt:lpstr>
      <vt:lpstr>Parallel Efforts</vt:lpstr>
      <vt:lpstr>Assessment Process</vt:lpstr>
      <vt:lpstr>CITRA Findings</vt:lpstr>
      <vt:lpstr>Planning Workshop</vt:lpstr>
      <vt:lpstr>Resource Planning</vt:lpstr>
      <vt:lpstr>Outcome</vt:lpstr>
      <vt:lpstr>Security Program Mission</vt:lpstr>
      <vt:lpstr>Objectives</vt:lpstr>
      <vt:lpstr>Program Elements</vt:lpstr>
      <vt:lpstr>Putting it all together</vt:lpstr>
      <vt:lpstr>Policy</vt:lpstr>
      <vt:lpstr>Awareness, Training and Education</vt:lpstr>
      <vt:lpstr>Workstation Security</vt:lpstr>
      <vt:lpstr>Server Security</vt:lpstr>
      <vt:lpstr>Network Security</vt:lpstr>
      <vt:lpstr>Security Infrastructure</vt:lpstr>
      <vt:lpstr>Security Infrastructure (cont’d)</vt:lpstr>
      <vt:lpstr>Credit Card Security</vt:lpstr>
      <vt:lpstr>Incident Handling</vt:lpstr>
      <vt:lpstr>Sustaining Activities</vt:lpstr>
      <vt:lpstr>Where are we now?</vt:lpstr>
      <vt:lpstr>Program Highlights</vt:lpstr>
      <vt:lpstr>Successes</vt:lpstr>
      <vt:lpstr>Lessons Learned</vt:lpstr>
      <vt:lpstr>More Lessons Learned</vt:lpstr>
      <vt:lpstr>More Lessons Learned</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Security Metrics</dc:title>
  <dc:creator>HP Authorized Customer</dc:creator>
  <cp:lastModifiedBy> David Seidl</cp:lastModifiedBy>
  <cp:revision>1449</cp:revision>
  <dcterms:created xsi:type="dcterms:W3CDTF">2007-02-18T15:51:00Z</dcterms:created>
  <dcterms:modified xsi:type="dcterms:W3CDTF">2009-06-29T20:27:45Z</dcterms:modified>
</cp:coreProperties>
</file>