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36" r:id="rId2"/>
    <p:sldMasterId id="2147483752" r:id="rId3"/>
    <p:sldMasterId id="2147483674" r:id="rId4"/>
    <p:sldMasterId id="2147483686" r:id="rId5"/>
    <p:sldMasterId id="2147483698" r:id="rId6"/>
    <p:sldMasterId id="2147483710" r:id="rId7"/>
    <p:sldMasterId id="2147483722" r:id="rId8"/>
  </p:sldMasterIdLst>
  <p:notesMasterIdLst>
    <p:notesMasterId r:id="rId57"/>
  </p:notesMasterIdLst>
  <p:sldIdLst>
    <p:sldId id="256" r:id="rId9"/>
    <p:sldId id="407" r:id="rId10"/>
    <p:sldId id="257" r:id="rId11"/>
    <p:sldId id="325" r:id="rId12"/>
    <p:sldId id="371" r:id="rId13"/>
    <p:sldId id="297" r:id="rId14"/>
    <p:sldId id="311" r:id="rId15"/>
    <p:sldId id="389" r:id="rId16"/>
    <p:sldId id="390" r:id="rId17"/>
    <p:sldId id="391" r:id="rId18"/>
    <p:sldId id="351" r:id="rId19"/>
    <p:sldId id="346" r:id="rId20"/>
    <p:sldId id="309" r:id="rId21"/>
    <p:sldId id="405" r:id="rId22"/>
    <p:sldId id="360" r:id="rId23"/>
    <p:sldId id="392" r:id="rId24"/>
    <p:sldId id="406" r:id="rId25"/>
    <p:sldId id="353" r:id="rId26"/>
    <p:sldId id="320" r:id="rId27"/>
    <p:sldId id="354" r:id="rId28"/>
    <p:sldId id="321" r:id="rId29"/>
    <p:sldId id="322" r:id="rId30"/>
    <p:sldId id="295" r:id="rId31"/>
    <p:sldId id="357" r:id="rId32"/>
    <p:sldId id="372" r:id="rId33"/>
    <p:sldId id="397" r:id="rId34"/>
    <p:sldId id="343" r:id="rId35"/>
    <p:sldId id="375" r:id="rId36"/>
    <p:sldId id="379" r:id="rId37"/>
    <p:sldId id="331" r:id="rId38"/>
    <p:sldId id="333" r:id="rId39"/>
    <p:sldId id="330" r:id="rId40"/>
    <p:sldId id="334" r:id="rId41"/>
    <p:sldId id="338" r:id="rId42"/>
    <p:sldId id="347" r:id="rId43"/>
    <p:sldId id="361" r:id="rId44"/>
    <p:sldId id="362" r:id="rId45"/>
    <p:sldId id="363" r:id="rId46"/>
    <p:sldId id="364" r:id="rId47"/>
    <p:sldId id="365" r:id="rId48"/>
    <p:sldId id="366" r:id="rId49"/>
    <p:sldId id="373" r:id="rId50"/>
    <p:sldId id="384" r:id="rId51"/>
    <p:sldId id="380" r:id="rId52"/>
    <p:sldId id="385" r:id="rId53"/>
    <p:sldId id="369" r:id="rId54"/>
    <p:sldId id="408" r:id="rId55"/>
    <p:sldId id="409" r:id="rId5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2F3566D9-4180-D347-BF07-93138BBBB534}">
          <p14:sldIdLst>
            <p14:sldId id="256"/>
            <p14:sldId id="407"/>
            <p14:sldId id="257"/>
            <p14:sldId id="325"/>
          </p14:sldIdLst>
        </p14:section>
        <p14:section name="About Harvard" id="{0BE070E1-8460-2741-8D3B-792011BE4769}">
          <p14:sldIdLst>
            <p14:sldId id="371"/>
            <p14:sldId id="297"/>
            <p14:sldId id="311"/>
            <p14:sldId id="389"/>
            <p14:sldId id="390"/>
            <p14:sldId id="391"/>
            <p14:sldId id="351"/>
          </p14:sldIdLst>
        </p14:section>
        <p14:section name="Harvard Case Studies" id="{B87C4C6B-708B-2144-9BAD-9898E7413DDA}">
          <p14:sldIdLst>
            <p14:sldId id="346"/>
            <p14:sldId id="309"/>
            <p14:sldId id="405"/>
            <p14:sldId id="360"/>
            <p14:sldId id="392"/>
            <p14:sldId id="406"/>
            <p14:sldId id="353"/>
            <p14:sldId id="320"/>
            <p14:sldId id="354"/>
            <p14:sldId id="321"/>
            <p14:sldId id="322"/>
            <p14:sldId id="295"/>
            <p14:sldId id="357"/>
          </p14:sldIdLst>
        </p14:section>
        <p14:section name="About Johns Hopkins" id="{1DABF6A1-ABCD-124C-A9A5-E0064B85FFF0}">
          <p14:sldIdLst>
            <p14:sldId id="372"/>
            <p14:sldId id="397"/>
            <p14:sldId id="343"/>
            <p14:sldId id="375"/>
            <p14:sldId id="379"/>
            <p14:sldId id="331"/>
            <p14:sldId id="333"/>
            <p14:sldId id="330"/>
            <p14:sldId id="334"/>
            <p14:sldId id="338"/>
          </p14:sldIdLst>
        </p14:section>
        <p14:section name="Johns Hopkins Case Studies" id="{A0BFD0E9-4826-2249-BCC1-FF1607C76A57}">
          <p14:sldIdLst>
            <p14:sldId id="347"/>
            <p14:sldId id="361"/>
            <p14:sldId id="362"/>
            <p14:sldId id="363"/>
            <p14:sldId id="364"/>
            <p14:sldId id="365"/>
            <p14:sldId id="366"/>
            <p14:sldId id="373"/>
            <p14:sldId id="384"/>
            <p14:sldId id="380"/>
            <p14:sldId id="385"/>
            <p14:sldId id="369"/>
          </p14:sldIdLst>
        </p14:section>
        <p14:section name="Closing" id="{C1CE3A9D-A3DF-1C4E-A9B9-741287EA5987}">
          <p14:sldIdLst>
            <p14:sldId id="408"/>
            <p14:sldId id="4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F2A"/>
    <a:srgbClr val="00337F"/>
    <a:srgbClr val="668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09" autoAdjust="0"/>
  </p:normalViewPr>
  <p:slideViewPr>
    <p:cSldViewPr showGuides="1">
      <p:cViewPr varScale="1">
        <p:scale>
          <a:sx n="81" d="100"/>
          <a:sy n="81" d="100"/>
        </p:scale>
        <p:origin x="-1013" y="-77"/>
      </p:cViewPr>
      <p:guideLst>
        <p:guide orient="horz" pos="3792"/>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62486126526099"/>
          <c:y val="0.191256830601093"/>
          <c:w val="0.72364039955604997"/>
          <c:h val="0.74134790528233097"/>
        </c:manualLayout>
      </c:layout>
      <c:pieChart>
        <c:varyColors val="1"/>
        <c:ser>
          <c:idx val="0"/>
          <c:order val="0"/>
          <c:tx>
            <c:strRef>
              <c:f>Sheet1!$A$2</c:f>
              <c:strCache>
                <c:ptCount val="1"/>
              </c:strCache>
            </c:strRef>
          </c:tx>
          <c:dPt>
            <c:idx val="1"/>
            <c:bubble3D val="0"/>
            <c:spPr>
              <a:solidFill>
                <a:srgbClr val="6699FF"/>
              </a:solidFill>
            </c:spPr>
          </c:dPt>
          <c:dPt>
            <c:idx val="2"/>
            <c:bubble3D val="0"/>
            <c:spPr>
              <a:solidFill>
                <a:srgbClr val="FFFFCC"/>
              </a:solidFill>
            </c:spPr>
          </c:dPt>
          <c:dPt>
            <c:idx val="6"/>
            <c:bubble3D val="0"/>
            <c:spPr>
              <a:solidFill>
                <a:schemeClr val="accent5">
                  <a:lumMod val="75000"/>
                </a:schemeClr>
              </a:solidFill>
            </c:spPr>
          </c:dPt>
          <c:dPt>
            <c:idx val="7"/>
            <c:bubble3D val="0"/>
            <c:explosion val="18"/>
          </c:dPt>
          <c:dPt>
            <c:idx val="8"/>
            <c:bubble3D val="0"/>
            <c:spPr>
              <a:solidFill>
                <a:srgbClr val="FFFFCC"/>
              </a:solidFill>
            </c:spPr>
          </c:dPt>
          <c:dLbls>
            <c:dLbl>
              <c:idx val="0"/>
              <c:layout>
                <c:manualLayout>
                  <c:x val="0.11379761437585301"/>
                  <c:y val="1.64834410624045E-2"/>
                </c:manualLayout>
              </c:layout>
              <c:showLegendKey val="0"/>
              <c:showVal val="1"/>
              <c:showCatName val="1"/>
              <c:showSerName val="0"/>
              <c:showPercent val="1"/>
              <c:showBubbleSize val="0"/>
            </c:dLbl>
            <c:dLbl>
              <c:idx val="1"/>
              <c:layout>
                <c:manualLayout>
                  <c:x val="2.5075140851341299E-2"/>
                  <c:y val="-8.6545540016453593E-3"/>
                </c:manualLayout>
              </c:layout>
              <c:showLegendKey val="0"/>
              <c:showVal val="1"/>
              <c:showCatName val="1"/>
              <c:showSerName val="0"/>
              <c:showPercent val="1"/>
              <c:showBubbleSize val="0"/>
            </c:dLbl>
            <c:dLbl>
              <c:idx val="2"/>
              <c:layout>
                <c:manualLayout>
                  <c:x val="2.2713747028261701E-2"/>
                  <c:y val="-5.8756986719943803E-2"/>
                </c:manualLayout>
              </c:layout>
              <c:showLegendKey val="0"/>
              <c:showVal val="1"/>
              <c:showCatName val="1"/>
              <c:showSerName val="0"/>
              <c:showPercent val="1"/>
              <c:showBubbleSize val="0"/>
            </c:dLbl>
            <c:dLbl>
              <c:idx val="3"/>
              <c:layout>
                <c:manualLayout>
                  <c:x val="3.7464991321382701E-2"/>
                  <c:y val="-2.80457868139617E-2"/>
                </c:manualLayout>
              </c:layout>
              <c:showLegendKey val="0"/>
              <c:showVal val="1"/>
              <c:showCatName val="1"/>
              <c:showSerName val="0"/>
              <c:showPercent val="1"/>
              <c:showBubbleSize val="0"/>
            </c:dLbl>
            <c:dLbl>
              <c:idx val="4"/>
              <c:layout>
                <c:manualLayout>
                  <c:x val="3.5661308849146797E-2"/>
                  <c:y val="-6.18563873545659E-3"/>
                </c:manualLayout>
              </c:layout>
              <c:showLegendKey val="0"/>
              <c:showVal val="1"/>
              <c:showCatName val="1"/>
              <c:showSerName val="0"/>
              <c:showPercent val="1"/>
              <c:showBubbleSize val="0"/>
            </c:dLbl>
            <c:dLbl>
              <c:idx val="5"/>
              <c:layout>
                <c:manualLayout>
                  <c:x val="1.5429547928833101E-2"/>
                  <c:y val="1.5183170760371401E-2"/>
                </c:manualLayout>
              </c:layout>
              <c:showLegendKey val="0"/>
              <c:showVal val="1"/>
              <c:showCatName val="1"/>
              <c:showSerName val="0"/>
              <c:showPercent val="1"/>
              <c:showBubbleSize val="0"/>
            </c:dLbl>
            <c:dLbl>
              <c:idx val="6"/>
              <c:layout>
                <c:manualLayout>
                  <c:x val="2.1578635790268801E-2"/>
                  <c:y val="6.6832953343518797E-2"/>
                </c:manualLayout>
              </c:layout>
              <c:showLegendKey val="0"/>
              <c:showVal val="1"/>
              <c:showCatName val="1"/>
              <c:showSerName val="0"/>
              <c:showPercent val="1"/>
              <c:showBubbleSize val="0"/>
            </c:dLbl>
            <c:dLbl>
              <c:idx val="7"/>
              <c:layout>
                <c:manualLayout>
                  <c:x val="-0.157880359029409"/>
                  <c:y val="-0.20912295216829199"/>
                </c:manualLayout>
              </c:layout>
              <c:showLegendKey val="0"/>
              <c:showVal val="1"/>
              <c:showCatName val="1"/>
              <c:showSerName val="0"/>
              <c:showPercent val="1"/>
              <c:showBubbleSize val="0"/>
            </c:dLbl>
            <c:dLbl>
              <c:idx val="8"/>
              <c:layout>
                <c:manualLayout>
                  <c:x val="-4.1425799052533997E-2"/>
                  <c:y val="1.17665530614644E-2"/>
                </c:manualLayout>
              </c:layout>
              <c:showLegendKey val="0"/>
              <c:showVal val="1"/>
              <c:showCatName val="1"/>
              <c:showSerName val="0"/>
              <c:showPercent val="1"/>
              <c:showBubbleSize val="0"/>
            </c:dLbl>
            <c:dLbl>
              <c:idx val="9"/>
              <c:layout>
                <c:manualLayout>
                  <c:x val="-4.5544338807492202E-2"/>
                  <c:y val="1.57461511340934E-3"/>
                </c:manualLayout>
              </c:layout>
              <c:showLegendKey val="0"/>
              <c:showVal val="1"/>
              <c:showCatName val="1"/>
              <c:showSerName val="0"/>
              <c:showPercent val="1"/>
              <c:showBubbleSize val="0"/>
            </c:dLbl>
            <c:dLbl>
              <c:idx val="10"/>
              <c:layout>
                <c:manualLayout>
                  <c:x val="-5.0682431516335197E-2"/>
                  <c:y val="3.7339475849101002E-2"/>
                </c:manualLayout>
              </c:layout>
              <c:showLegendKey val="0"/>
              <c:showVal val="1"/>
              <c:showCatName val="1"/>
              <c:showSerName val="0"/>
              <c:showPercent val="1"/>
              <c:showBubbleSize val="0"/>
            </c:dLbl>
            <c:dLbl>
              <c:idx val="11"/>
              <c:layout>
                <c:manualLayout>
                  <c:x val="1.0135289329753E-2"/>
                  <c:y val="-4.8817957456810598E-3"/>
                </c:manualLayout>
              </c:layout>
              <c:showLegendKey val="0"/>
              <c:showVal val="1"/>
              <c:showCatName val="1"/>
              <c:showSerName val="0"/>
              <c:showPercent val="1"/>
              <c:showBubbleSize val="0"/>
            </c:dLbl>
            <c:txPr>
              <a:bodyPr/>
              <a:lstStyle/>
              <a:p>
                <a:pPr>
                  <a:defRPr sz="1200" b="0">
                    <a:latin typeface="Calibri" pitchFamily="34" charset="0"/>
                  </a:defRPr>
                </a:pPr>
                <a:endParaRPr lang="en-US"/>
              </a:p>
            </c:txPr>
            <c:showLegendKey val="0"/>
            <c:showVal val="1"/>
            <c:showCatName val="1"/>
            <c:showSerName val="0"/>
            <c:showPercent val="1"/>
            <c:showBubbleSize val="0"/>
            <c:showLeaderLines val="1"/>
          </c:dLbls>
          <c:cat>
            <c:strRef>
              <c:f>Sheet1!$B$1:$M$1</c:f>
              <c:strCache>
                <c:ptCount val="12"/>
                <c:pt idx="0">
                  <c:v>Engineering</c:v>
                </c:pt>
                <c:pt idx="1">
                  <c:v>APL</c:v>
                </c:pt>
                <c:pt idx="2">
                  <c:v>Other</c:v>
                </c:pt>
                <c:pt idx="3">
                  <c:v>Peabody</c:v>
                </c:pt>
                <c:pt idx="4">
                  <c:v>SAIS</c:v>
                </c:pt>
                <c:pt idx="5">
                  <c:v>Education</c:v>
                </c:pt>
                <c:pt idx="6">
                  <c:v>Business</c:v>
                </c:pt>
                <c:pt idx="7">
                  <c:v>Medicine/Clinical</c:v>
                </c:pt>
                <c:pt idx="8">
                  <c:v>Arts &amp; Sciences</c:v>
                </c:pt>
                <c:pt idx="9">
                  <c:v>ACC</c:v>
                </c:pt>
                <c:pt idx="10">
                  <c:v>Public Health</c:v>
                </c:pt>
                <c:pt idx="11">
                  <c:v>SON</c:v>
                </c:pt>
              </c:strCache>
            </c:strRef>
          </c:cat>
          <c:val>
            <c:numRef>
              <c:f>Sheet1!$B$2:$M$2</c:f>
              <c:numCache>
                <c:formatCode>"$"#,##0_);[Red]\("$"#,##0\)</c:formatCode>
                <c:ptCount val="12"/>
                <c:pt idx="0">
                  <c:v>172.75299999999999</c:v>
                </c:pt>
                <c:pt idx="1">
                  <c:v>1114.9280000000001</c:v>
                </c:pt>
                <c:pt idx="2">
                  <c:v>72.28</c:v>
                </c:pt>
                <c:pt idx="3">
                  <c:v>28.992999999999949</c:v>
                </c:pt>
                <c:pt idx="4">
                  <c:v>51.963000000000001</c:v>
                </c:pt>
                <c:pt idx="5">
                  <c:v>30.518000000000001</c:v>
                </c:pt>
                <c:pt idx="6">
                  <c:v>38.313000000000002</c:v>
                </c:pt>
                <c:pt idx="7">
                  <c:v>1822.827</c:v>
                </c:pt>
                <c:pt idx="8">
                  <c:v>301.16000000000008</c:v>
                </c:pt>
                <c:pt idx="9">
                  <c:v>230.3870000000004</c:v>
                </c:pt>
                <c:pt idx="10">
                  <c:v>467.80099999999999</c:v>
                </c:pt>
                <c:pt idx="11">
                  <c:v>39.253999999999998</c:v>
                </c:pt>
              </c:numCache>
            </c:numRef>
          </c:val>
        </c:ser>
        <c:dLbls>
          <c:showLegendKey val="0"/>
          <c:showVal val="1"/>
          <c:showCatName val="1"/>
          <c:showSerName val="0"/>
          <c:showPercent val="1"/>
          <c:showBubbleSize val="0"/>
          <c:showLeaderLines val="1"/>
        </c:dLbls>
        <c:firstSliceAng val="0"/>
      </c:pieChart>
    </c:plotArea>
    <c:plotVisOnly val="1"/>
    <c:dispBlanksAs val="zero"/>
    <c:showDLblsOverMax val="0"/>
  </c:chart>
  <c:spPr>
    <a:noFill/>
    <a:ln>
      <a:noFill/>
    </a:ln>
  </c:spPr>
  <c:txPr>
    <a:bodyPr/>
    <a:lstStyle/>
    <a:p>
      <a:pPr>
        <a:defRPr sz="1745" b="1" i="0" u="none" strike="noStrike" baseline="0">
          <a:solidFill>
            <a:schemeClr val="tx1"/>
          </a:solidFill>
          <a:latin typeface="Tahoma"/>
          <a:ea typeface="Tahoma"/>
          <a:cs typeface="Tahoma"/>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E6FA2-3D1E-4954-B5C1-265AC51531B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5B00772-AAAB-43AD-836D-0B0DD661B844}">
      <dgm:prSet/>
      <dgm:spPr/>
      <dgm:t>
        <a:bodyPr/>
        <a:lstStyle/>
        <a:p>
          <a:pPr rtl="0"/>
          <a:r>
            <a:rPr lang="en-US" dirty="0" smtClean="0"/>
            <a:t>Differentiated Requirements</a:t>
          </a:r>
          <a:endParaRPr lang="en-US" dirty="0"/>
        </a:p>
      </dgm:t>
    </dgm:pt>
    <dgm:pt modelId="{26F42030-7110-4A90-8302-4D7DC906491C}" type="parTrans" cxnId="{D6DBA392-A899-4817-B6A9-BBB894668029}">
      <dgm:prSet/>
      <dgm:spPr/>
      <dgm:t>
        <a:bodyPr/>
        <a:lstStyle/>
        <a:p>
          <a:endParaRPr lang="en-US"/>
        </a:p>
      </dgm:t>
    </dgm:pt>
    <dgm:pt modelId="{8B5338A4-E5F4-400F-BEC0-19AEACFFBABF}" type="sibTrans" cxnId="{D6DBA392-A899-4817-B6A9-BBB894668029}">
      <dgm:prSet/>
      <dgm:spPr/>
      <dgm:t>
        <a:bodyPr/>
        <a:lstStyle/>
        <a:p>
          <a:endParaRPr lang="en-US"/>
        </a:p>
      </dgm:t>
    </dgm:pt>
    <dgm:pt modelId="{32A3B5BD-4621-4032-9A96-D94C84F3A649}">
      <dgm:prSet custT="1"/>
      <dgm:spPr/>
      <dgm:t>
        <a:bodyPr/>
        <a:lstStyle/>
        <a:p>
          <a:pPr rtl="0"/>
          <a:r>
            <a:rPr lang="en-US" sz="1500" dirty="0" smtClean="0"/>
            <a:t>Schools and service units have vastly different business models, which are not easily satisfied by commercial off-the-shelf software packages or within a single install</a:t>
          </a:r>
          <a:endParaRPr lang="en-US" sz="1500" dirty="0"/>
        </a:p>
      </dgm:t>
    </dgm:pt>
    <dgm:pt modelId="{4B623ED3-7494-4C65-B279-52599D00D9DD}" type="parTrans" cxnId="{841D8C29-D402-4ADF-A7DB-BDFFA6489733}">
      <dgm:prSet/>
      <dgm:spPr/>
      <dgm:t>
        <a:bodyPr/>
        <a:lstStyle/>
        <a:p>
          <a:endParaRPr lang="en-US"/>
        </a:p>
      </dgm:t>
    </dgm:pt>
    <dgm:pt modelId="{052FE82A-30F4-474C-AAF9-95E2ED18C2E2}" type="sibTrans" cxnId="{841D8C29-D402-4ADF-A7DB-BDFFA6489733}">
      <dgm:prSet/>
      <dgm:spPr/>
      <dgm:t>
        <a:bodyPr/>
        <a:lstStyle/>
        <a:p>
          <a:endParaRPr lang="en-US"/>
        </a:p>
      </dgm:t>
    </dgm:pt>
    <dgm:pt modelId="{08FFCA1B-6E2E-4374-A1A6-93578C20C421}">
      <dgm:prSet/>
      <dgm:spPr/>
      <dgm:t>
        <a:bodyPr/>
        <a:lstStyle/>
        <a:p>
          <a:pPr rtl="0"/>
          <a:r>
            <a:rPr lang="en-US" dirty="0" smtClean="0"/>
            <a:t>Rocky Implementation History</a:t>
          </a:r>
          <a:endParaRPr lang="en-US" dirty="0"/>
        </a:p>
      </dgm:t>
    </dgm:pt>
    <dgm:pt modelId="{459BC683-D299-4649-B96A-936E211E001B}" type="parTrans" cxnId="{DA824C70-2AAC-4762-9BF1-BDD7FCFEB4CB}">
      <dgm:prSet/>
      <dgm:spPr/>
      <dgm:t>
        <a:bodyPr/>
        <a:lstStyle/>
        <a:p>
          <a:endParaRPr lang="en-US"/>
        </a:p>
      </dgm:t>
    </dgm:pt>
    <dgm:pt modelId="{DDB83FAD-5F24-40C9-A4C6-07D63D86C977}" type="sibTrans" cxnId="{DA824C70-2AAC-4762-9BF1-BDD7FCFEB4CB}">
      <dgm:prSet/>
      <dgm:spPr/>
      <dgm:t>
        <a:bodyPr/>
        <a:lstStyle/>
        <a:p>
          <a:endParaRPr lang="en-US"/>
        </a:p>
      </dgm:t>
    </dgm:pt>
    <dgm:pt modelId="{342DD5FD-4D91-41CA-8CD5-0D66295FC709}">
      <dgm:prSet custT="1"/>
      <dgm:spPr/>
      <dgm:t>
        <a:bodyPr/>
        <a:lstStyle/>
        <a:p>
          <a:pPr rtl="0"/>
          <a:r>
            <a:rPr lang="en-US" sz="1500" dirty="0" smtClean="0"/>
            <a:t>ERP projects in 1990s were difficult and often divisive; several organizations built shadow systems to compensate for perceived or real gaps</a:t>
          </a:r>
          <a:endParaRPr lang="en-US" sz="1500" dirty="0"/>
        </a:p>
      </dgm:t>
    </dgm:pt>
    <dgm:pt modelId="{0314AECB-171A-4051-8F1C-DE7CEA0E6B8C}" type="parTrans" cxnId="{8B428E60-2BCB-4B12-BC1B-6C1A8FF4A0A3}">
      <dgm:prSet/>
      <dgm:spPr/>
      <dgm:t>
        <a:bodyPr/>
        <a:lstStyle/>
        <a:p>
          <a:endParaRPr lang="en-US"/>
        </a:p>
      </dgm:t>
    </dgm:pt>
    <dgm:pt modelId="{7AAE9B50-A3AD-457B-AC4C-7498EE84F180}" type="sibTrans" cxnId="{8B428E60-2BCB-4B12-BC1B-6C1A8FF4A0A3}">
      <dgm:prSet/>
      <dgm:spPr/>
      <dgm:t>
        <a:bodyPr/>
        <a:lstStyle/>
        <a:p>
          <a:endParaRPr lang="en-US"/>
        </a:p>
      </dgm:t>
    </dgm:pt>
    <dgm:pt modelId="{3CE494AF-9D95-4231-B4D9-40153AD2F9BE}">
      <dgm:prSet/>
      <dgm:spPr/>
      <dgm:t>
        <a:bodyPr/>
        <a:lstStyle/>
        <a:p>
          <a:pPr rtl="0"/>
          <a:r>
            <a:rPr lang="en-US" dirty="0" smtClean="0"/>
            <a:t>Local Autonomy and Resources</a:t>
          </a:r>
          <a:endParaRPr lang="en-US" dirty="0"/>
        </a:p>
      </dgm:t>
    </dgm:pt>
    <dgm:pt modelId="{F5F6A0E1-B0E1-4846-9B9D-FDCCA6B4502A}" type="parTrans" cxnId="{2CFA0BC3-8309-473D-A7A3-7AD73C68527F}">
      <dgm:prSet/>
      <dgm:spPr/>
      <dgm:t>
        <a:bodyPr/>
        <a:lstStyle/>
        <a:p>
          <a:endParaRPr lang="en-US"/>
        </a:p>
      </dgm:t>
    </dgm:pt>
    <dgm:pt modelId="{E48F032C-50D8-4491-88E5-8EB921747040}" type="sibTrans" cxnId="{2CFA0BC3-8309-473D-A7A3-7AD73C68527F}">
      <dgm:prSet/>
      <dgm:spPr/>
      <dgm:t>
        <a:bodyPr/>
        <a:lstStyle/>
        <a:p>
          <a:endParaRPr lang="en-US"/>
        </a:p>
      </dgm:t>
    </dgm:pt>
    <dgm:pt modelId="{8EE80BA8-39C0-4273-B224-195871EF111E}">
      <dgm:prSet custT="1"/>
      <dgm:spPr/>
      <dgm:t>
        <a:bodyPr/>
        <a:lstStyle/>
        <a:p>
          <a:pPr rtl="0"/>
          <a:r>
            <a:rPr lang="en-US" sz="1500" dirty="0" smtClean="0"/>
            <a:t>Every Tub on its Own Bottom (ETOB) establishes schools and units as semi-autonomous entities </a:t>
          </a:r>
          <a:endParaRPr lang="en-US" sz="1500" dirty="0"/>
        </a:p>
      </dgm:t>
    </dgm:pt>
    <dgm:pt modelId="{CD346B65-B5D1-4696-B798-8B46374F3B16}" type="parTrans" cxnId="{0B5F3221-AD47-4B7C-802D-9287B147B276}">
      <dgm:prSet/>
      <dgm:spPr/>
      <dgm:t>
        <a:bodyPr/>
        <a:lstStyle/>
        <a:p>
          <a:endParaRPr lang="en-US"/>
        </a:p>
      </dgm:t>
    </dgm:pt>
    <dgm:pt modelId="{0131A9CF-66C5-4A1D-84E7-6EFE7B9DA6FE}" type="sibTrans" cxnId="{0B5F3221-AD47-4B7C-802D-9287B147B276}">
      <dgm:prSet/>
      <dgm:spPr/>
      <dgm:t>
        <a:bodyPr/>
        <a:lstStyle/>
        <a:p>
          <a:endParaRPr lang="en-US"/>
        </a:p>
      </dgm:t>
    </dgm:pt>
    <dgm:pt modelId="{863EB734-02E4-4B2A-9AD4-5451256BA22D}">
      <dgm:prSet/>
      <dgm:spPr/>
      <dgm:t>
        <a:bodyPr/>
        <a:lstStyle/>
        <a:p>
          <a:pPr rtl="0"/>
          <a:r>
            <a:rPr lang="en-US" dirty="0" smtClean="0"/>
            <a:t>Consensus Decision-Making</a:t>
          </a:r>
          <a:endParaRPr lang="en-US" dirty="0"/>
        </a:p>
      </dgm:t>
    </dgm:pt>
    <dgm:pt modelId="{AE2E8CA7-9678-4361-93A7-4760E53C4DF2}" type="parTrans" cxnId="{BBA4E98B-943A-43B9-8A7E-FE3D489541B0}">
      <dgm:prSet/>
      <dgm:spPr/>
      <dgm:t>
        <a:bodyPr/>
        <a:lstStyle/>
        <a:p>
          <a:endParaRPr lang="en-US"/>
        </a:p>
      </dgm:t>
    </dgm:pt>
    <dgm:pt modelId="{2A7512FE-9006-4E0D-BC50-E3A75F300962}" type="sibTrans" cxnId="{BBA4E98B-943A-43B9-8A7E-FE3D489541B0}">
      <dgm:prSet/>
      <dgm:spPr/>
      <dgm:t>
        <a:bodyPr/>
        <a:lstStyle/>
        <a:p>
          <a:endParaRPr lang="en-US"/>
        </a:p>
      </dgm:t>
    </dgm:pt>
    <dgm:pt modelId="{F2E52459-4C89-4B9E-8CDB-99A06E730D99}">
      <dgm:prSet custT="1"/>
      <dgm:spPr/>
      <dgm:t>
        <a:bodyPr/>
        <a:lstStyle/>
        <a:p>
          <a:pPr rtl="0"/>
          <a:r>
            <a:rPr lang="en-US" sz="1500" dirty="0" smtClean="0"/>
            <a:t>Limited ability for central administration to mandate conformance even when majority of schools agree; critical to obtain buy-in at all levels of the institution</a:t>
          </a:r>
          <a:endParaRPr lang="en-US" sz="1500" dirty="0"/>
        </a:p>
      </dgm:t>
    </dgm:pt>
    <dgm:pt modelId="{90B4F9A0-EFD0-485A-80A1-7ED3C11CED6B}" type="parTrans" cxnId="{7A78FC5D-6C75-48B4-A375-D404E22D3E36}">
      <dgm:prSet/>
      <dgm:spPr/>
      <dgm:t>
        <a:bodyPr/>
        <a:lstStyle/>
        <a:p>
          <a:endParaRPr lang="en-US"/>
        </a:p>
      </dgm:t>
    </dgm:pt>
    <dgm:pt modelId="{E43EE83C-B811-4A1E-81BC-96A9B0D66417}" type="sibTrans" cxnId="{7A78FC5D-6C75-48B4-A375-D404E22D3E36}">
      <dgm:prSet/>
      <dgm:spPr/>
      <dgm:t>
        <a:bodyPr/>
        <a:lstStyle/>
        <a:p>
          <a:endParaRPr lang="en-US"/>
        </a:p>
      </dgm:t>
    </dgm:pt>
    <dgm:pt modelId="{EDFC6C5C-EB6F-4477-B6CC-C680110FF3D7}">
      <dgm:prSet custT="1"/>
      <dgm:spPr/>
      <dgm:t>
        <a:bodyPr/>
        <a:lstStyle/>
        <a:p>
          <a:pPr rtl="0"/>
          <a:r>
            <a:rPr lang="en-US" sz="1500" dirty="0" smtClean="0"/>
            <a:t>Availability of local funds and resources can be a disincentive to accepting sub-optimal central ERP</a:t>
          </a:r>
          <a:endParaRPr lang="en-US" sz="1500" dirty="0"/>
        </a:p>
      </dgm:t>
    </dgm:pt>
    <dgm:pt modelId="{F575D08E-8C63-43F4-ABA0-8EB9A6AE0B56}" type="sibTrans" cxnId="{DD29E854-68FB-4A3B-88A2-0A40C2566B51}">
      <dgm:prSet/>
      <dgm:spPr/>
      <dgm:t>
        <a:bodyPr/>
        <a:lstStyle/>
        <a:p>
          <a:endParaRPr lang="en-US"/>
        </a:p>
      </dgm:t>
    </dgm:pt>
    <dgm:pt modelId="{D2FE2D11-E25C-4206-AEEA-F4C4DB4AE5C1}" type="parTrans" cxnId="{DD29E854-68FB-4A3B-88A2-0A40C2566B51}">
      <dgm:prSet/>
      <dgm:spPr/>
      <dgm:t>
        <a:bodyPr/>
        <a:lstStyle/>
        <a:p>
          <a:endParaRPr lang="en-US"/>
        </a:p>
      </dgm:t>
    </dgm:pt>
    <dgm:pt modelId="{5D6C03DE-0377-4DD0-BA33-A25A71C37266}" type="pres">
      <dgm:prSet presAssocID="{7ECE6FA2-3D1E-4954-B5C1-265AC51531B3}" presName="Name0" presStyleCnt="0">
        <dgm:presLayoutVars>
          <dgm:dir/>
          <dgm:animLvl val="lvl"/>
          <dgm:resizeHandles val="exact"/>
        </dgm:presLayoutVars>
      </dgm:prSet>
      <dgm:spPr/>
      <dgm:t>
        <a:bodyPr/>
        <a:lstStyle/>
        <a:p>
          <a:endParaRPr lang="en-US"/>
        </a:p>
      </dgm:t>
    </dgm:pt>
    <dgm:pt modelId="{BFC071D3-445D-4776-9C0D-ACCFBCF1ADA3}" type="pres">
      <dgm:prSet presAssocID="{45B00772-AAAB-43AD-836D-0B0DD661B844}" presName="linNode" presStyleCnt="0"/>
      <dgm:spPr/>
    </dgm:pt>
    <dgm:pt modelId="{7687D6BB-2CAE-4114-B60E-237A27789BAA}" type="pres">
      <dgm:prSet presAssocID="{45B00772-AAAB-43AD-836D-0B0DD661B844}" presName="parentText" presStyleLbl="node1" presStyleIdx="0" presStyleCnt="4">
        <dgm:presLayoutVars>
          <dgm:chMax val="1"/>
          <dgm:bulletEnabled val="1"/>
        </dgm:presLayoutVars>
      </dgm:prSet>
      <dgm:spPr/>
      <dgm:t>
        <a:bodyPr/>
        <a:lstStyle/>
        <a:p>
          <a:endParaRPr lang="en-US"/>
        </a:p>
      </dgm:t>
    </dgm:pt>
    <dgm:pt modelId="{4816CF25-50DC-488D-9E83-98E9A61A1F27}" type="pres">
      <dgm:prSet presAssocID="{45B00772-AAAB-43AD-836D-0B0DD661B844}" presName="descendantText" presStyleLbl="alignAccFollowNode1" presStyleIdx="0" presStyleCnt="4">
        <dgm:presLayoutVars>
          <dgm:bulletEnabled val="1"/>
        </dgm:presLayoutVars>
      </dgm:prSet>
      <dgm:spPr/>
      <dgm:t>
        <a:bodyPr/>
        <a:lstStyle/>
        <a:p>
          <a:endParaRPr lang="en-US"/>
        </a:p>
      </dgm:t>
    </dgm:pt>
    <dgm:pt modelId="{5A6516AB-5620-4E78-93A9-B1442608B8A2}" type="pres">
      <dgm:prSet presAssocID="{8B5338A4-E5F4-400F-BEC0-19AEACFFBABF}" presName="sp" presStyleCnt="0"/>
      <dgm:spPr/>
    </dgm:pt>
    <dgm:pt modelId="{D97D6F36-D434-4ED6-990F-919D71FE594A}" type="pres">
      <dgm:prSet presAssocID="{08FFCA1B-6E2E-4374-A1A6-93578C20C421}" presName="linNode" presStyleCnt="0"/>
      <dgm:spPr/>
    </dgm:pt>
    <dgm:pt modelId="{5386A14B-CBF1-48ED-9B4E-6EB1667D4526}" type="pres">
      <dgm:prSet presAssocID="{08FFCA1B-6E2E-4374-A1A6-93578C20C421}" presName="parentText" presStyleLbl="node1" presStyleIdx="1" presStyleCnt="4">
        <dgm:presLayoutVars>
          <dgm:chMax val="1"/>
          <dgm:bulletEnabled val="1"/>
        </dgm:presLayoutVars>
      </dgm:prSet>
      <dgm:spPr/>
      <dgm:t>
        <a:bodyPr/>
        <a:lstStyle/>
        <a:p>
          <a:endParaRPr lang="en-US"/>
        </a:p>
      </dgm:t>
    </dgm:pt>
    <dgm:pt modelId="{08DBA2F5-F2D5-4A57-ACAD-9BFE58C5A94B}" type="pres">
      <dgm:prSet presAssocID="{08FFCA1B-6E2E-4374-A1A6-93578C20C421}" presName="descendantText" presStyleLbl="alignAccFollowNode1" presStyleIdx="1" presStyleCnt="4">
        <dgm:presLayoutVars>
          <dgm:bulletEnabled val="1"/>
        </dgm:presLayoutVars>
      </dgm:prSet>
      <dgm:spPr/>
      <dgm:t>
        <a:bodyPr/>
        <a:lstStyle/>
        <a:p>
          <a:endParaRPr lang="en-US"/>
        </a:p>
      </dgm:t>
    </dgm:pt>
    <dgm:pt modelId="{915A6FD9-DFB3-44BA-9146-86FAEC10C289}" type="pres">
      <dgm:prSet presAssocID="{DDB83FAD-5F24-40C9-A4C6-07D63D86C977}" presName="sp" presStyleCnt="0"/>
      <dgm:spPr/>
    </dgm:pt>
    <dgm:pt modelId="{511645E2-2D6D-4BFB-80DB-2D7C00321416}" type="pres">
      <dgm:prSet presAssocID="{3CE494AF-9D95-4231-B4D9-40153AD2F9BE}" presName="linNode" presStyleCnt="0"/>
      <dgm:spPr/>
    </dgm:pt>
    <dgm:pt modelId="{9074A167-BBCF-4B52-AC2E-69EEAB0CE8FE}" type="pres">
      <dgm:prSet presAssocID="{3CE494AF-9D95-4231-B4D9-40153AD2F9BE}" presName="parentText" presStyleLbl="node1" presStyleIdx="2" presStyleCnt="4">
        <dgm:presLayoutVars>
          <dgm:chMax val="1"/>
          <dgm:bulletEnabled val="1"/>
        </dgm:presLayoutVars>
      </dgm:prSet>
      <dgm:spPr/>
      <dgm:t>
        <a:bodyPr/>
        <a:lstStyle/>
        <a:p>
          <a:endParaRPr lang="en-US"/>
        </a:p>
      </dgm:t>
    </dgm:pt>
    <dgm:pt modelId="{49966F29-B523-4958-84AD-8A31F1CA198A}" type="pres">
      <dgm:prSet presAssocID="{3CE494AF-9D95-4231-B4D9-40153AD2F9BE}" presName="descendantText" presStyleLbl="alignAccFollowNode1" presStyleIdx="2" presStyleCnt="4">
        <dgm:presLayoutVars>
          <dgm:bulletEnabled val="1"/>
        </dgm:presLayoutVars>
      </dgm:prSet>
      <dgm:spPr/>
      <dgm:t>
        <a:bodyPr/>
        <a:lstStyle/>
        <a:p>
          <a:endParaRPr lang="en-US"/>
        </a:p>
      </dgm:t>
    </dgm:pt>
    <dgm:pt modelId="{54AB35C5-61C4-44BF-B8E6-C3C1013D67FD}" type="pres">
      <dgm:prSet presAssocID="{E48F032C-50D8-4491-88E5-8EB921747040}" presName="sp" presStyleCnt="0"/>
      <dgm:spPr/>
    </dgm:pt>
    <dgm:pt modelId="{E361B44C-CB91-4E9E-BA5C-AA981B31E6E9}" type="pres">
      <dgm:prSet presAssocID="{863EB734-02E4-4B2A-9AD4-5451256BA22D}" presName="linNode" presStyleCnt="0"/>
      <dgm:spPr/>
    </dgm:pt>
    <dgm:pt modelId="{596A8DB9-73F1-4D12-A3DC-8332E7373367}" type="pres">
      <dgm:prSet presAssocID="{863EB734-02E4-4B2A-9AD4-5451256BA22D}" presName="parentText" presStyleLbl="node1" presStyleIdx="3" presStyleCnt="4">
        <dgm:presLayoutVars>
          <dgm:chMax val="1"/>
          <dgm:bulletEnabled val="1"/>
        </dgm:presLayoutVars>
      </dgm:prSet>
      <dgm:spPr/>
      <dgm:t>
        <a:bodyPr/>
        <a:lstStyle/>
        <a:p>
          <a:endParaRPr lang="en-US"/>
        </a:p>
      </dgm:t>
    </dgm:pt>
    <dgm:pt modelId="{538B317F-5F70-4A31-AEB7-C5A4859DB0C9}" type="pres">
      <dgm:prSet presAssocID="{863EB734-02E4-4B2A-9AD4-5451256BA22D}" presName="descendantText" presStyleLbl="alignAccFollowNode1" presStyleIdx="3" presStyleCnt="4">
        <dgm:presLayoutVars>
          <dgm:bulletEnabled val="1"/>
        </dgm:presLayoutVars>
      </dgm:prSet>
      <dgm:spPr/>
      <dgm:t>
        <a:bodyPr/>
        <a:lstStyle/>
        <a:p>
          <a:endParaRPr lang="en-US"/>
        </a:p>
      </dgm:t>
    </dgm:pt>
  </dgm:ptLst>
  <dgm:cxnLst>
    <dgm:cxn modelId="{D07A5A6D-5908-400E-9498-B85F38A2B731}" type="presOf" srcId="{342DD5FD-4D91-41CA-8CD5-0D66295FC709}" destId="{08DBA2F5-F2D5-4A57-ACAD-9BFE58C5A94B}" srcOrd="0" destOrd="0" presId="urn:microsoft.com/office/officeart/2005/8/layout/vList5"/>
    <dgm:cxn modelId="{2CFA0BC3-8309-473D-A7A3-7AD73C68527F}" srcId="{7ECE6FA2-3D1E-4954-B5C1-265AC51531B3}" destId="{3CE494AF-9D95-4231-B4D9-40153AD2F9BE}" srcOrd="2" destOrd="0" parTransId="{F5F6A0E1-B0E1-4846-9B9D-FDCCA6B4502A}" sibTransId="{E48F032C-50D8-4491-88E5-8EB921747040}"/>
    <dgm:cxn modelId="{FA891D8D-D2DF-4060-97D1-27025A1DA4A9}" type="presOf" srcId="{863EB734-02E4-4B2A-9AD4-5451256BA22D}" destId="{596A8DB9-73F1-4D12-A3DC-8332E7373367}" srcOrd="0" destOrd="0" presId="urn:microsoft.com/office/officeart/2005/8/layout/vList5"/>
    <dgm:cxn modelId="{0B5F3221-AD47-4B7C-802D-9287B147B276}" srcId="{3CE494AF-9D95-4231-B4D9-40153AD2F9BE}" destId="{8EE80BA8-39C0-4273-B224-195871EF111E}" srcOrd="0" destOrd="0" parTransId="{CD346B65-B5D1-4696-B798-8B46374F3B16}" sibTransId="{0131A9CF-66C5-4A1D-84E7-6EFE7B9DA6FE}"/>
    <dgm:cxn modelId="{ACD3C8AC-562A-4255-8CBF-713638865824}" type="presOf" srcId="{8EE80BA8-39C0-4273-B224-195871EF111E}" destId="{49966F29-B523-4958-84AD-8A31F1CA198A}" srcOrd="0" destOrd="0" presId="urn:microsoft.com/office/officeart/2005/8/layout/vList5"/>
    <dgm:cxn modelId="{7D6880A7-87B5-45CA-946F-EE240BE123DB}" type="presOf" srcId="{EDFC6C5C-EB6F-4477-B6CC-C680110FF3D7}" destId="{49966F29-B523-4958-84AD-8A31F1CA198A}" srcOrd="0" destOrd="1" presId="urn:microsoft.com/office/officeart/2005/8/layout/vList5"/>
    <dgm:cxn modelId="{D6DBA392-A899-4817-B6A9-BBB894668029}" srcId="{7ECE6FA2-3D1E-4954-B5C1-265AC51531B3}" destId="{45B00772-AAAB-43AD-836D-0B0DD661B844}" srcOrd="0" destOrd="0" parTransId="{26F42030-7110-4A90-8302-4D7DC906491C}" sibTransId="{8B5338A4-E5F4-400F-BEC0-19AEACFFBABF}"/>
    <dgm:cxn modelId="{E7336B9E-16EC-427B-B205-4A6CEB46C420}" type="presOf" srcId="{7ECE6FA2-3D1E-4954-B5C1-265AC51531B3}" destId="{5D6C03DE-0377-4DD0-BA33-A25A71C37266}" srcOrd="0" destOrd="0" presId="urn:microsoft.com/office/officeart/2005/8/layout/vList5"/>
    <dgm:cxn modelId="{841D8C29-D402-4ADF-A7DB-BDFFA6489733}" srcId="{45B00772-AAAB-43AD-836D-0B0DD661B844}" destId="{32A3B5BD-4621-4032-9A96-D94C84F3A649}" srcOrd="0" destOrd="0" parTransId="{4B623ED3-7494-4C65-B279-52599D00D9DD}" sibTransId="{052FE82A-30F4-474C-AAF9-95E2ED18C2E2}"/>
    <dgm:cxn modelId="{DA824C70-2AAC-4762-9BF1-BDD7FCFEB4CB}" srcId="{7ECE6FA2-3D1E-4954-B5C1-265AC51531B3}" destId="{08FFCA1B-6E2E-4374-A1A6-93578C20C421}" srcOrd="1" destOrd="0" parTransId="{459BC683-D299-4649-B96A-936E211E001B}" sibTransId="{DDB83FAD-5F24-40C9-A4C6-07D63D86C977}"/>
    <dgm:cxn modelId="{195E79B5-64CC-453D-888C-A3C81AF032A0}" type="presOf" srcId="{45B00772-AAAB-43AD-836D-0B0DD661B844}" destId="{7687D6BB-2CAE-4114-B60E-237A27789BAA}" srcOrd="0" destOrd="0" presId="urn:microsoft.com/office/officeart/2005/8/layout/vList5"/>
    <dgm:cxn modelId="{DD0D009A-0027-4C63-A6D1-E8B4DF867ED9}" type="presOf" srcId="{08FFCA1B-6E2E-4374-A1A6-93578C20C421}" destId="{5386A14B-CBF1-48ED-9B4E-6EB1667D4526}" srcOrd="0" destOrd="0" presId="urn:microsoft.com/office/officeart/2005/8/layout/vList5"/>
    <dgm:cxn modelId="{5792BF0B-DDFD-4D7E-BDBA-11171E0A36BB}" type="presOf" srcId="{F2E52459-4C89-4B9E-8CDB-99A06E730D99}" destId="{538B317F-5F70-4A31-AEB7-C5A4859DB0C9}" srcOrd="0" destOrd="0" presId="urn:microsoft.com/office/officeart/2005/8/layout/vList5"/>
    <dgm:cxn modelId="{E4FB0DC1-3B5E-46B7-88EA-E69A4B94C203}" type="presOf" srcId="{32A3B5BD-4621-4032-9A96-D94C84F3A649}" destId="{4816CF25-50DC-488D-9E83-98E9A61A1F27}" srcOrd="0" destOrd="0" presId="urn:microsoft.com/office/officeart/2005/8/layout/vList5"/>
    <dgm:cxn modelId="{DD29E854-68FB-4A3B-88A2-0A40C2566B51}" srcId="{3CE494AF-9D95-4231-B4D9-40153AD2F9BE}" destId="{EDFC6C5C-EB6F-4477-B6CC-C680110FF3D7}" srcOrd="1" destOrd="0" parTransId="{D2FE2D11-E25C-4206-AEEA-F4C4DB4AE5C1}" sibTransId="{F575D08E-8C63-43F4-ABA0-8EB9A6AE0B56}"/>
    <dgm:cxn modelId="{BBA4E98B-943A-43B9-8A7E-FE3D489541B0}" srcId="{7ECE6FA2-3D1E-4954-B5C1-265AC51531B3}" destId="{863EB734-02E4-4B2A-9AD4-5451256BA22D}" srcOrd="3" destOrd="0" parTransId="{AE2E8CA7-9678-4361-93A7-4760E53C4DF2}" sibTransId="{2A7512FE-9006-4E0D-BC50-E3A75F300962}"/>
    <dgm:cxn modelId="{504BCE10-DF6F-4BC0-89F9-8D2ECD723907}" type="presOf" srcId="{3CE494AF-9D95-4231-B4D9-40153AD2F9BE}" destId="{9074A167-BBCF-4B52-AC2E-69EEAB0CE8FE}" srcOrd="0" destOrd="0" presId="urn:microsoft.com/office/officeart/2005/8/layout/vList5"/>
    <dgm:cxn modelId="{7A78FC5D-6C75-48B4-A375-D404E22D3E36}" srcId="{863EB734-02E4-4B2A-9AD4-5451256BA22D}" destId="{F2E52459-4C89-4B9E-8CDB-99A06E730D99}" srcOrd="0" destOrd="0" parTransId="{90B4F9A0-EFD0-485A-80A1-7ED3C11CED6B}" sibTransId="{E43EE83C-B811-4A1E-81BC-96A9B0D66417}"/>
    <dgm:cxn modelId="{8B428E60-2BCB-4B12-BC1B-6C1A8FF4A0A3}" srcId="{08FFCA1B-6E2E-4374-A1A6-93578C20C421}" destId="{342DD5FD-4D91-41CA-8CD5-0D66295FC709}" srcOrd="0" destOrd="0" parTransId="{0314AECB-171A-4051-8F1C-DE7CEA0E6B8C}" sibTransId="{7AAE9B50-A3AD-457B-AC4C-7498EE84F180}"/>
    <dgm:cxn modelId="{09E8D011-D413-4471-A1FC-5D41F509518C}" type="presParOf" srcId="{5D6C03DE-0377-4DD0-BA33-A25A71C37266}" destId="{BFC071D3-445D-4776-9C0D-ACCFBCF1ADA3}" srcOrd="0" destOrd="0" presId="urn:microsoft.com/office/officeart/2005/8/layout/vList5"/>
    <dgm:cxn modelId="{96E8B9CE-BFC1-4D40-BC04-D5A2D226A43A}" type="presParOf" srcId="{BFC071D3-445D-4776-9C0D-ACCFBCF1ADA3}" destId="{7687D6BB-2CAE-4114-B60E-237A27789BAA}" srcOrd="0" destOrd="0" presId="urn:microsoft.com/office/officeart/2005/8/layout/vList5"/>
    <dgm:cxn modelId="{F2D2DD36-9907-4C5F-924B-8CBA86933327}" type="presParOf" srcId="{BFC071D3-445D-4776-9C0D-ACCFBCF1ADA3}" destId="{4816CF25-50DC-488D-9E83-98E9A61A1F27}" srcOrd="1" destOrd="0" presId="urn:microsoft.com/office/officeart/2005/8/layout/vList5"/>
    <dgm:cxn modelId="{FA504F12-28E6-4921-AA69-92F2F1C8272E}" type="presParOf" srcId="{5D6C03DE-0377-4DD0-BA33-A25A71C37266}" destId="{5A6516AB-5620-4E78-93A9-B1442608B8A2}" srcOrd="1" destOrd="0" presId="urn:microsoft.com/office/officeart/2005/8/layout/vList5"/>
    <dgm:cxn modelId="{41FFE236-2556-4F6F-A18C-3B3FECB45F09}" type="presParOf" srcId="{5D6C03DE-0377-4DD0-BA33-A25A71C37266}" destId="{D97D6F36-D434-4ED6-990F-919D71FE594A}" srcOrd="2" destOrd="0" presId="urn:microsoft.com/office/officeart/2005/8/layout/vList5"/>
    <dgm:cxn modelId="{FA45F1A0-C572-4FB7-91DC-C4E250FB25AF}" type="presParOf" srcId="{D97D6F36-D434-4ED6-990F-919D71FE594A}" destId="{5386A14B-CBF1-48ED-9B4E-6EB1667D4526}" srcOrd="0" destOrd="0" presId="urn:microsoft.com/office/officeart/2005/8/layout/vList5"/>
    <dgm:cxn modelId="{D9CABF3A-34EE-4293-A9CF-9DEF6CD21C50}" type="presParOf" srcId="{D97D6F36-D434-4ED6-990F-919D71FE594A}" destId="{08DBA2F5-F2D5-4A57-ACAD-9BFE58C5A94B}" srcOrd="1" destOrd="0" presId="urn:microsoft.com/office/officeart/2005/8/layout/vList5"/>
    <dgm:cxn modelId="{94759D26-7252-4857-A6DF-B099B6BB12FF}" type="presParOf" srcId="{5D6C03DE-0377-4DD0-BA33-A25A71C37266}" destId="{915A6FD9-DFB3-44BA-9146-86FAEC10C289}" srcOrd="3" destOrd="0" presId="urn:microsoft.com/office/officeart/2005/8/layout/vList5"/>
    <dgm:cxn modelId="{6C1A966E-62DD-47CC-8098-0A4F5BB11A34}" type="presParOf" srcId="{5D6C03DE-0377-4DD0-BA33-A25A71C37266}" destId="{511645E2-2D6D-4BFB-80DB-2D7C00321416}" srcOrd="4" destOrd="0" presId="urn:microsoft.com/office/officeart/2005/8/layout/vList5"/>
    <dgm:cxn modelId="{A83F693E-81D2-4D1B-830A-26849240D2D8}" type="presParOf" srcId="{511645E2-2D6D-4BFB-80DB-2D7C00321416}" destId="{9074A167-BBCF-4B52-AC2E-69EEAB0CE8FE}" srcOrd="0" destOrd="0" presId="urn:microsoft.com/office/officeart/2005/8/layout/vList5"/>
    <dgm:cxn modelId="{F63D4F0F-3B61-407F-8F2F-55CDCB388637}" type="presParOf" srcId="{511645E2-2D6D-4BFB-80DB-2D7C00321416}" destId="{49966F29-B523-4958-84AD-8A31F1CA198A}" srcOrd="1" destOrd="0" presId="urn:microsoft.com/office/officeart/2005/8/layout/vList5"/>
    <dgm:cxn modelId="{9A2F160A-EDB2-41C2-A4D0-ED76FA8ED3DE}" type="presParOf" srcId="{5D6C03DE-0377-4DD0-BA33-A25A71C37266}" destId="{54AB35C5-61C4-44BF-B8E6-C3C1013D67FD}" srcOrd="5" destOrd="0" presId="urn:microsoft.com/office/officeart/2005/8/layout/vList5"/>
    <dgm:cxn modelId="{E65D5693-1FE8-4E09-B1B4-FE05B2186319}" type="presParOf" srcId="{5D6C03DE-0377-4DD0-BA33-A25A71C37266}" destId="{E361B44C-CB91-4E9E-BA5C-AA981B31E6E9}" srcOrd="6" destOrd="0" presId="urn:microsoft.com/office/officeart/2005/8/layout/vList5"/>
    <dgm:cxn modelId="{7AD74750-4425-4C3E-85E2-E9BD8813F19D}" type="presParOf" srcId="{E361B44C-CB91-4E9E-BA5C-AA981B31E6E9}" destId="{596A8DB9-73F1-4D12-A3DC-8332E7373367}" srcOrd="0" destOrd="0" presId="urn:microsoft.com/office/officeart/2005/8/layout/vList5"/>
    <dgm:cxn modelId="{64E312CB-C367-4EC8-9B2D-31B16A6DE123}" type="presParOf" srcId="{E361B44C-CB91-4E9E-BA5C-AA981B31E6E9}" destId="{538B317F-5F70-4A31-AEB7-C5A4859DB0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E6FA2-3D1E-4954-B5C1-265AC51531B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5B00772-AAAB-43AD-836D-0B0DD661B844}">
      <dgm:prSet custT="1"/>
      <dgm:spPr/>
      <dgm:t>
        <a:bodyPr/>
        <a:lstStyle/>
        <a:p>
          <a:pPr rtl="0"/>
          <a:r>
            <a:rPr lang="en-US" sz="1800" dirty="0" smtClean="0"/>
            <a:t>Differentiated Requirements</a:t>
          </a:r>
          <a:endParaRPr lang="en-US" sz="1800" dirty="0"/>
        </a:p>
      </dgm:t>
    </dgm:pt>
    <dgm:pt modelId="{26F42030-7110-4A90-8302-4D7DC906491C}" type="parTrans" cxnId="{D6DBA392-A899-4817-B6A9-BBB894668029}">
      <dgm:prSet/>
      <dgm:spPr/>
      <dgm:t>
        <a:bodyPr/>
        <a:lstStyle/>
        <a:p>
          <a:endParaRPr lang="en-US" sz="1400"/>
        </a:p>
      </dgm:t>
    </dgm:pt>
    <dgm:pt modelId="{8B5338A4-E5F4-400F-BEC0-19AEACFFBABF}" type="sibTrans" cxnId="{D6DBA392-A899-4817-B6A9-BBB894668029}">
      <dgm:prSet/>
      <dgm:spPr/>
      <dgm:t>
        <a:bodyPr/>
        <a:lstStyle/>
        <a:p>
          <a:endParaRPr lang="en-US" sz="1400"/>
        </a:p>
      </dgm:t>
    </dgm:pt>
    <dgm:pt modelId="{32A3B5BD-4621-4032-9A96-D94C84F3A649}">
      <dgm:prSet custT="1"/>
      <dgm:spPr/>
      <dgm:t>
        <a:bodyPr/>
        <a:lstStyle/>
        <a:p>
          <a:pPr rtl="0"/>
          <a:r>
            <a:rPr lang="en-US" sz="1200" dirty="0" smtClean="0"/>
            <a:t>Schools and service units have vastly different business models, which are not easily satisfied by commercial off-the-shelf software packages or within a single install</a:t>
          </a:r>
          <a:endParaRPr lang="en-US" sz="1200" dirty="0"/>
        </a:p>
      </dgm:t>
    </dgm:pt>
    <dgm:pt modelId="{4B623ED3-7494-4C65-B279-52599D00D9DD}" type="parTrans" cxnId="{841D8C29-D402-4ADF-A7DB-BDFFA6489733}">
      <dgm:prSet/>
      <dgm:spPr/>
      <dgm:t>
        <a:bodyPr/>
        <a:lstStyle/>
        <a:p>
          <a:endParaRPr lang="en-US" sz="1400"/>
        </a:p>
      </dgm:t>
    </dgm:pt>
    <dgm:pt modelId="{052FE82A-30F4-474C-AAF9-95E2ED18C2E2}" type="sibTrans" cxnId="{841D8C29-D402-4ADF-A7DB-BDFFA6489733}">
      <dgm:prSet/>
      <dgm:spPr/>
      <dgm:t>
        <a:bodyPr/>
        <a:lstStyle/>
        <a:p>
          <a:endParaRPr lang="en-US" sz="1400"/>
        </a:p>
      </dgm:t>
    </dgm:pt>
    <dgm:pt modelId="{08FFCA1B-6E2E-4374-A1A6-93578C20C421}">
      <dgm:prSet custT="1"/>
      <dgm:spPr/>
      <dgm:t>
        <a:bodyPr/>
        <a:lstStyle/>
        <a:p>
          <a:pPr rtl="0"/>
          <a:r>
            <a:rPr lang="en-US" sz="1800" dirty="0" smtClean="0"/>
            <a:t>Rocky Implementation History</a:t>
          </a:r>
          <a:endParaRPr lang="en-US" sz="1800" dirty="0"/>
        </a:p>
      </dgm:t>
    </dgm:pt>
    <dgm:pt modelId="{459BC683-D299-4649-B96A-936E211E001B}" type="parTrans" cxnId="{DA824C70-2AAC-4762-9BF1-BDD7FCFEB4CB}">
      <dgm:prSet/>
      <dgm:spPr/>
      <dgm:t>
        <a:bodyPr/>
        <a:lstStyle/>
        <a:p>
          <a:endParaRPr lang="en-US" sz="1400"/>
        </a:p>
      </dgm:t>
    </dgm:pt>
    <dgm:pt modelId="{DDB83FAD-5F24-40C9-A4C6-07D63D86C977}" type="sibTrans" cxnId="{DA824C70-2AAC-4762-9BF1-BDD7FCFEB4CB}">
      <dgm:prSet/>
      <dgm:spPr/>
      <dgm:t>
        <a:bodyPr/>
        <a:lstStyle/>
        <a:p>
          <a:endParaRPr lang="en-US" sz="1400"/>
        </a:p>
      </dgm:t>
    </dgm:pt>
    <dgm:pt modelId="{342DD5FD-4D91-41CA-8CD5-0D66295FC709}">
      <dgm:prSet custT="1"/>
      <dgm:spPr/>
      <dgm:t>
        <a:bodyPr/>
        <a:lstStyle/>
        <a:p>
          <a:pPr rtl="0"/>
          <a:r>
            <a:rPr lang="en-US" sz="1200" dirty="0" smtClean="0"/>
            <a:t>ERP projects in 1990s were difficult and often divisive; several organizations built shadow systems to compensate for perceived or real gaps</a:t>
          </a:r>
          <a:endParaRPr lang="en-US" sz="1200" dirty="0"/>
        </a:p>
      </dgm:t>
    </dgm:pt>
    <dgm:pt modelId="{0314AECB-171A-4051-8F1C-DE7CEA0E6B8C}" type="parTrans" cxnId="{8B428E60-2BCB-4B12-BC1B-6C1A8FF4A0A3}">
      <dgm:prSet/>
      <dgm:spPr/>
      <dgm:t>
        <a:bodyPr/>
        <a:lstStyle/>
        <a:p>
          <a:endParaRPr lang="en-US" sz="1400"/>
        </a:p>
      </dgm:t>
    </dgm:pt>
    <dgm:pt modelId="{7AAE9B50-A3AD-457B-AC4C-7498EE84F180}" type="sibTrans" cxnId="{8B428E60-2BCB-4B12-BC1B-6C1A8FF4A0A3}">
      <dgm:prSet/>
      <dgm:spPr/>
      <dgm:t>
        <a:bodyPr/>
        <a:lstStyle/>
        <a:p>
          <a:endParaRPr lang="en-US" sz="1400"/>
        </a:p>
      </dgm:t>
    </dgm:pt>
    <dgm:pt modelId="{3CE494AF-9D95-4231-B4D9-40153AD2F9BE}">
      <dgm:prSet custT="1"/>
      <dgm:spPr/>
      <dgm:t>
        <a:bodyPr/>
        <a:lstStyle/>
        <a:p>
          <a:pPr rtl="0"/>
          <a:r>
            <a:rPr lang="en-US" sz="1800" dirty="0" smtClean="0"/>
            <a:t>Local Autonomy and Resources</a:t>
          </a:r>
          <a:endParaRPr lang="en-US" sz="1800" dirty="0"/>
        </a:p>
      </dgm:t>
    </dgm:pt>
    <dgm:pt modelId="{F5F6A0E1-B0E1-4846-9B9D-FDCCA6B4502A}" type="parTrans" cxnId="{2CFA0BC3-8309-473D-A7A3-7AD73C68527F}">
      <dgm:prSet/>
      <dgm:spPr/>
      <dgm:t>
        <a:bodyPr/>
        <a:lstStyle/>
        <a:p>
          <a:endParaRPr lang="en-US" sz="1400"/>
        </a:p>
      </dgm:t>
    </dgm:pt>
    <dgm:pt modelId="{E48F032C-50D8-4491-88E5-8EB921747040}" type="sibTrans" cxnId="{2CFA0BC3-8309-473D-A7A3-7AD73C68527F}">
      <dgm:prSet/>
      <dgm:spPr/>
      <dgm:t>
        <a:bodyPr/>
        <a:lstStyle/>
        <a:p>
          <a:endParaRPr lang="en-US" sz="1400"/>
        </a:p>
      </dgm:t>
    </dgm:pt>
    <dgm:pt modelId="{8EE80BA8-39C0-4273-B224-195871EF111E}">
      <dgm:prSet custT="1"/>
      <dgm:spPr/>
      <dgm:t>
        <a:bodyPr/>
        <a:lstStyle/>
        <a:p>
          <a:pPr rtl="0"/>
          <a:r>
            <a:rPr lang="en-US" sz="1200" dirty="0" smtClean="0"/>
            <a:t>Every Tub on its Own Bottom (ETOB) establishes schools and units as semi-autonomous entities </a:t>
          </a:r>
          <a:endParaRPr lang="en-US" sz="1200" dirty="0"/>
        </a:p>
      </dgm:t>
    </dgm:pt>
    <dgm:pt modelId="{CD346B65-B5D1-4696-B798-8B46374F3B16}" type="parTrans" cxnId="{0B5F3221-AD47-4B7C-802D-9287B147B276}">
      <dgm:prSet/>
      <dgm:spPr/>
      <dgm:t>
        <a:bodyPr/>
        <a:lstStyle/>
        <a:p>
          <a:endParaRPr lang="en-US" sz="1400"/>
        </a:p>
      </dgm:t>
    </dgm:pt>
    <dgm:pt modelId="{0131A9CF-66C5-4A1D-84E7-6EFE7B9DA6FE}" type="sibTrans" cxnId="{0B5F3221-AD47-4B7C-802D-9287B147B276}">
      <dgm:prSet/>
      <dgm:spPr/>
      <dgm:t>
        <a:bodyPr/>
        <a:lstStyle/>
        <a:p>
          <a:endParaRPr lang="en-US" sz="1400"/>
        </a:p>
      </dgm:t>
    </dgm:pt>
    <dgm:pt modelId="{863EB734-02E4-4B2A-9AD4-5451256BA22D}">
      <dgm:prSet custT="1"/>
      <dgm:spPr/>
      <dgm:t>
        <a:bodyPr/>
        <a:lstStyle/>
        <a:p>
          <a:pPr rtl="0"/>
          <a:r>
            <a:rPr lang="en-US" sz="1800" dirty="0" smtClean="0"/>
            <a:t>Consensus Decision-Making</a:t>
          </a:r>
          <a:endParaRPr lang="en-US" sz="1800" dirty="0"/>
        </a:p>
      </dgm:t>
    </dgm:pt>
    <dgm:pt modelId="{AE2E8CA7-9678-4361-93A7-4760E53C4DF2}" type="parTrans" cxnId="{BBA4E98B-943A-43B9-8A7E-FE3D489541B0}">
      <dgm:prSet/>
      <dgm:spPr/>
      <dgm:t>
        <a:bodyPr/>
        <a:lstStyle/>
        <a:p>
          <a:endParaRPr lang="en-US" sz="1400"/>
        </a:p>
      </dgm:t>
    </dgm:pt>
    <dgm:pt modelId="{2A7512FE-9006-4E0D-BC50-E3A75F300962}" type="sibTrans" cxnId="{BBA4E98B-943A-43B9-8A7E-FE3D489541B0}">
      <dgm:prSet/>
      <dgm:spPr/>
      <dgm:t>
        <a:bodyPr/>
        <a:lstStyle/>
        <a:p>
          <a:endParaRPr lang="en-US" sz="1400"/>
        </a:p>
      </dgm:t>
    </dgm:pt>
    <dgm:pt modelId="{F2E52459-4C89-4B9E-8CDB-99A06E730D99}">
      <dgm:prSet custT="1"/>
      <dgm:spPr/>
      <dgm:t>
        <a:bodyPr/>
        <a:lstStyle/>
        <a:p>
          <a:pPr rtl="0"/>
          <a:r>
            <a:rPr lang="en-US" sz="1200" dirty="0" smtClean="0"/>
            <a:t>Limited ability for central administration to mandate conformance even when majority of schools agree; critical to obtain buy-in at all levels of the institution</a:t>
          </a:r>
          <a:endParaRPr lang="en-US" sz="1200" dirty="0"/>
        </a:p>
      </dgm:t>
    </dgm:pt>
    <dgm:pt modelId="{90B4F9A0-EFD0-485A-80A1-7ED3C11CED6B}" type="parTrans" cxnId="{7A78FC5D-6C75-48B4-A375-D404E22D3E36}">
      <dgm:prSet/>
      <dgm:spPr/>
      <dgm:t>
        <a:bodyPr/>
        <a:lstStyle/>
        <a:p>
          <a:endParaRPr lang="en-US" sz="1400"/>
        </a:p>
      </dgm:t>
    </dgm:pt>
    <dgm:pt modelId="{E43EE83C-B811-4A1E-81BC-96A9B0D66417}" type="sibTrans" cxnId="{7A78FC5D-6C75-48B4-A375-D404E22D3E36}">
      <dgm:prSet/>
      <dgm:spPr/>
      <dgm:t>
        <a:bodyPr/>
        <a:lstStyle/>
        <a:p>
          <a:endParaRPr lang="en-US" sz="1400"/>
        </a:p>
      </dgm:t>
    </dgm:pt>
    <dgm:pt modelId="{EDFC6C5C-EB6F-4477-B6CC-C680110FF3D7}">
      <dgm:prSet custT="1"/>
      <dgm:spPr/>
      <dgm:t>
        <a:bodyPr/>
        <a:lstStyle/>
        <a:p>
          <a:pPr rtl="0"/>
          <a:r>
            <a:rPr lang="en-US" sz="1200" dirty="0" smtClean="0"/>
            <a:t>Availability of local funds and resources can be a disincentive to accepting sub-optimal central ERP</a:t>
          </a:r>
          <a:endParaRPr lang="en-US" sz="1200" dirty="0"/>
        </a:p>
      </dgm:t>
    </dgm:pt>
    <dgm:pt modelId="{F575D08E-8C63-43F4-ABA0-8EB9A6AE0B56}" type="sibTrans" cxnId="{DD29E854-68FB-4A3B-88A2-0A40C2566B51}">
      <dgm:prSet/>
      <dgm:spPr/>
      <dgm:t>
        <a:bodyPr/>
        <a:lstStyle/>
        <a:p>
          <a:endParaRPr lang="en-US" sz="1400"/>
        </a:p>
      </dgm:t>
    </dgm:pt>
    <dgm:pt modelId="{D2FE2D11-E25C-4206-AEEA-F4C4DB4AE5C1}" type="parTrans" cxnId="{DD29E854-68FB-4A3B-88A2-0A40C2566B51}">
      <dgm:prSet/>
      <dgm:spPr/>
      <dgm:t>
        <a:bodyPr/>
        <a:lstStyle/>
        <a:p>
          <a:endParaRPr lang="en-US" sz="1400"/>
        </a:p>
      </dgm:t>
    </dgm:pt>
    <dgm:pt modelId="{5D6C03DE-0377-4DD0-BA33-A25A71C37266}" type="pres">
      <dgm:prSet presAssocID="{7ECE6FA2-3D1E-4954-B5C1-265AC51531B3}" presName="Name0" presStyleCnt="0">
        <dgm:presLayoutVars>
          <dgm:dir/>
          <dgm:animLvl val="lvl"/>
          <dgm:resizeHandles val="exact"/>
        </dgm:presLayoutVars>
      </dgm:prSet>
      <dgm:spPr/>
      <dgm:t>
        <a:bodyPr/>
        <a:lstStyle/>
        <a:p>
          <a:endParaRPr lang="en-US"/>
        </a:p>
      </dgm:t>
    </dgm:pt>
    <dgm:pt modelId="{BFC071D3-445D-4776-9C0D-ACCFBCF1ADA3}" type="pres">
      <dgm:prSet presAssocID="{45B00772-AAAB-43AD-836D-0B0DD661B844}" presName="linNode" presStyleCnt="0"/>
      <dgm:spPr/>
    </dgm:pt>
    <dgm:pt modelId="{7687D6BB-2CAE-4114-B60E-237A27789BAA}" type="pres">
      <dgm:prSet presAssocID="{45B00772-AAAB-43AD-836D-0B0DD661B844}" presName="parentText" presStyleLbl="node1" presStyleIdx="0" presStyleCnt="4">
        <dgm:presLayoutVars>
          <dgm:chMax val="1"/>
          <dgm:bulletEnabled val="1"/>
        </dgm:presLayoutVars>
      </dgm:prSet>
      <dgm:spPr/>
      <dgm:t>
        <a:bodyPr/>
        <a:lstStyle/>
        <a:p>
          <a:endParaRPr lang="en-US"/>
        </a:p>
      </dgm:t>
    </dgm:pt>
    <dgm:pt modelId="{4816CF25-50DC-488D-9E83-98E9A61A1F27}" type="pres">
      <dgm:prSet presAssocID="{45B00772-AAAB-43AD-836D-0B0DD661B844}" presName="descendantText" presStyleLbl="alignAccFollowNode1" presStyleIdx="0" presStyleCnt="4">
        <dgm:presLayoutVars>
          <dgm:bulletEnabled val="1"/>
        </dgm:presLayoutVars>
      </dgm:prSet>
      <dgm:spPr/>
      <dgm:t>
        <a:bodyPr/>
        <a:lstStyle/>
        <a:p>
          <a:endParaRPr lang="en-US"/>
        </a:p>
      </dgm:t>
    </dgm:pt>
    <dgm:pt modelId="{5A6516AB-5620-4E78-93A9-B1442608B8A2}" type="pres">
      <dgm:prSet presAssocID="{8B5338A4-E5F4-400F-BEC0-19AEACFFBABF}" presName="sp" presStyleCnt="0"/>
      <dgm:spPr/>
    </dgm:pt>
    <dgm:pt modelId="{D97D6F36-D434-4ED6-990F-919D71FE594A}" type="pres">
      <dgm:prSet presAssocID="{08FFCA1B-6E2E-4374-A1A6-93578C20C421}" presName="linNode" presStyleCnt="0"/>
      <dgm:spPr/>
    </dgm:pt>
    <dgm:pt modelId="{5386A14B-CBF1-48ED-9B4E-6EB1667D4526}" type="pres">
      <dgm:prSet presAssocID="{08FFCA1B-6E2E-4374-A1A6-93578C20C421}" presName="parentText" presStyleLbl="node1" presStyleIdx="1" presStyleCnt="4">
        <dgm:presLayoutVars>
          <dgm:chMax val="1"/>
          <dgm:bulletEnabled val="1"/>
        </dgm:presLayoutVars>
      </dgm:prSet>
      <dgm:spPr/>
      <dgm:t>
        <a:bodyPr/>
        <a:lstStyle/>
        <a:p>
          <a:endParaRPr lang="en-US"/>
        </a:p>
      </dgm:t>
    </dgm:pt>
    <dgm:pt modelId="{08DBA2F5-F2D5-4A57-ACAD-9BFE58C5A94B}" type="pres">
      <dgm:prSet presAssocID="{08FFCA1B-6E2E-4374-A1A6-93578C20C421}" presName="descendantText" presStyleLbl="alignAccFollowNode1" presStyleIdx="1" presStyleCnt="4">
        <dgm:presLayoutVars>
          <dgm:bulletEnabled val="1"/>
        </dgm:presLayoutVars>
      </dgm:prSet>
      <dgm:spPr/>
      <dgm:t>
        <a:bodyPr/>
        <a:lstStyle/>
        <a:p>
          <a:endParaRPr lang="en-US"/>
        </a:p>
      </dgm:t>
    </dgm:pt>
    <dgm:pt modelId="{915A6FD9-DFB3-44BA-9146-86FAEC10C289}" type="pres">
      <dgm:prSet presAssocID="{DDB83FAD-5F24-40C9-A4C6-07D63D86C977}" presName="sp" presStyleCnt="0"/>
      <dgm:spPr/>
    </dgm:pt>
    <dgm:pt modelId="{511645E2-2D6D-4BFB-80DB-2D7C00321416}" type="pres">
      <dgm:prSet presAssocID="{3CE494AF-9D95-4231-B4D9-40153AD2F9BE}" presName="linNode" presStyleCnt="0"/>
      <dgm:spPr/>
    </dgm:pt>
    <dgm:pt modelId="{9074A167-BBCF-4B52-AC2E-69EEAB0CE8FE}" type="pres">
      <dgm:prSet presAssocID="{3CE494AF-9D95-4231-B4D9-40153AD2F9BE}" presName="parentText" presStyleLbl="node1" presStyleIdx="2" presStyleCnt="4">
        <dgm:presLayoutVars>
          <dgm:chMax val="1"/>
          <dgm:bulletEnabled val="1"/>
        </dgm:presLayoutVars>
      </dgm:prSet>
      <dgm:spPr/>
      <dgm:t>
        <a:bodyPr/>
        <a:lstStyle/>
        <a:p>
          <a:endParaRPr lang="en-US"/>
        </a:p>
      </dgm:t>
    </dgm:pt>
    <dgm:pt modelId="{49966F29-B523-4958-84AD-8A31F1CA198A}" type="pres">
      <dgm:prSet presAssocID="{3CE494AF-9D95-4231-B4D9-40153AD2F9BE}" presName="descendantText" presStyleLbl="alignAccFollowNode1" presStyleIdx="2" presStyleCnt="4">
        <dgm:presLayoutVars>
          <dgm:bulletEnabled val="1"/>
        </dgm:presLayoutVars>
      </dgm:prSet>
      <dgm:spPr/>
      <dgm:t>
        <a:bodyPr/>
        <a:lstStyle/>
        <a:p>
          <a:endParaRPr lang="en-US"/>
        </a:p>
      </dgm:t>
    </dgm:pt>
    <dgm:pt modelId="{54AB35C5-61C4-44BF-B8E6-C3C1013D67FD}" type="pres">
      <dgm:prSet presAssocID="{E48F032C-50D8-4491-88E5-8EB921747040}" presName="sp" presStyleCnt="0"/>
      <dgm:spPr/>
    </dgm:pt>
    <dgm:pt modelId="{E361B44C-CB91-4E9E-BA5C-AA981B31E6E9}" type="pres">
      <dgm:prSet presAssocID="{863EB734-02E4-4B2A-9AD4-5451256BA22D}" presName="linNode" presStyleCnt="0"/>
      <dgm:spPr/>
    </dgm:pt>
    <dgm:pt modelId="{596A8DB9-73F1-4D12-A3DC-8332E7373367}" type="pres">
      <dgm:prSet presAssocID="{863EB734-02E4-4B2A-9AD4-5451256BA22D}" presName="parentText" presStyleLbl="node1" presStyleIdx="3" presStyleCnt="4">
        <dgm:presLayoutVars>
          <dgm:chMax val="1"/>
          <dgm:bulletEnabled val="1"/>
        </dgm:presLayoutVars>
      </dgm:prSet>
      <dgm:spPr/>
      <dgm:t>
        <a:bodyPr/>
        <a:lstStyle/>
        <a:p>
          <a:endParaRPr lang="en-US"/>
        </a:p>
      </dgm:t>
    </dgm:pt>
    <dgm:pt modelId="{538B317F-5F70-4A31-AEB7-C5A4859DB0C9}" type="pres">
      <dgm:prSet presAssocID="{863EB734-02E4-4B2A-9AD4-5451256BA22D}" presName="descendantText" presStyleLbl="alignAccFollowNode1" presStyleIdx="3" presStyleCnt="4">
        <dgm:presLayoutVars>
          <dgm:bulletEnabled val="1"/>
        </dgm:presLayoutVars>
      </dgm:prSet>
      <dgm:spPr/>
      <dgm:t>
        <a:bodyPr/>
        <a:lstStyle/>
        <a:p>
          <a:endParaRPr lang="en-US"/>
        </a:p>
      </dgm:t>
    </dgm:pt>
  </dgm:ptLst>
  <dgm:cxnLst>
    <dgm:cxn modelId="{6513B4C0-545A-45C0-90D7-DE4E160309A5}" type="presOf" srcId="{08FFCA1B-6E2E-4374-A1A6-93578C20C421}" destId="{5386A14B-CBF1-48ED-9B4E-6EB1667D4526}" srcOrd="0" destOrd="0" presId="urn:microsoft.com/office/officeart/2005/8/layout/vList5"/>
    <dgm:cxn modelId="{2CFA0BC3-8309-473D-A7A3-7AD73C68527F}" srcId="{7ECE6FA2-3D1E-4954-B5C1-265AC51531B3}" destId="{3CE494AF-9D95-4231-B4D9-40153AD2F9BE}" srcOrd="2" destOrd="0" parTransId="{F5F6A0E1-B0E1-4846-9B9D-FDCCA6B4502A}" sibTransId="{E48F032C-50D8-4491-88E5-8EB921747040}"/>
    <dgm:cxn modelId="{6DF5169C-B695-437F-909F-48F03C099485}" type="presOf" srcId="{EDFC6C5C-EB6F-4477-B6CC-C680110FF3D7}" destId="{49966F29-B523-4958-84AD-8A31F1CA198A}" srcOrd="0" destOrd="1" presId="urn:microsoft.com/office/officeart/2005/8/layout/vList5"/>
    <dgm:cxn modelId="{0B5F3221-AD47-4B7C-802D-9287B147B276}" srcId="{3CE494AF-9D95-4231-B4D9-40153AD2F9BE}" destId="{8EE80BA8-39C0-4273-B224-195871EF111E}" srcOrd="0" destOrd="0" parTransId="{CD346B65-B5D1-4696-B798-8B46374F3B16}" sibTransId="{0131A9CF-66C5-4A1D-84E7-6EFE7B9DA6FE}"/>
    <dgm:cxn modelId="{AB291D70-0A62-44C0-8281-1FD24ECA9ED3}" type="presOf" srcId="{8EE80BA8-39C0-4273-B224-195871EF111E}" destId="{49966F29-B523-4958-84AD-8A31F1CA198A}" srcOrd="0" destOrd="0" presId="urn:microsoft.com/office/officeart/2005/8/layout/vList5"/>
    <dgm:cxn modelId="{D1499893-D33A-47B6-A4F4-B295728D6F4D}" type="presOf" srcId="{3CE494AF-9D95-4231-B4D9-40153AD2F9BE}" destId="{9074A167-BBCF-4B52-AC2E-69EEAB0CE8FE}" srcOrd="0" destOrd="0" presId="urn:microsoft.com/office/officeart/2005/8/layout/vList5"/>
    <dgm:cxn modelId="{37AAA28B-AB04-4006-84E2-9D8133E4D320}" type="presOf" srcId="{7ECE6FA2-3D1E-4954-B5C1-265AC51531B3}" destId="{5D6C03DE-0377-4DD0-BA33-A25A71C37266}" srcOrd="0" destOrd="0" presId="urn:microsoft.com/office/officeart/2005/8/layout/vList5"/>
    <dgm:cxn modelId="{D6DBA392-A899-4817-B6A9-BBB894668029}" srcId="{7ECE6FA2-3D1E-4954-B5C1-265AC51531B3}" destId="{45B00772-AAAB-43AD-836D-0B0DD661B844}" srcOrd="0" destOrd="0" parTransId="{26F42030-7110-4A90-8302-4D7DC906491C}" sibTransId="{8B5338A4-E5F4-400F-BEC0-19AEACFFBABF}"/>
    <dgm:cxn modelId="{27561EAF-0764-4A2C-9EA7-60884BA7743C}" type="presOf" srcId="{45B00772-AAAB-43AD-836D-0B0DD661B844}" destId="{7687D6BB-2CAE-4114-B60E-237A27789BAA}" srcOrd="0" destOrd="0" presId="urn:microsoft.com/office/officeart/2005/8/layout/vList5"/>
    <dgm:cxn modelId="{5EE84319-50D5-42B7-9A31-90388813D79B}" type="presOf" srcId="{F2E52459-4C89-4B9E-8CDB-99A06E730D99}" destId="{538B317F-5F70-4A31-AEB7-C5A4859DB0C9}" srcOrd="0" destOrd="0" presId="urn:microsoft.com/office/officeart/2005/8/layout/vList5"/>
    <dgm:cxn modelId="{841D8C29-D402-4ADF-A7DB-BDFFA6489733}" srcId="{45B00772-AAAB-43AD-836D-0B0DD661B844}" destId="{32A3B5BD-4621-4032-9A96-D94C84F3A649}" srcOrd="0" destOrd="0" parTransId="{4B623ED3-7494-4C65-B279-52599D00D9DD}" sibTransId="{052FE82A-30F4-474C-AAF9-95E2ED18C2E2}"/>
    <dgm:cxn modelId="{DA824C70-2AAC-4762-9BF1-BDD7FCFEB4CB}" srcId="{7ECE6FA2-3D1E-4954-B5C1-265AC51531B3}" destId="{08FFCA1B-6E2E-4374-A1A6-93578C20C421}" srcOrd="1" destOrd="0" parTransId="{459BC683-D299-4649-B96A-936E211E001B}" sibTransId="{DDB83FAD-5F24-40C9-A4C6-07D63D86C977}"/>
    <dgm:cxn modelId="{27C7F64E-F49A-4207-9F6E-5A67F17F41A4}" type="presOf" srcId="{32A3B5BD-4621-4032-9A96-D94C84F3A649}" destId="{4816CF25-50DC-488D-9E83-98E9A61A1F27}" srcOrd="0" destOrd="0" presId="urn:microsoft.com/office/officeart/2005/8/layout/vList5"/>
    <dgm:cxn modelId="{DD29E854-68FB-4A3B-88A2-0A40C2566B51}" srcId="{3CE494AF-9D95-4231-B4D9-40153AD2F9BE}" destId="{EDFC6C5C-EB6F-4477-B6CC-C680110FF3D7}" srcOrd="1" destOrd="0" parTransId="{D2FE2D11-E25C-4206-AEEA-F4C4DB4AE5C1}" sibTransId="{F575D08E-8C63-43F4-ABA0-8EB9A6AE0B56}"/>
    <dgm:cxn modelId="{BBA4E98B-943A-43B9-8A7E-FE3D489541B0}" srcId="{7ECE6FA2-3D1E-4954-B5C1-265AC51531B3}" destId="{863EB734-02E4-4B2A-9AD4-5451256BA22D}" srcOrd="3" destOrd="0" parTransId="{AE2E8CA7-9678-4361-93A7-4760E53C4DF2}" sibTransId="{2A7512FE-9006-4E0D-BC50-E3A75F300962}"/>
    <dgm:cxn modelId="{F6979D27-5A9E-4869-9F12-0517E3DD17D8}" type="presOf" srcId="{342DD5FD-4D91-41CA-8CD5-0D66295FC709}" destId="{08DBA2F5-F2D5-4A57-ACAD-9BFE58C5A94B}" srcOrd="0" destOrd="0" presId="urn:microsoft.com/office/officeart/2005/8/layout/vList5"/>
    <dgm:cxn modelId="{7A78FC5D-6C75-48B4-A375-D404E22D3E36}" srcId="{863EB734-02E4-4B2A-9AD4-5451256BA22D}" destId="{F2E52459-4C89-4B9E-8CDB-99A06E730D99}" srcOrd="0" destOrd="0" parTransId="{90B4F9A0-EFD0-485A-80A1-7ED3C11CED6B}" sibTransId="{E43EE83C-B811-4A1E-81BC-96A9B0D66417}"/>
    <dgm:cxn modelId="{8B428E60-2BCB-4B12-BC1B-6C1A8FF4A0A3}" srcId="{08FFCA1B-6E2E-4374-A1A6-93578C20C421}" destId="{342DD5FD-4D91-41CA-8CD5-0D66295FC709}" srcOrd="0" destOrd="0" parTransId="{0314AECB-171A-4051-8F1C-DE7CEA0E6B8C}" sibTransId="{7AAE9B50-A3AD-457B-AC4C-7498EE84F180}"/>
    <dgm:cxn modelId="{3A12B3BE-9F71-44BC-98D0-91C1CD22021A}" type="presOf" srcId="{863EB734-02E4-4B2A-9AD4-5451256BA22D}" destId="{596A8DB9-73F1-4D12-A3DC-8332E7373367}" srcOrd="0" destOrd="0" presId="urn:microsoft.com/office/officeart/2005/8/layout/vList5"/>
    <dgm:cxn modelId="{3E68D280-FAAF-4B40-AC31-C623D2407A0C}" type="presParOf" srcId="{5D6C03DE-0377-4DD0-BA33-A25A71C37266}" destId="{BFC071D3-445D-4776-9C0D-ACCFBCF1ADA3}" srcOrd="0" destOrd="0" presId="urn:microsoft.com/office/officeart/2005/8/layout/vList5"/>
    <dgm:cxn modelId="{0912ECC9-E74B-4557-89F1-C1B50D5BD13C}" type="presParOf" srcId="{BFC071D3-445D-4776-9C0D-ACCFBCF1ADA3}" destId="{7687D6BB-2CAE-4114-B60E-237A27789BAA}" srcOrd="0" destOrd="0" presId="urn:microsoft.com/office/officeart/2005/8/layout/vList5"/>
    <dgm:cxn modelId="{1E3EEFEF-35C9-46D1-B706-02806A4A1A72}" type="presParOf" srcId="{BFC071D3-445D-4776-9C0D-ACCFBCF1ADA3}" destId="{4816CF25-50DC-488D-9E83-98E9A61A1F27}" srcOrd="1" destOrd="0" presId="urn:microsoft.com/office/officeart/2005/8/layout/vList5"/>
    <dgm:cxn modelId="{8B565821-9CEF-4144-89D8-7773FEAB9F24}" type="presParOf" srcId="{5D6C03DE-0377-4DD0-BA33-A25A71C37266}" destId="{5A6516AB-5620-4E78-93A9-B1442608B8A2}" srcOrd="1" destOrd="0" presId="urn:microsoft.com/office/officeart/2005/8/layout/vList5"/>
    <dgm:cxn modelId="{477D1E6E-FDD7-479E-850E-D3A8914AFD5B}" type="presParOf" srcId="{5D6C03DE-0377-4DD0-BA33-A25A71C37266}" destId="{D97D6F36-D434-4ED6-990F-919D71FE594A}" srcOrd="2" destOrd="0" presId="urn:microsoft.com/office/officeart/2005/8/layout/vList5"/>
    <dgm:cxn modelId="{25E78016-BC6B-4B88-BE19-84010EC24223}" type="presParOf" srcId="{D97D6F36-D434-4ED6-990F-919D71FE594A}" destId="{5386A14B-CBF1-48ED-9B4E-6EB1667D4526}" srcOrd="0" destOrd="0" presId="urn:microsoft.com/office/officeart/2005/8/layout/vList5"/>
    <dgm:cxn modelId="{F428B2DC-2CBA-44BD-9FA4-F4D150AF12BF}" type="presParOf" srcId="{D97D6F36-D434-4ED6-990F-919D71FE594A}" destId="{08DBA2F5-F2D5-4A57-ACAD-9BFE58C5A94B}" srcOrd="1" destOrd="0" presId="urn:microsoft.com/office/officeart/2005/8/layout/vList5"/>
    <dgm:cxn modelId="{5C43F0F2-DE44-4831-8158-7904189CD4CF}" type="presParOf" srcId="{5D6C03DE-0377-4DD0-BA33-A25A71C37266}" destId="{915A6FD9-DFB3-44BA-9146-86FAEC10C289}" srcOrd="3" destOrd="0" presId="urn:microsoft.com/office/officeart/2005/8/layout/vList5"/>
    <dgm:cxn modelId="{B39D386D-F085-4ACD-85D4-D83499E45ED8}" type="presParOf" srcId="{5D6C03DE-0377-4DD0-BA33-A25A71C37266}" destId="{511645E2-2D6D-4BFB-80DB-2D7C00321416}" srcOrd="4" destOrd="0" presId="urn:microsoft.com/office/officeart/2005/8/layout/vList5"/>
    <dgm:cxn modelId="{D05138C1-0AE8-4AAB-8D88-1B753AFD754C}" type="presParOf" srcId="{511645E2-2D6D-4BFB-80DB-2D7C00321416}" destId="{9074A167-BBCF-4B52-AC2E-69EEAB0CE8FE}" srcOrd="0" destOrd="0" presId="urn:microsoft.com/office/officeart/2005/8/layout/vList5"/>
    <dgm:cxn modelId="{3E86F89A-22FF-4F9E-9A27-C49E110FC7D6}" type="presParOf" srcId="{511645E2-2D6D-4BFB-80DB-2D7C00321416}" destId="{49966F29-B523-4958-84AD-8A31F1CA198A}" srcOrd="1" destOrd="0" presId="urn:microsoft.com/office/officeart/2005/8/layout/vList5"/>
    <dgm:cxn modelId="{66F54A18-82E3-451D-988E-37FE95D36256}" type="presParOf" srcId="{5D6C03DE-0377-4DD0-BA33-A25A71C37266}" destId="{54AB35C5-61C4-44BF-B8E6-C3C1013D67FD}" srcOrd="5" destOrd="0" presId="urn:microsoft.com/office/officeart/2005/8/layout/vList5"/>
    <dgm:cxn modelId="{F3ABB2D0-200E-4165-B4A2-E5DC3009676C}" type="presParOf" srcId="{5D6C03DE-0377-4DD0-BA33-A25A71C37266}" destId="{E361B44C-CB91-4E9E-BA5C-AA981B31E6E9}" srcOrd="6" destOrd="0" presId="urn:microsoft.com/office/officeart/2005/8/layout/vList5"/>
    <dgm:cxn modelId="{1271B6CD-A7B1-49EE-93DF-E1A2908F5F23}" type="presParOf" srcId="{E361B44C-CB91-4E9E-BA5C-AA981B31E6E9}" destId="{596A8DB9-73F1-4D12-A3DC-8332E7373367}" srcOrd="0" destOrd="0" presId="urn:microsoft.com/office/officeart/2005/8/layout/vList5"/>
    <dgm:cxn modelId="{6C79D21A-3390-40B9-AF6D-EC97AD286A0B}" type="presParOf" srcId="{E361B44C-CB91-4E9E-BA5C-AA981B31E6E9}" destId="{538B317F-5F70-4A31-AEB7-C5A4859DB0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179C9-52CC-40A6-8D5B-71F85D6BCBFE}"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FC7EFEC5-7978-46E7-AA9A-0D0F63B508EA}">
      <dgm:prSet phldrT="[Text]"/>
      <dgm:spPr/>
      <dgm:t>
        <a:bodyPr/>
        <a:lstStyle/>
        <a:p>
          <a:r>
            <a:rPr lang="en-US" dirty="0" smtClean="0"/>
            <a:t>SAP</a:t>
          </a:r>
          <a:endParaRPr lang="en-US" dirty="0"/>
        </a:p>
      </dgm:t>
    </dgm:pt>
    <dgm:pt modelId="{07FDAEE6-F600-46F3-B954-EEEEA3B38397}" type="parTrans" cxnId="{270C3170-4722-497F-91FD-66A18C90ADD5}">
      <dgm:prSet/>
      <dgm:spPr/>
      <dgm:t>
        <a:bodyPr/>
        <a:lstStyle/>
        <a:p>
          <a:endParaRPr lang="en-US"/>
        </a:p>
      </dgm:t>
    </dgm:pt>
    <dgm:pt modelId="{A3DA0A58-8B88-401B-9B3C-80EDAEF60BDD}" type="sibTrans" cxnId="{270C3170-4722-497F-91FD-66A18C90ADD5}">
      <dgm:prSet/>
      <dgm:spPr/>
      <dgm:t>
        <a:bodyPr/>
        <a:lstStyle/>
        <a:p>
          <a:endParaRPr lang="en-US"/>
        </a:p>
      </dgm:t>
    </dgm:pt>
    <dgm:pt modelId="{EDD70C48-DE37-47E7-9A4E-50DDC56A78B4}">
      <dgm:prSet phldrT="[Text]"/>
      <dgm:spPr/>
      <dgm:t>
        <a:bodyPr/>
        <a:lstStyle/>
        <a:p>
          <a:r>
            <a:rPr lang="en-US" dirty="0" smtClean="0"/>
            <a:t>ISIS</a:t>
          </a:r>
          <a:endParaRPr lang="en-US" dirty="0"/>
        </a:p>
      </dgm:t>
    </dgm:pt>
    <dgm:pt modelId="{8FDE0588-9894-4C4B-BD29-F37A5AE02546}" type="parTrans" cxnId="{FC734A98-D909-417F-9845-79DF9A6DB522}">
      <dgm:prSet/>
      <dgm:spPr/>
      <dgm:t>
        <a:bodyPr/>
        <a:lstStyle/>
        <a:p>
          <a:endParaRPr lang="en-US"/>
        </a:p>
      </dgm:t>
    </dgm:pt>
    <dgm:pt modelId="{4837BCE5-A067-4910-B0E4-2F94CDA2E6F6}" type="sibTrans" cxnId="{FC734A98-D909-417F-9845-79DF9A6DB522}">
      <dgm:prSet/>
      <dgm:spPr/>
      <dgm:t>
        <a:bodyPr/>
        <a:lstStyle/>
        <a:p>
          <a:endParaRPr lang="en-US"/>
        </a:p>
      </dgm:t>
    </dgm:pt>
    <dgm:pt modelId="{77E8D9B4-8D48-4E36-8B98-4EEEA66008A0}" type="pres">
      <dgm:prSet presAssocID="{7A4179C9-52CC-40A6-8D5B-71F85D6BCBFE}" presName="compositeShape" presStyleCnt="0">
        <dgm:presLayoutVars>
          <dgm:chMax val="2"/>
          <dgm:dir/>
          <dgm:resizeHandles val="exact"/>
        </dgm:presLayoutVars>
      </dgm:prSet>
      <dgm:spPr/>
      <dgm:t>
        <a:bodyPr/>
        <a:lstStyle/>
        <a:p>
          <a:endParaRPr lang="en-US"/>
        </a:p>
      </dgm:t>
    </dgm:pt>
    <dgm:pt modelId="{A3B0A948-8A6E-4DBD-913F-2BF12A3BE31A}" type="pres">
      <dgm:prSet presAssocID="{7A4179C9-52CC-40A6-8D5B-71F85D6BCBFE}" presName="divider" presStyleLbl="fgShp" presStyleIdx="0" presStyleCnt="1"/>
      <dgm:spPr/>
    </dgm:pt>
    <dgm:pt modelId="{F14BC1EF-EC1E-4F57-B795-D5587A8A0628}" type="pres">
      <dgm:prSet presAssocID="{FC7EFEC5-7978-46E7-AA9A-0D0F63B508EA}" presName="downArrow" presStyleLbl="node1" presStyleIdx="0" presStyleCnt="2"/>
      <dgm:spPr/>
    </dgm:pt>
    <dgm:pt modelId="{614C4FA5-E20B-4130-805A-EEAA6FC124CE}" type="pres">
      <dgm:prSet presAssocID="{FC7EFEC5-7978-46E7-AA9A-0D0F63B508EA}" presName="downArrowText" presStyleLbl="revTx" presStyleIdx="0" presStyleCnt="2">
        <dgm:presLayoutVars>
          <dgm:bulletEnabled val="1"/>
        </dgm:presLayoutVars>
      </dgm:prSet>
      <dgm:spPr/>
      <dgm:t>
        <a:bodyPr/>
        <a:lstStyle/>
        <a:p>
          <a:endParaRPr lang="en-US"/>
        </a:p>
      </dgm:t>
    </dgm:pt>
    <dgm:pt modelId="{1419D6D4-B916-4F9A-931C-CF6CB3EBAB9B}" type="pres">
      <dgm:prSet presAssocID="{EDD70C48-DE37-47E7-9A4E-50DDC56A78B4}" presName="upArrow" presStyleLbl="node1" presStyleIdx="1" presStyleCnt="2"/>
      <dgm:spPr/>
    </dgm:pt>
    <dgm:pt modelId="{01E4AE4A-EFE0-4378-BBC4-59DC016B3CED}" type="pres">
      <dgm:prSet presAssocID="{EDD70C48-DE37-47E7-9A4E-50DDC56A78B4}" presName="upArrowText" presStyleLbl="revTx" presStyleIdx="1" presStyleCnt="2">
        <dgm:presLayoutVars>
          <dgm:bulletEnabled val="1"/>
        </dgm:presLayoutVars>
      </dgm:prSet>
      <dgm:spPr/>
      <dgm:t>
        <a:bodyPr/>
        <a:lstStyle/>
        <a:p>
          <a:endParaRPr lang="en-US"/>
        </a:p>
      </dgm:t>
    </dgm:pt>
  </dgm:ptLst>
  <dgm:cxnLst>
    <dgm:cxn modelId="{7BCFB6ED-51CB-4870-A81A-DF1DCBFC1E76}" type="presOf" srcId="{7A4179C9-52CC-40A6-8D5B-71F85D6BCBFE}" destId="{77E8D9B4-8D48-4E36-8B98-4EEEA66008A0}" srcOrd="0" destOrd="0" presId="urn:microsoft.com/office/officeart/2005/8/layout/arrow3"/>
    <dgm:cxn modelId="{E4154776-5D7E-4C43-991C-4C56B64DD990}" type="presOf" srcId="{EDD70C48-DE37-47E7-9A4E-50DDC56A78B4}" destId="{01E4AE4A-EFE0-4378-BBC4-59DC016B3CED}" srcOrd="0" destOrd="0" presId="urn:microsoft.com/office/officeart/2005/8/layout/arrow3"/>
    <dgm:cxn modelId="{FC734A98-D909-417F-9845-79DF9A6DB522}" srcId="{7A4179C9-52CC-40A6-8D5B-71F85D6BCBFE}" destId="{EDD70C48-DE37-47E7-9A4E-50DDC56A78B4}" srcOrd="1" destOrd="0" parTransId="{8FDE0588-9894-4C4B-BD29-F37A5AE02546}" sibTransId="{4837BCE5-A067-4910-B0E4-2F94CDA2E6F6}"/>
    <dgm:cxn modelId="{270C3170-4722-497F-91FD-66A18C90ADD5}" srcId="{7A4179C9-52CC-40A6-8D5B-71F85D6BCBFE}" destId="{FC7EFEC5-7978-46E7-AA9A-0D0F63B508EA}" srcOrd="0" destOrd="0" parTransId="{07FDAEE6-F600-46F3-B954-EEEEA3B38397}" sibTransId="{A3DA0A58-8B88-401B-9B3C-80EDAEF60BDD}"/>
    <dgm:cxn modelId="{FE57A812-F4B8-4143-8DD9-365C7254A1D0}" type="presOf" srcId="{FC7EFEC5-7978-46E7-AA9A-0D0F63B508EA}" destId="{614C4FA5-E20B-4130-805A-EEAA6FC124CE}" srcOrd="0" destOrd="0" presId="urn:microsoft.com/office/officeart/2005/8/layout/arrow3"/>
    <dgm:cxn modelId="{46C90D75-7D61-4915-8D3F-AB61178C448C}" type="presParOf" srcId="{77E8D9B4-8D48-4E36-8B98-4EEEA66008A0}" destId="{A3B0A948-8A6E-4DBD-913F-2BF12A3BE31A}" srcOrd="0" destOrd="0" presId="urn:microsoft.com/office/officeart/2005/8/layout/arrow3"/>
    <dgm:cxn modelId="{3A7B304D-7FFC-458E-8EA7-684F103A64A8}" type="presParOf" srcId="{77E8D9B4-8D48-4E36-8B98-4EEEA66008A0}" destId="{F14BC1EF-EC1E-4F57-B795-D5587A8A0628}" srcOrd="1" destOrd="0" presId="urn:microsoft.com/office/officeart/2005/8/layout/arrow3"/>
    <dgm:cxn modelId="{0B854B2B-82DA-4CD5-A433-062AE444E6F3}" type="presParOf" srcId="{77E8D9B4-8D48-4E36-8B98-4EEEA66008A0}" destId="{614C4FA5-E20B-4130-805A-EEAA6FC124CE}" srcOrd="2" destOrd="0" presId="urn:microsoft.com/office/officeart/2005/8/layout/arrow3"/>
    <dgm:cxn modelId="{682E2C76-AF29-46D9-A58B-BF10349FFCAF}" type="presParOf" srcId="{77E8D9B4-8D48-4E36-8B98-4EEEA66008A0}" destId="{1419D6D4-B916-4F9A-931C-CF6CB3EBAB9B}" srcOrd="3" destOrd="0" presId="urn:microsoft.com/office/officeart/2005/8/layout/arrow3"/>
    <dgm:cxn modelId="{E4767ED0-00AF-426E-B72C-B253590497B1}" type="presParOf" srcId="{77E8D9B4-8D48-4E36-8B98-4EEEA66008A0}" destId="{01E4AE4A-EFE0-4378-BBC4-59DC016B3CED}"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6CF25-50DC-488D-9E83-98E9A61A1F27}">
      <dsp:nvSpPr>
        <dsp:cNvPr id="0" name=""/>
        <dsp:cNvSpPr/>
      </dsp:nvSpPr>
      <dsp:spPr>
        <a:xfrm rot="5400000">
          <a:off x="4860128" y="-1912923"/>
          <a:ext cx="953839"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Schools and service units have vastly different business models, which are not easily satisfied by commercial off-the-shelf software packages or within a single install</a:t>
          </a:r>
          <a:endParaRPr lang="en-US" sz="1500" kern="1200" dirty="0"/>
        </a:p>
      </dsp:txBody>
      <dsp:txXfrm rot="-5400000">
        <a:off x="2825496" y="168272"/>
        <a:ext cx="4976541" cy="860713"/>
      </dsp:txXfrm>
    </dsp:sp>
    <dsp:sp modelId="{7687D6BB-2CAE-4114-B60E-237A27789BAA}">
      <dsp:nvSpPr>
        <dsp:cNvPr id="0" name=""/>
        <dsp:cNvSpPr/>
      </dsp:nvSpPr>
      <dsp:spPr>
        <a:xfrm>
          <a:off x="0" y="2478"/>
          <a:ext cx="2825496" cy="1192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Differentiated Requirements</a:t>
          </a:r>
          <a:endParaRPr lang="en-US" sz="2400" kern="1200" dirty="0"/>
        </a:p>
      </dsp:txBody>
      <dsp:txXfrm>
        <a:off x="58203" y="60681"/>
        <a:ext cx="2709090" cy="1075893"/>
      </dsp:txXfrm>
    </dsp:sp>
    <dsp:sp modelId="{08DBA2F5-F2D5-4A57-ACAD-9BFE58C5A94B}">
      <dsp:nvSpPr>
        <dsp:cNvPr id="0" name=""/>
        <dsp:cNvSpPr/>
      </dsp:nvSpPr>
      <dsp:spPr>
        <a:xfrm rot="5400000">
          <a:off x="4860128" y="-661009"/>
          <a:ext cx="953839"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ERP projects in 1990s were difficult and often divisive; several organizations built shadow systems to compensate for perceived or real gaps</a:t>
          </a:r>
          <a:endParaRPr lang="en-US" sz="1500" kern="1200" dirty="0"/>
        </a:p>
      </dsp:txBody>
      <dsp:txXfrm rot="-5400000">
        <a:off x="2825496" y="1420186"/>
        <a:ext cx="4976541" cy="860713"/>
      </dsp:txXfrm>
    </dsp:sp>
    <dsp:sp modelId="{5386A14B-CBF1-48ED-9B4E-6EB1667D4526}">
      <dsp:nvSpPr>
        <dsp:cNvPr id="0" name=""/>
        <dsp:cNvSpPr/>
      </dsp:nvSpPr>
      <dsp:spPr>
        <a:xfrm>
          <a:off x="0" y="1254393"/>
          <a:ext cx="2825496" cy="1192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Rocky Implementation History</a:t>
          </a:r>
          <a:endParaRPr lang="en-US" sz="2400" kern="1200" dirty="0"/>
        </a:p>
      </dsp:txBody>
      <dsp:txXfrm>
        <a:off x="58203" y="1312596"/>
        <a:ext cx="2709090" cy="1075893"/>
      </dsp:txXfrm>
    </dsp:sp>
    <dsp:sp modelId="{49966F29-B523-4958-84AD-8A31F1CA198A}">
      <dsp:nvSpPr>
        <dsp:cNvPr id="0" name=""/>
        <dsp:cNvSpPr/>
      </dsp:nvSpPr>
      <dsp:spPr>
        <a:xfrm rot="5400000">
          <a:off x="4860128" y="590905"/>
          <a:ext cx="953839"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Every Tub on its Own Bottom (ETOB) establishes schools and units as semi-autonomous entities </a:t>
          </a:r>
          <a:endParaRPr lang="en-US" sz="1500" kern="1200" dirty="0"/>
        </a:p>
        <a:p>
          <a:pPr marL="114300" lvl="1" indent="-114300" algn="l" defTabSz="666750" rtl="0">
            <a:lnSpc>
              <a:spcPct val="90000"/>
            </a:lnSpc>
            <a:spcBef>
              <a:spcPct val="0"/>
            </a:spcBef>
            <a:spcAft>
              <a:spcPct val="15000"/>
            </a:spcAft>
            <a:buChar char="••"/>
          </a:pPr>
          <a:r>
            <a:rPr lang="en-US" sz="1500" kern="1200" dirty="0" smtClean="0"/>
            <a:t>Availability of local funds and resources can be a disincentive to accepting sub-optimal central ERP</a:t>
          </a:r>
          <a:endParaRPr lang="en-US" sz="1500" kern="1200" dirty="0"/>
        </a:p>
      </dsp:txBody>
      <dsp:txXfrm rot="-5400000">
        <a:off x="2825496" y="2672101"/>
        <a:ext cx="4976541" cy="860713"/>
      </dsp:txXfrm>
    </dsp:sp>
    <dsp:sp modelId="{9074A167-BBCF-4B52-AC2E-69EEAB0CE8FE}">
      <dsp:nvSpPr>
        <dsp:cNvPr id="0" name=""/>
        <dsp:cNvSpPr/>
      </dsp:nvSpPr>
      <dsp:spPr>
        <a:xfrm>
          <a:off x="0" y="2506307"/>
          <a:ext cx="2825496" cy="1192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Local Autonomy and Resources</a:t>
          </a:r>
          <a:endParaRPr lang="en-US" sz="2400" kern="1200" dirty="0"/>
        </a:p>
      </dsp:txBody>
      <dsp:txXfrm>
        <a:off x="58203" y="2564510"/>
        <a:ext cx="2709090" cy="1075893"/>
      </dsp:txXfrm>
    </dsp:sp>
    <dsp:sp modelId="{538B317F-5F70-4A31-AEB7-C5A4859DB0C9}">
      <dsp:nvSpPr>
        <dsp:cNvPr id="0" name=""/>
        <dsp:cNvSpPr/>
      </dsp:nvSpPr>
      <dsp:spPr>
        <a:xfrm rot="5400000">
          <a:off x="4860128" y="1842819"/>
          <a:ext cx="953839"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Limited ability for central administration to mandate conformance even when majority of schools agree; critical to obtain buy-in at all levels of the institution</a:t>
          </a:r>
          <a:endParaRPr lang="en-US" sz="1500" kern="1200" dirty="0"/>
        </a:p>
      </dsp:txBody>
      <dsp:txXfrm rot="-5400000">
        <a:off x="2825496" y="3924015"/>
        <a:ext cx="4976541" cy="860713"/>
      </dsp:txXfrm>
    </dsp:sp>
    <dsp:sp modelId="{596A8DB9-73F1-4D12-A3DC-8332E7373367}">
      <dsp:nvSpPr>
        <dsp:cNvPr id="0" name=""/>
        <dsp:cNvSpPr/>
      </dsp:nvSpPr>
      <dsp:spPr>
        <a:xfrm>
          <a:off x="0" y="3758221"/>
          <a:ext cx="2825496" cy="1192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Consensus Decision-Making</a:t>
          </a:r>
          <a:endParaRPr lang="en-US" sz="2400" kern="1200" dirty="0"/>
        </a:p>
      </dsp:txBody>
      <dsp:txXfrm>
        <a:off x="58203" y="3816424"/>
        <a:ext cx="2709090" cy="1075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1A0B902-F130-4F2A-B576-D32796835CDE}" type="datetimeFigureOut">
              <a:rPr lang="en-US" smtClean="0"/>
              <a:pPr/>
              <a:t>8/20/2012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EC60658-50BA-434F-ADFF-1C03EC782108}" type="slidenum">
              <a:rPr lang="en-US" smtClean="0"/>
              <a:pPr/>
              <a:t>‹#›</a:t>
            </a:fld>
            <a:endParaRPr lang="en-US"/>
          </a:p>
        </p:txBody>
      </p:sp>
    </p:spTree>
    <p:extLst>
      <p:ext uri="{BB962C8B-B14F-4D97-AF65-F5344CB8AC3E}">
        <p14:creationId xmlns:p14="http://schemas.microsoft.com/office/powerpoint/2010/main" val="261510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Points:</a:t>
            </a:r>
          </a:p>
          <a:p>
            <a:r>
              <a:rPr lang="en-US" dirty="0" smtClean="0"/>
              <a:t>One of the key</a:t>
            </a:r>
            <a:r>
              <a:rPr lang="en-US" baseline="0" dirty="0" smtClean="0"/>
              <a:t> concepts behind Harvard’s decentralization is “Every Tub on its Own Bottom” or ETOB. You may call this Responsibility Center Management (RCM) or any of a number of other terms. Within this structure, the schools are largely responsibility for their own financial well being. They “own” their endowments, revenues, and debts. Schools have robust internal organization structures on both the academic and </a:t>
            </a:r>
            <a:r>
              <a:rPr lang="en-US" baseline="0" dirty="0" err="1" smtClean="0"/>
              <a:t>adminstrative</a:t>
            </a:r>
            <a:r>
              <a:rPr lang="en-US" baseline="0" dirty="0" smtClean="0"/>
              <a:t> side; at the head of each school is a Dean – there is typically a COO, CFO, CIO at each school. As shown on this chart, the Deans report to the President and Provost. In addition to the schools, there are numerous allied institutions, affiliates, and imbedded centers that also function as semi-autonomous organizations. </a:t>
            </a:r>
            <a:endParaRPr lang="en-US" dirty="0"/>
          </a:p>
        </p:txBody>
      </p:sp>
      <p:sp>
        <p:nvSpPr>
          <p:cNvPr id="4" name="Slide Number Placeholder 3"/>
          <p:cNvSpPr>
            <a:spLocks noGrp="1"/>
          </p:cNvSpPr>
          <p:nvPr>
            <p:ph type="sldNum" sz="quarter" idx="10"/>
          </p:nvPr>
        </p:nvSpPr>
        <p:spPr/>
        <p:txBody>
          <a:bodyPr/>
          <a:lstStyle/>
          <a:p>
            <a:fld id="{1EC60658-50BA-434F-ADFF-1C03EC782108}"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point</a:t>
            </a:r>
            <a:r>
              <a:rPr lang="en-US" baseline="0" dirty="0" smtClean="0"/>
              <a:t> of this slide – which is in the University financial statements – is to illustrate the fact that the schools are extremely varied businesses, with huge variations in the source of revenue as well as overall scale. One of the clear challenges for my group is to design solutions that meet the needs across a spectrum of organizations from the $28M Radcliffe Institute to the $1.1B Faculty of Arts and Sciences. The nature of the business at each school varies widely, with some schools heavily dependent on grants/contracts and others relying almost exclusively on endowment distributions. As you might imagine, this can foster varied perspectives on business application investment choices. </a:t>
            </a:r>
            <a:endParaRPr lang="en-US" dirty="0" smtClean="0"/>
          </a:p>
          <a:p>
            <a:endParaRPr lang="en-US" dirty="0"/>
          </a:p>
        </p:txBody>
      </p:sp>
      <p:sp>
        <p:nvSpPr>
          <p:cNvPr id="4" name="Slide Number Placeholder 3"/>
          <p:cNvSpPr>
            <a:spLocks noGrp="1"/>
          </p:cNvSpPr>
          <p:nvPr>
            <p:ph type="sldNum" sz="quarter" idx="10"/>
          </p:nvPr>
        </p:nvSpPr>
        <p:spPr/>
        <p:txBody>
          <a:bodyPr/>
          <a:lstStyle/>
          <a:p>
            <a:fld id="{1EC60658-50BA-434F-ADFF-1C03EC782108}" type="slidenum">
              <a:rPr lang="en-US" smtClean="0"/>
              <a:pPr/>
              <a:t>8</a:t>
            </a:fld>
            <a:endParaRPr lang="en-US"/>
          </a:p>
        </p:txBody>
      </p:sp>
    </p:spTree>
    <p:extLst>
      <p:ext uri="{BB962C8B-B14F-4D97-AF65-F5344CB8AC3E}">
        <p14:creationId xmlns:p14="http://schemas.microsoft.com/office/powerpoint/2010/main" val="25095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C60658-50BA-434F-ADFF-1C03EC782108}"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You’ll</a:t>
            </a:r>
            <a:r>
              <a:rPr lang="en-US" baseline="0" dirty="0" smtClean="0"/>
              <a:t> note the absence of Student Information Systems here… My group plays a small role in maintaining the centralized student “term billing” system based on SIS+ (SunGard / SCT) and various custom and third-party bolt-on applications. At this time, each school maintains its own student information systems. There is an active planning phase – I just reviewed proposed staffing models last week – for an enterprise SIS. </a:t>
            </a:r>
            <a:endParaRPr lang="en-US" dirty="0" smtClean="0"/>
          </a:p>
          <a:p>
            <a:endParaRPr lang="en-US" dirty="0"/>
          </a:p>
        </p:txBody>
      </p:sp>
      <p:sp>
        <p:nvSpPr>
          <p:cNvPr id="4" name="Slide Number Placeholder 3"/>
          <p:cNvSpPr>
            <a:spLocks noGrp="1"/>
          </p:cNvSpPr>
          <p:nvPr>
            <p:ph type="sldNum" sz="quarter" idx="10"/>
          </p:nvPr>
        </p:nvSpPr>
        <p:spPr/>
        <p:txBody>
          <a:bodyPr/>
          <a:lstStyle/>
          <a:p>
            <a:fld id="{1EC60658-50BA-434F-ADFF-1C03EC782108}" type="slidenum">
              <a:rPr lang="en-US" smtClean="0"/>
              <a:pPr/>
              <a:t>10</a:t>
            </a:fld>
            <a:endParaRPr lang="en-US"/>
          </a:p>
        </p:txBody>
      </p:sp>
    </p:spTree>
    <p:extLst>
      <p:ext uri="{BB962C8B-B14F-4D97-AF65-F5344CB8AC3E}">
        <p14:creationId xmlns:p14="http://schemas.microsoft.com/office/powerpoint/2010/main" val="224251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are moving forward with</a:t>
            </a:r>
            <a:r>
              <a:rPr lang="en-US" baseline="0" dirty="0" smtClean="0"/>
              <a:t> ITSM/ITIL at Harvard, I was excited to realize that in large part we were implementing Business Relationship Management best practices in grassroots style. I can’t emphasize enough what a difference this model made in terms of customer satisfaction, reduction in issue escalation, etc. </a:t>
            </a:r>
            <a:endParaRPr lang="en-US" dirty="0"/>
          </a:p>
        </p:txBody>
      </p:sp>
      <p:sp>
        <p:nvSpPr>
          <p:cNvPr id="4" name="Slide Number Placeholder 3"/>
          <p:cNvSpPr>
            <a:spLocks noGrp="1"/>
          </p:cNvSpPr>
          <p:nvPr>
            <p:ph type="sldNum" sz="quarter" idx="10"/>
          </p:nvPr>
        </p:nvSpPr>
        <p:spPr/>
        <p:txBody>
          <a:bodyPr/>
          <a:lstStyle/>
          <a:p>
            <a:fld id="{1EC60658-50BA-434F-ADFF-1C03EC782108}" type="slidenum">
              <a:rPr lang="en-US" smtClean="0"/>
              <a:pPr/>
              <a:t>20</a:t>
            </a:fld>
            <a:endParaRPr lang="en-US"/>
          </a:p>
        </p:txBody>
      </p:sp>
    </p:spTree>
    <p:extLst>
      <p:ext uri="{BB962C8B-B14F-4D97-AF65-F5344CB8AC3E}">
        <p14:creationId xmlns:p14="http://schemas.microsoft.com/office/powerpoint/2010/main" val="173932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points: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kern="0" dirty="0" smtClean="0">
                <a:solidFill>
                  <a:schemeClr val="accent3"/>
                </a:solidFill>
              </a:rPr>
              <a:t>We sourced team of skilled “design and implementation managers” from both internal Harvard staff and consulting firms to drive the project.</a:t>
            </a:r>
          </a:p>
          <a:p>
            <a:endParaRPr lang="en-US" dirty="0" smtClean="0"/>
          </a:p>
          <a:p>
            <a:r>
              <a:rPr lang="en-US" sz="2400" dirty="0" smtClean="0"/>
              <a:t>A DIM’s responsibilities included:</a:t>
            </a:r>
          </a:p>
          <a:p>
            <a:pPr lvl="1"/>
            <a:r>
              <a:rPr lang="en-US" dirty="0" smtClean="0"/>
              <a:t>Serve as the primary point of contact for their assigned department(s)</a:t>
            </a:r>
          </a:p>
          <a:p>
            <a:pPr lvl="1"/>
            <a:r>
              <a:rPr lang="en-US" dirty="0" smtClean="0"/>
              <a:t>Define the Tub’s implementation project plan and coordinate work efforts with each of their LIMs</a:t>
            </a:r>
          </a:p>
          <a:p>
            <a:pPr lvl="1"/>
            <a:r>
              <a:rPr lang="en-US" dirty="0" smtClean="0"/>
              <a:t>Work with LIMs to design the approval hierarchies and associated transaction thresholds</a:t>
            </a:r>
          </a:p>
          <a:p>
            <a:pPr lvl="1"/>
            <a:r>
              <a:rPr lang="en-US" dirty="0" smtClean="0"/>
              <a:t>Coordinate training activities in support of end users</a:t>
            </a:r>
          </a:p>
          <a:p>
            <a:pPr lvl="1"/>
            <a:r>
              <a:rPr lang="en-US" dirty="0" smtClean="0"/>
              <a:t>Capture requests for enhancements and document requirements as needed</a:t>
            </a:r>
          </a:p>
          <a:p>
            <a:endParaRPr lang="en-US" dirty="0"/>
          </a:p>
        </p:txBody>
      </p:sp>
      <p:sp>
        <p:nvSpPr>
          <p:cNvPr id="4" name="Slide Number Placeholder 3"/>
          <p:cNvSpPr>
            <a:spLocks noGrp="1"/>
          </p:cNvSpPr>
          <p:nvPr>
            <p:ph type="sldNum" sz="quarter" idx="10"/>
          </p:nvPr>
        </p:nvSpPr>
        <p:spPr/>
        <p:txBody>
          <a:bodyPr/>
          <a:lstStyle/>
          <a:p>
            <a:fld id="{1EC60658-50BA-434F-ADFF-1C03EC782108}"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Broad school representation </a:t>
            </a:r>
          </a:p>
          <a:p>
            <a:r>
              <a:rPr lang="en-US" sz="2400" dirty="0" smtClean="0"/>
              <a:t>Affinity / interest representation “by proxy”</a:t>
            </a:r>
          </a:p>
          <a:p>
            <a:r>
              <a:rPr lang="en-US" sz="2400" dirty="0" smtClean="0"/>
              <a:t>Full stakeholder community engaged via user group meetings, newsletters, and portfolio manager site visits</a:t>
            </a:r>
          </a:p>
          <a:p>
            <a:r>
              <a:rPr lang="en-US" sz="2400" dirty="0" smtClean="0"/>
              <a:t>Transparent and collaborative decision-making</a:t>
            </a:r>
          </a:p>
          <a:p>
            <a:pPr lvl="1"/>
            <a:r>
              <a:rPr lang="en-US" sz="2200" dirty="0" smtClean="0"/>
              <a:t>Schools integrated into vendor selection</a:t>
            </a:r>
          </a:p>
          <a:p>
            <a:endParaRPr lang="en-US" dirty="0"/>
          </a:p>
        </p:txBody>
      </p:sp>
      <p:sp>
        <p:nvSpPr>
          <p:cNvPr id="4" name="Slide Number Placeholder 3"/>
          <p:cNvSpPr>
            <a:spLocks noGrp="1"/>
          </p:cNvSpPr>
          <p:nvPr>
            <p:ph type="sldNum" sz="quarter" idx="10"/>
          </p:nvPr>
        </p:nvSpPr>
        <p:spPr/>
        <p:txBody>
          <a:bodyPr/>
          <a:lstStyle/>
          <a:p>
            <a:fld id="{1EC60658-50BA-434F-ADFF-1C03EC782108}" type="slidenum">
              <a:rPr lang="en-US" smtClean="0"/>
              <a:pPr/>
              <a:t>23</a:t>
            </a:fld>
            <a:endParaRPr lang="en-US"/>
          </a:p>
        </p:txBody>
      </p:sp>
    </p:spTree>
    <p:extLst>
      <p:ext uri="{BB962C8B-B14F-4D97-AF65-F5344CB8AC3E}">
        <p14:creationId xmlns:p14="http://schemas.microsoft.com/office/powerpoint/2010/main" val="19572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C60658-50BA-434F-ADFF-1C03EC782108}"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arvardUniversity_Vertical_Large_RGB_Low_Res"/>
          <p:cNvPicPr>
            <a:picLocks noChangeAspect="1" noChangeArrowheads="1"/>
          </p:cNvPicPr>
          <p:nvPr/>
        </p:nvPicPr>
        <p:blipFill>
          <a:blip r:embed="rId2" cstate="print"/>
          <a:srcRect/>
          <a:stretch>
            <a:fillRect/>
          </a:stretch>
        </p:blipFill>
        <p:spPr bwMode="auto">
          <a:xfrm>
            <a:off x="2473325" y="647700"/>
            <a:ext cx="2012950" cy="1330325"/>
          </a:xfrm>
          <a:prstGeom prst="rect">
            <a:avLst/>
          </a:prstGeom>
          <a:noFill/>
          <a:ln w="9525">
            <a:noFill/>
            <a:miter lim="800000"/>
            <a:headEnd/>
            <a:tailEnd/>
          </a:ln>
        </p:spPr>
      </p:pic>
      <p:sp>
        <p:nvSpPr>
          <p:cNvPr id="36867" name="Title Placeholder 1"/>
          <p:cNvSpPr>
            <a:spLocks noGrp="1"/>
          </p:cNvSpPr>
          <p:nvPr>
            <p:ph type="ctrTitle"/>
          </p:nvPr>
        </p:nvSpPr>
        <p:spPr>
          <a:xfrm>
            <a:off x="381000" y="3429000"/>
            <a:ext cx="8305800" cy="1470025"/>
          </a:xfrm>
        </p:spPr>
        <p:txBody>
          <a:bodyPr/>
          <a:lstStyle>
            <a:lvl1pPr algn="ctr">
              <a:defRPr sz="2600">
                <a:solidFill>
                  <a:schemeClr val="accent2"/>
                </a:solidFill>
              </a:defRPr>
            </a:lvl1pPr>
          </a:lstStyle>
          <a:p>
            <a:r>
              <a:rPr lang="en-US" smtClean="0"/>
              <a:t>Click to edit Master title style</a:t>
            </a:r>
            <a:endParaRPr lang="en-US"/>
          </a:p>
        </p:txBody>
      </p:sp>
      <p:sp>
        <p:nvSpPr>
          <p:cNvPr id="36868"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smtClean="0"/>
              <a:t>Click to edit Master subtitle style</a:t>
            </a:r>
            <a:endParaRPr lang="en-US"/>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0" y="462637"/>
            <a:ext cx="1223346" cy="17004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26010A19-A46F-450B-94AE-CC3F44164F2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0488" y="0"/>
            <a:ext cx="7696200" cy="1039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266825"/>
            <a:ext cx="4135438" cy="482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2188" y="1266825"/>
            <a:ext cx="4135437" cy="482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 Column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09600" y="1524000"/>
            <a:ext cx="3962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876800" y="15240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7" name="Title Placeholder 1"/>
          <p:cNvSpPr>
            <a:spLocks noGrp="1"/>
          </p:cNvSpPr>
          <p:nvPr>
            <p:ph type="ctrTitle"/>
          </p:nvPr>
        </p:nvSpPr>
        <p:spPr>
          <a:xfrm>
            <a:off x="381000" y="3429000"/>
            <a:ext cx="8305800" cy="1470025"/>
          </a:xfrm>
        </p:spPr>
        <p:txBody>
          <a:bodyPr/>
          <a:lstStyle>
            <a:lvl1pPr algn="ctr">
              <a:defRPr sz="2600">
                <a:solidFill>
                  <a:srgbClr val="00337F"/>
                </a:solidFill>
              </a:defRPr>
            </a:lvl1pPr>
          </a:lstStyle>
          <a:p>
            <a:r>
              <a:rPr lang="en-US" dirty="0" smtClean="0"/>
              <a:t>Click to edit Master title style</a:t>
            </a:r>
            <a:endParaRPr lang="en-US" dirty="0"/>
          </a:p>
        </p:txBody>
      </p:sp>
      <p:sp>
        <p:nvSpPr>
          <p:cNvPr id="36868"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smtClean="0"/>
              <a:t>Click to edit Master subtitle style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327" y="462637"/>
            <a:ext cx="1223346" cy="1700450"/>
          </a:xfrm>
          <a:prstGeom prst="rect">
            <a:avLst/>
          </a:prstGeom>
        </p:spPr>
      </p:pic>
    </p:spTree>
    <p:extLst>
      <p:ext uri="{BB962C8B-B14F-4D97-AF65-F5344CB8AC3E}">
        <p14:creationId xmlns:p14="http://schemas.microsoft.com/office/powerpoint/2010/main" val="281166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ullets and Tombstone">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 y="5334000"/>
            <a:ext cx="8305800" cy="685800"/>
          </a:xfrm>
          <a:solidFill>
            <a:srgbClr val="6689CC"/>
          </a:solidFill>
        </p:spPr>
        <p:txBody>
          <a:bodyPr anchor="ctr" anchorCtr="0"/>
          <a:lstStyle>
            <a:lvl1pPr algn="ctr">
              <a:buNone/>
              <a:defRPr b="1">
                <a:solidFill>
                  <a:schemeClr val="bg1"/>
                </a:solidFill>
              </a:defRPr>
            </a:lvl1pPr>
          </a:lstStyle>
          <a:p>
            <a:pPr lvl="0"/>
            <a:r>
              <a:rPr lang="en-US" dirty="0" smtClean="0"/>
              <a:t>Click to edit Master text styles</a:t>
            </a:r>
          </a:p>
        </p:txBody>
      </p:sp>
      <p:sp>
        <p:nvSpPr>
          <p:cNvPr id="2" name="Title 1"/>
          <p:cNvSpPr>
            <a:spLocks noGrp="1"/>
          </p:cNvSpPr>
          <p:nvPr>
            <p:ph type="title"/>
          </p:nvPr>
        </p:nvSpPr>
        <p:spPr/>
        <p:txBody>
          <a:bodyPr/>
          <a:lstStyle>
            <a:lvl1pPr>
              <a:defRPr>
                <a:solidFill>
                  <a:srgbClr val="00337F"/>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200">
                <a:solidFill>
                  <a:schemeClr val="tx1"/>
                </a:solidFill>
              </a:defRPr>
            </a:lvl1pPr>
          </a:lstStyle>
          <a:p>
            <a:fld id="{26010A19-A46F-450B-94AE-CC3F44164F29}" type="slidenum">
              <a:rPr lang="en-US" smtClean="0"/>
              <a:pPr/>
              <a:t>‹#›</a:t>
            </a:fld>
            <a:endParaRPr lang="en-US" dirty="0"/>
          </a:p>
        </p:txBody>
      </p:sp>
      <p:sp>
        <p:nvSpPr>
          <p:cNvPr id="5" name="Content Placeholder 2"/>
          <p:cNvSpPr>
            <a:spLocks noGrp="1"/>
          </p:cNvSpPr>
          <p:nvPr>
            <p:ph idx="1"/>
          </p:nvPr>
        </p:nvSpPr>
        <p:spPr>
          <a:xfrm>
            <a:off x="457200" y="1219201"/>
            <a:ext cx="8305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5114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with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7F"/>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200">
                <a:solidFill>
                  <a:schemeClr val="tx1"/>
                </a:solidFill>
              </a:defRPr>
            </a:lvl1pPr>
          </a:lstStyle>
          <a:p>
            <a:fld id="{26010A19-A46F-450B-94AE-CC3F44164F29}" type="slidenum">
              <a:rPr lang="en-US" smtClean="0"/>
              <a:pPr/>
              <a:t>‹#›</a:t>
            </a:fld>
            <a:endParaRPr lang="en-US" dirty="0"/>
          </a:p>
        </p:txBody>
      </p:sp>
      <p:sp>
        <p:nvSpPr>
          <p:cNvPr id="5" name="Content Placeholder 2"/>
          <p:cNvSpPr>
            <a:spLocks noGrp="1"/>
          </p:cNvSpPr>
          <p:nvPr>
            <p:ph sz="half" idx="1"/>
          </p:nvPr>
        </p:nvSpPr>
        <p:spPr>
          <a:xfrm>
            <a:off x="457200" y="1219201"/>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572000" y="1219201"/>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457200" y="5334000"/>
            <a:ext cx="8305800" cy="685800"/>
          </a:xfrm>
          <a:solidFill>
            <a:srgbClr val="6689CC"/>
          </a:solidFill>
        </p:spPr>
        <p:txBody>
          <a:bodyPr anchor="ctr" anchorCtr="0"/>
          <a:lstStyle>
            <a:lvl1pPr algn="ctr">
              <a:buNone/>
              <a:defRPr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201653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305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292909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s and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z="1200">
                <a:solidFill>
                  <a:schemeClr val="tx1"/>
                </a:solidFill>
              </a:defRPr>
            </a:lvl1pPr>
          </a:lstStyle>
          <a:p>
            <a:fld id="{26010A19-A46F-450B-94AE-CC3F44164F29}" type="slidenum">
              <a:rPr lang="en-US" smtClean="0"/>
              <a:pPr/>
              <a:t>‹#›</a:t>
            </a:fld>
            <a:endParaRPr lang="en-US" dirty="0"/>
          </a:p>
        </p:txBody>
      </p:sp>
      <p:sp>
        <p:nvSpPr>
          <p:cNvPr id="5" name="Content Placeholder 2"/>
          <p:cNvSpPr>
            <a:spLocks noGrp="1"/>
          </p:cNvSpPr>
          <p:nvPr>
            <p:ph idx="1"/>
          </p:nvPr>
        </p:nvSpPr>
        <p:spPr>
          <a:xfrm>
            <a:off x="457200" y="1219201"/>
            <a:ext cx="8305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57200" y="5334000"/>
            <a:ext cx="8305800" cy="685800"/>
          </a:xfrm>
          <a:solidFill>
            <a:schemeClr val="accent2"/>
          </a:solidFill>
        </p:spPr>
        <p:txBody>
          <a:bodyPr anchor="ctr" anchorCtr="0"/>
          <a:lstStyle>
            <a:lvl1pPr algn="ct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119279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219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1377923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1145093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3610232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26010A19-A46F-450B-94AE-CC3F44164F29}" type="slidenum">
              <a:rPr lang="en-US" smtClean="0"/>
              <a:pPr/>
              <a:t>‹#›</a:t>
            </a:fld>
            <a:endParaRPr lang="en-US"/>
          </a:p>
        </p:txBody>
      </p:sp>
    </p:spTree>
    <p:extLst>
      <p:ext uri="{BB962C8B-B14F-4D97-AF65-F5344CB8AC3E}">
        <p14:creationId xmlns:p14="http://schemas.microsoft.com/office/powerpoint/2010/main" val="2608465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2754897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1099471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2438471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26010A19-A46F-450B-94AE-CC3F44164F29}" type="slidenum">
              <a:rPr lang="en-US" smtClean="0"/>
              <a:pPr/>
              <a:t>‹#›</a:t>
            </a:fld>
            <a:endParaRPr lang="en-US"/>
          </a:p>
        </p:txBody>
      </p:sp>
    </p:spTree>
    <p:extLst>
      <p:ext uri="{BB962C8B-B14F-4D97-AF65-F5344CB8AC3E}">
        <p14:creationId xmlns:p14="http://schemas.microsoft.com/office/powerpoint/2010/main" val="475685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0488" y="0"/>
            <a:ext cx="7696200" cy="1039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266825"/>
            <a:ext cx="4135438" cy="482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2188" y="1266825"/>
            <a:ext cx="4135437" cy="482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34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with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z="1200">
                <a:solidFill>
                  <a:schemeClr val="tx1"/>
                </a:solidFill>
              </a:defRPr>
            </a:lvl1pPr>
          </a:lstStyle>
          <a:p>
            <a:fld id="{26010A19-A46F-450B-94AE-CC3F44164F29}" type="slidenum">
              <a:rPr lang="en-US" smtClean="0"/>
              <a:pPr/>
              <a:t>‹#›</a:t>
            </a:fld>
            <a:endParaRPr lang="en-US" dirty="0"/>
          </a:p>
        </p:txBody>
      </p:sp>
      <p:sp>
        <p:nvSpPr>
          <p:cNvPr id="5" name="Content Placeholder 2"/>
          <p:cNvSpPr>
            <a:spLocks noGrp="1"/>
          </p:cNvSpPr>
          <p:nvPr>
            <p:ph sz="half" idx="1"/>
          </p:nvPr>
        </p:nvSpPr>
        <p:spPr>
          <a:xfrm>
            <a:off x="457200" y="1219201"/>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572000" y="1219201"/>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457200" y="5334000"/>
            <a:ext cx="8305800" cy="685800"/>
          </a:xfrm>
          <a:solidFill>
            <a:schemeClr val="accent2"/>
          </a:solidFill>
        </p:spPr>
        <p:txBody>
          <a:bodyPr anchor="ctr" anchorCtr="0"/>
          <a:lstStyle>
            <a:lvl1pPr algn="ct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Column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09600" y="1524000"/>
            <a:ext cx="3962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876800" y="15240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9515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arvardUniversity_Vertical_Large_RGB_Low_Res"/>
          <p:cNvPicPr>
            <a:picLocks noChangeAspect="1" noChangeArrowheads="1"/>
          </p:cNvPicPr>
          <p:nvPr/>
        </p:nvPicPr>
        <p:blipFill>
          <a:blip r:embed="rId2" cstate="print"/>
          <a:srcRect/>
          <a:stretch>
            <a:fillRect/>
          </a:stretch>
        </p:blipFill>
        <p:spPr bwMode="auto">
          <a:xfrm>
            <a:off x="3505200" y="647700"/>
            <a:ext cx="2012950" cy="1330325"/>
          </a:xfrm>
          <a:prstGeom prst="rect">
            <a:avLst/>
          </a:prstGeom>
          <a:noFill/>
          <a:ln w="9525">
            <a:noFill/>
            <a:miter lim="800000"/>
            <a:headEnd/>
            <a:tailEnd/>
          </a:ln>
        </p:spPr>
      </p:pic>
      <p:sp>
        <p:nvSpPr>
          <p:cNvPr id="36867" name="Title Placeholder 1"/>
          <p:cNvSpPr>
            <a:spLocks noGrp="1"/>
          </p:cNvSpPr>
          <p:nvPr>
            <p:ph type="ctrTitle"/>
          </p:nvPr>
        </p:nvSpPr>
        <p:spPr>
          <a:xfrm>
            <a:off x="381000" y="3429000"/>
            <a:ext cx="8305800" cy="1470025"/>
          </a:xfrm>
        </p:spPr>
        <p:txBody>
          <a:bodyPr/>
          <a:lstStyle>
            <a:lvl1pPr algn="ctr">
              <a:defRPr sz="2600">
                <a:solidFill>
                  <a:schemeClr val="accent2"/>
                </a:solidFill>
              </a:defRPr>
            </a:lvl1pPr>
          </a:lstStyle>
          <a:p>
            <a:r>
              <a:rPr lang="en-US" smtClean="0"/>
              <a:t>Click to edit Master title style</a:t>
            </a:r>
            <a:endParaRPr lang="en-US"/>
          </a:p>
        </p:txBody>
      </p:sp>
      <p:sp>
        <p:nvSpPr>
          <p:cNvPr id="36868"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smtClean="0"/>
              <a:t>Click to edit Master subtitle style</a:t>
            </a:r>
            <a:endParaRPr lang="en-US"/>
          </a:p>
        </p:txBody>
      </p:sp>
    </p:spTree>
    <p:extLst>
      <p:ext uri="{BB962C8B-B14F-4D97-AF65-F5344CB8AC3E}">
        <p14:creationId xmlns:p14="http://schemas.microsoft.com/office/powerpoint/2010/main" val="2663074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ullets and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z="1200">
                <a:solidFill>
                  <a:schemeClr val="tx1"/>
                </a:solidFill>
              </a:defRPr>
            </a:lvl1pPr>
          </a:lstStyle>
          <a:p>
            <a:fld id="{26010A19-A46F-450B-94AE-CC3F44164F29}" type="slidenum">
              <a:rPr lang="en-US" smtClean="0"/>
              <a:pPr/>
              <a:t>‹#›</a:t>
            </a:fld>
            <a:endParaRPr lang="en-US" dirty="0"/>
          </a:p>
        </p:txBody>
      </p:sp>
      <p:sp>
        <p:nvSpPr>
          <p:cNvPr id="5" name="Content Placeholder 2"/>
          <p:cNvSpPr>
            <a:spLocks noGrp="1"/>
          </p:cNvSpPr>
          <p:nvPr>
            <p:ph idx="1"/>
          </p:nvPr>
        </p:nvSpPr>
        <p:spPr>
          <a:xfrm>
            <a:off x="457200" y="1219201"/>
            <a:ext cx="8305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57200" y="5334000"/>
            <a:ext cx="8305800" cy="685800"/>
          </a:xfrm>
          <a:solidFill>
            <a:schemeClr val="accent2"/>
          </a:solidFill>
        </p:spPr>
        <p:txBody>
          <a:bodyPr anchor="ctr" anchorCtr="0"/>
          <a:lstStyle>
            <a:lvl1pPr algn="ctr">
              <a:buNone/>
              <a:defRPr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530658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lumn with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z="1200">
                <a:solidFill>
                  <a:schemeClr val="tx1"/>
                </a:solidFill>
              </a:defRPr>
            </a:lvl1pPr>
          </a:lstStyle>
          <a:p>
            <a:fld id="{26010A19-A46F-450B-94AE-CC3F44164F29}" type="slidenum">
              <a:rPr lang="en-US" smtClean="0"/>
              <a:pPr/>
              <a:t>‹#›</a:t>
            </a:fld>
            <a:endParaRPr lang="en-US" dirty="0"/>
          </a:p>
        </p:txBody>
      </p:sp>
      <p:sp>
        <p:nvSpPr>
          <p:cNvPr id="5" name="Content Placeholder 2"/>
          <p:cNvSpPr>
            <a:spLocks noGrp="1"/>
          </p:cNvSpPr>
          <p:nvPr>
            <p:ph sz="half" idx="1"/>
          </p:nvPr>
        </p:nvSpPr>
        <p:spPr>
          <a:xfrm>
            <a:off x="457200" y="1219201"/>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572000" y="1219201"/>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457200" y="5334000"/>
            <a:ext cx="8305800" cy="685800"/>
          </a:xfrm>
          <a:solidFill>
            <a:schemeClr val="accent2"/>
          </a:solidFill>
        </p:spPr>
        <p:txBody>
          <a:bodyPr anchor="ctr" anchorCtr="0"/>
          <a:lstStyle>
            <a:lvl1pPr algn="ctr">
              <a:buNone/>
              <a:defRPr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99425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305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2648128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521303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219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3438834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2513688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1253021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26010A19-A46F-450B-94AE-CC3F44164F29}" type="slidenum">
              <a:rPr lang="en-US" smtClean="0"/>
              <a:pPr/>
              <a:t>‹#›</a:t>
            </a:fld>
            <a:endParaRPr lang="en-US"/>
          </a:p>
        </p:txBody>
      </p:sp>
    </p:spTree>
    <p:extLst>
      <p:ext uri="{BB962C8B-B14F-4D97-AF65-F5344CB8AC3E}">
        <p14:creationId xmlns:p14="http://schemas.microsoft.com/office/powerpoint/2010/main" val="22494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305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1119305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359161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extLst>
      <p:ext uri="{BB962C8B-B14F-4D97-AF65-F5344CB8AC3E}">
        <p14:creationId xmlns:p14="http://schemas.microsoft.com/office/powerpoint/2010/main" val="2798838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26010A19-A46F-450B-94AE-CC3F44164F29}" type="slidenum">
              <a:rPr lang="en-US" smtClean="0"/>
              <a:pPr/>
              <a:t>‹#›</a:t>
            </a:fld>
            <a:endParaRPr lang="en-US"/>
          </a:p>
        </p:txBody>
      </p:sp>
    </p:spTree>
    <p:extLst>
      <p:ext uri="{BB962C8B-B14F-4D97-AF65-F5344CB8AC3E}">
        <p14:creationId xmlns:p14="http://schemas.microsoft.com/office/powerpoint/2010/main" val="1618681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0488" y="0"/>
            <a:ext cx="7696200" cy="1039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266825"/>
            <a:ext cx="4135438" cy="482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2188" y="1266825"/>
            <a:ext cx="4135437" cy="482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1064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Column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09600" y="1524000"/>
            <a:ext cx="3962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876800" y="15240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9395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C84E728-DD70-4ABF-AC05-729CA31F5A04}"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744AC43-B2FD-48ED-8FEF-175F8B90BB25}"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9BEBBF2C-9CF4-44AB-A155-2912363919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219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08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5DAA0C9A-3D2F-428B-B972-503639F53E2F}"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7185414-0672-46E2-8C4A-C17C569D5E6B}"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85BB0E8-DF2C-46C3-BA7F-86A223A9DDB4}"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91A1A87-D530-4659-B97C-1DA75FC5282F}"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E00F2BA-5147-4DBC-836F-C64E57D0271F}"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EDE89DB-1820-4A09-896C-8B9E7FF9EA73}"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52C738E-2A86-40B0-9737-96DE9407D63A}"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A79EBAC-D6CE-48BE-B1C9-4C221EAC01A9}"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arvardUniversity_Vertical_Large_RGB_Low_Res"/>
          <p:cNvPicPr>
            <a:picLocks noChangeAspect="1" noChangeArrowheads="1"/>
          </p:cNvPicPr>
          <p:nvPr/>
        </p:nvPicPr>
        <p:blipFill>
          <a:blip r:embed="rId2" cstate="print"/>
          <a:srcRect/>
          <a:stretch>
            <a:fillRect/>
          </a:stretch>
        </p:blipFill>
        <p:spPr bwMode="auto">
          <a:xfrm>
            <a:off x="3657600" y="685800"/>
            <a:ext cx="1784350" cy="1179513"/>
          </a:xfrm>
          <a:prstGeom prst="rect">
            <a:avLst/>
          </a:prstGeom>
          <a:noFill/>
          <a:ln w="9525">
            <a:noFill/>
            <a:miter lim="800000"/>
            <a:headEnd/>
            <a:tailEnd/>
          </a:ln>
        </p:spPr>
      </p:pic>
      <p:sp>
        <p:nvSpPr>
          <p:cNvPr id="105475" name="Title Placeholder 1"/>
          <p:cNvSpPr>
            <a:spLocks noGrp="1"/>
          </p:cNvSpPr>
          <p:nvPr>
            <p:ph type="ctrTitle"/>
          </p:nvPr>
        </p:nvSpPr>
        <p:spPr>
          <a:xfrm>
            <a:off x="381000" y="3429000"/>
            <a:ext cx="8305800" cy="1470025"/>
          </a:xfrm>
        </p:spPr>
        <p:txBody>
          <a:bodyPr/>
          <a:lstStyle>
            <a:lvl1pPr algn="ctr">
              <a:defRPr sz="2600">
                <a:solidFill>
                  <a:schemeClr val="accent2"/>
                </a:solidFill>
              </a:defRPr>
            </a:lvl1pPr>
          </a:lstStyle>
          <a:p>
            <a:r>
              <a:rPr lang="en-US" smtClean="0"/>
              <a:t>Click to edit Master title style</a:t>
            </a:r>
            <a:endParaRPr lang="en-US"/>
          </a:p>
        </p:txBody>
      </p:sp>
      <p:sp>
        <p:nvSpPr>
          <p:cNvPr id="105476"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smtClean="0"/>
              <a:t>Click to edit Master subtitle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ED0384D-5028-46EB-837D-55BF87D5E47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7E94843-7390-4E37-9907-A00D28135B9D}"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08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10BC0E0A-1BB6-4683-BEBA-D57DBC346BF4}"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D5C9724E-6220-4046-BD01-045B940EF4AC}"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F2588488-312F-4D87-A510-7CDFD30859C1}"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BC11F1E-B71E-4881-ADA1-586327B055CA}"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9CB71914-6480-4819-8985-A2A50CFB570E}"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06ED0CC-402B-429D-A390-AE23B0BE79A0}"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1613927-0511-4448-9F7F-075336A04628}"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4D152C1-4046-4B5E-B953-7471374AF8F2}"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7044485-8F62-4E91-AB6B-1C7EEEFD0AF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sz="1200">
                <a:solidFill>
                  <a:schemeClr val="tx1"/>
                </a:solidFill>
              </a:defRPr>
            </a:lvl1pPr>
          </a:lstStyle>
          <a:p>
            <a:fld id="{26010A19-A46F-450B-94AE-CC3F44164F29}"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3C7FF49-B741-4C40-84A2-DDC7C6A3AB00}"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A78E4AF-D801-4810-B41D-DDADAB4008DC}"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29A523EB-C203-4D84-A1D4-A7FAC194C49D}"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351B74B-A65C-43FF-91FE-5A984CC674D8}"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93319135-97A4-4396-AF8F-76B0AC85BD3B}"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B46A5CB3-B2E2-460D-A45A-1D5558EF880E}"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755100E-C401-4057-9935-7091EE6473DA}"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3971ECF9-0569-450E-8218-BEAE090C87A5}"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61B211D-2150-4CEB-8E66-3DC5CC746DF0}"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B0AF0AF-BA6F-4978-8726-828BC323778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26010A19-A46F-450B-94AE-CC3F44164F29}"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5.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6.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radientbitmap"/>
          <p:cNvPicPr>
            <a:picLocks noChangeAspect="1" noChangeArrowheads="1"/>
          </p:cNvPicPr>
          <p:nvPr/>
        </p:nvPicPr>
        <p:blipFill>
          <a:blip r:embed="rId17"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1100" b="1">
                <a:solidFill>
                  <a:schemeClr val="tx1"/>
                </a:solidFill>
                <a:cs typeface="+mn-cs"/>
              </a:defRPr>
            </a:lvl1pPr>
          </a:lstStyle>
          <a:p>
            <a:fld id="{26010A19-A46F-450B-94AE-CC3F44164F29}" type="slidenum">
              <a:rPr lang="en-US" smtClean="0"/>
              <a:pPr/>
              <a:t>‹#›</a:t>
            </a:fld>
            <a:endParaRPr lang="en-US" dirty="0"/>
          </a:p>
        </p:txBody>
      </p:sp>
      <p:sp>
        <p:nvSpPr>
          <p:cNvPr id="1028" name="Title Placeholder 1"/>
          <p:cNvSpPr>
            <a:spLocks noGrp="1"/>
          </p:cNvSpPr>
          <p:nvPr>
            <p:ph type="title"/>
          </p:nvPr>
        </p:nvSpPr>
        <p:spPr bwMode="auto">
          <a:xfrm>
            <a:off x="457200" y="152400"/>
            <a:ext cx="8305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1029" name="Text Placeholder 2"/>
          <p:cNvSpPr>
            <a:spLocks noGrp="1"/>
          </p:cNvSpPr>
          <p:nvPr>
            <p:ph type="body" idx="1"/>
          </p:nvPr>
        </p:nvSpPr>
        <p:spPr bwMode="auto">
          <a:xfrm>
            <a:off x="457200" y="1219200"/>
            <a:ext cx="8305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pic>
        <p:nvPicPr>
          <p:cNvPr id="1030" name="Picture 5" descr="FAD_logo.png"/>
          <p:cNvPicPr>
            <a:picLocks noChangeAspect="1"/>
          </p:cNvPicPr>
          <p:nvPr/>
        </p:nvPicPr>
        <p:blipFill>
          <a:blip r:embed="rId18" cstate="print"/>
          <a:srcRect/>
          <a:stretch>
            <a:fillRect/>
          </a:stretch>
        </p:blipFill>
        <p:spPr bwMode="auto">
          <a:xfrm>
            <a:off x="7078663" y="6096000"/>
            <a:ext cx="1836737"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34" r:id="rId14"/>
    <p:sldLayoutId id="2147483735" r:id="rId15"/>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radientbitmap"/>
          <p:cNvPicPr>
            <a:picLocks noChangeAspect="1" noChangeArrowheads="1"/>
          </p:cNvPicPr>
          <p:nvPr/>
        </p:nvPicPr>
        <p:blipFill>
          <a:blip r:embed="rId17"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1100" b="1">
                <a:solidFill>
                  <a:schemeClr val="tx1"/>
                </a:solidFill>
                <a:cs typeface="+mn-cs"/>
              </a:defRPr>
            </a:lvl1pPr>
          </a:lstStyle>
          <a:p>
            <a:fld id="{26010A19-A46F-450B-94AE-CC3F44164F29}" type="slidenum">
              <a:rPr lang="en-US" smtClean="0"/>
              <a:pPr/>
              <a:t>‹#›</a:t>
            </a:fld>
            <a:endParaRPr lang="en-US" dirty="0"/>
          </a:p>
        </p:txBody>
      </p:sp>
      <p:sp>
        <p:nvSpPr>
          <p:cNvPr id="1028" name="Title Placeholder 1"/>
          <p:cNvSpPr>
            <a:spLocks noGrp="1"/>
          </p:cNvSpPr>
          <p:nvPr>
            <p:ph type="title"/>
          </p:nvPr>
        </p:nvSpPr>
        <p:spPr bwMode="auto">
          <a:xfrm>
            <a:off x="457200" y="152400"/>
            <a:ext cx="8305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Page Header Arial Bold 24pts</a:t>
            </a:r>
          </a:p>
        </p:txBody>
      </p:sp>
      <p:sp>
        <p:nvSpPr>
          <p:cNvPr id="1029" name="Text Placeholder 2"/>
          <p:cNvSpPr>
            <a:spLocks noGrp="1"/>
          </p:cNvSpPr>
          <p:nvPr>
            <p:ph type="body" idx="1"/>
          </p:nvPr>
        </p:nvSpPr>
        <p:spPr bwMode="auto">
          <a:xfrm>
            <a:off x="457200" y="1219200"/>
            <a:ext cx="8305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Level 1 Arial 20</a:t>
            </a:r>
          </a:p>
          <a:p>
            <a:pPr lvl="1"/>
            <a:r>
              <a:rPr lang="en-US" dirty="0" smtClean="0"/>
              <a:t>Level 2 Arial 18</a:t>
            </a:r>
          </a:p>
          <a:p>
            <a:pPr lvl="2"/>
            <a:r>
              <a:rPr lang="en-US" dirty="0" smtClean="0"/>
              <a:t>Level 3 Arial Light 16</a:t>
            </a:r>
          </a:p>
        </p:txBody>
      </p:sp>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00" y="5711062"/>
            <a:ext cx="685800" cy="953262"/>
          </a:xfrm>
          <a:prstGeom prst="rect">
            <a:avLst/>
          </a:prstGeom>
        </p:spPr>
      </p:pic>
    </p:spTree>
    <p:extLst>
      <p:ext uri="{BB962C8B-B14F-4D97-AF65-F5344CB8AC3E}">
        <p14:creationId xmlns:p14="http://schemas.microsoft.com/office/powerpoint/2010/main" val="139313853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hf hdr="0" ftr="0" dt="0"/>
  <p:txStyles>
    <p:titleStyle>
      <a:lvl1pPr algn="l" defTabSz="457200" rtl="0" eaLnBrk="1" fontAlgn="base" hangingPunct="1">
        <a:spcBef>
          <a:spcPct val="0"/>
        </a:spcBef>
        <a:spcAft>
          <a:spcPct val="0"/>
        </a:spcAft>
        <a:defRPr sz="2400" b="1">
          <a:solidFill>
            <a:srgbClr val="00337F"/>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00337F"/>
        </a:buClr>
        <a:buFont typeface="Arial" pitchFamily="34"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00337F"/>
        </a:buClr>
        <a:buFont typeface="Arial" pitchFamily="34"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00337F"/>
        </a:buClr>
        <a:buFont typeface="Arial" pitchFamily="34"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radientbitmap"/>
          <p:cNvPicPr>
            <a:picLocks noChangeAspect="1" noChangeArrowheads="1"/>
          </p:cNvPicPr>
          <p:nvPr/>
        </p:nvPicPr>
        <p:blipFill>
          <a:blip r:embed="rId17"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1100" b="1">
                <a:solidFill>
                  <a:schemeClr val="tx1"/>
                </a:solidFill>
                <a:cs typeface="+mn-cs"/>
              </a:defRPr>
            </a:lvl1pPr>
          </a:lstStyle>
          <a:p>
            <a:fld id="{26010A19-A46F-450B-94AE-CC3F44164F29}" type="slidenum">
              <a:rPr lang="en-US" smtClean="0"/>
              <a:pPr/>
              <a:t>‹#›</a:t>
            </a:fld>
            <a:endParaRPr lang="en-US" dirty="0"/>
          </a:p>
        </p:txBody>
      </p:sp>
      <p:sp>
        <p:nvSpPr>
          <p:cNvPr id="1028" name="Title Placeholder 1"/>
          <p:cNvSpPr>
            <a:spLocks noGrp="1"/>
          </p:cNvSpPr>
          <p:nvPr>
            <p:ph type="title"/>
          </p:nvPr>
        </p:nvSpPr>
        <p:spPr bwMode="auto">
          <a:xfrm>
            <a:off x="457200" y="152400"/>
            <a:ext cx="8305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1029" name="Text Placeholder 2"/>
          <p:cNvSpPr>
            <a:spLocks noGrp="1"/>
          </p:cNvSpPr>
          <p:nvPr>
            <p:ph type="body" idx="1"/>
          </p:nvPr>
        </p:nvSpPr>
        <p:spPr bwMode="auto">
          <a:xfrm>
            <a:off x="457200" y="1219200"/>
            <a:ext cx="8305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pic>
        <p:nvPicPr>
          <p:cNvPr id="1030" name="Picture 5" descr="FAD_logo.png"/>
          <p:cNvPicPr>
            <a:picLocks noChangeAspect="1"/>
          </p:cNvPicPr>
          <p:nvPr/>
        </p:nvPicPr>
        <p:blipFill>
          <a:blip r:embed="rId18" cstate="print"/>
          <a:srcRect/>
          <a:stretch>
            <a:fillRect/>
          </a:stretch>
        </p:blipFill>
        <p:spPr bwMode="auto">
          <a:xfrm>
            <a:off x="7078663" y="6096000"/>
            <a:ext cx="1836737" cy="412750"/>
          </a:xfrm>
          <a:prstGeom prst="rect">
            <a:avLst/>
          </a:prstGeom>
          <a:noFill/>
          <a:ln w="9525">
            <a:noFill/>
            <a:miter lim="800000"/>
            <a:headEnd/>
            <a:tailEnd/>
          </a:ln>
        </p:spPr>
      </p:pic>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400" y="5711062"/>
            <a:ext cx="685800" cy="953262"/>
          </a:xfrm>
          <a:prstGeom prst="rect">
            <a:avLst/>
          </a:prstGeom>
        </p:spPr>
      </p:pic>
    </p:spTree>
    <p:extLst>
      <p:ext uri="{BB962C8B-B14F-4D97-AF65-F5344CB8AC3E}">
        <p14:creationId xmlns:p14="http://schemas.microsoft.com/office/powerpoint/2010/main" val="336275481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darkergradien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Thank you.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charset="0"/>
        </a:defRPr>
      </a:lvl2pPr>
      <a:lvl3pPr algn="ctr" rtl="0" eaLnBrk="1" fontAlgn="base" hangingPunct="1">
        <a:spcBef>
          <a:spcPct val="0"/>
        </a:spcBef>
        <a:spcAft>
          <a:spcPct val="0"/>
        </a:spcAft>
        <a:defRPr sz="3600">
          <a:solidFill>
            <a:schemeClr val="bg1"/>
          </a:solidFill>
          <a:latin typeface="Arial" charset="0"/>
        </a:defRPr>
      </a:lvl3pPr>
      <a:lvl4pPr algn="ctr" rtl="0" eaLnBrk="1" fontAlgn="base" hangingPunct="1">
        <a:spcBef>
          <a:spcPct val="0"/>
        </a:spcBef>
        <a:spcAft>
          <a:spcPct val="0"/>
        </a:spcAft>
        <a:defRPr sz="3600">
          <a:solidFill>
            <a:schemeClr val="bg1"/>
          </a:solidFill>
          <a:latin typeface="Arial" charset="0"/>
        </a:defRPr>
      </a:lvl4pPr>
      <a:lvl5pPr algn="ctr" rtl="0" eaLnBrk="1" fontAlgn="base" hangingPunct="1">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gradientbitmap"/>
          <p:cNvPicPr>
            <a:picLocks noChangeAspect="1" noChangeArrowheads="1"/>
          </p:cNvPicPr>
          <p:nvPr/>
        </p:nvPicPr>
        <p:blipFill>
          <a:blip r:embed="rId13"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mn-cs"/>
              </a:defRPr>
            </a:lvl1pPr>
          </a:lstStyle>
          <a:p>
            <a:pPr>
              <a:defRPr/>
            </a:pPr>
            <a:fld id="{A047099D-2B3E-4C0D-8909-5C404BF2CB10}" type="slidenum">
              <a:rPr lang="en-US"/>
              <a:pPr>
                <a:defRPr/>
              </a:pPr>
              <a:t>‹#›</a:t>
            </a:fld>
            <a:endParaRPr lang="en-US" dirty="0"/>
          </a:p>
        </p:txBody>
      </p:sp>
      <p:sp>
        <p:nvSpPr>
          <p:cNvPr id="3076" name="Title Placeholder 1"/>
          <p:cNvSpPr>
            <a:spLocks noGrp="1"/>
          </p:cNvSpPr>
          <p:nvPr>
            <p:ph type="title"/>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3077" name="Text Placeholder 2"/>
          <p:cNvSpPr>
            <a:spLocks noGrp="1"/>
          </p:cNvSpPr>
          <p:nvPr>
            <p:ph type="body" idx="1"/>
          </p:nvPr>
        </p:nvSpPr>
        <p:spPr bwMode="auto">
          <a:xfrm>
            <a:off x="457200" y="1219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gradientbitmap"/>
          <p:cNvPicPr>
            <a:picLocks noChangeAspect="1" noChangeArrowheads="1"/>
          </p:cNvPicPr>
          <p:nvPr/>
        </p:nvPicPr>
        <p:blipFill>
          <a:blip r:embed="rId13"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mn-cs"/>
              </a:defRPr>
            </a:lvl1pPr>
          </a:lstStyle>
          <a:p>
            <a:pPr>
              <a:defRPr/>
            </a:pPr>
            <a:fld id="{BF9413A4-73D8-4057-A2BC-F6D2E47755C8}" type="slidenum">
              <a:rPr lang="en-US"/>
              <a:pPr>
                <a:defRPr/>
              </a:pPr>
              <a:t>‹#›</a:t>
            </a:fld>
            <a:endParaRPr lang="en-US" dirty="0"/>
          </a:p>
        </p:txBody>
      </p:sp>
      <p:sp>
        <p:nvSpPr>
          <p:cNvPr id="4100" name="Title Placeholder 1"/>
          <p:cNvSpPr>
            <a:spLocks noGrp="1"/>
          </p:cNvSpPr>
          <p:nvPr>
            <p:ph type="title"/>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4101" name="Text Placeholder 2"/>
          <p:cNvSpPr>
            <a:spLocks noGrp="1"/>
          </p:cNvSpPr>
          <p:nvPr>
            <p:ph type="body" idx="1"/>
          </p:nvPr>
        </p:nvSpPr>
        <p:spPr bwMode="auto">
          <a:xfrm>
            <a:off x="457200" y="1219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Arial" charset="0"/>
              </a:defRPr>
            </a:lvl1pPr>
          </a:lstStyle>
          <a:p>
            <a:pPr>
              <a:defRPr/>
            </a:pPr>
            <a:fld id="{D58B16B4-DC1A-4ACD-9422-6CCDF1C4C9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eaLnBrk="1" fontAlgn="base" hangingPunct="1">
        <a:spcBef>
          <a:spcPct val="0"/>
        </a:spcBef>
        <a:spcAft>
          <a:spcPct val="0"/>
        </a:spcAft>
        <a:defRPr sz="4400">
          <a:solidFill>
            <a:srgbClr val="C8223A"/>
          </a:solidFill>
          <a:latin typeface="+mj-lt"/>
          <a:ea typeface="+mj-ea"/>
          <a:cs typeface="+mj-cs"/>
        </a:defRPr>
      </a:lvl1pPr>
      <a:lvl2pPr algn="ctr" rtl="0" eaLnBrk="1" fontAlgn="base" hangingPunct="1">
        <a:spcBef>
          <a:spcPct val="0"/>
        </a:spcBef>
        <a:spcAft>
          <a:spcPct val="0"/>
        </a:spcAft>
        <a:defRPr sz="4400">
          <a:solidFill>
            <a:srgbClr val="C8223A"/>
          </a:solidFill>
          <a:latin typeface="Arial" charset="0"/>
        </a:defRPr>
      </a:lvl2pPr>
      <a:lvl3pPr algn="ctr" rtl="0" eaLnBrk="1" fontAlgn="base" hangingPunct="1">
        <a:spcBef>
          <a:spcPct val="0"/>
        </a:spcBef>
        <a:spcAft>
          <a:spcPct val="0"/>
        </a:spcAft>
        <a:defRPr sz="4400">
          <a:solidFill>
            <a:srgbClr val="C8223A"/>
          </a:solidFill>
          <a:latin typeface="Arial" charset="0"/>
        </a:defRPr>
      </a:lvl3pPr>
      <a:lvl4pPr algn="ctr" rtl="0" eaLnBrk="1" fontAlgn="base" hangingPunct="1">
        <a:spcBef>
          <a:spcPct val="0"/>
        </a:spcBef>
        <a:spcAft>
          <a:spcPct val="0"/>
        </a:spcAft>
        <a:defRPr sz="4400">
          <a:solidFill>
            <a:srgbClr val="C8223A"/>
          </a:solidFill>
          <a:latin typeface="Arial" charset="0"/>
        </a:defRPr>
      </a:lvl4pPr>
      <a:lvl5pPr algn="ctr" rtl="0" eaLnBrk="1" fontAlgn="base" hangingPunct="1">
        <a:spcBef>
          <a:spcPct val="0"/>
        </a:spcBef>
        <a:spcAft>
          <a:spcPct val="0"/>
        </a:spcAft>
        <a:defRPr sz="4400">
          <a:solidFill>
            <a:srgbClr val="C8223A"/>
          </a:solidFill>
          <a:latin typeface="Arial" charset="0"/>
        </a:defRPr>
      </a:lvl5pPr>
      <a:lvl6pPr marL="457200" algn="ctr" rtl="0" eaLnBrk="1" fontAlgn="base" hangingPunct="1">
        <a:spcBef>
          <a:spcPct val="0"/>
        </a:spcBef>
        <a:spcAft>
          <a:spcPct val="0"/>
        </a:spcAft>
        <a:defRPr sz="4400">
          <a:solidFill>
            <a:srgbClr val="C8223A"/>
          </a:solidFill>
          <a:latin typeface="Arial" charset="0"/>
        </a:defRPr>
      </a:lvl6pPr>
      <a:lvl7pPr marL="914400" algn="ctr" rtl="0" eaLnBrk="1" fontAlgn="base" hangingPunct="1">
        <a:spcBef>
          <a:spcPct val="0"/>
        </a:spcBef>
        <a:spcAft>
          <a:spcPct val="0"/>
        </a:spcAft>
        <a:defRPr sz="4400">
          <a:solidFill>
            <a:srgbClr val="C8223A"/>
          </a:solidFill>
          <a:latin typeface="Arial" charset="0"/>
        </a:defRPr>
      </a:lvl7pPr>
      <a:lvl8pPr marL="1371600" algn="ctr" rtl="0" eaLnBrk="1" fontAlgn="base" hangingPunct="1">
        <a:spcBef>
          <a:spcPct val="0"/>
        </a:spcBef>
        <a:spcAft>
          <a:spcPct val="0"/>
        </a:spcAft>
        <a:defRPr sz="4400">
          <a:solidFill>
            <a:srgbClr val="C8223A"/>
          </a:solidFill>
          <a:latin typeface="Arial" charset="0"/>
        </a:defRPr>
      </a:lvl8pPr>
      <a:lvl9pPr marL="1828800" algn="ctr" rtl="0" eaLnBrk="1" fontAlgn="base" hangingPunct="1">
        <a:spcBef>
          <a:spcPct val="0"/>
        </a:spcBef>
        <a:spcAft>
          <a:spcPct val="0"/>
        </a:spcAft>
        <a:defRPr sz="4400">
          <a:solidFill>
            <a:srgbClr val="C8223A"/>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darkergradien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457200" y="3048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Thank you.</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charset="0"/>
        </a:defRPr>
      </a:lvl2pPr>
      <a:lvl3pPr algn="ctr" rtl="0" eaLnBrk="1" fontAlgn="base" hangingPunct="1">
        <a:spcBef>
          <a:spcPct val="0"/>
        </a:spcBef>
        <a:spcAft>
          <a:spcPct val="0"/>
        </a:spcAft>
        <a:defRPr sz="3600">
          <a:solidFill>
            <a:schemeClr val="bg1"/>
          </a:solidFill>
          <a:latin typeface="Arial" charset="0"/>
        </a:defRPr>
      </a:lvl3pPr>
      <a:lvl4pPr algn="ctr" rtl="0" eaLnBrk="1" fontAlgn="base" hangingPunct="1">
        <a:spcBef>
          <a:spcPct val="0"/>
        </a:spcBef>
        <a:spcAft>
          <a:spcPct val="0"/>
        </a:spcAft>
        <a:defRPr sz="3600">
          <a:solidFill>
            <a:schemeClr val="bg1"/>
          </a:solidFill>
          <a:latin typeface="Arial" charset="0"/>
        </a:defRPr>
      </a:lvl4pPr>
      <a:lvl5pPr algn="ctr" rtl="0" eaLnBrk="1" fontAlgn="base" hangingPunct="1">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reativecommons.org/licenses/by-nc-sa/3.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heug.org/p/do/sd/sid=8489&amp;fid=7076&amp;req=direct" TargetMode="External"/><Relationship Id="rId2" Type="http://schemas.openxmlformats.org/officeDocument/2006/relationships/hyperlink" Target="http://www.heug.org/p/do/sd/sid=7193&amp;fid=6010&amp;req=direct" TargetMode="External"/><Relationship Id="rId1" Type="http://schemas.openxmlformats.org/officeDocument/2006/relationships/slideLayout" Target="../slideLayouts/slideLayout15.xml"/><Relationship Id="rId6" Type="http://schemas.openxmlformats.org/officeDocument/2006/relationships/hyperlink" Target="http://portal.itconvergence.com/pls/portal/docs/PAGE/OAUG/OAUGKNOWLEDGEFACTORY/CONFERENCEPAPERDATABASE/PAPERS/collaborate11/8465/jshaffner_wp_1.pdf" TargetMode="External"/><Relationship Id="rId5" Type="http://schemas.openxmlformats.org/officeDocument/2006/relationships/hyperlink" Target="http://www.heug.org/p/do/sd/sid=11278&amp;fid=11295&amp;req=direct" TargetMode="External"/><Relationship Id="rId4" Type="http://schemas.openxmlformats.org/officeDocument/2006/relationships/hyperlink" Target="http://www.heug.org/p/do/sd/sid=9457&amp;fid=9015&amp;req=direct"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oracleus.wingateweb.com/published/oracleus2011/sessions/09754/9754_Cho221571.pdf"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image" Target="../media/image15.emf"/><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ason_shaffner@harvard.edu" TargetMode="External"/><Relationship Id="rId7" Type="http://schemas.openxmlformats.org/officeDocument/2006/relationships/image" Target="../media/image9.png"/><Relationship Id="rId2" Type="http://schemas.openxmlformats.org/officeDocument/2006/relationships/hyperlink" Target="http://twitter.com/jasonshaffner"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mailto:geof@jhu.edu" TargetMode="External"/><Relationship Id="rId4" Type="http://schemas.openxmlformats.org/officeDocument/2006/relationships/hyperlink" Target="http://www.twitter.com/geofdot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hyperlink" Target="mailto:jason_shaffner@harvard.edu" TargetMode="External"/><Relationship Id="rId2" Type="http://schemas.openxmlformats.org/officeDocument/2006/relationships/hyperlink" Target="http://twitter.com/jasonshaffner" TargetMode="External"/><Relationship Id="rId1" Type="http://schemas.openxmlformats.org/officeDocument/2006/relationships/slideLayout" Target="../slideLayouts/slideLayout38.xml"/><Relationship Id="rId6" Type="http://schemas.openxmlformats.org/officeDocument/2006/relationships/image" Target="../media/image29.png"/><Relationship Id="rId5" Type="http://schemas.openxmlformats.org/officeDocument/2006/relationships/hyperlink" Target="mailto:geof@jhu.edu" TargetMode="External"/><Relationship Id="rId4" Type="http://schemas.openxmlformats.org/officeDocument/2006/relationships/hyperlink" Target="http://www.twitter.com/geofdot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1"/>
            <a:ext cx="8305800" cy="2438400"/>
          </a:xfrm>
        </p:spPr>
        <p:txBody>
          <a:bodyPr/>
          <a:lstStyle/>
          <a:p>
            <a:r>
              <a:rPr lang="en-US" dirty="0" smtClean="0">
                <a:solidFill>
                  <a:srgbClr val="891F2A"/>
                </a:solidFill>
              </a:rPr>
              <a:t>Coordinated</a:t>
            </a:r>
            <a:r>
              <a:rPr lang="en-US" dirty="0" smtClean="0"/>
              <a:t> Autonomy: </a:t>
            </a:r>
            <a:br>
              <a:rPr lang="en-US" dirty="0" smtClean="0"/>
            </a:br>
            <a:r>
              <a:rPr lang="en-US" dirty="0" smtClean="0">
                <a:solidFill>
                  <a:srgbClr val="00337F"/>
                </a:solidFill>
              </a:rPr>
              <a:t>Centralized ERP in the Decentralized Institution</a:t>
            </a:r>
          </a:p>
        </p:txBody>
      </p:sp>
      <p:sp>
        <p:nvSpPr>
          <p:cNvPr id="3" name="Subtitle 2"/>
          <p:cNvSpPr>
            <a:spLocks noGrp="1"/>
          </p:cNvSpPr>
          <p:nvPr>
            <p:ph type="subTitle" idx="1"/>
          </p:nvPr>
        </p:nvSpPr>
        <p:spPr>
          <a:xfrm>
            <a:off x="2438400" y="4555524"/>
            <a:ext cx="6248400" cy="1311876"/>
          </a:xfrm>
        </p:spPr>
        <p:txBody>
          <a:bodyPr/>
          <a:lstStyle/>
          <a:p>
            <a:r>
              <a:rPr lang="en-US" dirty="0" smtClean="0"/>
              <a:t>EDUCAUSE Live! Webinar</a:t>
            </a:r>
            <a:br>
              <a:rPr lang="en-US" dirty="0" smtClean="0"/>
            </a:br>
            <a:r>
              <a:rPr lang="en-US" dirty="0" smtClean="0"/>
              <a:t>August 21, 2012</a:t>
            </a:r>
            <a:br>
              <a:rPr lang="en-US" dirty="0" smtClean="0"/>
            </a:br>
            <a:r>
              <a:rPr lang="en-US" dirty="0" smtClean="0"/>
              <a:t>1:00 – 2:00 pm</a:t>
            </a:r>
          </a:p>
        </p:txBody>
      </p:sp>
      <p:sp>
        <p:nvSpPr>
          <p:cNvPr id="5" name="Rectangle 1"/>
          <p:cNvSpPr>
            <a:spLocks noChangeArrowheads="1"/>
          </p:cNvSpPr>
          <p:nvPr/>
        </p:nvSpPr>
        <p:spPr bwMode="auto">
          <a:xfrm>
            <a:off x="2606040" y="6153540"/>
            <a:ext cx="524256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4374B7"/>
                </a:solidFill>
                <a:effectLst/>
                <a:latin typeface="inherit"/>
                <a:cs typeface="Arial" pitchFamily="34" charset="0"/>
                <a:hlinkClick r:id="rId2"/>
              </a:rPr>
              <a:t>  </a:t>
            </a:r>
            <a:r>
              <a:rPr kumimoji="0" lang="en-US" sz="1800" b="0" i="0" u="none" strike="noStrike" cap="none" normalizeH="0" baseline="0" dirty="0" smtClean="0">
                <a:ln>
                  <a:noFill/>
                </a:ln>
                <a:solidFill>
                  <a:srgbClr val="808080"/>
                </a:solidFill>
                <a:effectLst/>
                <a:latin typeface="Helvetica Neue"/>
                <a:cs typeface="Arial" pitchFamily="34" charset="0"/>
              </a:rPr>
              <a:t/>
            </a:r>
            <a:br>
              <a:rPr kumimoji="0" lang="en-US" sz="1800" b="0" i="0" u="none" strike="noStrike" cap="none" normalizeH="0" baseline="0" dirty="0" smtClean="0">
                <a:ln>
                  <a:noFill/>
                </a:ln>
                <a:solidFill>
                  <a:srgbClr val="808080"/>
                </a:solidFill>
                <a:effectLst/>
                <a:latin typeface="Helvetica Neue"/>
                <a:cs typeface="Arial" pitchFamily="34" charset="0"/>
              </a:rPr>
            </a:br>
            <a:r>
              <a:rPr kumimoji="0" lang="en-US" sz="900" b="0" i="0" u="none" strike="noStrike" cap="none" normalizeH="0" baseline="0" dirty="0" smtClean="0">
                <a:ln>
                  <a:noFill/>
                </a:ln>
                <a:solidFill>
                  <a:srgbClr val="808080"/>
                </a:solidFill>
                <a:effectLst/>
                <a:latin typeface="Helvetica Neue"/>
                <a:cs typeface="Arial" pitchFamily="34" charset="0"/>
              </a:rPr>
              <a:t>Coordinated Autonomy: Centralized ERP in the Decentralized Institution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808080"/>
                </a:solidFill>
                <a:effectLst/>
                <a:latin typeface="Helvetica Neue"/>
                <a:cs typeface="Arial" pitchFamily="34" charset="0"/>
              </a:rPr>
              <a:t>by Jason Shaffner &amp; Geoffrey Corb is licensed under a </a:t>
            </a:r>
            <a:r>
              <a:rPr kumimoji="0" lang="en-US" sz="900" b="0" i="0" u="none" strike="noStrike" cap="none" normalizeH="0" baseline="0" dirty="0" smtClean="0">
                <a:ln>
                  <a:noFill/>
                </a:ln>
                <a:solidFill>
                  <a:srgbClr val="4374B7"/>
                </a:solidFill>
                <a:effectLst/>
                <a:latin typeface="inherit"/>
                <a:cs typeface="Arial" pitchFamily="34" charset="0"/>
                <a:hlinkClick r:id="rId2"/>
              </a:rPr>
              <a:t>Creative Commons Attribution-NonCommercial-ShareAlike 3.0 Unported License</a:t>
            </a:r>
            <a:r>
              <a:rPr kumimoji="0" lang="en-US" sz="900" b="0" i="0" u="none" strike="noStrike" cap="none" normalizeH="0" baseline="0" dirty="0" smtClean="0">
                <a:ln>
                  <a:noFill/>
                </a:ln>
                <a:solidFill>
                  <a:srgbClr val="808080"/>
                </a:solidFill>
                <a:effectLst/>
                <a:latin typeface="Helvetica Neue"/>
                <a:cs typeface="Arial" pitchFamily="34" charset="0"/>
              </a:rPr>
              <a:t>.</a:t>
            </a:r>
            <a:endParaRPr kumimoji="0" lang="en-US" sz="900" b="0" i="0" u="none" strike="noStrike" cap="none" normalizeH="0" baseline="0" dirty="0" smtClean="0">
              <a:ln>
                <a:noFill/>
              </a:ln>
              <a:solidFill>
                <a:srgbClr val="4374B7"/>
              </a:solidFill>
              <a:effectLst/>
              <a:latin typeface="inherit"/>
              <a:cs typeface="Arial" pitchFamily="34" charset="0"/>
            </a:endParaRPr>
          </a:p>
        </p:txBody>
      </p:sp>
      <p:pic>
        <p:nvPicPr>
          <p:cNvPr id="6" name="Picture 2" descr="Creative Commons Licens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6405562"/>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ERP Architecture at Harvard University</a:t>
            </a:r>
            <a:endParaRPr lang="en-US" sz="2000" dirty="0"/>
          </a:p>
        </p:txBody>
      </p:sp>
      <p:sp>
        <p:nvSpPr>
          <p:cNvPr id="4" name="Content Placeholder 5"/>
          <p:cNvSpPr>
            <a:spLocks noGrp="1"/>
          </p:cNvSpPr>
          <p:nvPr>
            <p:ph sz="quarter" idx="10"/>
          </p:nvPr>
        </p:nvSpPr>
        <p:spPr>
          <a:xfrm>
            <a:off x="609600" y="914400"/>
            <a:ext cx="4114800" cy="5105400"/>
          </a:xfrm>
        </p:spPr>
        <p:txBody>
          <a:bodyPr/>
          <a:lstStyle/>
          <a:p>
            <a:pPr>
              <a:spcAft>
                <a:spcPts val="0"/>
              </a:spcAft>
            </a:pPr>
            <a:r>
              <a:rPr lang="en-US" dirty="0">
                <a:solidFill>
                  <a:schemeClr val="tx1"/>
                </a:solidFill>
              </a:rPr>
              <a:t>Oracle E-Business Suite 11i</a:t>
            </a:r>
          </a:p>
          <a:p>
            <a:pPr lvl="1">
              <a:spcAft>
                <a:spcPts val="0"/>
              </a:spcAft>
            </a:pPr>
            <a:r>
              <a:rPr lang="en-US" dirty="0">
                <a:solidFill>
                  <a:schemeClr val="tx1"/>
                </a:solidFill>
              </a:rPr>
              <a:t>GL, AP, AR, CM, </a:t>
            </a:r>
            <a:r>
              <a:rPr lang="en-US" dirty="0" err="1">
                <a:solidFill>
                  <a:schemeClr val="tx1"/>
                </a:solidFill>
              </a:rPr>
              <a:t>iProcurement</a:t>
            </a:r>
            <a:endParaRPr lang="en-US" dirty="0">
              <a:solidFill>
                <a:schemeClr val="tx1"/>
              </a:solidFill>
            </a:endParaRPr>
          </a:p>
          <a:p>
            <a:pPr lvl="1">
              <a:spcAft>
                <a:spcPts val="0"/>
              </a:spcAft>
            </a:pPr>
            <a:r>
              <a:rPr lang="en-US" dirty="0">
                <a:solidFill>
                  <a:schemeClr val="tx1"/>
                </a:solidFill>
              </a:rPr>
              <a:t>Implemented in 1999 (10.7); upgrade to 11i in 2003</a:t>
            </a:r>
          </a:p>
          <a:p>
            <a:pPr lvl="1">
              <a:spcAft>
                <a:spcPts val="0"/>
              </a:spcAft>
            </a:pPr>
            <a:r>
              <a:rPr lang="en-US" dirty="0">
                <a:solidFill>
                  <a:schemeClr val="tx1"/>
                </a:solidFill>
              </a:rPr>
              <a:t>R12 Go-live: November 2012</a:t>
            </a:r>
          </a:p>
          <a:p>
            <a:pPr>
              <a:spcAft>
                <a:spcPts val="0"/>
              </a:spcAft>
            </a:pPr>
            <a:r>
              <a:rPr lang="en-US" dirty="0">
                <a:solidFill>
                  <a:schemeClr val="tx1"/>
                </a:solidFill>
              </a:rPr>
              <a:t>PeopleSoft Enterprise </a:t>
            </a:r>
            <a:r>
              <a:rPr lang="en-US" dirty="0" smtClean="0">
                <a:solidFill>
                  <a:schemeClr val="tx1"/>
                </a:solidFill>
              </a:rPr>
              <a:t>9.1</a:t>
            </a:r>
            <a:endParaRPr lang="en-US" dirty="0">
              <a:solidFill>
                <a:schemeClr val="tx1"/>
              </a:solidFill>
            </a:endParaRPr>
          </a:p>
          <a:p>
            <a:pPr lvl="1">
              <a:spcAft>
                <a:spcPts val="0"/>
              </a:spcAft>
            </a:pPr>
            <a:r>
              <a:rPr lang="en-US" dirty="0">
                <a:solidFill>
                  <a:schemeClr val="tx1"/>
                </a:solidFill>
              </a:rPr>
              <a:t>HR, Benefits, Pension, Payroll, Time &amp; Labor, Absence </a:t>
            </a:r>
            <a:r>
              <a:rPr lang="en-US" dirty="0" err="1">
                <a:solidFill>
                  <a:schemeClr val="tx1"/>
                </a:solidFill>
              </a:rPr>
              <a:t>Mgmt</a:t>
            </a:r>
            <a:endParaRPr lang="en-US" dirty="0">
              <a:solidFill>
                <a:schemeClr val="tx1"/>
              </a:solidFill>
            </a:endParaRPr>
          </a:p>
          <a:p>
            <a:pPr>
              <a:spcAft>
                <a:spcPts val="0"/>
              </a:spcAft>
            </a:pPr>
            <a:r>
              <a:rPr lang="en-US" dirty="0" smtClean="0">
                <a:solidFill>
                  <a:schemeClr val="tx1"/>
                </a:solidFill>
              </a:rPr>
              <a:t>Oracle </a:t>
            </a:r>
            <a:r>
              <a:rPr lang="en-US" dirty="0">
                <a:solidFill>
                  <a:schemeClr val="tx1"/>
                </a:solidFill>
              </a:rPr>
              <a:t>Hyperion Planning 11.1.2</a:t>
            </a:r>
          </a:p>
          <a:p>
            <a:pPr lvl="1">
              <a:spcAft>
                <a:spcPts val="0"/>
              </a:spcAft>
            </a:pPr>
            <a:r>
              <a:rPr lang="en-US" dirty="0" smtClean="0">
                <a:solidFill>
                  <a:schemeClr val="tx1"/>
                </a:solidFill>
              </a:rPr>
              <a:t>Used primarily for </a:t>
            </a:r>
            <a:r>
              <a:rPr lang="en-US" dirty="0">
                <a:solidFill>
                  <a:schemeClr val="tx1"/>
                </a:solidFill>
              </a:rPr>
              <a:t>annual budget process </a:t>
            </a:r>
            <a:endParaRPr lang="en-US" dirty="0" smtClean="0">
              <a:solidFill>
                <a:schemeClr val="tx1"/>
              </a:solidFill>
            </a:endParaRPr>
          </a:p>
          <a:p>
            <a:pPr lvl="1">
              <a:spcAft>
                <a:spcPts val="0"/>
              </a:spcAft>
            </a:pPr>
            <a:r>
              <a:rPr lang="en-US" dirty="0" smtClean="0">
                <a:solidFill>
                  <a:schemeClr val="tx1"/>
                </a:solidFill>
              </a:rPr>
              <a:t>Now expanding to focus on interim financial reporting, multi-year planning, tuition and enrollment planning, etc.</a:t>
            </a:r>
            <a:endParaRPr lang="en-US" dirty="0">
              <a:solidFill>
                <a:schemeClr val="tx1"/>
              </a:solidFill>
            </a:endParaRPr>
          </a:p>
        </p:txBody>
      </p:sp>
      <p:sp>
        <p:nvSpPr>
          <p:cNvPr id="5" name="Content Placeholder 4"/>
          <p:cNvSpPr>
            <a:spLocks noGrp="1"/>
          </p:cNvSpPr>
          <p:nvPr>
            <p:ph sz="quarter" idx="11"/>
          </p:nvPr>
        </p:nvSpPr>
        <p:spPr>
          <a:xfrm>
            <a:off x="4876800" y="914400"/>
            <a:ext cx="4038600" cy="5105400"/>
          </a:xfrm>
        </p:spPr>
        <p:txBody>
          <a:bodyPr/>
          <a:lstStyle/>
          <a:p>
            <a:pPr>
              <a:spcAft>
                <a:spcPts val="0"/>
              </a:spcAft>
            </a:pPr>
            <a:r>
              <a:rPr lang="en-US" dirty="0" smtClean="0">
                <a:solidFill>
                  <a:schemeClr val="tx1"/>
                </a:solidFill>
              </a:rPr>
              <a:t>Grants Management Application Suite (GMAS)</a:t>
            </a:r>
          </a:p>
          <a:p>
            <a:pPr lvl="1">
              <a:spcAft>
                <a:spcPts val="0"/>
              </a:spcAft>
            </a:pPr>
            <a:r>
              <a:rPr lang="en-US" dirty="0" smtClean="0">
                <a:solidFill>
                  <a:schemeClr val="tx1"/>
                </a:solidFill>
              </a:rPr>
              <a:t>Custom application suite; implemented 2004</a:t>
            </a:r>
          </a:p>
          <a:p>
            <a:pPr lvl="1">
              <a:spcAft>
                <a:spcPts val="0"/>
              </a:spcAft>
            </a:pPr>
            <a:r>
              <a:rPr lang="en-US" dirty="0" smtClean="0">
                <a:solidFill>
                  <a:schemeClr val="tx1"/>
                </a:solidFill>
              </a:rPr>
              <a:t>Includes comprehensive pre- and post-award functionality, integrated with other ERPs</a:t>
            </a:r>
          </a:p>
          <a:p>
            <a:pPr>
              <a:spcAft>
                <a:spcPts val="0"/>
              </a:spcAft>
            </a:pPr>
            <a:r>
              <a:rPr lang="en-US" dirty="0" smtClean="0">
                <a:solidFill>
                  <a:schemeClr val="tx1"/>
                </a:solidFill>
              </a:rPr>
              <a:t>Harvard Data Warehouse</a:t>
            </a:r>
          </a:p>
          <a:p>
            <a:pPr lvl="1">
              <a:spcAft>
                <a:spcPts val="0"/>
              </a:spcAft>
            </a:pPr>
            <a:r>
              <a:rPr lang="en-US" dirty="0" smtClean="0">
                <a:solidFill>
                  <a:schemeClr val="tx1"/>
                </a:solidFill>
              </a:rPr>
              <a:t>Custom data warehouse and web interface; Oracle Reports and Interactive Reporting for information delivery</a:t>
            </a:r>
          </a:p>
          <a:p>
            <a:pPr lvl="1">
              <a:spcAft>
                <a:spcPts val="0"/>
              </a:spcAft>
            </a:pPr>
            <a:r>
              <a:rPr lang="en-US" dirty="0" smtClean="0">
                <a:solidFill>
                  <a:schemeClr val="tx1"/>
                </a:solidFill>
              </a:rPr>
              <a:t>Planning to implement Oracle Business Intelligence (OBIEE) in several phases over the next two years</a:t>
            </a:r>
          </a:p>
        </p:txBody>
      </p:sp>
      <p:sp>
        <p:nvSpPr>
          <p:cNvPr id="3" name="Slide Number Placeholder 2"/>
          <p:cNvSpPr>
            <a:spLocks noGrp="1"/>
          </p:cNvSpPr>
          <p:nvPr>
            <p:ph type="sldNum" sz="quarter" idx="4294967295"/>
          </p:nvPr>
        </p:nvSpPr>
        <p:spPr>
          <a:xfrm>
            <a:off x="0" y="6324600"/>
            <a:ext cx="9144000" cy="365125"/>
          </a:xfrm>
        </p:spPr>
        <p:txBody>
          <a:bodyPr/>
          <a:lstStyle/>
          <a:p>
            <a:fld id="{26010A19-A46F-450B-94AE-CC3F44164F29}" type="slidenum">
              <a:rPr lang="en-US" sz="1100" b="1" smtClean="0">
                <a:solidFill>
                  <a:schemeClr val="tx1"/>
                </a:solidFill>
              </a:rPr>
              <a:pPr/>
              <a:t>10</a:t>
            </a:fld>
            <a:endParaRPr lang="en-US" sz="1100" b="1" dirty="0">
              <a:solidFill>
                <a:schemeClr val="tx1"/>
              </a:solidFill>
            </a:endParaRPr>
          </a:p>
        </p:txBody>
      </p:sp>
    </p:spTree>
    <p:extLst>
      <p:ext uri="{BB962C8B-B14F-4D97-AF65-F5344CB8AC3E}">
        <p14:creationId xmlns:p14="http://schemas.microsoft.com/office/powerpoint/2010/main" val="914389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Challenges of Harvard Enterprise Applications Environment</a:t>
            </a:r>
            <a:endParaRPr lang="en-US" sz="2000" dirty="0"/>
          </a:p>
        </p:txBody>
      </p:sp>
      <p:sp>
        <p:nvSpPr>
          <p:cNvPr id="3" name="Slide Number Placeholder 2"/>
          <p:cNvSpPr>
            <a:spLocks noGrp="1"/>
          </p:cNvSpPr>
          <p:nvPr>
            <p:ph type="sldNum" sz="quarter" idx="10"/>
          </p:nvPr>
        </p:nvSpPr>
        <p:spPr/>
        <p:txBody>
          <a:bodyPr/>
          <a:lstStyle/>
          <a:p>
            <a:fld id="{26010A19-A46F-450B-94AE-CC3F44164F29}" type="slidenum">
              <a:rPr lang="en-US" smtClean="0"/>
              <a:pPr/>
              <a:t>11</a:t>
            </a:fld>
            <a:endParaRPr lang="en-US" dirty="0"/>
          </a:p>
        </p:txBody>
      </p:sp>
      <p:graphicFrame>
        <p:nvGraphicFramePr>
          <p:cNvPr id="5" name="Content Placeholder 4"/>
          <p:cNvGraphicFramePr>
            <a:graphicFrameLocks noGrp="1"/>
          </p:cNvGraphicFramePr>
          <p:nvPr>
            <p:ph idx="1"/>
          </p:nvPr>
        </p:nvGraphicFramePr>
        <p:xfrm>
          <a:off x="457200" y="990600"/>
          <a:ext cx="7848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Harvard case </a:t>
            </a:r>
            <a:r>
              <a:rPr lang="en-US" sz="3600" dirty="0" err="1" smtClean="0"/>
              <a:t>studIES</a:t>
            </a:r>
            <a:endParaRPr lang="en-US" sz="3600" dirty="0"/>
          </a:p>
        </p:txBody>
      </p:sp>
      <p:sp>
        <p:nvSpPr>
          <p:cNvPr id="4" name="Slide Number Placeholder 3"/>
          <p:cNvSpPr>
            <a:spLocks noGrp="1"/>
          </p:cNvSpPr>
          <p:nvPr>
            <p:ph type="sldNum" sz="quarter" idx="10"/>
          </p:nvPr>
        </p:nvSpPr>
        <p:spPr/>
        <p:txBody>
          <a:bodyPr/>
          <a:lstStyle/>
          <a:p>
            <a:fld id="{26010A19-A46F-450B-94AE-CC3F44164F29}" type="slidenum">
              <a:rPr lang="en-US" smtClean="0"/>
              <a:pPr/>
              <a:t>12</a:t>
            </a:fld>
            <a:endParaRPr lang="en-US" dirty="0"/>
          </a:p>
        </p:txBody>
      </p:sp>
    </p:spTree>
    <p:extLst>
      <p:ext uri="{BB962C8B-B14F-4D97-AF65-F5344CB8AC3E}">
        <p14:creationId xmlns:p14="http://schemas.microsoft.com/office/powerpoint/2010/main" val="3561256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Harvard University Case Studies - Background</a:t>
            </a:r>
            <a:endParaRPr lang="en-US" sz="2000" dirty="0"/>
          </a:p>
        </p:txBody>
      </p:sp>
      <p:sp>
        <p:nvSpPr>
          <p:cNvPr id="3" name="Slide Number Placeholder 2"/>
          <p:cNvSpPr>
            <a:spLocks noGrp="1"/>
          </p:cNvSpPr>
          <p:nvPr>
            <p:ph type="sldNum" sz="quarter" idx="4294967295"/>
          </p:nvPr>
        </p:nvSpPr>
        <p:spPr>
          <a:xfrm>
            <a:off x="0" y="6324600"/>
            <a:ext cx="9144000" cy="365125"/>
          </a:xfrm>
        </p:spPr>
        <p:txBody>
          <a:bodyPr/>
          <a:lstStyle/>
          <a:p>
            <a:fld id="{26010A19-A46F-450B-94AE-CC3F44164F29}" type="slidenum">
              <a:rPr lang="en-US" sz="1100" smtClean="0">
                <a:solidFill>
                  <a:schemeClr val="tx1"/>
                </a:solidFill>
              </a:rPr>
              <a:pPr/>
              <a:t>13</a:t>
            </a:fld>
            <a:endParaRPr lang="en-US" sz="11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768898686"/>
              </p:ext>
            </p:extLst>
          </p:nvPr>
        </p:nvGraphicFramePr>
        <p:xfrm>
          <a:off x="685800" y="838200"/>
          <a:ext cx="8077200" cy="5151121"/>
        </p:xfrm>
        <a:graphic>
          <a:graphicData uri="http://schemas.openxmlformats.org/drawingml/2006/table">
            <a:tbl>
              <a:tblPr firstRow="1" bandRow="1">
                <a:tableStyleId>{21E4AEA4-8DFA-4A89-87EB-49C32662AFE0}</a:tableStyleId>
              </a:tblPr>
              <a:tblGrid>
                <a:gridCol w="4038600"/>
                <a:gridCol w="4038600"/>
              </a:tblGrid>
              <a:tr h="999528">
                <a:tc>
                  <a:txBody>
                    <a:bodyPr/>
                    <a:lstStyle/>
                    <a:p>
                      <a:pPr algn="ctr"/>
                      <a:r>
                        <a:rPr lang="en-US" dirty="0" smtClean="0"/>
                        <a:t>Harvard University</a:t>
                      </a:r>
                      <a:r>
                        <a:rPr lang="en-US" baseline="0" dirty="0" smtClean="0"/>
                        <a:t> </a:t>
                      </a:r>
                      <a:br>
                        <a:rPr lang="en-US" baseline="0" dirty="0" smtClean="0"/>
                      </a:br>
                      <a:r>
                        <a:rPr lang="en-US" baseline="0" dirty="0" smtClean="0"/>
                        <a:t>Budgeting System (HUBS)</a:t>
                      </a:r>
                    </a:p>
                    <a:p>
                      <a:pPr algn="ctr"/>
                      <a:r>
                        <a:rPr lang="en-US" sz="1400" b="0" baseline="0" dirty="0" smtClean="0"/>
                        <a:t>(Oracle Hyperion Planning)</a:t>
                      </a:r>
                      <a:endParaRPr lang="en-US" sz="1400" b="0" dirty="0" smtClean="0"/>
                    </a:p>
                  </a:txBody>
                  <a:tcPr anchor="ctr"/>
                </a:tc>
                <a:tc>
                  <a:txBody>
                    <a:bodyPr/>
                    <a:lstStyle/>
                    <a:p>
                      <a:pPr algn="ctr"/>
                      <a:r>
                        <a:rPr lang="en-US" dirty="0" smtClean="0"/>
                        <a:t>Harvard Crimson Online Marketplace (HCOM)</a:t>
                      </a:r>
                    </a:p>
                    <a:p>
                      <a:pPr algn="ctr"/>
                      <a:r>
                        <a:rPr lang="en-US" sz="1400" b="0" dirty="0" smtClean="0"/>
                        <a:t>(Oracle iProcurement</a:t>
                      </a:r>
                      <a:r>
                        <a:rPr lang="en-US" sz="1400" b="0" baseline="0" dirty="0" smtClean="0"/>
                        <a:t> &amp; SciQuest)</a:t>
                      </a:r>
                      <a:endParaRPr lang="en-US" sz="1400" b="0" dirty="0" smtClean="0"/>
                    </a:p>
                  </a:txBody>
                  <a:tcPr anchor="ctr"/>
                </a:tc>
              </a:tr>
              <a:tr h="1595737">
                <a:tc>
                  <a:txBody>
                    <a:bodyPr/>
                    <a:lstStyle/>
                    <a:p>
                      <a:r>
                        <a:rPr lang="en-US" sz="1800" b="1" dirty="0" smtClean="0"/>
                        <a:t>Objective:</a:t>
                      </a:r>
                      <a:r>
                        <a:rPr lang="en-US" sz="1800" baseline="0" dirty="0" smtClean="0"/>
                        <a:t> </a:t>
                      </a:r>
                      <a:r>
                        <a:rPr lang="en-US" sz="1800" dirty="0" smtClean="0"/>
                        <a:t>Implement common University-wide system to replace Excel as primary method of budget development and analysis</a:t>
                      </a:r>
                    </a:p>
                  </a:txBody>
                  <a:tcPr anchor="ctr"/>
                </a:tc>
                <a:tc>
                  <a:txBody>
                    <a:bodyPr/>
                    <a:lstStyle/>
                    <a:p>
                      <a:r>
                        <a:rPr lang="en-US" b="1" dirty="0" smtClean="0"/>
                        <a:t>Objective:</a:t>
                      </a:r>
                      <a:r>
                        <a:rPr lang="en-US" b="1" baseline="0" dirty="0" smtClean="0"/>
                        <a:t> </a:t>
                      </a:r>
                      <a:r>
                        <a:rPr lang="en-US" b="0" baseline="0" dirty="0" smtClean="0"/>
                        <a:t>Achieve internal control, operational efficiency, and cost savings goals through online requisition and PO system.</a:t>
                      </a:r>
                      <a:endParaRPr lang="en-US" dirty="0"/>
                    </a:p>
                  </a:txBody>
                  <a:tcPr anchor="ctr"/>
                </a:tc>
              </a:tr>
              <a:tr h="1214736">
                <a:tc>
                  <a:txBody>
                    <a:bodyPr/>
                    <a:lstStyle/>
                    <a:p>
                      <a:pPr marL="231775" indent="-231775">
                        <a:buFont typeface="Arial" pitchFamily="34" charset="0"/>
                        <a:buNone/>
                      </a:pPr>
                      <a:r>
                        <a:rPr lang="en-US" sz="1800" b="1" dirty="0" smtClean="0"/>
                        <a:t>Key Challenges:</a:t>
                      </a:r>
                    </a:p>
                    <a:p>
                      <a:pPr marL="231775" indent="-231775">
                        <a:buFont typeface="Arial" pitchFamily="34" charset="0"/>
                        <a:buChar char="•"/>
                      </a:pPr>
                      <a:r>
                        <a:rPr lang="en-US" sz="1600" dirty="0" smtClean="0"/>
                        <a:t>Multiple business process owners</a:t>
                      </a:r>
                    </a:p>
                    <a:p>
                      <a:pPr marL="231775" marR="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20 different approaches</a:t>
                      </a:r>
                      <a:r>
                        <a:rPr lang="en-US" sz="1600" baseline="0" dirty="0" smtClean="0"/>
                        <a:t> to budgeting</a:t>
                      </a:r>
                      <a:endParaRPr lang="en-US" sz="1600" dirty="0" smtClean="0"/>
                    </a:p>
                    <a:p>
                      <a:pPr marL="231775" indent="-231775">
                        <a:buFont typeface="Arial" pitchFamily="34" charset="0"/>
                        <a:buChar char="•"/>
                      </a:pPr>
                      <a:r>
                        <a:rPr lang="en-US" sz="1600" dirty="0" smtClean="0"/>
                        <a:t>Varying</a:t>
                      </a:r>
                      <a:r>
                        <a:rPr lang="en-US" sz="1600" baseline="0" dirty="0" smtClean="0"/>
                        <a:t> levels of end user sophistication</a:t>
                      </a:r>
                      <a:endParaRPr lang="en-US" sz="1600" dirty="0" smtClean="0"/>
                    </a:p>
                  </a:txBody>
                  <a:tcPr/>
                </a:tc>
                <a:tc>
                  <a:txBody>
                    <a:bodyPr/>
                    <a:lstStyle/>
                    <a:p>
                      <a:pPr marL="231775" indent="-231775">
                        <a:buFont typeface="Arial" pitchFamily="34" charset="0"/>
                        <a:buNone/>
                      </a:pPr>
                      <a:r>
                        <a:rPr lang="en-US" sz="1800" b="1" dirty="0" smtClean="0"/>
                        <a:t>Key Challenges:</a:t>
                      </a:r>
                    </a:p>
                    <a:p>
                      <a:pPr marL="231775" indent="-231775">
                        <a:buFont typeface="Arial" pitchFamily="34" charset="0"/>
                        <a:buChar char="•"/>
                      </a:pPr>
                      <a:r>
                        <a:rPr lang="en-US" sz="1600" dirty="0" smtClean="0"/>
                        <a:t>Resistance to pre-commitment controls</a:t>
                      </a:r>
                      <a:endParaRPr lang="en-US" sz="1600" baseline="0" dirty="0" smtClean="0"/>
                    </a:p>
                    <a:p>
                      <a:pPr marL="231775" indent="-231775">
                        <a:buFont typeface="Arial" pitchFamily="34" charset="0"/>
                        <a:buChar char="•"/>
                      </a:pPr>
                      <a:r>
                        <a:rPr lang="en-US" sz="1600" dirty="0" smtClean="0"/>
                        <a:t>Uneven</a:t>
                      </a:r>
                      <a:r>
                        <a:rPr lang="en-US" sz="1600" baseline="0" dirty="0" smtClean="0"/>
                        <a:t> benefits across business units</a:t>
                      </a:r>
                      <a:endParaRPr lang="en-US" sz="1600" dirty="0" smtClean="0"/>
                    </a:p>
                    <a:p>
                      <a:pPr marL="231775" indent="-231775">
                        <a:buFont typeface="Arial" pitchFamily="34" charset="0"/>
                        <a:buChar char="•"/>
                      </a:pPr>
                      <a:r>
                        <a:rPr lang="en-US" sz="1600" dirty="0" smtClean="0"/>
                        <a:t>Confusion about project</a:t>
                      </a:r>
                      <a:r>
                        <a:rPr lang="en-US" sz="1600" baseline="0" dirty="0" smtClean="0"/>
                        <a:t> objectives</a:t>
                      </a:r>
                      <a:endParaRPr lang="en-US" sz="1600" dirty="0" smtClean="0"/>
                    </a:p>
                  </a:txBody>
                  <a:tcPr/>
                </a:tc>
              </a:tr>
              <a:tr h="1143000">
                <a:tc>
                  <a:txBody>
                    <a:bodyPr/>
                    <a:lstStyle/>
                    <a:p>
                      <a:r>
                        <a:rPr lang="en-US" b="1" dirty="0" smtClean="0"/>
                        <a:t>Critical Success Factors</a:t>
                      </a:r>
                    </a:p>
                    <a:p>
                      <a:pPr marL="231775" indent="-231775">
                        <a:buFont typeface="Arial" pitchFamily="34" charset="0"/>
                        <a:buChar char="•"/>
                      </a:pPr>
                      <a:r>
                        <a:rPr lang="en-US" sz="1600" dirty="0" smtClean="0"/>
                        <a:t>Multiple Deployment</a:t>
                      </a:r>
                      <a:r>
                        <a:rPr lang="en-US" sz="1600" baseline="0" dirty="0" smtClean="0"/>
                        <a:t> “Waves”</a:t>
                      </a:r>
                      <a:endParaRPr lang="en-US" sz="1600" dirty="0" smtClean="0"/>
                    </a:p>
                    <a:p>
                      <a:pPr marL="231775" indent="-231775">
                        <a:buFont typeface="Arial" pitchFamily="34" charset="0"/>
                        <a:buChar char="•"/>
                      </a:pPr>
                      <a:r>
                        <a:rPr lang="en-US" sz="1600" dirty="0" smtClean="0"/>
                        <a:t>Center</a:t>
                      </a:r>
                      <a:r>
                        <a:rPr lang="en-US" sz="1600" baseline="0" dirty="0" smtClean="0"/>
                        <a:t> / School Engagement Model</a:t>
                      </a:r>
                      <a:endParaRPr lang="en-US" sz="1600" dirty="0" smtClean="0"/>
                    </a:p>
                    <a:p>
                      <a:pPr marL="231775" indent="-231775">
                        <a:buFont typeface="Arial" pitchFamily="34" charset="0"/>
                        <a:buChar char="•"/>
                      </a:pPr>
                      <a:r>
                        <a:rPr lang="en-US" sz="1600" dirty="0" smtClean="0"/>
                        <a:t>Transparency</a:t>
                      </a:r>
                      <a:r>
                        <a:rPr lang="en-US" sz="1600" baseline="0" dirty="0" smtClean="0"/>
                        <a:t> of Decisions/Priorities</a:t>
                      </a:r>
                    </a:p>
                    <a:p>
                      <a:pPr marL="231775" indent="-231775">
                        <a:buFont typeface="Arial" pitchFamily="34" charset="0"/>
                        <a:buChar char="•"/>
                      </a:pPr>
                      <a:r>
                        <a:rPr lang="en-US" sz="1600" baseline="0" dirty="0" smtClean="0"/>
                        <a:t>Focus on Points of Agreement</a:t>
                      </a:r>
                      <a:endParaRPr lang="en-US" sz="1600" dirty="0" smtClean="0"/>
                    </a:p>
                  </a:txBody>
                  <a:tcPr/>
                </a:tc>
                <a:tc>
                  <a:txBody>
                    <a:bodyPr/>
                    <a:lstStyle/>
                    <a:p>
                      <a:r>
                        <a:rPr lang="en-US" b="1" dirty="0" smtClean="0"/>
                        <a:t>Critical Success Factors</a:t>
                      </a:r>
                    </a:p>
                    <a:p>
                      <a:pPr marL="231775" indent="-231775">
                        <a:buFont typeface="Arial" pitchFamily="34" charset="0"/>
                        <a:buChar char="•"/>
                      </a:pPr>
                      <a:r>
                        <a:rPr lang="en-US" sz="1600" dirty="0" smtClean="0"/>
                        <a:t>Pilot Followed</a:t>
                      </a:r>
                      <a:r>
                        <a:rPr lang="en-US" sz="1600" baseline="0" dirty="0" smtClean="0"/>
                        <a:t> by Staged Deployment</a:t>
                      </a:r>
                      <a:endParaRPr lang="en-US" sz="1600" dirty="0" smtClean="0"/>
                    </a:p>
                    <a:p>
                      <a:pPr marL="231775" indent="-231775">
                        <a:buFont typeface="Arial" pitchFamily="34" charset="0"/>
                        <a:buChar char="•"/>
                      </a:pPr>
                      <a:r>
                        <a:rPr lang="en-US" sz="1600" dirty="0" smtClean="0"/>
                        <a:t>Center / School Engagement Model</a:t>
                      </a:r>
                    </a:p>
                    <a:p>
                      <a:pPr marL="231775" indent="-231775">
                        <a:buFont typeface="Arial" pitchFamily="34" charset="0"/>
                        <a:buChar char="•"/>
                      </a:pPr>
                      <a:r>
                        <a:rPr lang="en-US" sz="1600" baseline="0" dirty="0" smtClean="0"/>
                        <a:t>Robust governance model</a:t>
                      </a:r>
                    </a:p>
                    <a:p>
                      <a:pPr marL="231775" marR="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Build buy-in</a:t>
                      </a:r>
                      <a:r>
                        <a:rPr lang="en-US" sz="1600" baseline="0" dirty="0" smtClean="0"/>
                        <a:t> across all org levels</a:t>
                      </a: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Harvard University Case Study – Budgeting System</a:t>
            </a:r>
            <a:endParaRPr lang="en-US" sz="2000" dirty="0"/>
          </a:p>
        </p:txBody>
      </p:sp>
      <p:sp>
        <p:nvSpPr>
          <p:cNvPr id="3" name="Slide Number Placeholder 2"/>
          <p:cNvSpPr>
            <a:spLocks noGrp="1"/>
          </p:cNvSpPr>
          <p:nvPr>
            <p:ph type="sldNum" sz="quarter" idx="4294967295"/>
          </p:nvPr>
        </p:nvSpPr>
        <p:spPr>
          <a:xfrm>
            <a:off x="0" y="6324600"/>
            <a:ext cx="9144000" cy="365125"/>
          </a:xfrm>
        </p:spPr>
        <p:txBody>
          <a:bodyPr/>
          <a:lstStyle/>
          <a:p>
            <a:fld id="{26010A19-A46F-450B-94AE-CC3F44164F29}" type="slidenum">
              <a:rPr lang="en-US" sz="1100" smtClean="0">
                <a:solidFill>
                  <a:schemeClr val="tx1"/>
                </a:solidFill>
              </a:rPr>
              <a:pPr/>
              <a:t>14</a:t>
            </a:fld>
            <a:endParaRPr lang="en-US" sz="11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51754872"/>
              </p:ext>
            </p:extLst>
          </p:nvPr>
        </p:nvGraphicFramePr>
        <p:xfrm>
          <a:off x="685800" y="838200"/>
          <a:ext cx="5257800" cy="5138728"/>
        </p:xfrm>
        <a:graphic>
          <a:graphicData uri="http://schemas.openxmlformats.org/drawingml/2006/table">
            <a:tbl>
              <a:tblPr firstRow="1" bandRow="1">
                <a:tableStyleId>{21E4AEA4-8DFA-4A89-87EB-49C32662AFE0}</a:tableStyleId>
              </a:tblPr>
              <a:tblGrid>
                <a:gridCol w="5257800"/>
              </a:tblGrid>
              <a:tr h="1206920">
                <a:tc>
                  <a:txBody>
                    <a:bodyPr/>
                    <a:lstStyle/>
                    <a:p>
                      <a:pPr algn="ctr"/>
                      <a:r>
                        <a:rPr lang="en-US" dirty="0" smtClean="0"/>
                        <a:t>Harvard University</a:t>
                      </a:r>
                      <a:r>
                        <a:rPr lang="en-US" baseline="0" dirty="0" smtClean="0"/>
                        <a:t> </a:t>
                      </a:r>
                      <a:br>
                        <a:rPr lang="en-US" baseline="0" dirty="0" smtClean="0"/>
                      </a:br>
                      <a:r>
                        <a:rPr lang="en-US" baseline="0" dirty="0" smtClean="0"/>
                        <a:t>Budgeting System (HUBS)</a:t>
                      </a:r>
                    </a:p>
                    <a:p>
                      <a:pPr algn="ctr"/>
                      <a:r>
                        <a:rPr lang="en-US" sz="1400" b="0" baseline="0" dirty="0" smtClean="0"/>
                        <a:t>(Oracle Hyperion Planning)</a:t>
                      </a:r>
                      <a:endParaRPr lang="en-US" sz="1400" b="0" dirty="0" smtClean="0"/>
                    </a:p>
                  </a:txBody>
                  <a:tcPr anchor="ctr"/>
                </a:tc>
              </a:tr>
              <a:tr h="1399233">
                <a:tc>
                  <a:txBody>
                    <a:bodyPr/>
                    <a:lstStyle/>
                    <a:p>
                      <a:r>
                        <a:rPr lang="en-US" sz="1800" b="1" dirty="0" smtClean="0"/>
                        <a:t>Timeline:</a:t>
                      </a:r>
                    </a:p>
                    <a:p>
                      <a:r>
                        <a:rPr lang="en-US" sz="1600" b="0" u="sng" dirty="0" smtClean="0"/>
                        <a:t>Project</a:t>
                      </a:r>
                      <a:r>
                        <a:rPr lang="en-US" sz="1600" b="0" u="sng" baseline="0" dirty="0" smtClean="0"/>
                        <a:t> Start</a:t>
                      </a:r>
                      <a:r>
                        <a:rPr lang="en-US" sz="1600" b="0" baseline="0" dirty="0" smtClean="0"/>
                        <a:t>: April 2008</a:t>
                      </a:r>
                    </a:p>
                    <a:p>
                      <a:r>
                        <a:rPr lang="en-US" sz="1600" b="0" u="sng" baseline="0" dirty="0" smtClean="0"/>
                        <a:t>Wave 0 – Prototype Demo:</a:t>
                      </a:r>
                      <a:r>
                        <a:rPr lang="en-US" sz="1600" b="0" baseline="0" dirty="0" smtClean="0"/>
                        <a:t> July 2008</a:t>
                      </a:r>
                    </a:p>
                    <a:p>
                      <a:r>
                        <a:rPr lang="en-US" sz="1600" b="0" u="sng" baseline="0" dirty="0" smtClean="0"/>
                        <a:t>Wave 1 Go-Live (4 Schools)</a:t>
                      </a:r>
                      <a:r>
                        <a:rPr lang="en-US" sz="1600" b="0" baseline="0" dirty="0" smtClean="0"/>
                        <a:t>: Oct 2008</a:t>
                      </a:r>
                    </a:p>
                    <a:p>
                      <a:r>
                        <a:rPr lang="en-US" sz="1600" b="0" u="sng" baseline="0" dirty="0" smtClean="0"/>
                        <a:t>Wave 2 Go-Live (Reporting for All Schools)</a:t>
                      </a:r>
                      <a:r>
                        <a:rPr lang="en-US" sz="1600" b="0" baseline="0" dirty="0" smtClean="0"/>
                        <a:t>: June 2009</a:t>
                      </a:r>
                    </a:p>
                    <a:p>
                      <a:r>
                        <a:rPr lang="en-US" sz="1600" b="0" u="sng" baseline="0" dirty="0" smtClean="0"/>
                        <a:t>Wave 3 Go-Live (All Others)</a:t>
                      </a:r>
                      <a:r>
                        <a:rPr lang="en-US" sz="1600" b="0" baseline="0" dirty="0" smtClean="0"/>
                        <a:t>: Oct 2009</a:t>
                      </a:r>
                    </a:p>
                  </a:txBody>
                  <a:tcPr anchor="ctr"/>
                </a:tc>
              </a:tr>
              <a:tr h="1508648">
                <a:tc>
                  <a:txBody>
                    <a:bodyPr/>
                    <a:lstStyle/>
                    <a:p>
                      <a:pPr marL="231775" indent="-231775">
                        <a:buFont typeface="Arial" pitchFamily="34" charset="0"/>
                        <a:buNone/>
                      </a:pPr>
                      <a:r>
                        <a:rPr lang="en-US" sz="1800" b="1" dirty="0" smtClean="0"/>
                        <a:t>Project</a:t>
                      </a:r>
                      <a:r>
                        <a:rPr lang="en-US" sz="1800" b="1" baseline="0" dirty="0" smtClean="0"/>
                        <a:t> Metrics</a:t>
                      </a:r>
                      <a:r>
                        <a:rPr lang="en-US" sz="1800" b="1" dirty="0" smtClean="0"/>
                        <a:t>:</a:t>
                      </a:r>
                    </a:p>
                    <a:p>
                      <a:pPr marL="231775" indent="-231775">
                        <a:buFont typeface="Arial" pitchFamily="34" charset="0"/>
                        <a:buChar char="•"/>
                      </a:pPr>
                      <a:r>
                        <a:rPr lang="en-US" sz="1600" dirty="0" smtClean="0"/>
                        <a:t>Delivered on-time and under-budget</a:t>
                      </a:r>
                    </a:p>
                    <a:p>
                      <a:pPr marL="231775" marR="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18</a:t>
                      </a:r>
                      <a:r>
                        <a:rPr lang="en-US" sz="1600" baseline="0" dirty="0" smtClean="0"/>
                        <a:t> Planning Applications</a:t>
                      </a:r>
                    </a:p>
                    <a:p>
                      <a:pPr marL="231775" marR="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50+ budget analysis reports</a:t>
                      </a:r>
                      <a:endParaRPr lang="en-US" sz="1600" dirty="0" smtClean="0"/>
                    </a:p>
                    <a:p>
                      <a:pPr marL="231775" indent="-231775">
                        <a:buFont typeface="Arial" pitchFamily="34" charset="0"/>
                        <a:buChar char="•"/>
                      </a:pPr>
                      <a:r>
                        <a:rPr lang="en-US" sz="1600" dirty="0" smtClean="0"/>
                        <a:t>1,000</a:t>
                      </a:r>
                      <a:r>
                        <a:rPr lang="en-US" sz="1600" baseline="0" dirty="0" smtClean="0"/>
                        <a:t> users; 600+ active</a:t>
                      </a:r>
                    </a:p>
                  </a:txBody>
                  <a:tcPr/>
                </a:tc>
              </a:tr>
              <a:tr h="838201">
                <a:tc>
                  <a:txBody>
                    <a:bodyPr/>
                    <a:lstStyle/>
                    <a:p>
                      <a:pPr marL="231775" indent="-231775">
                        <a:buFont typeface="Arial" pitchFamily="34" charset="0"/>
                        <a:buNone/>
                      </a:pPr>
                      <a:r>
                        <a:rPr lang="en-US" sz="1600" b="1" baseline="0" dirty="0" smtClean="0"/>
                        <a:t>More Info (Membership Required)</a:t>
                      </a:r>
                    </a:p>
                    <a:p>
                      <a:pPr marL="231775" indent="-231775">
                        <a:buFont typeface="Arial" pitchFamily="34" charset="0"/>
                        <a:buChar char="•"/>
                      </a:pPr>
                      <a:r>
                        <a:rPr lang="en-US" sz="1600" baseline="0" dirty="0" smtClean="0"/>
                        <a:t>HEUG Alliance </a:t>
                      </a:r>
                      <a:r>
                        <a:rPr lang="en-US" sz="1600" baseline="0" dirty="0" smtClean="0">
                          <a:hlinkClick r:id="rId2"/>
                        </a:rPr>
                        <a:t>2008</a:t>
                      </a:r>
                      <a:r>
                        <a:rPr lang="en-US" sz="1600" baseline="0" dirty="0" smtClean="0"/>
                        <a:t>, </a:t>
                      </a:r>
                      <a:r>
                        <a:rPr lang="en-US" sz="1600" baseline="0" dirty="0" smtClean="0">
                          <a:hlinkClick r:id="rId3"/>
                        </a:rPr>
                        <a:t>2009</a:t>
                      </a:r>
                      <a:r>
                        <a:rPr lang="en-US" sz="1600" baseline="0" dirty="0" smtClean="0"/>
                        <a:t>, </a:t>
                      </a:r>
                      <a:r>
                        <a:rPr lang="en-US" sz="1600" baseline="0" dirty="0" smtClean="0">
                          <a:hlinkClick r:id="rId4"/>
                        </a:rPr>
                        <a:t>2010</a:t>
                      </a:r>
                      <a:r>
                        <a:rPr lang="en-US" sz="1600" baseline="0" dirty="0" smtClean="0"/>
                        <a:t>, </a:t>
                      </a:r>
                      <a:r>
                        <a:rPr lang="en-US" sz="1600" baseline="0" dirty="0" smtClean="0">
                          <a:hlinkClick r:id="rId5"/>
                        </a:rPr>
                        <a:t>2011</a:t>
                      </a:r>
                      <a:endParaRPr lang="en-US" sz="1600" baseline="0" dirty="0" smtClean="0"/>
                    </a:p>
                    <a:p>
                      <a:pPr marL="231775" indent="-231775">
                        <a:buFont typeface="Arial" pitchFamily="34" charset="0"/>
                        <a:buChar char="•"/>
                      </a:pPr>
                      <a:r>
                        <a:rPr lang="en-US" sz="1600" baseline="0" dirty="0" smtClean="0"/>
                        <a:t>OAUG Collaborate </a:t>
                      </a:r>
                      <a:r>
                        <a:rPr lang="en-US" sz="1600" baseline="0" dirty="0" smtClean="0">
                          <a:hlinkClick r:id="rId6"/>
                        </a:rPr>
                        <a:t>2011</a:t>
                      </a:r>
                      <a:endParaRPr lang="en-US" sz="1600" baseline="0" dirty="0" smtClean="0"/>
                    </a:p>
                  </a:txBody>
                  <a:tcPr/>
                </a:tc>
              </a:tr>
            </a:tbl>
          </a:graphicData>
        </a:graphic>
      </p:graphicFrame>
      <p:sp>
        <p:nvSpPr>
          <p:cNvPr id="4" name="Right Brace 3"/>
          <p:cNvSpPr/>
          <p:nvPr/>
        </p:nvSpPr>
        <p:spPr>
          <a:xfrm>
            <a:off x="5943600" y="2057400"/>
            <a:ext cx="457200"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629400" y="1752600"/>
            <a:ext cx="2362200" cy="3539430"/>
          </a:xfrm>
          <a:prstGeom prst="rect">
            <a:avLst/>
          </a:prstGeom>
          <a:noFill/>
        </p:spPr>
        <p:txBody>
          <a:bodyPr wrap="square" rtlCol="0">
            <a:spAutoFit/>
          </a:bodyPr>
          <a:lstStyle/>
          <a:p>
            <a:r>
              <a:rPr lang="en-US" sz="1400" dirty="0" smtClean="0"/>
              <a:t>We defined a pilot group that represented a cross-section of the University’s potential requirements – large school, small school, professional school.</a:t>
            </a:r>
          </a:p>
          <a:p>
            <a:endParaRPr lang="en-US" sz="1400" dirty="0"/>
          </a:p>
          <a:p>
            <a:r>
              <a:rPr lang="en-US" sz="1400" dirty="0" smtClean="0"/>
              <a:t>We also engaged the entire stakeholder community in monthly presentations from day one. Through this we were able to develop 90% “baseline” solution and limit customizations.</a:t>
            </a:r>
          </a:p>
          <a:p>
            <a:endParaRPr lang="en-US" sz="1400" dirty="0"/>
          </a:p>
          <a:p>
            <a:endParaRPr lang="en-US" sz="1400" dirty="0"/>
          </a:p>
        </p:txBody>
      </p:sp>
    </p:spTree>
    <p:extLst>
      <p:ext uri="{BB962C8B-B14F-4D97-AF65-F5344CB8AC3E}">
        <p14:creationId xmlns:p14="http://schemas.microsoft.com/office/powerpoint/2010/main" val="3801621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Harvard University Case Study - </a:t>
            </a:r>
            <a:r>
              <a:rPr lang="en-US" sz="2000" dirty="0" err="1" smtClean="0"/>
              <a:t>iProcurement</a:t>
            </a:r>
            <a:endParaRPr lang="en-US" sz="2000" dirty="0"/>
          </a:p>
        </p:txBody>
      </p:sp>
      <p:sp>
        <p:nvSpPr>
          <p:cNvPr id="3" name="Slide Number Placeholder 2"/>
          <p:cNvSpPr>
            <a:spLocks noGrp="1"/>
          </p:cNvSpPr>
          <p:nvPr>
            <p:ph type="sldNum" sz="quarter" idx="4294967295"/>
          </p:nvPr>
        </p:nvSpPr>
        <p:spPr>
          <a:xfrm>
            <a:off x="0" y="6324600"/>
            <a:ext cx="9144000" cy="365125"/>
          </a:xfrm>
        </p:spPr>
        <p:txBody>
          <a:bodyPr/>
          <a:lstStyle/>
          <a:p>
            <a:fld id="{26010A19-A46F-450B-94AE-CC3F44164F29}" type="slidenum">
              <a:rPr lang="en-US" sz="1100" smtClean="0">
                <a:solidFill>
                  <a:schemeClr val="tx1"/>
                </a:solidFill>
              </a:rPr>
              <a:pPr/>
              <a:t>15</a:t>
            </a:fld>
            <a:endParaRPr lang="en-US" sz="11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236241288"/>
              </p:ext>
            </p:extLst>
          </p:nvPr>
        </p:nvGraphicFramePr>
        <p:xfrm>
          <a:off x="685800" y="838200"/>
          <a:ext cx="5410200" cy="5489360"/>
        </p:xfrm>
        <a:graphic>
          <a:graphicData uri="http://schemas.openxmlformats.org/drawingml/2006/table">
            <a:tbl>
              <a:tblPr firstRow="1" bandRow="1">
                <a:tableStyleId>{21E4AEA4-8DFA-4A89-87EB-49C32662AFE0}</a:tableStyleId>
              </a:tblPr>
              <a:tblGrid>
                <a:gridCol w="5410200"/>
              </a:tblGrid>
              <a:tr h="1206920">
                <a:tc>
                  <a:txBody>
                    <a:bodyPr/>
                    <a:lstStyle/>
                    <a:p>
                      <a:pPr algn="ctr"/>
                      <a:r>
                        <a:rPr lang="en-US" dirty="0" smtClean="0"/>
                        <a:t>Harvard Crimson Online Marketplace (HCOM)</a:t>
                      </a:r>
                    </a:p>
                    <a:p>
                      <a:pPr algn="ctr"/>
                      <a:r>
                        <a:rPr lang="en-US" sz="1400" b="0" dirty="0" smtClean="0"/>
                        <a:t>(Oracle iProcurement</a:t>
                      </a:r>
                      <a:r>
                        <a:rPr lang="en-US" sz="1400" b="0" baseline="0" dirty="0" smtClean="0"/>
                        <a:t> &amp; SciQuest)</a:t>
                      </a:r>
                      <a:endParaRPr lang="en-US" sz="1400" b="0" dirty="0" smtClean="0"/>
                    </a:p>
                  </a:txBody>
                  <a:tcPr anchor="ctr"/>
                </a:tc>
              </a:tr>
              <a:tr h="1399233">
                <a:tc>
                  <a:txBody>
                    <a:bodyPr/>
                    <a:lstStyle/>
                    <a:p>
                      <a:r>
                        <a:rPr lang="en-US" sz="2000" b="1" dirty="0" smtClean="0"/>
                        <a:t>Timeline:</a:t>
                      </a:r>
                    </a:p>
                    <a:p>
                      <a:r>
                        <a:rPr lang="en-US" sz="1600" b="0" u="sng" dirty="0" smtClean="0"/>
                        <a:t>Pilot</a:t>
                      </a:r>
                      <a:r>
                        <a:rPr lang="en-US" sz="1600" b="0" baseline="0" dirty="0" smtClean="0"/>
                        <a:t>: Fall 2006 - Summer 2008</a:t>
                      </a:r>
                    </a:p>
                    <a:p>
                      <a:r>
                        <a:rPr lang="en-US" sz="1600" b="0" u="sng" baseline="0" dirty="0" smtClean="0"/>
                        <a:t>Extended Pilot (aka “Fiscal Crisis”)</a:t>
                      </a:r>
                      <a:r>
                        <a:rPr lang="en-US" sz="1600" b="0" baseline="0" dirty="0" smtClean="0"/>
                        <a:t>: Aug 2008 - May 2010</a:t>
                      </a:r>
                    </a:p>
                    <a:p>
                      <a:r>
                        <a:rPr lang="en-US" sz="1600" b="0" u="sng" baseline="0" dirty="0" smtClean="0"/>
                        <a:t>Implementation Re-Launch</a:t>
                      </a:r>
                      <a:r>
                        <a:rPr lang="en-US" sz="1600" b="0" baseline="0" dirty="0" smtClean="0"/>
                        <a:t>: May 2010</a:t>
                      </a:r>
                    </a:p>
                    <a:p>
                      <a:r>
                        <a:rPr lang="en-US" sz="1600" b="0" u="sng" baseline="0" dirty="0" smtClean="0"/>
                        <a:t>First Wave Live</a:t>
                      </a:r>
                      <a:r>
                        <a:rPr lang="en-US" sz="1600" b="0" baseline="0" dirty="0" smtClean="0"/>
                        <a:t>: August 2010</a:t>
                      </a:r>
                    </a:p>
                    <a:p>
                      <a:r>
                        <a:rPr lang="en-US" sz="1600" b="0" u="sng" baseline="0" dirty="0" smtClean="0"/>
                        <a:t>E-Invoicing Go-Live</a:t>
                      </a:r>
                      <a:r>
                        <a:rPr lang="en-US" sz="1600" b="0" baseline="0" dirty="0" smtClean="0"/>
                        <a:t>: October 2010</a:t>
                      </a:r>
                    </a:p>
                    <a:p>
                      <a:r>
                        <a:rPr lang="en-US" sz="1600" b="0" u="sng" baseline="0" dirty="0" smtClean="0"/>
                        <a:t>Final Wave Live</a:t>
                      </a:r>
                      <a:r>
                        <a:rPr lang="en-US" sz="1600" b="0" baseline="0" dirty="0" smtClean="0"/>
                        <a:t>: December 2011</a:t>
                      </a:r>
                      <a:endParaRPr lang="en-US" sz="1600" b="0" dirty="0" smtClean="0"/>
                    </a:p>
                  </a:txBody>
                  <a:tcPr anchor="ctr"/>
                </a:tc>
              </a:tr>
              <a:tr h="1508648">
                <a:tc>
                  <a:txBody>
                    <a:bodyPr/>
                    <a:lstStyle/>
                    <a:p>
                      <a:pPr marL="231775" indent="-231775">
                        <a:buFont typeface="Arial" pitchFamily="34" charset="0"/>
                        <a:buNone/>
                      </a:pPr>
                      <a:r>
                        <a:rPr lang="en-US" sz="1800" b="1" dirty="0" smtClean="0"/>
                        <a:t>Project Metrics:</a:t>
                      </a:r>
                    </a:p>
                    <a:p>
                      <a:pPr marL="231775" indent="-231775">
                        <a:buFont typeface="Arial" pitchFamily="34" charset="0"/>
                        <a:buChar char="•"/>
                      </a:pPr>
                      <a:r>
                        <a:rPr lang="en-US" sz="1600" dirty="0" smtClean="0"/>
                        <a:t>Completed on-time and on-budget</a:t>
                      </a:r>
                      <a:endParaRPr lang="en-US" sz="1600" baseline="0" dirty="0" smtClean="0"/>
                    </a:p>
                    <a:p>
                      <a:pPr marL="231775" indent="-231775">
                        <a:buFont typeface="Arial" pitchFamily="34" charset="0"/>
                        <a:buChar char="•"/>
                      </a:pPr>
                      <a:r>
                        <a:rPr lang="en-US" sz="1600" dirty="0" smtClean="0"/>
                        <a:t>O</a:t>
                      </a:r>
                      <a:r>
                        <a:rPr lang="en-US" sz="1600" baseline="0" dirty="0" smtClean="0"/>
                        <a:t>n-boarded 5,000+ users in ~12 </a:t>
                      </a:r>
                      <a:r>
                        <a:rPr lang="en-US" sz="1600" baseline="0" dirty="0" err="1" smtClean="0"/>
                        <a:t>mos</a:t>
                      </a:r>
                      <a:endParaRPr lang="en-US" sz="1600" dirty="0" smtClean="0"/>
                    </a:p>
                    <a:p>
                      <a:pPr marL="231775" indent="-231775">
                        <a:buFont typeface="Arial" pitchFamily="34" charset="0"/>
                        <a:buChar char="•"/>
                      </a:pPr>
                      <a:r>
                        <a:rPr lang="en-US" sz="1600" dirty="0" smtClean="0"/>
                        <a:t>170+</a:t>
                      </a:r>
                      <a:r>
                        <a:rPr lang="en-US" sz="1600" baseline="0" dirty="0" smtClean="0"/>
                        <a:t> Hosted Catalogs; 20+ Punchout</a:t>
                      </a:r>
                    </a:p>
                    <a:p>
                      <a:pPr marL="231775" indent="-231775">
                        <a:buFont typeface="Arial" pitchFamily="34" charset="0"/>
                        <a:buChar char="•"/>
                      </a:pPr>
                      <a:r>
                        <a:rPr lang="en-US" sz="1600" baseline="0" dirty="0" smtClean="0"/>
                        <a:t>From ~1% to &gt;25% invoices received electronically from suppliers</a:t>
                      </a:r>
                    </a:p>
                  </a:txBody>
                  <a:tcPr/>
                </a:tc>
              </a:tr>
              <a:tr h="838201">
                <a:tc>
                  <a:txBody>
                    <a:bodyPr/>
                    <a:lstStyle/>
                    <a:p>
                      <a:pPr marL="231775" indent="-231775">
                        <a:buFont typeface="Arial" pitchFamily="34" charset="0"/>
                        <a:buNone/>
                      </a:pPr>
                      <a:r>
                        <a:rPr lang="en-US" sz="1600" b="1" baseline="0" dirty="0" smtClean="0"/>
                        <a:t>More Info</a:t>
                      </a:r>
                    </a:p>
                    <a:p>
                      <a:pPr marL="231775" indent="-231775">
                        <a:buFont typeface="Arial" pitchFamily="34" charset="0"/>
                        <a:buChar char="•"/>
                      </a:pPr>
                      <a:r>
                        <a:rPr lang="en-US" sz="1600" baseline="0" dirty="0" smtClean="0">
                          <a:hlinkClick r:id="rId2"/>
                        </a:rPr>
                        <a:t>Oracle Open World 2011</a:t>
                      </a:r>
                      <a:endParaRPr lang="en-US" sz="1600" baseline="0" dirty="0" smtClean="0"/>
                    </a:p>
                  </a:txBody>
                  <a:tcPr/>
                </a:tc>
              </a:tr>
            </a:tbl>
          </a:graphicData>
        </a:graphic>
      </p:graphicFrame>
      <p:sp>
        <p:nvSpPr>
          <p:cNvPr id="5" name="Right Brace 4"/>
          <p:cNvSpPr/>
          <p:nvPr/>
        </p:nvSpPr>
        <p:spPr>
          <a:xfrm>
            <a:off x="6096000" y="2057400"/>
            <a:ext cx="457200"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629400" y="1752600"/>
            <a:ext cx="2362200" cy="3539430"/>
          </a:xfrm>
          <a:prstGeom prst="rect">
            <a:avLst/>
          </a:prstGeom>
          <a:noFill/>
        </p:spPr>
        <p:txBody>
          <a:bodyPr wrap="square" rtlCol="0">
            <a:spAutoFit/>
          </a:bodyPr>
          <a:lstStyle/>
          <a:p>
            <a:r>
              <a:rPr lang="en-US" sz="1400" dirty="0" smtClean="0"/>
              <a:t>Pilot group focused on sciences, but extended pilot allowed us to slowly develop full feature set while implementation on hold due to fiscal crisis.</a:t>
            </a:r>
          </a:p>
          <a:p>
            <a:endParaRPr lang="en-US" sz="1400" dirty="0"/>
          </a:p>
          <a:p>
            <a:r>
              <a:rPr lang="en-US" sz="1400" dirty="0" smtClean="0"/>
              <a:t>Implementation consisted of many discrete three-month engagements, with departments going live on a rolling basis. Departments scheduled into “cohorts” based on similar business needs and resource availability.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68592773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90"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0" y="0"/>
                        <a:ext cx="158750" cy="158750"/>
                      </a:xfrm>
                      <a:prstGeom prst="rect">
                        <a:avLst/>
                      </a:prstGeom>
                    </p:spPr>
                  </p:pic>
                </p:oleObj>
              </mc:Fallback>
            </mc:AlternateContent>
          </a:graphicData>
        </a:graphic>
      </p:graphicFrame>
      <p:pic>
        <p:nvPicPr>
          <p:cNvPr id="2050" name="Picture 2"/>
          <p:cNvPicPr>
            <a:picLocks noChangeAspect="1" noChangeArrowheads="1"/>
          </p:cNvPicPr>
          <p:nvPr>
            <p:custDataLst>
              <p:tags r:id="rId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228600" y="914400"/>
            <a:ext cx="865188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4"/>
            </p:custDataLst>
          </p:nvPr>
        </p:nvSpPr>
        <p:spPr/>
        <p:txBody>
          <a:bodyPr/>
          <a:lstStyle/>
          <a:p>
            <a:r>
              <a:rPr lang="en-US" dirty="0" smtClean="0"/>
              <a:t>The Harvard </a:t>
            </a:r>
            <a:r>
              <a:rPr lang="en-US" dirty="0" err="1" smtClean="0"/>
              <a:t>iProcurement</a:t>
            </a:r>
            <a:r>
              <a:rPr lang="en-US" dirty="0" smtClean="0"/>
              <a:t> “Hockey Stick”</a:t>
            </a:r>
            <a:endParaRPr lang="en-US" dirty="0"/>
          </a:p>
        </p:txBody>
      </p:sp>
      <p:cxnSp>
        <p:nvCxnSpPr>
          <p:cNvPr id="8" name="Straight Arrow Connector 7"/>
          <p:cNvCxnSpPr/>
          <p:nvPr>
            <p:custDataLst>
              <p:tags r:id="rId5"/>
            </p:custDataLst>
          </p:nvPr>
        </p:nvCxnSpPr>
        <p:spPr>
          <a:xfrm>
            <a:off x="5944545" y="3276600"/>
            <a:ext cx="0" cy="10668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6"/>
            </p:custDataLst>
          </p:nvPr>
        </p:nvSpPr>
        <p:spPr>
          <a:xfrm>
            <a:off x="5030145" y="2667000"/>
            <a:ext cx="1981200" cy="646331"/>
          </a:xfrm>
          <a:prstGeom prst="rect">
            <a:avLst/>
          </a:prstGeom>
          <a:noFill/>
        </p:spPr>
        <p:txBody>
          <a:bodyPr wrap="square" rtlCol="0">
            <a:spAutoFit/>
          </a:bodyPr>
          <a:lstStyle/>
          <a:p>
            <a:pPr algn="ctr"/>
            <a:r>
              <a:rPr lang="en-US" b="1" dirty="0" smtClean="0"/>
              <a:t>Deployment Take 2</a:t>
            </a:r>
            <a:endParaRPr lang="en-US" b="1" dirty="0"/>
          </a:p>
        </p:txBody>
      </p:sp>
      <p:cxnSp>
        <p:nvCxnSpPr>
          <p:cNvPr id="10" name="Straight Arrow Connector 9"/>
          <p:cNvCxnSpPr/>
          <p:nvPr>
            <p:custDataLst>
              <p:tags r:id="rId7"/>
            </p:custDataLst>
          </p:nvPr>
        </p:nvCxnSpPr>
        <p:spPr>
          <a:xfrm>
            <a:off x="1067745" y="3733800"/>
            <a:ext cx="533400" cy="9144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8"/>
            </p:custDataLst>
          </p:nvPr>
        </p:nvSpPr>
        <p:spPr>
          <a:xfrm>
            <a:off x="610545" y="3352800"/>
            <a:ext cx="1600200" cy="369332"/>
          </a:xfrm>
          <a:prstGeom prst="rect">
            <a:avLst/>
          </a:prstGeom>
          <a:noFill/>
        </p:spPr>
        <p:txBody>
          <a:bodyPr wrap="square" rtlCol="0">
            <a:spAutoFit/>
          </a:bodyPr>
          <a:lstStyle/>
          <a:p>
            <a:r>
              <a:rPr lang="en-US" b="1" dirty="0" smtClean="0"/>
              <a:t>Pilot Go-Live</a:t>
            </a:r>
            <a:endParaRPr lang="en-US" b="1" dirty="0"/>
          </a:p>
        </p:txBody>
      </p:sp>
      <p:sp>
        <p:nvSpPr>
          <p:cNvPr id="12" name="Left Brace 11"/>
          <p:cNvSpPr/>
          <p:nvPr>
            <p:custDataLst>
              <p:tags r:id="rId9"/>
            </p:custDataLst>
          </p:nvPr>
        </p:nvSpPr>
        <p:spPr>
          <a:xfrm rot="5400000">
            <a:off x="3658545" y="2514600"/>
            <a:ext cx="838200" cy="2819400"/>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custDataLst>
              <p:tags r:id="rId10"/>
            </p:custDataLst>
          </p:nvPr>
        </p:nvSpPr>
        <p:spPr>
          <a:xfrm>
            <a:off x="2820345" y="2819400"/>
            <a:ext cx="2362200" cy="646331"/>
          </a:xfrm>
          <a:prstGeom prst="rect">
            <a:avLst/>
          </a:prstGeom>
          <a:noFill/>
        </p:spPr>
        <p:txBody>
          <a:bodyPr wrap="square" rtlCol="0">
            <a:spAutoFit/>
          </a:bodyPr>
          <a:lstStyle/>
          <a:p>
            <a:pPr algn="ctr"/>
            <a:r>
              <a:rPr lang="en-US" b="1" dirty="0" smtClean="0"/>
              <a:t>Gradual Adoption / 2008 Fiscal Crisis</a:t>
            </a:r>
            <a:endParaRPr lang="en-US" b="1" dirty="0"/>
          </a:p>
        </p:txBody>
      </p:sp>
      <p:sp>
        <p:nvSpPr>
          <p:cNvPr id="14" name="Slide Number Placeholder 13"/>
          <p:cNvSpPr>
            <a:spLocks noGrp="1"/>
          </p:cNvSpPr>
          <p:nvPr>
            <p:ph type="sldNum" sz="quarter" idx="10"/>
            <p:custDataLst>
              <p:tags r:id="rId11"/>
            </p:custDataLst>
          </p:nvPr>
        </p:nvSpPr>
        <p:spPr/>
        <p:txBody>
          <a:bodyPr/>
          <a:lstStyle/>
          <a:p>
            <a:fld id="{26010A19-A46F-450B-94AE-CC3F44164F29}" type="slidenum">
              <a:rPr lang="en-US" smtClean="0"/>
              <a:pPr/>
              <a:t>16</a:t>
            </a:fld>
            <a:endParaRPr lang="en-US" dirty="0"/>
          </a:p>
        </p:txBody>
      </p:sp>
    </p:spTree>
    <p:extLst>
      <p:ext uri="{BB962C8B-B14F-4D97-AF65-F5344CB8AC3E}">
        <p14:creationId xmlns:p14="http://schemas.microsoft.com/office/powerpoint/2010/main" val="1022370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Techniques</a:t>
            </a:r>
            <a:endParaRPr lang="en-US" dirty="0"/>
          </a:p>
        </p:txBody>
      </p:sp>
      <p:sp>
        <p:nvSpPr>
          <p:cNvPr id="3" name="Content Placeholder 2"/>
          <p:cNvSpPr>
            <a:spLocks noGrp="1"/>
          </p:cNvSpPr>
          <p:nvPr>
            <p:ph idx="1"/>
          </p:nvPr>
        </p:nvSpPr>
        <p:spPr>
          <a:xfrm>
            <a:off x="457200" y="1066800"/>
            <a:ext cx="8305800" cy="4191001"/>
          </a:xfrm>
        </p:spPr>
        <p:txBody>
          <a:bodyPr/>
          <a:lstStyle/>
          <a:p>
            <a:r>
              <a:rPr lang="en-US" sz="2400" dirty="0" smtClean="0"/>
              <a:t>Rather than dive into the details of these implementation projects, I will focus on just a few techniques we have used to build a successful implementation practice.</a:t>
            </a:r>
          </a:p>
          <a:p>
            <a:pPr lvl="1"/>
            <a:r>
              <a:rPr lang="en-US" sz="2200" dirty="0" smtClean="0"/>
              <a:t>Local Implementation Managers</a:t>
            </a:r>
          </a:p>
          <a:p>
            <a:pPr lvl="1"/>
            <a:r>
              <a:rPr lang="en-US" sz="2200" dirty="0" smtClean="0"/>
              <a:t>Business Relationship Management</a:t>
            </a:r>
          </a:p>
          <a:p>
            <a:pPr lvl="1"/>
            <a:r>
              <a:rPr lang="en-US" sz="2200" dirty="0" smtClean="0"/>
              <a:t>Uniform Governance</a:t>
            </a:r>
          </a:p>
          <a:p>
            <a:pPr lvl="1"/>
            <a:r>
              <a:rPr lang="en-US" sz="2200" dirty="0" smtClean="0"/>
              <a:t>Transparency and Engagement</a:t>
            </a:r>
          </a:p>
          <a:p>
            <a:pPr lvl="1"/>
            <a:endParaRPr lang="en-US" sz="2200" dirty="0" smtClean="0"/>
          </a:p>
        </p:txBody>
      </p:sp>
      <p:sp>
        <p:nvSpPr>
          <p:cNvPr id="5" name="Slide Number Placeholder 4"/>
          <p:cNvSpPr>
            <a:spLocks noGrp="1"/>
          </p:cNvSpPr>
          <p:nvPr>
            <p:ph type="sldNum" sz="quarter" idx="10"/>
          </p:nvPr>
        </p:nvSpPr>
        <p:spPr/>
        <p:txBody>
          <a:bodyPr/>
          <a:lstStyle/>
          <a:p>
            <a:fld id="{26010A19-A46F-450B-94AE-CC3F44164F29}" type="slidenum">
              <a:rPr lang="en-US" smtClean="0"/>
              <a:pPr/>
              <a:t>17</a:t>
            </a:fld>
            <a:endParaRPr lang="en-US" dirty="0"/>
          </a:p>
        </p:txBody>
      </p:sp>
    </p:spTree>
    <p:extLst>
      <p:ext uri="{BB962C8B-B14F-4D97-AF65-F5344CB8AC3E}">
        <p14:creationId xmlns:p14="http://schemas.microsoft.com/office/powerpoint/2010/main" val="2638081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“Local Implementation Manager”</a:t>
            </a:r>
            <a:endParaRPr lang="en-US" dirty="0"/>
          </a:p>
        </p:txBody>
      </p:sp>
      <p:sp>
        <p:nvSpPr>
          <p:cNvPr id="3" name="Content Placeholder 2"/>
          <p:cNvSpPr>
            <a:spLocks noGrp="1"/>
          </p:cNvSpPr>
          <p:nvPr>
            <p:ph idx="1"/>
          </p:nvPr>
        </p:nvSpPr>
        <p:spPr>
          <a:xfrm>
            <a:off x="457200" y="1066800"/>
            <a:ext cx="8305800" cy="4191001"/>
          </a:xfrm>
        </p:spPr>
        <p:txBody>
          <a:bodyPr/>
          <a:lstStyle/>
          <a:p>
            <a:r>
              <a:rPr lang="en-US" sz="2400" dirty="0" smtClean="0"/>
              <a:t>Starting with the implementation of Oracle Financials in 1999, Harvard adopted a concept known as the “Local Implementation Manager” or LIM</a:t>
            </a:r>
          </a:p>
          <a:p>
            <a:r>
              <a:rPr lang="en-US" sz="2400" dirty="0" smtClean="0"/>
              <a:t>The LIM’s primary responsibilities included:</a:t>
            </a:r>
          </a:p>
          <a:p>
            <a:pPr lvl="1">
              <a:spcBef>
                <a:spcPts val="300"/>
              </a:spcBef>
              <a:spcAft>
                <a:spcPts val="300"/>
              </a:spcAft>
            </a:pPr>
            <a:r>
              <a:rPr lang="en-US" dirty="0" smtClean="0"/>
              <a:t>Provide local business and process expertise</a:t>
            </a:r>
          </a:p>
          <a:p>
            <a:pPr lvl="1">
              <a:spcBef>
                <a:spcPts val="300"/>
              </a:spcBef>
              <a:spcAft>
                <a:spcPts val="300"/>
              </a:spcAft>
            </a:pPr>
            <a:r>
              <a:rPr lang="en-US" dirty="0" smtClean="0"/>
              <a:t>Serve as the primary point of contact for their unit’s end users</a:t>
            </a:r>
          </a:p>
          <a:p>
            <a:pPr lvl="1">
              <a:spcBef>
                <a:spcPts val="300"/>
              </a:spcBef>
              <a:spcAft>
                <a:spcPts val="300"/>
              </a:spcAft>
            </a:pPr>
            <a:r>
              <a:rPr lang="en-US" dirty="0" smtClean="0"/>
              <a:t>Manage the Tub’s implementation project plan in conjunction with support from the central project team</a:t>
            </a:r>
          </a:p>
          <a:p>
            <a:pPr lvl="1">
              <a:spcBef>
                <a:spcPts val="300"/>
              </a:spcBef>
              <a:spcAft>
                <a:spcPts val="300"/>
              </a:spcAft>
            </a:pPr>
            <a:r>
              <a:rPr lang="en-US" dirty="0" smtClean="0"/>
              <a:t>Manage communications to/from the project team and execute local unit communications strategy</a:t>
            </a:r>
          </a:p>
          <a:p>
            <a:pPr lvl="1">
              <a:spcBef>
                <a:spcPts val="300"/>
              </a:spcBef>
              <a:spcAft>
                <a:spcPts val="300"/>
              </a:spcAft>
            </a:pPr>
            <a:r>
              <a:rPr lang="en-US" dirty="0" smtClean="0"/>
              <a:t>Coordinate the design of Tub-specific configuration, training, etc.</a:t>
            </a:r>
          </a:p>
          <a:p>
            <a:pPr lvl="1"/>
            <a:endParaRPr lang="en-US" sz="2000" dirty="0" smtClean="0"/>
          </a:p>
          <a:p>
            <a:pPr lvl="1"/>
            <a:endParaRPr lang="en-US" sz="2000" dirty="0" smtClean="0"/>
          </a:p>
        </p:txBody>
      </p:sp>
      <p:sp>
        <p:nvSpPr>
          <p:cNvPr id="4" name="Content Placeholder 3"/>
          <p:cNvSpPr>
            <a:spLocks noGrp="1"/>
          </p:cNvSpPr>
          <p:nvPr>
            <p:ph idx="11"/>
          </p:nvPr>
        </p:nvSpPr>
        <p:spPr/>
        <p:txBody>
          <a:bodyPr/>
          <a:lstStyle/>
          <a:p>
            <a:r>
              <a:rPr lang="en-US" dirty="0" smtClean="0"/>
              <a:t>The LIM model, for all its challenges (see next page), has proven the most effective mechanism for managing local complexities.</a:t>
            </a:r>
            <a:endParaRPr lang="en-US" dirty="0"/>
          </a:p>
        </p:txBody>
      </p:sp>
      <p:sp>
        <p:nvSpPr>
          <p:cNvPr id="5" name="Slide Number Placeholder 4"/>
          <p:cNvSpPr>
            <a:spLocks noGrp="1"/>
          </p:cNvSpPr>
          <p:nvPr>
            <p:ph type="sldNum" sz="quarter" idx="10"/>
          </p:nvPr>
        </p:nvSpPr>
        <p:spPr/>
        <p:txBody>
          <a:bodyPr/>
          <a:lstStyle/>
          <a:p>
            <a:fld id="{26010A19-A46F-450B-94AE-CC3F44164F29}"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Failures of the LIM Model</a:t>
            </a:r>
            <a:endParaRPr lang="en-US" dirty="0"/>
          </a:p>
        </p:txBody>
      </p:sp>
      <p:sp>
        <p:nvSpPr>
          <p:cNvPr id="3" name="Content Placeholder 2"/>
          <p:cNvSpPr>
            <a:spLocks noGrp="1"/>
          </p:cNvSpPr>
          <p:nvPr>
            <p:ph idx="1"/>
          </p:nvPr>
        </p:nvSpPr>
        <p:spPr>
          <a:xfrm>
            <a:off x="2209800" y="4800600"/>
            <a:ext cx="3886200" cy="1752600"/>
          </a:xfrm>
        </p:spPr>
        <p:txBody>
          <a:bodyPr/>
          <a:lstStyle/>
          <a:p>
            <a:pPr algn="ctr">
              <a:buNone/>
            </a:pPr>
            <a:r>
              <a:rPr lang="en-US" sz="1800" dirty="0" smtClean="0"/>
              <a:t>Unclear communication pathways</a:t>
            </a:r>
          </a:p>
          <a:p>
            <a:pPr algn="ctr">
              <a:buNone/>
            </a:pPr>
            <a:r>
              <a:rPr lang="en-US" sz="1800" dirty="0" smtClean="0"/>
              <a:t>Coordination by accident</a:t>
            </a:r>
          </a:p>
          <a:p>
            <a:pPr algn="ctr">
              <a:buNone/>
            </a:pPr>
            <a:r>
              <a:rPr lang="en-US" sz="1800" dirty="0" smtClean="0"/>
              <a:t>“Us vs. Them” </a:t>
            </a:r>
          </a:p>
          <a:p>
            <a:pPr algn="ctr">
              <a:buNone/>
            </a:pPr>
            <a:r>
              <a:rPr lang="en-US" sz="1800" dirty="0" smtClean="0"/>
              <a:t>Universal Frustration</a:t>
            </a:r>
          </a:p>
        </p:txBody>
      </p:sp>
      <p:pic>
        <p:nvPicPr>
          <p:cNvPr id="1026" name="Picture 2"/>
          <p:cNvPicPr>
            <a:picLocks noChangeAspect="1" noChangeArrowheads="1"/>
          </p:cNvPicPr>
          <p:nvPr/>
        </p:nvPicPr>
        <p:blipFill>
          <a:blip r:embed="rId2" cstate="print"/>
          <a:srcRect/>
          <a:stretch>
            <a:fillRect/>
          </a:stretch>
        </p:blipFill>
        <p:spPr bwMode="auto">
          <a:xfrm>
            <a:off x="838201" y="917575"/>
            <a:ext cx="1784604" cy="41116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486400" y="1066800"/>
            <a:ext cx="3352800" cy="3664720"/>
          </a:xfrm>
          <a:prstGeom prst="rect">
            <a:avLst/>
          </a:prstGeom>
          <a:noFill/>
          <a:ln w="9525">
            <a:noFill/>
            <a:miter lim="800000"/>
            <a:headEnd/>
            <a:tailEnd/>
          </a:ln>
          <a:effectLst/>
        </p:spPr>
      </p:pic>
      <p:cxnSp>
        <p:nvCxnSpPr>
          <p:cNvPr id="9" name="Straight Arrow Connector 8"/>
          <p:cNvCxnSpPr/>
          <p:nvPr/>
        </p:nvCxnSpPr>
        <p:spPr>
          <a:xfrm>
            <a:off x="2209800" y="1295400"/>
            <a:ext cx="4419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09800" y="1295400"/>
            <a:ext cx="5486400"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09800" y="1295400"/>
            <a:ext cx="472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667000" y="2057400"/>
            <a:ext cx="419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2209800"/>
            <a:ext cx="5181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2209800"/>
            <a:ext cx="42672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133600" y="2590800"/>
            <a:ext cx="5486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133600" y="2971800"/>
            <a:ext cx="5105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133600" y="2971800"/>
            <a:ext cx="38862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057400" y="3429000"/>
            <a:ext cx="419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57400" y="3810000"/>
            <a:ext cx="3886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133600" y="2133600"/>
            <a:ext cx="49530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057400" y="4495800"/>
            <a:ext cx="556260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2667000" y="2362200"/>
            <a:ext cx="5105400" cy="1066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2057400" y="3429000"/>
            <a:ext cx="5715000" cy="9906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2133600" y="1143000"/>
            <a:ext cx="5029200" cy="6096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133600" y="1752600"/>
            <a:ext cx="5029200" cy="11430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057400" y="1752600"/>
            <a:ext cx="5105400" cy="19812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0"/>
          </p:nvPr>
        </p:nvSpPr>
        <p:spPr/>
        <p:txBody>
          <a:bodyPr/>
          <a:lstStyle/>
          <a:p>
            <a:fld id="{26010A19-A46F-450B-94AE-CC3F44164F29}" type="slidenum">
              <a:rPr lang="en-US" smtClean="0"/>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500"/>
                                  </p:stCondLst>
                                  <p:childTnLst>
                                    <p:set>
                                      <p:cBhvr>
                                        <p:cTn id="49" dur="1" fill="hold">
                                          <p:stCondLst>
                                            <p:cond delay="0"/>
                                          </p:stCondLst>
                                        </p:cTn>
                                        <p:tgtEl>
                                          <p:spTgt spid="3">
                                            <p:txEl>
                                              <p:pRg st="1" end="1"/>
                                            </p:txEl>
                                          </p:spTgt>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nodeType="afterEffect">
                                  <p:stCondLst>
                                    <p:cond delay="500"/>
                                  </p:stCondLst>
                                  <p:childTnLst>
                                    <p:set>
                                      <p:cBhvr>
                                        <p:cTn id="52" dur="1" fill="hold">
                                          <p:stCondLst>
                                            <p:cond delay="0"/>
                                          </p:stCondLst>
                                        </p:cTn>
                                        <p:tgtEl>
                                          <p:spTgt spid="3">
                                            <p:txEl>
                                              <p:pRg st="2" end="2"/>
                                            </p:txEl>
                                          </p:spTgt>
                                        </p:tgtEl>
                                        <p:attrNameLst>
                                          <p:attrName>style.visibility</p:attrName>
                                        </p:attrNameLst>
                                      </p:cBhvr>
                                      <p:to>
                                        <p:strVal val="visible"/>
                                      </p:to>
                                    </p:set>
                                  </p:childTnLst>
                                </p:cTn>
                              </p:par>
                            </p:childTnLst>
                          </p:cTn>
                        </p:par>
                        <p:par>
                          <p:cTn id="53" fill="hold">
                            <p:stCondLst>
                              <p:cond delay="1000"/>
                            </p:stCondLst>
                            <p:childTnLst>
                              <p:par>
                                <p:cTn id="54" presetID="1" presetClass="entr" presetSubtype="0" fill="hold" nodeType="afterEffect">
                                  <p:stCondLst>
                                    <p:cond delay="500"/>
                                  </p:stCondLst>
                                  <p:childTnLst>
                                    <p:set>
                                      <p:cBhvr>
                                        <p:cTn id="5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a:t>
            </a:r>
            <a:endParaRPr lang="en-US" dirty="0"/>
          </a:p>
        </p:txBody>
      </p:sp>
      <p:sp>
        <p:nvSpPr>
          <p:cNvPr id="3" name="Content Placeholder 2"/>
          <p:cNvSpPr>
            <a:spLocks noGrp="1"/>
          </p:cNvSpPr>
          <p:nvPr>
            <p:ph idx="1"/>
          </p:nvPr>
        </p:nvSpPr>
        <p:spPr>
          <a:xfrm>
            <a:off x="1981200" y="1219200"/>
            <a:ext cx="6781800" cy="4724400"/>
          </a:xfrm>
        </p:spPr>
        <p:txBody>
          <a:bodyPr>
            <a:normAutofit fontScale="92500" lnSpcReduction="20000"/>
          </a:bodyPr>
          <a:lstStyle/>
          <a:p>
            <a:pPr marL="0" indent="0">
              <a:spcBef>
                <a:spcPts val="0"/>
              </a:spcBef>
              <a:buNone/>
            </a:pPr>
            <a:r>
              <a:rPr lang="en-US" sz="1800" b="1" dirty="0" smtClean="0"/>
              <a:t>Jason Shaffner </a:t>
            </a:r>
            <a:r>
              <a:rPr lang="en-US" sz="1800" dirty="0" smtClean="0"/>
              <a:t>| </a:t>
            </a:r>
            <a:r>
              <a:rPr lang="en-US" sz="1800" dirty="0" smtClean="0">
                <a:hlinkClick r:id="rId2"/>
              </a:rPr>
              <a:t>@jasonshaffner</a:t>
            </a:r>
            <a:r>
              <a:rPr lang="en-US" sz="1800" dirty="0" smtClean="0"/>
              <a:t> | </a:t>
            </a:r>
            <a:r>
              <a:rPr lang="en-US" sz="1800" dirty="0" smtClean="0">
                <a:hlinkClick r:id="rId3"/>
              </a:rPr>
              <a:t>jason_shaffner@harvard.edu</a:t>
            </a:r>
            <a:endParaRPr lang="en-US" sz="1800" dirty="0" smtClean="0"/>
          </a:p>
          <a:p>
            <a:pPr lvl="1">
              <a:spcBef>
                <a:spcPts val="0"/>
              </a:spcBef>
            </a:pPr>
            <a:r>
              <a:rPr lang="en-US" sz="1600" b="1" dirty="0" smtClean="0"/>
              <a:t>Director of Financial Systems Solutions, Harvard University</a:t>
            </a:r>
          </a:p>
          <a:p>
            <a:pPr lvl="1">
              <a:spcBef>
                <a:spcPts val="0"/>
              </a:spcBef>
            </a:pPr>
            <a:r>
              <a:rPr lang="en-US" sz="1600" dirty="0" smtClean="0"/>
              <a:t>Responsible for applications strategy, business analysis, and project management for Harvard’s centrally managed financial applications</a:t>
            </a:r>
          </a:p>
          <a:p>
            <a:pPr lvl="1">
              <a:spcBef>
                <a:spcPts val="0"/>
              </a:spcBef>
            </a:pPr>
            <a:r>
              <a:rPr lang="en-US" sz="1600" dirty="0" smtClean="0"/>
              <a:t>12+ years leading transformative information technology programs in higher education, including ERP (Financials, HRMS, Procurement), Planning and Budgeting, and Student Information Systems</a:t>
            </a:r>
          </a:p>
          <a:p>
            <a:pPr lvl="1">
              <a:spcBef>
                <a:spcPts val="0"/>
              </a:spcBef>
            </a:pPr>
            <a:r>
              <a:rPr lang="en-US" sz="1600" dirty="0" smtClean="0">
                <a:solidFill>
                  <a:schemeClr val="accent6"/>
                </a:solidFill>
              </a:rPr>
              <a:t>Harvard graduate</a:t>
            </a:r>
          </a:p>
          <a:p>
            <a:pPr>
              <a:spcBef>
                <a:spcPts val="0"/>
              </a:spcBef>
            </a:pPr>
            <a:endParaRPr lang="en-US" sz="1800" dirty="0" smtClean="0"/>
          </a:p>
          <a:p>
            <a:pPr marL="0" indent="0">
              <a:spcBef>
                <a:spcPts val="0"/>
              </a:spcBef>
              <a:buNone/>
            </a:pPr>
            <a:r>
              <a:rPr lang="en-US" sz="1800" b="1" dirty="0" smtClean="0"/>
              <a:t>Geof Corb |</a:t>
            </a:r>
            <a:r>
              <a:rPr lang="en-US" sz="1800" dirty="0" smtClean="0"/>
              <a:t> </a:t>
            </a:r>
            <a:r>
              <a:rPr lang="en-US" sz="1800" dirty="0" smtClean="0">
                <a:hlinkClick r:id="rId4"/>
              </a:rPr>
              <a:t>@geofdotedu</a:t>
            </a:r>
            <a:r>
              <a:rPr lang="en-US" sz="1800" dirty="0" smtClean="0"/>
              <a:t> | </a:t>
            </a:r>
            <a:r>
              <a:rPr lang="en-US" sz="1800" dirty="0" smtClean="0">
                <a:hlinkClick r:id="rId5"/>
              </a:rPr>
              <a:t>geof@jhu.edu</a:t>
            </a:r>
            <a:r>
              <a:rPr lang="en-US" sz="1800" dirty="0" smtClean="0"/>
              <a:t> </a:t>
            </a:r>
          </a:p>
          <a:p>
            <a:pPr lvl="1">
              <a:spcBef>
                <a:spcPts val="0"/>
              </a:spcBef>
            </a:pPr>
            <a:r>
              <a:rPr lang="en-US" sz="1600" b="1" dirty="0" smtClean="0"/>
              <a:t>Senior Director, Enterprise Applications, Johns Hopkins University and Johns Hopkins Health System</a:t>
            </a:r>
          </a:p>
          <a:p>
            <a:pPr lvl="1">
              <a:spcBef>
                <a:spcPts val="0"/>
              </a:spcBef>
            </a:pPr>
            <a:r>
              <a:rPr lang="en-US" sz="1600" dirty="0" smtClean="0"/>
              <a:t>Responsible for enterprise business systems, business intelligence, student information systems, academic &amp; classroom technologies</a:t>
            </a:r>
          </a:p>
          <a:p>
            <a:pPr lvl="1">
              <a:spcBef>
                <a:spcPts val="0"/>
              </a:spcBef>
            </a:pPr>
            <a:r>
              <a:rPr lang="en-US" sz="1600" dirty="0" smtClean="0"/>
              <a:t>8+ years leading transformative information technology programs in higher education </a:t>
            </a:r>
            <a:r>
              <a:rPr lang="en-US" sz="1600" dirty="0"/>
              <a:t>, including ERP (Financials, HRMS, Procurement), </a:t>
            </a:r>
            <a:r>
              <a:rPr lang="en-US" sz="1600" dirty="0" smtClean="0"/>
              <a:t>Student </a:t>
            </a:r>
            <a:r>
              <a:rPr lang="en-US" sz="1600" dirty="0"/>
              <a:t>Information </a:t>
            </a:r>
            <a:r>
              <a:rPr lang="en-US" sz="1600" dirty="0" smtClean="0"/>
              <a:t>Systems, Business Intelligence, and Academic Technologies</a:t>
            </a:r>
          </a:p>
          <a:p>
            <a:pPr lvl="1">
              <a:spcBef>
                <a:spcPts val="0"/>
              </a:spcBef>
            </a:pPr>
            <a:r>
              <a:rPr lang="en-US" sz="1600" dirty="0" smtClean="0">
                <a:solidFill>
                  <a:srgbClr val="00337F"/>
                </a:solidFill>
              </a:rPr>
              <a:t>Hopkins graduate</a:t>
            </a:r>
          </a:p>
          <a:p>
            <a:pPr lvl="1">
              <a:spcBef>
                <a:spcPts val="0"/>
              </a:spcBef>
            </a:pPr>
            <a:endParaRPr lang="en-US" sz="1600" dirty="0" smtClean="0">
              <a:solidFill>
                <a:srgbClr val="00337F"/>
              </a:solidFill>
            </a:endParaRPr>
          </a:p>
        </p:txBody>
      </p:sp>
      <p:sp>
        <p:nvSpPr>
          <p:cNvPr id="4" name="Slide Number Placeholder 3"/>
          <p:cNvSpPr>
            <a:spLocks noGrp="1"/>
          </p:cNvSpPr>
          <p:nvPr>
            <p:ph type="sldNum" sz="quarter" idx="10"/>
          </p:nvPr>
        </p:nvSpPr>
        <p:spPr/>
        <p:txBody>
          <a:bodyPr/>
          <a:lstStyle/>
          <a:p>
            <a:fld id="{26010A19-A46F-450B-94AE-CC3F44164F29}" type="slidenum">
              <a:rPr lang="en-US" smtClean="0"/>
              <a:pPr/>
              <a:t>2</a:t>
            </a:fld>
            <a:endParaRPr lang="en-US" dirty="0"/>
          </a:p>
        </p:txBody>
      </p:sp>
      <p:pic>
        <p:nvPicPr>
          <p:cNvPr id="5" name="Picture 4"/>
          <p:cNvPicPr>
            <a:picLocks noChangeAspect="1"/>
          </p:cNvPicPr>
          <p:nvPr/>
        </p:nvPicPr>
        <p:blipFill>
          <a:blip r:embed="rId6"/>
          <a:stretch>
            <a:fillRect/>
          </a:stretch>
        </p:blipFill>
        <p:spPr>
          <a:xfrm>
            <a:off x="685800" y="1447800"/>
            <a:ext cx="1295400" cy="1295400"/>
          </a:xfrm>
          <a:prstGeom prst="rect">
            <a:avLst/>
          </a:prstGeom>
        </p:spPr>
      </p:pic>
      <p:pic>
        <p:nvPicPr>
          <p:cNvPr id="6" name="Picture 5"/>
          <p:cNvPicPr>
            <a:picLocks noChangeAspect="1"/>
          </p:cNvPicPr>
          <p:nvPr/>
        </p:nvPicPr>
        <p:blipFill>
          <a:blip r:embed="rId7"/>
          <a:stretch>
            <a:fillRect/>
          </a:stretch>
        </p:blipFill>
        <p:spPr>
          <a:xfrm>
            <a:off x="838200" y="3657600"/>
            <a:ext cx="1085088" cy="1524000"/>
          </a:xfrm>
          <a:prstGeom prst="rect">
            <a:avLst/>
          </a:prstGeom>
        </p:spPr>
      </p:pic>
    </p:spTree>
    <p:extLst>
      <p:ext uri="{BB962C8B-B14F-4D97-AF65-F5344CB8AC3E}">
        <p14:creationId xmlns:p14="http://schemas.microsoft.com/office/powerpoint/2010/main" val="3934610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Relationship Management</a:t>
            </a:r>
            <a:endParaRPr lang="en-US" dirty="0"/>
          </a:p>
        </p:txBody>
      </p:sp>
      <p:sp>
        <p:nvSpPr>
          <p:cNvPr id="3" name="Content Placeholder 2"/>
          <p:cNvSpPr>
            <a:spLocks noGrp="1"/>
          </p:cNvSpPr>
          <p:nvPr>
            <p:ph idx="1"/>
          </p:nvPr>
        </p:nvSpPr>
        <p:spPr>
          <a:xfrm>
            <a:off x="457200" y="1066800"/>
            <a:ext cx="8305800" cy="4191001"/>
          </a:xfrm>
        </p:spPr>
        <p:txBody>
          <a:bodyPr/>
          <a:lstStyle/>
          <a:p>
            <a:r>
              <a:rPr lang="en-US" sz="2400" dirty="0" smtClean="0"/>
              <a:t>Created a new role called “Design &amp; Implementation Manager” (DIM) to act as the face of the project and serve as advocates for each of their assigned schools </a:t>
            </a:r>
            <a:r>
              <a:rPr lang="en-US" sz="2400" dirty="0"/>
              <a:t>/</a:t>
            </a:r>
            <a:r>
              <a:rPr lang="en-US" sz="2400" dirty="0" smtClean="0"/>
              <a:t> units.</a:t>
            </a:r>
          </a:p>
          <a:p>
            <a:r>
              <a:rPr lang="en-US" sz="2400" dirty="0" smtClean="0"/>
              <a:t>DIM responsibilities included:</a:t>
            </a:r>
          </a:p>
          <a:p>
            <a:pPr lvl="1"/>
            <a:r>
              <a:rPr lang="en-US" dirty="0" smtClean="0"/>
              <a:t>Serve as the primary point of contact for a portfolio of department(s)</a:t>
            </a:r>
          </a:p>
          <a:p>
            <a:pPr lvl="1"/>
            <a:r>
              <a:rPr lang="en-US" dirty="0" smtClean="0"/>
              <a:t>Define the department implementation project plans and coordinate work efforts with the corresponding LIMs</a:t>
            </a:r>
          </a:p>
          <a:p>
            <a:pPr lvl="1"/>
            <a:r>
              <a:rPr lang="en-US" dirty="0" smtClean="0"/>
              <a:t>Work with LIMs to develop school-specific procedures, configuration spreadsheets, communications, etc.</a:t>
            </a:r>
          </a:p>
          <a:p>
            <a:pPr lvl="1"/>
            <a:r>
              <a:rPr lang="en-US" dirty="0" smtClean="0"/>
              <a:t>Coordinate training activities in support of end users</a:t>
            </a:r>
          </a:p>
          <a:p>
            <a:pPr lvl="1"/>
            <a:r>
              <a:rPr lang="en-US" dirty="0" smtClean="0"/>
              <a:t>Capture requests for enhancements and document requirements as needed</a:t>
            </a:r>
          </a:p>
        </p:txBody>
      </p:sp>
      <p:sp>
        <p:nvSpPr>
          <p:cNvPr id="4" name="Content Placeholder 3"/>
          <p:cNvSpPr>
            <a:spLocks noGrp="1"/>
          </p:cNvSpPr>
          <p:nvPr>
            <p:ph idx="11"/>
          </p:nvPr>
        </p:nvSpPr>
        <p:spPr/>
        <p:txBody>
          <a:bodyPr/>
          <a:lstStyle/>
          <a:p>
            <a:r>
              <a:rPr lang="en-US" dirty="0" smtClean="0"/>
              <a:t>The “DIM” portfolio management model proved highly successful in both the budgeting and e-procurement projects.</a:t>
            </a:r>
            <a:endParaRPr lang="en-US" dirty="0"/>
          </a:p>
        </p:txBody>
      </p:sp>
      <p:sp>
        <p:nvSpPr>
          <p:cNvPr id="5" name="Slide Number Placeholder 4"/>
          <p:cNvSpPr>
            <a:spLocks noGrp="1"/>
          </p:cNvSpPr>
          <p:nvPr>
            <p:ph type="sldNum" sz="quarter" idx="10"/>
          </p:nvPr>
        </p:nvSpPr>
        <p:spPr/>
        <p:txBody>
          <a:bodyPr/>
          <a:lstStyle/>
          <a:p>
            <a:fld id="{26010A19-A46F-450B-94AE-CC3F44164F29}"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914400"/>
          </a:xfrm>
        </p:spPr>
        <p:txBody>
          <a:bodyPr/>
          <a:lstStyle/>
          <a:p>
            <a:r>
              <a:rPr lang="en-US" dirty="0" smtClean="0"/>
              <a:t>Reinventing the LIM Model with “BRM” Portfolio Managers</a:t>
            </a:r>
            <a:endParaRPr lang="en-US" dirty="0"/>
          </a:p>
        </p:txBody>
      </p:sp>
      <p:sp>
        <p:nvSpPr>
          <p:cNvPr id="3" name="Content Placeholder 2"/>
          <p:cNvSpPr>
            <a:spLocks noGrp="1"/>
          </p:cNvSpPr>
          <p:nvPr>
            <p:ph idx="1"/>
          </p:nvPr>
        </p:nvSpPr>
        <p:spPr>
          <a:xfrm>
            <a:off x="2209800" y="4800600"/>
            <a:ext cx="4572000" cy="1752600"/>
          </a:xfrm>
        </p:spPr>
        <p:txBody>
          <a:bodyPr/>
          <a:lstStyle/>
          <a:p>
            <a:pPr algn="ctr">
              <a:buNone/>
            </a:pPr>
            <a:r>
              <a:rPr lang="en-US" sz="1800" dirty="0" smtClean="0"/>
              <a:t>More 1:1 attention to local needs</a:t>
            </a:r>
          </a:p>
          <a:p>
            <a:pPr algn="ctr">
              <a:buNone/>
            </a:pPr>
            <a:r>
              <a:rPr lang="en-US" sz="1800" dirty="0" smtClean="0"/>
              <a:t>Deeper knowledge of school requirements</a:t>
            </a:r>
          </a:p>
          <a:p>
            <a:pPr algn="ctr">
              <a:buNone/>
            </a:pPr>
            <a:r>
              <a:rPr lang="en-US" sz="1800" dirty="0" smtClean="0"/>
              <a:t>Enhanced customer service</a:t>
            </a:r>
          </a:p>
          <a:p>
            <a:pPr algn="ctr">
              <a:buNone/>
            </a:pPr>
            <a:r>
              <a:rPr lang="en-US" sz="1800" dirty="0" smtClean="0"/>
              <a:t>Better performance against estimates</a:t>
            </a:r>
          </a:p>
        </p:txBody>
      </p:sp>
      <p:pic>
        <p:nvPicPr>
          <p:cNvPr id="1026" name="Picture 2"/>
          <p:cNvPicPr>
            <a:picLocks noChangeAspect="1" noChangeArrowheads="1"/>
          </p:cNvPicPr>
          <p:nvPr/>
        </p:nvPicPr>
        <p:blipFill>
          <a:blip r:embed="rId3" cstate="print"/>
          <a:srcRect/>
          <a:stretch>
            <a:fillRect/>
          </a:stretch>
        </p:blipFill>
        <p:spPr bwMode="auto">
          <a:xfrm>
            <a:off x="838201" y="917575"/>
            <a:ext cx="1784604" cy="4111625"/>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5044757" y="1095375"/>
            <a:ext cx="3870643" cy="3476625"/>
          </a:xfrm>
          <a:prstGeom prst="rect">
            <a:avLst/>
          </a:prstGeom>
          <a:noFill/>
          <a:ln w="9525">
            <a:noFill/>
            <a:miter lim="800000"/>
            <a:headEnd/>
            <a:tailEnd/>
          </a:ln>
        </p:spPr>
      </p:pic>
      <p:cxnSp>
        <p:nvCxnSpPr>
          <p:cNvPr id="27" name="Straight Arrow Connector 26"/>
          <p:cNvCxnSpPr/>
          <p:nvPr/>
        </p:nvCxnSpPr>
        <p:spPr>
          <a:xfrm flipV="1">
            <a:off x="5867400" y="1981200"/>
            <a:ext cx="1295400" cy="5334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867400" y="2514600"/>
            <a:ext cx="1143000" cy="762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867400" y="2514600"/>
            <a:ext cx="1371600" cy="7620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867400" y="2514600"/>
            <a:ext cx="1828800" cy="1828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867400" y="2514600"/>
            <a:ext cx="1066800" cy="15240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867400" y="2133600"/>
            <a:ext cx="1295400" cy="13716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867400" y="2819400"/>
            <a:ext cx="1752600" cy="685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867400" y="3505200"/>
            <a:ext cx="2057400" cy="762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867400" y="3505200"/>
            <a:ext cx="1905000" cy="5334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867400" y="3505200"/>
            <a:ext cx="304800" cy="4572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209800" y="1295400"/>
            <a:ext cx="30480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2133600" y="3429000"/>
            <a:ext cx="31242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2057400" y="3657600"/>
            <a:ext cx="3200400" cy="990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667000" y="2209800"/>
            <a:ext cx="2514600" cy="152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2057400" y="2514600"/>
            <a:ext cx="320040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0"/>
          </p:nvPr>
        </p:nvSpPr>
        <p:spPr/>
        <p:txBody>
          <a:bodyPr/>
          <a:lstStyle/>
          <a:p>
            <a:fld id="{26010A19-A46F-450B-94AE-CC3F44164F29}" type="slidenum">
              <a:rPr lang="en-US" smtClean="0"/>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1"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50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nodeType="afterEffect">
                                  <p:stCondLst>
                                    <p:cond delay="500"/>
                                  </p:stCondLst>
                                  <p:childTnLst>
                                    <p:set>
                                      <p:cBhvr>
                                        <p:cTn id="49" dur="1" fill="hold">
                                          <p:stCondLst>
                                            <p:cond delay="0"/>
                                          </p:stCondLst>
                                        </p:cTn>
                                        <p:tgtEl>
                                          <p:spTgt spid="3">
                                            <p:txEl>
                                              <p:pRg st="2" end="2"/>
                                            </p:txEl>
                                          </p:spTgt>
                                        </p:tgtEl>
                                        <p:attrNameLst>
                                          <p:attrName>style.visibility</p:attrName>
                                        </p:attrNameLst>
                                      </p:cBhvr>
                                      <p:to>
                                        <p:strVal val="visible"/>
                                      </p:to>
                                    </p:set>
                                  </p:childTnLst>
                                </p:cTn>
                              </p:par>
                            </p:childTnLst>
                          </p:cTn>
                        </p:par>
                        <p:par>
                          <p:cTn id="50" fill="hold">
                            <p:stCondLst>
                              <p:cond delay="1000"/>
                            </p:stCondLst>
                            <p:childTnLst>
                              <p:par>
                                <p:cTn id="51" presetID="1" presetClass="entr" presetSubtype="0" fill="hold" nodeType="afterEffect">
                                  <p:stCondLst>
                                    <p:cond delay="500"/>
                                  </p:stCondLst>
                                  <p:childTnLst>
                                    <p:set>
                                      <p:cBhvr>
                                        <p:cTn id="5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Challenges</a:t>
            </a:r>
            <a:endParaRPr lang="en-US" dirty="0"/>
          </a:p>
        </p:txBody>
      </p:sp>
      <p:sp>
        <p:nvSpPr>
          <p:cNvPr id="3" name="Content Placeholder 2"/>
          <p:cNvSpPr>
            <a:spLocks noGrp="1"/>
          </p:cNvSpPr>
          <p:nvPr>
            <p:ph idx="1"/>
          </p:nvPr>
        </p:nvSpPr>
        <p:spPr>
          <a:xfrm>
            <a:off x="457200" y="2590800"/>
            <a:ext cx="8305800" cy="3429000"/>
          </a:xfrm>
        </p:spPr>
        <p:txBody>
          <a:bodyPr/>
          <a:lstStyle/>
          <a:p>
            <a:r>
              <a:rPr lang="en-US" sz="2400" dirty="0" smtClean="0"/>
              <a:t>Some organizations felt excluded from the decision-making process, not only for strategic elements but for tactical issues such as prioritizing enhancements</a:t>
            </a:r>
          </a:p>
          <a:p>
            <a:r>
              <a:rPr lang="en-US" sz="2400" dirty="0" smtClean="0"/>
              <a:t>Due to very large number of stakeholders, universal representation is untenable, yet under-representation puts project success in grave danger</a:t>
            </a:r>
          </a:p>
          <a:p>
            <a:r>
              <a:rPr lang="en-US" sz="2400" dirty="0" smtClean="0"/>
              <a:t>Critical to ensure projects driven by broad institutional business needs rather than Central Admin or IT objectives as some had perceived in previous projects</a:t>
            </a:r>
            <a:endParaRPr lang="en-US" sz="2000" dirty="0" smtClean="0"/>
          </a:p>
        </p:txBody>
      </p:sp>
      <p:sp>
        <p:nvSpPr>
          <p:cNvPr id="6" name="Rectangle 5"/>
          <p:cNvSpPr/>
          <p:nvPr/>
        </p:nvSpPr>
        <p:spPr>
          <a:xfrm>
            <a:off x="1066800" y="914400"/>
            <a:ext cx="6629400" cy="1477328"/>
          </a:xfrm>
          <a:prstGeom prst="rect">
            <a:avLst/>
          </a:prstGeom>
          <a:solidFill>
            <a:schemeClr val="accent1">
              <a:lumMod val="20000"/>
              <a:lumOff val="80000"/>
            </a:schemeClr>
          </a:solidFill>
          <a:ln>
            <a:solidFill>
              <a:schemeClr val="accent1"/>
            </a:solidFill>
          </a:ln>
        </p:spPr>
        <p:txBody>
          <a:bodyPr wrap="square">
            <a:spAutoFit/>
          </a:bodyPr>
          <a:lstStyle/>
          <a:p>
            <a:pPr algn="ctr">
              <a:buNone/>
            </a:pPr>
            <a:r>
              <a:rPr lang="en-US" dirty="0" smtClean="0">
                <a:latin typeface="Arial Black" pitchFamily="34" charset="0"/>
              </a:rPr>
              <a:t>“They wondered about what went on behind closed doors at that gathering. ‘They imagined we were dressing up in robes and chanting…’” </a:t>
            </a:r>
            <a:br>
              <a:rPr lang="en-US" dirty="0" smtClean="0">
                <a:latin typeface="Arial Black" pitchFamily="34" charset="0"/>
              </a:rPr>
            </a:br>
            <a:r>
              <a:rPr lang="en-US" dirty="0" err="1" smtClean="0"/>
              <a:t>Herminia</a:t>
            </a:r>
            <a:r>
              <a:rPr lang="en-US" dirty="0" smtClean="0"/>
              <a:t> Ibarra and </a:t>
            </a:r>
            <a:r>
              <a:rPr lang="en-US" dirty="0" err="1" smtClean="0"/>
              <a:t>Morten</a:t>
            </a:r>
            <a:r>
              <a:rPr lang="en-US" dirty="0" smtClean="0"/>
              <a:t> T. Hansen, “Are You a Collaborative Leader”, </a:t>
            </a:r>
            <a:r>
              <a:rPr lang="en-US" i="1" dirty="0" smtClean="0"/>
              <a:t>Harvard Business Review</a:t>
            </a:r>
            <a:r>
              <a:rPr lang="en-US" dirty="0" smtClean="0"/>
              <a:t>, July 2011</a:t>
            </a:r>
          </a:p>
        </p:txBody>
      </p:sp>
      <p:sp>
        <p:nvSpPr>
          <p:cNvPr id="5" name="Slide Number Placeholder 4"/>
          <p:cNvSpPr>
            <a:spLocks noGrp="1"/>
          </p:cNvSpPr>
          <p:nvPr>
            <p:ph type="sldNum" sz="quarter" idx="10"/>
          </p:nvPr>
        </p:nvSpPr>
        <p:spPr/>
        <p:txBody>
          <a:bodyPr/>
          <a:lstStyle/>
          <a:p>
            <a:fld id="{26010A19-A46F-450B-94AE-CC3F44164F29}" type="slidenum">
              <a:rPr lang="en-US" smtClean="0"/>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
          <p:cNvGraphicFramePr>
            <a:graphicFrameLocks noGrp="1"/>
          </p:cNvGraphicFramePr>
          <p:nvPr>
            <p:ph sz="half" idx="2"/>
            <p:extLst>
              <p:ext uri="{D42A27DB-BD31-4B8C-83A1-F6EECF244321}">
                <p14:modId xmlns:p14="http://schemas.microsoft.com/office/powerpoint/2010/main" val="1215833772"/>
              </p:ext>
            </p:extLst>
          </p:nvPr>
        </p:nvGraphicFramePr>
        <p:xfrm>
          <a:off x="598488" y="5257800"/>
          <a:ext cx="8288337" cy="663575"/>
        </p:xfrm>
        <a:graphic>
          <a:graphicData uri="http://schemas.openxmlformats.org/drawingml/2006/table">
            <a:tbl>
              <a:tblPr/>
              <a:tblGrid>
                <a:gridCol w="8288337"/>
              </a:tblGrid>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Guiding Principle: If you agree with the process, you cannot* challenge the outcome! </a:t>
                      </a:r>
                      <a:r>
                        <a:rPr kumimoji="0" lang="en-US" sz="1400" b="1" i="0" u="none" strike="noStrike" cap="none" normalizeH="0" baseline="0" dirty="0" smtClean="0">
                          <a:ln>
                            <a:noFill/>
                          </a:ln>
                          <a:solidFill>
                            <a:schemeClr val="bg1"/>
                          </a:solidFill>
                          <a:effectLst/>
                          <a:latin typeface="Arial" charset="0"/>
                        </a:rPr>
                        <a:t>*At least in theory…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6" name="Rounded Rectangle 5"/>
          <p:cNvSpPr/>
          <p:nvPr/>
        </p:nvSpPr>
        <p:spPr>
          <a:xfrm>
            <a:off x="2443168" y="3200400"/>
            <a:ext cx="4572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Local Implementation Manager (LIM) Working Group</a:t>
            </a:r>
          </a:p>
        </p:txBody>
      </p:sp>
      <p:sp>
        <p:nvSpPr>
          <p:cNvPr id="7" name="Rounded Rectangle 6"/>
          <p:cNvSpPr/>
          <p:nvPr/>
        </p:nvSpPr>
        <p:spPr>
          <a:xfrm>
            <a:off x="2900368" y="4191000"/>
            <a:ext cx="36576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End Users</a:t>
            </a:r>
          </a:p>
          <a:p>
            <a:pPr algn="ctr"/>
            <a:r>
              <a:rPr lang="en-US" sz="1600" b="1" dirty="0" smtClean="0">
                <a:solidFill>
                  <a:schemeClr val="tx1"/>
                </a:solidFill>
              </a:rPr>
              <a:t>Subject Matter Experts</a:t>
            </a:r>
          </a:p>
          <a:p>
            <a:pPr algn="ctr"/>
            <a:r>
              <a:rPr lang="en-US" sz="1600" b="1" dirty="0" smtClean="0">
                <a:solidFill>
                  <a:schemeClr val="tx1"/>
                </a:solidFill>
              </a:rPr>
              <a:t>Peers</a:t>
            </a:r>
          </a:p>
        </p:txBody>
      </p:sp>
      <p:sp>
        <p:nvSpPr>
          <p:cNvPr id="8" name="Rounded Rectangle 7"/>
          <p:cNvSpPr/>
          <p:nvPr/>
        </p:nvSpPr>
        <p:spPr>
          <a:xfrm>
            <a:off x="1985968" y="2209800"/>
            <a:ext cx="54864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Steering Committee</a:t>
            </a:r>
          </a:p>
        </p:txBody>
      </p:sp>
      <p:sp>
        <p:nvSpPr>
          <p:cNvPr id="9" name="Rounded Rectangle 8"/>
          <p:cNvSpPr/>
          <p:nvPr/>
        </p:nvSpPr>
        <p:spPr>
          <a:xfrm>
            <a:off x="1528768" y="1219200"/>
            <a:ext cx="64008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Executive Committee</a:t>
            </a:r>
          </a:p>
        </p:txBody>
      </p:sp>
      <p:sp>
        <p:nvSpPr>
          <p:cNvPr id="10" name="Curved Right Arrow 9"/>
          <p:cNvSpPr/>
          <p:nvPr/>
        </p:nvSpPr>
        <p:spPr>
          <a:xfrm rot="10800000">
            <a:off x="8005768" y="1219200"/>
            <a:ext cx="762000" cy="1219200"/>
          </a:xfrm>
          <a:prstGeom prst="curved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1" name="Curved Right Arrow 10"/>
          <p:cNvSpPr/>
          <p:nvPr/>
        </p:nvSpPr>
        <p:spPr>
          <a:xfrm rot="10800000">
            <a:off x="7091368" y="3200400"/>
            <a:ext cx="762000" cy="1219200"/>
          </a:xfrm>
          <a:prstGeom prst="curved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2" name="Curved Left Arrow 11"/>
          <p:cNvSpPr/>
          <p:nvPr/>
        </p:nvSpPr>
        <p:spPr>
          <a:xfrm rot="10800000">
            <a:off x="1071568" y="2209800"/>
            <a:ext cx="838200" cy="1219200"/>
          </a:xfrm>
          <a:prstGeom prst="curvedLef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6557968" y="4495801"/>
            <a:ext cx="2743200" cy="307777"/>
          </a:xfrm>
          <a:prstGeom prst="rect">
            <a:avLst/>
          </a:prstGeom>
          <a:noFill/>
        </p:spPr>
        <p:txBody>
          <a:bodyPr wrap="square" rtlCol="0">
            <a:spAutoFit/>
          </a:bodyPr>
          <a:lstStyle/>
          <a:p>
            <a:r>
              <a:rPr lang="en-US" sz="1400" b="1" dirty="0" smtClean="0"/>
              <a:t>Opportunities</a:t>
            </a:r>
            <a:endParaRPr lang="en-US" sz="1400" b="1" dirty="0"/>
          </a:p>
        </p:txBody>
      </p:sp>
      <p:sp>
        <p:nvSpPr>
          <p:cNvPr id="14" name="TextBox 13"/>
          <p:cNvSpPr txBox="1"/>
          <p:nvPr/>
        </p:nvSpPr>
        <p:spPr>
          <a:xfrm>
            <a:off x="157168" y="3505201"/>
            <a:ext cx="2286000" cy="307777"/>
          </a:xfrm>
          <a:prstGeom prst="rect">
            <a:avLst/>
          </a:prstGeom>
          <a:noFill/>
        </p:spPr>
        <p:txBody>
          <a:bodyPr wrap="square" rtlCol="0">
            <a:spAutoFit/>
          </a:bodyPr>
          <a:lstStyle/>
          <a:p>
            <a:pPr algn="r"/>
            <a:r>
              <a:rPr lang="en-US" sz="1400" b="1" dirty="0" smtClean="0"/>
              <a:t>Requirements </a:t>
            </a:r>
            <a:endParaRPr lang="en-US" sz="1400" b="1" dirty="0"/>
          </a:p>
        </p:txBody>
      </p:sp>
      <p:sp>
        <p:nvSpPr>
          <p:cNvPr id="15" name="TextBox 14"/>
          <p:cNvSpPr txBox="1"/>
          <p:nvPr/>
        </p:nvSpPr>
        <p:spPr>
          <a:xfrm>
            <a:off x="7472368" y="2514601"/>
            <a:ext cx="1828800" cy="304800"/>
          </a:xfrm>
          <a:prstGeom prst="rect">
            <a:avLst/>
          </a:prstGeom>
          <a:noFill/>
        </p:spPr>
        <p:txBody>
          <a:bodyPr wrap="square" rtlCol="0">
            <a:spAutoFit/>
          </a:bodyPr>
          <a:lstStyle/>
          <a:p>
            <a:r>
              <a:rPr lang="en-US" sz="1400" b="1" dirty="0" smtClean="0"/>
              <a:t>Solutions</a:t>
            </a:r>
            <a:endParaRPr lang="en-US" sz="1400" b="1" dirty="0"/>
          </a:p>
        </p:txBody>
      </p:sp>
      <p:sp>
        <p:nvSpPr>
          <p:cNvPr id="16" name="TextBox 15"/>
          <p:cNvSpPr txBox="1"/>
          <p:nvPr/>
        </p:nvSpPr>
        <p:spPr>
          <a:xfrm>
            <a:off x="157168" y="1524000"/>
            <a:ext cx="1295400" cy="307777"/>
          </a:xfrm>
          <a:prstGeom prst="rect">
            <a:avLst/>
          </a:prstGeom>
          <a:noFill/>
        </p:spPr>
        <p:txBody>
          <a:bodyPr wrap="square" rtlCol="0">
            <a:spAutoFit/>
          </a:bodyPr>
          <a:lstStyle/>
          <a:p>
            <a:pPr algn="r"/>
            <a:r>
              <a:rPr lang="en-US" sz="1400" b="1" dirty="0" smtClean="0"/>
              <a:t>Priorities</a:t>
            </a:r>
            <a:endParaRPr lang="en-US" sz="1400" b="1" dirty="0"/>
          </a:p>
        </p:txBody>
      </p:sp>
      <p:sp>
        <p:nvSpPr>
          <p:cNvPr id="18" name="Title 1"/>
          <p:cNvSpPr>
            <a:spLocks noGrp="1"/>
          </p:cNvSpPr>
          <p:nvPr>
            <p:ph type="title"/>
          </p:nvPr>
        </p:nvSpPr>
        <p:spPr>
          <a:xfrm>
            <a:off x="457200" y="152400"/>
            <a:ext cx="8305800" cy="914400"/>
          </a:xfrm>
        </p:spPr>
        <p:txBody>
          <a:bodyPr/>
          <a:lstStyle/>
          <a:p>
            <a:r>
              <a:rPr lang="en-US" dirty="0" smtClean="0"/>
              <a:t>Success Factor: Uniform Project Governance Model</a:t>
            </a:r>
            <a:endParaRPr lang="en-US" dirty="0"/>
          </a:p>
        </p:txBody>
      </p:sp>
      <p:sp>
        <p:nvSpPr>
          <p:cNvPr id="17" name="Slide Number Placeholder 2"/>
          <p:cNvSpPr txBox="1">
            <a:spLocks/>
          </p:cNvSpPr>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10A19-A46F-450B-94AE-CC3F44164F29}" type="slidenum">
              <a:rPr kumimoji="0" lang="en-US" sz="11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1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Factor: Engagement at All Levels</a:t>
            </a:r>
            <a:endParaRPr lang="en-US" dirty="0"/>
          </a:p>
        </p:txBody>
      </p:sp>
      <p:sp>
        <p:nvSpPr>
          <p:cNvPr id="3" name="Content Placeholder 2"/>
          <p:cNvSpPr>
            <a:spLocks noGrp="1"/>
          </p:cNvSpPr>
          <p:nvPr>
            <p:ph idx="1"/>
          </p:nvPr>
        </p:nvSpPr>
        <p:spPr>
          <a:xfrm>
            <a:off x="304800" y="990600"/>
            <a:ext cx="6629400" cy="5029199"/>
          </a:xfrm>
        </p:spPr>
        <p:txBody>
          <a:bodyPr/>
          <a:lstStyle/>
          <a:p>
            <a:r>
              <a:rPr lang="en-US" dirty="0" smtClean="0"/>
              <a:t>Multiple target audiences</a:t>
            </a:r>
          </a:p>
          <a:p>
            <a:pPr lvl="1"/>
            <a:r>
              <a:rPr lang="en-US" b="1" dirty="0" smtClean="0">
                <a:solidFill>
                  <a:srgbClr val="00B050"/>
                </a:solidFill>
              </a:rPr>
              <a:t>Grassroots</a:t>
            </a:r>
            <a:r>
              <a:rPr lang="en-US" dirty="0" smtClean="0"/>
              <a:t> – If the project has a real, positive impact on end-users, find ways to get them excited; peer relationships at this level a huge success factor</a:t>
            </a:r>
          </a:p>
          <a:p>
            <a:pPr lvl="1"/>
            <a:r>
              <a:rPr lang="en-US" b="1" dirty="0" smtClean="0">
                <a:solidFill>
                  <a:srgbClr val="00337F"/>
                </a:solidFill>
              </a:rPr>
              <a:t>Executives</a:t>
            </a:r>
            <a:r>
              <a:rPr lang="en-US" dirty="0" smtClean="0"/>
              <a:t> – Generating excitement at the bottom is not an alternative to engaging senior leaders; you need support from both to succeed</a:t>
            </a:r>
          </a:p>
          <a:p>
            <a:pPr lvl="1"/>
            <a:r>
              <a:rPr lang="en-US" b="1" dirty="0" smtClean="0">
                <a:solidFill>
                  <a:schemeClr val="accent2"/>
                </a:solidFill>
              </a:rPr>
              <a:t>Middle Management </a:t>
            </a:r>
            <a:r>
              <a:rPr lang="en-US" dirty="0" smtClean="0"/>
              <a:t>– Often forgotten, the critical membrane between strategy and execution</a:t>
            </a:r>
          </a:p>
          <a:p>
            <a:r>
              <a:rPr lang="en-US" dirty="0" smtClean="0"/>
              <a:t>Know the needs of your audience</a:t>
            </a:r>
          </a:p>
          <a:p>
            <a:pPr lvl="1"/>
            <a:r>
              <a:rPr lang="en-US" dirty="0" smtClean="0"/>
              <a:t>Different messages resonate with each audience; e.g., tougher to sell controls than efficiency to end users</a:t>
            </a:r>
          </a:p>
          <a:p>
            <a:pPr lvl="1"/>
            <a:r>
              <a:rPr lang="en-US" dirty="0" smtClean="0"/>
              <a:t>Consider tone, media, name on the “from” line</a:t>
            </a:r>
          </a:p>
          <a:p>
            <a:pPr lvl="1"/>
            <a:r>
              <a:rPr lang="en-US" dirty="0" smtClean="0"/>
              <a:t>Know whether to count on messages passing up and down the hierarchy or if direct communication is required</a:t>
            </a:r>
          </a:p>
        </p:txBody>
      </p:sp>
      <p:grpSp>
        <p:nvGrpSpPr>
          <p:cNvPr id="4" name="Group 6"/>
          <p:cNvGrpSpPr/>
          <p:nvPr/>
        </p:nvGrpSpPr>
        <p:grpSpPr>
          <a:xfrm>
            <a:off x="6934200" y="990600"/>
            <a:ext cx="2002655" cy="2319754"/>
            <a:chOff x="2895600" y="2785646"/>
            <a:chExt cx="2002655" cy="2319754"/>
          </a:xfrm>
        </p:grpSpPr>
        <p:pic>
          <p:nvPicPr>
            <p:cNvPr id="5" name="Picture 4"/>
            <p:cNvPicPr>
              <a:picLocks noChangeAspect="1" noChangeArrowheads="1"/>
            </p:cNvPicPr>
            <p:nvPr/>
          </p:nvPicPr>
          <p:blipFill>
            <a:blip r:embed="rId3" cstate="print"/>
            <a:srcRect l="4545" t="14555" r="4545"/>
            <a:stretch>
              <a:fillRect/>
            </a:stretch>
          </p:blipFill>
          <p:spPr bwMode="auto">
            <a:xfrm>
              <a:off x="2895600" y="3048000"/>
              <a:ext cx="2002655" cy="2057400"/>
            </a:xfrm>
            <a:prstGeom prst="rect">
              <a:avLst/>
            </a:prstGeom>
            <a:noFill/>
            <a:ln w="9525">
              <a:noFill/>
              <a:miter lim="800000"/>
              <a:headEnd/>
              <a:tailEnd/>
            </a:ln>
            <a:effectLst/>
          </p:spPr>
        </p:pic>
        <p:sp>
          <p:nvSpPr>
            <p:cNvPr id="6" name="TextBox 5"/>
            <p:cNvSpPr txBox="1"/>
            <p:nvPr/>
          </p:nvSpPr>
          <p:spPr>
            <a:xfrm>
              <a:off x="3429000" y="2785646"/>
              <a:ext cx="1066800" cy="338554"/>
            </a:xfrm>
            <a:prstGeom prst="rect">
              <a:avLst/>
            </a:prstGeom>
            <a:noFill/>
          </p:spPr>
          <p:txBody>
            <a:bodyPr wrap="square" rtlCol="0">
              <a:spAutoFit/>
            </a:bodyPr>
            <a:lstStyle/>
            <a:p>
              <a:r>
                <a:rPr lang="en-US" sz="1600" b="1" dirty="0" smtClean="0"/>
                <a:t>School X</a:t>
              </a:r>
              <a:endParaRPr lang="en-US" sz="1600" b="1" dirty="0"/>
            </a:p>
          </p:txBody>
        </p:sp>
      </p:grpSp>
      <p:grpSp>
        <p:nvGrpSpPr>
          <p:cNvPr id="7" name="Group 7"/>
          <p:cNvGrpSpPr/>
          <p:nvPr/>
        </p:nvGrpSpPr>
        <p:grpSpPr>
          <a:xfrm>
            <a:off x="6934200" y="3429000"/>
            <a:ext cx="2002655" cy="2319754"/>
            <a:chOff x="2895600" y="2785646"/>
            <a:chExt cx="2002655" cy="2319754"/>
          </a:xfrm>
        </p:grpSpPr>
        <p:pic>
          <p:nvPicPr>
            <p:cNvPr id="9" name="Picture 8"/>
            <p:cNvPicPr>
              <a:picLocks noChangeAspect="1" noChangeArrowheads="1"/>
            </p:cNvPicPr>
            <p:nvPr/>
          </p:nvPicPr>
          <p:blipFill>
            <a:blip r:embed="rId3" cstate="print"/>
            <a:srcRect l="4545" t="14555" r="4545"/>
            <a:stretch>
              <a:fillRect/>
            </a:stretch>
          </p:blipFill>
          <p:spPr bwMode="auto">
            <a:xfrm>
              <a:off x="2895600" y="3048000"/>
              <a:ext cx="2002655" cy="2057400"/>
            </a:xfrm>
            <a:prstGeom prst="rect">
              <a:avLst/>
            </a:prstGeom>
            <a:noFill/>
            <a:ln w="9525">
              <a:noFill/>
              <a:miter lim="800000"/>
              <a:headEnd/>
              <a:tailEnd/>
            </a:ln>
            <a:effectLst/>
          </p:spPr>
        </p:pic>
        <p:sp>
          <p:nvSpPr>
            <p:cNvPr id="10" name="TextBox 9"/>
            <p:cNvSpPr txBox="1"/>
            <p:nvPr/>
          </p:nvSpPr>
          <p:spPr>
            <a:xfrm>
              <a:off x="3429000" y="2785646"/>
              <a:ext cx="1066800" cy="338554"/>
            </a:xfrm>
            <a:prstGeom prst="rect">
              <a:avLst/>
            </a:prstGeom>
            <a:noFill/>
          </p:spPr>
          <p:txBody>
            <a:bodyPr wrap="square" rtlCol="0">
              <a:spAutoFit/>
            </a:bodyPr>
            <a:lstStyle/>
            <a:p>
              <a:r>
                <a:rPr lang="en-US" sz="1600" b="1" dirty="0" smtClean="0"/>
                <a:t>School Y</a:t>
              </a:r>
              <a:endParaRPr lang="en-US" sz="1600" b="1" dirty="0"/>
            </a:p>
          </p:txBody>
        </p:sp>
      </p:grpSp>
      <p:sp>
        <p:nvSpPr>
          <p:cNvPr id="11" name="Oval 10"/>
          <p:cNvSpPr/>
          <p:nvPr/>
        </p:nvSpPr>
        <p:spPr>
          <a:xfrm>
            <a:off x="6858000" y="2722420"/>
            <a:ext cx="22098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58000" y="5153890"/>
            <a:ext cx="22098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8991600" y="3276600"/>
            <a:ext cx="0" cy="2057400"/>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391400" y="1295400"/>
            <a:ext cx="1295400" cy="914400"/>
          </a:xfrm>
          <a:prstGeom prst="rect">
            <a:avLst/>
          </a:prstGeom>
          <a:noFill/>
          <a:ln>
            <a:solidFill>
              <a:srgbClr val="003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391400" y="3733800"/>
            <a:ext cx="1295400" cy="914400"/>
          </a:xfrm>
          <a:prstGeom prst="rect">
            <a:avLst/>
          </a:prstGeom>
          <a:noFill/>
          <a:ln>
            <a:solidFill>
              <a:srgbClr val="003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239000" y="2209800"/>
            <a:ext cx="1600200" cy="533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239000" y="4648200"/>
            <a:ext cx="1600200" cy="533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0"/>
          </p:nvPr>
        </p:nvSpPr>
        <p:spPr/>
        <p:txBody>
          <a:bodyPr/>
          <a:lstStyle/>
          <a:p>
            <a:fld id="{26010A19-A46F-450B-94AE-CC3F44164F29}" type="slidenum">
              <a:rPr lang="en-US" smtClean="0"/>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dissolve">
                                      <p:cBhvr>
                                        <p:cTn id="9" dur="500"/>
                                        <p:tgtEl>
                                          <p:spTgt spid="11"/>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9"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par>
                                <p:cTn id="40" presetID="9"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dissolve">
                                      <p:cBhvr>
                                        <p:cTn id="45" dur="500"/>
                                        <p:tgtEl>
                                          <p:spTgt spid="3">
                                            <p:txEl>
                                              <p:pRg st="6" end="6"/>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dissolv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johns </a:t>
            </a:r>
            <a:r>
              <a:rPr lang="en-US" dirty="0" err="1" smtClean="0"/>
              <a:t>hopkins</a:t>
            </a:r>
            <a:endParaRPr lang="en-US" dirty="0"/>
          </a:p>
        </p:txBody>
      </p:sp>
      <p:sp>
        <p:nvSpPr>
          <p:cNvPr id="5" name="Text Placeholder 4"/>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26010A19-A46F-450B-94AE-CC3F44164F29}" type="slidenum">
              <a:rPr lang="en-US" smtClean="0"/>
              <a:pPr/>
              <a:t>25</a:t>
            </a:fld>
            <a:endParaRPr lang="en-US" dirty="0"/>
          </a:p>
        </p:txBody>
      </p:sp>
    </p:spTree>
    <p:extLst>
      <p:ext uri="{BB962C8B-B14F-4D97-AF65-F5344CB8AC3E}">
        <p14:creationId xmlns:p14="http://schemas.microsoft.com/office/powerpoint/2010/main" val="1788718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John</a:t>
            </a:r>
            <a:r>
              <a:rPr lang="en-US" u="sng" dirty="0" smtClean="0"/>
              <a:t>s</a:t>
            </a:r>
            <a:r>
              <a:rPr lang="en-US" dirty="0" smtClean="0"/>
              <a:t> Hopkins University</a:t>
            </a:r>
            <a:endParaRPr lang="en-US" dirty="0"/>
          </a:p>
        </p:txBody>
      </p:sp>
      <p:sp>
        <p:nvSpPr>
          <p:cNvPr id="9" name="Content Placeholder 8"/>
          <p:cNvSpPr>
            <a:spLocks noGrp="1"/>
          </p:cNvSpPr>
          <p:nvPr>
            <p:ph idx="1"/>
          </p:nvPr>
        </p:nvSpPr>
        <p:spPr>
          <a:xfrm>
            <a:off x="457200" y="1219200"/>
            <a:ext cx="8305800" cy="3048000"/>
          </a:xfrm>
        </p:spPr>
        <p:txBody>
          <a:bodyPr>
            <a:normAutofit fontScale="92500" lnSpcReduction="10000"/>
          </a:bodyPr>
          <a:lstStyle/>
          <a:p>
            <a:r>
              <a:rPr lang="en-US" dirty="0"/>
              <a:t>Mr. John</a:t>
            </a:r>
            <a:r>
              <a:rPr lang="en-US" u="sng" dirty="0"/>
              <a:t>s</a:t>
            </a:r>
            <a:r>
              <a:rPr lang="en-US" dirty="0"/>
              <a:t> (his maternal great-grandmother’s last name) Hopkins endowed both a university and a hospital in 1873</a:t>
            </a:r>
          </a:p>
          <a:p>
            <a:r>
              <a:rPr lang="en-US" dirty="0"/>
              <a:t>The University was founded on the European model of research and scholarship</a:t>
            </a:r>
          </a:p>
          <a:p>
            <a:r>
              <a:rPr lang="en-US" dirty="0"/>
              <a:t>Many undergraduate students, as well as graduate students, work with faculty in research</a:t>
            </a:r>
          </a:p>
          <a:p>
            <a:r>
              <a:rPr lang="en-US" dirty="0"/>
              <a:t>Today there are seven campuses in Baltimore; three more in Maryland, one in the District of Columbia and one each in Bologna, Italy and Nanjing, </a:t>
            </a:r>
            <a:r>
              <a:rPr lang="en-US" dirty="0" smtClean="0"/>
              <a:t>China</a:t>
            </a:r>
            <a:endParaRPr lang="en-US" dirty="0"/>
          </a:p>
          <a:p>
            <a:endParaRPr lang="en-US" dirty="0"/>
          </a:p>
          <a:p>
            <a:endParaRPr lang="en-US" dirty="0"/>
          </a:p>
        </p:txBody>
      </p:sp>
      <p:sp>
        <p:nvSpPr>
          <p:cNvPr id="5" name="Slide Number Placeholder 4"/>
          <p:cNvSpPr>
            <a:spLocks noGrp="1"/>
          </p:cNvSpPr>
          <p:nvPr>
            <p:ph type="sldNum" sz="quarter" idx="10"/>
          </p:nvPr>
        </p:nvSpPr>
        <p:spPr/>
        <p:txBody>
          <a:bodyPr/>
          <a:lstStyle/>
          <a:p>
            <a:fld id="{26010A19-A46F-450B-94AE-CC3F44164F29}" type="slidenum">
              <a:rPr lang="en-US" smtClean="0"/>
              <a:pPr/>
              <a:t>26</a:t>
            </a:fld>
            <a:endParaRPr lang="en-US" dirty="0"/>
          </a:p>
        </p:txBody>
      </p:sp>
    </p:spTree>
    <p:extLst>
      <p:ext uri="{BB962C8B-B14F-4D97-AF65-F5344CB8AC3E}">
        <p14:creationId xmlns:p14="http://schemas.microsoft.com/office/powerpoint/2010/main" val="780651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Johns Hopkins University – By the Numbers</a:t>
            </a:r>
            <a:endParaRPr lang="en-US" dirty="0"/>
          </a:p>
        </p:txBody>
      </p:sp>
      <p:sp>
        <p:nvSpPr>
          <p:cNvPr id="8" name="Content Placeholder 7"/>
          <p:cNvSpPr>
            <a:spLocks noGrp="1"/>
          </p:cNvSpPr>
          <p:nvPr>
            <p:ph idx="1"/>
          </p:nvPr>
        </p:nvSpPr>
        <p:spPr/>
        <p:txBody>
          <a:bodyPr/>
          <a:lstStyle/>
          <a:p>
            <a:r>
              <a:rPr lang="en-US" dirty="0" smtClean="0"/>
              <a:t>11 academic divisions</a:t>
            </a:r>
          </a:p>
          <a:p>
            <a:r>
              <a:rPr lang="en-US" dirty="0" smtClean="0"/>
              <a:t>26,000+ employees</a:t>
            </a:r>
          </a:p>
          <a:p>
            <a:pPr lvl="1"/>
            <a:r>
              <a:rPr lang="en-US" dirty="0" smtClean="0"/>
              <a:t>Together with the Johns Hopkins Health System, a separate legal entity, Johns Hopkins is the largest private employer in Maryland (50,000+)</a:t>
            </a:r>
          </a:p>
          <a:p>
            <a:r>
              <a:rPr lang="en-US" dirty="0" smtClean="0"/>
              <a:t>21,000+ students, split </a:t>
            </a:r>
            <a:r>
              <a:rPr lang="en-US" i="1" dirty="0" smtClean="0"/>
              <a:t>nearly</a:t>
            </a:r>
            <a:r>
              <a:rPr lang="en-US" dirty="0" smtClean="0"/>
              <a:t> 1/3 </a:t>
            </a:r>
            <a:r>
              <a:rPr lang="en-US" dirty="0" err="1" smtClean="0"/>
              <a:t>UGrad</a:t>
            </a:r>
            <a:r>
              <a:rPr lang="en-US" dirty="0" smtClean="0"/>
              <a:t>, 1/3 FT Grad, 1/3 PT Grad</a:t>
            </a:r>
          </a:p>
          <a:p>
            <a:r>
              <a:rPr lang="en-US" dirty="0" smtClean="0"/>
              <a:t>2,600+ full-time professorial faculty</a:t>
            </a:r>
          </a:p>
          <a:p>
            <a:r>
              <a:rPr lang="en-US" dirty="0" smtClean="0"/>
              <a:t>236 buildings totaling over 16M </a:t>
            </a:r>
            <a:r>
              <a:rPr lang="en-US" dirty="0" err="1" smtClean="0"/>
              <a:t>sq</a:t>
            </a:r>
            <a:r>
              <a:rPr lang="en-US" dirty="0" smtClean="0"/>
              <a:t> </a:t>
            </a:r>
            <a:r>
              <a:rPr lang="en-US" dirty="0" err="1" smtClean="0"/>
              <a:t>ft</a:t>
            </a:r>
            <a:endParaRPr lang="en-US" dirty="0" smtClean="0"/>
          </a:p>
          <a:p>
            <a:r>
              <a:rPr lang="en-US" dirty="0"/>
              <a:t>$</a:t>
            </a:r>
            <a:r>
              <a:rPr lang="en-US" dirty="0" smtClean="0"/>
              <a:t>2.6B </a:t>
            </a:r>
            <a:r>
              <a:rPr lang="en-US" dirty="0"/>
              <a:t>endowment (ranked 25</a:t>
            </a:r>
            <a:r>
              <a:rPr lang="en-US" baseline="30000" dirty="0"/>
              <a:t>th</a:t>
            </a:r>
            <a:r>
              <a:rPr lang="en-US" dirty="0"/>
              <a:t> in </a:t>
            </a:r>
            <a:r>
              <a:rPr lang="en-US" dirty="0" smtClean="0"/>
              <a:t>2011)</a:t>
            </a:r>
            <a:endParaRPr lang="en-US" dirty="0"/>
          </a:p>
          <a:p>
            <a:r>
              <a:rPr lang="en-US" dirty="0" smtClean="0"/>
              <a:t>Ranks </a:t>
            </a:r>
            <a:r>
              <a:rPr lang="en-US" dirty="0"/>
              <a:t>first among U.S. universities in receipt of federal research and development </a:t>
            </a:r>
            <a:r>
              <a:rPr lang="en-US" dirty="0" smtClean="0"/>
              <a:t>funds</a:t>
            </a:r>
          </a:p>
        </p:txBody>
      </p:sp>
      <p:sp>
        <p:nvSpPr>
          <p:cNvPr id="4" name="Slide Number Placeholder 3"/>
          <p:cNvSpPr>
            <a:spLocks noGrp="1"/>
          </p:cNvSpPr>
          <p:nvPr>
            <p:ph type="sldNum" sz="quarter" idx="10"/>
          </p:nvPr>
        </p:nvSpPr>
        <p:spPr/>
        <p:txBody>
          <a:bodyPr/>
          <a:lstStyle/>
          <a:p>
            <a:fld id="{26010A19-A46F-450B-94AE-CC3F44164F29}" type="slidenum">
              <a:rPr lang="en-US" smtClean="0"/>
              <a:pPr/>
              <a:t>27</a:t>
            </a:fld>
            <a:endParaRPr lang="en-US" dirty="0"/>
          </a:p>
        </p:txBody>
      </p:sp>
    </p:spTree>
    <p:extLst>
      <p:ext uri="{BB962C8B-B14F-4D97-AF65-F5344CB8AC3E}">
        <p14:creationId xmlns:p14="http://schemas.microsoft.com/office/powerpoint/2010/main" val="1539835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Character of Johns Hopkins University</a:t>
            </a:r>
            <a:endParaRPr lang="en-US" dirty="0"/>
          </a:p>
        </p:txBody>
      </p:sp>
      <p:sp>
        <p:nvSpPr>
          <p:cNvPr id="3" name="Content Placeholder 2"/>
          <p:cNvSpPr>
            <a:spLocks noGrp="1"/>
          </p:cNvSpPr>
          <p:nvPr>
            <p:ph idx="1"/>
          </p:nvPr>
        </p:nvSpPr>
        <p:spPr/>
        <p:txBody>
          <a:bodyPr>
            <a:normAutofit fontScale="92500" lnSpcReduction="20000"/>
          </a:bodyPr>
          <a:lstStyle/>
          <a:p>
            <a:r>
              <a:rPr lang="en-US" dirty="0"/>
              <a:t>Decentralized operations in eleven academic </a:t>
            </a:r>
            <a:r>
              <a:rPr lang="en-US" dirty="0" smtClean="0"/>
              <a:t>divisions</a:t>
            </a:r>
          </a:p>
          <a:p>
            <a:pPr lvl="1"/>
            <a:r>
              <a:rPr lang="en-US" i="1" dirty="0" smtClean="0"/>
              <a:t>Every Tub on its Own Bottom</a:t>
            </a:r>
            <a:endParaRPr lang="en-US" i="1" dirty="0"/>
          </a:p>
          <a:p>
            <a:r>
              <a:rPr lang="en-US" dirty="0"/>
              <a:t>Revenues captured at the lower levels of the organization; funds coming to the President are less than </a:t>
            </a:r>
            <a:r>
              <a:rPr lang="en-US" dirty="0" smtClean="0"/>
              <a:t>½ of 1% </a:t>
            </a:r>
            <a:r>
              <a:rPr lang="en-US" dirty="0"/>
              <a:t>of total University </a:t>
            </a:r>
            <a:r>
              <a:rPr lang="en-US" dirty="0" smtClean="0"/>
              <a:t>revenues</a:t>
            </a:r>
          </a:p>
          <a:p>
            <a:r>
              <a:rPr lang="en-US" dirty="0" smtClean="0"/>
              <a:t>The </a:t>
            </a:r>
            <a:r>
              <a:rPr lang="en-US" dirty="0"/>
              <a:t>budgetary allocation function </a:t>
            </a:r>
            <a:r>
              <a:rPr lang="en-US" u="sng" dirty="0"/>
              <a:t>does not</a:t>
            </a:r>
            <a:r>
              <a:rPr lang="en-US" dirty="0"/>
              <a:t> reside with the President, </a:t>
            </a:r>
            <a:r>
              <a:rPr lang="en-US" dirty="0" smtClean="0"/>
              <a:t>the Provost,  or Senior </a:t>
            </a:r>
            <a:r>
              <a:rPr lang="en-US" dirty="0"/>
              <a:t>Vice </a:t>
            </a:r>
            <a:r>
              <a:rPr lang="en-US" dirty="0" smtClean="0"/>
              <a:t>President for Finance &amp; Administration</a:t>
            </a:r>
            <a:endParaRPr lang="en-US" dirty="0"/>
          </a:p>
          <a:p>
            <a:r>
              <a:rPr lang="en-US" dirty="0"/>
              <a:t>Financial management rests not only on central finance and human resources but also on divisional deans and directors and their financial officers</a:t>
            </a:r>
          </a:p>
          <a:p>
            <a:r>
              <a:rPr lang="en-US" dirty="0"/>
              <a:t>A 20-year model of a rolling five-year financial plan provides the basis for monitoring and control</a:t>
            </a:r>
          </a:p>
          <a:p>
            <a:r>
              <a:rPr lang="en-US" dirty="0"/>
              <a:t>Results</a:t>
            </a:r>
          </a:p>
          <a:p>
            <a:pPr lvl="1"/>
            <a:r>
              <a:rPr lang="en-US" dirty="0"/>
              <a:t>High level of entrepreneurship and autonomy</a:t>
            </a:r>
          </a:p>
          <a:p>
            <a:pPr lvl="1"/>
            <a:r>
              <a:rPr lang="en-US" dirty="0"/>
              <a:t>Attract and retain people who like personal challenges</a:t>
            </a:r>
          </a:p>
          <a:p>
            <a:pPr lvl="1"/>
            <a:r>
              <a:rPr lang="en-US" dirty="0"/>
              <a:t>Able to try new </a:t>
            </a:r>
            <a:r>
              <a:rPr lang="en-US" dirty="0" smtClean="0"/>
              <a:t>ventures</a:t>
            </a:r>
            <a:endParaRPr lang="en-US" dirty="0"/>
          </a:p>
        </p:txBody>
      </p:sp>
      <p:sp>
        <p:nvSpPr>
          <p:cNvPr id="4" name="Slide Number Placeholder 3"/>
          <p:cNvSpPr>
            <a:spLocks noGrp="1"/>
          </p:cNvSpPr>
          <p:nvPr>
            <p:ph type="sldNum" sz="quarter" idx="10"/>
          </p:nvPr>
        </p:nvSpPr>
        <p:spPr/>
        <p:txBody>
          <a:bodyPr/>
          <a:lstStyle/>
          <a:p>
            <a:fld id="{26010A19-A46F-450B-94AE-CC3F44164F29}" type="slidenum">
              <a:rPr lang="en-US" smtClean="0"/>
              <a:pPr/>
              <a:t>28</a:t>
            </a:fld>
            <a:endParaRPr lang="en-US" dirty="0"/>
          </a:p>
        </p:txBody>
      </p:sp>
    </p:spTree>
    <p:extLst>
      <p:ext uri="{BB962C8B-B14F-4D97-AF65-F5344CB8AC3E}">
        <p14:creationId xmlns:p14="http://schemas.microsoft.com/office/powerpoint/2010/main" val="4201358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JHU Budgeted Revenues by Division (FY12), $M</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481454714"/>
              </p:ext>
            </p:extLst>
          </p:nvPr>
        </p:nvGraphicFramePr>
        <p:xfrm>
          <a:off x="198257" y="990600"/>
          <a:ext cx="8939212" cy="53181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3"/>
          <p:cNvSpPr txBox="1">
            <a:spLocks noChangeArrowheads="1"/>
          </p:cNvSpPr>
          <p:nvPr/>
        </p:nvSpPr>
        <p:spPr bwMode="auto">
          <a:xfrm>
            <a:off x="3048000" y="1230868"/>
            <a:ext cx="2971800" cy="369332"/>
          </a:xfrm>
          <a:prstGeom prst="rect">
            <a:avLst/>
          </a:prstGeom>
          <a:noFill/>
          <a:ln w="3175">
            <a:solidFill>
              <a:schemeClr val="tx1"/>
            </a:solidFill>
            <a:miter lim="800000"/>
            <a:headEnd/>
            <a:tailEnd/>
          </a:ln>
        </p:spPr>
        <p:txBody>
          <a:bodyPr wrap="square">
            <a:spAutoFit/>
          </a:bodyPr>
          <a:lstStyle/>
          <a:p>
            <a:pPr eaLnBrk="0" hangingPunct="0">
              <a:spcBef>
                <a:spcPct val="50000"/>
              </a:spcBef>
            </a:pPr>
            <a:r>
              <a:rPr lang="en-US" b="1" dirty="0">
                <a:latin typeface="Calibri" pitchFamily="34" charset="0"/>
              </a:rPr>
              <a:t>University Total = </a:t>
            </a:r>
            <a:r>
              <a:rPr lang="en-US" b="1" dirty="0" smtClean="0">
                <a:latin typeface="Calibri" pitchFamily="34" charset="0"/>
              </a:rPr>
              <a:t>$4.4 </a:t>
            </a:r>
            <a:r>
              <a:rPr lang="en-US" b="1" dirty="0">
                <a:latin typeface="Calibri" pitchFamily="34" charset="0"/>
              </a:rPr>
              <a:t>Billion</a:t>
            </a:r>
          </a:p>
        </p:txBody>
      </p:sp>
      <p:sp>
        <p:nvSpPr>
          <p:cNvPr id="6" name="Slide Number Placeholder 5"/>
          <p:cNvSpPr>
            <a:spLocks noGrp="1"/>
          </p:cNvSpPr>
          <p:nvPr>
            <p:ph type="sldNum" sz="quarter" idx="10"/>
          </p:nvPr>
        </p:nvSpPr>
        <p:spPr/>
        <p:txBody>
          <a:bodyPr/>
          <a:lstStyle/>
          <a:p>
            <a:fld id="{26010A19-A46F-450B-94AE-CC3F44164F29}" type="slidenum">
              <a:rPr lang="en-US" smtClean="0"/>
              <a:pPr/>
              <a:t>29</a:t>
            </a:fld>
            <a:endParaRPr lang="en-US" dirty="0"/>
          </a:p>
        </p:txBody>
      </p:sp>
    </p:spTree>
    <p:extLst>
      <p:ext uri="{BB962C8B-B14F-4D97-AF65-F5344CB8AC3E}">
        <p14:creationId xmlns:p14="http://schemas.microsoft.com/office/powerpoint/2010/main" val="468891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2400" dirty="0" smtClean="0"/>
              <a:t>Review Harvard and Johns Hopkins context</a:t>
            </a:r>
          </a:p>
          <a:p>
            <a:pPr lvl="1"/>
            <a:r>
              <a:rPr lang="en-US" sz="2200" dirty="0" smtClean="0"/>
              <a:t>Organization Structure</a:t>
            </a:r>
          </a:p>
          <a:p>
            <a:pPr lvl="1"/>
            <a:r>
              <a:rPr lang="en-US" sz="2200" dirty="0" smtClean="0"/>
              <a:t>Enterprise Systems Landscape and History</a:t>
            </a:r>
          </a:p>
          <a:p>
            <a:pPr lvl="1"/>
            <a:r>
              <a:rPr lang="en-US" sz="2200" dirty="0" smtClean="0"/>
              <a:t>Key Challenges and Constraints</a:t>
            </a:r>
          </a:p>
          <a:p>
            <a:r>
              <a:rPr lang="en-US" sz="2400" dirty="0" smtClean="0"/>
              <a:t>Analyze recent enterprise projects at both institutions, including obstacles and solutions</a:t>
            </a:r>
          </a:p>
          <a:p>
            <a:r>
              <a:rPr lang="en-US" sz="2400" dirty="0" smtClean="0"/>
              <a:t>Discuss lessons learned at Harvard and Johns Hopkins</a:t>
            </a:r>
          </a:p>
          <a:p>
            <a:endParaRPr lang="en-US" b="1" dirty="0" smtClean="0"/>
          </a:p>
          <a:p>
            <a:pPr marL="0" indent="0">
              <a:buNone/>
            </a:pPr>
            <a:r>
              <a:rPr lang="en-US" b="1" i="1" dirty="0" smtClean="0"/>
              <a:t>NOTE:</a:t>
            </a:r>
            <a:r>
              <a:rPr lang="en-US" i="1" dirty="0" smtClean="0"/>
              <a:t> For the purposes of this presentation, “ERP” refers to all enterprise-scale applications</a:t>
            </a:r>
          </a:p>
        </p:txBody>
      </p:sp>
      <p:sp>
        <p:nvSpPr>
          <p:cNvPr id="6" name="Slide Number Placeholder 5"/>
          <p:cNvSpPr>
            <a:spLocks noGrp="1"/>
          </p:cNvSpPr>
          <p:nvPr>
            <p:ph type="sldNum" sz="quarter" idx="10"/>
          </p:nvPr>
        </p:nvSpPr>
        <p:spPr/>
        <p:txBody>
          <a:bodyPr/>
          <a:lstStyle/>
          <a:p>
            <a:fld id="{26010A19-A46F-450B-94AE-CC3F44164F29}"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 Hopkins Health System</a:t>
            </a:r>
            <a:endParaRPr lang="en-US" dirty="0"/>
          </a:p>
        </p:txBody>
      </p:sp>
      <p:sp>
        <p:nvSpPr>
          <p:cNvPr id="4" name="Content Placeholder 3"/>
          <p:cNvSpPr>
            <a:spLocks noGrp="1"/>
          </p:cNvSpPr>
          <p:nvPr>
            <p:ph idx="1"/>
          </p:nvPr>
        </p:nvSpPr>
        <p:spPr/>
        <p:txBody>
          <a:bodyPr/>
          <a:lstStyle/>
          <a:p>
            <a:r>
              <a:rPr lang="en-US" dirty="0" smtClean="0"/>
              <a:t>3 </a:t>
            </a:r>
            <a:r>
              <a:rPr lang="en-US" b="1" dirty="0" smtClean="0"/>
              <a:t>academic </a:t>
            </a:r>
            <a:r>
              <a:rPr lang="en-US" dirty="0" smtClean="0"/>
              <a:t>hospitals</a:t>
            </a:r>
          </a:p>
          <a:p>
            <a:pPr lvl="1"/>
            <a:r>
              <a:rPr lang="en-US" dirty="0" smtClean="0"/>
              <a:t>Johns Hopkins Hospital (Baltimore)</a:t>
            </a:r>
          </a:p>
          <a:p>
            <a:pPr lvl="1"/>
            <a:r>
              <a:rPr lang="en-US" dirty="0" smtClean="0"/>
              <a:t>Johns Hopkins </a:t>
            </a:r>
            <a:r>
              <a:rPr lang="en-US" dirty="0" err="1" smtClean="0"/>
              <a:t>Bayview</a:t>
            </a:r>
            <a:r>
              <a:rPr lang="en-US" dirty="0" smtClean="0"/>
              <a:t> Medical Center (Baltimore)</a:t>
            </a:r>
          </a:p>
          <a:p>
            <a:pPr lvl="1"/>
            <a:r>
              <a:rPr lang="en-US" dirty="0" smtClean="0"/>
              <a:t>All Children’s Hospital (St. Petersburg, FL)</a:t>
            </a:r>
          </a:p>
          <a:p>
            <a:r>
              <a:rPr lang="en-US" dirty="0" smtClean="0"/>
              <a:t>3 </a:t>
            </a:r>
            <a:r>
              <a:rPr lang="en-US" b="1" dirty="0" smtClean="0"/>
              <a:t>community</a:t>
            </a:r>
            <a:r>
              <a:rPr lang="en-US" dirty="0" smtClean="0"/>
              <a:t> hospitals</a:t>
            </a:r>
          </a:p>
          <a:p>
            <a:pPr lvl="1"/>
            <a:r>
              <a:rPr lang="en-US" dirty="0" smtClean="0"/>
              <a:t>Howard County General Hospital (Howard County, MD)</a:t>
            </a:r>
          </a:p>
          <a:p>
            <a:pPr lvl="1"/>
            <a:r>
              <a:rPr lang="en-US" dirty="0" smtClean="0"/>
              <a:t>Sibley Memorial Hospital (Northwest Washington D.C.)</a:t>
            </a:r>
          </a:p>
          <a:p>
            <a:pPr lvl="1"/>
            <a:r>
              <a:rPr lang="en-US" dirty="0" smtClean="0"/>
              <a:t>Suburban Hospital (Bethesda, MD)</a:t>
            </a:r>
          </a:p>
          <a:p>
            <a:r>
              <a:rPr lang="en-US" dirty="0" smtClean="0"/>
              <a:t>Johns Hopkins HealthCare = managed care plans</a:t>
            </a:r>
          </a:p>
          <a:p>
            <a:r>
              <a:rPr lang="en-US" dirty="0" smtClean="0"/>
              <a:t>Johns Hopkins Community Physicians = physician practices</a:t>
            </a:r>
          </a:p>
          <a:p>
            <a:r>
              <a:rPr lang="en-US" dirty="0" smtClean="0"/>
              <a:t>Johns Hopkins Home Care Group</a:t>
            </a:r>
            <a:r>
              <a:rPr lang="en-US" dirty="0"/>
              <a:t> </a:t>
            </a:r>
            <a:r>
              <a:rPr lang="en-US" dirty="0" smtClean="0"/>
              <a:t>= full-service home care provider</a:t>
            </a:r>
          </a:p>
        </p:txBody>
      </p:sp>
      <p:pic>
        <p:nvPicPr>
          <p:cNvPr id="5" name="Picture 2" descr="C:\Users\jlustek1\AppData\Local\Microsoft\Windows\Temporary Internet Files\Content.Outlook\8D5UPIWL\No1_Badgex21 (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381000"/>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p>
            <a:fld id="{26010A19-A46F-450B-94AE-CC3F44164F29}" type="slidenum">
              <a:rPr lang="en-US" smtClean="0"/>
              <a:pPr/>
              <a:t>30</a:t>
            </a:fld>
            <a:endParaRPr lang="en-US" dirty="0"/>
          </a:p>
        </p:txBody>
      </p:sp>
      <p:pic>
        <p:nvPicPr>
          <p:cNvPr id="7" name="Picture 6"/>
          <p:cNvPicPr>
            <a:picLocks noChangeAspect="1"/>
          </p:cNvPicPr>
          <p:nvPr/>
        </p:nvPicPr>
        <p:blipFill>
          <a:blip r:embed="rId3"/>
          <a:stretch>
            <a:fillRect/>
          </a:stretch>
        </p:blipFill>
        <p:spPr>
          <a:xfrm>
            <a:off x="6553200" y="381000"/>
            <a:ext cx="2235200" cy="1536700"/>
          </a:xfrm>
          <a:prstGeom prst="rect">
            <a:avLst/>
          </a:prstGeom>
        </p:spPr>
      </p:pic>
    </p:spTree>
    <p:extLst>
      <p:ext uri="{BB962C8B-B14F-4D97-AF65-F5344CB8AC3E}">
        <p14:creationId xmlns:p14="http://schemas.microsoft.com/office/powerpoint/2010/main" val="3030319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 Hopkins Medicine</a:t>
            </a:r>
            <a:endParaRPr lang="en-US" dirty="0"/>
          </a:p>
        </p:txBody>
      </p:sp>
      <p:sp>
        <p:nvSpPr>
          <p:cNvPr id="4" name="Content Placeholder 3"/>
          <p:cNvSpPr>
            <a:spLocks noGrp="1"/>
          </p:cNvSpPr>
          <p:nvPr>
            <p:ph idx="1"/>
          </p:nvPr>
        </p:nvSpPr>
        <p:spPr/>
        <p:txBody>
          <a:bodyPr/>
          <a:lstStyle/>
          <a:p>
            <a:r>
              <a:rPr lang="en-US" dirty="0" smtClean="0"/>
              <a:t>Non-legal entity comprised of The Johns Hopkins Health System and The Johns Hopkins University School of Medicine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929" y="-28175"/>
            <a:ext cx="1524000" cy="1240778"/>
          </a:xfrm>
          <a:prstGeom prst="rect">
            <a:avLst/>
          </a:prstGeom>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300" y="2133600"/>
            <a:ext cx="64516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5994065"/>
            <a:ext cx="9144000" cy="369332"/>
          </a:xfrm>
          <a:prstGeom prst="rect">
            <a:avLst/>
          </a:prstGeom>
          <a:noFill/>
        </p:spPr>
        <p:txBody>
          <a:bodyPr wrap="square" rtlCol="0">
            <a:spAutoFit/>
          </a:bodyPr>
          <a:lstStyle/>
          <a:p>
            <a:pPr algn="ctr"/>
            <a:r>
              <a:rPr lang="en-US" dirty="0" smtClean="0"/>
              <a:t>Together, Johns Hopkins is a </a:t>
            </a:r>
            <a:r>
              <a:rPr lang="en-US" b="1" dirty="0" smtClean="0"/>
              <a:t>$9.1B </a:t>
            </a:r>
            <a:r>
              <a:rPr lang="en-US" dirty="0" smtClean="0"/>
              <a:t>enterprise.</a:t>
            </a:r>
            <a:endParaRPr lang="en-US" dirty="0"/>
          </a:p>
        </p:txBody>
      </p:sp>
      <p:sp>
        <p:nvSpPr>
          <p:cNvPr id="7" name="Slide Number Placeholder 6"/>
          <p:cNvSpPr>
            <a:spLocks noGrp="1"/>
          </p:cNvSpPr>
          <p:nvPr>
            <p:ph type="sldNum" sz="quarter" idx="10"/>
          </p:nvPr>
        </p:nvSpPr>
        <p:spPr/>
        <p:txBody>
          <a:bodyPr/>
          <a:lstStyle/>
          <a:p>
            <a:fld id="{26010A19-A46F-450B-94AE-CC3F44164F29}" type="slidenum">
              <a:rPr lang="en-US" smtClean="0"/>
              <a:pPr/>
              <a:t>31</a:t>
            </a:fld>
            <a:endParaRPr lang="en-US" dirty="0"/>
          </a:p>
        </p:txBody>
      </p:sp>
    </p:spTree>
    <p:extLst>
      <p:ext uri="{BB962C8B-B14F-4D97-AF65-F5344CB8AC3E}">
        <p14:creationId xmlns:p14="http://schemas.microsoft.com/office/powerpoint/2010/main" val="1668173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Architecture at Johns Hopkins</a:t>
            </a:r>
            <a:endParaRPr lang="en-US" dirty="0"/>
          </a:p>
        </p:txBody>
      </p:sp>
      <p:sp>
        <p:nvSpPr>
          <p:cNvPr id="9" name="Content Placeholder 8"/>
          <p:cNvSpPr>
            <a:spLocks noGrp="1"/>
          </p:cNvSpPr>
          <p:nvPr>
            <p:ph idx="1"/>
          </p:nvPr>
        </p:nvSpPr>
        <p:spPr/>
        <p:txBody>
          <a:bodyPr>
            <a:normAutofit lnSpcReduction="10000"/>
          </a:bodyPr>
          <a:lstStyle/>
          <a:p>
            <a:pPr marL="0" indent="0">
              <a:buNone/>
            </a:pPr>
            <a:r>
              <a:rPr lang="en-US" dirty="0" smtClean="0"/>
              <a:t>The last decade was one of </a:t>
            </a:r>
            <a:r>
              <a:rPr lang="en-US" b="1" i="1" dirty="0" smtClean="0"/>
              <a:t>near</a:t>
            </a:r>
            <a:r>
              <a:rPr lang="en-US" b="1" dirty="0" smtClean="0"/>
              <a:t> consolidation</a:t>
            </a:r>
            <a:endParaRPr lang="en-US" dirty="0" smtClean="0"/>
          </a:p>
          <a:p>
            <a:r>
              <a:rPr lang="en-US" dirty="0" smtClean="0"/>
              <a:t>Student Information System = </a:t>
            </a:r>
            <a:r>
              <a:rPr lang="en-US" b="1" dirty="0" smtClean="0"/>
              <a:t>Matrix Student Suite (</a:t>
            </a:r>
            <a:r>
              <a:rPr lang="en-US" b="1" dirty="0" err="1" smtClean="0"/>
              <a:t>Ellucian</a:t>
            </a:r>
            <a:r>
              <a:rPr lang="en-US" b="1" dirty="0" smtClean="0"/>
              <a:t>?)</a:t>
            </a:r>
          </a:p>
          <a:p>
            <a:pPr lvl="1"/>
            <a:r>
              <a:rPr lang="en-US" dirty="0" smtClean="0"/>
              <a:t>Admissions,  Financial Aid, Student Billing, Records &amp; Registration</a:t>
            </a:r>
          </a:p>
          <a:p>
            <a:pPr lvl="1"/>
            <a:r>
              <a:rPr lang="en-US" dirty="0" smtClean="0"/>
              <a:t>Phased go-lives starting in March 2003, running through July 2007</a:t>
            </a:r>
          </a:p>
          <a:p>
            <a:pPr lvl="1"/>
            <a:r>
              <a:rPr lang="en-US" dirty="0" smtClean="0"/>
              <a:t>Subsequent implementations for other programs</a:t>
            </a:r>
          </a:p>
          <a:p>
            <a:pPr lvl="1"/>
            <a:r>
              <a:rPr lang="en-US" dirty="0" smtClean="0"/>
              <a:t>Now implementing a student data warehouse, loosely based on </a:t>
            </a:r>
            <a:r>
              <a:rPr lang="en-US" dirty="0" err="1" smtClean="0"/>
              <a:t>iStrategy</a:t>
            </a:r>
            <a:r>
              <a:rPr lang="en-US" dirty="0" smtClean="0"/>
              <a:t> (now Blackboard Analytics) product</a:t>
            </a:r>
          </a:p>
          <a:p>
            <a:r>
              <a:rPr lang="en-US" dirty="0" smtClean="0"/>
              <a:t>Enterprise Resource Planning = </a:t>
            </a:r>
            <a:r>
              <a:rPr lang="en-US" b="1" dirty="0" smtClean="0"/>
              <a:t>SAP</a:t>
            </a:r>
          </a:p>
          <a:p>
            <a:pPr lvl="1"/>
            <a:r>
              <a:rPr lang="en-US" dirty="0" smtClean="0"/>
              <a:t>Financials, Human Resources, Supply Chain</a:t>
            </a:r>
          </a:p>
          <a:p>
            <a:pPr lvl="1"/>
            <a:r>
              <a:rPr lang="en-US" dirty="0" smtClean="0"/>
              <a:t>SAP Business Warehouse (BW) as data warehouse and reporting solution</a:t>
            </a:r>
          </a:p>
          <a:p>
            <a:pPr lvl="1"/>
            <a:r>
              <a:rPr lang="en-US" dirty="0" smtClean="0"/>
              <a:t>“Big bang” go-live for all of JHU and JHHS on January 1, 2007</a:t>
            </a:r>
          </a:p>
          <a:p>
            <a:pPr lvl="1"/>
            <a:endParaRPr lang="en-US" dirty="0"/>
          </a:p>
        </p:txBody>
      </p:sp>
      <p:sp>
        <p:nvSpPr>
          <p:cNvPr id="4" name="Slide Number Placeholder 3"/>
          <p:cNvSpPr>
            <a:spLocks noGrp="1"/>
          </p:cNvSpPr>
          <p:nvPr>
            <p:ph type="sldNum" sz="quarter" idx="10"/>
          </p:nvPr>
        </p:nvSpPr>
        <p:spPr/>
        <p:txBody>
          <a:bodyPr/>
          <a:lstStyle/>
          <a:p>
            <a:fld id="{26010A19-A46F-450B-94AE-CC3F44164F29}" type="slidenum">
              <a:rPr lang="en-US" smtClean="0"/>
              <a:pPr/>
              <a:t>32</a:t>
            </a:fld>
            <a:endParaRPr lang="en-US" dirty="0"/>
          </a:p>
        </p:txBody>
      </p:sp>
    </p:spTree>
    <p:extLst>
      <p:ext uri="{BB962C8B-B14F-4D97-AF65-F5344CB8AC3E}">
        <p14:creationId xmlns:p14="http://schemas.microsoft.com/office/powerpoint/2010/main" val="3269038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066800"/>
            <a:ext cx="4040188" cy="639762"/>
          </a:xfrm>
        </p:spPr>
        <p:txBody>
          <a:bodyPr/>
          <a:lstStyle/>
          <a:p>
            <a:r>
              <a:rPr lang="en-US" dirty="0" smtClean="0"/>
              <a:t>Matrix Student Suite</a:t>
            </a:r>
            <a:endParaRPr lang="en-US" dirty="0"/>
          </a:p>
        </p:txBody>
      </p:sp>
      <p:sp>
        <p:nvSpPr>
          <p:cNvPr id="7" name="Content Placeholder 6"/>
          <p:cNvSpPr>
            <a:spLocks noGrp="1"/>
          </p:cNvSpPr>
          <p:nvPr>
            <p:ph sz="half" idx="2"/>
          </p:nvPr>
        </p:nvSpPr>
        <p:spPr>
          <a:xfrm>
            <a:off x="457200" y="1706562"/>
            <a:ext cx="4040188" cy="3951288"/>
          </a:xfrm>
        </p:spPr>
        <p:txBody>
          <a:bodyPr>
            <a:normAutofit/>
          </a:bodyPr>
          <a:lstStyle/>
          <a:p>
            <a:r>
              <a:rPr lang="en-US" sz="2000" b="1" dirty="0" smtClean="0"/>
              <a:t>Financial Aid</a:t>
            </a:r>
            <a:r>
              <a:rPr lang="en-US" sz="2000" dirty="0" smtClean="0"/>
              <a:t>: all schools! </a:t>
            </a:r>
            <a:r>
              <a:rPr lang="en-US" sz="2000" dirty="0" smtClean="0">
                <a:sym typeface="Wingdings"/>
              </a:rPr>
              <a:t></a:t>
            </a:r>
            <a:endParaRPr lang="en-US" sz="2000" dirty="0" smtClean="0"/>
          </a:p>
          <a:p>
            <a:r>
              <a:rPr lang="en-US" sz="2000" b="1" dirty="0" smtClean="0"/>
              <a:t>Student Billing</a:t>
            </a:r>
            <a:r>
              <a:rPr lang="en-US" sz="2000" dirty="0" smtClean="0"/>
              <a:t>: all schools, </a:t>
            </a:r>
            <a:r>
              <a:rPr lang="en-US" sz="2000" i="1" dirty="0" smtClean="0"/>
              <a:t>except for third-party sponsored billing</a:t>
            </a:r>
          </a:p>
          <a:p>
            <a:r>
              <a:rPr lang="en-US" sz="2000" b="1" dirty="0" smtClean="0"/>
              <a:t>Records &amp; Registration</a:t>
            </a:r>
            <a:r>
              <a:rPr lang="en-US" sz="2000" dirty="0" smtClean="0"/>
              <a:t>: all schools, </a:t>
            </a:r>
            <a:r>
              <a:rPr lang="en-US" sz="2000" i="1" dirty="0" smtClean="0"/>
              <a:t>except the School of Medicine</a:t>
            </a:r>
          </a:p>
          <a:p>
            <a:r>
              <a:rPr lang="en-US" sz="2000" b="1" dirty="0" smtClean="0"/>
              <a:t>Admissions</a:t>
            </a:r>
            <a:r>
              <a:rPr lang="en-US" sz="2000" dirty="0" smtClean="0"/>
              <a:t>: all schools, </a:t>
            </a:r>
            <a:r>
              <a:rPr lang="en-US" sz="2000" i="1" dirty="0" smtClean="0"/>
              <a:t>except the School of Medicine… and others slowly backed out over time</a:t>
            </a:r>
          </a:p>
        </p:txBody>
      </p:sp>
      <p:sp>
        <p:nvSpPr>
          <p:cNvPr id="8" name="Text Placeholder 7"/>
          <p:cNvSpPr>
            <a:spLocks noGrp="1"/>
          </p:cNvSpPr>
          <p:nvPr>
            <p:ph type="body" sz="quarter" idx="3"/>
          </p:nvPr>
        </p:nvSpPr>
        <p:spPr>
          <a:xfrm>
            <a:off x="4645025" y="1066800"/>
            <a:ext cx="4041775" cy="639762"/>
          </a:xfrm>
        </p:spPr>
        <p:txBody>
          <a:bodyPr/>
          <a:lstStyle/>
          <a:p>
            <a:r>
              <a:rPr lang="en-US" dirty="0" smtClean="0"/>
              <a:t>SAP</a:t>
            </a:r>
            <a:endParaRPr lang="en-US" dirty="0"/>
          </a:p>
        </p:txBody>
      </p:sp>
      <p:sp>
        <p:nvSpPr>
          <p:cNvPr id="9" name="Content Placeholder 8"/>
          <p:cNvSpPr>
            <a:spLocks noGrp="1"/>
          </p:cNvSpPr>
          <p:nvPr>
            <p:ph sz="quarter" idx="4"/>
          </p:nvPr>
        </p:nvSpPr>
        <p:spPr>
          <a:xfrm>
            <a:off x="4645025" y="1706562"/>
            <a:ext cx="4041775" cy="3951288"/>
          </a:xfrm>
        </p:spPr>
        <p:txBody>
          <a:bodyPr/>
          <a:lstStyle/>
          <a:p>
            <a:r>
              <a:rPr lang="en-US" sz="2000" b="1" dirty="0" smtClean="0"/>
              <a:t>Billing</a:t>
            </a:r>
            <a:r>
              <a:rPr lang="en-US" sz="2000" dirty="0" smtClean="0"/>
              <a:t>: all, </a:t>
            </a:r>
            <a:r>
              <a:rPr lang="en-US" sz="2000" i="1" dirty="0" smtClean="0"/>
              <a:t>except students and patients</a:t>
            </a:r>
          </a:p>
          <a:p>
            <a:r>
              <a:rPr lang="en-US" sz="2000" dirty="0" smtClean="0"/>
              <a:t>All of the </a:t>
            </a:r>
            <a:r>
              <a:rPr lang="en-US" sz="2000" b="1" dirty="0" smtClean="0"/>
              <a:t>Johns Hopkins University</a:t>
            </a:r>
            <a:r>
              <a:rPr lang="en-US" sz="2000" dirty="0" smtClean="0"/>
              <a:t>, </a:t>
            </a:r>
            <a:r>
              <a:rPr lang="en-US" sz="2000" i="1" dirty="0" smtClean="0"/>
              <a:t>except the Applied Physics Lab (APL)</a:t>
            </a:r>
          </a:p>
          <a:p>
            <a:r>
              <a:rPr lang="en-US" sz="2000" dirty="0" smtClean="0"/>
              <a:t>All of the </a:t>
            </a:r>
            <a:r>
              <a:rPr lang="en-US" sz="2000" b="1" dirty="0" smtClean="0"/>
              <a:t>Johns Hopkins Health System</a:t>
            </a:r>
            <a:r>
              <a:rPr lang="en-US" sz="2000" dirty="0" smtClean="0"/>
              <a:t>, </a:t>
            </a:r>
            <a:r>
              <a:rPr lang="en-US" sz="2000" i="1" dirty="0" smtClean="0"/>
              <a:t>except Howard County General</a:t>
            </a:r>
            <a:r>
              <a:rPr lang="en-US" sz="2000" i="1" dirty="0"/>
              <a:t> </a:t>
            </a:r>
            <a:r>
              <a:rPr lang="en-US" sz="2000" i="1" dirty="0" smtClean="0"/>
              <a:t>Hospital… and hospitals acquired since SAP implementation</a:t>
            </a:r>
          </a:p>
        </p:txBody>
      </p:sp>
      <p:sp>
        <p:nvSpPr>
          <p:cNvPr id="10" name="Slide Number Placeholder 9"/>
          <p:cNvSpPr>
            <a:spLocks noGrp="1"/>
          </p:cNvSpPr>
          <p:nvPr>
            <p:ph type="sldNum" sz="quarter" idx="10"/>
          </p:nvPr>
        </p:nvSpPr>
        <p:spPr/>
        <p:txBody>
          <a:bodyPr/>
          <a:lstStyle/>
          <a:p>
            <a:fld id="{26010A19-A46F-450B-94AE-CC3F44164F29}" type="slidenum">
              <a:rPr lang="en-US" smtClean="0"/>
              <a:pPr/>
              <a:t>33</a:t>
            </a:fld>
            <a:endParaRPr lang="en-US" dirty="0"/>
          </a:p>
        </p:txBody>
      </p:sp>
      <p:sp>
        <p:nvSpPr>
          <p:cNvPr id="12" name="Title 1"/>
          <p:cNvSpPr>
            <a:spLocks noGrp="1"/>
          </p:cNvSpPr>
          <p:nvPr>
            <p:ph type="title"/>
          </p:nvPr>
        </p:nvSpPr>
        <p:spPr>
          <a:xfrm>
            <a:off x="457200" y="152400"/>
            <a:ext cx="8305800" cy="914400"/>
          </a:xfrm>
        </p:spPr>
        <p:txBody>
          <a:bodyPr/>
          <a:lstStyle/>
          <a:p>
            <a:r>
              <a:rPr lang="en-US" i="1" dirty="0" smtClean="0"/>
              <a:t>Near</a:t>
            </a:r>
            <a:r>
              <a:rPr lang="en-US" dirty="0" smtClean="0"/>
              <a:t> Consolidation - Examples</a:t>
            </a:r>
            <a:endParaRPr lang="en-US" i="1" dirty="0"/>
          </a:p>
        </p:txBody>
      </p:sp>
    </p:spTree>
    <p:extLst>
      <p:ext uri="{BB962C8B-B14F-4D97-AF65-F5344CB8AC3E}">
        <p14:creationId xmlns:p14="http://schemas.microsoft.com/office/powerpoint/2010/main" val="2261180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Challenges of </a:t>
            </a:r>
            <a:r>
              <a:rPr lang="en-US" sz="2000" strike="sngStrike" dirty="0" smtClean="0"/>
              <a:t>Harvard</a:t>
            </a:r>
            <a:r>
              <a:rPr lang="en-US" sz="2000" dirty="0" smtClean="0"/>
              <a:t> Enterprise Applications Environment</a:t>
            </a:r>
            <a:endParaRPr lang="en-US" sz="2000" dirty="0"/>
          </a:p>
        </p:txBody>
      </p:sp>
      <p:sp>
        <p:nvSpPr>
          <p:cNvPr id="3" name="Slide Number Placeholder 2"/>
          <p:cNvSpPr>
            <a:spLocks noGrp="1"/>
          </p:cNvSpPr>
          <p:nvPr>
            <p:ph type="sldNum" sz="quarter" idx="10"/>
          </p:nvPr>
        </p:nvSpPr>
        <p:spPr/>
        <p:txBody>
          <a:bodyPr/>
          <a:lstStyle/>
          <a:p>
            <a:fld id="{26010A19-A46F-450B-94AE-CC3F44164F29}" type="slidenum">
              <a:rPr lang="en-US" smtClean="0"/>
              <a:pPr/>
              <a:t>34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7311236"/>
              </p:ext>
            </p:extLst>
          </p:nvPr>
        </p:nvGraphicFramePr>
        <p:xfrm>
          <a:off x="838200" y="1219200"/>
          <a:ext cx="746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981200" y="120134"/>
            <a:ext cx="2024913" cy="400110"/>
          </a:xfrm>
          <a:prstGeom prst="rect">
            <a:avLst/>
          </a:prstGeom>
          <a:noFill/>
        </p:spPr>
        <p:txBody>
          <a:bodyPr wrap="none" rtlCol="0">
            <a:spAutoFit/>
          </a:bodyPr>
          <a:lstStyle/>
          <a:p>
            <a:r>
              <a:rPr lang="en-US" sz="2000" b="1" i="1" dirty="0" smtClean="0">
                <a:solidFill>
                  <a:srgbClr val="00337F"/>
                </a:solidFill>
              </a:rPr>
              <a:t>Johns Hopkins</a:t>
            </a:r>
            <a:endParaRPr lang="en-US" sz="2000" b="1" i="1" dirty="0">
              <a:solidFill>
                <a:srgbClr val="00337F"/>
              </a:solidFill>
            </a:endParaRPr>
          </a:p>
        </p:txBody>
      </p:sp>
    </p:spTree>
    <p:extLst>
      <p:ext uri="{BB962C8B-B14F-4D97-AF65-F5344CB8AC3E}">
        <p14:creationId xmlns:p14="http://schemas.microsoft.com/office/powerpoint/2010/main" val="2165124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Johns Hopkins case studies</a:t>
            </a:r>
            <a:endParaRPr lang="en-US" sz="3600"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10A19-A46F-450B-94AE-CC3F44164F29}" type="slidenum">
              <a:rPr lang="en-US" smtClean="0"/>
              <a:pPr/>
              <a:t>35</a:t>
            </a:fld>
            <a:endParaRPr lang="en-US" dirty="0"/>
          </a:p>
        </p:txBody>
      </p:sp>
    </p:spTree>
    <p:extLst>
      <p:ext uri="{BB962C8B-B14F-4D97-AF65-F5344CB8AC3E}">
        <p14:creationId xmlns:p14="http://schemas.microsoft.com/office/powerpoint/2010/main" val="3243253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3242901"/>
              </p:ext>
            </p:extLst>
          </p:nvPr>
        </p:nvGraphicFramePr>
        <p:xfrm>
          <a:off x="457200" y="1219200"/>
          <a:ext cx="5029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257800" y="1905000"/>
            <a:ext cx="3657600" cy="646331"/>
          </a:xfrm>
          <a:prstGeom prst="rect">
            <a:avLst/>
          </a:prstGeom>
          <a:noFill/>
        </p:spPr>
        <p:txBody>
          <a:bodyPr wrap="square" rtlCol="0">
            <a:spAutoFit/>
          </a:bodyPr>
          <a:lstStyle/>
          <a:p>
            <a:r>
              <a:rPr lang="en-US" dirty="0" smtClean="0"/>
              <a:t>Top-down mandate with top-down directives</a:t>
            </a:r>
          </a:p>
        </p:txBody>
      </p:sp>
      <p:sp>
        <p:nvSpPr>
          <p:cNvPr id="6" name="TextBox 5"/>
          <p:cNvSpPr txBox="1"/>
          <p:nvPr/>
        </p:nvSpPr>
        <p:spPr>
          <a:xfrm>
            <a:off x="5257800" y="3962400"/>
            <a:ext cx="3657600" cy="1200329"/>
          </a:xfrm>
          <a:prstGeom prst="rect">
            <a:avLst/>
          </a:prstGeom>
          <a:noFill/>
        </p:spPr>
        <p:txBody>
          <a:bodyPr wrap="square" rtlCol="0">
            <a:spAutoFit/>
          </a:bodyPr>
          <a:lstStyle/>
          <a:p>
            <a:r>
              <a:rPr lang="en-US" dirty="0" smtClean="0"/>
              <a:t>Grassroots effort, with demand originating in the divisions and ultimately supported by central and divisional administration</a:t>
            </a:r>
          </a:p>
        </p:txBody>
      </p:sp>
      <p:sp>
        <p:nvSpPr>
          <p:cNvPr id="7" name="Slide Number Placeholder 6"/>
          <p:cNvSpPr>
            <a:spLocks noGrp="1"/>
          </p:cNvSpPr>
          <p:nvPr>
            <p:ph type="sldNum" sz="quarter" idx="10"/>
          </p:nvPr>
        </p:nvSpPr>
        <p:spPr/>
        <p:txBody>
          <a:bodyPr/>
          <a:lstStyle/>
          <a:p>
            <a:fld id="{26010A19-A46F-450B-94AE-CC3F44164F29}" type="slidenum">
              <a:rPr lang="en-US" smtClean="0"/>
              <a:pPr/>
              <a:t>36</a:t>
            </a:fld>
            <a:endParaRPr lang="en-US" dirty="0"/>
          </a:p>
        </p:txBody>
      </p:sp>
    </p:spTree>
    <p:extLst>
      <p:ext uri="{BB962C8B-B14F-4D97-AF65-F5344CB8AC3E}">
        <p14:creationId xmlns:p14="http://schemas.microsoft.com/office/powerpoint/2010/main" val="3470130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Both Ends of the Spectrum</a:t>
            </a:r>
            <a:endParaRPr lang="en-US" dirty="0"/>
          </a:p>
        </p:txBody>
      </p:sp>
      <p:sp>
        <p:nvSpPr>
          <p:cNvPr id="3" name="Rounded Rectangular Callout 2"/>
          <p:cNvSpPr/>
          <p:nvPr/>
        </p:nvSpPr>
        <p:spPr>
          <a:xfrm>
            <a:off x="2286000" y="3429000"/>
            <a:ext cx="2133600" cy="1143000"/>
          </a:xfrm>
          <a:prstGeom prst="wedgeRoundRectCallout">
            <a:avLst>
              <a:gd name="adj1" fmla="val -20833"/>
              <a:gd name="adj2" fmla="val -629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r>
              <a:rPr lang="en-US" dirty="0" smtClean="0"/>
              <a:t>ignificant divisional latitude</a:t>
            </a:r>
            <a:endParaRPr lang="en-US" dirty="0"/>
          </a:p>
        </p:txBody>
      </p:sp>
      <p:sp>
        <p:nvSpPr>
          <p:cNvPr id="5" name="Rounded Rectangular Callout 4"/>
          <p:cNvSpPr/>
          <p:nvPr/>
        </p:nvSpPr>
        <p:spPr>
          <a:xfrm>
            <a:off x="5257800" y="3429000"/>
            <a:ext cx="2133600" cy="1143000"/>
          </a:xfrm>
          <a:prstGeom prst="wedgeRoundRectCallout">
            <a:avLst>
              <a:gd name="adj1" fmla="val -20833"/>
              <a:gd name="adj2" fmla="val -629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r>
              <a:rPr lang="en-US" dirty="0" smtClean="0"/>
              <a:t>ery little divisional latitude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57400"/>
            <a:ext cx="83380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0"/>
          </p:nvPr>
        </p:nvSpPr>
        <p:spPr/>
        <p:txBody>
          <a:bodyPr/>
          <a:lstStyle/>
          <a:p>
            <a:fld id="{26010A19-A46F-450B-94AE-CC3F44164F29}" type="slidenum">
              <a:rPr lang="en-US" smtClean="0"/>
              <a:pPr/>
              <a:t>37</a:t>
            </a:fld>
            <a:endParaRPr lang="en-US" dirty="0"/>
          </a:p>
        </p:txBody>
      </p:sp>
    </p:spTree>
    <p:extLst>
      <p:ext uri="{BB962C8B-B14F-4D97-AF65-F5344CB8AC3E}">
        <p14:creationId xmlns:p14="http://schemas.microsoft.com/office/powerpoint/2010/main" val="822166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Johns Hopkins Case Study – ISIS</a:t>
            </a:r>
            <a:endParaRPr lang="en-US" dirty="0"/>
          </a:p>
        </p:txBody>
      </p:sp>
      <p:sp>
        <p:nvSpPr>
          <p:cNvPr id="6" name="Content Placeholder 5"/>
          <p:cNvSpPr>
            <a:spLocks noGrp="1"/>
          </p:cNvSpPr>
          <p:nvPr>
            <p:ph idx="1"/>
          </p:nvPr>
        </p:nvSpPr>
        <p:spPr/>
        <p:txBody>
          <a:bodyPr>
            <a:normAutofit lnSpcReduction="10000"/>
          </a:bodyPr>
          <a:lstStyle/>
          <a:p>
            <a:r>
              <a:rPr lang="en-US" dirty="0" smtClean="0"/>
              <a:t>ISIS = Integrated Student Information System</a:t>
            </a:r>
          </a:p>
          <a:p>
            <a:pPr lvl="1"/>
            <a:r>
              <a:rPr lang="en-US" dirty="0" smtClean="0"/>
              <a:t>The first university-wide, fully-integrated student information system</a:t>
            </a:r>
          </a:p>
          <a:p>
            <a:r>
              <a:rPr lang="en-US" dirty="0" smtClean="0"/>
              <a:t>Matrix was determined to be the ideal product for JHU</a:t>
            </a:r>
          </a:p>
          <a:p>
            <a:pPr lvl="1"/>
            <a:r>
              <a:rPr lang="en-US" dirty="0" smtClean="0"/>
              <a:t>Benefit of a single, centralized database of persons and the ability to dramatically differentiate configuration based on “zones” and “data domains” allowing for relative freedom in divisions</a:t>
            </a:r>
          </a:p>
          <a:p>
            <a:r>
              <a:rPr lang="en-US" dirty="0" smtClean="0"/>
              <a:t>Matrix was in development at the time we purchased it</a:t>
            </a:r>
          </a:p>
          <a:p>
            <a:pPr lvl="1"/>
            <a:r>
              <a:rPr lang="en-US" dirty="0" smtClean="0"/>
              <a:t>JHU was a development partner, along with U. Arizona and U. Chicago</a:t>
            </a:r>
          </a:p>
          <a:p>
            <a:r>
              <a:rPr lang="en-US" dirty="0" smtClean="0"/>
              <a:t>SunGard discontinued the Matrix product in 2006; support ends in 2014</a:t>
            </a:r>
          </a:p>
          <a:p>
            <a:pPr lvl="1"/>
            <a:r>
              <a:rPr lang="en-US" dirty="0" smtClean="0"/>
              <a:t>JHU is well-positioned to support and maintain the system and has effectively been doing so since 2006… but we really don’t want to support financial aid on our own</a:t>
            </a:r>
          </a:p>
        </p:txBody>
      </p:sp>
      <p:sp>
        <p:nvSpPr>
          <p:cNvPr id="4" name="Slide Number Placeholder 3"/>
          <p:cNvSpPr>
            <a:spLocks noGrp="1"/>
          </p:cNvSpPr>
          <p:nvPr>
            <p:ph type="sldNum" sz="quarter" idx="10"/>
          </p:nvPr>
        </p:nvSpPr>
        <p:spPr/>
        <p:txBody>
          <a:bodyPr/>
          <a:lstStyle/>
          <a:p>
            <a:fld id="{26010A19-A46F-450B-94AE-CC3F44164F29}" type="slidenum">
              <a:rPr lang="en-US" smtClean="0"/>
              <a:pPr/>
              <a:t>38</a:t>
            </a:fld>
            <a:endParaRPr lang="en-US" dirty="0"/>
          </a:p>
        </p:txBody>
      </p:sp>
    </p:spTree>
    <p:extLst>
      <p:ext uri="{BB962C8B-B14F-4D97-AF65-F5344CB8AC3E}">
        <p14:creationId xmlns:p14="http://schemas.microsoft.com/office/powerpoint/2010/main" val="277614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Nearly </a:t>
            </a:r>
            <a:r>
              <a:rPr lang="en-US" u="sng" dirty="0" smtClean="0"/>
              <a:t>30</a:t>
            </a:r>
            <a:r>
              <a:rPr lang="en-US" dirty="0" smtClean="0"/>
              <a:t> Implementations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1" y="1219200"/>
            <a:ext cx="4876800" cy="5064684"/>
          </a:xfrm>
        </p:spPr>
      </p:pic>
      <p:sp>
        <p:nvSpPr>
          <p:cNvPr id="5" name="Slide Number Placeholder 4"/>
          <p:cNvSpPr>
            <a:spLocks noGrp="1"/>
          </p:cNvSpPr>
          <p:nvPr>
            <p:ph type="sldNum" sz="quarter" idx="10"/>
          </p:nvPr>
        </p:nvSpPr>
        <p:spPr/>
        <p:txBody>
          <a:bodyPr/>
          <a:lstStyle/>
          <a:p>
            <a:fld id="{26010A19-A46F-450B-94AE-CC3F44164F29}" type="slidenum">
              <a:rPr lang="en-US" smtClean="0"/>
              <a:pPr/>
              <a:t>39</a:t>
            </a:fld>
            <a:endParaRPr lang="en-US" dirty="0"/>
          </a:p>
        </p:txBody>
      </p:sp>
    </p:spTree>
    <p:extLst>
      <p:ext uri="{BB962C8B-B14F-4D97-AF65-F5344CB8AC3E}">
        <p14:creationId xmlns:p14="http://schemas.microsoft.com/office/powerpoint/2010/main" val="2128981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Coordinated Autonomy</a:t>
            </a:r>
            <a:endParaRPr lang="en-US" dirty="0"/>
          </a:p>
        </p:txBody>
      </p:sp>
      <p:sp>
        <p:nvSpPr>
          <p:cNvPr id="8" name="Content Placeholder 7"/>
          <p:cNvSpPr>
            <a:spLocks noGrp="1"/>
          </p:cNvSpPr>
          <p:nvPr>
            <p:ph idx="1"/>
          </p:nvPr>
        </p:nvSpPr>
        <p:spPr>
          <a:xfrm>
            <a:off x="4419600" y="1219200"/>
            <a:ext cx="4343400" cy="4724400"/>
          </a:xfrm>
        </p:spPr>
        <p:txBody>
          <a:bodyPr/>
          <a:lstStyle/>
          <a:p>
            <a:pPr marL="0" indent="0">
              <a:buNone/>
            </a:pPr>
            <a:r>
              <a:rPr lang="en-US" sz="1800" dirty="0" smtClean="0"/>
              <a:t>Attributed to UCLA’s Jim Davis in </a:t>
            </a:r>
            <a:r>
              <a:rPr lang="en-US" sz="1800" i="1" dirty="0" smtClean="0"/>
              <a:t>EDUCAUSE Review (</a:t>
            </a:r>
            <a:r>
              <a:rPr lang="en-US" sz="1800" dirty="0"/>
              <a:t>Nov/Dec </a:t>
            </a:r>
            <a:r>
              <a:rPr lang="en-US" sz="1800" dirty="0" smtClean="0"/>
              <a:t>2001):</a:t>
            </a:r>
            <a:endParaRPr lang="en-US" sz="1800" i="1" dirty="0" smtClean="0"/>
          </a:p>
          <a:p>
            <a:pPr marL="457200" lvl="1" indent="0">
              <a:buNone/>
            </a:pPr>
            <a:r>
              <a:rPr lang="en-US" sz="1600" i="1" dirty="0" smtClean="0"/>
              <a:t>The </a:t>
            </a:r>
            <a:r>
              <a:rPr lang="en-US" sz="1600" i="1" dirty="0"/>
              <a:t>term coordinated autonomy indicates, first, that IT should be deployed to actively preserve and support individual and institutional autonomy</a:t>
            </a:r>
            <a:r>
              <a:rPr lang="en-US" sz="1600" i="1" dirty="0" smtClean="0"/>
              <a:t>.</a:t>
            </a:r>
            <a:endParaRPr lang="en-US" sz="1600" i="1" dirty="0"/>
          </a:p>
          <a:p>
            <a:pPr marL="0" indent="0">
              <a:buNone/>
            </a:pPr>
            <a:r>
              <a:rPr lang="en-US" sz="1800" dirty="0" smtClean="0"/>
              <a:t>We extend this definition to other intra-institutional entities besides individuals:</a:t>
            </a:r>
          </a:p>
          <a:p>
            <a:pPr marL="457200" lvl="1" indent="0">
              <a:buNone/>
            </a:pPr>
            <a:r>
              <a:rPr lang="en-US" sz="1600" i="1" dirty="0"/>
              <a:t>Respecting the unique business requirements of each organization, but encouraging alignment around shared </a:t>
            </a:r>
            <a:r>
              <a:rPr lang="en-US" sz="1600" i="1" dirty="0" smtClean="0"/>
              <a:t>principles and best practices. </a:t>
            </a:r>
            <a:endParaRPr lang="en-US" sz="1600" i="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3048000" cy="389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0"/>
          </p:nvPr>
        </p:nvSpPr>
        <p:spPr/>
        <p:txBody>
          <a:bodyPr/>
          <a:lstStyle/>
          <a:p>
            <a:fld id="{26010A19-A46F-450B-94AE-CC3F44164F29}" type="slidenum">
              <a:rPr lang="en-US" smtClean="0"/>
              <a:pPr/>
              <a:t>4</a:t>
            </a:fld>
            <a:endParaRPr lang="en-US" dirty="0"/>
          </a:p>
        </p:txBody>
      </p:sp>
    </p:spTree>
    <p:extLst>
      <p:ext uri="{BB962C8B-B14F-4D97-AF65-F5344CB8AC3E}">
        <p14:creationId xmlns:p14="http://schemas.microsoft.com/office/powerpoint/2010/main" val="389966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Lessons Learned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It’s never too late to rethinking governance if it’s not working</a:t>
            </a:r>
          </a:p>
          <a:p>
            <a:pPr lvl="1"/>
            <a:r>
              <a:rPr lang="en-US" dirty="0" smtClean="0"/>
              <a:t>Executive Committee of enrollment management leaders merged with Finance Committee of divisional business officers </a:t>
            </a:r>
            <a:r>
              <a:rPr lang="en-US" dirty="0" smtClean="0">
                <a:sym typeface="Wingdings"/>
              </a:rPr>
              <a:t> more efficient decision making</a:t>
            </a:r>
            <a:endParaRPr lang="en-US" dirty="0" smtClean="0"/>
          </a:p>
          <a:p>
            <a:r>
              <a:rPr lang="en-US" dirty="0" smtClean="0"/>
              <a:t>“Just enough” data </a:t>
            </a:r>
            <a:r>
              <a:rPr lang="en-US" dirty="0"/>
              <a:t>governance </a:t>
            </a:r>
          </a:p>
          <a:p>
            <a:pPr lvl="1"/>
            <a:r>
              <a:rPr lang="en-US" dirty="0"/>
              <a:t>Ground rules are an </a:t>
            </a:r>
            <a:r>
              <a:rPr lang="en-US" dirty="0" smtClean="0"/>
              <a:t>imperative</a:t>
            </a:r>
            <a:endParaRPr lang="en-US" dirty="0"/>
          </a:p>
          <a:p>
            <a:r>
              <a:rPr lang="en-US" dirty="0" smtClean="0"/>
              <a:t>Built an implementation and support model that mirrors our decentralized structure</a:t>
            </a:r>
          </a:p>
          <a:p>
            <a:pPr lvl="1"/>
            <a:r>
              <a:rPr lang="en-US" dirty="0"/>
              <a:t>Divisions employ </a:t>
            </a:r>
            <a:r>
              <a:rPr lang="en-US" dirty="0" smtClean="0"/>
              <a:t>their own technical </a:t>
            </a:r>
            <a:r>
              <a:rPr lang="en-US" dirty="0"/>
              <a:t>analysts who performed division-specific functions (e.g. configuration, reporting) and provided first </a:t>
            </a:r>
            <a:r>
              <a:rPr lang="en-US" dirty="0" smtClean="0"/>
              <a:t>line of support </a:t>
            </a:r>
            <a:r>
              <a:rPr lang="en-US" dirty="0"/>
              <a:t>to their users</a:t>
            </a:r>
          </a:p>
          <a:p>
            <a:pPr lvl="1"/>
            <a:r>
              <a:rPr lang="en-US" dirty="0" smtClean="0"/>
              <a:t>Central IT manages the overall system and related technical processes and provided project management for the implementation</a:t>
            </a:r>
          </a:p>
          <a:p>
            <a:r>
              <a:rPr lang="en-US" dirty="0" smtClean="0"/>
              <a:t>Transparency and no surprises</a:t>
            </a:r>
          </a:p>
          <a:p>
            <a:pPr lvl="1"/>
            <a:r>
              <a:rPr lang="en-US" dirty="0" smtClean="0"/>
              <a:t>Extensive use of a wiki for all documentation and collaboration between all stakeholders</a:t>
            </a:r>
          </a:p>
        </p:txBody>
      </p:sp>
      <p:sp>
        <p:nvSpPr>
          <p:cNvPr id="4" name="Slide Number Placeholder 3"/>
          <p:cNvSpPr>
            <a:spLocks noGrp="1"/>
          </p:cNvSpPr>
          <p:nvPr>
            <p:ph type="sldNum" sz="quarter" idx="10"/>
          </p:nvPr>
        </p:nvSpPr>
        <p:spPr/>
        <p:txBody>
          <a:bodyPr/>
          <a:lstStyle/>
          <a:p>
            <a:fld id="{26010A19-A46F-450B-94AE-CC3F44164F29}" type="slidenum">
              <a:rPr lang="en-US" smtClean="0"/>
              <a:pPr/>
              <a:t>40</a:t>
            </a:fld>
            <a:endParaRPr lang="en-US" dirty="0"/>
          </a:p>
        </p:txBody>
      </p:sp>
    </p:spTree>
    <p:extLst>
      <p:ext uri="{BB962C8B-B14F-4D97-AF65-F5344CB8AC3E}">
        <p14:creationId xmlns:p14="http://schemas.microsoft.com/office/powerpoint/2010/main" val="6568394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ISIS at Johns Hopkins</a:t>
            </a:r>
            <a:endParaRPr lang="en-US" dirty="0"/>
          </a:p>
        </p:txBody>
      </p:sp>
      <p:sp>
        <p:nvSpPr>
          <p:cNvPr id="3" name="Content Placeholder 2"/>
          <p:cNvSpPr>
            <a:spLocks noGrp="1"/>
          </p:cNvSpPr>
          <p:nvPr>
            <p:ph idx="1"/>
          </p:nvPr>
        </p:nvSpPr>
        <p:spPr/>
        <p:txBody>
          <a:bodyPr/>
          <a:lstStyle/>
          <a:p>
            <a:r>
              <a:rPr lang="en-US" dirty="0" smtClean="0"/>
              <a:t>ISIS is slowly becoming </a:t>
            </a:r>
            <a:r>
              <a:rPr lang="en-US" b="1" dirty="0" smtClean="0"/>
              <a:t>disintegrated</a:t>
            </a:r>
          </a:p>
          <a:p>
            <a:pPr lvl="1"/>
            <a:r>
              <a:rPr lang="en-US" dirty="0" smtClean="0"/>
              <a:t>Admissions offices have been working outside the system for years (e.g. </a:t>
            </a:r>
            <a:r>
              <a:rPr lang="en-US" dirty="0" err="1" smtClean="0"/>
              <a:t>ApplyYourself</a:t>
            </a:r>
            <a:r>
              <a:rPr lang="en-US" dirty="0" smtClean="0"/>
              <a:t>) and loading in applicant data</a:t>
            </a:r>
          </a:p>
          <a:p>
            <a:pPr lvl="1"/>
            <a:r>
              <a:rPr lang="en-US" dirty="0" smtClean="0"/>
              <a:t>Moving to College Board’s PowerFAIDS for financial aid this summer</a:t>
            </a:r>
          </a:p>
          <a:p>
            <a:r>
              <a:rPr lang="en-US" dirty="0" smtClean="0"/>
              <a:t>Migration to an Integrated Student Information </a:t>
            </a:r>
            <a:r>
              <a:rPr lang="en-US" b="1" dirty="0" smtClean="0"/>
              <a:t>Platform</a:t>
            </a:r>
          </a:p>
          <a:p>
            <a:pPr lvl="1"/>
            <a:r>
              <a:rPr lang="en-US" dirty="0" smtClean="0"/>
              <a:t>A collection of tightly integrated systems, with ISIS as the hub</a:t>
            </a:r>
          </a:p>
          <a:p>
            <a:endParaRPr lang="en-US" dirty="0" smtClean="0"/>
          </a:p>
          <a:p>
            <a:pPr marL="0" indent="0">
              <a:buNone/>
            </a:pPr>
            <a:endParaRPr lang="en-US" dirty="0" smtClean="0"/>
          </a:p>
          <a:p>
            <a:pPr marL="0" indent="0">
              <a:buNone/>
            </a:pPr>
            <a:r>
              <a:rPr lang="en-US" dirty="0" smtClean="0"/>
              <a:t>The [multi-] million dollar question:</a:t>
            </a:r>
          </a:p>
          <a:p>
            <a:pPr marL="0" indent="0" algn="ctr">
              <a:buNone/>
            </a:pPr>
            <a:r>
              <a:rPr lang="en-US" i="1" dirty="0" smtClean="0"/>
              <a:t>Would we ever implement another fully-integrated SIS?</a:t>
            </a:r>
          </a:p>
          <a:p>
            <a:pPr marL="0" indent="0">
              <a:buNone/>
            </a:pPr>
            <a:endParaRPr lang="en-US" dirty="0" smtClean="0"/>
          </a:p>
        </p:txBody>
      </p:sp>
      <p:sp>
        <p:nvSpPr>
          <p:cNvPr id="4" name="Slide Number Placeholder 3"/>
          <p:cNvSpPr>
            <a:spLocks noGrp="1"/>
          </p:cNvSpPr>
          <p:nvPr>
            <p:ph type="sldNum" sz="quarter" idx="10"/>
          </p:nvPr>
        </p:nvSpPr>
        <p:spPr/>
        <p:txBody>
          <a:bodyPr/>
          <a:lstStyle/>
          <a:p>
            <a:fld id="{26010A19-A46F-450B-94AE-CC3F44164F29}" type="slidenum">
              <a:rPr lang="en-US" smtClean="0"/>
              <a:pPr/>
              <a:t>41</a:t>
            </a:fld>
            <a:endParaRPr lang="en-US" dirty="0"/>
          </a:p>
        </p:txBody>
      </p:sp>
    </p:spTree>
    <p:extLst>
      <p:ext uri="{BB962C8B-B14F-4D97-AF65-F5344CB8AC3E}">
        <p14:creationId xmlns:p14="http://schemas.microsoft.com/office/powerpoint/2010/main" val="113510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 Hopkins Case Study – SAP</a:t>
            </a:r>
            <a:endParaRPr lang="en-US" dirty="0"/>
          </a:p>
        </p:txBody>
      </p:sp>
      <p:sp>
        <p:nvSpPr>
          <p:cNvPr id="3" name="Content Placeholder 2"/>
          <p:cNvSpPr>
            <a:spLocks noGrp="1"/>
          </p:cNvSpPr>
          <p:nvPr>
            <p:ph idx="1"/>
          </p:nvPr>
        </p:nvSpPr>
        <p:spPr/>
        <p:txBody>
          <a:bodyPr>
            <a:normAutofit lnSpcReduction="10000"/>
          </a:bodyPr>
          <a:lstStyle/>
          <a:p>
            <a:r>
              <a:rPr lang="en-US" dirty="0" smtClean="0"/>
              <a:t>Why?</a:t>
            </a:r>
          </a:p>
          <a:p>
            <a:pPr lvl="1"/>
            <a:r>
              <a:rPr lang="en-US" dirty="0" smtClean="0"/>
              <a:t>Antiquated, expensive systems</a:t>
            </a:r>
          </a:p>
          <a:p>
            <a:pPr lvl="1"/>
            <a:r>
              <a:rPr lang="en-US" dirty="0" smtClean="0"/>
              <a:t>Business process redesign</a:t>
            </a:r>
          </a:p>
          <a:p>
            <a:pPr lvl="1"/>
            <a:r>
              <a:rPr lang="en-US" dirty="0" smtClean="0"/>
              <a:t>Greater integration of services between JHU and JHHS</a:t>
            </a:r>
          </a:p>
          <a:p>
            <a:pPr lvl="1"/>
            <a:r>
              <a:rPr lang="en-US" dirty="0" smtClean="0"/>
              <a:t>Support Johns Hopkins Medicine</a:t>
            </a:r>
          </a:p>
          <a:p>
            <a:r>
              <a:rPr lang="en-US" dirty="0" smtClean="0"/>
              <a:t>Anticipated benefits:</a:t>
            </a:r>
          </a:p>
          <a:p>
            <a:pPr lvl="1"/>
            <a:r>
              <a:rPr lang="en-US" dirty="0"/>
              <a:t>Integrate the business processes of an organization into a single informational </a:t>
            </a:r>
            <a:r>
              <a:rPr lang="en-US" dirty="0" smtClean="0"/>
              <a:t>platform</a:t>
            </a:r>
          </a:p>
          <a:p>
            <a:pPr lvl="1"/>
            <a:r>
              <a:rPr lang="en-US" dirty="0" smtClean="0"/>
              <a:t>Reduce </a:t>
            </a:r>
            <a:r>
              <a:rPr lang="en-US" dirty="0"/>
              <a:t>the duplication of information (and errors) characteristic of stand-alone un-integrated </a:t>
            </a:r>
            <a:r>
              <a:rPr lang="en-US" dirty="0" smtClean="0"/>
              <a:t>systems</a:t>
            </a:r>
          </a:p>
          <a:p>
            <a:pPr lvl="1"/>
            <a:r>
              <a:rPr lang="en-US" dirty="0" smtClean="0"/>
              <a:t>Optimize </a:t>
            </a:r>
            <a:r>
              <a:rPr lang="en-US" dirty="0"/>
              <a:t>the approach to completing work (through business process redesign) to achieve significant gains in operating performance and service </a:t>
            </a:r>
            <a:r>
              <a:rPr lang="en-US" dirty="0" smtClean="0"/>
              <a:t>quality</a:t>
            </a:r>
          </a:p>
          <a:p>
            <a:endParaRPr lang="en-US" dirty="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7119" y="1219200"/>
            <a:ext cx="2292531"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fld id="{26010A19-A46F-450B-94AE-CC3F44164F29}" type="slidenum">
              <a:rPr lang="en-US" smtClean="0"/>
              <a:pPr/>
              <a:t>42</a:t>
            </a:fld>
            <a:endParaRPr lang="en-US" dirty="0"/>
          </a:p>
        </p:txBody>
      </p:sp>
    </p:spTree>
    <p:extLst>
      <p:ext uri="{BB962C8B-B14F-4D97-AF65-F5344CB8AC3E}">
        <p14:creationId xmlns:p14="http://schemas.microsoft.com/office/powerpoint/2010/main" val="3350114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Implementation Scope</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313" y="1166813"/>
            <a:ext cx="71913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fld id="{26010A19-A46F-450B-94AE-CC3F44164F29}" type="slidenum">
              <a:rPr lang="en-US" smtClean="0"/>
              <a:pPr/>
              <a:t>43</a:t>
            </a:fld>
            <a:endParaRPr lang="en-US" dirty="0"/>
          </a:p>
        </p:txBody>
      </p:sp>
    </p:spTree>
    <p:extLst>
      <p:ext uri="{BB962C8B-B14F-4D97-AF65-F5344CB8AC3E}">
        <p14:creationId xmlns:p14="http://schemas.microsoft.com/office/powerpoint/2010/main" val="32285526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for ERP Benefits at JHU</a:t>
            </a:r>
            <a:endParaRPr lang="en-US" dirty="0"/>
          </a:p>
        </p:txBody>
      </p:sp>
      <p:grpSp>
        <p:nvGrpSpPr>
          <p:cNvPr id="4" name="Group 4"/>
          <p:cNvGrpSpPr>
            <a:grpSpLocks/>
          </p:cNvGrpSpPr>
          <p:nvPr/>
        </p:nvGrpSpPr>
        <p:grpSpPr bwMode="auto">
          <a:xfrm>
            <a:off x="266700" y="838200"/>
            <a:ext cx="8877300" cy="5210175"/>
            <a:chOff x="168" y="528"/>
            <a:chExt cx="5592" cy="3282"/>
          </a:xfrm>
        </p:grpSpPr>
        <p:pic>
          <p:nvPicPr>
            <p:cNvPr id="5"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 y="1440"/>
              <a:ext cx="3275" cy="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a:spLocks noChangeArrowheads="1"/>
            </p:cNvSpPr>
            <p:nvPr/>
          </p:nvSpPr>
          <p:spPr bwMode="auto">
            <a:xfrm>
              <a:off x="1851" y="2940"/>
              <a:ext cx="1203" cy="18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pPr algn="ctr" eaLnBrk="0" hangingPunct="0">
                <a:lnSpc>
                  <a:spcPct val="85000"/>
                </a:lnSpc>
              </a:pPr>
              <a:r>
                <a:rPr lang="en-US" altLang="en-US" sz="1600" dirty="0">
                  <a:solidFill>
                    <a:schemeClr val="bg1"/>
                  </a:solidFill>
                </a:rPr>
                <a:t>ERP</a:t>
              </a:r>
            </a:p>
          </p:txBody>
        </p:sp>
        <p:sp>
          <p:nvSpPr>
            <p:cNvPr id="7" name="Rectangle 7"/>
            <p:cNvSpPr>
              <a:spLocks noChangeArrowheads="1"/>
            </p:cNvSpPr>
            <p:nvPr/>
          </p:nvSpPr>
          <p:spPr bwMode="auto">
            <a:xfrm>
              <a:off x="2719" y="3317"/>
              <a:ext cx="1073" cy="18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pPr algn="ctr" eaLnBrk="0" hangingPunct="0">
                <a:lnSpc>
                  <a:spcPct val="85000"/>
                </a:lnSpc>
              </a:pPr>
              <a:r>
                <a:rPr lang="en-US" altLang="en-US" sz="1600" dirty="0">
                  <a:solidFill>
                    <a:schemeClr val="bg1"/>
                  </a:solidFill>
                </a:rPr>
                <a:t>Productivity</a:t>
              </a:r>
            </a:p>
          </p:txBody>
        </p:sp>
        <p:sp>
          <p:nvSpPr>
            <p:cNvPr id="8" name="Text Box 8"/>
            <p:cNvSpPr txBox="1">
              <a:spLocks noChangeArrowheads="1"/>
            </p:cNvSpPr>
            <p:nvPr/>
          </p:nvSpPr>
          <p:spPr bwMode="auto">
            <a:xfrm>
              <a:off x="2976" y="1230"/>
              <a:ext cx="1584" cy="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168275" indent="-168275"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nSpc>
                  <a:spcPct val="85000"/>
                </a:lnSpc>
                <a:spcBef>
                  <a:spcPct val="35000"/>
                </a:spcBef>
                <a:buClr>
                  <a:srgbClr val="CC0033"/>
                </a:buClr>
                <a:buFontTx/>
                <a:buChar char="•"/>
              </a:pPr>
              <a:r>
                <a:rPr lang="en-US" sz="1400" b="0" dirty="0" smtClean="0"/>
                <a:t>Ease </a:t>
              </a:r>
              <a:r>
                <a:rPr lang="en-US" sz="1400" b="0" dirty="0"/>
                <a:t>of decision making</a:t>
              </a:r>
            </a:p>
            <a:p>
              <a:pPr>
                <a:lnSpc>
                  <a:spcPct val="85000"/>
                </a:lnSpc>
                <a:spcBef>
                  <a:spcPct val="35000"/>
                </a:spcBef>
                <a:buClr>
                  <a:srgbClr val="CC0033"/>
                </a:buClr>
                <a:buFontTx/>
                <a:buChar char="•"/>
              </a:pPr>
              <a:r>
                <a:rPr lang="en-US" sz="1400" b="0" dirty="0"/>
                <a:t>Ease of navigation</a:t>
              </a:r>
            </a:p>
            <a:p>
              <a:pPr>
                <a:lnSpc>
                  <a:spcPct val="85000"/>
                </a:lnSpc>
                <a:spcBef>
                  <a:spcPct val="35000"/>
                </a:spcBef>
                <a:buClr>
                  <a:srgbClr val="CC0033"/>
                </a:buClr>
                <a:buFontTx/>
                <a:buChar char="•"/>
              </a:pPr>
              <a:r>
                <a:rPr lang="en-US" sz="1400" b="0" dirty="0"/>
                <a:t>Interactive</a:t>
              </a:r>
            </a:p>
            <a:p>
              <a:pPr>
                <a:lnSpc>
                  <a:spcPct val="85000"/>
                </a:lnSpc>
                <a:spcBef>
                  <a:spcPct val="35000"/>
                </a:spcBef>
                <a:buClr>
                  <a:srgbClr val="CC0033"/>
                </a:buClr>
                <a:buFontTx/>
                <a:buChar char="•"/>
              </a:pPr>
              <a:r>
                <a:rPr lang="en-US" sz="1400" b="0" dirty="0"/>
                <a:t>Stakeholder satisfaction</a:t>
              </a:r>
            </a:p>
          </p:txBody>
        </p:sp>
        <p:sp>
          <p:nvSpPr>
            <p:cNvPr id="9" name="Text Box 9"/>
            <p:cNvSpPr txBox="1">
              <a:spLocks noChangeArrowheads="1"/>
            </p:cNvSpPr>
            <p:nvPr/>
          </p:nvSpPr>
          <p:spPr bwMode="auto">
            <a:xfrm>
              <a:off x="168" y="2400"/>
              <a:ext cx="1272" cy="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168275" indent="-168275"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nSpc>
                  <a:spcPct val="85000"/>
                </a:lnSpc>
                <a:spcBef>
                  <a:spcPct val="35000"/>
                </a:spcBef>
                <a:buClr>
                  <a:srgbClr val="CC0033"/>
                </a:buClr>
                <a:buFontTx/>
                <a:buChar char="•"/>
              </a:pPr>
              <a:r>
                <a:rPr lang="en-US" sz="1400" b="0" dirty="0"/>
                <a:t>Controls enhanced by automating manual processes</a:t>
              </a:r>
            </a:p>
            <a:p>
              <a:pPr>
                <a:lnSpc>
                  <a:spcPct val="85000"/>
                </a:lnSpc>
                <a:spcBef>
                  <a:spcPct val="35000"/>
                </a:spcBef>
                <a:buClr>
                  <a:srgbClr val="CC0033"/>
                </a:buClr>
                <a:buFontTx/>
                <a:buChar char="•"/>
              </a:pPr>
              <a:r>
                <a:rPr lang="en-US" sz="1400" b="0" dirty="0"/>
                <a:t>Compliance risks reduced by incorporating workflows/</a:t>
              </a:r>
              <a:br>
                <a:rPr lang="en-US" sz="1400" b="0" dirty="0"/>
              </a:br>
              <a:r>
                <a:rPr lang="en-US" sz="1400" b="0" dirty="0"/>
                <a:t>approvals</a:t>
              </a:r>
            </a:p>
          </p:txBody>
        </p:sp>
        <p:sp>
          <p:nvSpPr>
            <p:cNvPr id="10" name="Text Box 10"/>
            <p:cNvSpPr txBox="1">
              <a:spLocks noChangeArrowheads="1"/>
            </p:cNvSpPr>
            <p:nvPr/>
          </p:nvSpPr>
          <p:spPr bwMode="auto">
            <a:xfrm>
              <a:off x="3936" y="2304"/>
              <a:ext cx="1584" cy="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168275" indent="-168275"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nSpc>
                  <a:spcPct val="85000"/>
                </a:lnSpc>
                <a:spcBef>
                  <a:spcPct val="35000"/>
                </a:spcBef>
                <a:buClr>
                  <a:srgbClr val="CC0033"/>
                </a:buClr>
                <a:buFontTx/>
                <a:buChar char="•"/>
              </a:pPr>
              <a:r>
                <a:rPr lang="en-US" sz="1400" b="0" dirty="0"/>
                <a:t>Inventory management</a:t>
              </a:r>
            </a:p>
            <a:p>
              <a:pPr>
                <a:lnSpc>
                  <a:spcPct val="85000"/>
                </a:lnSpc>
                <a:spcBef>
                  <a:spcPct val="35000"/>
                </a:spcBef>
                <a:buClr>
                  <a:srgbClr val="CC0033"/>
                </a:buClr>
                <a:buFontTx/>
                <a:buChar char="•"/>
              </a:pPr>
              <a:r>
                <a:rPr lang="en-US" sz="1400" b="0" dirty="0"/>
                <a:t>Increased leverage with vendors/contract management</a:t>
              </a:r>
            </a:p>
            <a:p>
              <a:pPr>
                <a:lnSpc>
                  <a:spcPct val="85000"/>
                </a:lnSpc>
                <a:spcBef>
                  <a:spcPct val="35000"/>
                </a:spcBef>
                <a:buClr>
                  <a:srgbClr val="CC0033"/>
                </a:buClr>
                <a:buFontTx/>
                <a:buChar char="•"/>
              </a:pPr>
              <a:r>
                <a:rPr lang="en-US" sz="1400" b="0" dirty="0"/>
                <a:t>Improved billing and collecting processes</a:t>
              </a:r>
            </a:p>
            <a:p>
              <a:pPr>
                <a:lnSpc>
                  <a:spcPct val="85000"/>
                </a:lnSpc>
                <a:spcBef>
                  <a:spcPct val="35000"/>
                </a:spcBef>
                <a:buClr>
                  <a:srgbClr val="CC0033"/>
                </a:buClr>
                <a:buFontTx/>
                <a:buChar char="•"/>
              </a:pPr>
              <a:r>
                <a:rPr lang="en-US" sz="1400" b="0" dirty="0"/>
                <a:t>Decreased payroll processing and recruiting costs</a:t>
              </a:r>
            </a:p>
          </p:txBody>
        </p:sp>
        <p:sp>
          <p:nvSpPr>
            <p:cNvPr id="11" name="Rectangle 11"/>
            <p:cNvSpPr>
              <a:spLocks noChangeArrowheads="1"/>
            </p:cNvSpPr>
            <p:nvPr/>
          </p:nvSpPr>
          <p:spPr bwMode="auto">
            <a:xfrm>
              <a:off x="198" y="528"/>
              <a:ext cx="556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r>
                <a:rPr lang="en-US" sz="1600" b="0" dirty="0"/>
                <a:t>A fundamental requirement </a:t>
              </a:r>
              <a:r>
                <a:rPr lang="en-US" sz="1600" b="0" dirty="0" smtClean="0"/>
                <a:t>of the </a:t>
              </a:r>
              <a:r>
                <a:rPr lang="en-US" sz="1600" b="0" dirty="0"/>
                <a:t>ERP initiative is that, overall, “changes” implemented must enhance management reporting capabilities, compliance, productivity and/or service delivery. </a:t>
              </a:r>
              <a:endParaRPr lang="en-GB" sz="1600" b="0" dirty="0"/>
            </a:p>
          </p:txBody>
        </p:sp>
      </p:grpSp>
      <p:sp>
        <p:nvSpPr>
          <p:cNvPr id="12" name="Rectangle 12"/>
          <p:cNvSpPr>
            <a:spLocks noChangeArrowheads="1"/>
          </p:cNvSpPr>
          <p:nvPr/>
        </p:nvSpPr>
        <p:spPr bwMode="auto">
          <a:xfrm>
            <a:off x="2743200" y="3276600"/>
            <a:ext cx="2303463" cy="2968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pPr algn="ctr" eaLnBrk="0" hangingPunct="0">
              <a:lnSpc>
                <a:spcPct val="85000"/>
              </a:lnSpc>
            </a:pPr>
            <a:r>
              <a:rPr lang="en-US" altLang="en-US" sz="1600" dirty="0">
                <a:solidFill>
                  <a:schemeClr val="bg1"/>
                </a:solidFill>
              </a:rPr>
              <a:t>Service</a:t>
            </a:r>
          </a:p>
        </p:txBody>
      </p:sp>
      <p:sp>
        <p:nvSpPr>
          <p:cNvPr id="13" name="Rectangle 13"/>
          <p:cNvSpPr>
            <a:spLocks noChangeArrowheads="1"/>
          </p:cNvSpPr>
          <p:nvPr/>
        </p:nvSpPr>
        <p:spPr bwMode="auto">
          <a:xfrm>
            <a:off x="1531938" y="5245100"/>
            <a:ext cx="1863725" cy="2968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pPr algn="ctr" eaLnBrk="0" hangingPunct="0">
              <a:lnSpc>
                <a:spcPct val="85000"/>
              </a:lnSpc>
            </a:pPr>
            <a:r>
              <a:rPr lang="en-US" altLang="en-US" sz="1600">
                <a:solidFill>
                  <a:schemeClr val="bg1"/>
                </a:solidFill>
              </a:rPr>
              <a:t>Compliance</a:t>
            </a:r>
          </a:p>
        </p:txBody>
      </p:sp>
      <p:sp>
        <p:nvSpPr>
          <p:cNvPr id="14" name="Text Box 8"/>
          <p:cNvSpPr txBox="1">
            <a:spLocks noChangeArrowheads="1"/>
          </p:cNvSpPr>
          <p:nvPr/>
        </p:nvSpPr>
        <p:spPr bwMode="auto">
          <a:xfrm>
            <a:off x="1143000" y="1947862"/>
            <a:ext cx="2514600" cy="123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168275" indent="-168275"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nSpc>
                <a:spcPct val="85000"/>
              </a:lnSpc>
              <a:spcBef>
                <a:spcPct val="35000"/>
              </a:spcBef>
              <a:buClr>
                <a:srgbClr val="CC0033"/>
              </a:buClr>
              <a:buFontTx/>
              <a:buChar char="•"/>
            </a:pPr>
            <a:r>
              <a:rPr lang="en-US" sz="1400" b="0" dirty="0"/>
              <a:t>Reduced duplication</a:t>
            </a:r>
          </a:p>
          <a:p>
            <a:pPr>
              <a:lnSpc>
                <a:spcPct val="85000"/>
              </a:lnSpc>
              <a:spcBef>
                <a:spcPct val="35000"/>
              </a:spcBef>
              <a:buClr>
                <a:srgbClr val="CC0033"/>
              </a:buClr>
              <a:buFontTx/>
              <a:buChar char="•"/>
            </a:pPr>
            <a:r>
              <a:rPr lang="en-US" sz="1400" b="0" dirty="0"/>
              <a:t>Reduced transaction input time</a:t>
            </a:r>
          </a:p>
          <a:p>
            <a:pPr>
              <a:lnSpc>
                <a:spcPct val="85000"/>
              </a:lnSpc>
              <a:spcBef>
                <a:spcPct val="35000"/>
              </a:spcBef>
              <a:buClr>
                <a:srgbClr val="CC0033"/>
              </a:buClr>
              <a:buFontTx/>
              <a:buChar char="•"/>
            </a:pPr>
            <a:r>
              <a:rPr lang="en-US" sz="1400" b="0" dirty="0"/>
              <a:t>Reduced cycle times</a:t>
            </a:r>
          </a:p>
          <a:p>
            <a:pPr>
              <a:lnSpc>
                <a:spcPct val="85000"/>
              </a:lnSpc>
              <a:spcBef>
                <a:spcPct val="35000"/>
              </a:spcBef>
              <a:buClr>
                <a:srgbClr val="CC0033"/>
              </a:buClr>
              <a:buFontTx/>
              <a:buChar char="•"/>
            </a:pPr>
            <a:r>
              <a:rPr lang="en-US" sz="1400" b="0" dirty="0"/>
              <a:t>Increased </a:t>
            </a:r>
            <a:r>
              <a:rPr lang="en-US" sz="1400" b="0" dirty="0" smtClean="0"/>
              <a:t>flexibility</a:t>
            </a:r>
            <a:endParaRPr lang="en-US" sz="1400" b="0" dirty="0"/>
          </a:p>
        </p:txBody>
      </p:sp>
      <p:sp>
        <p:nvSpPr>
          <p:cNvPr id="15" name="Slide Number Placeholder 14"/>
          <p:cNvSpPr>
            <a:spLocks noGrp="1"/>
          </p:cNvSpPr>
          <p:nvPr>
            <p:ph type="sldNum" sz="quarter" idx="10"/>
          </p:nvPr>
        </p:nvSpPr>
        <p:spPr/>
        <p:txBody>
          <a:bodyPr/>
          <a:lstStyle/>
          <a:p>
            <a:fld id="{26010A19-A46F-450B-94AE-CC3F44164F29}" type="slidenum">
              <a:rPr lang="en-US" smtClean="0"/>
              <a:pPr/>
              <a:t>44</a:t>
            </a:fld>
            <a:endParaRPr lang="en-US" dirty="0"/>
          </a:p>
        </p:txBody>
      </p:sp>
    </p:spTree>
    <p:extLst>
      <p:ext uri="{BB962C8B-B14F-4D97-AF65-F5344CB8AC3E}">
        <p14:creationId xmlns:p14="http://schemas.microsoft.com/office/powerpoint/2010/main" val="18160020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Could Do It Over…</a:t>
            </a:r>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43000"/>
            <a:ext cx="6404262" cy="47834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fld id="{26010A19-A46F-450B-94AE-CC3F44164F29}" type="slidenum">
              <a:rPr lang="en-US" smtClean="0"/>
              <a:pPr/>
              <a:t>45</a:t>
            </a:fld>
            <a:endParaRPr lang="en-US" dirty="0"/>
          </a:p>
        </p:txBody>
      </p:sp>
    </p:spTree>
    <p:extLst>
      <p:ext uri="{BB962C8B-B14F-4D97-AF65-F5344CB8AC3E}">
        <p14:creationId xmlns:p14="http://schemas.microsoft.com/office/powerpoint/2010/main" val="27233286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Lessons Learned</a:t>
            </a:r>
            <a:endParaRPr lang="en-US" dirty="0"/>
          </a:p>
        </p:txBody>
      </p:sp>
      <p:sp>
        <p:nvSpPr>
          <p:cNvPr id="3" name="Content Placeholder 2"/>
          <p:cNvSpPr>
            <a:spLocks noGrp="1"/>
          </p:cNvSpPr>
          <p:nvPr>
            <p:ph idx="1"/>
          </p:nvPr>
        </p:nvSpPr>
        <p:spPr/>
        <p:txBody>
          <a:bodyPr>
            <a:normAutofit/>
          </a:bodyPr>
          <a:lstStyle/>
          <a:p>
            <a:r>
              <a:rPr lang="en-US" dirty="0" smtClean="0"/>
              <a:t>Never underestimate change management and the need for business process change</a:t>
            </a:r>
          </a:p>
          <a:p>
            <a:pPr lvl="1"/>
            <a:r>
              <a:rPr lang="en-US" dirty="0" smtClean="0"/>
              <a:t>Change is </a:t>
            </a:r>
            <a:r>
              <a:rPr lang="en-US" b="1" dirty="0" smtClean="0"/>
              <a:t>always</a:t>
            </a:r>
            <a:r>
              <a:rPr lang="en-US" dirty="0" smtClean="0"/>
              <a:t> greater than expected… especially when implementing a tightly integrated (i.e. complex) system like an ERP</a:t>
            </a:r>
            <a:endParaRPr lang="en-US" dirty="0"/>
          </a:p>
          <a:p>
            <a:r>
              <a:rPr lang="en-US" dirty="0" smtClean="0"/>
              <a:t>Transparency is tricky</a:t>
            </a:r>
          </a:p>
          <a:p>
            <a:pPr lvl="1"/>
            <a:r>
              <a:rPr lang="en-US" dirty="0" smtClean="0"/>
              <a:t>Damned if you do, damned if you don’t</a:t>
            </a:r>
          </a:p>
          <a:p>
            <a:r>
              <a:rPr lang="en-US" dirty="0" smtClean="0"/>
              <a:t>You only have one chance to make a first impression</a:t>
            </a:r>
          </a:p>
          <a:p>
            <a:r>
              <a:rPr lang="en-US" dirty="0" smtClean="0"/>
              <a:t>Seriously think, and then seriously rethink, the security strategy</a:t>
            </a:r>
          </a:p>
          <a:p>
            <a:r>
              <a:rPr lang="en-US" dirty="0" smtClean="0"/>
              <a:t>Top-down mandate is counter-culture for JHU (as expected)</a:t>
            </a:r>
            <a:endParaRPr lang="en-US" dirty="0"/>
          </a:p>
          <a:p>
            <a:r>
              <a:rPr lang="en-US" dirty="0" smtClean="0"/>
              <a:t>Balance between the “Top 20” and the 80%</a:t>
            </a:r>
          </a:p>
          <a:p>
            <a:endParaRPr lang="en-US" dirty="0"/>
          </a:p>
        </p:txBody>
      </p:sp>
      <p:sp>
        <p:nvSpPr>
          <p:cNvPr id="4" name="Slide Number Placeholder 3"/>
          <p:cNvSpPr>
            <a:spLocks noGrp="1"/>
          </p:cNvSpPr>
          <p:nvPr>
            <p:ph type="sldNum" sz="quarter" idx="10"/>
          </p:nvPr>
        </p:nvSpPr>
        <p:spPr/>
        <p:txBody>
          <a:bodyPr/>
          <a:lstStyle/>
          <a:p>
            <a:fld id="{26010A19-A46F-450B-94AE-CC3F44164F29}" type="slidenum">
              <a:rPr lang="en-US" smtClean="0"/>
              <a:pPr/>
              <a:t>46</a:t>
            </a:fld>
            <a:endParaRPr lang="en-US" dirty="0"/>
          </a:p>
        </p:txBody>
      </p:sp>
    </p:spTree>
    <p:extLst>
      <p:ext uri="{BB962C8B-B14F-4D97-AF65-F5344CB8AC3E}">
        <p14:creationId xmlns:p14="http://schemas.microsoft.com/office/powerpoint/2010/main" val="3062588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 &amp; A</a:t>
            </a:r>
            <a:endParaRPr lang="en-US" dirty="0"/>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0"/>
          </p:nvPr>
        </p:nvSpPr>
        <p:spPr/>
        <p:txBody>
          <a:bodyPr/>
          <a:lstStyle/>
          <a:p>
            <a:fld id="{26010A19-A46F-450B-94AE-CC3F44164F29}" type="slidenum">
              <a:rPr lang="en-US" smtClean="0"/>
              <a:pPr/>
              <a:t>47</a:t>
            </a:fld>
            <a:endParaRPr lang="en-US"/>
          </a:p>
        </p:txBody>
      </p:sp>
    </p:spTree>
    <p:extLst>
      <p:ext uri="{BB962C8B-B14F-4D97-AF65-F5344CB8AC3E}">
        <p14:creationId xmlns:p14="http://schemas.microsoft.com/office/powerpoint/2010/main" val="33733547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a:t>
            </a:r>
            <a:r>
              <a:rPr lang="en-US" dirty="0" smtClean="0">
                <a:solidFill>
                  <a:srgbClr val="00337F"/>
                </a:solidFill>
              </a:rPr>
              <a:t>and Q &amp; A</a:t>
            </a:r>
            <a:endParaRPr lang="en-US" dirty="0">
              <a:solidFill>
                <a:srgbClr val="00337F"/>
              </a:solidFill>
            </a:endParaRPr>
          </a:p>
        </p:txBody>
      </p:sp>
      <p:sp>
        <p:nvSpPr>
          <p:cNvPr id="6" name="Slide Number Placeholder 5"/>
          <p:cNvSpPr>
            <a:spLocks noGrp="1"/>
          </p:cNvSpPr>
          <p:nvPr>
            <p:ph type="sldNum" sz="quarter" idx="10"/>
          </p:nvPr>
        </p:nvSpPr>
        <p:spPr/>
        <p:txBody>
          <a:bodyPr/>
          <a:lstStyle/>
          <a:p>
            <a:fld id="{26010A19-A46F-450B-94AE-CC3F44164F29}" type="slidenum">
              <a:rPr lang="en-US" smtClean="0"/>
              <a:pPr/>
              <a:t>48</a:t>
            </a:fld>
            <a:endParaRPr lang="en-US" dirty="0"/>
          </a:p>
        </p:txBody>
      </p:sp>
      <p:sp>
        <p:nvSpPr>
          <p:cNvPr id="8" name="Content Placeholder 2"/>
          <p:cNvSpPr txBox="1">
            <a:spLocks/>
          </p:cNvSpPr>
          <p:nvPr/>
        </p:nvSpPr>
        <p:spPr>
          <a:xfrm>
            <a:off x="4648200" y="1143000"/>
            <a:ext cx="4114800" cy="4800600"/>
          </a:xfrm>
          <a:prstGeom prst="rect">
            <a:avLst/>
          </a:prstGeom>
        </p:spPr>
        <p:txBody>
          <a:bodyPr>
            <a:normAutofit/>
          </a:bodyPr>
          <a:lst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a:lstStyle>
          <a:p>
            <a:pPr marL="0" indent="0">
              <a:spcBef>
                <a:spcPts val="0"/>
              </a:spcBef>
              <a:buFont typeface="Arial" charset="0"/>
              <a:buNone/>
            </a:pPr>
            <a:r>
              <a:rPr lang="en-US" sz="1800" b="1" dirty="0" smtClean="0"/>
              <a:t>Jason </a:t>
            </a:r>
            <a:r>
              <a:rPr lang="en-US" sz="1800" b="1" dirty="0" err="1" smtClean="0"/>
              <a:t>Shaffner</a:t>
            </a:r>
            <a:endParaRPr lang="en-US" sz="1800" b="1" dirty="0"/>
          </a:p>
          <a:p>
            <a:pPr marL="0" indent="0">
              <a:spcBef>
                <a:spcPts val="0"/>
              </a:spcBef>
              <a:buNone/>
            </a:pPr>
            <a:r>
              <a:rPr lang="en-US" sz="1800" dirty="0"/>
              <a:t>Director of Financial Systems Solutions, Harvard University</a:t>
            </a:r>
          </a:p>
          <a:p>
            <a:pPr marL="0" indent="0">
              <a:spcBef>
                <a:spcPts val="0"/>
              </a:spcBef>
              <a:buFont typeface="Arial" charset="0"/>
              <a:buNone/>
            </a:pPr>
            <a:r>
              <a:rPr lang="en-US" sz="1800" dirty="0" smtClean="0">
                <a:hlinkClick r:id="rId2"/>
              </a:rPr>
              <a:t>@jasonshaffner</a:t>
            </a:r>
            <a:endParaRPr lang="en-US" sz="1800" dirty="0"/>
          </a:p>
          <a:p>
            <a:pPr marL="0" indent="0">
              <a:spcBef>
                <a:spcPts val="0"/>
              </a:spcBef>
              <a:buFont typeface="Arial" charset="0"/>
              <a:buNone/>
            </a:pPr>
            <a:r>
              <a:rPr lang="en-US" sz="1800" dirty="0" smtClean="0"/>
              <a:t> </a:t>
            </a:r>
            <a:r>
              <a:rPr lang="en-US" sz="1800" dirty="0" smtClean="0">
                <a:hlinkClick r:id="rId3"/>
              </a:rPr>
              <a:t>jason_shaffner@harvard.edu</a:t>
            </a:r>
            <a:endParaRPr lang="en-US" sz="1800" dirty="0"/>
          </a:p>
          <a:p>
            <a:pPr marL="0" indent="0">
              <a:spcBef>
                <a:spcPts val="0"/>
              </a:spcBef>
              <a:buNone/>
            </a:pPr>
            <a:endParaRPr lang="en-US" sz="1800" dirty="0" smtClean="0"/>
          </a:p>
          <a:p>
            <a:pPr marL="0" indent="0">
              <a:spcBef>
                <a:spcPts val="0"/>
              </a:spcBef>
              <a:buFont typeface="Arial" charset="0"/>
              <a:buNone/>
            </a:pPr>
            <a:r>
              <a:rPr lang="en-US" sz="1800" b="1" dirty="0" err="1" smtClean="0"/>
              <a:t>Geof</a:t>
            </a:r>
            <a:r>
              <a:rPr lang="en-US" sz="1800" b="1" dirty="0" smtClean="0"/>
              <a:t> Corb</a:t>
            </a:r>
          </a:p>
          <a:p>
            <a:pPr marL="0" indent="0">
              <a:spcBef>
                <a:spcPts val="0"/>
              </a:spcBef>
              <a:buNone/>
            </a:pPr>
            <a:r>
              <a:rPr lang="en-US" sz="1800" dirty="0"/>
              <a:t>Senior Director, Enterprise Applications, Johns Hopkins University and Johns Hopkins Health System</a:t>
            </a:r>
          </a:p>
          <a:p>
            <a:pPr marL="0" indent="0">
              <a:spcBef>
                <a:spcPts val="0"/>
              </a:spcBef>
              <a:buFont typeface="Arial" charset="0"/>
              <a:buNone/>
            </a:pPr>
            <a:r>
              <a:rPr lang="en-US" sz="1800" dirty="0" smtClean="0">
                <a:hlinkClick r:id="rId4"/>
              </a:rPr>
              <a:t>@geofdotedu</a:t>
            </a:r>
            <a:endParaRPr lang="en-US" sz="1800" dirty="0"/>
          </a:p>
          <a:p>
            <a:pPr marL="0" indent="0">
              <a:spcBef>
                <a:spcPts val="0"/>
              </a:spcBef>
              <a:buFont typeface="Arial" charset="0"/>
              <a:buNone/>
            </a:pPr>
            <a:r>
              <a:rPr lang="en-US" sz="1800" dirty="0" smtClean="0">
                <a:hlinkClick r:id="rId5"/>
              </a:rPr>
              <a:t>geof@jhu.edu</a:t>
            </a:r>
            <a:r>
              <a:rPr lang="en-US" sz="1800" dirty="0" smtClean="0"/>
              <a:t> </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1905000"/>
            <a:ext cx="3991739" cy="3217479"/>
          </a:xfrm>
          <a:prstGeom prst="rect">
            <a:avLst/>
          </a:prstGeom>
        </p:spPr>
      </p:pic>
    </p:spTree>
    <p:extLst>
      <p:ext uri="{BB962C8B-B14F-4D97-AF65-F5344CB8AC3E}">
        <p14:creationId xmlns:p14="http://schemas.microsoft.com/office/powerpoint/2010/main" val="3525705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a:t>
            </a:r>
            <a:r>
              <a:rPr lang="en-US" dirty="0" err="1" smtClean="0"/>
              <a:t>harvard</a:t>
            </a:r>
            <a:endParaRPr lang="en-US" dirty="0"/>
          </a:p>
        </p:txBody>
      </p:sp>
      <p:sp>
        <p:nvSpPr>
          <p:cNvPr id="6" name="Text Placeholder 5"/>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26010A19-A46F-450B-94AE-CC3F44164F29}" type="slidenum">
              <a:rPr lang="en-US" smtClean="0"/>
              <a:pPr/>
              <a:t>5</a:t>
            </a:fld>
            <a:endParaRPr lang="en-US" dirty="0"/>
          </a:p>
        </p:txBody>
      </p:sp>
    </p:spTree>
    <p:extLst>
      <p:ext uri="{BB962C8B-B14F-4D97-AF65-F5344CB8AC3E}">
        <p14:creationId xmlns:p14="http://schemas.microsoft.com/office/powerpoint/2010/main" val="1875783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Harvard University at a Glance</a:t>
            </a:r>
            <a:endParaRPr lang="en-US" sz="2000" dirty="0"/>
          </a:p>
        </p:txBody>
      </p:sp>
      <p:sp>
        <p:nvSpPr>
          <p:cNvPr id="3" name="Slide Number Placeholder 2"/>
          <p:cNvSpPr>
            <a:spLocks noGrp="1"/>
          </p:cNvSpPr>
          <p:nvPr>
            <p:ph type="sldNum" sz="quarter" idx="10"/>
          </p:nvPr>
        </p:nvSpPr>
        <p:spPr/>
        <p:txBody>
          <a:bodyPr/>
          <a:lstStyle/>
          <a:p>
            <a:fld id="{88CC7191-16DC-43F3-A258-11E9D513384A}" type="slidenum">
              <a:rPr lang="en-US" smtClean="0"/>
              <a:pPr/>
              <a:t>6</a:t>
            </a:fld>
            <a:endParaRPr lang="en-US"/>
          </a:p>
        </p:txBody>
      </p:sp>
      <p:sp>
        <p:nvSpPr>
          <p:cNvPr id="5" name="Rectangle 3"/>
          <p:cNvSpPr>
            <a:spLocks noChangeArrowheads="1"/>
          </p:cNvSpPr>
          <p:nvPr/>
        </p:nvSpPr>
        <p:spPr bwMode="auto">
          <a:xfrm>
            <a:off x="327025" y="960437"/>
            <a:ext cx="4024313" cy="311150"/>
          </a:xfrm>
          <a:prstGeom prst="rect">
            <a:avLst/>
          </a:prstGeom>
          <a:solidFill>
            <a:srgbClr val="EAEAEA"/>
          </a:solidFill>
          <a:ln w="6350">
            <a:solidFill>
              <a:schemeClr val="tx1"/>
            </a:solidFill>
            <a:miter lim="800000"/>
            <a:headEnd/>
            <a:tailEnd/>
          </a:ln>
        </p:spPr>
        <p:txBody>
          <a:bodyPr anchor="ctr"/>
          <a:lstStyle/>
          <a:p>
            <a:pPr eaLnBrk="0" hangingPunct="0">
              <a:spcBef>
                <a:spcPct val="20000"/>
              </a:spcBef>
              <a:buClr>
                <a:srgbClr val="A50021"/>
              </a:buClr>
              <a:buFont typeface="Wingdings" pitchFamily="2" charset="2"/>
              <a:buNone/>
            </a:pPr>
            <a:r>
              <a:rPr lang="en-US" sz="1200" b="1">
                <a:ea typeface="ＭＳ Ｐゴシック"/>
                <a:cs typeface="ＭＳ Ｐゴシック"/>
              </a:rPr>
              <a:t>Research and Teaching</a:t>
            </a:r>
          </a:p>
        </p:txBody>
      </p:sp>
      <p:sp>
        <p:nvSpPr>
          <p:cNvPr id="7" name="Rectangle 4"/>
          <p:cNvSpPr>
            <a:spLocks noChangeArrowheads="1"/>
          </p:cNvSpPr>
          <p:nvPr/>
        </p:nvSpPr>
        <p:spPr bwMode="auto">
          <a:xfrm>
            <a:off x="4722813" y="963612"/>
            <a:ext cx="4024312" cy="311150"/>
          </a:xfrm>
          <a:prstGeom prst="rect">
            <a:avLst/>
          </a:prstGeom>
          <a:solidFill>
            <a:srgbClr val="EAEAEA"/>
          </a:solidFill>
          <a:ln w="6350">
            <a:solidFill>
              <a:schemeClr val="tx1"/>
            </a:solidFill>
            <a:miter lim="800000"/>
            <a:headEnd/>
            <a:tailEnd/>
          </a:ln>
        </p:spPr>
        <p:txBody>
          <a:bodyPr anchor="ctr"/>
          <a:lstStyle/>
          <a:p>
            <a:pPr eaLnBrk="0" hangingPunct="0">
              <a:spcBef>
                <a:spcPct val="20000"/>
              </a:spcBef>
              <a:buClr>
                <a:srgbClr val="A50021"/>
              </a:buClr>
              <a:buFont typeface="Wingdings" pitchFamily="2" charset="2"/>
              <a:buNone/>
            </a:pPr>
            <a:r>
              <a:rPr lang="en-US" sz="1200" b="1">
                <a:ea typeface="ＭＳ Ｐゴシック"/>
                <a:cs typeface="ＭＳ Ｐゴシック"/>
              </a:rPr>
              <a:t>Finances</a:t>
            </a:r>
          </a:p>
        </p:txBody>
      </p:sp>
      <p:sp>
        <p:nvSpPr>
          <p:cNvPr id="8" name="Rectangle 5"/>
          <p:cNvSpPr>
            <a:spLocks noChangeArrowheads="1"/>
          </p:cNvSpPr>
          <p:nvPr/>
        </p:nvSpPr>
        <p:spPr bwMode="auto">
          <a:xfrm>
            <a:off x="365125" y="2984500"/>
            <a:ext cx="4024313" cy="311150"/>
          </a:xfrm>
          <a:prstGeom prst="rect">
            <a:avLst/>
          </a:prstGeom>
          <a:solidFill>
            <a:srgbClr val="EAEAEA"/>
          </a:solidFill>
          <a:ln w="6350">
            <a:solidFill>
              <a:schemeClr val="tx1"/>
            </a:solidFill>
            <a:miter lim="800000"/>
            <a:headEnd/>
            <a:tailEnd/>
          </a:ln>
        </p:spPr>
        <p:txBody>
          <a:bodyPr anchor="ctr"/>
          <a:lstStyle/>
          <a:p>
            <a:pPr eaLnBrk="0" hangingPunct="0">
              <a:spcBef>
                <a:spcPct val="20000"/>
              </a:spcBef>
              <a:buClr>
                <a:srgbClr val="A50021"/>
              </a:buClr>
              <a:buFont typeface="Wingdings" pitchFamily="2" charset="2"/>
              <a:buNone/>
            </a:pPr>
            <a:r>
              <a:rPr lang="en-US" sz="1200" b="1">
                <a:ea typeface="ＭＳ Ｐゴシック"/>
                <a:cs typeface="ＭＳ Ｐゴシック"/>
              </a:rPr>
              <a:t>Employment</a:t>
            </a:r>
          </a:p>
        </p:txBody>
      </p:sp>
      <p:sp>
        <p:nvSpPr>
          <p:cNvPr id="9" name="Rectangle 6"/>
          <p:cNvSpPr>
            <a:spLocks noChangeArrowheads="1"/>
          </p:cNvSpPr>
          <p:nvPr/>
        </p:nvSpPr>
        <p:spPr bwMode="auto">
          <a:xfrm>
            <a:off x="4754563" y="2984500"/>
            <a:ext cx="4024312" cy="311150"/>
          </a:xfrm>
          <a:prstGeom prst="rect">
            <a:avLst/>
          </a:prstGeom>
          <a:solidFill>
            <a:srgbClr val="EAEAEA"/>
          </a:solidFill>
          <a:ln w="6350">
            <a:solidFill>
              <a:schemeClr val="tx1"/>
            </a:solidFill>
            <a:miter lim="800000"/>
            <a:headEnd/>
            <a:tailEnd/>
          </a:ln>
        </p:spPr>
        <p:txBody>
          <a:bodyPr anchor="ctr"/>
          <a:lstStyle/>
          <a:p>
            <a:pPr eaLnBrk="0" hangingPunct="0">
              <a:spcBef>
                <a:spcPct val="20000"/>
              </a:spcBef>
              <a:buClr>
                <a:srgbClr val="A50021"/>
              </a:buClr>
              <a:buFont typeface="Wingdings" pitchFamily="2" charset="2"/>
              <a:buNone/>
            </a:pPr>
            <a:r>
              <a:rPr lang="en-US" sz="1200" b="1">
                <a:ea typeface="ＭＳ Ｐゴシック"/>
                <a:cs typeface="ＭＳ Ｐゴシック"/>
              </a:rPr>
              <a:t>Physical Plant</a:t>
            </a:r>
          </a:p>
        </p:txBody>
      </p:sp>
      <p:sp>
        <p:nvSpPr>
          <p:cNvPr id="10" name="Rectangle 7"/>
          <p:cNvSpPr>
            <a:spLocks noChangeArrowheads="1"/>
          </p:cNvSpPr>
          <p:nvPr/>
        </p:nvSpPr>
        <p:spPr bwMode="auto">
          <a:xfrm>
            <a:off x="320675" y="1357312"/>
            <a:ext cx="4059238" cy="1557349"/>
          </a:xfrm>
          <a:prstGeom prst="rect">
            <a:avLst/>
          </a:prstGeom>
          <a:noFill/>
          <a:ln w="9525">
            <a:noFill/>
            <a:miter lim="800000"/>
            <a:headEnd/>
            <a:tailEnd/>
          </a:ln>
        </p:spPr>
        <p:txBody>
          <a:bodyPr>
            <a:spAutoFit/>
          </a:bodyPr>
          <a:lstStyle/>
          <a:p>
            <a:pPr marL="165100" indent="-165100" eaLnBrk="0" hangingPunct="0">
              <a:spcBef>
                <a:spcPct val="20000"/>
              </a:spcBef>
              <a:buClr>
                <a:srgbClr val="A50021"/>
              </a:buClr>
              <a:buFontTx/>
              <a:buChar char="•"/>
            </a:pPr>
            <a:r>
              <a:rPr lang="en-US" sz="1400" dirty="0">
                <a:ea typeface="ＭＳ Ｐゴシック"/>
                <a:cs typeface="ＭＳ Ｐゴシック"/>
              </a:rPr>
              <a:t>12 primary academic units</a:t>
            </a:r>
          </a:p>
          <a:p>
            <a:pPr marL="165100" indent="-165100" eaLnBrk="0" hangingPunct="0">
              <a:spcBef>
                <a:spcPct val="20000"/>
              </a:spcBef>
              <a:buClr>
                <a:srgbClr val="A50021"/>
              </a:buClr>
              <a:buFontTx/>
              <a:buChar char="•"/>
            </a:pPr>
            <a:r>
              <a:rPr lang="en-US" sz="1400" dirty="0" smtClean="0">
                <a:ea typeface="ＭＳ Ｐゴシック"/>
                <a:cs typeface="ＭＳ Ｐゴシック"/>
              </a:rPr>
              <a:t>~ </a:t>
            </a:r>
            <a:r>
              <a:rPr lang="en-US" sz="1400" dirty="0">
                <a:ea typeface="ＭＳ Ｐゴシック"/>
                <a:cs typeface="ＭＳ Ｐゴシック"/>
              </a:rPr>
              <a:t>21,000 degree candidates</a:t>
            </a:r>
          </a:p>
          <a:p>
            <a:pPr marL="165100" indent="-165100" eaLnBrk="0" hangingPunct="0">
              <a:spcBef>
                <a:spcPct val="20000"/>
              </a:spcBef>
              <a:buClr>
                <a:srgbClr val="A50021"/>
              </a:buClr>
              <a:buFontTx/>
              <a:buChar char="•"/>
            </a:pPr>
            <a:r>
              <a:rPr lang="en-US" sz="1400" dirty="0">
                <a:ea typeface="ＭＳ Ｐゴシック"/>
                <a:cs typeface="ＭＳ Ｐゴシック"/>
              </a:rPr>
              <a:t>~2,100 faculty members and </a:t>
            </a:r>
            <a:r>
              <a:rPr lang="en-US" sz="1400" dirty="0" smtClean="0">
                <a:ea typeface="ＭＳ Ｐゴシック"/>
                <a:cs typeface="ＭＳ Ｐゴシック"/>
              </a:rPr>
              <a:t>10,000 </a:t>
            </a:r>
            <a:r>
              <a:rPr lang="en-US" sz="1400" dirty="0">
                <a:ea typeface="ＭＳ Ｐゴシック"/>
                <a:cs typeface="ＭＳ Ｐゴシック"/>
              </a:rPr>
              <a:t>academic appointments in affiliated teaching hospitals</a:t>
            </a:r>
          </a:p>
          <a:p>
            <a:pPr marL="165100" indent="-165100" eaLnBrk="0" hangingPunct="0">
              <a:spcBef>
                <a:spcPct val="20000"/>
              </a:spcBef>
              <a:buClr>
                <a:srgbClr val="A50021"/>
              </a:buClr>
              <a:buFontTx/>
              <a:buChar char="•"/>
            </a:pPr>
            <a:r>
              <a:rPr lang="en-US" sz="1400" dirty="0">
                <a:ea typeface="ＭＳ Ｐゴシック"/>
                <a:cs typeface="ＭＳ Ｐゴシック"/>
              </a:rPr>
              <a:t>More than 70 libraries and 17 million volumes</a:t>
            </a:r>
          </a:p>
          <a:p>
            <a:pPr marL="165100" indent="-165100" eaLnBrk="0" hangingPunct="0">
              <a:spcBef>
                <a:spcPct val="20000"/>
              </a:spcBef>
              <a:buClr>
                <a:srgbClr val="A50021"/>
              </a:buClr>
              <a:buFontTx/>
              <a:buChar char="•"/>
            </a:pPr>
            <a:endParaRPr lang="en-US" sz="1400" dirty="0">
              <a:ea typeface="ＭＳ Ｐゴシック"/>
              <a:cs typeface="ＭＳ Ｐゴシック"/>
            </a:endParaRPr>
          </a:p>
        </p:txBody>
      </p:sp>
      <p:sp>
        <p:nvSpPr>
          <p:cNvPr id="11" name="Rectangle 8"/>
          <p:cNvSpPr>
            <a:spLocks noChangeArrowheads="1"/>
          </p:cNvSpPr>
          <p:nvPr/>
        </p:nvSpPr>
        <p:spPr bwMode="auto">
          <a:xfrm>
            <a:off x="4718050" y="1328737"/>
            <a:ext cx="4043363" cy="1082675"/>
          </a:xfrm>
          <a:prstGeom prst="rect">
            <a:avLst/>
          </a:prstGeom>
          <a:noFill/>
          <a:ln w="9525">
            <a:noFill/>
            <a:miter lim="800000"/>
            <a:headEnd/>
            <a:tailEnd/>
          </a:ln>
        </p:spPr>
        <p:txBody>
          <a:bodyPr>
            <a:spAutoFit/>
          </a:bodyPr>
          <a:lstStyle/>
          <a:p>
            <a:pPr marL="165100" indent="-165100" eaLnBrk="0" hangingPunct="0">
              <a:spcBef>
                <a:spcPct val="20000"/>
              </a:spcBef>
              <a:buClr>
                <a:srgbClr val="A50021"/>
              </a:buClr>
              <a:buFontTx/>
              <a:buChar char="•"/>
            </a:pPr>
            <a:r>
              <a:rPr lang="en-US" sz="1400" dirty="0">
                <a:ea typeface="ＭＳ Ｐゴシック"/>
                <a:cs typeface="ＭＳ Ｐゴシック"/>
              </a:rPr>
              <a:t>FY11 Operating revenue:  $3.8 billion</a:t>
            </a:r>
          </a:p>
          <a:p>
            <a:pPr marL="165100" indent="-165100" eaLnBrk="0" hangingPunct="0">
              <a:spcBef>
                <a:spcPct val="20000"/>
              </a:spcBef>
              <a:buClr>
                <a:srgbClr val="A50021"/>
              </a:buClr>
              <a:buFontTx/>
              <a:buChar char="•"/>
            </a:pPr>
            <a:r>
              <a:rPr lang="en-US" sz="1400" dirty="0">
                <a:ea typeface="ＭＳ Ｐゴシック"/>
                <a:cs typeface="ＭＳ Ｐゴシック"/>
              </a:rPr>
              <a:t>FY11 Operating expenses: $3.9 billion</a:t>
            </a:r>
          </a:p>
          <a:p>
            <a:pPr marL="165100" indent="-165100" eaLnBrk="0" hangingPunct="0">
              <a:spcBef>
                <a:spcPct val="20000"/>
              </a:spcBef>
              <a:buClr>
                <a:srgbClr val="A50021"/>
              </a:buClr>
              <a:buFontTx/>
              <a:buChar char="•"/>
            </a:pPr>
            <a:r>
              <a:rPr lang="en-US" sz="1400" dirty="0">
                <a:ea typeface="ＭＳ Ｐゴシック"/>
                <a:cs typeface="ＭＳ Ｐゴシック"/>
              </a:rPr>
              <a:t>6/30/11 Endowment value:  $32.0 billion</a:t>
            </a:r>
          </a:p>
          <a:p>
            <a:pPr marL="165100" indent="-165100" eaLnBrk="0" hangingPunct="0">
              <a:spcBef>
                <a:spcPct val="20000"/>
              </a:spcBef>
              <a:buClr>
                <a:srgbClr val="A50021"/>
              </a:buClr>
              <a:buFontTx/>
              <a:buChar char="•"/>
            </a:pPr>
            <a:r>
              <a:rPr lang="en-US" sz="1400" dirty="0">
                <a:ea typeface="ＭＳ Ｐゴシック"/>
                <a:cs typeface="ＭＳ Ｐゴシック"/>
              </a:rPr>
              <a:t>FY11 Capital expenditures:  ~$314 million</a:t>
            </a:r>
          </a:p>
        </p:txBody>
      </p:sp>
      <p:sp>
        <p:nvSpPr>
          <p:cNvPr id="12" name="Rectangle 9"/>
          <p:cNvSpPr>
            <a:spLocks noChangeArrowheads="1"/>
          </p:cNvSpPr>
          <p:nvPr/>
        </p:nvSpPr>
        <p:spPr bwMode="auto">
          <a:xfrm>
            <a:off x="304800" y="3413125"/>
            <a:ext cx="4043363" cy="738188"/>
          </a:xfrm>
          <a:prstGeom prst="rect">
            <a:avLst/>
          </a:prstGeom>
          <a:noFill/>
          <a:ln w="9525">
            <a:noFill/>
            <a:miter lim="800000"/>
            <a:headEnd/>
            <a:tailEnd/>
          </a:ln>
        </p:spPr>
        <p:txBody>
          <a:bodyPr>
            <a:spAutoFit/>
          </a:bodyPr>
          <a:lstStyle/>
          <a:p>
            <a:pPr marL="165100" indent="-165100" eaLnBrk="0" hangingPunct="0">
              <a:spcBef>
                <a:spcPct val="20000"/>
              </a:spcBef>
              <a:buClr>
                <a:srgbClr val="A50021"/>
              </a:buClr>
              <a:buFontTx/>
              <a:buChar char="•"/>
            </a:pPr>
            <a:r>
              <a:rPr lang="en-US" sz="1400">
                <a:ea typeface="ＭＳ Ｐゴシック"/>
                <a:cs typeface="ＭＳ Ｐゴシック"/>
              </a:rPr>
              <a:t>Among the largest employers in Massachusetts with approximately 18,000 employees (15,000 full time equivalents)</a:t>
            </a:r>
          </a:p>
        </p:txBody>
      </p:sp>
      <p:sp>
        <p:nvSpPr>
          <p:cNvPr id="13" name="Rectangle 10"/>
          <p:cNvSpPr>
            <a:spLocks noChangeArrowheads="1"/>
          </p:cNvSpPr>
          <p:nvPr/>
        </p:nvSpPr>
        <p:spPr bwMode="auto">
          <a:xfrm>
            <a:off x="4737100" y="3365500"/>
            <a:ext cx="4043363" cy="825500"/>
          </a:xfrm>
          <a:prstGeom prst="rect">
            <a:avLst/>
          </a:prstGeom>
          <a:noFill/>
          <a:ln w="9525">
            <a:noFill/>
            <a:miter lim="800000"/>
            <a:headEnd/>
            <a:tailEnd/>
          </a:ln>
        </p:spPr>
        <p:txBody>
          <a:bodyPr>
            <a:spAutoFit/>
          </a:bodyPr>
          <a:lstStyle/>
          <a:p>
            <a:pPr marL="165100" indent="-165100" eaLnBrk="0" hangingPunct="0">
              <a:spcBef>
                <a:spcPct val="20000"/>
              </a:spcBef>
              <a:buClr>
                <a:srgbClr val="A50021"/>
              </a:buClr>
              <a:buFontTx/>
              <a:buChar char="•"/>
            </a:pPr>
            <a:r>
              <a:rPr lang="en-US" sz="1400">
                <a:ea typeface="ＭＳ Ｐゴシック"/>
                <a:cs typeface="ＭＳ Ｐゴシック"/>
              </a:rPr>
              <a:t>More than 600 buildings</a:t>
            </a:r>
          </a:p>
          <a:p>
            <a:pPr marL="165100" indent="-165100" eaLnBrk="0" hangingPunct="0">
              <a:spcBef>
                <a:spcPct val="20000"/>
              </a:spcBef>
              <a:buClr>
                <a:srgbClr val="A50021"/>
              </a:buClr>
              <a:buFontTx/>
              <a:buChar char="•"/>
            </a:pPr>
            <a:r>
              <a:rPr lang="en-US" sz="1400">
                <a:ea typeface="ＭＳ Ｐゴシック"/>
                <a:cs typeface="ＭＳ Ｐゴシック"/>
              </a:rPr>
              <a:t>25.8 million gross square feet</a:t>
            </a:r>
          </a:p>
          <a:p>
            <a:pPr marL="165100" indent="-165100" eaLnBrk="0" hangingPunct="0">
              <a:spcBef>
                <a:spcPct val="20000"/>
              </a:spcBef>
              <a:buClr>
                <a:srgbClr val="A50021"/>
              </a:buClr>
              <a:buFontTx/>
              <a:buChar char="•"/>
            </a:pPr>
            <a:r>
              <a:rPr lang="en-US" sz="1400">
                <a:ea typeface="ＭＳ Ｐゴシック"/>
                <a:cs typeface="ＭＳ Ｐゴシック"/>
              </a:rPr>
              <a:t>Over 5,000 acres</a:t>
            </a:r>
          </a:p>
        </p:txBody>
      </p:sp>
      <p:sp>
        <p:nvSpPr>
          <p:cNvPr id="14" name="AutoShape 11"/>
          <p:cNvSpPr>
            <a:spLocks noChangeArrowheads="1"/>
          </p:cNvSpPr>
          <p:nvPr/>
        </p:nvSpPr>
        <p:spPr bwMode="auto">
          <a:xfrm rot="10800000">
            <a:off x="2546350" y="4386261"/>
            <a:ext cx="4019550" cy="414338"/>
          </a:xfrm>
          <a:prstGeom prst="triangle">
            <a:avLst>
              <a:gd name="adj" fmla="val 50000"/>
            </a:avLst>
          </a:prstGeom>
          <a:solidFill>
            <a:srgbClr val="000080"/>
          </a:solidFill>
          <a:ln w="6350">
            <a:solidFill>
              <a:schemeClr val="tx1"/>
            </a:solidFill>
            <a:miter lim="800000"/>
            <a:headEnd/>
            <a:tailEnd/>
          </a:ln>
        </p:spPr>
        <p:txBody>
          <a:bodyPr rot="10800000" anchor="ctr"/>
          <a:lstStyle/>
          <a:p>
            <a:pPr eaLnBrk="0" hangingPunct="0">
              <a:spcBef>
                <a:spcPct val="20000"/>
              </a:spcBef>
              <a:buClr>
                <a:srgbClr val="A50021"/>
              </a:buClr>
              <a:buFont typeface="Wingdings" pitchFamily="2" charset="2"/>
              <a:buNone/>
            </a:pPr>
            <a:r>
              <a:rPr lang="en-US" sz="1200" b="1" dirty="0">
                <a:solidFill>
                  <a:schemeClr val="bg1"/>
                </a:solidFill>
                <a:ea typeface="ＭＳ Ｐゴシック"/>
                <a:cs typeface="ＭＳ Ｐゴシック"/>
              </a:rPr>
              <a:t>Harvard in Context</a:t>
            </a:r>
          </a:p>
        </p:txBody>
      </p:sp>
      <p:sp>
        <p:nvSpPr>
          <p:cNvPr id="15" name="Rectangle 9"/>
          <p:cNvSpPr>
            <a:spLocks noChangeArrowheads="1"/>
          </p:cNvSpPr>
          <p:nvPr/>
        </p:nvSpPr>
        <p:spPr bwMode="auto">
          <a:xfrm>
            <a:off x="2551113" y="4800600"/>
            <a:ext cx="4215606" cy="1341906"/>
          </a:xfrm>
          <a:prstGeom prst="rect">
            <a:avLst/>
          </a:prstGeom>
          <a:noFill/>
          <a:ln w="9525">
            <a:noFill/>
            <a:miter lim="800000"/>
            <a:headEnd/>
            <a:tailEnd/>
          </a:ln>
        </p:spPr>
        <p:txBody>
          <a:bodyPr wrap="square">
            <a:spAutoFit/>
          </a:bodyPr>
          <a:lstStyle/>
          <a:p>
            <a:pPr marL="165100" indent="-165100" eaLnBrk="0" hangingPunct="0">
              <a:spcBef>
                <a:spcPct val="20000"/>
              </a:spcBef>
              <a:buClr>
                <a:srgbClr val="A50021"/>
              </a:buClr>
              <a:buFontTx/>
              <a:buChar char="•"/>
            </a:pPr>
            <a:r>
              <a:rPr lang="en-US" sz="1400" dirty="0">
                <a:ea typeface="ＭＳ Ｐゴシック"/>
                <a:cs typeface="ＭＳ Ｐゴシック"/>
              </a:rPr>
              <a:t>Not-for-profit</a:t>
            </a:r>
          </a:p>
          <a:p>
            <a:pPr marL="165100" indent="-165100" eaLnBrk="0" hangingPunct="0">
              <a:spcBef>
                <a:spcPct val="20000"/>
              </a:spcBef>
              <a:buClr>
                <a:srgbClr val="A50021"/>
              </a:buClr>
              <a:buFontTx/>
              <a:buChar char="•"/>
            </a:pPr>
            <a:r>
              <a:rPr lang="en-US" sz="1400" dirty="0">
                <a:ea typeface="ＭＳ Ｐゴシック"/>
                <a:cs typeface="ＭＳ Ｐゴシック"/>
              </a:rPr>
              <a:t>Decentralized organizational </a:t>
            </a:r>
            <a:r>
              <a:rPr lang="en-US" sz="1400" dirty="0" smtClean="0">
                <a:ea typeface="ＭＳ Ｐゴシック"/>
                <a:cs typeface="ＭＳ Ｐゴシック"/>
              </a:rPr>
              <a:t>structure (“ETOB”)</a:t>
            </a:r>
            <a:endParaRPr lang="en-US" sz="1400" dirty="0">
              <a:ea typeface="ＭＳ Ｐゴシック"/>
              <a:cs typeface="ＭＳ Ｐゴシック"/>
            </a:endParaRPr>
          </a:p>
          <a:p>
            <a:pPr marL="165100" indent="-165100" eaLnBrk="0" hangingPunct="0">
              <a:spcBef>
                <a:spcPct val="20000"/>
              </a:spcBef>
              <a:buClr>
                <a:srgbClr val="A50021"/>
              </a:buClr>
              <a:buFontTx/>
              <a:buChar char="•"/>
            </a:pPr>
            <a:r>
              <a:rPr lang="en-US" sz="1400" dirty="0">
                <a:ea typeface="ＭＳ Ｐゴシック"/>
                <a:cs typeface="ＭＳ Ｐゴシック"/>
              </a:rPr>
              <a:t>Intense public and community scrutiny</a:t>
            </a:r>
          </a:p>
          <a:p>
            <a:pPr marL="165100" indent="-165100" eaLnBrk="0" hangingPunct="0">
              <a:spcBef>
                <a:spcPct val="20000"/>
              </a:spcBef>
              <a:buClr>
                <a:srgbClr val="A50021"/>
              </a:buClr>
              <a:buFontTx/>
              <a:buChar char="•"/>
            </a:pPr>
            <a:r>
              <a:rPr lang="en-US" sz="1400" dirty="0" smtClean="0">
                <a:ea typeface="ＭＳ Ｐゴシック"/>
                <a:cs typeface="ＭＳ Ｐゴシック"/>
              </a:rPr>
              <a:t>Increasingly </a:t>
            </a:r>
            <a:r>
              <a:rPr lang="en-US" sz="1400" dirty="0">
                <a:ea typeface="ＭＳ Ｐゴシック"/>
                <a:cs typeface="ＭＳ Ｐゴシック"/>
              </a:rPr>
              <a:t>global</a:t>
            </a:r>
          </a:p>
          <a:p>
            <a:pPr marL="165100" indent="-165100" eaLnBrk="0" hangingPunct="0">
              <a:spcBef>
                <a:spcPct val="20000"/>
              </a:spcBef>
              <a:buClr>
                <a:srgbClr val="A50021"/>
              </a:buClr>
              <a:buFontTx/>
              <a:buChar char="•"/>
            </a:pPr>
            <a:r>
              <a:rPr lang="en-US" sz="1400" dirty="0">
                <a:ea typeface="ＭＳ Ｐゴシック"/>
                <a:cs typeface="ＭＳ Ｐゴシック"/>
              </a:rPr>
              <a:t>AAA/</a:t>
            </a:r>
            <a:r>
              <a:rPr lang="en-US" sz="1400" dirty="0" err="1">
                <a:ea typeface="ＭＳ Ｐゴシック"/>
                <a:cs typeface="ＭＳ Ｐゴシック"/>
              </a:rPr>
              <a:t>Aaa</a:t>
            </a:r>
            <a:r>
              <a:rPr lang="en-US" sz="1400" dirty="0">
                <a:ea typeface="ＭＳ Ｐゴシック"/>
                <a:cs typeface="ＭＳ Ｐゴシック"/>
              </a:rPr>
              <a:t> credit ratings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70"/>
          <p:cNvPicPr preferRelativeResize="0">
            <a:picLocks noChangeArrowheads="1"/>
          </p:cNvPicPr>
          <p:nvPr/>
        </p:nvPicPr>
        <p:blipFill>
          <a:blip r:embed="rId3" cstate="print"/>
          <a:srcRect b="5333"/>
          <a:stretch>
            <a:fillRect/>
          </a:stretch>
        </p:blipFill>
        <p:spPr bwMode="auto">
          <a:xfrm>
            <a:off x="304800" y="838200"/>
            <a:ext cx="8610600" cy="5181600"/>
          </a:xfrm>
          <a:prstGeom prst="rect">
            <a:avLst/>
          </a:prstGeom>
          <a:noFill/>
          <a:ln w="6350" algn="ctr">
            <a:noFill/>
            <a:miter lim="800000"/>
            <a:headEnd/>
            <a:tailEnd/>
          </a:ln>
        </p:spPr>
      </p:pic>
      <p:sp>
        <p:nvSpPr>
          <p:cNvPr id="2" name="Title 1"/>
          <p:cNvSpPr>
            <a:spLocks noGrp="1"/>
          </p:cNvSpPr>
          <p:nvPr>
            <p:ph type="title"/>
          </p:nvPr>
        </p:nvSpPr>
        <p:spPr/>
        <p:txBody>
          <a:bodyPr/>
          <a:lstStyle/>
          <a:p>
            <a:r>
              <a:rPr lang="en-US" sz="2000" dirty="0" smtClean="0"/>
              <a:t>Harvard Organization Chart - Academic</a:t>
            </a:r>
            <a:endParaRPr lang="en-US" sz="2000" dirty="0"/>
          </a:p>
        </p:txBody>
      </p:sp>
      <p:sp>
        <p:nvSpPr>
          <p:cNvPr id="3" name="Slide Number Placeholder 2"/>
          <p:cNvSpPr>
            <a:spLocks noGrp="1"/>
          </p:cNvSpPr>
          <p:nvPr>
            <p:ph type="sldNum" sz="quarter" idx="4294967295"/>
          </p:nvPr>
        </p:nvSpPr>
        <p:spPr>
          <a:xfrm>
            <a:off x="0" y="6324600"/>
            <a:ext cx="9144000" cy="365125"/>
          </a:xfrm>
        </p:spPr>
        <p:txBody>
          <a:bodyPr/>
          <a:lstStyle/>
          <a:p>
            <a:fld id="{26010A19-A46F-450B-94AE-CC3F44164F29}" type="slidenum">
              <a:rPr lang="en-US" sz="1100" smtClean="0">
                <a:solidFill>
                  <a:schemeClr val="tx1"/>
                </a:solidFill>
              </a:rPr>
              <a:pPr/>
              <a:t>7</a:t>
            </a:fld>
            <a:endParaRPr lang="en-US" sz="1100" dirty="0">
              <a:solidFill>
                <a:schemeClr val="tx1"/>
              </a:solidFill>
            </a:endParaRPr>
          </a:p>
        </p:txBody>
      </p:sp>
      <p:sp>
        <p:nvSpPr>
          <p:cNvPr id="5" name="Rectangle 8"/>
          <p:cNvSpPr>
            <a:spLocks noChangeArrowheads="1"/>
          </p:cNvSpPr>
          <p:nvPr/>
        </p:nvSpPr>
        <p:spPr bwMode="auto">
          <a:xfrm>
            <a:off x="4750707" y="3352800"/>
            <a:ext cx="4164693" cy="2357568"/>
          </a:xfrm>
          <a:prstGeom prst="rect">
            <a:avLst/>
          </a:prstGeom>
          <a:noFill/>
          <a:ln w="9525">
            <a:noFill/>
            <a:miter lim="800000"/>
            <a:headEnd/>
            <a:tailEnd/>
          </a:ln>
        </p:spPr>
        <p:txBody>
          <a:bodyPr wrap="square">
            <a:spAutoFit/>
          </a:bodyPr>
          <a:lstStyle/>
          <a:p>
            <a:pPr eaLnBrk="0" hangingPunct="0">
              <a:spcBef>
                <a:spcPct val="20000"/>
              </a:spcBef>
              <a:buClr>
                <a:srgbClr val="A50021"/>
              </a:buClr>
            </a:pPr>
            <a:r>
              <a:rPr lang="en-US" sz="1600" b="1" dirty="0" smtClean="0">
                <a:ea typeface="ＭＳ Ｐゴシック"/>
                <a:cs typeface="ＭＳ Ｐゴシック"/>
              </a:rPr>
              <a:t>Key Takeaway:</a:t>
            </a:r>
            <a:r>
              <a:rPr lang="en-US" sz="1600" dirty="0" smtClean="0">
                <a:ea typeface="ＭＳ Ｐゴシック"/>
                <a:cs typeface="ＭＳ Ｐゴシック"/>
              </a:rPr>
              <a:t> By and large, each box on this chart functions as a semi-autonomous entity, responsible for its revenue and expenses, paying “taxes” to support central administration shared services and common activities</a:t>
            </a:r>
            <a:r>
              <a:rPr lang="en-US" sz="1600" dirty="0">
                <a:ea typeface="ＭＳ Ｐゴシック"/>
                <a:cs typeface="ＭＳ Ｐゴシック"/>
              </a:rPr>
              <a:t> </a:t>
            </a:r>
            <a:r>
              <a:rPr lang="en-US" sz="1600" dirty="0" smtClean="0">
                <a:ea typeface="ＭＳ Ｐゴシック"/>
                <a:cs typeface="ＭＳ Ｐゴシック"/>
              </a:rPr>
              <a:t>(including ERP).</a:t>
            </a:r>
          </a:p>
          <a:p>
            <a:pPr eaLnBrk="0" hangingPunct="0">
              <a:spcBef>
                <a:spcPct val="20000"/>
              </a:spcBef>
              <a:buClr>
                <a:srgbClr val="A50021"/>
              </a:buClr>
            </a:pPr>
            <a:r>
              <a:rPr lang="en-US" sz="1600" dirty="0" smtClean="0">
                <a:ea typeface="ＭＳ Ｐゴシック"/>
                <a:cs typeface="ＭＳ Ｐゴシック"/>
              </a:rPr>
              <a:t>Most schools have a local CIO and IT organization responsible for pedagogical, research, student, and faculty needs.</a:t>
            </a:r>
            <a:endParaRPr lang="en-US" sz="1600" dirty="0">
              <a:ea typeface="ＭＳ Ｐゴシック"/>
              <a:cs typeface="ＭＳ Ｐ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Core Business Model Variations Across Harvard Schools</a:t>
            </a:r>
            <a:endParaRPr lang="en-US" sz="2000" dirty="0"/>
          </a:p>
        </p:txBody>
      </p:sp>
      <p:sp>
        <p:nvSpPr>
          <p:cNvPr id="3" name="Slide Number Placeholder 2"/>
          <p:cNvSpPr>
            <a:spLocks noGrp="1"/>
          </p:cNvSpPr>
          <p:nvPr>
            <p:ph type="sldNum" sz="quarter" idx="4294967295"/>
          </p:nvPr>
        </p:nvSpPr>
        <p:spPr>
          <a:xfrm>
            <a:off x="0" y="6324600"/>
            <a:ext cx="9144000" cy="365125"/>
          </a:xfrm>
        </p:spPr>
        <p:txBody>
          <a:bodyPr/>
          <a:lstStyle/>
          <a:p>
            <a:fld id="{26010A19-A46F-450B-94AE-CC3F44164F29}" type="slidenum">
              <a:rPr lang="en-US" sz="1100" smtClean="0">
                <a:solidFill>
                  <a:schemeClr val="tx1"/>
                </a:solidFill>
              </a:rPr>
              <a:pPr/>
              <a:t>8</a:t>
            </a:fld>
            <a:endParaRPr lang="en-US" sz="1100" dirty="0">
              <a:solidFill>
                <a:schemeClr val="tx1"/>
              </a:solidFill>
            </a:endParaRPr>
          </a:p>
        </p:txBody>
      </p:sp>
      <p:pic>
        <p:nvPicPr>
          <p:cNvPr id="11" name="Picture 5"/>
          <p:cNvPicPr>
            <a:picLocks noChangeAspect="1" noChangeArrowheads="1"/>
          </p:cNvPicPr>
          <p:nvPr/>
        </p:nvPicPr>
        <p:blipFill>
          <a:blip r:embed="rId3" cstate="print"/>
          <a:srcRect/>
          <a:stretch>
            <a:fillRect/>
          </a:stretch>
        </p:blipFill>
        <p:spPr bwMode="auto">
          <a:xfrm>
            <a:off x="104775" y="1153268"/>
            <a:ext cx="8886825" cy="4943313"/>
          </a:xfrm>
          <a:prstGeom prst="rect">
            <a:avLst/>
          </a:prstGeom>
          <a:noFill/>
          <a:ln w="9525">
            <a:noFill/>
            <a:miter lim="800000"/>
            <a:headEnd/>
            <a:tailEnd/>
          </a:ln>
          <a:effectLst/>
        </p:spPr>
      </p:pic>
      <p:sp>
        <p:nvSpPr>
          <p:cNvPr id="12" name="Text Box 2"/>
          <p:cNvSpPr txBox="1">
            <a:spLocks noChangeArrowheads="1"/>
          </p:cNvSpPr>
          <p:nvPr/>
        </p:nvSpPr>
        <p:spPr bwMode="auto">
          <a:xfrm>
            <a:off x="2384425" y="5967413"/>
            <a:ext cx="184150" cy="366712"/>
          </a:xfrm>
          <a:prstGeom prst="rect">
            <a:avLst/>
          </a:prstGeom>
          <a:noFill/>
          <a:ln w="6350" algn="ctr">
            <a:noFill/>
            <a:miter lim="800000"/>
            <a:headEnd/>
            <a:tailEnd/>
          </a:ln>
        </p:spPr>
        <p:txBody>
          <a:bodyPr wrap="none">
            <a:spAutoFit/>
          </a:bodyPr>
          <a:lstStyle/>
          <a:p>
            <a:endParaRPr lang="en-US">
              <a:cs typeface="Arial" charset="0"/>
            </a:endParaRPr>
          </a:p>
        </p:txBody>
      </p:sp>
      <p:sp>
        <p:nvSpPr>
          <p:cNvPr id="13" name="Rectangle 3"/>
          <p:cNvSpPr>
            <a:spLocks noChangeArrowheads="1"/>
          </p:cNvSpPr>
          <p:nvPr/>
        </p:nvSpPr>
        <p:spPr bwMode="auto">
          <a:xfrm>
            <a:off x="2032000" y="1739900"/>
            <a:ext cx="1041400" cy="4254500"/>
          </a:xfrm>
          <a:prstGeom prst="rect">
            <a:avLst/>
          </a:prstGeom>
          <a:noFill/>
          <a:ln w="22225" algn="ctr">
            <a:noFill/>
            <a:prstDash val="dash"/>
            <a:miter lim="800000"/>
            <a:headEnd/>
            <a:tailEnd/>
          </a:ln>
        </p:spPr>
        <p:txBody>
          <a:bodyPr wrap="none" anchor="ctr"/>
          <a:lstStyle/>
          <a:p>
            <a:pPr algn="ctr"/>
            <a:endParaRPr lang="en-US" sz="800"/>
          </a:p>
        </p:txBody>
      </p:sp>
      <p:sp>
        <p:nvSpPr>
          <p:cNvPr id="14" name="Text Box 4"/>
          <p:cNvSpPr txBox="1">
            <a:spLocks noChangeArrowheads="1"/>
          </p:cNvSpPr>
          <p:nvPr/>
        </p:nvSpPr>
        <p:spPr bwMode="auto">
          <a:xfrm>
            <a:off x="142875" y="763588"/>
            <a:ext cx="2905125" cy="246062"/>
          </a:xfrm>
          <a:prstGeom prst="rect">
            <a:avLst/>
          </a:prstGeom>
          <a:noFill/>
          <a:ln w="9525">
            <a:noFill/>
            <a:miter lim="800000"/>
            <a:headEnd/>
            <a:tailEnd/>
          </a:ln>
        </p:spPr>
        <p:txBody>
          <a:bodyPr>
            <a:spAutoFit/>
          </a:bodyPr>
          <a:lstStyle/>
          <a:p>
            <a:r>
              <a:rPr lang="en-US" sz="1000" i="1" dirty="0"/>
              <a:t>($ in millions)</a:t>
            </a:r>
          </a:p>
        </p:txBody>
      </p:sp>
      <p:sp>
        <p:nvSpPr>
          <p:cNvPr id="15" name="Text Box 47"/>
          <p:cNvSpPr txBox="1">
            <a:spLocks noChangeArrowheads="1"/>
          </p:cNvSpPr>
          <p:nvPr/>
        </p:nvSpPr>
        <p:spPr bwMode="auto">
          <a:xfrm>
            <a:off x="161925" y="5990065"/>
            <a:ext cx="6772275" cy="415498"/>
          </a:xfrm>
          <a:prstGeom prst="rect">
            <a:avLst/>
          </a:prstGeom>
          <a:noFill/>
          <a:ln w="6350" algn="ctr">
            <a:noFill/>
            <a:miter lim="800000"/>
            <a:headEnd/>
            <a:tailEnd/>
          </a:ln>
        </p:spPr>
        <p:txBody>
          <a:bodyPr wrap="square" anchor="b">
            <a:spAutoFit/>
          </a:bodyPr>
          <a:lstStyle/>
          <a:p>
            <a:pPr marL="285750" indent="-285750">
              <a:defRPr/>
            </a:pPr>
            <a:r>
              <a:rPr lang="en-US" sz="700" b="1" dirty="0"/>
              <a:t>Note: </a:t>
            </a:r>
            <a:r>
              <a:rPr lang="en-US" sz="700" dirty="0"/>
              <a:t>Proportions may slightly differ from those reported in the University Financial Report (e.g., Financial Report does not adjust for tuition discount transfers, object 6432; SEAS’ proportions  in the Financial Report exclude tuition discount</a:t>
            </a:r>
            <a:r>
              <a:rPr lang="en-US" sz="700" dirty="0" smtClean="0"/>
              <a:t>). Percentages may not always add to 100% due to rounding.</a:t>
            </a:r>
            <a:endParaRPr lang="en-US" sz="700" dirty="0"/>
          </a:p>
          <a:p>
            <a:pPr marL="112713" indent="-112713">
              <a:defRPr/>
            </a:pPr>
            <a:r>
              <a:rPr lang="en-US" sz="700" dirty="0"/>
              <a:t>*Other Income includes publications, rental and parking fees, royalties, sales and services </a:t>
            </a:r>
            <a:r>
              <a:rPr lang="en-US" sz="700" dirty="0" smtClean="0"/>
              <a:t>income.</a:t>
            </a:r>
            <a:endParaRPr lang="en-US" sz="700" dirty="0"/>
          </a:p>
        </p:txBody>
      </p:sp>
      <p:sp>
        <p:nvSpPr>
          <p:cNvPr id="16" name="Line 49"/>
          <p:cNvSpPr>
            <a:spLocks noChangeShapeType="1"/>
          </p:cNvSpPr>
          <p:nvPr/>
        </p:nvSpPr>
        <p:spPr bwMode="auto">
          <a:xfrm>
            <a:off x="901700" y="1005469"/>
            <a:ext cx="0" cy="4800600"/>
          </a:xfrm>
          <a:prstGeom prst="line">
            <a:avLst/>
          </a:prstGeom>
          <a:noFill/>
          <a:ln w="9525">
            <a:solidFill>
              <a:schemeClr val="tx1"/>
            </a:solidFill>
            <a:prstDash val="dash"/>
            <a:round/>
            <a:headEnd/>
            <a:tailEnd/>
          </a:ln>
        </p:spPr>
        <p:txBody>
          <a:bodyPr/>
          <a:lstStyle/>
          <a:p>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2061592341"/>
              </p:ext>
            </p:extLst>
          </p:nvPr>
        </p:nvGraphicFramePr>
        <p:xfrm>
          <a:off x="355600" y="990600"/>
          <a:ext cx="8382000" cy="231244"/>
        </p:xfrm>
        <a:graphic>
          <a:graphicData uri="http://schemas.openxmlformats.org/drawingml/2006/table">
            <a:tbl>
              <a:tblPr/>
              <a:tblGrid>
                <a:gridCol w="420688"/>
                <a:gridCol w="322262"/>
                <a:gridCol w="288925"/>
                <a:gridCol w="376238"/>
                <a:gridCol w="288925"/>
                <a:gridCol w="290512"/>
                <a:gridCol w="471488"/>
                <a:gridCol w="241300"/>
                <a:gridCol w="347662"/>
                <a:gridCol w="333375"/>
                <a:gridCol w="304800"/>
                <a:gridCol w="342900"/>
                <a:gridCol w="333375"/>
                <a:gridCol w="390525"/>
                <a:gridCol w="295275"/>
                <a:gridCol w="333375"/>
                <a:gridCol w="304800"/>
                <a:gridCol w="371475"/>
                <a:gridCol w="323850"/>
                <a:gridCol w="352425"/>
                <a:gridCol w="304800"/>
                <a:gridCol w="306388"/>
                <a:gridCol w="350837"/>
                <a:gridCol w="339725"/>
                <a:gridCol w="346075"/>
              </a:tblGrid>
              <a:tr h="2312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$3,099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$23</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$30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$1,017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$171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$88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$144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$630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$37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$91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$496</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$333</a:t>
                      </a:r>
                    </a:p>
                  </a:txBody>
                  <a:tcPr marL="0" marR="0" marT="0" marB="0" anchor="ctr" horzOverflow="overflow">
                    <a:lnL>
                      <a:noFill/>
                    </a:lnL>
                    <a:lnR>
                      <a:noFill/>
                    </a:lnR>
                    <a:lnT>
                      <a:noFill/>
                    </a:lnT>
                    <a:lnB>
                      <a:noFill/>
                    </a:lnB>
                    <a:lnTlToBr>
                      <a:noFill/>
                    </a:lnTlToBr>
                    <a:lnBlToTr>
                      <a:noFill/>
                    </a:lnBlToTr>
                    <a:noFill/>
                  </a:tcPr>
                </a:tc>
              </a:tr>
            </a:tbl>
          </a:graphicData>
        </a:graphic>
      </p:graphicFrame>
      <p:sp>
        <p:nvSpPr>
          <p:cNvPr id="18" name="Text Box 48"/>
          <p:cNvSpPr txBox="1">
            <a:spLocks noChangeArrowheads="1"/>
          </p:cNvSpPr>
          <p:nvPr/>
        </p:nvSpPr>
        <p:spPr bwMode="auto">
          <a:xfrm>
            <a:off x="7305675" y="5930900"/>
            <a:ext cx="228600" cy="215900"/>
          </a:xfrm>
          <a:prstGeom prst="rect">
            <a:avLst/>
          </a:prstGeom>
          <a:noFill/>
          <a:ln w="6350" algn="ctr">
            <a:noFill/>
            <a:miter lim="800000"/>
            <a:headEnd/>
            <a:tailEnd/>
          </a:ln>
        </p:spPr>
        <p:txBody>
          <a:bodyPr>
            <a:spAutoFit/>
          </a:bodyPr>
          <a:lstStyle/>
          <a:p>
            <a:pPr algn="ctr">
              <a:spcBef>
                <a:spcPct val="50000"/>
              </a:spcBef>
            </a:pPr>
            <a:r>
              <a:rPr lang="en-US" sz="1200" baseline="30000" dirty="0"/>
              <a:t>*</a:t>
            </a:r>
          </a:p>
        </p:txBody>
      </p:sp>
    </p:spTree>
    <p:extLst>
      <p:ext uri="{BB962C8B-B14F-4D97-AF65-F5344CB8AC3E}">
        <p14:creationId xmlns:p14="http://schemas.microsoft.com/office/powerpoint/2010/main" val="99479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Harvard Central Administration</a:t>
            </a:r>
            <a:endParaRPr lang="en-US" sz="2000" dirty="0"/>
          </a:p>
        </p:txBody>
      </p:sp>
      <p:sp>
        <p:nvSpPr>
          <p:cNvPr id="3" name="Slide Number Placeholder 2"/>
          <p:cNvSpPr>
            <a:spLocks noGrp="1"/>
          </p:cNvSpPr>
          <p:nvPr>
            <p:ph type="sldNum" sz="quarter" idx="4294967295"/>
          </p:nvPr>
        </p:nvSpPr>
        <p:spPr>
          <a:xfrm>
            <a:off x="0" y="6324600"/>
            <a:ext cx="9144000" cy="365125"/>
          </a:xfrm>
        </p:spPr>
        <p:txBody>
          <a:bodyPr/>
          <a:lstStyle/>
          <a:p>
            <a:fld id="{26010A19-A46F-450B-94AE-CC3F44164F29}" type="slidenum">
              <a:rPr lang="en-US" sz="1100" b="1" smtClean="0">
                <a:solidFill>
                  <a:schemeClr val="tx1"/>
                </a:solidFill>
              </a:rPr>
              <a:pPr/>
              <a:t>9</a:t>
            </a:fld>
            <a:endParaRPr lang="en-US" sz="1100"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45"/>
            <a:ext cx="8686800" cy="365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678315" y="5188803"/>
            <a:ext cx="8008485" cy="830997"/>
          </a:xfrm>
          <a:prstGeom prst="rect">
            <a:avLst/>
          </a:prstGeom>
          <a:noFill/>
          <a:ln w="9525">
            <a:noFill/>
            <a:miter lim="800000"/>
            <a:headEnd/>
            <a:tailEnd/>
          </a:ln>
        </p:spPr>
        <p:txBody>
          <a:bodyPr wrap="square">
            <a:spAutoFit/>
          </a:bodyPr>
          <a:lstStyle/>
          <a:p>
            <a:pPr eaLnBrk="0" hangingPunct="0">
              <a:spcBef>
                <a:spcPct val="20000"/>
              </a:spcBef>
              <a:buClr>
                <a:srgbClr val="A50021"/>
              </a:buClr>
            </a:pPr>
            <a:r>
              <a:rPr lang="en-US" sz="1600" b="1" dirty="0" smtClean="0">
                <a:ea typeface="ＭＳ Ｐゴシック"/>
                <a:cs typeface="ＭＳ Ｐゴシック"/>
              </a:rPr>
              <a:t>Key Takeaway:</a:t>
            </a:r>
            <a:r>
              <a:rPr lang="en-US" sz="1600" dirty="0" smtClean="0">
                <a:ea typeface="ＭＳ Ｐゴシック"/>
                <a:cs typeface="ＭＳ Ｐゴシック"/>
              </a:rPr>
              <a:t> Central Administration provides a host of administrative and shared services, including Enterprise IT and Administrative Systems. However, “CADM” is a large, complex, and decentralized organization (and larger than many of the schools!)</a:t>
            </a:r>
            <a:endParaRPr lang="en-US" sz="1600" dirty="0">
              <a:ea typeface="ＭＳ Ｐゴシック"/>
              <a:cs typeface="ＭＳ Ｐゴシック"/>
            </a:endParaRPr>
          </a:p>
        </p:txBody>
      </p:sp>
      <p:sp>
        <p:nvSpPr>
          <p:cNvPr id="4" name="Rectangle 3"/>
          <p:cNvSpPr/>
          <p:nvPr/>
        </p:nvSpPr>
        <p:spPr>
          <a:xfrm>
            <a:off x="7620000" y="4672446"/>
            <a:ext cx="1219200" cy="4849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ERP Product Management</a:t>
            </a:r>
            <a:endParaRPr lang="en-US" sz="1200" dirty="0"/>
          </a:p>
        </p:txBody>
      </p:sp>
      <p:sp>
        <p:nvSpPr>
          <p:cNvPr id="7" name="Rectangle 6"/>
          <p:cNvSpPr/>
          <p:nvPr/>
        </p:nvSpPr>
        <p:spPr>
          <a:xfrm>
            <a:off x="4738688" y="4668115"/>
            <a:ext cx="1185864" cy="4849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ERP Apps</a:t>
            </a:r>
            <a:br>
              <a:rPr lang="en-US" sz="1200" dirty="0" smtClean="0"/>
            </a:br>
            <a:r>
              <a:rPr lang="en-US" sz="1200" dirty="0" err="1" smtClean="0"/>
              <a:t>Dev</a:t>
            </a:r>
            <a:r>
              <a:rPr lang="en-US" sz="1200" dirty="0" smtClean="0"/>
              <a:t> / DBA</a:t>
            </a:r>
            <a:endParaRPr lang="en-US" sz="1200" dirty="0"/>
          </a:p>
        </p:txBody>
      </p:sp>
      <p:cxnSp>
        <p:nvCxnSpPr>
          <p:cNvPr id="14" name="Straight Arrow Connector 13"/>
          <p:cNvCxnSpPr/>
          <p:nvPr/>
        </p:nvCxnSpPr>
        <p:spPr>
          <a:xfrm flipV="1">
            <a:off x="7924800" y="4343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458200" y="4343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0"/>
          </p:cNvCxnSpPr>
          <p:nvPr/>
        </p:nvCxnSpPr>
        <p:spPr>
          <a:xfrm flipV="1">
            <a:off x="5331620" y="4343400"/>
            <a:ext cx="2380" cy="324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184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8nXxNTT4kCAMxtlJTydQ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1D_uqDkxEel_Qul08Ebd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8pEUxusiUOugqRpl3wz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Ee.8UcGpEqUy5aT6tC.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HAQYKV1JUWrHtTwL1mh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0W4V_aNf0mu1w9qLypi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YrGkc6msESZXw_0oiTNQ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_4_ZwsgVFEOdF6_aMWLUV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4hjSprUFnUGY.FfZQ_vS_Q"/>
</p:tagLst>
</file>

<file path=ppt/theme/theme1.xml><?xml version="1.0" encoding="utf-8"?>
<a:theme xmlns:a="http://schemas.openxmlformats.org/drawingml/2006/main" name="fss_2011_theme">
  <a:themeElements>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HPA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ss_2011_theme">
  <a:themeElements>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HPA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ss_2011_theme">
  <a:themeElements>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HPA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osing Thank you Slide">
  <a:themeElements>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osing Thank you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LIDE TWO">
  <a:themeElements>
    <a:clrScheme name="SLIDE TWO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SLIDE TW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TW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SLIDE TWO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lide">
  <a:themeElements>
    <a:clrScheme name="3_Slide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3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Slide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Slide">
  <a:themeElements>
    <a:clrScheme name="Blank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losing Thank you Slide">
  <a:themeElements>
    <a:clrScheme name="1_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losing Thank you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fss_2011_theme</Template>
  <TotalTime>21742</TotalTime>
  <Words>3952</Words>
  <Application>Microsoft Office PowerPoint</Application>
  <PresentationFormat>On-screen Show (4:3)</PresentationFormat>
  <Paragraphs>477</Paragraphs>
  <Slides>48</Slides>
  <Notes>8</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48</vt:i4>
      </vt:variant>
    </vt:vector>
  </HeadingPairs>
  <TitlesOfParts>
    <vt:vector size="57" baseType="lpstr">
      <vt:lpstr>fss_2011_theme</vt:lpstr>
      <vt:lpstr>1_fss_2011_theme</vt:lpstr>
      <vt:lpstr>2_fss_2011_theme</vt:lpstr>
      <vt:lpstr>Closing Thank you Slide</vt:lpstr>
      <vt:lpstr>SLIDE TWO</vt:lpstr>
      <vt:lpstr>3_Slide</vt:lpstr>
      <vt:lpstr>Blank Slide</vt:lpstr>
      <vt:lpstr>1_Closing Thank you Slide</vt:lpstr>
      <vt:lpstr>think-cell Slide</vt:lpstr>
      <vt:lpstr>Coordinated Autonomy:  Centralized ERP in the Decentralized Institution</vt:lpstr>
      <vt:lpstr>Speakers</vt:lpstr>
      <vt:lpstr>Objectives</vt:lpstr>
      <vt:lpstr>Coordinated Autonomy</vt:lpstr>
      <vt:lpstr>About harvard</vt:lpstr>
      <vt:lpstr>Harvard University at a Glance</vt:lpstr>
      <vt:lpstr>Harvard Organization Chart - Academic</vt:lpstr>
      <vt:lpstr>Core Business Model Variations Across Harvard Schools</vt:lpstr>
      <vt:lpstr>Harvard Central Administration</vt:lpstr>
      <vt:lpstr>ERP Architecture at Harvard University</vt:lpstr>
      <vt:lpstr>Challenges of Harvard Enterprise Applications Environment</vt:lpstr>
      <vt:lpstr>Harvard case studIES</vt:lpstr>
      <vt:lpstr>Harvard University Case Studies - Background</vt:lpstr>
      <vt:lpstr>Harvard University Case Study – Budgeting System</vt:lpstr>
      <vt:lpstr>Harvard University Case Study - iProcurement</vt:lpstr>
      <vt:lpstr>The Harvard iProcurement “Hockey Stick”</vt:lpstr>
      <vt:lpstr>Tools and Techniques</vt:lpstr>
      <vt:lpstr>The “Local Implementation Manager”</vt:lpstr>
      <vt:lpstr>Failures of the LIM Model</vt:lpstr>
      <vt:lpstr>Business Relationship Management</vt:lpstr>
      <vt:lpstr>Reinventing the LIM Model with “BRM” Portfolio Managers</vt:lpstr>
      <vt:lpstr>Governance Challenges</vt:lpstr>
      <vt:lpstr>Success Factor: Uniform Project Governance Model</vt:lpstr>
      <vt:lpstr>Success Factor: Engagement at All Levels</vt:lpstr>
      <vt:lpstr>About johns hopkins</vt:lpstr>
      <vt:lpstr>Johns Hopkins University</vt:lpstr>
      <vt:lpstr>Johns Hopkins University – By the Numbers</vt:lpstr>
      <vt:lpstr>Culture and Character of Johns Hopkins University</vt:lpstr>
      <vt:lpstr>JHU Budgeted Revenues by Division (FY12), $M</vt:lpstr>
      <vt:lpstr>Johns Hopkins Health System</vt:lpstr>
      <vt:lpstr>Johns Hopkins Medicine</vt:lpstr>
      <vt:lpstr>ERP Architecture at Johns Hopkins</vt:lpstr>
      <vt:lpstr>Near Consolidation - Examples</vt:lpstr>
      <vt:lpstr>Challenges of Harvard Enterprise Applications Environment</vt:lpstr>
      <vt:lpstr>Johns Hopkins case studies</vt:lpstr>
      <vt:lpstr>Origins</vt:lpstr>
      <vt:lpstr>At Both Ends of the Spectrum</vt:lpstr>
      <vt:lpstr>Johns Hopkins Case Study – ISIS</vt:lpstr>
      <vt:lpstr>ISIS: Nearly 30 Implementations</vt:lpstr>
      <vt:lpstr>ISIS Lessons Learned</vt:lpstr>
      <vt:lpstr>The Future of ISIS at Johns Hopkins</vt:lpstr>
      <vt:lpstr>Johns Hopkins Case Study – SAP</vt:lpstr>
      <vt:lpstr>SAP Implementation Scope</vt:lpstr>
      <vt:lpstr>Framework for ERP Benefits at JHU</vt:lpstr>
      <vt:lpstr>If You Could Do It Over…</vt:lpstr>
      <vt:lpstr>SAP Lessons Learned</vt:lpstr>
      <vt:lpstr>Q &amp; A</vt:lpstr>
      <vt:lpstr>Discussion and Q &amp; A</vt:lpstr>
    </vt:vector>
  </TitlesOfParts>
  <Company>Harvard University &amp; Johns Hopkins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Coordinated Autonomy: Central ERP in the Decentralized Institution</dc:title>
  <dc:subject>EDUCAUSE 2011</dc:subject>
  <dc:creator>Jason Shaffner;geof@jhu.edu</dc:creator>
  <cp:lastModifiedBy>Colleen Keller</cp:lastModifiedBy>
  <cp:revision>216</cp:revision>
  <dcterms:created xsi:type="dcterms:W3CDTF">2011-03-01T16:58:10Z</dcterms:created>
  <dcterms:modified xsi:type="dcterms:W3CDTF">2012-08-20T18:43:18Z</dcterms:modified>
</cp:coreProperties>
</file>