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377" r:id="rId3"/>
    <p:sldId id="353" r:id="rId4"/>
    <p:sldId id="378" r:id="rId5"/>
    <p:sldId id="354" r:id="rId6"/>
    <p:sldId id="355" r:id="rId7"/>
    <p:sldId id="356" r:id="rId8"/>
    <p:sldId id="357" r:id="rId9"/>
    <p:sldId id="358" r:id="rId10"/>
    <p:sldId id="359" r:id="rId11"/>
    <p:sldId id="360" r:id="rId12"/>
    <p:sldId id="361" r:id="rId13"/>
    <p:sldId id="362" r:id="rId14"/>
    <p:sldId id="363" r:id="rId15"/>
    <p:sldId id="364" r:id="rId16"/>
    <p:sldId id="366" r:id="rId17"/>
    <p:sldId id="367" r:id="rId18"/>
    <p:sldId id="294" r:id="rId19"/>
    <p:sldId id="296" r:id="rId20"/>
    <p:sldId id="330" r:id="rId21"/>
    <p:sldId id="379" r:id="rId22"/>
    <p:sldId id="371" r:id="rId23"/>
    <p:sldId id="309" r:id="rId24"/>
    <p:sldId id="374" r:id="rId25"/>
    <p:sldId id="387" r:id="rId26"/>
    <p:sldId id="277" r:id="rId27"/>
    <p:sldId id="380" r:id="rId28"/>
    <p:sldId id="376" r:id="rId29"/>
    <p:sldId id="316" r:id="rId30"/>
    <p:sldId id="311" r:id="rId31"/>
    <p:sldId id="388" r:id="rId32"/>
    <p:sldId id="372" r:id="rId33"/>
    <p:sldId id="382" r:id="rId34"/>
    <p:sldId id="385" r:id="rId35"/>
    <p:sldId id="381" r:id="rId36"/>
    <p:sldId id="386" r:id="rId37"/>
    <p:sldId id="373" r:id="rId38"/>
    <p:sldId id="390" r:id="rId39"/>
    <p:sldId id="389" r:id="rId40"/>
    <p:sldId id="392" r:id="rId41"/>
    <p:sldId id="30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5FF6B"/>
    <a:srgbClr val="FFCC66"/>
    <a:srgbClr val="306F98"/>
    <a:srgbClr val="6290AA"/>
    <a:srgbClr val="82A2B4"/>
    <a:srgbClr val="B7BFC4"/>
    <a:srgbClr val="E6E6E6"/>
    <a:srgbClr val="00804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92" autoAdjust="0"/>
  </p:normalViewPr>
  <p:slideViewPr>
    <p:cSldViewPr snapToGrid="0" snapToObjects="1">
      <p:cViewPr>
        <p:scale>
          <a:sx n="75" d="100"/>
          <a:sy n="75" d="100"/>
        </p:scale>
        <p:origin x="-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Neutraface Slab Text Dem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Neutraface Slab Text Demi"/>
              </a:defRPr>
            </a:lvl1pPr>
          </a:lstStyle>
          <a:p>
            <a:fld id="{E600D778-C576-AC4D-8F81-E2775C15B5FC}" type="datetimeFigureOut">
              <a:rPr lang="en-US" smtClean="0"/>
              <a:pPr/>
              <a:t>9/12/2012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Neutraface Slab Text Dem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Neutraface Slab Text Demi"/>
              </a:defRPr>
            </a:lvl1pPr>
          </a:lstStyle>
          <a:p>
            <a:fld id="{3E917933-1F9F-B149-83CD-5D2A35A5CCF4}" type="slidenum">
              <a:rPr lang="en-US" smtClean="0"/>
              <a:pPr/>
              <a:t>‹#›</a:t>
            </a:fld>
            <a:endParaRPr lang="en-US" dirty="0"/>
          </a:p>
        </p:txBody>
      </p:sp>
    </p:spTree>
    <p:extLst>
      <p:ext uri="{BB962C8B-B14F-4D97-AF65-F5344CB8AC3E}">
        <p14:creationId xmlns:p14="http://schemas.microsoft.com/office/powerpoint/2010/main" val="2823252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Neutraface Slab Text Demi"/>
        <a:ea typeface="+mn-ea"/>
        <a:cs typeface="+mn-cs"/>
      </a:defRPr>
    </a:lvl1pPr>
    <a:lvl2pPr marL="457200" algn="l" defTabSz="457200" rtl="0" eaLnBrk="1" latinLnBrk="0" hangingPunct="1">
      <a:defRPr sz="1200" kern="1200">
        <a:solidFill>
          <a:schemeClr val="tx1"/>
        </a:solidFill>
        <a:latin typeface="Neutraface Slab Text Demi"/>
        <a:ea typeface="+mn-ea"/>
        <a:cs typeface="+mn-cs"/>
      </a:defRPr>
    </a:lvl2pPr>
    <a:lvl3pPr marL="914400" algn="l" defTabSz="457200" rtl="0" eaLnBrk="1" latinLnBrk="0" hangingPunct="1">
      <a:defRPr sz="1200" kern="1200">
        <a:solidFill>
          <a:schemeClr val="tx1"/>
        </a:solidFill>
        <a:latin typeface="Neutraface Slab Text Demi"/>
        <a:ea typeface="+mn-ea"/>
        <a:cs typeface="+mn-cs"/>
      </a:defRPr>
    </a:lvl3pPr>
    <a:lvl4pPr marL="1371600" algn="l" defTabSz="457200" rtl="0" eaLnBrk="1" latinLnBrk="0" hangingPunct="1">
      <a:defRPr sz="1200" kern="1200">
        <a:solidFill>
          <a:schemeClr val="tx1"/>
        </a:solidFill>
        <a:latin typeface="Neutraface Slab Text Demi"/>
        <a:ea typeface="+mn-ea"/>
        <a:cs typeface="+mn-cs"/>
      </a:defRPr>
    </a:lvl4pPr>
    <a:lvl5pPr marL="1828800" algn="l" defTabSz="457200" rtl="0" eaLnBrk="1" latinLnBrk="0" hangingPunct="1">
      <a:defRPr sz="1200" kern="1200">
        <a:solidFill>
          <a:schemeClr val="tx1"/>
        </a:solidFill>
        <a:latin typeface="Neutraface Slab Text Dem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8042B8-A48B-6444-AA44-99BAB5CA6272}"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4459A9-E13E-7A4B-B786-E05E0AD44053}"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4459A9-E13E-7A4B-B786-E05E0AD44053}"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t>
            </a:r>
          </a:p>
          <a:p>
            <a:endParaRPr lang="en-US" dirty="0"/>
          </a:p>
        </p:txBody>
      </p:sp>
      <p:sp>
        <p:nvSpPr>
          <p:cNvPr id="4" name="Slide Number Placeholder 3"/>
          <p:cNvSpPr>
            <a:spLocks noGrp="1"/>
          </p:cNvSpPr>
          <p:nvPr>
            <p:ph type="sldNum" sz="quarter" idx="10"/>
          </p:nvPr>
        </p:nvSpPr>
        <p:spPr/>
        <p:txBody>
          <a:bodyPr/>
          <a:lstStyle/>
          <a:p>
            <a:fld id="{80C944C4-E593-F947-A000-B494DBC5029B}"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about the Why: In 2011</a:t>
            </a:r>
            <a:r>
              <a:rPr lang="en-US" baseline="0" dirty="0" smtClean="0"/>
              <a:t> we </a:t>
            </a:r>
            <a:endParaRPr lang="en-US" dirty="0"/>
          </a:p>
        </p:txBody>
      </p:sp>
      <p:sp>
        <p:nvSpPr>
          <p:cNvPr id="4" name="Slide Number Placeholder 3"/>
          <p:cNvSpPr>
            <a:spLocks noGrp="1"/>
          </p:cNvSpPr>
          <p:nvPr>
            <p:ph type="sldNum" sz="quarter" idx="10"/>
          </p:nvPr>
        </p:nvSpPr>
        <p:spPr/>
        <p:txBody>
          <a:bodyPr/>
          <a:lstStyle/>
          <a:p>
            <a:fld id="{3E917933-1F9F-B149-83CD-5D2A35A5CCF4}" type="slidenum">
              <a:rPr lang="en-US" smtClean="0"/>
              <a:pPr/>
              <a:t>26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a typeface="+mn-ea"/>
                <a:cs typeface="+mn-cs"/>
              </a:rPr>
              <a:t>Settling for less</a:t>
            </a:r>
            <a:endParaRPr lang="en-US" sz="1200" kern="1200" dirty="0" smtClean="0">
              <a:solidFill>
                <a:schemeClr val="tx1"/>
              </a:solidFill>
              <a:ea typeface="+mn-ea"/>
              <a:cs typeface="+mn-cs"/>
            </a:endParaRPr>
          </a:p>
          <a:p>
            <a:r>
              <a:rPr lang="en-US" sz="1200" b="1" kern="1200" dirty="0" smtClean="0">
                <a:solidFill>
                  <a:schemeClr val="tx1"/>
                </a:solidFill>
                <a:ea typeface="+mn-ea"/>
                <a:cs typeface="+mn-cs"/>
              </a:rPr>
              <a:t> </a:t>
            </a:r>
            <a:endParaRPr lang="en-US" sz="1200" kern="1200" dirty="0" smtClean="0">
              <a:solidFill>
                <a:schemeClr val="tx1"/>
              </a:solidFill>
              <a:ea typeface="+mn-ea"/>
              <a:cs typeface="+mn-cs"/>
            </a:endParaRPr>
          </a:p>
          <a:p>
            <a:r>
              <a:rPr lang="en-US" sz="1200" i="1" kern="1200" dirty="0" smtClean="0">
                <a:solidFill>
                  <a:schemeClr val="tx1"/>
                </a:solidFill>
                <a:ea typeface="+mn-ea"/>
                <a:cs typeface="+mn-cs"/>
              </a:rPr>
              <a:t>Some students make educational choices that sideline or dismiss their goals or aspirations.</a:t>
            </a:r>
            <a:endParaRPr lang="en-US" sz="1200" kern="1200" dirty="0" smtClean="0">
              <a:solidFill>
                <a:schemeClr val="tx1"/>
              </a:solidFill>
              <a:ea typeface="+mn-ea"/>
              <a:cs typeface="+mn-cs"/>
            </a:endParaRPr>
          </a:p>
          <a:p>
            <a:r>
              <a:rPr lang="en-US" sz="1200" i="1" kern="1200" dirty="0" smtClean="0">
                <a:solidFill>
                  <a:schemeClr val="tx1"/>
                </a:solidFill>
                <a:ea typeface="+mn-ea"/>
                <a:cs typeface="+mn-cs"/>
              </a:rPr>
              <a:t> </a:t>
            </a:r>
            <a:endParaRPr lang="en-US" sz="1200" kern="1200" dirty="0" smtClean="0">
              <a:solidFill>
                <a:schemeClr val="tx1"/>
              </a:solidFill>
              <a:ea typeface="+mn-ea"/>
              <a:cs typeface="+mn-cs"/>
            </a:endParaRPr>
          </a:p>
          <a:p>
            <a:r>
              <a:rPr lang="en-US" sz="1200" kern="1200" dirty="0" smtClean="0">
                <a:solidFill>
                  <a:schemeClr val="tx1"/>
                </a:solidFill>
                <a:ea typeface="+mn-ea"/>
                <a:cs typeface="+mn-cs"/>
              </a:rPr>
              <a:t>“I thought being a doctor was totally out of my league, so I thought maybe I could do dental assisting.”</a:t>
            </a:r>
          </a:p>
          <a:p>
            <a:r>
              <a:rPr lang="en-US" sz="1200" kern="1200" dirty="0" smtClean="0">
                <a:solidFill>
                  <a:schemeClr val="tx1"/>
                </a:solidFill>
                <a:ea typeface="+mn-ea"/>
                <a:cs typeface="+mn-cs"/>
              </a:rPr>
              <a:t>-Andy, Hispanic/Latino, 27, middle, 4-year public school, West</a:t>
            </a:r>
            <a:endParaRPr lang="en-US" sz="1800" kern="1200" dirty="0" smtClean="0">
              <a:solidFill>
                <a:schemeClr val="tx1"/>
              </a:solidFill>
              <a:ea typeface="+mn-ea"/>
              <a:cs typeface="+mn-cs"/>
            </a:endParaRPr>
          </a:p>
          <a:p>
            <a:r>
              <a:rPr lang="en-US" sz="1200" i="1" kern="1200" dirty="0" smtClean="0">
                <a:solidFill>
                  <a:schemeClr val="tx1"/>
                </a:solidFill>
                <a:ea typeface="+mn-ea"/>
                <a:cs typeface="+mn-cs"/>
              </a:rPr>
              <a:t> </a:t>
            </a:r>
            <a:endParaRPr lang="en-US" sz="1200" kern="1200" dirty="0" smtClean="0">
              <a:solidFill>
                <a:schemeClr val="tx1"/>
              </a:solidFill>
              <a:ea typeface="+mn-ea"/>
              <a:cs typeface="+mn-cs"/>
            </a:endParaRPr>
          </a:p>
          <a:p>
            <a:pPr lvl="1"/>
            <a:r>
              <a:rPr lang="en-US" sz="1200" u="none" strike="noStrike" kern="1200" dirty="0" smtClean="0">
                <a:solidFill>
                  <a:schemeClr val="tx1"/>
                </a:solidFill>
                <a:ea typeface="+mn-ea"/>
                <a:cs typeface="+mn-cs"/>
              </a:rPr>
              <a:t>Many students are predisposed to make safe choices or to feel that certain options are not obtainable because of pre-college experiences where they’re   expected to succeed. </a:t>
            </a:r>
          </a:p>
          <a:p>
            <a:pPr lvl="1"/>
            <a:r>
              <a:rPr lang="en-US" sz="1200" u="none" strike="noStrike" kern="1200" dirty="0" smtClean="0">
                <a:solidFill>
                  <a:schemeClr val="tx1"/>
                </a:solidFill>
                <a:ea typeface="+mn-ea"/>
                <a:cs typeface="+mn-cs"/>
              </a:rPr>
              <a:t>Others choose majors that will serve their family or community over personal interests.</a:t>
            </a:r>
          </a:p>
          <a:p>
            <a:pPr lvl="1"/>
            <a:r>
              <a:rPr lang="en-US" sz="1200" u="none" strike="noStrike" kern="1200" dirty="0" smtClean="0">
                <a:solidFill>
                  <a:schemeClr val="tx1"/>
                </a:solidFill>
                <a:ea typeface="+mn-ea"/>
                <a:cs typeface="+mn-cs"/>
              </a:rPr>
              <a:t>Some students have no one to encourage them along a more challenging path or to help them overcome feelings of inadequacy.</a:t>
            </a:r>
          </a:p>
          <a:p>
            <a:r>
              <a:rPr lang="en-US" sz="1200" kern="1200" dirty="0" smtClean="0">
                <a:solidFill>
                  <a:schemeClr val="tx1"/>
                </a:solidFill>
                <a:ea typeface="+mn-ea"/>
                <a:cs typeface="+mn-cs"/>
              </a:rPr>
              <a:t/>
            </a:r>
            <a:br>
              <a:rPr lang="en-US" sz="1200" kern="1200" dirty="0" smtClean="0">
                <a:solidFill>
                  <a:schemeClr val="tx1"/>
                </a:solidFill>
                <a:ea typeface="+mn-ea"/>
                <a:cs typeface="+mn-cs"/>
              </a:rPr>
            </a:br>
            <a:r>
              <a:rPr lang="en-US" sz="1200" kern="1200" dirty="0" smtClean="0">
                <a:solidFill>
                  <a:schemeClr val="tx1"/>
                </a:solidFill>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E917933-1F9F-B149-83CD-5D2A35A5CCF4}"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17933-1F9F-B149-83CD-5D2A35A5CCF4}" type="slidenum">
              <a:rPr lang="en-US" smtClean="0"/>
              <a:pPr/>
              <a:t>30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17933-1F9F-B149-83CD-5D2A35A5CCF4}" type="slidenum">
              <a:rPr lang="en-US" smtClean="0"/>
              <a:pPr/>
              <a:t>31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ctr"/>
            <a:r>
              <a:rPr lang="en-US" sz="1200" dirty="0" smtClean="0">
                <a:solidFill>
                  <a:srgbClr val="E6E6E6"/>
                </a:solidFill>
                <a:latin typeface="Neutraface Slab Text Demi"/>
                <a:cs typeface="Neutraface Slab Text Demi"/>
              </a:rPr>
              <a:t>Models, environment, resources, support structures, curricula, programs, policies, etc. needed to deliver the best experience</a:t>
            </a:r>
          </a:p>
          <a:p>
            <a:endParaRPr lang="en-US" dirty="0"/>
          </a:p>
        </p:txBody>
      </p:sp>
      <p:sp>
        <p:nvSpPr>
          <p:cNvPr id="4" name="Slide Number Placeholder 3"/>
          <p:cNvSpPr>
            <a:spLocks noGrp="1"/>
          </p:cNvSpPr>
          <p:nvPr>
            <p:ph type="sldNum" sz="quarter" idx="10"/>
          </p:nvPr>
        </p:nvSpPr>
        <p:spPr/>
        <p:txBody>
          <a:bodyPr/>
          <a:lstStyle/>
          <a:p>
            <a:fld id="{80C944C4-E593-F947-A000-B494DBC5029B}"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17933-1F9F-B149-83CD-5D2A35A5CCF4}" type="slidenum">
              <a:rPr lang="en-US" smtClean="0"/>
              <a:pPr/>
              <a:t>36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l"/>
            <a:r>
              <a:rPr lang="en-US" sz="1200" dirty="0" smtClean="0">
                <a:solidFill>
                  <a:srgbClr val="E6E6E6"/>
                </a:solidFill>
                <a:latin typeface="Neutraface Slab Text Demi"/>
                <a:cs typeface="Neutraface Slab Text Demi"/>
              </a:rPr>
              <a:t>An appropriate,</a:t>
            </a:r>
          </a:p>
          <a:p>
            <a:pPr algn="l"/>
            <a:r>
              <a:rPr lang="en-US" sz="1200" dirty="0" smtClean="0">
                <a:solidFill>
                  <a:srgbClr val="E6E6E6"/>
                </a:solidFill>
                <a:latin typeface="Neutraface Slab Text Demi"/>
                <a:cs typeface="Neutraface Slab Text Demi"/>
              </a:rPr>
              <a:t>smart, delightful way to put the ‘what’ into action</a:t>
            </a:r>
          </a:p>
          <a:p>
            <a:pPr algn="l"/>
            <a:endParaRPr lang="en-US" dirty="0"/>
          </a:p>
        </p:txBody>
      </p:sp>
      <p:sp>
        <p:nvSpPr>
          <p:cNvPr id="4" name="Slide Number Placeholder 3"/>
          <p:cNvSpPr>
            <a:spLocks noGrp="1"/>
          </p:cNvSpPr>
          <p:nvPr>
            <p:ph type="sldNum" sz="quarter" idx="10"/>
          </p:nvPr>
        </p:nvSpPr>
        <p:spPr/>
        <p:txBody>
          <a:bodyPr/>
          <a:lstStyle/>
          <a:p>
            <a:fld id="{80C944C4-E593-F947-A000-B494DBC5029B}"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8042B8-A48B-6444-AA44-99BAB5CA6272}"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t>
            </a:r>
          </a:p>
          <a:p>
            <a:endParaRPr lang="en-US" dirty="0"/>
          </a:p>
        </p:txBody>
      </p:sp>
      <p:sp>
        <p:nvSpPr>
          <p:cNvPr id="4" name="Slide Number Placeholder 3"/>
          <p:cNvSpPr>
            <a:spLocks noGrp="1"/>
          </p:cNvSpPr>
          <p:nvPr>
            <p:ph type="sldNum" sz="quarter" idx="10"/>
          </p:nvPr>
        </p:nvSpPr>
        <p:spPr/>
        <p:txBody>
          <a:bodyPr/>
          <a:lstStyle/>
          <a:p>
            <a:fld id="{80C944C4-E593-F947-A000-B494DBC5029B}"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host of good reasons to think like a designer</a:t>
            </a:r>
            <a:endParaRPr lang="en-US" dirty="0"/>
          </a:p>
        </p:txBody>
      </p:sp>
      <p:sp>
        <p:nvSpPr>
          <p:cNvPr id="4" name="Slide Number Placeholder 3"/>
          <p:cNvSpPr>
            <a:spLocks noGrp="1"/>
          </p:cNvSpPr>
          <p:nvPr>
            <p:ph type="sldNum" sz="quarter" idx="10"/>
          </p:nvPr>
        </p:nvSpPr>
        <p:spPr/>
        <p:txBody>
          <a:bodyPr/>
          <a:lstStyle/>
          <a:p>
            <a:fld id="{C48042B8-A48B-6444-AA44-99BAB5CA6272}"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plenty of</a:t>
            </a:r>
            <a:r>
              <a:rPr lang="en-US" baseline="0" dirty="0" smtClean="0"/>
              <a:t> reasons we rely on design thinking.</a:t>
            </a:r>
            <a:endParaRPr lang="en-US" dirty="0"/>
          </a:p>
        </p:txBody>
      </p:sp>
      <p:sp>
        <p:nvSpPr>
          <p:cNvPr id="4" name="Slide Number Placeholder 3"/>
          <p:cNvSpPr>
            <a:spLocks noGrp="1"/>
          </p:cNvSpPr>
          <p:nvPr>
            <p:ph type="sldNum" sz="quarter" idx="10"/>
          </p:nvPr>
        </p:nvSpPr>
        <p:spPr/>
        <p:txBody>
          <a:bodyPr/>
          <a:lstStyle/>
          <a:p>
            <a:fld id="{C48042B8-A48B-6444-AA44-99BAB5CA6272}"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16EC0A-BF8F-E848-B3AD-185768407D9A}"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17933-1F9F-B149-83CD-5D2A35A5CCF4}"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17933-1F9F-B149-83CD-5D2A35A5CCF4}"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17933-1F9F-B149-83CD-5D2A35A5CCF4}" type="slidenum">
              <a:rPr lang="en-US" smtClean="0"/>
              <a:pPr/>
              <a:t>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t>
            </a:r>
          </a:p>
          <a:p>
            <a:endParaRPr lang="en-US" dirty="0"/>
          </a:p>
        </p:txBody>
      </p:sp>
      <p:sp>
        <p:nvSpPr>
          <p:cNvPr id="4" name="Slide Number Placeholder 3"/>
          <p:cNvSpPr>
            <a:spLocks noGrp="1"/>
          </p:cNvSpPr>
          <p:nvPr>
            <p:ph type="sldNum" sz="quarter" idx="10"/>
          </p:nvPr>
        </p:nvSpPr>
        <p:spPr/>
        <p:txBody>
          <a:bodyPr/>
          <a:lstStyle/>
          <a:p>
            <a:fld id="{80C944C4-E593-F947-A000-B494DBC5029B}"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halkboard.jpg"/>
          <p:cNvPicPr>
            <a:picLocks noChangeAspect="1"/>
          </p:cNvPicPr>
          <p:nvPr userDrawn="1"/>
        </p:nvPicPr>
        <p:blipFill>
          <a:blip r:embed="rId2"/>
          <a:stretch>
            <a:fillRect/>
          </a:stretch>
        </p:blipFill>
        <p:spPr>
          <a:xfrm>
            <a:off x="-1" y="0"/>
            <a:ext cx="9359901" cy="6990676"/>
          </a:xfrm>
          <a:prstGeom prst="rect">
            <a:avLst/>
          </a:prstGeom>
        </p:spPr>
      </p:pic>
      <p:sp>
        <p:nvSpPr>
          <p:cNvPr id="4" name="Date Placeholder 3"/>
          <p:cNvSpPr>
            <a:spLocks noGrp="1"/>
          </p:cNvSpPr>
          <p:nvPr>
            <p:ph type="dt" sz="half" idx="10"/>
          </p:nvPr>
        </p:nvSpPr>
        <p:spPr/>
        <p:txBody>
          <a:bodyPr/>
          <a:lstStyle/>
          <a:p>
            <a:fld id="{DC79A609-2092-C140-BA28-F1D2695CD4E2}"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5F25D-9E78-BA44-B771-3BDCB3E245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9A609-2092-C140-BA28-F1D2695CD4E2}" type="datetimeFigureOut">
              <a:rPr lang="en-US" smtClean="0"/>
              <a:pPr/>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5F25D-9E78-BA44-B771-3BDCB3E245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9A609-2092-C140-BA28-F1D2695CD4E2}"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5F25D-9E78-BA44-B771-3BDCB3E2452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9A609-2092-C140-BA28-F1D2695CD4E2}"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5F25D-9E78-BA44-B771-3BDCB3E2452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SECTION HEAD slide">
    <p:bg>
      <p:bgRef idx="1003">
        <a:schemeClr val="bg1"/>
      </p:bgRef>
    </p:bg>
    <p:spTree>
      <p:nvGrpSpPr>
        <p:cNvPr id="1" name=""/>
        <p:cNvGrpSpPr/>
        <p:nvPr/>
      </p:nvGrpSpPr>
      <p:grpSpPr>
        <a:xfrm>
          <a:off x="0" y="0"/>
          <a:ext cx="0" cy="0"/>
          <a:chOff x="0" y="0"/>
          <a:chExt cx="0" cy="0"/>
        </a:xfrm>
      </p:grpSpPr>
      <p:pic>
        <p:nvPicPr>
          <p:cNvPr id="10" name="Picture 9" descr="chalkboard.jpg"/>
          <p:cNvPicPr>
            <a:picLocks noChangeAspect="1"/>
          </p:cNvPicPr>
          <p:nvPr userDrawn="1"/>
        </p:nvPicPr>
        <p:blipFill>
          <a:blip r:embed="rId2"/>
          <a:stretch>
            <a:fillRect/>
          </a:stretch>
        </p:blipFill>
        <p:spPr>
          <a:xfrm>
            <a:off x="0" y="0"/>
            <a:ext cx="9182259" cy="6858000"/>
          </a:xfrm>
          <a:prstGeom prst="rect">
            <a:avLst/>
          </a:prstGeom>
        </p:spPr>
      </p:pic>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alphaModFix amt="50000"/>
              </a:blip>
              <a:stretch>
                <a:fillRect/>
              </a:stretch>
            </p:blipFill>
          </mc:Choice>
          <mc:Fallback>
            <p:blipFill>
              <a:blip r:embed="rId4">
                <a:alphaModFix amt="50000"/>
              </a:blip>
              <a:stretch>
                <a:fillRect/>
              </a:stretch>
            </p:blipFill>
          </mc:Fallback>
        </mc:AlternateContent>
        <p:spPr>
          <a:xfrm>
            <a:off x="7340603" y="6151380"/>
            <a:ext cx="1693334" cy="571154"/>
          </a:xfrm>
          <a:prstGeom prst="rect">
            <a:avLst/>
          </a:prstGeom>
        </p:spPr>
      </p:pic>
      <p:sp>
        <p:nvSpPr>
          <p:cNvPr id="8" name="TextBox 7"/>
          <p:cNvSpPr txBox="1"/>
          <p:nvPr userDrawn="1"/>
        </p:nvSpPr>
        <p:spPr>
          <a:xfrm>
            <a:off x="245523" y="-152394"/>
            <a:ext cx="1185334" cy="10679847"/>
          </a:xfrm>
          <a:prstGeom prst="rect">
            <a:avLst/>
          </a:prstGeom>
          <a:noFill/>
        </p:spPr>
        <p:txBody>
          <a:bodyPr wrap="square" rtlCol="0">
            <a:spAutoFit/>
          </a:bodyPr>
          <a:lstStyle/>
          <a:p>
            <a:r>
              <a:rPr lang="en-US" sz="34400" dirty="0" smtClean="0">
                <a:solidFill>
                  <a:schemeClr val="bg1">
                    <a:lumMod val="75000"/>
                  </a:schemeClr>
                </a:solidFill>
                <a:latin typeface="Franklin Gothic Medium"/>
                <a:cs typeface="Franklin Gothic Medium"/>
              </a:rPr>
              <a:t>{</a:t>
            </a:r>
            <a:endParaRPr lang="en-US" sz="34400" dirty="0">
              <a:solidFill>
                <a:schemeClr val="bg1">
                  <a:lumMod val="75000"/>
                </a:schemeClr>
              </a:solidFill>
              <a:latin typeface="Franklin Gothic Medium"/>
              <a:cs typeface="Franklin Gothic Medium"/>
            </a:endParaRPr>
          </a:p>
        </p:txBody>
      </p:sp>
      <p:sp>
        <p:nvSpPr>
          <p:cNvPr id="9" name="TextBox 8"/>
          <p:cNvSpPr txBox="1"/>
          <p:nvPr userDrawn="1"/>
        </p:nvSpPr>
        <p:spPr>
          <a:xfrm>
            <a:off x="7476072" y="-143939"/>
            <a:ext cx="1185334" cy="10679847"/>
          </a:xfrm>
          <a:prstGeom prst="rect">
            <a:avLst/>
          </a:prstGeom>
          <a:noFill/>
        </p:spPr>
        <p:txBody>
          <a:bodyPr wrap="square" rtlCol="0">
            <a:spAutoFit/>
          </a:bodyPr>
          <a:lstStyle/>
          <a:p>
            <a:r>
              <a:rPr lang="en-US" sz="34400" dirty="0" smtClean="0">
                <a:solidFill>
                  <a:schemeClr val="bg1">
                    <a:lumMod val="75000"/>
                  </a:schemeClr>
                </a:solidFill>
                <a:latin typeface="Franklin Gothic Medium"/>
                <a:cs typeface="Franklin Gothic Medium"/>
              </a:rPr>
              <a:t>}</a:t>
            </a:r>
            <a:endParaRPr lang="en-US" sz="34400" dirty="0">
              <a:solidFill>
                <a:schemeClr val="bg1">
                  <a:lumMod val="75000"/>
                </a:schemeClr>
              </a:solidFill>
              <a:latin typeface="Franklin Gothic Medium"/>
              <a:cs typeface="Franklin Gothic Medium"/>
            </a:endParaRPr>
          </a:p>
        </p:txBody>
      </p:sp>
      <p:sp>
        <p:nvSpPr>
          <p:cNvPr id="11" name="Text Placeholder 10"/>
          <p:cNvSpPr>
            <a:spLocks noGrp="1"/>
          </p:cNvSpPr>
          <p:nvPr>
            <p:ph type="body" sz="quarter" idx="10" hasCustomPrompt="1"/>
          </p:nvPr>
        </p:nvSpPr>
        <p:spPr>
          <a:xfrm>
            <a:off x="1278469" y="2277016"/>
            <a:ext cx="6612466" cy="2905125"/>
          </a:xfrm>
        </p:spPr>
        <p:txBody>
          <a:bodyPr>
            <a:noAutofit/>
          </a:bodyPr>
          <a:lstStyle>
            <a:lvl1pPr algn="ctr">
              <a:lnSpc>
                <a:spcPts val="7000"/>
              </a:lnSpc>
              <a:spcBef>
                <a:spcPts val="0"/>
              </a:spcBef>
              <a:buNone/>
              <a:defRPr sz="7200">
                <a:solidFill>
                  <a:schemeClr val="accent5">
                    <a:lumMod val="20000"/>
                    <a:lumOff val="80000"/>
                    <a:alpha val="78000"/>
                  </a:schemeClr>
                </a:solidFill>
                <a:effectLst>
                  <a:outerShdw blurRad="50800" dist="114300" dir="2700000" algn="tl" rotWithShape="0">
                    <a:srgbClr val="000000">
                      <a:alpha val="43000"/>
                    </a:srgbClr>
                  </a:outerShdw>
                </a:effectLst>
                <a:latin typeface="Neutraface Slab Display Titl"/>
                <a:cs typeface="Neutraface Slab Display Titl"/>
              </a:defRPr>
            </a:lvl1pPr>
            <a:lvl2pPr algn="ctr">
              <a:buNone/>
              <a:defRPr/>
            </a:lvl2pPr>
            <a:lvl3pPr algn="ctr">
              <a:buNone/>
              <a:defRPr/>
            </a:lvl3pPr>
            <a:lvl4pPr algn="ctr">
              <a:buNone/>
              <a:defRPr/>
            </a:lvl4pPr>
            <a:lvl5pPr algn="ctr">
              <a:buNone/>
              <a:defRPr/>
            </a:lvl5pPr>
          </a:lstStyle>
          <a:p>
            <a:pPr lvl="0"/>
            <a:r>
              <a:rPr lang="en-US" dirty="0" smtClean="0"/>
              <a:t>title slide</a:t>
            </a:r>
          </a:p>
          <a:p>
            <a:pPr lvl="0"/>
            <a:r>
              <a:rPr lang="en-US" dirty="0" smtClean="0"/>
              <a:t>intro slide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GRAPHICS / BLANK">
    <p:bg>
      <p:bgRef idx="1003">
        <a:schemeClr val="bg1"/>
      </p:bgRef>
    </p:bg>
    <p:spTree>
      <p:nvGrpSpPr>
        <p:cNvPr id="1" name=""/>
        <p:cNvGrpSpPr/>
        <p:nvPr/>
      </p:nvGrpSpPr>
      <p:grpSpPr>
        <a:xfrm>
          <a:off x="0" y="0"/>
          <a:ext cx="0" cy="0"/>
          <a:chOff x="0" y="0"/>
          <a:chExt cx="0" cy="0"/>
        </a:xfrm>
      </p:grpSpPr>
      <p:pic>
        <p:nvPicPr>
          <p:cNvPr id="9" name="Picture 8" descr="chalkboard.jpg"/>
          <p:cNvPicPr>
            <a:picLocks noChangeAspect="1"/>
          </p:cNvPicPr>
          <p:nvPr userDrawn="1"/>
        </p:nvPicPr>
        <p:blipFill>
          <a:blip r:embed="rId2"/>
          <a:stretch>
            <a:fillRect/>
          </a:stretch>
        </p:blipFill>
        <p:spPr>
          <a:xfrm>
            <a:off x="-1" y="0"/>
            <a:ext cx="9182259" cy="6858000"/>
          </a:xfrm>
          <a:prstGeom prst="rect">
            <a:avLst/>
          </a:prstGeom>
        </p:spPr>
      </p:pic>
      <p:sp>
        <p:nvSpPr>
          <p:cNvPr id="7" name="Text Placeholder 6"/>
          <p:cNvSpPr>
            <a:spLocks noGrp="1"/>
          </p:cNvSpPr>
          <p:nvPr>
            <p:ph type="body" sz="quarter" idx="10"/>
          </p:nvPr>
        </p:nvSpPr>
        <p:spPr>
          <a:xfrm>
            <a:off x="719669" y="1135063"/>
            <a:ext cx="7704664" cy="4757737"/>
          </a:xfrm>
        </p:spPr>
        <p:txBody>
          <a:bodyPr/>
          <a:lstStyle>
            <a:lvl1pPr algn="ctr">
              <a:buNone/>
              <a:defRPr i="1">
                <a:solidFill>
                  <a:srgbClr val="DBEEF4"/>
                </a:solidFill>
                <a:latin typeface="Neutraface Slab Text Demi"/>
                <a:cs typeface="Neutraface Slab Text Demi"/>
              </a:defRPr>
            </a:lvl1pPr>
            <a:lvl2pPr>
              <a:buNone/>
              <a:defRPr/>
            </a:lvl2pPr>
            <a:lvl3pPr>
              <a:buNone/>
              <a:defRPr/>
            </a:lvl3pPr>
            <a:lvl4pPr>
              <a:buNone/>
              <a:defRPr/>
            </a:lvl4pPr>
            <a:lvl5pPr>
              <a:buNone/>
              <a:defRPr/>
            </a:lvl5pPr>
          </a:lstStyle>
          <a:p>
            <a:pPr lvl="0"/>
            <a:r>
              <a:rPr lang="en-US" dirty="0" smtClean="0"/>
              <a:t>Click to edit Master text styles</a:t>
            </a:r>
          </a:p>
        </p:txBody>
      </p:sp>
      <p:pic>
        <p:nvPicPr>
          <p:cNvPr id="10" name="Picture 9"/>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alphaModFix amt="50000"/>
              </a:blip>
              <a:stretch>
                <a:fillRect/>
              </a:stretch>
            </p:blipFill>
          </mc:Choice>
          <mc:Fallback>
            <p:blipFill>
              <a:blip r:embed="rId4">
                <a:alphaModFix amt="50000"/>
              </a:blip>
              <a:stretch>
                <a:fillRect/>
              </a:stretch>
            </p:blipFill>
          </mc:Fallback>
        </mc:AlternateContent>
        <p:spPr>
          <a:xfrm>
            <a:off x="7340603" y="6151380"/>
            <a:ext cx="1693334" cy="5711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57105"/>
            <a:ext cx="7772400" cy="1362075"/>
          </a:xfrm>
        </p:spPr>
        <p:txBody>
          <a:bodyPr anchor="t">
            <a:noAutofit/>
          </a:bodyPr>
          <a:lstStyle>
            <a:lvl1pPr algn="l">
              <a:defRPr sz="6000" b="1" i="0" cap="all">
                <a:solidFill>
                  <a:schemeClr val="tx2">
                    <a:lumMod val="75000"/>
                  </a:schemeClr>
                </a:solidFill>
                <a:latin typeface="Bebas Neue"/>
                <a:cs typeface="Bebas Neue"/>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56919"/>
            <a:ext cx="7772400" cy="1500187"/>
          </a:xfrm>
        </p:spPr>
        <p:txBody>
          <a:bodyPr anchor="b"/>
          <a:lstStyle>
            <a:lvl1pPr marL="0" indent="0">
              <a:buNone/>
              <a:defRPr sz="2000">
                <a:solidFill>
                  <a:srgbClr val="4C4C4C"/>
                </a:solidFill>
                <a:latin typeface="Neutraface Slab Text Demi"/>
                <a:cs typeface="Neutraface Slab Text Dem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C79A609-2092-C140-BA28-F1D2695CD4E2}"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5F25D-9E78-BA44-B771-3BDCB3E24522}" type="slidenum">
              <a:rPr lang="en-US" smtClean="0"/>
              <a:pPr/>
              <a:t>‹#›</a:t>
            </a:fld>
            <a:endParaRPr lang="en-US"/>
          </a:p>
        </p:txBody>
      </p:sp>
      <p:pic>
        <p:nvPicPr>
          <p:cNvPr id="10" name="Picture 9" descr="bif-preso-footer.png"/>
          <p:cNvPicPr>
            <a:picLocks noChangeAspect="1"/>
          </p:cNvPicPr>
          <p:nvPr userDrawn="1"/>
        </p:nvPicPr>
        <p:blipFill>
          <a:blip r:embed="rId2"/>
          <a:stretch>
            <a:fillRect/>
          </a:stretch>
        </p:blipFill>
        <p:spPr>
          <a:xfrm>
            <a:off x="-50800" y="2341245"/>
            <a:ext cx="7442200" cy="474440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noAutofit/>
          </a:bodyPr>
          <a:lstStyle>
            <a:lvl1pPr>
              <a:defRPr sz="7000">
                <a:solidFill>
                  <a:srgbClr val="004080"/>
                </a:solidFill>
                <a:latin typeface="Bebas Neue"/>
                <a:cs typeface="Bebas Neue"/>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3333"/>
                </a:solidFill>
                <a:latin typeface="Neutraface Slab Text Demi"/>
                <a:cs typeface="Neutraface Slab Text Dem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C79A609-2092-C140-BA28-F1D2695CD4E2}"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5F25D-9E78-BA44-B771-3BDCB3E24522}" type="slidenum">
              <a:rPr lang="en-US" smtClean="0"/>
              <a:pPr/>
              <a:t>‹#›</a:t>
            </a:fld>
            <a:endParaRPr lang="en-US"/>
          </a:p>
        </p:txBody>
      </p:sp>
      <p:pic>
        <p:nvPicPr>
          <p:cNvPr id="11" name="Picture 10" descr="bif-preso-footer.png"/>
          <p:cNvPicPr>
            <a:picLocks noChangeAspect="1"/>
          </p:cNvPicPr>
          <p:nvPr userDrawn="1"/>
        </p:nvPicPr>
        <p:blipFill>
          <a:blip r:embed="rId2"/>
          <a:stretch>
            <a:fillRect/>
          </a:stretch>
        </p:blipFill>
        <p:spPr>
          <a:xfrm>
            <a:off x="-50800" y="2341245"/>
            <a:ext cx="7442200" cy="474440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9A609-2092-C140-BA28-F1D2695CD4E2}"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5F25D-9E78-BA44-B771-3BDCB3E245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79A609-2092-C140-BA28-F1D2695CD4E2}" type="datetimeFigureOut">
              <a:rPr lang="en-US" smtClean="0"/>
              <a:pPr/>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5F25D-9E78-BA44-B771-3BDCB3E245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79A609-2092-C140-BA28-F1D2695CD4E2}" type="datetimeFigureOut">
              <a:rPr lang="en-US" smtClean="0"/>
              <a:pPr/>
              <a:t>9/12/2012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5F25D-9E78-BA44-B771-3BDCB3E245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79A609-2092-C140-BA28-F1D2695CD4E2}" type="datetimeFigureOut">
              <a:rPr lang="en-US" smtClean="0"/>
              <a:pPr/>
              <a:t>9/12/2012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5F25D-9E78-BA44-B771-3BDCB3E245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9A609-2092-C140-BA28-F1D2695CD4E2}" type="datetimeFigureOut">
              <a:rPr lang="en-US" smtClean="0"/>
              <a:pPr/>
              <a:t>9/12/2012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5F25D-9E78-BA44-B771-3BDCB3E245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9A609-2092-C140-BA28-F1D2695CD4E2}" type="datetimeFigureOut">
              <a:rPr lang="en-US" smtClean="0"/>
              <a:pPr/>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5F25D-9E78-BA44-B771-3BDCB3E245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50000">
              <a:schemeClr val="bg1"/>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Neutraface Slab Text Demi"/>
              </a:defRPr>
            </a:lvl1pPr>
          </a:lstStyle>
          <a:p>
            <a:fld id="{DC79A609-2092-C140-BA28-F1D2695CD4E2}" type="datetimeFigureOut">
              <a:rPr lang="en-US" smtClean="0"/>
              <a:pPr/>
              <a:t>9/12/2012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Neutraface Slab Text Demi"/>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Neutraface Slab Text Demi"/>
              </a:defRPr>
            </a:lvl1pPr>
          </a:lstStyle>
          <a:p>
            <a:fld id="{B505F25D-9E78-BA44-B771-3BDCB3E245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Neutraface Slab Text Dem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Neutraface Slab Text Dem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utraface Slab Text Dem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utraface Slab Text Dem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utraface Slab Text Dem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utraface Slab Text Dem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3.pdf"/></Relationships>
</file>

<file path=ppt/slides/_rels/slide13.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1371600" y="3321573"/>
            <a:ext cx="7772400" cy="1117600"/>
          </a:xfrm>
        </p:spPr>
        <p:txBody>
          <a:bodyPr anchor="t">
            <a:noAutofit/>
          </a:bodyPr>
          <a:lstStyle/>
          <a:p>
            <a:pPr algn="ctr">
              <a:buNone/>
            </a:pPr>
            <a:r>
              <a:rPr lang="en-US" sz="2800" dirty="0" smtClean="0">
                <a:solidFill>
                  <a:srgbClr val="E6E6E6"/>
                </a:solidFill>
              </a:rPr>
              <a:t>Translating Student Voice for</a:t>
            </a:r>
          </a:p>
          <a:p>
            <a:pPr algn="ctr">
              <a:buNone/>
            </a:pPr>
            <a:r>
              <a:rPr lang="en-US" sz="2800" dirty="0" smtClean="0">
                <a:solidFill>
                  <a:srgbClr val="E6E6E6"/>
                </a:solidFill>
              </a:rPr>
              <a:t>Education Transformation</a:t>
            </a:r>
            <a:br>
              <a:rPr lang="en-US" sz="2800" dirty="0" smtClean="0">
                <a:solidFill>
                  <a:srgbClr val="E6E6E6"/>
                </a:solidFill>
              </a:rPr>
            </a:br>
            <a:r>
              <a:rPr lang="en-US" sz="2800" dirty="0" smtClean="0">
                <a:solidFill>
                  <a:srgbClr val="E6E6E6"/>
                </a:solidFill>
              </a:rPr>
              <a:t/>
            </a:r>
            <a:br>
              <a:rPr lang="en-US" sz="2800" dirty="0" smtClean="0">
                <a:solidFill>
                  <a:srgbClr val="E6E6E6"/>
                </a:solidFill>
              </a:rPr>
            </a:br>
            <a:r>
              <a:rPr lang="en-US" sz="2400" i="1" dirty="0" smtClean="0">
                <a:solidFill>
                  <a:schemeClr val="bg1"/>
                </a:solidFill>
              </a:rPr>
              <a:t>September 12, 2012</a:t>
            </a:r>
          </a:p>
        </p:txBody>
      </p:sp>
      <p:sp>
        <p:nvSpPr>
          <p:cNvPr id="4" name="Title 3"/>
          <p:cNvSpPr>
            <a:spLocks noGrp="1"/>
          </p:cNvSpPr>
          <p:nvPr>
            <p:ph type="title" idx="4294967295"/>
          </p:nvPr>
        </p:nvSpPr>
        <p:spPr>
          <a:xfrm>
            <a:off x="2963293" y="1578498"/>
            <a:ext cx="5046131" cy="935037"/>
          </a:xfrm>
        </p:spPr>
        <p:txBody>
          <a:bodyPr>
            <a:normAutofit/>
          </a:bodyPr>
          <a:lstStyle/>
          <a:p>
            <a:pPr algn="l"/>
            <a:r>
              <a:rPr lang="en-US" sz="4400" b="0" kern="600" dirty="0" smtClean="0">
                <a:solidFill>
                  <a:srgbClr val="DBEEF4"/>
                </a:solidFill>
                <a:effectLst>
                  <a:outerShdw blurRad="50800" dist="38100" dir="2700000" algn="tl" rotWithShape="0">
                    <a:srgbClr val="000000">
                      <a:alpha val="43000"/>
                    </a:srgbClr>
                  </a:outerShdw>
                </a:effectLst>
                <a:latin typeface="Neutraface Slab Display Titl"/>
                <a:cs typeface="Neutraface Slab Text Demi"/>
              </a:rPr>
              <a:t>From </a:t>
            </a:r>
            <a:r>
              <a:rPr lang="en-US" sz="5400" b="0" kern="600" dirty="0" smtClean="0">
                <a:solidFill>
                  <a:srgbClr val="DBEEF4"/>
                </a:solidFill>
                <a:effectLst>
                  <a:outerShdw blurRad="95250" dist="114300" dir="2700000" sx="98000" sy="98000" algn="tl" rotWithShape="0">
                    <a:srgbClr val="000000">
                      <a:alpha val="60000"/>
                    </a:srgbClr>
                  </a:outerShdw>
                </a:effectLst>
                <a:latin typeface="Neutraface Slab Display Titl"/>
                <a:cs typeface="Neutraface Slab Text Demi"/>
              </a:rPr>
              <a:t>insight </a:t>
            </a:r>
            <a:endParaRPr lang="en-US" sz="7200" b="0" kern="600" dirty="0">
              <a:solidFill>
                <a:srgbClr val="DBEEF4"/>
              </a:solidFill>
              <a:effectLst>
                <a:outerShdw blurRad="95250" dist="114300" dir="2700000" sx="98000" sy="98000" algn="tl" rotWithShape="0">
                  <a:srgbClr val="000000">
                    <a:alpha val="60000"/>
                  </a:srgbClr>
                </a:outerShdw>
              </a:effectLst>
              <a:latin typeface="Neutraface Slab Display Titl"/>
              <a:cs typeface="Neutraface Slab Text Demi"/>
            </a:endParaRPr>
          </a:p>
        </p:txBody>
      </p:sp>
      <p:pic>
        <p:nvPicPr>
          <p:cNvPr id="6" name="Picture 5" descr="genome-icons-footer-15.png"/>
          <p:cNvPicPr>
            <a:picLocks noChangeAspect="1"/>
          </p:cNvPicPr>
          <p:nvPr/>
        </p:nvPicPr>
        <p:blipFill>
          <a:blip r:embed="rId2">
            <a:grayscl/>
            <a:alphaModFix amt="35000"/>
          </a:blip>
          <a:stretch>
            <a:fillRect/>
          </a:stretch>
        </p:blipFill>
        <p:spPr>
          <a:xfrm rot="16200000">
            <a:off x="-2091681" y="2802883"/>
            <a:ext cx="6357744" cy="1463181"/>
          </a:xfrm>
          <a:prstGeom prst="rect">
            <a:avLst/>
          </a:prstGeom>
        </p:spPr>
      </p:pic>
      <p:sp>
        <p:nvSpPr>
          <p:cNvPr id="7" name="TextBox 6"/>
          <p:cNvSpPr txBox="1"/>
          <p:nvPr/>
        </p:nvSpPr>
        <p:spPr>
          <a:xfrm>
            <a:off x="3818425" y="2172833"/>
            <a:ext cx="4191000" cy="1200329"/>
          </a:xfrm>
          <a:prstGeom prst="rect">
            <a:avLst/>
          </a:prstGeom>
          <a:noFill/>
        </p:spPr>
        <p:txBody>
          <a:bodyPr wrap="square" rtlCol="0">
            <a:spAutoFit/>
          </a:bodyPr>
          <a:lstStyle/>
          <a:p>
            <a:r>
              <a:rPr lang="en-US" sz="7200" kern="600" dirty="0" smtClean="0">
                <a:solidFill>
                  <a:schemeClr val="accent5">
                    <a:lumMod val="20000"/>
                    <a:lumOff val="80000"/>
                  </a:schemeClr>
                </a:solidFill>
                <a:effectLst>
                  <a:outerShdw blurRad="95250" dist="88900" dir="2700000" sx="98000" sy="98000" algn="tl" rotWithShape="0">
                    <a:srgbClr val="000000">
                      <a:alpha val="68000"/>
                    </a:srgbClr>
                  </a:outerShdw>
                </a:effectLst>
                <a:latin typeface="Neutraface Slab Display Titl"/>
                <a:cs typeface="Neutraface Slab Text Demi"/>
              </a:rPr>
              <a:t>action</a:t>
            </a:r>
            <a:endParaRPr lang="en-US" sz="7200" dirty="0">
              <a:solidFill>
                <a:schemeClr val="accent5">
                  <a:lumMod val="20000"/>
                  <a:lumOff val="80000"/>
                </a:schemeClr>
              </a:solidFill>
              <a:effectLst>
                <a:outerShdw blurRad="95250" dist="88900" dir="2700000" sx="98000" sy="98000" algn="tl" rotWithShape="0">
                  <a:srgbClr val="000000">
                    <a:alpha val="68000"/>
                  </a:srgbClr>
                </a:outerShdw>
              </a:effectLst>
            </a:endParaRPr>
          </a:p>
        </p:txBody>
      </p:sp>
      <p:sp>
        <p:nvSpPr>
          <p:cNvPr id="8" name="TextBox 7"/>
          <p:cNvSpPr txBox="1"/>
          <p:nvPr/>
        </p:nvSpPr>
        <p:spPr>
          <a:xfrm>
            <a:off x="3037375" y="2297844"/>
            <a:ext cx="1816100" cy="707886"/>
          </a:xfrm>
          <a:prstGeom prst="rect">
            <a:avLst/>
          </a:prstGeom>
          <a:noFill/>
        </p:spPr>
        <p:txBody>
          <a:bodyPr wrap="square" rtlCol="0">
            <a:spAutoFit/>
          </a:bodyPr>
          <a:lstStyle/>
          <a:p>
            <a:r>
              <a:rPr lang="en-US" sz="4000" kern="600" dirty="0" smtClean="0">
                <a:solidFill>
                  <a:srgbClr val="DBEEF4"/>
                </a:solidFill>
                <a:effectLst>
                  <a:outerShdw blurRad="50800" dist="38100" dir="2700000" algn="tl" rotWithShape="0">
                    <a:srgbClr val="000000">
                      <a:alpha val="43000"/>
                    </a:srgbClr>
                  </a:outerShdw>
                </a:effectLst>
                <a:latin typeface="Neutraface Slab Display Titl"/>
                <a:cs typeface="Neutraface Slab Text Demi"/>
              </a:rPr>
              <a:t>to</a:t>
            </a:r>
            <a:endParaRPr lang="en-US" sz="4000" dirty="0">
              <a:solidFill>
                <a:srgbClr val="DBEEF4"/>
              </a:solidFill>
              <a:effectLst>
                <a:outerShdw blurRad="50800" dist="38100" dir="2700000" algn="tl" rotWithShape="0">
                  <a:srgbClr val="000000">
                    <a:alpha val="43000"/>
                  </a:srgbClr>
                </a:outerShdw>
              </a:effectLst>
            </a:endParaRPr>
          </a:p>
        </p:txBody>
      </p:sp>
      <p:pic>
        <p:nvPicPr>
          <p:cNvPr id="15" name="Picture 1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alphaModFix amt="50000"/>
              </a:blip>
              <a:stretch>
                <a:fillRect/>
              </a:stretch>
            </p:blipFill>
          </mc:Choice>
          <mc:Fallback>
            <p:blipFill>
              <a:blip r:embed="rId4">
                <a:alphaModFix amt="50000"/>
              </a:blip>
              <a:stretch>
                <a:fillRect/>
              </a:stretch>
            </p:blipFill>
          </mc:Fallback>
        </mc:AlternateContent>
        <p:spPr>
          <a:xfrm>
            <a:off x="4207883" y="5541771"/>
            <a:ext cx="2057449" cy="6939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669" y="2870208"/>
            <a:ext cx="7704664" cy="5164137"/>
          </a:xfrm>
        </p:spPr>
        <p:txBody>
          <a:bodyPr>
            <a:normAutofit/>
          </a:bodyPr>
          <a:lstStyle/>
          <a:p>
            <a:r>
              <a:rPr lang="en-US" sz="4000" dirty="0" smtClean="0"/>
              <a:t>Our approach is not new.</a:t>
            </a:r>
            <a:endParaRPr lang="en-US" sz="4000" dirty="0"/>
          </a:p>
        </p:txBody>
      </p:sp>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alphaModFix amt="50000"/>
              </a:blip>
              <a:stretch>
                <a:fillRect/>
              </a:stretch>
            </p:blipFill>
          </mc:Choice>
          <mc:Fallback>
            <p:blipFill>
              <a:blip r:embed="rId3">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53065" y="2023021"/>
            <a:ext cx="6612466" cy="2905125"/>
          </a:xfrm>
        </p:spPr>
        <p:txBody>
          <a:bodyPr/>
          <a:lstStyle/>
          <a:p>
            <a:pPr>
              <a:lnSpc>
                <a:spcPts val="8100"/>
              </a:lnSpc>
            </a:pPr>
            <a:r>
              <a:rPr lang="en-US" sz="9600" dirty="0" smtClean="0"/>
              <a:t>design</a:t>
            </a:r>
          </a:p>
          <a:p>
            <a:pPr>
              <a:lnSpc>
                <a:spcPts val="8100"/>
              </a:lnSpc>
            </a:pPr>
            <a:r>
              <a:rPr lang="en-US" sz="9600" dirty="0" smtClean="0"/>
              <a:t>thinking</a:t>
            </a:r>
            <a:endParaRPr lang="en-US" sz="9600" dirty="0"/>
          </a:p>
        </p:txBody>
      </p:sp>
      <p:sp>
        <p:nvSpPr>
          <p:cNvPr id="4" name="TextBox 3"/>
          <p:cNvSpPr txBox="1"/>
          <p:nvPr/>
        </p:nvSpPr>
        <p:spPr>
          <a:xfrm>
            <a:off x="1363124" y="429161"/>
            <a:ext cx="6493933" cy="646331"/>
          </a:xfrm>
          <a:prstGeom prst="rect">
            <a:avLst/>
          </a:prstGeom>
          <a:noFill/>
        </p:spPr>
        <p:txBody>
          <a:bodyPr wrap="square" rtlCol="0">
            <a:spAutoFit/>
          </a:bodyPr>
          <a:lstStyle/>
          <a:p>
            <a:pPr algn="ctr"/>
            <a:r>
              <a:rPr lang="en-US" sz="3600" i="1" dirty="0" smtClean="0">
                <a:solidFill>
                  <a:srgbClr val="E6E6E6"/>
                </a:solidFill>
                <a:latin typeface="Neutraface Slab Text Demi"/>
                <a:cs typeface="Neutraface Slab Text Demi"/>
              </a:rPr>
              <a:t>We model our approach on</a:t>
            </a:r>
            <a:endParaRPr lang="en-US" sz="3600" i="1" dirty="0">
              <a:solidFill>
                <a:srgbClr val="E6E6E6"/>
              </a:solidFill>
              <a:latin typeface="Neutraface Slab Text Demi"/>
              <a:cs typeface="Neutraface Slab Text Dem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9669" y="541867"/>
            <a:ext cx="7704664" cy="5164137"/>
          </a:xfrm>
        </p:spPr>
        <p:txBody>
          <a:bodyPr>
            <a:normAutofit/>
          </a:bodyPr>
          <a:lstStyle/>
          <a:p>
            <a:r>
              <a:rPr lang="en-US" sz="4800" dirty="0" smtClean="0"/>
              <a:t>1. </a:t>
            </a:r>
            <a:r>
              <a:rPr lang="en-US" sz="4000" dirty="0" smtClean="0"/>
              <a:t>We want to understand how people experience things.</a:t>
            </a:r>
            <a:endParaRPr lang="en-US" sz="4000" dirty="0"/>
          </a:p>
        </p:txBody>
      </p:sp>
      <p:pic>
        <p:nvPicPr>
          <p:cNvPr id="5" name="Picture 4" descr="gcf-diagram2.png"/>
          <p:cNvPicPr>
            <a:picLocks noChangeAspect="1"/>
          </p:cNvPicPr>
          <p:nvPr/>
        </p:nvPicPr>
        <p:blipFill>
          <a:blip r:embed="rId3"/>
          <a:stretch>
            <a:fillRect/>
          </a:stretch>
        </p:blipFill>
        <p:spPr>
          <a:xfrm>
            <a:off x="1982570" y="1719342"/>
            <a:ext cx="5068993" cy="5004983"/>
          </a:xfrm>
          <a:prstGeom prst="rect">
            <a:avLst/>
          </a:prstGeom>
        </p:spPr>
      </p:pic>
      <p:sp>
        <p:nvSpPr>
          <p:cNvPr id="6" name="TextBox 5"/>
          <p:cNvSpPr txBox="1"/>
          <p:nvPr/>
        </p:nvSpPr>
        <p:spPr>
          <a:xfrm>
            <a:off x="4906752" y="5958794"/>
            <a:ext cx="2376340" cy="276999"/>
          </a:xfrm>
          <a:prstGeom prst="rect">
            <a:avLst/>
          </a:prstGeom>
          <a:noFill/>
        </p:spPr>
        <p:txBody>
          <a:bodyPr wrap="square" rtlCol="0">
            <a:spAutoFit/>
          </a:bodyPr>
          <a:lstStyle/>
          <a:p>
            <a:pPr algn="r"/>
            <a:r>
              <a:rPr lang="en-US" sz="1200" dirty="0" smtClean="0"/>
              <a:t>© IDEO</a:t>
            </a:r>
            <a:endParaRPr lang="en-US" sz="1200" dirty="0"/>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alphaModFix amt="50000"/>
              </a:blip>
              <a:stretch>
                <a:fillRect/>
              </a:stretch>
            </p:blipFill>
          </mc:Choice>
          <mc:Fallback>
            <p:blipFill>
              <a:blip r:embed="rId5">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9669" y="541867"/>
            <a:ext cx="7704664" cy="5164137"/>
          </a:xfrm>
        </p:spPr>
        <p:txBody>
          <a:bodyPr>
            <a:normAutofit/>
          </a:bodyPr>
          <a:lstStyle/>
          <a:p>
            <a:r>
              <a:rPr lang="en-US" sz="4800" dirty="0" smtClean="0"/>
              <a:t>2. </a:t>
            </a:r>
            <a:r>
              <a:rPr lang="en-US" sz="4000" dirty="0" smtClean="0"/>
              <a:t>We want to learn by doing.</a:t>
            </a:r>
            <a:endParaRPr lang="en-US" sz="4000" dirty="0"/>
          </a:p>
        </p:txBody>
      </p:sp>
      <p:pic>
        <p:nvPicPr>
          <p:cNvPr id="10" name="Picture 9" descr="can.png"/>
          <p:cNvPicPr>
            <a:picLocks noChangeAspect="1"/>
          </p:cNvPicPr>
          <p:nvPr/>
        </p:nvPicPr>
        <p:blipFill>
          <a:blip r:embed="rId2"/>
          <a:stretch>
            <a:fillRect/>
          </a:stretch>
        </p:blipFill>
        <p:spPr>
          <a:xfrm>
            <a:off x="2175937" y="1648884"/>
            <a:ext cx="3962400" cy="3949700"/>
          </a:xfrm>
          <a:prstGeom prst="rect">
            <a:avLst/>
          </a:prstGeom>
        </p:spPr>
      </p:pic>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alphaModFix amt="50000"/>
              </a:blip>
              <a:stretch>
                <a:fillRect/>
              </a:stretch>
            </p:blipFill>
          </mc:Choice>
          <mc:Fallback>
            <p:blipFill>
              <a:blip r:embed="rId4">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9669" y="541867"/>
            <a:ext cx="7704664" cy="5164137"/>
          </a:xfrm>
        </p:spPr>
        <p:txBody>
          <a:bodyPr>
            <a:normAutofit/>
          </a:bodyPr>
          <a:lstStyle/>
          <a:p>
            <a:r>
              <a:rPr lang="en-US" sz="4800" dirty="0" smtClean="0"/>
              <a:t>3. </a:t>
            </a:r>
            <a:r>
              <a:rPr lang="en-US" sz="4000" dirty="0" smtClean="0"/>
              <a:t>We want rigorous methods that repeatedly yield results.</a:t>
            </a:r>
            <a:endParaRPr lang="en-US" sz="4000" dirty="0"/>
          </a:p>
        </p:txBody>
      </p:sp>
      <p:pic>
        <p:nvPicPr>
          <p:cNvPr id="5" name="Picture 4" descr="divergence.jpg"/>
          <p:cNvPicPr>
            <a:picLocks noChangeAspect="1"/>
          </p:cNvPicPr>
          <p:nvPr/>
        </p:nvPicPr>
        <p:blipFill>
          <a:blip r:embed="rId2"/>
          <a:stretch>
            <a:fillRect/>
          </a:stretch>
        </p:blipFill>
        <p:spPr>
          <a:xfrm>
            <a:off x="2330631" y="2418644"/>
            <a:ext cx="4425696" cy="331012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906752" y="5958794"/>
            <a:ext cx="2376340" cy="276999"/>
          </a:xfrm>
          <a:prstGeom prst="rect">
            <a:avLst/>
          </a:prstGeom>
          <a:noFill/>
        </p:spPr>
        <p:txBody>
          <a:bodyPr wrap="square" rtlCol="0">
            <a:spAutoFit/>
          </a:bodyPr>
          <a:lstStyle/>
          <a:p>
            <a:pPr algn="r"/>
            <a:r>
              <a:rPr lang="en-US" sz="1200" dirty="0" smtClean="0"/>
              <a:t>© Tim Brown</a:t>
            </a:r>
            <a:endParaRPr lang="en-US" sz="1200" dirty="0"/>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alphaModFix amt="50000"/>
              </a:blip>
              <a:stretch>
                <a:fillRect/>
              </a:stretch>
            </p:blipFill>
          </mc:Choice>
          <mc:Fallback>
            <p:blipFill>
              <a:blip r:embed="rId4">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9669" y="541867"/>
            <a:ext cx="7704664" cy="5164137"/>
          </a:xfrm>
        </p:spPr>
        <p:txBody>
          <a:bodyPr>
            <a:normAutofit/>
          </a:bodyPr>
          <a:lstStyle/>
          <a:p>
            <a:r>
              <a:rPr lang="en-US" sz="4800" dirty="0" smtClean="0"/>
              <a:t>4. </a:t>
            </a:r>
            <a:r>
              <a:rPr lang="en-US" sz="4000" dirty="0" smtClean="0"/>
              <a:t>We want to challenge the current meaning of existing models and systems.</a:t>
            </a:r>
            <a:endParaRPr lang="en-US" sz="4000" dirty="0"/>
          </a:p>
        </p:txBody>
      </p:sp>
      <p:pic>
        <p:nvPicPr>
          <p:cNvPr id="7" name="Picture 6" descr="Asset-Based-Thinking.jpg"/>
          <p:cNvPicPr>
            <a:picLocks noChangeAspect="1"/>
          </p:cNvPicPr>
          <p:nvPr/>
        </p:nvPicPr>
        <p:blipFill>
          <a:blip r:embed="rId2"/>
          <a:stretch>
            <a:fillRect/>
          </a:stretch>
        </p:blipFill>
        <p:spPr>
          <a:xfrm>
            <a:off x="3090498" y="2833480"/>
            <a:ext cx="2941511" cy="358249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879722" y="6415976"/>
            <a:ext cx="3152287" cy="276999"/>
          </a:xfrm>
          <a:prstGeom prst="rect">
            <a:avLst/>
          </a:prstGeom>
          <a:noFill/>
        </p:spPr>
        <p:txBody>
          <a:bodyPr wrap="square" rtlCol="0">
            <a:spAutoFit/>
          </a:bodyPr>
          <a:lstStyle/>
          <a:p>
            <a:pPr algn="r"/>
            <a:r>
              <a:rPr lang="en-US" sz="1200" dirty="0" smtClean="0">
                <a:solidFill>
                  <a:schemeClr val="bg1"/>
                </a:solidFill>
              </a:rPr>
              <a:t>© The Cramer Institute</a:t>
            </a:r>
            <a:endParaRPr lang="en-US" sz="1200" dirty="0">
              <a:solidFill>
                <a:schemeClr val="bg1"/>
              </a:solidFill>
            </a:endParaRPr>
          </a:p>
        </p:txBody>
      </p:sp>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alphaModFix amt="50000"/>
              </a:blip>
              <a:stretch>
                <a:fillRect/>
              </a:stretch>
            </p:blipFill>
          </mc:Choice>
          <mc:Fallback>
            <p:blipFill>
              <a:blip r:embed="rId4">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4002" y="2024064"/>
            <a:ext cx="8635998" cy="5164137"/>
          </a:xfrm>
        </p:spPr>
        <p:txBody>
          <a:bodyPr>
            <a:normAutofit/>
          </a:bodyPr>
          <a:lstStyle/>
          <a:p>
            <a:r>
              <a:rPr lang="en-US" sz="4800" dirty="0" smtClean="0"/>
              <a:t>BIF brings Design Thinking to solve social problems through 5 capabilities</a:t>
            </a:r>
            <a:endParaRPr lang="en-US" sz="4800" dirty="0"/>
          </a:p>
        </p:txBody>
      </p:sp>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alphaModFix amt="50000"/>
              </a:blip>
              <a:stretch>
                <a:fillRect/>
              </a:stretch>
            </p:blipFill>
          </mc:Choice>
          <mc:Fallback>
            <p:blipFill>
              <a:blip r:embed="rId3">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5602" y="541855"/>
            <a:ext cx="8432798" cy="6536267"/>
          </a:xfrm>
        </p:spPr>
        <p:txBody>
          <a:bodyPr>
            <a:noAutofit/>
          </a:bodyPr>
          <a:lstStyle/>
          <a:p>
            <a:pPr>
              <a:lnSpc>
                <a:spcPts val="2660"/>
              </a:lnSpc>
              <a:spcBef>
                <a:spcPts val="200"/>
              </a:spcBef>
            </a:pPr>
            <a:r>
              <a:rPr lang="en-US" sz="2800" i="0" dirty="0" smtClean="0">
                <a:latin typeface="Neutraface Slab Display Titl"/>
                <a:cs typeface="Neutraface Slab Display Titl"/>
              </a:rPr>
              <a:t>HUMAN CENTERED:</a:t>
            </a:r>
          </a:p>
          <a:p>
            <a:pPr>
              <a:lnSpc>
                <a:spcPts val="2660"/>
              </a:lnSpc>
              <a:spcBef>
                <a:spcPts val="200"/>
              </a:spcBef>
            </a:pPr>
            <a:r>
              <a:rPr lang="en-US" sz="2400" dirty="0" smtClean="0">
                <a:solidFill>
                  <a:srgbClr val="E6E6E6"/>
                </a:solidFill>
              </a:rPr>
              <a:t>voice of and experience of the end user</a:t>
            </a:r>
          </a:p>
          <a:p>
            <a:pPr>
              <a:lnSpc>
                <a:spcPts val="2660"/>
              </a:lnSpc>
              <a:spcBef>
                <a:spcPts val="200"/>
              </a:spcBef>
            </a:pPr>
            <a:endParaRPr lang="en-US" sz="2400" dirty="0" smtClean="0"/>
          </a:p>
          <a:p>
            <a:pPr>
              <a:lnSpc>
                <a:spcPts val="2660"/>
              </a:lnSpc>
              <a:spcBef>
                <a:spcPts val="200"/>
              </a:spcBef>
            </a:pPr>
            <a:r>
              <a:rPr lang="en-US" sz="2800" i="0" dirty="0" smtClean="0">
                <a:latin typeface="Neutraface Slab Display Titl"/>
                <a:cs typeface="Neutraface Slab Display Titl"/>
              </a:rPr>
              <a:t>MAKING SYSTEMS LEVEL THINKING SEXY:</a:t>
            </a:r>
          </a:p>
          <a:p>
            <a:pPr>
              <a:lnSpc>
                <a:spcPts val="2660"/>
              </a:lnSpc>
              <a:spcBef>
                <a:spcPts val="200"/>
              </a:spcBef>
            </a:pPr>
            <a:r>
              <a:rPr lang="en-US" sz="2400" dirty="0" smtClean="0">
                <a:solidFill>
                  <a:srgbClr val="E6E6E6"/>
                </a:solidFill>
              </a:rPr>
              <a:t>stakeholder mapping and engagement </a:t>
            </a:r>
          </a:p>
          <a:p>
            <a:pPr>
              <a:lnSpc>
                <a:spcPts val="2660"/>
              </a:lnSpc>
              <a:spcBef>
                <a:spcPts val="200"/>
              </a:spcBef>
            </a:pPr>
            <a:endParaRPr lang="en-US" sz="2800" i="0" dirty="0" smtClean="0">
              <a:latin typeface="Neutraface Slab Display Titl"/>
              <a:cs typeface="Neutraface Slab Display Titl"/>
            </a:endParaRPr>
          </a:p>
          <a:p>
            <a:pPr>
              <a:lnSpc>
                <a:spcPts val="2660"/>
              </a:lnSpc>
              <a:spcBef>
                <a:spcPts val="200"/>
              </a:spcBef>
            </a:pPr>
            <a:r>
              <a:rPr lang="en-US" sz="2800" i="0" dirty="0" smtClean="0">
                <a:latin typeface="Neutraface Slab Display Titl"/>
                <a:cs typeface="Neutraface Slab Display Titl"/>
              </a:rPr>
              <a:t>STORIES CAN CHANGE THE WORLD:</a:t>
            </a:r>
          </a:p>
          <a:p>
            <a:pPr>
              <a:lnSpc>
                <a:spcPts val="2660"/>
              </a:lnSpc>
              <a:spcBef>
                <a:spcPts val="200"/>
              </a:spcBef>
            </a:pPr>
            <a:r>
              <a:rPr lang="en-US" sz="2400" dirty="0" smtClean="0">
                <a:solidFill>
                  <a:srgbClr val="E6E6E6"/>
                </a:solidFill>
              </a:rPr>
              <a:t>story studio, push vs. pull</a:t>
            </a:r>
          </a:p>
          <a:p>
            <a:pPr>
              <a:lnSpc>
                <a:spcPts val="2660"/>
              </a:lnSpc>
              <a:spcBef>
                <a:spcPts val="200"/>
              </a:spcBef>
            </a:pPr>
            <a:endParaRPr lang="en-US" sz="2400" dirty="0" smtClean="0"/>
          </a:p>
          <a:p>
            <a:pPr>
              <a:lnSpc>
                <a:spcPts val="2660"/>
              </a:lnSpc>
              <a:spcBef>
                <a:spcPts val="200"/>
              </a:spcBef>
            </a:pPr>
            <a:r>
              <a:rPr lang="en-US" sz="2800" i="0" dirty="0" smtClean="0">
                <a:latin typeface="Neutraface Slab Display Titl"/>
                <a:cs typeface="Neutraface Slab Display Titl"/>
              </a:rPr>
              <a:t>CO-CREATING THE FUTURE:</a:t>
            </a:r>
          </a:p>
          <a:p>
            <a:pPr>
              <a:lnSpc>
                <a:spcPts val="2660"/>
              </a:lnSpc>
              <a:spcBef>
                <a:spcPts val="200"/>
              </a:spcBef>
            </a:pPr>
            <a:r>
              <a:rPr lang="en-US" sz="2400" dirty="0" smtClean="0"/>
              <a:t> </a:t>
            </a:r>
            <a:r>
              <a:rPr lang="en-US" sz="2400" dirty="0" smtClean="0">
                <a:solidFill>
                  <a:srgbClr val="E6E6E6"/>
                </a:solidFill>
              </a:rPr>
              <a:t>participative design and testing</a:t>
            </a:r>
          </a:p>
          <a:p>
            <a:pPr>
              <a:lnSpc>
                <a:spcPts val="2660"/>
              </a:lnSpc>
              <a:spcBef>
                <a:spcPts val="200"/>
              </a:spcBef>
            </a:pPr>
            <a:endParaRPr lang="en-US" sz="2400" dirty="0" smtClean="0"/>
          </a:p>
          <a:p>
            <a:pPr>
              <a:lnSpc>
                <a:spcPts val="2660"/>
              </a:lnSpc>
              <a:spcBef>
                <a:spcPts val="200"/>
              </a:spcBef>
            </a:pPr>
            <a:r>
              <a:rPr lang="en-US" sz="2800" i="0" dirty="0" smtClean="0">
                <a:latin typeface="Neutraface Slab Display Titl"/>
                <a:cs typeface="Neutraface Slab Display Titl"/>
              </a:rPr>
              <a:t>EXPERIMENT ALL THE TIME:</a:t>
            </a:r>
          </a:p>
          <a:p>
            <a:pPr>
              <a:lnSpc>
                <a:spcPts val="2660"/>
              </a:lnSpc>
              <a:spcBef>
                <a:spcPts val="200"/>
              </a:spcBef>
            </a:pPr>
            <a:r>
              <a:rPr lang="en-US" sz="2400" dirty="0" smtClean="0">
                <a:solidFill>
                  <a:srgbClr val="EEECE1"/>
                </a:solidFill>
              </a:rPr>
              <a:t> </a:t>
            </a:r>
            <a:r>
              <a:rPr lang="en-US" sz="2400" dirty="0" smtClean="0">
                <a:solidFill>
                  <a:srgbClr val="E6E6E6"/>
                </a:solidFill>
              </a:rPr>
              <a:t>living labs for ongoing exploration</a:t>
            </a:r>
          </a:p>
        </p:txBody>
      </p:sp>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alphaModFix amt="50000"/>
              </a:blip>
              <a:stretch>
                <a:fillRect/>
              </a:stretch>
            </p:blipFill>
          </mc:Choice>
          <mc:Fallback>
            <p:blipFill>
              <a:blip r:embed="rId3">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1481665" y="2929469"/>
            <a:ext cx="6663265" cy="1066800"/>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rgbClr val="E6E6E6"/>
                </a:solidFill>
                <a:effectLst/>
                <a:uLnTx/>
                <a:uFillTx/>
                <a:latin typeface="Neutraface Slab Text Demi"/>
                <a:ea typeface="+mn-ea"/>
                <a:cs typeface="Neutraface Slab Text Demi"/>
              </a:rPr>
              <a:t>Demonstration of the contribution</a:t>
            </a:r>
            <a:r>
              <a:rPr kumimoji="0" lang="en-US" sz="2800" b="0" i="0" u="none" strike="noStrike" kern="1200" cap="none" spc="0" normalizeH="0" noProof="0" dirty="0" smtClean="0">
                <a:ln>
                  <a:noFill/>
                </a:ln>
                <a:solidFill>
                  <a:srgbClr val="E6E6E6"/>
                </a:solidFill>
                <a:effectLst/>
                <a:uLnTx/>
                <a:uFillTx/>
                <a:latin typeface="Neutraface Slab Text Demi"/>
                <a:ea typeface="+mn-ea"/>
                <a:cs typeface="Neutraface Slab Text Demi"/>
              </a:rPr>
              <a:t> and ongoing role student voice can have  in education reform and innovation.</a:t>
            </a:r>
            <a:endParaRPr kumimoji="0" lang="en-US" sz="2800" b="0" i="0" u="none" strike="noStrike" kern="1200" cap="none" spc="0" normalizeH="0" baseline="0" noProof="0" dirty="0">
              <a:ln>
                <a:noFill/>
              </a:ln>
              <a:solidFill>
                <a:srgbClr val="E6E6E6"/>
              </a:solidFill>
              <a:effectLst/>
              <a:uLnTx/>
              <a:uFillTx/>
              <a:latin typeface="Neutraface Slab Text Demi"/>
              <a:ea typeface="+mn-ea"/>
              <a:cs typeface="Neutraface Slab Text Demi"/>
            </a:endParaRPr>
          </a:p>
        </p:txBody>
      </p:sp>
      <p:sp>
        <p:nvSpPr>
          <p:cNvPr id="4" name="Text Placeholder 3"/>
          <p:cNvSpPr>
            <a:spLocks noGrp="1"/>
          </p:cNvSpPr>
          <p:nvPr>
            <p:ph type="body" sz="quarter" idx="10"/>
          </p:nvPr>
        </p:nvSpPr>
        <p:spPr>
          <a:xfrm>
            <a:off x="1430866" y="1718228"/>
            <a:ext cx="6612466" cy="1063074"/>
          </a:xfrm>
        </p:spPr>
        <p:txBody>
          <a:bodyPr/>
          <a:lstStyle/>
          <a:p>
            <a:pPr lvl="0" algn="l"/>
            <a:r>
              <a:rPr lang="en-US" sz="5400" dirty="0" smtClean="0"/>
              <a:t>Why we’re here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722313" y="2895600"/>
            <a:ext cx="7772400" cy="1066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rgbClr val="E6E6E6"/>
                </a:solidFill>
                <a:effectLst/>
                <a:uLnTx/>
                <a:uFillTx/>
                <a:latin typeface="Neutraface Slab Text Demi"/>
                <a:ea typeface="+mn-ea"/>
                <a:cs typeface="Neutraface Slab Text Demi"/>
              </a:rPr>
              <a:t>Gain </a:t>
            </a:r>
            <a:r>
              <a:rPr lang="en-US" sz="2800" dirty="0" smtClean="0">
                <a:solidFill>
                  <a:srgbClr val="E6E6E6"/>
                </a:solidFill>
                <a:latin typeface="Neutraface Slab Text Demi"/>
                <a:cs typeface="Neutraface Slab Text Demi"/>
              </a:rPr>
              <a:t>fresh perspective about the ‘why,’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800" dirty="0" smtClean="0">
                <a:solidFill>
                  <a:srgbClr val="E6E6E6"/>
                </a:solidFill>
                <a:latin typeface="Neutraface Slab Text Demi"/>
                <a:cs typeface="Neutraface Slab Text Demi"/>
              </a:rPr>
              <a:t>‘what’ and ‘how’ of the student experience.</a:t>
            </a:r>
            <a:endParaRPr kumimoji="0" lang="en-US" sz="2800" b="0" i="0" u="none" strike="noStrike" kern="1200" cap="none" spc="0" normalizeH="0" baseline="0" noProof="0" dirty="0">
              <a:ln>
                <a:noFill/>
              </a:ln>
              <a:solidFill>
                <a:srgbClr val="E6E6E6"/>
              </a:solidFill>
              <a:effectLst/>
              <a:uLnTx/>
              <a:uFillTx/>
              <a:latin typeface="Neutraface Slab Text Demi"/>
              <a:ea typeface="+mn-ea"/>
              <a:cs typeface="Neutraface Slab Text Demi"/>
            </a:endParaRPr>
          </a:p>
        </p:txBody>
      </p:sp>
      <p:sp>
        <p:nvSpPr>
          <p:cNvPr id="7" name="Text Placeholder 3"/>
          <p:cNvSpPr>
            <a:spLocks noGrp="1"/>
          </p:cNvSpPr>
          <p:nvPr>
            <p:ph type="body" sz="quarter" idx="10"/>
          </p:nvPr>
        </p:nvSpPr>
        <p:spPr>
          <a:xfrm>
            <a:off x="722313" y="1832526"/>
            <a:ext cx="6612466" cy="1063074"/>
          </a:xfrm>
        </p:spPr>
        <p:txBody>
          <a:bodyPr/>
          <a:lstStyle/>
          <a:p>
            <a:pPr lvl="0" algn="l"/>
            <a:r>
              <a:rPr lang="en-US" sz="5400" dirty="0" smtClean="0">
                <a:effectLst>
                  <a:outerShdw blurRad="50800" dist="38100" dir="2700000">
                    <a:srgbClr val="000000">
                      <a:alpha val="43000"/>
                    </a:srgbClr>
                  </a:outerShdw>
                </a:effectLst>
                <a:latin typeface="Neutraface Slab Display Titl"/>
                <a:cs typeface="Neutraface Slab Display Titl"/>
              </a:rPr>
              <a:t>AND…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Autofit/>
          </a:bodyPr>
          <a:lstStyle/>
          <a:p>
            <a:r>
              <a:rPr lang="en-US" sz="3600" dirty="0" smtClean="0">
                <a:solidFill>
                  <a:srgbClr val="E6E6E6"/>
                </a:solidFill>
              </a:rPr>
              <a:t>“Children are the consumers of education. They know what’s good and bad about the design of their schools. So we need to listen to them and listen hard. Then, we stand a chance of designing better schools for the future.”</a:t>
            </a:r>
            <a:endParaRPr lang="en-US" sz="3600" dirty="0">
              <a:solidFill>
                <a:srgbClr val="E6E6E6"/>
              </a:solidFill>
            </a:endParaRPr>
          </a:p>
        </p:txBody>
      </p:sp>
      <p:sp>
        <p:nvSpPr>
          <p:cNvPr id="5" name="TextBox 4"/>
          <p:cNvSpPr txBox="1"/>
          <p:nvPr/>
        </p:nvSpPr>
        <p:spPr>
          <a:xfrm>
            <a:off x="2302926" y="5213401"/>
            <a:ext cx="4682070" cy="738664"/>
          </a:xfrm>
          <a:prstGeom prst="rect">
            <a:avLst/>
          </a:prstGeom>
          <a:noFill/>
        </p:spPr>
        <p:txBody>
          <a:bodyPr wrap="square" rtlCol="0">
            <a:spAutoFit/>
          </a:bodyPr>
          <a:lstStyle/>
          <a:p>
            <a:pPr lvl="0"/>
            <a:r>
              <a:rPr lang="en-US" sz="2400" dirty="0" smtClean="0">
                <a:solidFill>
                  <a:schemeClr val="bg1">
                    <a:lumMod val="75000"/>
                  </a:schemeClr>
                </a:solidFill>
                <a:latin typeface="Neutraface Slab Text Demi"/>
                <a:cs typeface="Neutraface Slab Text Demi"/>
              </a:rPr>
              <a:t>- John Sorrell, Sorrell Foundation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ot;No&quot; Symbol 3"/>
          <p:cNvSpPr/>
          <p:nvPr/>
        </p:nvSpPr>
        <p:spPr>
          <a:xfrm>
            <a:off x="1790700" y="825500"/>
            <a:ext cx="5232400" cy="5054600"/>
          </a:xfrm>
          <a:prstGeom prst="noSmoking">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latin typeface="Neutraface Slab Text Demi"/>
            </a:endParaRPr>
          </a:p>
        </p:txBody>
      </p:sp>
      <p:sp>
        <p:nvSpPr>
          <p:cNvPr id="2" name="Title 1"/>
          <p:cNvSpPr>
            <a:spLocks noGrp="1"/>
          </p:cNvSpPr>
          <p:nvPr>
            <p:ph type="title" idx="4294967295"/>
          </p:nvPr>
        </p:nvSpPr>
        <p:spPr>
          <a:xfrm>
            <a:off x="-135464" y="2624138"/>
            <a:ext cx="9144000" cy="1362075"/>
          </a:xfrm>
        </p:spPr>
        <p:txBody>
          <a:bodyPr/>
          <a:lstStyle/>
          <a:p>
            <a:pPr algn="ctr"/>
            <a:r>
              <a:rPr lang="en-US" sz="8000" dirty="0" smtClean="0">
                <a:solidFill>
                  <a:schemeClr val="bg1"/>
                </a:solidFill>
                <a:effectLst>
                  <a:outerShdw blurRad="50800" dist="38100" dir="2700000">
                    <a:srgbClr val="000000">
                      <a:alpha val="43000"/>
                    </a:srgbClr>
                  </a:outerShdw>
                </a:effectLst>
                <a:latin typeface="Neutraface Slab Text Demi"/>
                <a:cs typeface="Neutraface Slab Text Demi"/>
              </a:rPr>
              <a:t>RHETORIC</a:t>
            </a:r>
            <a:endParaRPr lang="en-US" sz="8000" dirty="0">
              <a:solidFill>
                <a:schemeClr val="bg1"/>
              </a:solidFill>
              <a:effectLst>
                <a:outerShdw blurRad="50800" dist="38100" dir="2700000">
                  <a:srgbClr val="000000">
                    <a:alpha val="43000"/>
                  </a:srgbClr>
                </a:outerShdw>
              </a:effectLst>
              <a:latin typeface="Neutraface Slab Text Demi"/>
              <a:cs typeface="Neutraface Slab Text Dem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71638"/>
            <a:ext cx="9144000" cy="1362075"/>
          </a:xfrm>
        </p:spPr>
        <p:txBody>
          <a:bodyPr>
            <a:normAutofit/>
          </a:bodyPr>
          <a:lstStyle/>
          <a:p>
            <a:pPr algn="ctr"/>
            <a:r>
              <a:rPr lang="en-US" sz="6600" dirty="0" smtClean="0">
                <a:solidFill>
                  <a:schemeClr val="bg1"/>
                </a:solidFill>
                <a:latin typeface="Neutraface Slab Text Demi"/>
                <a:cs typeface="Neutraface Slab Text Demi"/>
              </a:rPr>
              <a:t>MOMENT OF PAUSE</a:t>
            </a:r>
            <a:endParaRPr lang="en-US" sz="6600" dirty="0">
              <a:solidFill>
                <a:schemeClr val="bg1"/>
              </a:solidFill>
              <a:latin typeface="Neutraface Slab Text Demi"/>
              <a:cs typeface="Neutraface Slab Text Demi"/>
            </a:endParaRPr>
          </a:p>
        </p:txBody>
      </p:sp>
      <p:sp>
        <p:nvSpPr>
          <p:cNvPr id="4" name="Title 1"/>
          <p:cNvSpPr txBox="1">
            <a:spLocks/>
          </p:cNvSpPr>
          <p:nvPr/>
        </p:nvSpPr>
        <p:spPr>
          <a:xfrm>
            <a:off x="698500" y="3309938"/>
            <a:ext cx="8013700" cy="18462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Neutraface Slab Text Demi"/>
                <a:ea typeface="+mj-ea"/>
                <a:cs typeface="+mj-cs"/>
              </a:defRPr>
            </a:lvl1pPr>
          </a:lstStyle>
          <a:p>
            <a:r>
              <a:rPr lang="en-US" sz="3200" dirty="0" smtClean="0">
                <a:solidFill>
                  <a:schemeClr val="bg1"/>
                </a:solidFill>
                <a:cs typeface="Neutraface Slab Text Demi"/>
              </a:rPr>
              <a:t>Questions?</a:t>
            </a:r>
          </a:p>
          <a:p>
            <a:endParaRPr lang="en-US" sz="1600" dirty="0" smtClean="0">
              <a:solidFill>
                <a:schemeClr val="bg1"/>
              </a:solidFill>
              <a:cs typeface="Neutraface Slab Text Demi"/>
            </a:endParaRPr>
          </a:p>
          <a:p>
            <a:r>
              <a:rPr lang="en-US" sz="1600" b="1" dirty="0" smtClean="0">
                <a:solidFill>
                  <a:schemeClr val="bg1"/>
                </a:solidFill>
                <a:cs typeface="Neutraface Slab Text Demi"/>
              </a:rPr>
              <a:t>Poll: </a:t>
            </a:r>
            <a:r>
              <a:rPr lang="en-US" sz="1600" dirty="0" smtClean="0">
                <a:solidFill>
                  <a:schemeClr val="bg1"/>
                </a:solidFill>
                <a:cs typeface="Neutraface Slab Text Demi"/>
              </a:rPr>
              <a:t>Do you have formal processes in place for engaging students in reform efforts?</a:t>
            </a:r>
          </a:p>
          <a:p>
            <a:endParaRPr lang="en-US" sz="1600" dirty="0">
              <a:solidFill>
                <a:schemeClr val="bg1"/>
              </a:solidFill>
              <a:cs typeface="Neutraface Slab Text Demi"/>
            </a:endParaRPr>
          </a:p>
          <a:p>
            <a:r>
              <a:rPr lang="en-US" sz="1600" b="1" dirty="0" smtClean="0">
                <a:solidFill>
                  <a:schemeClr val="bg1"/>
                </a:solidFill>
                <a:cs typeface="Neutraface Slab Text Demi"/>
              </a:rPr>
              <a:t>Chat: </a:t>
            </a:r>
            <a:r>
              <a:rPr lang="en-US" sz="1600" dirty="0" smtClean="0">
                <a:solidFill>
                  <a:schemeClr val="bg1"/>
                </a:solidFill>
                <a:cs typeface="Neutraface Slab Text Demi"/>
              </a:rPr>
              <a:t>How do you define student voice?</a:t>
            </a:r>
            <a:endParaRPr lang="en-US" sz="1600" dirty="0">
              <a:solidFill>
                <a:schemeClr val="bg1"/>
              </a:solidFill>
              <a:cs typeface="Neutraface Slab Text Dem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4897" y="2674081"/>
            <a:ext cx="6321495" cy="954107"/>
          </a:xfrm>
          <a:prstGeom prst="rect">
            <a:avLst/>
          </a:prstGeom>
          <a:noFill/>
        </p:spPr>
        <p:txBody>
          <a:bodyPr wrap="square" rtlCol="0">
            <a:spAutoFit/>
          </a:bodyPr>
          <a:lstStyle/>
          <a:p>
            <a:r>
              <a:rPr lang="en-US" sz="5600" i="1" dirty="0" smtClean="0">
                <a:solidFill>
                  <a:schemeClr val="accent5">
                    <a:lumMod val="20000"/>
                    <a:lumOff val="80000"/>
                  </a:schemeClr>
                </a:solidFill>
                <a:latin typeface="Neutraface Slab Text Demi"/>
                <a:cs typeface="Neutraface Slab Text Demi"/>
              </a:rPr>
              <a:t>A 3-Part Tale</a:t>
            </a:r>
            <a:endParaRPr lang="en-US" sz="5600" i="1" dirty="0">
              <a:solidFill>
                <a:schemeClr val="accent5">
                  <a:lumMod val="20000"/>
                  <a:lumOff val="80000"/>
                </a:schemeClr>
              </a:solidFill>
              <a:latin typeface="Neutraface Slab Text Demi"/>
              <a:cs typeface="Neutraface Slab Text Demi"/>
            </a:endParaRPr>
          </a:p>
        </p:txBody>
      </p:sp>
      <p:sp>
        <p:nvSpPr>
          <p:cNvPr id="6" name="Text Placeholder 2"/>
          <p:cNvSpPr>
            <a:spLocks noGrp="1"/>
          </p:cNvSpPr>
          <p:nvPr>
            <p:ph type="body" sz="quarter" idx="10"/>
          </p:nvPr>
        </p:nvSpPr>
        <p:spPr>
          <a:xfrm>
            <a:off x="838200" y="3688253"/>
            <a:ext cx="7704664" cy="765214"/>
          </a:xfrm>
        </p:spPr>
        <p:txBody>
          <a:bodyPr>
            <a:noAutofit/>
          </a:bodyPr>
          <a:lstStyle/>
          <a:p>
            <a:r>
              <a:rPr lang="en-US" sz="3600" dirty="0" smtClean="0">
                <a:solidFill>
                  <a:srgbClr val="E6E6E6"/>
                </a:solidFill>
              </a:rPr>
              <a:t>why  </a:t>
            </a:r>
            <a:r>
              <a:rPr lang="en-US" sz="3600" dirty="0" err="1" smtClean="0">
                <a:solidFill>
                  <a:srgbClr val="E6E6E6"/>
                </a:solidFill>
                <a:ea typeface="Lucida Grande"/>
              </a:rPr>
              <a:t>Ι</a:t>
            </a:r>
            <a:r>
              <a:rPr lang="en-US" sz="3600" dirty="0" smtClean="0">
                <a:solidFill>
                  <a:srgbClr val="E6E6E6"/>
                </a:solidFill>
              </a:rPr>
              <a:t>  what  </a:t>
            </a:r>
            <a:r>
              <a:rPr lang="en-US" sz="3600" dirty="0" err="1" smtClean="0">
                <a:solidFill>
                  <a:srgbClr val="E6E6E6"/>
                </a:solidFill>
                <a:ea typeface="Lucida Grande"/>
              </a:rPr>
              <a:t>Ι</a:t>
            </a:r>
            <a:r>
              <a:rPr lang="en-US" sz="3600" dirty="0" smtClean="0">
                <a:solidFill>
                  <a:srgbClr val="E6E6E6"/>
                </a:solidFill>
              </a:rPr>
              <a:t>   how</a:t>
            </a:r>
            <a:endParaRPr lang="en-US" sz="3600" dirty="0">
              <a:solidFill>
                <a:srgbClr val="E6E6E6"/>
              </a:solidFill>
            </a:endParaRPr>
          </a:p>
        </p:txBody>
      </p:sp>
      <p:pic>
        <p:nvPicPr>
          <p:cNvPr id="7" name="Picture 6" descr="genome-icons-footer-15.png"/>
          <p:cNvPicPr>
            <a:picLocks noChangeAspect="1"/>
          </p:cNvPicPr>
          <p:nvPr/>
        </p:nvPicPr>
        <p:blipFill>
          <a:blip r:embed="rId3">
            <a:grayscl/>
            <a:alphaModFix amt="35000"/>
          </a:blip>
          <a:stretch>
            <a:fillRect/>
          </a:stretch>
        </p:blipFill>
        <p:spPr>
          <a:xfrm rot="16200000">
            <a:off x="-2091681" y="2802883"/>
            <a:ext cx="6357744" cy="146318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55650"/>
            <a:ext cx="9144000" cy="657225"/>
          </a:xfrm>
        </p:spPr>
        <p:txBody>
          <a:bodyPr wrap="square" anchor="t">
            <a:normAutofit fontScale="90000"/>
          </a:bodyPr>
          <a:lstStyle/>
          <a:p>
            <a:pPr>
              <a:spcAft>
                <a:spcPts val="600"/>
              </a:spcAft>
            </a:pPr>
            <a:r>
              <a:rPr lang="en-US" sz="3200" dirty="0" smtClean="0">
                <a:solidFill>
                  <a:schemeClr val="accent5">
                    <a:lumMod val="20000"/>
                    <a:lumOff val="80000"/>
                  </a:schemeClr>
                </a:solidFill>
                <a:latin typeface="Neutraface Slab Display Medium"/>
                <a:cs typeface="Neutraface Slab Display Medium"/>
              </a:rPr>
              <a:t>{An (almost) approach for designing student experiences}</a:t>
            </a:r>
            <a:endParaRPr lang="en-US" sz="3200" dirty="0">
              <a:solidFill>
                <a:schemeClr val="accent5">
                  <a:lumMod val="20000"/>
                  <a:lumOff val="80000"/>
                </a:schemeClr>
              </a:solidFill>
              <a:latin typeface="Neutraface Slab Display Medium"/>
              <a:cs typeface="Neutraface Slab Display Medium"/>
            </a:endParaRPr>
          </a:p>
        </p:txBody>
      </p:sp>
      <p:grpSp>
        <p:nvGrpSpPr>
          <p:cNvPr id="15" name="Group 21"/>
          <p:cNvGrpSpPr/>
          <p:nvPr/>
        </p:nvGrpSpPr>
        <p:grpSpPr>
          <a:xfrm>
            <a:off x="4923592" y="1628966"/>
            <a:ext cx="2231886" cy="4231371"/>
            <a:chOff x="3509852" y="2586995"/>
            <a:chExt cx="2231886" cy="3514654"/>
          </a:xfrm>
        </p:grpSpPr>
        <p:cxnSp>
          <p:nvCxnSpPr>
            <p:cNvPr id="16" name="Straight Connector 15"/>
            <p:cNvCxnSpPr/>
            <p:nvPr/>
          </p:nvCxnSpPr>
          <p:spPr>
            <a:xfrm>
              <a:off x="3509852" y="3365686"/>
              <a:ext cx="2231886" cy="1588"/>
            </a:xfrm>
            <a:prstGeom prst="line">
              <a:avLst/>
            </a:prstGeom>
            <a:ln w="76200" cap="flat" cmpd="sng" algn="ctr">
              <a:solidFill>
                <a:schemeClr val="accent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09852" y="2586995"/>
              <a:ext cx="2231886" cy="766935"/>
            </a:xfrm>
            <a:prstGeom prst="rect">
              <a:avLst/>
            </a:prstGeom>
            <a:noFill/>
          </p:spPr>
          <p:txBody>
            <a:bodyPr wrap="square" rtlCol="0">
              <a:spAutoFit/>
            </a:bodyPr>
            <a:lstStyle/>
            <a:p>
              <a:pPr algn="ctr"/>
              <a:r>
                <a:rPr lang="en-US" sz="5400" cap="all" dirty="0" smtClean="0">
                  <a:solidFill>
                    <a:schemeClr val="accent5">
                      <a:lumMod val="20000"/>
                      <a:lumOff val="80000"/>
                    </a:schemeClr>
                  </a:solidFill>
                  <a:latin typeface="Neutraface Slab Text Demi"/>
                  <a:cs typeface="Neutraface Slab Text Demi"/>
                </a:rPr>
                <a:t>how</a:t>
              </a:r>
              <a:endParaRPr lang="en-US" sz="5800" cap="all" dirty="0">
                <a:solidFill>
                  <a:schemeClr val="accent5">
                    <a:lumMod val="20000"/>
                    <a:lumOff val="80000"/>
                  </a:schemeClr>
                </a:solidFill>
                <a:latin typeface="Neutraface Slab Text Demi"/>
                <a:cs typeface="Neutraface Slab Text Demi"/>
              </a:endParaRPr>
            </a:p>
          </p:txBody>
        </p:sp>
        <p:sp>
          <p:nvSpPr>
            <p:cNvPr id="20" name="Rectangle 19"/>
            <p:cNvSpPr/>
            <p:nvPr/>
          </p:nvSpPr>
          <p:spPr>
            <a:xfrm>
              <a:off x="3509852" y="3484109"/>
              <a:ext cx="2231886" cy="2617540"/>
            </a:xfrm>
            <a:prstGeom prst="rect">
              <a:avLst/>
            </a:prstGeom>
            <a:gradFill>
              <a:gsLst>
                <a:gs pos="0">
                  <a:srgbClr val="6290AA"/>
                </a:gs>
                <a:gs pos="73000">
                  <a:schemeClr val="bg1">
                    <a:alpha val="14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utraface Slab Text Demi"/>
              </a:endParaRPr>
            </a:p>
          </p:txBody>
        </p:sp>
        <p:sp>
          <p:nvSpPr>
            <p:cNvPr id="22" name="TextBox 21"/>
            <p:cNvSpPr txBox="1"/>
            <p:nvPr/>
          </p:nvSpPr>
          <p:spPr>
            <a:xfrm>
              <a:off x="3509852" y="3493692"/>
              <a:ext cx="2231886" cy="1099273"/>
            </a:xfrm>
            <a:prstGeom prst="rect">
              <a:avLst/>
            </a:prstGeom>
            <a:noFill/>
          </p:spPr>
          <p:txBody>
            <a:bodyPr wrap="square" rtlCol="0">
              <a:spAutoFit/>
            </a:bodyPr>
            <a:lstStyle/>
            <a:p>
              <a:pPr algn="ctr"/>
              <a:r>
                <a:rPr lang="en-US" sz="2000" dirty="0" smtClean="0">
                  <a:solidFill>
                    <a:srgbClr val="E6E6E6"/>
                  </a:solidFill>
                  <a:latin typeface="Neutraface Slab Text Demi"/>
                  <a:cs typeface="Neutraface Slab Text Demi"/>
                </a:rPr>
                <a:t>An appropriate,</a:t>
              </a:r>
            </a:p>
            <a:p>
              <a:pPr algn="ctr"/>
              <a:r>
                <a:rPr lang="en-US" sz="2000" dirty="0" smtClean="0">
                  <a:solidFill>
                    <a:srgbClr val="E6E6E6"/>
                  </a:solidFill>
                  <a:latin typeface="Neutraface Slab Text Demi"/>
                  <a:cs typeface="Neutraface Slab Text Demi"/>
                </a:rPr>
                <a:t>smart, delightful way to put the ‘what’ into action</a:t>
              </a:r>
              <a:endParaRPr lang="en-US" sz="2000" dirty="0">
                <a:solidFill>
                  <a:srgbClr val="E6E6E6"/>
                </a:solidFill>
                <a:latin typeface="Neutraface Slab Text Demi"/>
                <a:cs typeface="Neutraface Slab Text Demi"/>
              </a:endParaRPr>
            </a:p>
          </p:txBody>
        </p:sp>
      </p:grpSp>
      <p:grpSp>
        <p:nvGrpSpPr>
          <p:cNvPr id="17" name="Group 21"/>
          <p:cNvGrpSpPr/>
          <p:nvPr/>
        </p:nvGrpSpPr>
        <p:grpSpPr>
          <a:xfrm>
            <a:off x="2244817" y="1628966"/>
            <a:ext cx="2231886" cy="4231371"/>
            <a:chOff x="3509852" y="2586995"/>
            <a:chExt cx="2231886" cy="3514654"/>
          </a:xfrm>
        </p:grpSpPr>
        <p:cxnSp>
          <p:nvCxnSpPr>
            <p:cNvPr id="25" name="Straight Connector 24"/>
            <p:cNvCxnSpPr/>
            <p:nvPr/>
          </p:nvCxnSpPr>
          <p:spPr>
            <a:xfrm>
              <a:off x="3509852" y="3365686"/>
              <a:ext cx="2231886" cy="1588"/>
            </a:xfrm>
            <a:prstGeom prst="line">
              <a:avLst/>
            </a:prstGeom>
            <a:ln w="76200" cap="flat" cmpd="sng" algn="ctr">
              <a:solidFill>
                <a:schemeClr val="accent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509852" y="2586995"/>
              <a:ext cx="2231886" cy="766935"/>
            </a:xfrm>
            <a:prstGeom prst="rect">
              <a:avLst/>
            </a:prstGeom>
            <a:noFill/>
          </p:spPr>
          <p:txBody>
            <a:bodyPr wrap="square" rtlCol="0">
              <a:spAutoFit/>
            </a:bodyPr>
            <a:lstStyle/>
            <a:p>
              <a:pPr algn="ctr"/>
              <a:r>
                <a:rPr lang="en-US" sz="5400" cap="all" dirty="0" smtClean="0">
                  <a:solidFill>
                    <a:schemeClr val="accent5">
                      <a:lumMod val="20000"/>
                      <a:lumOff val="80000"/>
                    </a:schemeClr>
                  </a:solidFill>
                  <a:latin typeface="Neutraface Slab Text Demi"/>
                  <a:cs typeface="Neutraface Slab Text Demi"/>
                </a:rPr>
                <a:t>WHAT</a:t>
              </a:r>
              <a:endParaRPr lang="en-US" sz="5800" cap="all" dirty="0">
                <a:solidFill>
                  <a:schemeClr val="accent5">
                    <a:lumMod val="20000"/>
                    <a:lumOff val="80000"/>
                  </a:schemeClr>
                </a:solidFill>
                <a:latin typeface="Neutraface Slab Text Demi"/>
                <a:cs typeface="Neutraface Slab Text Demi"/>
              </a:endParaRPr>
            </a:p>
          </p:txBody>
        </p:sp>
        <p:sp>
          <p:nvSpPr>
            <p:cNvPr id="27" name="Rectangle 26"/>
            <p:cNvSpPr/>
            <p:nvPr/>
          </p:nvSpPr>
          <p:spPr>
            <a:xfrm>
              <a:off x="3509852" y="3484109"/>
              <a:ext cx="2231886" cy="2617540"/>
            </a:xfrm>
            <a:prstGeom prst="rect">
              <a:avLst/>
            </a:prstGeom>
            <a:gradFill>
              <a:gsLst>
                <a:gs pos="0">
                  <a:srgbClr val="6290AA"/>
                </a:gs>
                <a:gs pos="73000">
                  <a:schemeClr val="bg1">
                    <a:alpha val="14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utraface Slab Text Demi"/>
              </a:endParaRPr>
            </a:p>
          </p:txBody>
        </p:sp>
        <p:sp>
          <p:nvSpPr>
            <p:cNvPr id="28" name="TextBox 27"/>
            <p:cNvSpPr txBox="1"/>
            <p:nvPr/>
          </p:nvSpPr>
          <p:spPr>
            <a:xfrm>
              <a:off x="3509852" y="3493692"/>
              <a:ext cx="2231886" cy="2377497"/>
            </a:xfrm>
            <a:prstGeom prst="rect">
              <a:avLst/>
            </a:prstGeom>
            <a:noFill/>
          </p:spPr>
          <p:txBody>
            <a:bodyPr wrap="square" rtlCol="0">
              <a:spAutoFit/>
            </a:bodyPr>
            <a:lstStyle/>
            <a:p>
              <a:pPr algn="ctr"/>
              <a:r>
                <a:rPr lang="en-US" sz="2000" dirty="0" smtClean="0">
                  <a:solidFill>
                    <a:srgbClr val="E6E6E6"/>
                  </a:solidFill>
                  <a:latin typeface="Neutraface Slab Text Demi"/>
                  <a:cs typeface="Neutraface Slab Text Demi"/>
                </a:rPr>
                <a:t>Models, environment, resources, support structures, curricula, programs, policies, etc. needed to deliver the best experience</a:t>
              </a:r>
              <a:endParaRPr lang="en-US" sz="2000" dirty="0">
                <a:solidFill>
                  <a:srgbClr val="E6E6E6"/>
                </a:solidFill>
                <a:latin typeface="Neutraface Slab Text Demi"/>
                <a:cs typeface="Neutraface Slab Text Demi"/>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55650"/>
            <a:ext cx="9144000" cy="657225"/>
          </a:xfrm>
        </p:spPr>
        <p:txBody>
          <a:bodyPr wrap="square" anchor="t">
            <a:normAutofit fontScale="90000"/>
          </a:bodyPr>
          <a:lstStyle/>
          <a:p>
            <a:pPr>
              <a:spcAft>
                <a:spcPts val="600"/>
              </a:spcAft>
            </a:pPr>
            <a:r>
              <a:rPr lang="en-US" sz="3200" dirty="0" smtClean="0">
                <a:solidFill>
                  <a:schemeClr val="accent5">
                    <a:lumMod val="20000"/>
                    <a:lumOff val="80000"/>
                  </a:schemeClr>
                </a:solidFill>
                <a:latin typeface="Neutraface Slab Display Medium"/>
                <a:cs typeface="Neutraface Slab Display Medium"/>
              </a:rPr>
              <a:t>{An approach for designing </a:t>
            </a:r>
            <a:r>
              <a:rPr lang="en-US" sz="3200" i="1" dirty="0" smtClean="0">
                <a:solidFill>
                  <a:schemeClr val="accent5">
                    <a:lumMod val="20000"/>
                    <a:lumOff val="80000"/>
                  </a:schemeClr>
                </a:solidFill>
                <a:latin typeface="Neutraface Slab Display Medium"/>
                <a:cs typeface="Neutraface Slab Display Medium"/>
              </a:rPr>
              <a:t>winning  </a:t>
            </a:r>
            <a:r>
              <a:rPr lang="en-US" sz="3200" dirty="0" smtClean="0">
                <a:solidFill>
                  <a:schemeClr val="accent5">
                    <a:lumMod val="20000"/>
                    <a:lumOff val="80000"/>
                  </a:schemeClr>
                </a:solidFill>
                <a:latin typeface="Neutraface Slab Display Medium"/>
                <a:cs typeface="Neutraface Slab Display Medium"/>
              </a:rPr>
              <a:t>student experiences}</a:t>
            </a:r>
            <a:endParaRPr lang="en-US" sz="3200" dirty="0">
              <a:solidFill>
                <a:schemeClr val="accent5">
                  <a:lumMod val="20000"/>
                  <a:lumOff val="80000"/>
                </a:schemeClr>
              </a:solidFill>
              <a:latin typeface="Neutraface Slab Display Medium"/>
              <a:cs typeface="Neutraface Slab Display Medium"/>
            </a:endParaRPr>
          </a:p>
        </p:txBody>
      </p:sp>
      <p:grpSp>
        <p:nvGrpSpPr>
          <p:cNvPr id="3" name="Group 21"/>
          <p:cNvGrpSpPr/>
          <p:nvPr/>
        </p:nvGrpSpPr>
        <p:grpSpPr>
          <a:xfrm>
            <a:off x="6142768" y="1510435"/>
            <a:ext cx="2231886" cy="4231371"/>
            <a:chOff x="3509852" y="2586995"/>
            <a:chExt cx="2231886" cy="3514654"/>
          </a:xfrm>
        </p:grpSpPr>
        <p:cxnSp>
          <p:nvCxnSpPr>
            <p:cNvPr id="16" name="Straight Connector 15"/>
            <p:cNvCxnSpPr/>
            <p:nvPr/>
          </p:nvCxnSpPr>
          <p:spPr>
            <a:xfrm>
              <a:off x="3509852" y="3365686"/>
              <a:ext cx="2231886" cy="1588"/>
            </a:xfrm>
            <a:prstGeom prst="line">
              <a:avLst/>
            </a:prstGeom>
            <a:ln w="76200" cap="flat" cmpd="sng" algn="ctr">
              <a:solidFill>
                <a:schemeClr val="accent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09852" y="2586995"/>
              <a:ext cx="2231886" cy="766935"/>
            </a:xfrm>
            <a:prstGeom prst="rect">
              <a:avLst/>
            </a:prstGeom>
            <a:noFill/>
          </p:spPr>
          <p:txBody>
            <a:bodyPr wrap="square" rtlCol="0">
              <a:spAutoFit/>
            </a:bodyPr>
            <a:lstStyle/>
            <a:p>
              <a:pPr algn="ctr"/>
              <a:r>
                <a:rPr lang="en-US" sz="5400" cap="all" dirty="0" smtClean="0">
                  <a:solidFill>
                    <a:schemeClr val="accent5">
                      <a:lumMod val="20000"/>
                      <a:lumOff val="80000"/>
                    </a:schemeClr>
                  </a:solidFill>
                  <a:latin typeface="Neutraface Slab Text Demi"/>
                  <a:cs typeface="Neutraface Slab Text Demi"/>
                </a:rPr>
                <a:t>how</a:t>
              </a:r>
              <a:endParaRPr lang="en-US" sz="5800" cap="all" dirty="0">
                <a:solidFill>
                  <a:schemeClr val="accent5">
                    <a:lumMod val="20000"/>
                    <a:lumOff val="80000"/>
                  </a:schemeClr>
                </a:solidFill>
                <a:latin typeface="Neutraface Slab Text Demi"/>
                <a:cs typeface="Neutraface Slab Text Demi"/>
              </a:endParaRPr>
            </a:p>
          </p:txBody>
        </p:sp>
        <p:sp>
          <p:nvSpPr>
            <p:cNvPr id="20" name="Rectangle 19"/>
            <p:cNvSpPr/>
            <p:nvPr/>
          </p:nvSpPr>
          <p:spPr>
            <a:xfrm>
              <a:off x="3509852" y="3484109"/>
              <a:ext cx="2231886" cy="2617540"/>
            </a:xfrm>
            <a:prstGeom prst="rect">
              <a:avLst/>
            </a:prstGeom>
            <a:gradFill>
              <a:gsLst>
                <a:gs pos="0">
                  <a:srgbClr val="6290AA"/>
                </a:gs>
                <a:gs pos="73000">
                  <a:schemeClr val="bg1">
                    <a:alpha val="14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utraface Slab Text Demi"/>
              </a:endParaRPr>
            </a:p>
          </p:txBody>
        </p:sp>
        <p:sp>
          <p:nvSpPr>
            <p:cNvPr id="22" name="TextBox 21"/>
            <p:cNvSpPr txBox="1"/>
            <p:nvPr/>
          </p:nvSpPr>
          <p:spPr>
            <a:xfrm>
              <a:off x="3509852" y="3493692"/>
              <a:ext cx="2231886" cy="1099273"/>
            </a:xfrm>
            <a:prstGeom prst="rect">
              <a:avLst/>
            </a:prstGeom>
            <a:noFill/>
          </p:spPr>
          <p:txBody>
            <a:bodyPr wrap="square" rtlCol="0">
              <a:spAutoFit/>
            </a:bodyPr>
            <a:lstStyle/>
            <a:p>
              <a:pPr algn="ctr"/>
              <a:r>
                <a:rPr lang="en-US" sz="2000" dirty="0" smtClean="0">
                  <a:solidFill>
                    <a:srgbClr val="E6E6E6"/>
                  </a:solidFill>
                  <a:latin typeface="Neutraface Slab Text Demi"/>
                  <a:cs typeface="Neutraface Slab Text Demi"/>
                </a:rPr>
                <a:t>An appropriate,</a:t>
              </a:r>
            </a:p>
            <a:p>
              <a:pPr algn="ctr"/>
              <a:r>
                <a:rPr lang="en-US" sz="2000" dirty="0" smtClean="0">
                  <a:solidFill>
                    <a:srgbClr val="E6E6E6"/>
                  </a:solidFill>
                  <a:latin typeface="Neutraface Slab Text Demi"/>
                  <a:cs typeface="Neutraface Slab Text Demi"/>
                </a:rPr>
                <a:t>smart, delightful way to put the ‘what’ into action</a:t>
              </a:r>
              <a:endParaRPr lang="en-US" sz="2000" dirty="0">
                <a:solidFill>
                  <a:srgbClr val="E6E6E6"/>
                </a:solidFill>
                <a:latin typeface="Neutraface Slab Text Demi"/>
                <a:cs typeface="Neutraface Slab Text Demi"/>
              </a:endParaRPr>
            </a:p>
          </p:txBody>
        </p:sp>
      </p:grpSp>
      <p:grpSp>
        <p:nvGrpSpPr>
          <p:cNvPr id="4" name="Group 21"/>
          <p:cNvGrpSpPr/>
          <p:nvPr/>
        </p:nvGrpSpPr>
        <p:grpSpPr>
          <a:xfrm>
            <a:off x="3463993" y="1510435"/>
            <a:ext cx="2231886" cy="4231371"/>
            <a:chOff x="3509852" y="2586995"/>
            <a:chExt cx="2231886" cy="3514654"/>
          </a:xfrm>
        </p:grpSpPr>
        <p:cxnSp>
          <p:nvCxnSpPr>
            <p:cNvPr id="25" name="Straight Connector 24"/>
            <p:cNvCxnSpPr/>
            <p:nvPr/>
          </p:nvCxnSpPr>
          <p:spPr>
            <a:xfrm>
              <a:off x="3509852" y="3365686"/>
              <a:ext cx="2231886" cy="1588"/>
            </a:xfrm>
            <a:prstGeom prst="line">
              <a:avLst/>
            </a:prstGeom>
            <a:ln w="76200" cap="flat" cmpd="sng" algn="ctr">
              <a:solidFill>
                <a:schemeClr val="accent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509852" y="2586995"/>
              <a:ext cx="2231886" cy="766935"/>
            </a:xfrm>
            <a:prstGeom prst="rect">
              <a:avLst/>
            </a:prstGeom>
            <a:noFill/>
          </p:spPr>
          <p:txBody>
            <a:bodyPr wrap="square" rtlCol="0">
              <a:spAutoFit/>
            </a:bodyPr>
            <a:lstStyle/>
            <a:p>
              <a:pPr algn="ctr"/>
              <a:r>
                <a:rPr lang="en-US" sz="5400" cap="all" dirty="0" smtClean="0">
                  <a:solidFill>
                    <a:schemeClr val="accent5">
                      <a:lumMod val="20000"/>
                      <a:lumOff val="80000"/>
                    </a:schemeClr>
                  </a:solidFill>
                  <a:latin typeface="Neutraface Slab Text Demi"/>
                  <a:cs typeface="Neutraface Slab Text Demi"/>
                </a:rPr>
                <a:t>WHAT</a:t>
              </a:r>
              <a:endParaRPr lang="en-US" sz="5800" cap="all" dirty="0">
                <a:solidFill>
                  <a:schemeClr val="accent5">
                    <a:lumMod val="20000"/>
                    <a:lumOff val="80000"/>
                  </a:schemeClr>
                </a:solidFill>
                <a:latin typeface="Neutraface Slab Text Demi"/>
                <a:cs typeface="Neutraface Slab Text Demi"/>
              </a:endParaRPr>
            </a:p>
          </p:txBody>
        </p:sp>
        <p:sp>
          <p:nvSpPr>
            <p:cNvPr id="27" name="Rectangle 26"/>
            <p:cNvSpPr/>
            <p:nvPr/>
          </p:nvSpPr>
          <p:spPr>
            <a:xfrm>
              <a:off x="3509852" y="3484109"/>
              <a:ext cx="2231886" cy="2617540"/>
            </a:xfrm>
            <a:prstGeom prst="rect">
              <a:avLst/>
            </a:prstGeom>
            <a:gradFill>
              <a:gsLst>
                <a:gs pos="0">
                  <a:srgbClr val="6290AA"/>
                </a:gs>
                <a:gs pos="73000">
                  <a:schemeClr val="bg1">
                    <a:alpha val="14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utraface Slab Text Demi"/>
              </a:endParaRPr>
            </a:p>
          </p:txBody>
        </p:sp>
        <p:sp>
          <p:nvSpPr>
            <p:cNvPr id="28" name="TextBox 27"/>
            <p:cNvSpPr txBox="1"/>
            <p:nvPr/>
          </p:nvSpPr>
          <p:spPr>
            <a:xfrm>
              <a:off x="3509852" y="3493692"/>
              <a:ext cx="2231886" cy="2377497"/>
            </a:xfrm>
            <a:prstGeom prst="rect">
              <a:avLst/>
            </a:prstGeom>
            <a:noFill/>
          </p:spPr>
          <p:txBody>
            <a:bodyPr wrap="square" rtlCol="0">
              <a:spAutoFit/>
            </a:bodyPr>
            <a:lstStyle/>
            <a:p>
              <a:pPr algn="ctr"/>
              <a:r>
                <a:rPr lang="en-US" sz="2000" dirty="0" smtClean="0">
                  <a:solidFill>
                    <a:srgbClr val="E6E6E6"/>
                  </a:solidFill>
                  <a:latin typeface="Neutraface Slab Text Demi"/>
                  <a:cs typeface="Neutraface Slab Text Demi"/>
                </a:rPr>
                <a:t>Models, environment, resources, support structures, curricula, programs, policies, etc. needed to deliver the best experience</a:t>
              </a:r>
              <a:endParaRPr lang="en-US" sz="2000" dirty="0">
                <a:solidFill>
                  <a:srgbClr val="E6E6E6"/>
                </a:solidFill>
                <a:latin typeface="Neutraface Slab Text Demi"/>
                <a:cs typeface="Neutraface Slab Text Demi"/>
              </a:endParaRPr>
            </a:p>
          </p:txBody>
        </p:sp>
      </p:grpSp>
      <p:grpSp>
        <p:nvGrpSpPr>
          <p:cNvPr id="13" name="Group 21"/>
          <p:cNvGrpSpPr/>
          <p:nvPr/>
        </p:nvGrpSpPr>
        <p:grpSpPr>
          <a:xfrm>
            <a:off x="771592" y="1510435"/>
            <a:ext cx="2231886" cy="4231371"/>
            <a:chOff x="3509852" y="2586995"/>
            <a:chExt cx="2231886" cy="3514654"/>
          </a:xfrm>
        </p:grpSpPr>
        <p:cxnSp>
          <p:nvCxnSpPr>
            <p:cNvPr id="14" name="Straight Connector 13"/>
            <p:cNvCxnSpPr/>
            <p:nvPr/>
          </p:nvCxnSpPr>
          <p:spPr>
            <a:xfrm>
              <a:off x="3509852" y="3365686"/>
              <a:ext cx="2231886" cy="1588"/>
            </a:xfrm>
            <a:prstGeom prst="line">
              <a:avLst/>
            </a:prstGeom>
            <a:ln w="76200" cap="flat" cmpd="sng" algn="ctr">
              <a:solidFill>
                <a:schemeClr val="accent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09852" y="2586995"/>
              <a:ext cx="2231886" cy="766935"/>
            </a:xfrm>
            <a:prstGeom prst="rect">
              <a:avLst/>
            </a:prstGeom>
            <a:noFill/>
          </p:spPr>
          <p:txBody>
            <a:bodyPr wrap="square" rtlCol="0">
              <a:spAutoFit/>
            </a:bodyPr>
            <a:lstStyle/>
            <a:p>
              <a:pPr algn="ctr"/>
              <a:r>
                <a:rPr lang="en-US" sz="5400" cap="all" dirty="0" err="1" smtClean="0">
                  <a:solidFill>
                    <a:srgbClr val="FFCC66"/>
                  </a:solidFill>
                  <a:latin typeface="Neutraface Slab Text Demi"/>
                  <a:cs typeface="Neutraface Slab Text Demi"/>
                </a:rPr>
                <a:t>WHy</a:t>
              </a:r>
              <a:endParaRPr lang="en-US" sz="5800" cap="all" dirty="0">
                <a:solidFill>
                  <a:srgbClr val="FFCC66"/>
                </a:solidFill>
                <a:latin typeface="Neutraface Slab Text Demi"/>
                <a:cs typeface="Neutraface Slab Text Demi"/>
              </a:endParaRPr>
            </a:p>
          </p:txBody>
        </p:sp>
        <p:sp>
          <p:nvSpPr>
            <p:cNvPr id="17" name="Rectangle 16"/>
            <p:cNvSpPr/>
            <p:nvPr/>
          </p:nvSpPr>
          <p:spPr>
            <a:xfrm>
              <a:off x="3509852" y="3484109"/>
              <a:ext cx="2231886" cy="2617540"/>
            </a:xfrm>
            <a:prstGeom prst="rect">
              <a:avLst/>
            </a:prstGeom>
            <a:gradFill>
              <a:gsLst>
                <a:gs pos="0">
                  <a:srgbClr val="6290AA"/>
                </a:gs>
                <a:gs pos="73000">
                  <a:schemeClr val="bg1">
                    <a:alpha val="14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utraface Slab Text Demi"/>
              </a:endParaRPr>
            </a:p>
          </p:txBody>
        </p:sp>
        <p:sp>
          <p:nvSpPr>
            <p:cNvPr id="18" name="TextBox 17"/>
            <p:cNvSpPr txBox="1"/>
            <p:nvPr/>
          </p:nvSpPr>
          <p:spPr>
            <a:xfrm>
              <a:off x="3509852" y="3493692"/>
              <a:ext cx="2231886" cy="843628"/>
            </a:xfrm>
            <a:prstGeom prst="rect">
              <a:avLst/>
            </a:prstGeom>
            <a:noFill/>
          </p:spPr>
          <p:txBody>
            <a:bodyPr wrap="square" rtlCol="0">
              <a:spAutoFit/>
            </a:bodyPr>
            <a:lstStyle/>
            <a:p>
              <a:pPr algn="ctr"/>
              <a:r>
                <a:rPr lang="en-US" sz="2000" dirty="0" smtClean="0">
                  <a:solidFill>
                    <a:srgbClr val="E6E6E6"/>
                  </a:solidFill>
                  <a:latin typeface="Neutraface Slab Text Demi"/>
                  <a:cs typeface="Neutraface Slab Text Demi"/>
                </a:rPr>
                <a:t>Needs, emotions, meaning involved in the activity</a:t>
              </a:r>
              <a:endParaRPr lang="en-US" sz="2000" dirty="0">
                <a:solidFill>
                  <a:srgbClr val="E6E6E6"/>
                </a:solidFill>
                <a:latin typeface="Neutraface Slab Text Demi"/>
                <a:cs typeface="Neutraface Slab Text Demi"/>
              </a:endParaRPr>
            </a:p>
          </p:txBody>
        </p:sp>
      </p:grpSp>
      <p:sp>
        <p:nvSpPr>
          <p:cNvPr id="21" name="Striped Right Arrow 20"/>
          <p:cNvSpPr/>
          <p:nvPr/>
        </p:nvSpPr>
        <p:spPr>
          <a:xfrm rot="16200000">
            <a:off x="1640418" y="5830167"/>
            <a:ext cx="596900" cy="673100"/>
          </a:xfrm>
          <a:prstGeom prst="stripedRightArrow">
            <a:avLst/>
          </a:prstGeom>
          <a:solidFill>
            <a:srgbClr val="FFCC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utraface Slab Text Demi"/>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4897" y="1504476"/>
            <a:ext cx="6321495" cy="1815882"/>
          </a:xfrm>
          <a:prstGeom prst="rect">
            <a:avLst/>
          </a:prstGeom>
          <a:noFill/>
        </p:spPr>
        <p:txBody>
          <a:bodyPr wrap="square" rtlCol="0">
            <a:spAutoFit/>
          </a:bodyPr>
          <a:lstStyle/>
          <a:p>
            <a:r>
              <a:rPr lang="en-US" sz="5600" i="1" dirty="0" smtClean="0">
                <a:solidFill>
                  <a:schemeClr val="accent5">
                    <a:lumMod val="20000"/>
                    <a:lumOff val="80000"/>
                  </a:schemeClr>
                </a:solidFill>
                <a:latin typeface="Neutraface Slab Text Demi"/>
                <a:cs typeface="Neutraface Slab Text Demi"/>
              </a:rPr>
              <a:t>Part I:</a:t>
            </a:r>
          </a:p>
          <a:p>
            <a:r>
              <a:rPr lang="en-US" sz="5600" i="1" dirty="0" smtClean="0">
                <a:solidFill>
                  <a:schemeClr val="accent5">
                    <a:lumMod val="20000"/>
                    <a:lumOff val="80000"/>
                  </a:schemeClr>
                </a:solidFill>
                <a:latin typeface="Neutraface Slab Text Demi"/>
                <a:cs typeface="Neutraface Slab Text Demi"/>
              </a:rPr>
              <a:t>Listening for Insight</a:t>
            </a:r>
          </a:p>
        </p:txBody>
      </p:sp>
      <p:sp>
        <p:nvSpPr>
          <p:cNvPr id="6" name="Text Placeholder 2"/>
          <p:cNvSpPr>
            <a:spLocks noGrp="1"/>
          </p:cNvSpPr>
          <p:nvPr>
            <p:ph type="body" sz="quarter" idx="10"/>
          </p:nvPr>
        </p:nvSpPr>
        <p:spPr>
          <a:xfrm>
            <a:off x="838200" y="4397629"/>
            <a:ext cx="7704664" cy="2053967"/>
          </a:xfrm>
        </p:spPr>
        <p:txBody>
          <a:bodyPr>
            <a:noAutofit/>
          </a:bodyPr>
          <a:lstStyle/>
          <a:p>
            <a:r>
              <a:rPr lang="en-US" sz="3600" dirty="0" smtClean="0">
                <a:solidFill>
                  <a:srgbClr val="FF6600"/>
                </a:solidFill>
              </a:rPr>
              <a:t>why  </a:t>
            </a:r>
            <a:r>
              <a:rPr lang="en-US" sz="3600" dirty="0" err="1" smtClean="0">
                <a:solidFill>
                  <a:srgbClr val="E6E6E6"/>
                </a:solidFill>
                <a:ea typeface="Lucida Grande"/>
              </a:rPr>
              <a:t>Ι</a:t>
            </a:r>
            <a:r>
              <a:rPr lang="en-US" sz="3600" dirty="0" smtClean="0">
                <a:solidFill>
                  <a:srgbClr val="E6E6E6"/>
                </a:solidFill>
              </a:rPr>
              <a:t>  </a:t>
            </a:r>
            <a:r>
              <a:rPr lang="en-US" sz="3600" dirty="0" smtClean="0">
                <a:solidFill>
                  <a:schemeClr val="bg1"/>
                </a:solidFill>
              </a:rPr>
              <a:t>what  </a:t>
            </a:r>
            <a:r>
              <a:rPr lang="en-US" sz="3600" dirty="0" err="1" smtClean="0">
                <a:solidFill>
                  <a:srgbClr val="E6E6E6"/>
                </a:solidFill>
                <a:ea typeface="Lucida Grande"/>
              </a:rPr>
              <a:t>Ι</a:t>
            </a:r>
            <a:r>
              <a:rPr lang="en-US" sz="3600" dirty="0" smtClean="0">
                <a:solidFill>
                  <a:srgbClr val="E6E6E6"/>
                </a:solidFill>
              </a:rPr>
              <a:t>   how</a:t>
            </a:r>
            <a:endParaRPr lang="en-US" sz="3600" dirty="0">
              <a:solidFill>
                <a:srgbClr val="E6E6E6"/>
              </a:solidFill>
            </a:endParaRPr>
          </a:p>
        </p:txBody>
      </p:sp>
      <p:pic>
        <p:nvPicPr>
          <p:cNvPr id="7" name="Picture 6" descr="genome-icons-footer-15.png"/>
          <p:cNvPicPr>
            <a:picLocks noChangeAspect="1"/>
          </p:cNvPicPr>
          <p:nvPr/>
        </p:nvPicPr>
        <p:blipFill>
          <a:blip r:embed="rId3">
            <a:grayscl/>
            <a:alphaModFix amt="35000"/>
          </a:blip>
          <a:stretch>
            <a:fillRect/>
          </a:stretch>
        </p:blipFill>
        <p:spPr>
          <a:xfrm rot="16200000">
            <a:off x="-2091681" y="2802883"/>
            <a:ext cx="6357744" cy="146318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79000"/>
            <a:lum bright="13000" contrast="-35000"/>
          </a:blip>
          <a:stretch>
            <a:fillRect/>
          </a:stretch>
        </p:blipFill>
        <p:spPr>
          <a:xfrm>
            <a:off x="50800" y="38100"/>
            <a:ext cx="9093200" cy="6819900"/>
          </a:xfrm>
          <a:prstGeom prst="rect">
            <a:avLst/>
          </a:prstGeom>
        </p:spPr>
      </p:pic>
      <p:sp>
        <p:nvSpPr>
          <p:cNvPr id="2" name="Title 1"/>
          <p:cNvSpPr>
            <a:spLocks noGrp="1"/>
          </p:cNvSpPr>
          <p:nvPr>
            <p:ph type="title" idx="4294967295"/>
          </p:nvPr>
        </p:nvSpPr>
        <p:spPr>
          <a:xfrm>
            <a:off x="694272" y="4489450"/>
            <a:ext cx="7772400" cy="1362075"/>
          </a:xfrm>
        </p:spPr>
        <p:txBody>
          <a:bodyPr>
            <a:normAutofit fontScale="90000"/>
          </a:bodyPr>
          <a:lstStyle/>
          <a:p>
            <a:r>
              <a:rPr lang="en-US" dirty="0" smtClean="0"/>
              <a:t/>
            </a:r>
            <a:br>
              <a:rPr lang="en-US" dirty="0" smtClean="0"/>
            </a:br>
            <a:r>
              <a:rPr lang="en-US" dirty="0" smtClean="0"/>
              <a:t/>
            </a:r>
            <a:br>
              <a:rPr lang="en-US" dirty="0" smtClean="0"/>
            </a:br>
            <a:r>
              <a:rPr lang="en-US" dirty="0" smtClean="0">
                <a:solidFill>
                  <a:schemeClr val="bg1"/>
                </a:solidFill>
              </a:rPr>
              <a:t>Capturing the Educational Experiences of Young Men </a:t>
            </a:r>
            <a:br>
              <a:rPr lang="en-US" dirty="0" smtClean="0">
                <a:solidFill>
                  <a:schemeClr val="bg1"/>
                </a:solidFill>
              </a:rPr>
            </a:br>
            <a:r>
              <a:rPr lang="en-US" dirty="0" smtClean="0">
                <a:solidFill>
                  <a:schemeClr val="bg1"/>
                </a:solidFill>
              </a:rPr>
              <a:t>of Color</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669" y="2794529"/>
            <a:ext cx="7704664" cy="1134004"/>
          </a:xfrm>
        </p:spPr>
        <p:txBody>
          <a:bodyPr>
            <a:normAutofit fontScale="92500" lnSpcReduction="10000"/>
          </a:bodyPr>
          <a:lstStyle/>
          <a:p>
            <a:r>
              <a:rPr lang="en-US" i="0" dirty="0" smtClean="0"/>
              <a:t>Play Video 1</a:t>
            </a:r>
          </a:p>
          <a:p>
            <a:r>
              <a:rPr lang="en-US" sz="4000" dirty="0" smtClean="0"/>
              <a:t>Young Men of Color - Final</a:t>
            </a:r>
            <a:endParaRPr lang="en-US" sz="4000" dirty="0"/>
          </a:p>
        </p:txBody>
      </p:sp>
      <p:pic>
        <p:nvPicPr>
          <p:cNvPr id="3" name="Picture 2"/>
          <p:cNvPicPr>
            <a:picLocks noChangeAspect="1"/>
          </p:cNvPicPr>
          <p:nvPr/>
        </p:nvPicPr>
        <p:blipFill>
          <a:blip r:embed="rId2"/>
          <a:stretch>
            <a:fillRect/>
          </a:stretch>
        </p:blipFill>
        <p:spPr>
          <a:xfrm>
            <a:off x="4064000" y="4207934"/>
            <a:ext cx="1270000" cy="1270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0663" y="2099735"/>
            <a:ext cx="4588935" cy="2554545"/>
          </a:xfrm>
          <a:prstGeom prst="rect">
            <a:avLst/>
          </a:prstGeom>
          <a:noFill/>
        </p:spPr>
        <p:txBody>
          <a:bodyPr wrap="square" rtlCol="0">
            <a:spAutoFit/>
          </a:bodyPr>
          <a:lstStyle/>
          <a:p>
            <a:r>
              <a:rPr lang="en-US" sz="3200" b="1" dirty="0" smtClean="0">
                <a:solidFill>
                  <a:srgbClr val="DBEEF4"/>
                </a:solidFill>
                <a:latin typeface="Neutraface Slab Display Sten"/>
                <a:cs typeface="Neutraface Slab Display Sten"/>
              </a:rPr>
              <a:t>INSIGHT </a:t>
            </a:r>
            <a:r>
              <a:rPr lang="en-US" sz="2400" i="1" dirty="0" smtClean="0">
                <a:solidFill>
                  <a:schemeClr val="bg1">
                    <a:lumMod val="75000"/>
                  </a:schemeClr>
                </a:solidFill>
                <a:latin typeface="Neutraface Slab Display Medium"/>
                <a:cs typeface="Neutraface Slab Display Medium"/>
              </a:rPr>
              <a:t>noun</a:t>
            </a:r>
            <a:endParaRPr lang="en-US" sz="3200" i="1" dirty="0" smtClean="0">
              <a:solidFill>
                <a:schemeClr val="bg1">
                  <a:lumMod val="75000"/>
                </a:schemeClr>
              </a:solidFill>
              <a:latin typeface="Neutraface Slab Display Medium"/>
              <a:cs typeface="Neutraface Slab Display Medium"/>
            </a:endParaRPr>
          </a:p>
          <a:p>
            <a:r>
              <a:rPr lang="en-US" sz="3200" dirty="0" smtClean="0">
                <a:solidFill>
                  <a:srgbClr val="E6E6E6"/>
                </a:solidFill>
                <a:latin typeface="Neutraface Slab Display Medium"/>
                <a:cs typeface="Neutraface Slab Display Medium"/>
              </a:rPr>
              <a:t>1.	An instance of apprehending 	the true nature of something, 	especially through intuitive 	understanding</a:t>
            </a:r>
            <a:endParaRPr lang="en-US" sz="3200" dirty="0">
              <a:solidFill>
                <a:srgbClr val="E6E6E6"/>
              </a:solidFill>
              <a:latin typeface="Neutraface Slab Display Medium"/>
              <a:cs typeface="Neutraface Slab Display Medium"/>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lum bright="20000" contrast="47000"/>
          </a:blip>
          <a:stretch>
            <a:fillRect/>
          </a:stretch>
        </p:blipFill>
        <p:spPr>
          <a:xfrm>
            <a:off x="-304800" y="-295275"/>
            <a:ext cx="9791700" cy="73437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44603" y="1718227"/>
            <a:ext cx="6612466" cy="2905125"/>
          </a:xfrm>
        </p:spPr>
        <p:txBody>
          <a:bodyPr/>
          <a:lstStyle/>
          <a:p>
            <a:r>
              <a:rPr lang="en-US" dirty="0" smtClean="0"/>
              <a:t>What if we</a:t>
            </a:r>
          </a:p>
          <a:p>
            <a:r>
              <a:rPr lang="en-US" dirty="0" smtClean="0"/>
              <a:t>Took this</a:t>
            </a:r>
          </a:p>
          <a:p>
            <a:r>
              <a:rPr lang="en-US" dirty="0" smtClean="0"/>
              <a:t>Seriously?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729" y="541864"/>
            <a:ext cx="6841870" cy="1077218"/>
          </a:xfrm>
          <a:prstGeom prst="rect">
            <a:avLst/>
          </a:prstGeom>
          <a:noFill/>
        </p:spPr>
        <p:txBody>
          <a:bodyPr wrap="none" rtlCol="0">
            <a:spAutoFit/>
          </a:bodyPr>
          <a:lstStyle/>
          <a:p>
            <a:r>
              <a:rPr lang="en-US" sz="4000" b="1" cap="all" dirty="0" smtClean="0">
                <a:solidFill>
                  <a:srgbClr val="DBEEF4"/>
                </a:solidFill>
                <a:latin typeface="Neutraface Slab Text Demi"/>
                <a:cs typeface="Neutraface Slab Text Demi"/>
              </a:rPr>
              <a:t>Insights</a:t>
            </a:r>
            <a:r>
              <a:rPr lang="en-US" sz="4000" b="1" dirty="0" smtClean="0">
                <a:solidFill>
                  <a:srgbClr val="DBEEF4"/>
                </a:solidFill>
                <a:latin typeface="Neutraface Slab Text Demi"/>
                <a:cs typeface="Neutraface Slab Text Demi"/>
              </a:rPr>
              <a:t> </a:t>
            </a:r>
            <a:r>
              <a:rPr lang="en-US" sz="2400" dirty="0" smtClean="0">
                <a:solidFill>
                  <a:srgbClr val="E6E6E6"/>
                </a:solidFill>
                <a:latin typeface="Neutraface Slab Text Demi"/>
                <a:cs typeface="Neutraface Slab Text Demi"/>
              </a:rPr>
              <a:t>allow us to see big, important </a:t>
            </a:r>
          </a:p>
          <a:p>
            <a:r>
              <a:rPr lang="en-US" sz="2400" dirty="0" smtClean="0">
                <a:solidFill>
                  <a:srgbClr val="E6E6E6"/>
                </a:solidFill>
                <a:latin typeface="Neutraface Slab Text Demi"/>
                <a:cs typeface="Neutraface Slab Text Demi"/>
              </a:rPr>
              <a:t>Aspects of the experience in a new light. They are:</a:t>
            </a:r>
            <a:endParaRPr lang="en-US" sz="2400" dirty="0">
              <a:solidFill>
                <a:srgbClr val="E6E6E6"/>
              </a:solidFill>
              <a:latin typeface="Neutraface Slab Text Demi"/>
              <a:cs typeface="Neutraface Slab Text Demi"/>
            </a:endParaRPr>
          </a:p>
        </p:txBody>
      </p:sp>
      <p:sp>
        <p:nvSpPr>
          <p:cNvPr id="4" name="TextBox 3"/>
          <p:cNvSpPr txBox="1"/>
          <p:nvPr/>
        </p:nvSpPr>
        <p:spPr>
          <a:xfrm>
            <a:off x="1261518" y="1972735"/>
            <a:ext cx="6353532" cy="1261884"/>
          </a:xfrm>
          <a:prstGeom prst="rect">
            <a:avLst/>
          </a:prstGeom>
          <a:noFill/>
        </p:spPr>
        <p:txBody>
          <a:bodyPr wrap="none" rtlCol="0">
            <a:spAutoFit/>
          </a:bodyPr>
          <a:lstStyle/>
          <a:p>
            <a:r>
              <a:rPr lang="en-US" sz="3600" cap="all" dirty="0" smtClean="0">
                <a:solidFill>
                  <a:srgbClr val="DBEEF4"/>
                </a:solidFill>
                <a:latin typeface="Neutraface Slab Text Demi"/>
                <a:cs typeface="Neutraface Slab Text Demi"/>
              </a:rPr>
              <a:t>Actionable</a:t>
            </a:r>
          </a:p>
          <a:p>
            <a:r>
              <a:rPr lang="en-US" sz="2000" dirty="0" smtClean="0">
                <a:solidFill>
                  <a:srgbClr val="E6E6E6"/>
                </a:solidFill>
                <a:latin typeface="Neutraface Slab Text Demi"/>
                <a:cs typeface="Neutraface Slab Text Demi"/>
              </a:rPr>
              <a:t>Something that can be translated into concrete, sensory,</a:t>
            </a:r>
          </a:p>
          <a:p>
            <a:r>
              <a:rPr lang="en-US" sz="2000" dirty="0" smtClean="0">
                <a:solidFill>
                  <a:srgbClr val="E6E6E6"/>
                </a:solidFill>
                <a:latin typeface="Neutraface Slab Text Demi"/>
                <a:cs typeface="Neutraface Slab Text Demi"/>
              </a:rPr>
              <a:t>direct experience </a:t>
            </a:r>
            <a:endParaRPr lang="en-US" sz="2000" dirty="0">
              <a:solidFill>
                <a:srgbClr val="E6E6E6"/>
              </a:solidFill>
              <a:latin typeface="Neutraface Slab Text Demi"/>
              <a:cs typeface="Neutraface Slab Text Demi"/>
            </a:endParaRPr>
          </a:p>
        </p:txBody>
      </p:sp>
      <p:sp>
        <p:nvSpPr>
          <p:cNvPr id="6" name="TextBox 5"/>
          <p:cNvSpPr txBox="1"/>
          <p:nvPr/>
        </p:nvSpPr>
        <p:spPr>
          <a:xfrm>
            <a:off x="1261518" y="3474817"/>
            <a:ext cx="3967753" cy="954107"/>
          </a:xfrm>
          <a:prstGeom prst="rect">
            <a:avLst/>
          </a:prstGeom>
          <a:noFill/>
        </p:spPr>
        <p:txBody>
          <a:bodyPr wrap="none" rtlCol="0">
            <a:spAutoFit/>
          </a:bodyPr>
          <a:lstStyle/>
          <a:p>
            <a:r>
              <a:rPr lang="en-US" sz="3600" cap="all" dirty="0" smtClean="0">
                <a:solidFill>
                  <a:srgbClr val="DBEEF4"/>
                </a:solidFill>
                <a:latin typeface="Neutraface Slab Text Demi"/>
                <a:cs typeface="Neutraface Slab Text Demi"/>
              </a:rPr>
              <a:t>meaningful</a:t>
            </a:r>
          </a:p>
          <a:p>
            <a:r>
              <a:rPr lang="en-US" sz="2000" dirty="0" smtClean="0">
                <a:solidFill>
                  <a:srgbClr val="E6E6E6"/>
                </a:solidFill>
                <a:latin typeface="Neutraface Slab Text Demi"/>
                <a:cs typeface="Neutraface Slab Text Demi"/>
              </a:rPr>
              <a:t>Deeply linked to the research data</a:t>
            </a:r>
            <a:endParaRPr lang="en-US" sz="2000" dirty="0">
              <a:solidFill>
                <a:srgbClr val="E6E6E6"/>
              </a:solidFill>
              <a:latin typeface="Neutraface Slab Text Demi"/>
              <a:cs typeface="Neutraface Slab Text Demi"/>
            </a:endParaRPr>
          </a:p>
        </p:txBody>
      </p:sp>
      <p:sp>
        <p:nvSpPr>
          <p:cNvPr id="7" name="TextBox 6"/>
          <p:cNvSpPr txBox="1"/>
          <p:nvPr/>
        </p:nvSpPr>
        <p:spPr>
          <a:xfrm>
            <a:off x="1261518" y="4648903"/>
            <a:ext cx="4352474" cy="954107"/>
          </a:xfrm>
          <a:prstGeom prst="rect">
            <a:avLst/>
          </a:prstGeom>
          <a:noFill/>
        </p:spPr>
        <p:txBody>
          <a:bodyPr wrap="none" rtlCol="0">
            <a:spAutoFit/>
          </a:bodyPr>
          <a:lstStyle/>
          <a:p>
            <a:r>
              <a:rPr lang="en-US" sz="3600" cap="all" dirty="0" smtClean="0">
                <a:solidFill>
                  <a:srgbClr val="DBEEF4"/>
                </a:solidFill>
                <a:latin typeface="Neutraface Slab Text Demi"/>
                <a:cs typeface="Neutraface Slab Text Demi"/>
              </a:rPr>
              <a:t>inspirational</a:t>
            </a:r>
          </a:p>
          <a:p>
            <a:r>
              <a:rPr lang="en-US" sz="2000" dirty="0" smtClean="0">
                <a:solidFill>
                  <a:srgbClr val="E6E6E6"/>
                </a:solidFill>
                <a:latin typeface="Neutraface Slab Text Demi"/>
                <a:cs typeface="Neutraface Slab Text Demi"/>
              </a:rPr>
              <a:t>Help focus creativity on the challenge</a:t>
            </a:r>
            <a:endParaRPr lang="en-US" sz="2000" dirty="0">
              <a:solidFill>
                <a:srgbClr val="E6E6E6"/>
              </a:solidFill>
              <a:latin typeface="Neutraface Slab Text Demi"/>
              <a:cs typeface="Neutraface Slab Text Dem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49438"/>
            <a:ext cx="9144000" cy="1362075"/>
          </a:xfrm>
        </p:spPr>
        <p:txBody>
          <a:bodyPr>
            <a:normAutofit/>
          </a:bodyPr>
          <a:lstStyle/>
          <a:p>
            <a:pPr algn="ctr"/>
            <a:r>
              <a:rPr lang="en-US" sz="6600" dirty="0" smtClean="0">
                <a:solidFill>
                  <a:schemeClr val="bg1"/>
                </a:solidFill>
                <a:latin typeface="Neutraface Slab Text Demi"/>
                <a:cs typeface="Neutraface Slab Text Demi"/>
              </a:rPr>
              <a:t>MOMENT OF PAUSE</a:t>
            </a:r>
            <a:endParaRPr lang="en-US" sz="6600" dirty="0">
              <a:solidFill>
                <a:schemeClr val="bg1"/>
              </a:solidFill>
              <a:latin typeface="Neutraface Slab Text Demi"/>
              <a:cs typeface="Neutraface Slab Text Demi"/>
            </a:endParaRPr>
          </a:p>
        </p:txBody>
      </p:sp>
      <p:sp>
        <p:nvSpPr>
          <p:cNvPr id="3" name="Title 1"/>
          <p:cNvSpPr txBox="1">
            <a:spLocks/>
          </p:cNvSpPr>
          <p:nvPr/>
        </p:nvSpPr>
        <p:spPr>
          <a:xfrm>
            <a:off x="698500" y="3487738"/>
            <a:ext cx="7594600" cy="24431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Neutraface Slab Text Demi"/>
                <a:ea typeface="+mj-ea"/>
                <a:cs typeface="+mj-cs"/>
              </a:defRPr>
            </a:lvl1pPr>
          </a:lstStyle>
          <a:p>
            <a:r>
              <a:rPr lang="en-US" sz="3200" dirty="0" smtClean="0">
                <a:solidFill>
                  <a:schemeClr val="bg1"/>
                </a:solidFill>
                <a:cs typeface="Neutraface Slab Text Demi"/>
              </a:rPr>
              <a:t>Questions?</a:t>
            </a:r>
          </a:p>
          <a:p>
            <a:endParaRPr lang="en-US" sz="2400" dirty="0" smtClean="0">
              <a:solidFill>
                <a:schemeClr val="bg1"/>
              </a:solidFill>
              <a:cs typeface="Neutraface Slab Text Demi"/>
            </a:endParaRPr>
          </a:p>
          <a:p>
            <a:r>
              <a:rPr lang="en-US" sz="1800" b="1" dirty="0" smtClean="0">
                <a:solidFill>
                  <a:schemeClr val="bg1"/>
                </a:solidFill>
                <a:cs typeface="Neutraface Slab Text Demi"/>
              </a:rPr>
              <a:t>Poll: </a:t>
            </a:r>
            <a:r>
              <a:rPr lang="en-US" sz="1800" dirty="0" smtClean="0">
                <a:solidFill>
                  <a:schemeClr val="bg1"/>
                </a:solidFill>
                <a:cs typeface="Neutraface Slab Text Demi"/>
              </a:rPr>
              <a:t>On a scale of 1-5, how would you rate your overall awareness and understanding of the design-thinking process?</a:t>
            </a:r>
          </a:p>
          <a:p>
            <a:endParaRPr lang="en-US" sz="1800" dirty="0">
              <a:solidFill>
                <a:schemeClr val="bg1"/>
              </a:solidFill>
              <a:cs typeface="Neutraface Slab Text Demi"/>
            </a:endParaRPr>
          </a:p>
          <a:p>
            <a:r>
              <a:rPr lang="en-US" sz="1800" b="1" dirty="0" smtClean="0">
                <a:solidFill>
                  <a:schemeClr val="bg1"/>
                </a:solidFill>
                <a:cs typeface="Neutraface Slab Text Demi"/>
              </a:rPr>
              <a:t>Chat: </a:t>
            </a:r>
            <a:r>
              <a:rPr lang="en-US" sz="1800" dirty="0" smtClean="0">
                <a:solidFill>
                  <a:schemeClr val="bg1"/>
                </a:solidFill>
                <a:cs typeface="Neutraface Slab Text Demi"/>
              </a:rPr>
              <a:t>What are the key issues hindering student voice application and integration in your organization?</a:t>
            </a:r>
          </a:p>
          <a:p>
            <a:endParaRPr lang="en-US" sz="2400" dirty="0">
              <a:solidFill>
                <a:schemeClr val="bg1"/>
              </a:solidFill>
              <a:cs typeface="Neutraface Slab Text Demi"/>
            </a:endParaRPr>
          </a:p>
          <a:p>
            <a:endParaRPr lang="en-US" sz="2400" dirty="0">
              <a:solidFill>
                <a:schemeClr val="bg1"/>
              </a:solidFill>
              <a:cs typeface="Neutraface Slab Text Dem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4897" y="1719974"/>
            <a:ext cx="6321495" cy="2677656"/>
          </a:xfrm>
          <a:prstGeom prst="rect">
            <a:avLst/>
          </a:prstGeom>
          <a:noFill/>
        </p:spPr>
        <p:txBody>
          <a:bodyPr wrap="square" rtlCol="0">
            <a:spAutoFit/>
          </a:bodyPr>
          <a:lstStyle/>
          <a:p>
            <a:r>
              <a:rPr lang="en-US" sz="5600" i="1" dirty="0" smtClean="0">
                <a:solidFill>
                  <a:schemeClr val="accent5">
                    <a:lumMod val="20000"/>
                    <a:lumOff val="80000"/>
                  </a:schemeClr>
                </a:solidFill>
                <a:latin typeface="Neutraface Slab Text Demi"/>
                <a:cs typeface="Neutraface Slab Text Demi"/>
              </a:rPr>
              <a:t>Part II:</a:t>
            </a:r>
          </a:p>
          <a:p>
            <a:r>
              <a:rPr lang="en-US" sz="5600" i="1" dirty="0" smtClean="0">
                <a:solidFill>
                  <a:schemeClr val="accent5">
                    <a:lumMod val="20000"/>
                    <a:lumOff val="80000"/>
                  </a:schemeClr>
                </a:solidFill>
                <a:latin typeface="Neutraface Slab Text Demi"/>
                <a:cs typeface="Neutraface Slab Text Demi"/>
              </a:rPr>
              <a:t>Translating Insight into Opportunity</a:t>
            </a:r>
          </a:p>
        </p:txBody>
      </p:sp>
      <p:sp>
        <p:nvSpPr>
          <p:cNvPr id="6" name="Text Placeholder 2"/>
          <p:cNvSpPr>
            <a:spLocks noGrp="1"/>
          </p:cNvSpPr>
          <p:nvPr>
            <p:ph type="body" sz="quarter" idx="10"/>
          </p:nvPr>
        </p:nvSpPr>
        <p:spPr>
          <a:xfrm>
            <a:off x="838200" y="4397629"/>
            <a:ext cx="7704664" cy="2053967"/>
          </a:xfrm>
        </p:spPr>
        <p:txBody>
          <a:bodyPr>
            <a:noAutofit/>
          </a:bodyPr>
          <a:lstStyle/>
          <a:p>
            <a:r>
              <a:rPr lang="en-US" sz="3600" dirty="0" smtClean="0">
                <a:solidFill>
                  <a:srgbClr val="E6E6E6"/>
                </a:solidFill>
              </a:rPr>
              <a:t>why  </a:t>
            </a:r>
            <a:r>
              <a:rPr lang="en-US" sz="3600" dirty="0" err="1" smtClean="0">
                <a:solidFill>
                  <a:srgbClr val="E6E6E6"/>
                </a:solidFill>
                <a:ea typeface="Lucida Grande"/>
              </a:rPr>
              <a:t>Ι</a:t>
            </a:r>
            <a:r>
              <a:rPr lang="en-US" sz="3600" dirty="0" smtClean="0">
                <a:solidFill>
                  <a:srgbClr val="E6E6E6"/>
                </a:solidFill>
              </a:rPr>
              <a:t>  </a:t>
            </a:r>
            <a:r>
              <a:rPr lang="en-US" sz="3600" dirty="0" smtClean="0">
                <a:solidFill>
                  <a:srgbClr val="FF6600"/>
                </a:solidFill>
              </a:rPr>
              <a:t>what  </a:t>
            </a:r>
            <a:r>
              <a:rPr lang="en-US" sz="3600" dirty="0" err="1" smtClean="0">
                <a:solidFill>
                  <a:srgbClr val="E6E6E6"/>
                </a:solidFill>
                <a:ea typeface="Lucida Grande"/>
              </a:rPr>
              <a:t>Ι</a:t>
            </a:r>
            <a:r>
              <a:rPr lang="en-US" sz="3600" dirty="0" smtClean="0">
                <a:solidFill>
                  <a:srgbClr val="E6E6E6"/>
                </a:solidFill>
              </a:rPr>
              <a:t>   how</a:t>
            </a:r>
            <a:endParaRPr lang="en-US" sz="3600" dirty="0">
              <a:solidFill>
                <a:srgbClr val="E6E6E6"/>
              </a:solidFill>
            </a:endParaRPr>
          </a:p>
        </p:txBody>
      </p:sp>
      <p:pic>
        <p:nvPicPr>
          <p:cNvPr id="7" name="Picture 6" descr="genome-icons-footer-15.png"/>
          <p:cNvPicPr>
            <a:picLocks noChangeAspect="1"/>
          </p:cNvPicPr>
          <p:nvPr/>
        </p:nvPicPr>
        <p:blipFill>
          <a:blip r:embed="rId3">
            <a:grayscl/>
            <a:alphaModFix amt="35000"/>
          </a:blip>
          <a:stretch>
            <a:fillRect/>
          </a:stretch>
        </p:blipFill>
        <p:spPr>
          <a:xfrm rot="16200000">
            <a:off x="-2091681" y="2802883"/>
            <a:ext cx="6357744" cy="146318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0663" y="1710275"/>
            <a:ext cx="4588935" cy="3539430"/>
          </a:xfrm>
          <a:prstGeom prst="rect">
            <a:avLst/>
          </a:prstGeom>
          <a:noFill/>
        </p:spPr>
        <p:txBody>
          <a:bodyPr wrap="square" rtlCol="0">
            <a:spAutoFit/>
          </a:bodyPr>
          <a:lstStyle/>
          <a:p>
            <a:r>
              <a:rPr lang="en-US" sz="3200" b="1" dirty="0" smtClean="0">
                <a:solidFill>
                  <a:srgbClr val="DBEEF4"/>
                </a:solidFill>
                <a:latin typeface="Neutraface Slab Display Sten"/>
                <a:cs typeface="Neutraface Slab Display Sten"/>
              </a:rPr>
              <a:t>CHALLENGE </a:t>
            </a:r>
            <a:r>
              <a:rPr lang="en-US" sz="2400" i="1" dirty="0" smtClean="0">
                <a:solidFill>
                  <a:schemeClr val="bg1">
                    <a:lumMod val="75000"/>
                  </a:schemeClr>
                </a:solidFill>
                <a:latin typeface="Neutraface Slab Display Medium"/>
                <a:cs typeface="Neutraface Slab Display Medium"/>
              </a:rPr>
              <a:t>noun</a:t>
            </a:r>
            <a:endParaRPr lang="en-US" sz="3200" i="1" dirty="0" smtClean="0">
              <a:solidFill>
                <a:schemeClr val="bg1">
                  <a:lumMod val="75000"/>
                </a:schemeClr>
              </a:solidFill>
              <a:latin typeface="Neutraface Slab Display Medium"/>
              <a:cs typeface="Neutraface Slab Display Medium"/>
            </a:endParaRPr>
          </a:p>
          <a:p>
            <a:pPr marL="514350" indent="-514350">
              <a:buAutoNum type="arabicPeriod"/>
            </a:pPr>
            <a:r>
              <a:rPr lang="en-US" sz="3200" dirty="0" smtClean="0">
                <a:solidFill>
                  <a:srgbClr val="E6E6E6"/>
                </a:solidFill>
                <a:latin typeface="Neutraface Slab Display Medium"/>
                <a:cs typeface="Neutraface Slab Display Medium"/>
              </a:rPr>
              <a:t>something that by its nature or character serves as a call to battle, contest, solve, special effort, etc.</a:t>
            </a:r>
          </a:p>
          <a:p>
            <a:pPr marL="514350" indent="-514350">
              <a:buAutoNum type="arabicPeriod"/>
            </a:pPr>
            <a:r>
              <a:rPr lang="en-US" sz="3200" dirty="0" smtClean="0">
                <a:solidFill>
                  <a:srgbClr val="E6E6E6"/>
                </a:solidFill>
                <a:latin typeface="Neutraface Slab Display Medium"/>
                <a:cs typeface="Neutraface Slab Display Medium"/>
              </a:rPr>
              <a:t>a demand to explain or justify.</a:t>
            </a:r>
            <a:endParaRPr lang="en-US" sz="3200" dirty="0">
              <a:solidFill>
                <a:srgbClr val="E6E6E6"/>
              </a:solidFill>
              <a:latin typeface="Neutraface Slab Display Medium"/>
              <a:cs typeface="Neutraface Slab Display Medium"/>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a:bodyPr>
          <a:lstStyle/>
          <a:p>
            <a:r>
              <a:rPr lang="en-US" dirty="0" smtClean="0"/>
              <a:t/>
            </a:r>
            <a:br>
              <a:rPr lang="en-US" dirty="0" smtClean="0"/>
            </a:br>
            <a:endParaRPr lang="en-US" sz="2500" dirty="0"/>
          </a:p>
        </p:txBody>
      </p:sp>
      <p:sp>
        <p:nvSpPr>
          <p:cNvPr id="2" name="Title 1"/>
          <p:cNvSpPr>
            <a:spLocks noGrp="1"/>
          </p:cNvSpPr>
          <p:nvPr>
            <p:ph type="title" idx="4294967295"/>
          </p:nvPr>
        </p:nvSpPr>
        <p:spPr>
          <a:xfrm>
            <a:off x="722313" y="439213"/>
            <a:ext cx="7772400" cy="1928813"/>
          </a:xfrm>
        </p:spPr>
        <p:txBody>
          <a:bodyPr/>
          <a:lstStyle/>
          <a:p>
            <a:pPr algn="l"/>
            <a:r>
              <a:rPr lang="en-US" sz="3600" dirty="0" smtClean="0">
                <a:solidFill>
                  <a:srgbClr val="DBEEF4"/>
                </a:solidFill>
                <a:latin typeface="Neutraface Slab Text Demi"/>
                <a:cs typeface="Neutraface Slab Text Demi"/>
              </a:rPr>
              <a:t>WHAT DID YOU DISCOVER</a:t>
            </a:r>
            <a:r>
              <a:rPr lang="en-US" sz="4800" dirty="0" smtClean="0">
                <a:latin typeface="Neutraface Slab Text Demi"/>
                <a:cs typeface="Neutraface Slab Text Demi"/>
              </a:rPr>
              <a:t/>
            </a:r>
            <a:br>
              <a:rPr lang="en-US" sz="4800" dirty="0" smtClean="0">
                <a:latin typeface="Neutraface Slab Text Demi"/>
                <a:cs typeface="Neutraface Slab Text Demi"/>
              </a:rPr>
            </a:br>
            <a:r>
              <a:rPr lang="en-US" sz="2800" dirty="0" smtClean="0">
                <a:solidFill>
                  <a:srgbClr val="E6E6E6"/>
                </a:solidFill>
                <a:latin typeface="Neutraface Slab Text Demi"/>
                <a:cs typeface="Neutraface Slab Text Demi"/>
              </a:rPr>
              <a:t>THAT YOU DIDN’T CONSIDER BEFORE?</a:t>
            </a:r>
            <a:endParaRPr lang="en-US" sz="2800" dirty="0">
              <a:solidFill>
                <a:srgbClr val="E6E6E6"/>
              </a:solidFill>
              <a:latin typeface="Neutraface Slab Text Demi"/>
              <a:cs typeface="Neutraface Slab Text Demi"/>
            </a:endParaRPr>
          </a:p>
        </p:txBody>
      </p:sp>
      <p:sp>
        <p:nvSpPr>
          <p:cNvPr id="4" name="Title 1"/>
          <p:cNvSpPr txBox="1">
            <a:spLocks/>
          </p:cNvSpPr>
          <p:nvPr/>
        </p:nvSpPr>
        <p:spPr>
          <a:xfrm>
            <a:off x="722313" y="2246369"/>
            <a:ext cx="7772400" cy="2324100"/>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DBEEF4"/>
                </a:solidFill>
                <a:effectLst/>
                <a:uLnTx/>
                <a:uFillTx/>
                <a:latin typeface="Neutraface Slab Text Demi"/>
                <a:ea typeface="+mj-ea"/>
                <a:cs typeface="Neutraface Slab Text Demi"/>
              </a:rPr>
              <a:t>HOW MIGHT WE evolve</a:t>
            </a:r>
            <a:r>
              <a:rPr kumimoji="0" lang="en-US" sz="4800" b="1" i="0" u="none" strike="noStrike" kern="1200" cap="all" spc="0" normalizeH="0" baseline="0" noProof="0" dirty="0" smtClean="0">
                <a:ln>
                  <a:noFill/>
                </a:ln>
                <a:solidFill>
                  <a:schemeClr val="tx2">
                    <a:lumMod val="75000"/>
                  </a:schemeClr>
                </a:solidFill>
                <a:effectLst/>
                <a:uLnTx/>
                <a:uFillTx/>
                <a:latin typeface="Neutraface Slab Text Demi"/>
                <a:ea typeface="+mj-ea"/>
                <a:cs typeface="Neutraface Slab Text Demi"/>
              </a:rPr>
              <a:t/>
            </a:r>
            <a:br>
              <a:rPr kumimoji="0" lang="en-US" sz="4800" b="1" i="0" u="none" strike="noStrike" kern="1200" cap="all" spc="0" normalizeH="0" baseline="0" noProof="0" dirty="0" smtClean="0">
                <a:ln>
                  <a:noFill/>
                </a:ln>
                <a:solidFill>
                  <a:schemeClr val="tx2">
                    <a:lumMod val="75000"/>
                  </a:schemeClr>
                </a:solidFill>
                <a:effectLst/>
                <a:uLnTx/>
                <a:uFillTx/>
                <a:latin typeface="Neutraface Slab Text Demi"/>
                <a:ea typeface="+mj-ea"/>
                <a:cs typeface="Neutraface Slab Text Demi"/>
              </a:rPr>
            </a:br>
            <a:r>
              <a:rPr lang="en-US" sz="2800" b="1" cap="all" dirty="0" smtClean="0">
                <a:solidFill>
                  <a:srgbClr val="E6E6E6"/>
                </a:solidFill>
                <a:latin typeface="Neutraface Slab Text Demi"/>
                <a:ea typeface="+mj-ea"/>
                <a:cs typeface="Neutraface Slab Text Demi"/>
              </a:rPr>
              <a:t>the ways </a:t>
            </a:r>
            <a:r>
              <a:rPr kumimoji="0" lang="en-US" sz="2800" b="1" i="0" u="none" strike="noStrike" kern="1200" cap="all" spc="0" normalizeH="0" baseline="0" noProof="0" dirty="0" smtClean="0">
                <a:ln>
                  <a:noFill/>
                </a:ln>
                <a:solidFill>
                  <a:srgbClr val="E6E6E6"/>
                </a:solidFill>
                <a:effectLst/>
                <a:uLnTx/>
                <a:uFillTx/>
                <a:latin typeface="Neutraface Slab Text Demi"/>
                <a:ea typeface="+mj-ea"/>
                <a:cs typeface="Neutraface Slab Text Demi"/>
              </a:rPr>
              <a:t>we currently create, capture, and deliver value?</a:t>
            </a:r>
            <a:endParaRPr kumimoji="0" lang="en-US" sz="2800" b="1" i="0" u="none" strike="noStrike" kern="1200" cap="all" spc="0" normalizeH="0" baseline="0" noProof="0" dirty="0">
              <a:ln>
                <a:noFill/>
              </a:ln>
              <a:solidFill>
                <a:srgbClr val="E6E6E6"/>
              </a:solidFill>
              <a:effectLst/>
              <a:uLnTx/>
              <a:uFillTx/>
              <a:latin typeface="Neutraface Slab Text Demi"/>
              <a:ea typeface="+mj-ea"/>
              <a:cs typeface="Neutraface Slab Text Demi"/>
            </a:endParaRPr>
          </a:p>
        </p:txBody>
      </p:sp>
      <p:sp>
        <p:nvSpPr>
          <p:cNvPr id="5" name="Title 1"/>
          <p:cNvSpPr txBox="1">
            <a:spLocks/>
          </p:cNvSpPr>
          <p:nvPr/>
        </p:nvSpPr>
        <p:spPr>
          <a:xfrm>
            <a:off x="722313" y="3986278"/>
            <a:ext cx="7772400" cy="1927695"/>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DBEEF4"/>
                </a:solidFill>
                <a:effectLst/>
                <a:uLnTx/>
                <a:uFillTx/>
                <a:latin typeface="Neutraface Slab Text Demi"/>
                <a:ea typeface="+mj-ea"/>
                <a:cs typeface="Neutraface Slab Text Demi"/>
              </a:rPr>
              <a:t>What opportunities</a:t>
            </a:r>
            <a:r>
              <a:rPr kumimoji="0" lang="en-US" sz="4800" b="1" i="0" u="none" strike="noStrike" kern="1200" cap="all" spc="0" normalizeH="0" baseline="0" noProof="0" dirty="0" smtClean="0">
                <a:ln>
                  <a:noFill/>
                </a:ln>
                <a:solidFill>
                  <a:schemeClr val="tx2">
                    <a:lumMod val="75000"/>
                  </a:schemeClr>
                </a:solidFill>
                <a:effectLst/>
                <a:uLnTx/>
                <a:uFillTx/>
                <a:latin typeface="Neutraface Slab Text Demi"/>
                <a:ea typeface="+mj-ea"/>
                <a:cs typeface="Neutraface Slab Text Demi"/>
              </a:rPr>
              <a:t/>
            </a:r>
            <a:br>
              <a:rPr kumimoji="0" lang="en-US" sz="4800" b="1" i="0" u="none" strike="noStrike" kern="1200" cap="all" spc="0" normalizeH="0" baseline="0" noProof="0" dirty="0" smtClean="0">
                <a:ln>
                  <a:noFill/>
                </a:ln>
                <a:solidFill>
                  <a:schemeClr val="tx2">
                    <a:lumMod val="75000"/>
                  </a:schemeClr>
                </a:solidFill>
                <a:effectLst/>
                <a:uLnTx/>
                <a:uFillTx/>
                <a:latin typeface="Neutraface Slab Text Demi"/>
                <a:ea typeface="+mj-ea"/>
                <a:cs typeface="Neutraface Slab Text Demi"/>
              </a:rPr>
            </a:br>
            <a:r>
              <a:rPr kumimoji="0" lang="en-US" sz="2800" b="1" i="0" u="none" strike="noStrike" kern="1200" cap="all" spc="0" normalizeH="0" baseline="0" noProof="0" dirty="0" smtClean="0">
                <a:ln>
                  <a:noFill/>
                </a:ln>
                <a:solidFill>
                  <a:srgbClr val="E6E6E6"/>
                </a:solidFill>
                <a:effectLst/>
                <a:uLnTx/>
                <a:uFillTx/>
                <a:latin typeface="Neutraface Slab Text Demi"/>
                <a:ea typeface="+mj-ea"/>
                <a:cs typeface="Neutraface Slab Text Demi"/>
              </a:rPr>
              <a:t>for improving</a:t>
            </a:r>
            <a:r>
              <a:rPr kumimoji="0" lang="en-US" sz="2800" b="1" i="0" u="none" strike="noStrike" kern="1200" cap="all" spc="0" normalizeH="0" noProof="0" dirty="0" smtClean="0">
                <a:ln>
                  <a:noFill/>
                </a:ln>
                <a:solidFill>
                  <a:srgbClr val="E6E6E6"/>
                </a:solidFill>
                <a:effectLst/>
                <a:uLnTx/>
                <a:uFillTx/>
                <a:latin typeface="Neutraface Slab Text Demi"/>
                <a:ea typeface="+mj-ea"/>
                <a:cs typeface="Neutraface Slab Text Demi"/>
              </a:rPr>
              <a:t> or innovating the experience</a:t>
            </a:r>
            <a:r>
              <a:rPr kumimoji="0" lang="en-US" sz="2800" b="1" i="0" u="none" strike="noStrike" kern="1200" cap="all" spc="0" normalizeH="0" baseline="0" noProof="0" dirty="0" smtClean="0">
                <a:ln>
                  <a:noFill/>
                </a:ln>
                <a:solidFill>
                  <a:srgbClr val="E6E6E6"/>
                </a:solidFill>
                <a:effectLst/>
                <a:uLnTx/>
                <a:uFillTx/>
                <a:latin typeface="Neutraface Slab Text Demi"/>
                <a:ea typeface="+mj-ea"/>
                <a:cs typeface="Neutraface Slab Text Demi"/>
              </a:rPr>
              <a:t>?</a:t>
            </a:r>
            <a:endParaRPr kumimoji="0" lang="en-US" sz="2800" b="1" i="0" u="none" strike="noStrike" kern="1200" cap="all" spc="0" normalizeH="0" baseline="0" noProof="0" dirty="0">
              <a:ln>
                <a:noFill/>
              </a:ln>
              <a:solidFill>
                <a:srgbClr val="E6E6E6"/>
              </a:solidFill>
              <a:effectLst/>
              <a:uLnTx/>
              <a:uFillTx/>
              <a:latin typeface="Neutraface Slab Text Demi"/>
              <a:ea typeface="+mj-ea"/>
              <a:cs typeface="Neutraface Slab Text Dem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669" y="2794529"/>
            <a:ext cx="7704664" cy="1134004"/>
          </a:xfrm>
        </p:spPr>
        <p:txBody>
          <a:bodyPr>
            <a:normAutofit fontScale="92500" lnSpcReduction="10000"/>
          </a:bodyPr>
          <a:lstStyle/>
          <a:p>
            <a:r>
              <a:rPr lang="en-US" i="0" dirty="0" smtClean="0"/>
              <a:t>Play Video 2</a:t>
            </a:r>
          </a:p>
          <a:p>
            <a:r>
              <a:rPr lang="en-US" sz="4000" dirty="0" smtClean="0"/>
              <a:t>Design Challenge - Final</a:t>
            </a:r>
            <a:endParaRPr lang="en-US" sz="4000" dirty="0"/>
          </a:p>
        </p:txBody>
      </p:sp>
      <p:pic>
        <p:nvPicPr>
          <p:cNvPr id="3" name="Picture 2"/>
          <p:cNvPicPr>
            <a:picLocks noChangeAspect="1"/>
          </p:cNvPicPr>
          <p:nvPr/>
        </p:nvPicPr>
        <p:blipFill>
          <a:blip r:embed="rId2"/>
          <a:stretch>
            <a:fillRect/>
          </a:stretch>
        </p:blipFill>
        <p:spPr>
          <a:xfrm>
            <a:off x="4064000" y="4207934"/>
            <a:ext cx="1270000" cy="1270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35138"/>
            <a:ext cx="9144000" cy="1362075"/>
          </a:xfrm>
        </p:spPr>
        <p:txBody>
          <a:bodyPr>
            <a:normAutofit/>
          </a:bodyPr>
          <a:lstStyle/>
          <a:p>
            <a:pPr algn="ctr"/>
            <a:r>
              <a:rPr lang="en-US" sz="6600" dirty="0" smtClean="0">
                <a:solidFill>
                  <a:schemeClr val="bg1"/>
                </a:solidFill>
                <a:latin typeface="Neutraface Slab Text Demi"/>
                <a:cs typeface="Neutraface Slab Text Demi"/>
              </a:rPr>
              <a:t>MOMENT OF PAUSE</a:t>
            </a:r>
            <a:endParaRPr lang="en-US" sz="6600" dirty="0">
              <a:solidFill>
                <a:schemeClr val="bg1"/>
              </a:solidFill>
              <a:latin typeface="Neutraface Slab Text Demi"/>
              <a:cs typeface="Neutraface Slab Text Demi"/>
            </a:endParaRPr>
          </a:p>
        </p:txBody>
      </p:sp>
      <p:sp>
        <p:nvSpPr>
          <p:cNvPr id="4" name="Title 1"/>
          <p:cNvSpPr txBox="1">
            <a:spLocks/>
          </p:cNvSpPr>
          <p:nvPr/>
        </p:nvSpPr>
        <p:spPr>
          <a:xfrm>
            <a:off x="698500" y="3309938"/>
            <a:ext cx="7594600" cy="1362075"/>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Neutraface Slab Text Demi"/>
                <a:ea typeface="+mj-ea"/>
                <a:cs typeface="+mj-cs"/>
              </a:defRPr>
            </a:lvl1pPr>
          </a:lstStyle>
          <a:p>
            <a:r>
              <a:rPr lang="en-US" sz="3800" dirty="0" smtClean="0">
                <a:solidFill>
                  <a:schemeClr val="bg1"/>
                </a:solidFill>
                <a:cs typeface="Neutraface Slab Text Demi"/>
              </a:rPr>
              <a:t>Questions?</a:t>
            </a:r>
          </a:p>
          <a:p>
            <a:endParaRPr lang="en-US" sz="2400" dirty="0" smtClean="0">
              <a:solidFill>
                <a:schemeClr val="bg1"/>
              </a:solidFill>
              <a:cs typeface="Neutraface Slab Text Demi"/>
            </a:endParaRPr>
          </a:p>
          <a:p>
            <a:r>
              <a:rPr lang="en-US" sz="2400" b="1" dirty="0" smtClean="0">
                <a:solidFill>
                  <a:schemeClr val="bg1"/>
                </a:solidFill>
                <a:cs typeface="Neutraface Slab Text Demi"/>
              </a:rPr>
              <a:t>Chat: </a:t>
            </a:r>
            <a:r>
              <a:rPr lang="en-US" sz="2400" dirty="0" smtClean="0">
                <a:solidFill>
                  <a:schemeClr val="bg1"/>
                </a:solidFill>
                <a:cs typeface="Neutraface Slab Text Demi"/>
              </a:rPr>
              <a:t>What changes or innovations are you inspired to discuss with your organization after today’s webinar?</a:t>
            </a:r>
            <a:endParaRPr lang="en-US" sz="2400" dirty="0">
              <a:solidFill>
                <a:schemeClr val="bg1"/>
              </a:solidFill>
              <a:cs typeface="Neutraface Slab Text Dem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4897" y="1110386"/>
            <a:ext cx="6321495" cy="3539430"/>
          </a:xfrm>
          <a:prstGeom prst="rect">
            <a:avLst/>
          </a:prstGeom>
          <a:noFill/>
        </p:spPr>
        <p:txBody>
          <a:bodyPr wrap="square" rtlCol="0">
            <a:spAutoFit/>
          </a:bodyPr>
          <a:lstStyle/>
          <a:p>
            <a:r>
              <a:rPr lang="en-US" sz="5600" i="1" dirty="0" smtClean="0">
                <a:solidFill>
                  <a:schemeClr val="accent5">
                    <a:lumMod val="20000"/>
                    <a:lumOff val="80000"/>
                  </a:schemeClr>
                </a:solidFill>
                <a:latin typeface="Neutraface Slab Text Demi"/>
                <a:cs typeface="Neutraface Slab Text Demi"/>
              </a:rPr>
              <a:t>Part III:</a:t>
            </a:r>
          </a:p>
          <a:p>
            <a:r>
              <a:rPr lang="en-US" sz="5600" i="1" dirty="0" smtClean="0">
                <a:solidFill>
                  <a:schemeClr val="accent5">
                    <a:lumMod val="20000"/>
                    <a:lumOff val="80000"/>
                  </a:schemeClr>
                </a:solidFill>
                <a:latin typeface="Neutraface Slab Text Demi"/>
                <a:cs typeface="Neutraface Slab Text Demi"/>
              </a:rPr>
              <a:t>A Radical Approach for Change</a:t>
            </a:r>
          </a:p>
        </p:txBody>
      </p:sp>
      <p:sp>
        <p:nvSpPr>
          <p:cNvPr id="6" name="Text Placeholder 2"/>
          <p:cNvSpPr>
            <a:spLocks noGrp="1"/>
          </p:cNvSpPr>
          <p:nvPr>
            <p:ph type="body" sz="quarter" idx="10"/>
          </p:nvPr>
        </p:nvSpPr>
        <p:spPr>
          <a:xfrm>
            <a:off x="838200" y="4663308"/>
            <a:ext cx="7704664" cy="1192192"/>
          </a:xfrm>
        </p:spPr>
        <p:txBody>
          <a:bodyPr>
            <a:noAutofit/>
          </a:bodyPr>
          <a:lstStyle/>
          <a:p>
            <a:r>
              <a:rPr lang="en-US" sz="3600" dirty="0" smtClean="0">
                <a:solidFill>
                  <a:srgbClr val="E6E6E6"/>
                </a:solidFill>
              </a:rPr>
              <a:t>why  </a:t>
            </a:r>
            <a:r>
              <a:rPr lang="en-US" sz="3600" dirty="0" err="1" smtClean="0">
                <a:solidFill>
                  <a:srgbClr val="E6E6E6"/>
                </a:solidFill>
                <a:ea typeface="Lucida Grande"/>
              </a:rPr>
              <a:t>Ι</a:t>
            </a:r>
            <a:r>
              <a:rPr lang="en-US" sz="3600" dirty="0" smtClean="0">
                <a:solidFill>
                  <a:srgbClr val="E6E6E6"/>
                </a:solidFill>
              </a:rPr>
              <a:t>  what  </a:t>
            </a:r>
            <a:r>
              <a:rPr lang="en-US" sz="3600" dirty="0" err="1" smtClean="0">
                <a:solidFill>
                  <a:srgbClr val="E6E6E6"/>
                </a:solidFill>
                <a:ea typeface="Lucida Grande"/>
              </a:rPr>
              <a:t>Ι</a:t>
            </a:r>
            <a:r>
              <a:rPr lang="en-US" sz="3600" dirty="0" smtClean="0">
                <a:solidFill>
                  <a:srgbClr val="E6E6E6"/>
                </a:solidFill>
              </a:rPr>
              <a:t>   </a:t>
            </a:r>
            <a:r>
              <a:rPr lang="en-US" sz="3600" dirty="0" smtClean="0">
                <a:solidFill>
                  <a:srgbClr val="FF6600"/>
                </a:solidFill>
              </a:rPr>
              <a:t>how</a:t>
            </a:r>
            <a:endParaRPr lang="en-US" sz="3600" dirty="0">
              <a:solidFill>
                <a:srgbClr val="FF6600"/>
              </a:solidFill>
            </a:endParaRPr>
          </a:p>
        </p:txBody>
      </p:sp>
      <p:pic>
        <p:nvPicPr>
          <p:cNvPr id="7" name="Picture 6" descr="genome-icons-footer-15.png"/>
          <p:cNvPicPr>
            <a:picLocks noChangeAspect="1"/>
          </p:cNvPicPr>
          <p:nvPr/>
        </p:nvPicPr>
        <p:blipFill>
          <a:blip r:embed="rId3">
            <a:grayscl/>
            <a:alphaModFix amt="35000"/>
          </a:blip>
          <a:stretch>
            <a:fillRect/>
          </a:stretch>
        </p:blipFill>
        <p:spPr>
          <a:xfrm rot="16200000">
            <a:off x="-2091681" y="2802883"/>
            <a:ext cx="6357744" cy="146318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a:bodyPr>
          <a:lstStyle/>
          <a:p>
            <a:r>
              <a:rPr lang="en-US" dirty="0" smtClean="0"/>
              <a:t/>
            </a:r>
            <a:br>
              <a:rPr lang="en-US" dirty="0" smtClean="0"/>
            </a:br>
            <a:endParaRPr lang="en-US" sz="2500" dirty="0"/>
          </a:p>
        </p:txBody>
      </p:sp>
      <p:sp>
        <p:nvSpPr>
          <p:cNvPr id="6" name="Title 1"/>
          <p:cNvSpPr txBox="1">
            <a:spLocks/>
          </p:cNvSpPr>
          <p:nvPr/>
        </p:nvSpPr>
        <p:spPr>
          <a:xfrm>
            <a:off x="719669" y="1999720"/>
            <a:ext cx="7772400" cy="192881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rgbClr val="DBEEF4"/>
                </a:solidFill>
                <a:effectLst/>
                <a:uLnTx/>
                <a:uFillTx/>
                <a:latin typeface="Neutraface Slab Text Demi"/>
                <a:ea typeface="+mj-ea"/>
                <a:cs typeface="Neutraface Slab Text Demi"/>
              </a:rPr>
              <a:t>DESIGN CHALLENGE</a:t>
            </a:r>
            <a:r>
              <a:rPr kumimoji="0" lang="en-US" sz="4800" b="0" i="0" u="none" strike="noStrike" kern="1200" cap="none" spc="0" normalizeH="0" baseline="0" noProof="0" smtClean="0">
                <a:ln>
                  <a:noFill/>
                </a:ln>
                <a:solidFill>
                  <a:schemeClr val="tx1"/>
                </a:solidFill>
                <a:effectLst/>
                <a:uLnTx/>
                <a:uFillTx/>
                <a:latin typeface="Neutraface Slab Text Demi"/>
                <a:ea typeface="+mj-ea"/>
                <a:cs typeface="Neutraface Slab Text Demi"/>
              </a:rPr>
              <a:t/>
            </a:r>
            <a:br>
              <a:rPr kumimoji="0" lang="en-US" sz="4800" b="0" i="0" u="none" strike="noStrike" kern="1200" cap="none" spc="0" normalizeH="0" baseline="0" noProof="0" smtClean="0">
                <a:ln>
                  <a:noFill/>
                </a:ln>
                <a:solidFill>
                  <a:schemeClr val="tx1"/>
                </a:solidFill>
                <a:effectLst/>
                <a:uLnTx/>
                <a:uFillTx/>
                <a:latin typeface="Neutraface Slab Text Demi"/>
                <a:ea typeface="+mj-ea"/>
                <a:cs typeface="Neutraface Slab Text Demi"/>
              </a:rPr>
            </a:br>
            <a:r>
              <a:rPr kumimoji="0" lang="en-US" sz="2800" b="0" i="0" u="none" strike="noStrike" kern="1200" cap="none" spc="0" normalizeH="0" baseline="0" noProof="0" smtClean="0">
                <a:ln>
                  <a:noFill/>
                </a:ln>
                <a:solidFill>
                  <a:srgbClr val="E6E6E6"/>
                </a:solidFill>
                <a:effectLst/>
                <a:uLnTx/>
                <a:uFillTx/>
                <a:latin typeface="Neutraface Slab Text Demi"/>
                <a:ea typeface="+mj-ea"/>
                <a:cs typeface="Neutraface Slab Text Demi"/>
              </a:rPr>
              <a:t>What changes must be made to allow for a coherent and goal-focused educational experience for students?</a:t>
            </a:r>
            <a:endParaRPr kumimoji="0" lang="en-US" sz="2800" b="0" i="0" u="none" strike="noStrike" kern="1200" cap="none" spc="0" normalizeH="0" baseline="0" noProof="0" dirty="0" smtClean="0">
              <a:ln>
                <a:noFill/>
              </a:ln>
              <a:solidFill>
                <a:srgbClr val="E6E6E6"/>
              </a:solidFill>
              <a:effectLst/>
              <a:uLnTx/>
              <a:uFillTx/>
              <a:latin typeface="Neutraface Slab Text Demi"/>
              <a:ea typeface="+mj-ea"/>
              <a:cs typeface="Neutraface Slab Text Dem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669" y="2794529"/>
            <a:ext cx="7704664" cy="1134004"/>
          </a:xfrm>
        </p:spPr>
        <p:txBody>
          <a:bodyPr>
            <a:normAutofit fontScale="92500" lnSpcReduction="10000"/>
          </a:bodyPr>
          <a:lstStyle/>
          <a:p>
            <a:r>
              <a:rPr lang="en-US" i="0" dirty="0" smtClean="0"/>
              <a:t>Play Video 3</a:t>
            </a:r>
          </a:p>
          <a:p>
            <a:r>
              <a:rPr lang="en-US" sz="4000" dirty="0" smtClean="0"/>
              <a:t>USU Design Class Overview</a:t>
            </a:r>
            <a:endParaRPr lang="en-US" sz="4000" dirty="0"/>
          </a:p>
        </p:txBody>
      </p:sp>
      <p:pic>
        <p:nvPicPr>
          <p:cNvPr id="3" name="Picture 2"/>
          <p:cNvPicPr>
            <a:picLocks noChangeAspect="1"/>
          </p:cNvPicPr>
          <p:nvPr/>
        </p:nvPicPr>
        <p:blipFill>
          <a:blip r:embed="rId2"/>
          <a:stretch>
            <a:fillRect/>
          </a:stretch>
        </p:blipFill>
        <p:spPr>
          <a:xfrm>
            <a:off x="4064000" y="4207934"/>
            <a:ext cx="1270000" cy="1270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44603" y="1735160"/>
            <a:ext cx="6612466" cy="2905125"/>
          </a:xfrm>
        </p:spPr>
        <p:txBody>
          <a:bodyPr/>
          <a:lstStyle/>
          <a:p>
            <a:r>
              <a:rPr lang="en-US" dirty="0" smtClean="0"/>
              <a:t>Business Innovation Factory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a:bodyPr>
          <a:lstStyle/>
          <a:p>
            <a:r>
              <a:rPr lang="en-US" dirty="0" smtClean="0"/>
              <a:t/>
            </a:r>
            <a:br>
              <a:rPr lang="en-US" dirty="0" smtClean="0"/>
            </a:br>
            <a:endParaRPr lang="en-US" sz="2500" dirty="0"/>
          </a:p>
        </p:txBody>
      </p:sp>
      <p:sp>
        <p:nvSpPr>
          <p:cNvPr id="6" name="Title 1"/>
          <p:cNvSpPr txBox="1">
            <a:spLocks/>
          </p:cNvSpPr>
          <p:nvPr/>
        </p:nvSpPr>
        <p:spPr>
          <a:xfrm>
            <a:off x="719669" y="1135063"/>
            <a:ext cx="7772400" cy="4401080"/>
          </a:xfrm>
          <a:prstGeom prst="rect">
            <a:avLst/>
          </a:prstGeom>
        </p:spPr>
        <p:txBody>
          <a:bodyPr vert="horz" lIns="91440" tIns="45720" rIns="91440" bIns="45720" rtlCol="0" anchor="ctr">
            <a:normAutofit fontScale="92500"/>
          </a:bodyPr>
          <a:lstStyle/>
          <a:p>
            <a:pPr lvl="0">
              <a:spcBef>
                <a:spcPct val="0"/>
              </a:spcBef>
            </a:pPr>
            <a:r>
              <a:rPr kumimoji="0" lang="en-US" sz="3600" b="0" i="0" u="none" strike="noStrike" kern="1200" cap="none" spc="0" normalizeH="0" baseline="0" noProof="0" dirty="0" smtClean="0">
                <a:ln>
                  <a:noFill/>
                </a:ln>
                <a:solidFill>
                  <a:srgbClr val="DBEEF4"/>
                </a:solidFill>
                <a:effectLst/>
                <a:uLnTx/>
                <a:uFillTx/>
                <a:latin typeface="Neutraface Slab Text Demi"/>
                <a:ea typeface="+mj-ea"/>
                <a:cs typeface="Neutraface Slab Text Demi"/>
              </a:rPr>
              <a:t>IMPACT OF PARTICIPATORY DESIGN</a:t>
            </a:r>
            <a:r>
              <a:rPr kumimoji="0" lang="en-US" sz="4800" b="0" i="0" u="none" strike="noStrike" kern="1200" cap="none" spc="0" normalizeH="0" baseline="0" noProof="0" dirty="0" smtClean="0">
                <a:ln>
                  <a:noFill/>
                </a:ln>
                <a:solidFill>
                  <a:schemeClr val="tx1"/>
                </a:solidFill>
                <a:effectLst/>
                <a:uLnTx/>
                <a:uFillTx/>
                <a:latin typeface="Neutraface Slab Text Demi"/>
                <a:ea typeface="+mj-ea"/>
                <a:cs typeface="Neutraface Slab Text Demi"/>
              </a:rPr>
              <a:t/>
            </a:r>
            <a:br>
              <a:rPr kumimoji="0" lang="en-US" sz="4800" b="0" i="0" u="none" strike="noStrike" kern="1200" cap="none" spc="0" normalizeH="0" baseline="0" noProof="0" dirty="0" smtClean="0">
                <a:ln>
                  <a:noFill/>
                </a:ln>
                <a:solidFill>
                  <a:schemeClr val="tx1"/>
                </a:solidFill>
                <a:effectLst/>
                <a:uLnTx/>
                <a:uFillTx/>
                <a:latin typeface="Neutraface Slab Text Demi"/>
                <a:ea typeface="+mj-ea"/>
                <a:cs typeface="Neutraface Slab Text Demi"/>
              </a:rPr>
            </a:br>
            <a:endParaRPr kumimoji="0" lang="en-US" sz="4800" b="0" i="0" u="none" strike="noStrike" kern="1200" cap="none" spc="0" normalizeH="0" baseline="0" noProof="0" dirty="0" smtClean="0">
              <a:ln>
                <a:noFill/>
              </a:ln>
              <a:solidFill>
                <a:schemeClr val="tx1"/>
              </a:solidFill>
              <a:effectLst/>
              <a:uLnTx/>
              <a:uFillTx/>
              <a:latin typeface="Neutraface Slab Text Demi"/>
              <a:ea typeface="+mj-ea"/>
              <a:cs typeface="Neutraface Slab Text Demi"/>
            </a:endParaRPr>
          </a:p>
          <a:p>
            <a:pPr lvl="0">
              <a:spcBef>
                <a:spcPct val="0"/>
              </a:spcBef>
            </a:pPr>
            <a:r>
              <a:rPr lang="en-US" sz="2800" dirty="0" smtClean="0">
                <a:solidFill>
                  <a:srgbClr val="E6E6E6"/>
                </a:solidFill>
                <a:latin typeface="Neutraface Slab Text Demi"/>
                <a:ea typeface="+mj-ea"/>
                <a:cs typeface="Neutraface Slab Text Demi"/>
              </a:rPr>
              <a:t>By building young people’s capacity, skills and competencies and, strengthening their ownership of the results within the lab, we are creating the right kind of environment for ongoing experimentation, culture change and radical student engagement. </a:t>
            </a:r>
          </a:p>
          <a:p>
            <a:pPr lvl="0">
              <a:spcBef>
                <a:spcPct val="0"/>
              </a:spcBef>
            </a:pPr>
            <a:endParaRPr lang="en-US" sz="2800" dirty="0" smtClean="0">
              <a:solidFill>
                <a:srgbClr val="E6E6E6"/>
              </a:solidFill>
              <a:latin typeface="Neutraface Slab Text Demi"/>
              <a:ea typeface="+mj-ea"/>
              <a:cs typeface="Neutraface Slab Text Demi"/>
            </a:endParaRPr>
          </a:p>
          <a:p>
            <a:pPr lvl="0">
              <a:spcBef>
                <a:spcPct val="0"/>
              </a:spcBef>
            </a:pPr>
            <a:r>
              <a:rPr lang="en-US" sz="2800" dirty="0" smtClean="0">
                <a:solidFill>
                  <a:srgbClr val="E6E6E6"/>
                </a:solidFill>
                <a:latin typeface="Neutraface Slab Text Demi"/>
                <a:ea typeface="+mj-ea"/>
                <a:cs typeface="Neutraface Slab Text Demi"/>
              </a:rPr>
              <a:t>We view this as a missing link to systemic change.</a:t>
            </a:r>
          </a:p>
          <a:p>
            <a:pPr lvl="0">
              <a:spcBef>
                <a:spcPct val="0"/>
              </a:spcBef>
            </a:pPr>
            <a:endParaRPr lang="en-US" sz="2800" dirty="0" smtClean="0">
              <a:solidFill>
                <a:srgbClr val="E6E6E6"/>
              </a:solidFill>
              <a:latin typeface="Neutraface Slab Text Demi"/>
              <a:ea typeface="+mj-ea"/>
              <a:cs typeface="Neutraface Slab Text Demi"/>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rgbClr val="E6E6E6"/>
              </a:solidFill>
              <a:effectLst/>
              <a:uLnTx/>
              <a:uFillTx/>
              <a:latin typeface="Neutraface Slab Text Demi"/>
              <a:ea typeface="+mj-ea"/>
              <a:cs typeface="Neutraface Slab Text Dem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04768" y="2838963"/>
            <a:ext cx="6321495" cy="954107"/>
          </a:xfrm>
          <a:prstGeom prst="rect">
            <a:avLst/>
          </a:prstGeom>
          <a:noFill/>
        </p:spPr>
        <p:txBody>
          <a:bodyPr wrap="square" rtlCol="0">
            <a:spAutoFit/>
          </a:bodyPr>
          <a:lstStyle/>
          <a:p>
            <a:r>
              <a:rPr lang="en-US" sz="5600" i="1" dirty="0" smtClean="0">
                <a:solidFill>
                  <a:srgbClr val="FFFFFF"/>
                </a:solidFill>
                <a:latin typeface="Neutraface Slab Text Demi"/>
                <a:cs typeface="Neutraface Slab Text Demi"/>
              </a:rPr>
              <a:t>Questions?</a:t>
            </a:r>
            <a:endParaRPr lang="en-US" sz="5600" i="1" dirty="0">
              <a:solidFill>
                <a:srgbClr val="FFFFFF"/>
              </a:solidFill>
              <a:latin typeface="Neutraface Slab Text Demi"/>
              <a:cs typeface="Neutraface Slab Text Demi"/>
            </a:endParaRPr>
          </a:p>
        </p:txBody>
      </p:sp>
      <p:pic>
        <p:nvPicPr>
          <p:cNvPr id="4" name="Picture 3" descr="genome-icons-footer-15.png"/>
          <p:cNvPicPr>
            <a:picLocks noChangeAspect="1"/>
          </p:cNvPicPr>
          <p:nvPr/>
        </p:nvPicPr>
        <p:blipFill>
          <a:blip r:embed="rId4">
            <a:grayscl/>
            <a:alphaModFix amt="35000"/>
          </a:blip>
          <a:stretch>
            <a:fillRect/>
          </a:stretch>
        </p:blipFill>
        <p:spPr>
          <a:xfrm rot="16200000">
            <a:off x="-2091681" y="2802883"/>
            <a:ext cx="6357744" cy="14631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669" y="1947856"/>
            <a:ext cx="7704664" cy="5164137"/>
          </a:xfrm>
        </p:spPr>
        <p:txBody>
          <a:bodyPr>
            <a:normAutofit/>
          </a:bodyPr>
          <a:lstStyle/>
          <a:p>
            <a:r>
              <a:rPr lang="en-US" sz="4000" dirty="0" smtClean="0"/>
              <a:t>We believe that tackling complex social issues, like education and health care, require new possibilities.</a:t>
            </a:r>
            <a:endParaRPr lang="en-US" sz="4000" dirty="0"/>
          </a:p>
        </p:txBody>
      </p:sp>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alphaModFix amt="50000"/>
              </a:blip>
              <a:stretch>
                <a:fillRect/>
              </a:stretch>
            </p:blipFill>
          </mc:Choice>
          <mc:Fallback>
            <p:blipFill>
              <a:blip r:embed="rId3">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669" y="1693863"/>
            <a:ext cx="7704664" cy="5164137"/>
          </a:xfrm>
        </p:spPr>
        <p:txBody>
          <a:bodyPr>
            <a:normAutofit/>
          </a:bodyPr>
          <a:lstStyle/>
          <a:p>
            <a:r>
              <a:rPr lang="en-US" sz="4000" dirty="0" smtClean="0"/>
              <a:t>We believe we can find these possibilities by understanding the experience of people within these systems (students, teachers, patients, doctors). </a:t>
            </a:r>
            <a:endParaRPr lang="en-US" sz="4000" dirty="0"/>
          </a:p>
        </p:txBody>
      </p:sp>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alphaModFix amt="50000"/>
              </a:blip>
              <a:stretch>
                <a:fillRect/>
              </a:stretch>
            </p:blipFill>
          </mc:Choice>
          <mc:Fallback>
            <p:blipFill>
              <a:blip r:embed="rId3">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669" y="2066387"/>
            <a:ext cx="7704664" cy="5164137"/>
          </a:xfrm>
        </p:spPr>
        <p:txBody>
          <a:bodyPr>
            <a:normAutofit/>
          </a:bodyPr>
          <a:lstStyle/>
          <a:p>
            <a:r>
              <a:rPr lang="en-US" sz="4000" dirty="0" smtClean="0"/>
              <a:t>We seek to understand their needs, behaviors, motivations, and factors…</a:t>
            </a:r>
            <a:endParaRPr lang="en-US" sz="4000" dirty="0"/>
          </a:p>
        </p:txBody>
      </p:sp>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alphaModFix amt="50000"/>
              </a:blip>
              <a:stretch>
                <a:fillRect/>
              </a:stretch>
            </p:blipFill>
          </mc:Choice>
          <mc:Fallback>
            <p:blipFill>
              <a:blip r:embed="rId3">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669" y="1930400"/>
            <a:ext cx="7704664" cy="4792134"/>
          </a:xfrm>
        </p:spPr>
        <p:txBody>
          <a:bodyPr>
            <a:normAutofit/>
          </a:bodyPr>
          <a:lstStyle/>
          <a:p>
            <a:r>
              <a:rPr lang="en-US" sz="4000" dirty="0" smtClean="0"/>
              <a:t>From these observations and interactions, we develop rich insights about what might be possible…</a:t>
            </a:r>
            <a:endParaRPr lang="en-US" sz="4000" dirty="0"/>
          </a:p>
        </p:txBody>
      </p:sp>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alphaModFix amt="50000"/>
              </a:blip>
              <a:stretch>
                <a:fillRect/>
              </a:stretch>
            </p:blipFill>
          </mc:Choice>
          <mc:Fallback>
            <p:blipFill>
              <a:blip r:embed="rId3">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669" y="2870208"/>
            <a:ext cx="7704664" cy="5164137"/>
          </a:xfrm>
        </p:spPr>
        <p:txBody>
          <a:bodyPr>
            <a:normAutofit/>
          </a:bodyPr>
          <a:lstStyle/>
          <a:p>
            <a:r>
              <a:rPr lang="en-US" sz="4000" dirty="0" smtClean="0"/>
              <a:t>And then we experiment like mad.</a:t>
            </a:r>
            <a:endParaRPr lang="en-US" sz="4000" dirty="0"/>
          </a:p>
        </p:txBody>
      </p:sp>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alphaModFix amt="50000"/>
              </a:blip>
              <a:stretch>
                <a:fillRect/>
              </a:stretch>
            </p:blipFill>
          </mc:Choice>
          <mc:Fallback>
            <p:blipFill>
              <a:blip r:embed="rId3">
                <a:alphaModFix amt="50000"/>
              </a:blip>
              <a:stretch>
                <a:fillRect/>
              </a:stretch>
            </p:blipFill>
          </mc:Fallback>
        </mc:AlternateContent>
        <p:spPr>
          <a:xfrm>
            <a:off x="7340603" y="6151380"/>
            <a:ext cx="1693334" cy="57115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17526</TotalTime>
  <Words>799</Words>
  <Application>Microsoft Office PowerPoint</Application>
  <PresentationFormat>On-screen Show (4:3)</PresentationFormat>
  <Paragraphs>162</Paragraphs>
  <Slides>41</Slides>
  <Notes>20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From insight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RHETORIC</vt:lpstr>
      <vt:lpstr>MOMENT OF PAUSE</vt:lpstr>
      <vt:lpstr>PowerPoint Presentation</vt:lpstr>
      <vt:lpstr>{An (almost) approach for designing student experiences}</vt:lpstr>
      <vt:lpstr>{An approach for designing winning  student experiences}</vt:lpstr>
      <vt:lpstr>PowerPoint Presentation</vt:lpstr>
      <vt:lpstr>  Capturing the Educational Experiences of Young Men  of Color  </vt:lpstr>
      <vt:lpstr>PowerPoint Presentation</vt:lpstr>
      <vt:lpstr>PowerPoint Presentation</vt:lpstr>
      <vt:lpstr>PowerPoint Presentation</vt:lpstr>
      <vt:lpstr>PowerPoint Presentation</vt:lpstr>
      <vt:lpstr>MOMENT OF PAUSE</vt:lpstr>
      <vt:lpstr>PowerPoint Presentation</vt:lpstr>
      <vt:lpstr>PowerPoint Presentation</vt:lpstr>
      <vt:lpstr>WHAT DID YOU DISCOVER THAT YOU DIDN’T CONSIDER BEFORE?</vt:lpstr>
      <vt:lpstr>PowerPoint Presentation</vt:lpstr>
      <vt:lpstr>MOMENT OF PAUSE</vt:lpstr>
      <vt:lpstr>PowerPoint Presentation</vt:lpstr>
      <vt:lpstr>PowerPoint Presentation</vt:lpstr>
      <vt:lpstr>PowerPoint Presentation</vt:lpstr>
      <vt:lpstr>PowerPoint Presentation</vt:lpstr>
      <vt:lpstr>PowerPoint Presentation</vt:lpstr>
    </vt:vector>
  </TitlesOfParts>
  <Company>business innovation factory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insight to action</dc:title>
  <dc:creator>tori drew</dc:creator>
  <cp:lastModifiedBy>Colleen Keller</cp:lastModifiedBy>
  <cp:revision>59</cp:revision>
  <dcterms:created xsi:type="dcterms:W3CDTF">2012-09-10T14:36:06Z</dcterms:created>
  <dcterms:modified xsi:type="dcterms:W3CDTF">2012-09-12T16:35:32Z</dcterms:modified>
</cp:coreProperties>
</file>