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1" r:id="rId2"/>
    <p:sldId id="259" r:id="rId3"/>
    <p:sldId id="267" r:id="rId4"/>
    <p:sldId id="270" r:id="rId5"/>
    <p:sldId id="264" r:id="rId6"/>
    <p:sldId id="268" r:id="rId7"/>
    <p:sldId id="275" r:id="rId8"/>
    <p:sldId id="274" r:id="rId9"/>
    <p:sldId id="272" r:id="rId10"/>
    <p:sldId id="276" r:id="rId11"/>
    <p:sldId id="277" r:id="rId12"/>
    <p:sldId id="280" r:id="rId13"/>
    <p:sldId id="278" r:id="rId14"/>
    <p:sldId id="281" r:id="rId15"/>
    <p:sldId id="273" r:id="rId16"/>
    <p:sldId id="282" r:id="rId17"/>
    <p:sldId id="290" r:id="rId18"/>
    <p:sldId id="291" r:id="rId19"/>
    <p:sldId id="292" r:id="rId20"/>
    <p:sldId id="293" r:id="rId21"/>
    <p:sldId id="294" r:id="rId22"/>
    <p:sldId id="295" r:id="rId23"/>
    <p:sldId id="296" r:id="rId24"/>
    <p:sldId id="297" r:id="rId25"/>
    <p:sldId id="298" r:id="rId26"/>
    <p:sldId id="299" r:id="rId27"/>
    <p:sldId id="342"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283" r:id="rId41"/>
    <p:sldId id="265" r:id="rId42"/>
    <p:sldId id="284" r:id="rId43"/>
    <p:sldId id="287" r:id="rId44"/>
    <p:sldId id="288" r:id="rId45"/>
    <p:sldId id="289" r:id="rId46"/>
    <p:sldId id="343"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32" autoAdjust="0"/>
  </p:normalViewPr>
  <p:slideViewPr>
    <p:cSldViewPr>
      <p:cViewPr>
        <p:scale>
          <a:sx n="100" d="100"/>
          <a:sy n="100" d="100"/>
        </p:scale>
        <p:origin x="-58" y="-58"/>
      </p:cViewPr>
      <p:guideLst>
        <p:guide orient="horz" pos="2160"/>
        <p:guide pos="2880"/>
      </p:guideLst>
    </p:cSldViewPr>
  </p:slideViewPr>
  <p:notesTextViewPr>
    <p:cViewPr>
      <p:scale>
        <a:sx n="1" d="1"/>
        <a:sy n="1" d="1"/>
      </p:scale>
      <p:origin x="0" y="0"/>
    </p:cViewPr>
  </p:notesTextViewPr>
  <p:sorterViewPr>
    <p:cViewPr>
      <p:scale>
        <a:sx n="75" d="100"/>
        <a:sy n="75" d="100"/>
      </p:scale>
      <p:origin x="0" y="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C6817-7D46-46BF-B07A-3EE31383CADE}" type="datetimeFigureOut">
              <a:rPr lang="en-US" smtClean="0"/>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2311-E3A6-46C3-BF37-48EB1B89DD11}" type="slidenum">
              <a:rPr lang="en-US" smtClean="0"/>
              <a:t>‹#›</a:t>
            </a:fld>
            <a:endParaRPr lang="en-US"/>
          </a:p>
        </p:txBody>
      </p:sp>
    </p:spTree>
    <p:extLst>
      <p:ext uri="{BB962C8B-B14F-4D97-AF65-F5344CB8AC3E}">
        <p14:creationId xmlns:p14="http://schemas.microsoft.com/office/powerpoint/2010/main" val="76457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a:t>
            </a:fld>
            <a:endParaRPr lang="en-US"/>
          </a:p>
        </p:txBody>
      </p:sp>
    </p:spTree>
    <p:extLst>
      <p:ext uri="{BB962C8B-B14F-4D97-AF65-F5344CB8AC3E}">
        <p14:creationId xmlns:p14="http://schemas.microsoft.com/office/powerpoint/2010/main" val="269796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21</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22</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23</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24</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25</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26</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28</a:t>
            </a:fld>
            <a:endParaRPr lang="en-US" dirty="0"/>
          </a:p>
        </p:txBody>
      </p:sp>
    </p:spTree>
    <p:extLst>
      <p:ext uri="{BB962C8B-B14F-4D97-AF65-F5344CB8AC3E}">
        <p14:creationId xmlns:p14="http://schemas.microsoft.com/office/powerpoint/2010/main" val="269796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29</a:t>
            </a:fld>
            <a:endParaRPr lang="en-US" dirty="0"/>
          </a:p>
        </p:txBody>
      </p:sp>
    </p:spTree>
    <p:extLst>
      <p:ext uri="{BB962C8B-B14F-4D97-AF65-F5344CB8AC3E}">
        <p14:creationId xmlns:p14="http://schemas.microsoft.com/office/powerpoint/2010/main" val="3905231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30</a:t>
            </a:fld>
            <a:endParaRPr lang="en-US" dirty="0"/>
          </a:p>
        </p:txBody>
      </p:sp>
    </p:spTree>
    <p:extLst>
      <p:ext uri="{BB962C8B-B14F-4D97-AF65-F5344CB8AC3E}">
        <p14:creationId xmlns:p14="http://schemas.microsoft.com/office/powerpoint/2010/main" val="360900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32</a:t>
            </a:fld>
            <a:endParaRPr lang="en-US" dirty="0"/>
          </a:p>
        </p:txBody>
      </p:sp>
    </p:spTree>
    <p:extLst>
      <p:ext uri="{BB962C8B-B14F-4D97-AF65-F5344CB8AC3E}">
        <p14:creationId xmlns:p14="http://schemas.microsoft.com/office/powerpoint/2010/main" val="372072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3</a:t>
            </a:fld>
            <a:endParaRPr lang="en-US"/>
          </a:p>
        </p:txBody>
      </p:sp>
    </p:spTree>
    <p:extLst>
      <p:ext uri="{BB962C8B-B14F-4D97-AF65-F5344CB8AC3E}">
        <p14:creationId xmlns:p14="http://schemas.microsoft.com/office/powerpoint/2010/main" val="2769814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33</a:t>
            </a:fld>
            <a:endParaRPr lang="en-US" dirty="0"/>
          </a:p>
        </p:txBody>
      </p:sp>
    </p:spTree>
    <p:extLst>
      <p:ext uri="{BB962C8B-B14F-4D97-AF65-F5344CB8AC3E}">
        <p14:creationId xmlns:p14="http://schemas.microsoft.com/office/powerpoint/2010/main" val="305889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34</a:t>
            </a:fld>
            <a:endParaRPr lang="en-US" dirty="0"/>
          </a:p>
        </p:txBody>
      </p:sp>
    </p:spTree>
    <p:extLst>
      <p:ext uri="{BB962C8B-B14F-4D97-AF65-F5344CB8AC3E}">
        <p14:creationId xmlns:p14="http://schemas.microsoft.com/office/powerpoint/2010/main" val="373442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36</a:t>
            </a:fld>
            <a:endParaRPr lang="en-US" dirty="0"/>
          </a:p>
        </p:txBody>
      </p:sp>
    </p:spTree>
    <p:extLst>
      <p:ext uri="{BB962C8B-B14F-4D97-AF65-F5344CB8AC3E}">
        <p14:creationId xmlns:p14="http://schemas.microsoft.com/office/powerpoint/2010/main" val="24295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37</a:t>
            </a:fld>
            <a:endParaRPr lang="en-US" dirty="0"/>
          </a:p>
        </p:txBody>
      </p:sp>
    </p:spTree>
    <p:extLst>
      <p:ext uri="{BB962C8B-B14F-4D97-AF65-F5344CB8AC3E}">
        <p14:creationId xmlns:p14="http://schemas.microsoft.com/office/powerpoint/2010/main" val="1258966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40</a:t>
            </a:fld>
            <a:endParaRPr lang="en-US"/>
          </a:p>
        </p:txBody>
      </p:sp>
    </p:spTree>
    <p:extLst>
      <p:ext uri="{BB962C8B-B14F-4D97-AF65-F5344CB8AC3E}">
        <p14:creationId xmlns:p14="http://schemas.microsoft.com/office/powerpoint/2010/main" val="269796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a:t>
            </a:r>
            <a:r>
              <a:rPr lang="en-US" dirty="0" smtClean="0"/>
              <a:t> – Main</a:t>
            </a:r>
            <a:r>
              <a:rPr lang="en-US" baseline="0" dirty="0" smtClean="0"/>
              <a:t> body slide without the header background graphic</a:t>
            </a:r>
            <a:endParaRPr lang="en-US" dirty="0" smtClean="0"/>
          </a:p>
        </p:txBody>
      </p:sp>
      <p:sp>
        <p:nvSpPr>
          <p:cNvPr id="4" name="Slide Number Placeholder 3"/>
          <p:cNvSpPr>
            <a:spLocks noGrp="1"/>
          </p:cNvSpPr>
          <p:nvPr>
            <p:ph type="sldNum" sz="quarter" idx="10"/>
          </p:nvPr>
        </p:nvSpPr>
        <p:spPr/>
        <p:txBody>
          <a:bodyPr/>
          <a:lstStyle/>
          <a:p>
            <a:fld id="{FB6B2311-E3A6-46C3-BF37-48EB1B89DD11}" type="slidenum">
              <a:rPr lang="en-US" smtClean="0"/>
              <a:t>41</a:t>
            </a:fld>
            <a:endParaRPr lang="en-US"/>
          </a:p>
        </p:txBody>
      </p:sp>
    </p:spTree>
    <p:extLst>
      <p:ext uri="{BB962C8B-B14F-4D97-AF65-F5344CB8AC3E}">
        <p14:creationId xmlns:p14="http://schemas.microsoft.com/office/powerpoint/2010/main" val="2948105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42</a:t>
            </a:fld>
            <a:endParaRPr lang="en-US"/>
          </a:p>
        </p:txBody>
      </p:sp>
    </p:spTree>
    <p:extLst>
      <p:ext uri="{BB962C8B-B14F-4D97-AF65-F5344CB8AC3E}">
        <p14:creationId xmlns:p14="http://schemas.microsoft.com/office/powerpoint/2010/main" val="3300939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47</a:t>
            </a:fld>
            <a:endParaRPr lang="en-US" dirty="0"/>
          </a:p>
        </p:txBody>
      </p:sp>
    </p:spTree>
    <p:extLst>
      <p:ext uri="{BB962C8B-B14F-4D97-AF65-F5344CB8AC3E}">
        <p14:creationId xmlns:p14="http://schemas.microsoft.com/office/powerpoint/2010/main" val="269796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49</a:t>
            </a:fld>
            <a:endParaRPr lang="en-US" dirty="0"/>
          </a:p>
        </p:txBody>
      </p:sp>
    </p:spTree>
    <p:extLst>
      <p:ext uri="{BB962C8B-B14F-4D97-AF65-F5344CB8AC3E}">
        <p14:creationId xmlns:p14="http://schemas.microsoft.com/office/powerpoint/2010/main" val="1065628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78F773-7B50-5E49-AE6C-06927CC721F5}" type="slidenum">
              <a:rPr lang="en-US" smtClean="0"/>
              <a:t>51</a:t>
            </a:fld>
            <a:endParaRPr lang="en-US" dirty="0"/>
          </a:p>
        </p:txBody>
      </p:sp>
    </p:spTree>
    <p:extLst>
      <p:ext uri="{BB962C8B-B14F-4D97-AF65-F5344CB8AC3E}">
        <p14:creationId xmlns:p14="http://schemas.microsoft.com/office/powerpoint/2010/main" val="24918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5</a:t>
            </a:fld>
            <a:endParaRPr lang="en-US"/>
          </a:p>
        </p:txBody>
      </p:sp>
    </p:spTree>
    <p:extLst>
      <p:ext uri="{BB962C8B-B14F-4D97-AF65-F5344CB8AC3E}">
        <p14:creationId xmlns:p14="http://schemas.microsoft.com/office/powerpoint/2010/main" val="237392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52</a:t>
            </a:fld>
            <a:endParaRPr lang="en-US" dirty="0"/>
          </a:p>
        </p:txBody>
      </p:sp>
    </p:spTree>
    <p:extLst>
      <p:ext uri="{BB962C8B-B14F-4D97-AF65-F5344CB8AC3E}">
        <p14:creationId xmlns:p14="http://schemas.microsoft.com/office/powerpoint/2010/main" val="82302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54</a:t>
            </a:fld>
            <a:endParaRPr lang="en-US" dirty="0"/>
          </a:p>
        </p:txBody>
      </p:sp>
    </p:spTree>
    <p:extLst>
      <p:ext uri="{BB962C8B-B14F-4D97-AF65-F5344CB8AC3E}">
        <p14:creationId xmlns:p14="http://schemas.microsoft.com/office/powerpoint/2010/main" val="970127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56</a:t>
            </a:fld>
            <a:endParaRPr lang="en-US" dirty="0"/>
          </a:p>
        </p:txBody>
      </p:sp>
    </p:spTree>
    <p:extLst>
      <p:ext uri="{BB962C8B-B14F-4D97-AF65-F5344CB8AC3E}">
        <p14:creationId xmlns:p14="http://schemas.microsoft.com/office/powerpoint/2010/main" val="3551757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8F773-7B50-5E49-AE6C-06927CC721F5}" type="slidenum">
              <a:rPr lang="en-US" smtClean="0"/>
              <a:t>57</a:t>
            </a:fld>
            <a:endParaRPr lang="en-US" dirty="0"/>
          </a:p>
        </p:txBody>
      </p:sp>
    </p:spTree>
    <p:extLst>
      <p:ext uri="{BB962C8B-B14F-4D97-AF65-F5344CB8AC3E}">
        <p14:creationId xmlns:p14="http://schemas.microsoft.com/office/powerpoint/2010/main" val="2790056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60</a:t>
            </a:fld>
            <a:endParaRPr lang="en-US" dirty="0"/>
          </a:p>
        </p:txBody>
      </p:sp>
    </p:spTree>
    <p:extLst>
      <p:ext uri="{BB962C8B-B14F-4D97-AF65-F5344CB8AC3E}">
        <p14:creationId xmlns:p14="http://schemas.microsoft.com/office/powerpoint/2010/main" val="2697969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61</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62</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63</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64</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65</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12</a:t>
            </a:fld>
            <a:endParaRPr lang="en-US"/>
          </a:p>
        </p:txBody>
      </p:sp>
    </p:spTree>
    <p:extLst>
      <p:ext uri="{BB962C8B-B14F-4D97-AF65-F5344CB8AC3E}">
        <p14:creationId xmlns:p14="http://schemas.microsoft.com/office/powerpoint/2010/main" val="2697969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66</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67</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a:t>
            </a:r>
            <a:r>
              <a:rPr lang="en-US" baseline="0" dirty="0" smtClean="0"/>
              <a:t> – Quote Template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68</a:t>
            </a:fld>
            <a:endParaRPr lang="en-US" dirty="0"/>
          </a:p>
        </p:txBody>
      </p:sp>
    </p:spTree>
    <p:extLst>
      <p:ext uri="{BB962C8B-B14F-4D97-AF65-F5344CB8AC3E}">
        <p14:creationId xmlns:p14="http://schemas.microsoft.com/office/powerpoint/2010/main" val="2167804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69</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70</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71</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a:t>
            </a:r>
            <a:r>
              <a:rPr lang="en-US" baseline="0" dirty="0" smtClean="0"/>
              <a:t> – Quote Template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72</a:t>
            </a:fld>
            <a:endParaRPr lang="en-US" dirty="0"/>
          </a:p>
        </p:txBody>
      </p:sp>
    </p:spTree>
    <p:extLst>
      <p:ext uri="{BB962C8B-B14F-4D97-AF65-F5344CB8AC3E}">
        <p14:creationId xmlns:p14="http://schemas.microsoft.com/office/powerpoint/2010/main" val="2167804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Two column, text and image</a:t>
            </a:r>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73</a:t>
            </a:fld>
            <a:endParaRPr lang="en-US" dirty="0"/>
          </a:p>
        </p:txBody>
      </p:sp>
    </p:spTree>
    <p:extLst>
      <p:ext uri="{BB962C8B-B14F-4D97-AF65-F5344CB8AC3E}">
        <p14:creationId xmlns:p14="http://schemas.microsoft.com/office/powerpoint/2010/main" val="2769814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74</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75</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14</a:t>
            </a:fld>
            <a:endParaRPr lang="en-US"/>
          </a:p>
        </p:txBody>
      </p:sp>
    </p:spTree>
    <p:extLst>
      <p:ext uri="{BB962C8B-B14F-4D97-AF65-F5344CB8AC3E}">
        <p14:creationId xmlns:p14="http://schemas.microsoft.com/office/powerpoint/2010/main" val="3223109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76</a:t>
            </a:fld>
            <a:endParaRPr lang="en-US" dirty="0"/>
          </a:p>
        </p:txBody>
      </p:sp>
    </p:spTree>
    <p:extLst>
      <p:ext uri="{BB962C8B-B14F-4D97-AF65-F5344CB8AC3E}">
        <p14:creationId xmlns:p14="http://schemas.microsoft.com/office/powerpoint/2010/main" val="269796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17</a:t>
            </a:fld>
            <a:endParaRPr lang="en-US" dirty="0"/>
          </a:p>
        </p:txBody>
      </p:sp>
    </p:spTree>
    <p:extLst>
      <p:ext uri="{BB962C8B-B14F-4D97-AF65-F5344CB8AC3E}">
        <p14:creationId xmlns:p14="http://schemas.microsoft.com/office/powerpoint/2010/main" val="269796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18</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19</a:t>
            </a:fld>
            <a:endParaRPr lang="en-US" dirty="0"/>
          </a:p>
        </p:txBody>
      </p:sp>
    </p:spTree>
    <p:extLst>
      <p:ext uri="{BB962C8B-B14F-4D97-AF65-F5344CB8AC3E}">
        <p14:creationId xmlns:p14="http://schemas.microsoft.com/office/powerpoint/2010/main" val="237392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20</a:t>
            </a:fld>
            <a:endParaRPr lang="en-US" dirty="0"/>
          </a:p>
        </p:txBody>
      </p:sp>
    </p:spTree>
    <p:extLst>
      <p:ext uri="{BB962C8B-B14F-4D97-AF65-F5344CB8AC3E}">
        <p14:creationId xmlns:p14="http://schemas.microsoft.com/office/powerpoint/2010/main" val="2373923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BEDECD-C304-6943-BBEF-9D052A0B7C1D}" type="datetimeFigureOut">
              <a:rPr lang="en-US" smtClean="0"/>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F84D30-F3CA-894C-8807-70E0A8524FCD}" type="slidenum">
              <a:rPr lang="en-US" smtClean="0"/>
              <a:t>‹#›</a:t>
            </a:fld>
            <a:endParaRPr lang="en-US"/>
          </a:p>
        </p:txBody>
      </p:sp>
    </p:spTree>
    <p:extLst>
      <p:ext uri="{BB962C8B-B14F-4D97-AF65-F5344CB8AC3E}">
        <p14:creationId xmlns:p14="http://schemas.microsoft.com/office/powerpoint/2010/main" val="163479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A63327-C48F-7B48-8991-0553B4E32B37}" type="datetimeFigureOut">
              <a:rPr lang="en-US" smtClean="0"/>
              <a:t>11/20/2012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3CA21C5-6746-9E4B-A4CD-7367F150947C}" type="slidenum">
              <a:rPr lang="en-US" smtClean="0"/>
              <a:t>‹#›</a:t>
            </a:fld>
            <a:endParaRPr lang="en-US" dirty="0"/>
          </a:p>
        </p:txBody>
      </p:sp>
    </p:spTree>
    <p:extLst>
      <p:ext uri="{BB962C8B-B14F-4D97-AF65-F5344CB8AC3E}">
        <p14:creationId xmlns:p14="http://schemas.microsoft.com/office/powerpoint/2010/main" val="448266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A63327-C48F-7B48-8991-0553B4E32B37}" type="datetimeFigureOut">
              <a:rPr lang="en-US" smtClean="0"/>
              <a:t>11/20/2012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3CA21C5-6746-9E4B-A4CD-7367F150947C}" type="slidenum">
              <a:rPr lang="en-US" smtClean="0"/>
              <a:t>‹#›</a:t>
            </a:fld>
            <a:endParaRPr lang="en-US" dirty="0"/>
          </a:p>
        </p:txBody>
      </p:sp>
    </p:spTree>
    <p:extLst>
      <p:ext uri="{BB962C8B-B14F-4D97-AF65-F5344CB8AC3E}">
        <p14:creationId xmlns:p14="http://schemas.microsoft.com/office/powerpoint/2010/main" val="359424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2 column with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4643551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 No header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877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Room for a full scree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5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4" r:id="rId5"/>
    <p:sldLayoutId id="2147483662" r:id="rId6"/>
    <p:sldLayoutId id="2147483663" r:id="rId7"/>
    <p:sldLayoutId id="2147483654" r:id="rId8"/>
    <p:sldLayoutId id="2147483656" r:id="rId9"/>
    <p:sldLayoutId id="2147483657" r:id="rId10"/>
    <p:sldLayoutId id="2147483658" r:id="rId11"/>
    <p:sldLayoutId id="2147483665" r:id="rId12"/>
    <p:sldLayoutId id="2147483666" r:id="rId13"/>
    <p:sldLayoutId id="214748366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learningsolutionsmag.com/articles/1023/how-to-succeed-in-a-massive-online-open-course-mooc"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claudiascholz.wordpress.com/2012/10/07/cfshe12_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mashe.hawksey.info/" TargetMode="External"/><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hyperlink" Target="http://mashe.hawksey.info/" TargetMode="External"/><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mashe.hawksey.info/"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www.figshare.org/"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66.xml.rels><?xml version="1.0" encoding="UTF-8" standalone="yes"?>
<Relationships xmlns="http://schemas.openxmlformats.org/package/2006/relationships"><Relationship Id="rId3" Type="http://schemas.openxmlformats.org/officeDocument/2006/relationships/hyperlink" Target="http://www.figshare.or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6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www.youtube.com/watch?feature=player_embedded&amp;v=DnWocYKqvhw"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www.altmetrics.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hyperlink" Target="http://www.impactstory.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www.oprah.com/oprahsbookclub/Watch-A-New-Earth-Web-Classes-on-Oprahcom"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94" y="2057400"/>
            <a:ext cx="7866612" cy="905924"/>
          </a:xfrm>
        </p:spPr>
        <p:txBody>
          <a:bodyPr/>
          <a:lstStyle/>
          <a:p>
            <a:r>
              <a:rPr lang="en-US" dirty="0" smtClean="0"/>
              <a:t>Current/Future State of Higher Education</a:t>
            </a:r>
            <a:endParaRPr lang="en-US" dirty="0"/>
          </a:p>
        </p:txBody>
      </p:sp>
      <p:sp>
        <p:nvSpPr>
          <p:cNvPr id="3" name="Text Placeholder 2"/>
          <p:cNvSpPr>
            <a:spLocks noGrp="1"/>
          </p:cNvSpPr>
          <p:nvPr>
            <p:ph type="body" idx="12"/>
          </p:nvPr>
        </p:nvSpPr>
        <p:spPr/>
        <p:txBody>
          <a:bodyPr/>
          <a:lstStyle/>
          <a:p>
            <a:r>
              <a:rPr lang="en-US" dirty="0" smtClean="0"/>
              <a:t>November 2012</a:t>
            </a:r>
            <a:endParaRPr lang="en-US" dirty="0"/>
          </a:p>
        </p:txBody>
      </p:sp>
      <p:sp>
        <p:nvSpPr>
          <p:cNvPr id="4" name="Text Placeholder 3"/>
          <p:cNvSpPr>
            <a:spLocks noGrp="1"/>
          </p:cNvSpPr>
          <p:nvPr>
            <p:ph type="body" idx="1"/>
          </p:nvPr>
        </p:nvSpPr>
        <p:spPr>
          <a:xfrm>
            <a:off x="638694" y="3657600"/>
            <a:ext cx="7866611" cy="500732"/>
          </a:xfrm>
        </p:spPr>
        <p:txBody>
          <a:bodyPr/>
          <a:lstStyle/>
          <a:p>
            <a:r>
              <a:rPr lang="en-US" dirty="0" smtClean="0"/>
              <a:t>George Siemens, Andy Calkins, Malcolm Brown</a:t>
            </a:r>
            <a:endParaRPr lang="en-US" dirty="0"/>
          </a:p>
        </p:txBody>
      </p:sp>
    </p:spTree>
    <p:extLst>
      <p:ext uri="{BB962C8B-B14F-4D97-AF65-F5344CB8AC3E}">
        <p14:creationId xmlns:p14="http://schemas.microsoft.com/office/powerpoint/2010/main" val="4262775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t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48726"/>
            <a:ext cx="8839200" cy="3008201"/>
          </a:xfrm>
          <a:prstGeom prst="rect">
            <a:avLst/>
          </a:prstGeom>
        </p:spPr>
      </p:pic>
    </p:spTree>
    <p:extLst>
      <p:ext uri="{BB962C8B-B14F-4D97-AF65-F5344CB8AC3E}">
        <p14:creationId xmlns:p14="http://schemas.microsoft.com/office/powerpoint/2010/main" val="345703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u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78000"/>
            <a:ext cx="9146389" cy="3784600"/>
          </a:xfrm>
          <a:prstGeom prst="rect">
            <a:avLst/>
          </a:prstGeom>
        </p:spPr>
      </p:pic>
    </p:spTree>
    <p:extLst>
      <p:ext uri="{BB962C8B-B14F-4D97-AF65-F5344CB8AC3E}">
        <p14:creationId xmlns:p14="http://schemas.microsoft.com/office/powerpoint/2010/main" val="345703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Week 1: Change Drivers</a:t>
            </a:r>
            <a:endParaRPr lang="en-US" dirty="0"/>
          </a:p>
        </p:txBody>
      </p:sp>
      <p:pic>
        <p:nvPicPr>
          <p:cNvPr id="2" name="Picture 1" descr="cfhe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648200"/>
            <a:ext cx="3771900" cy="952500"/>
          </a:xfrm>
          <a:prstGeom prst="rect">
            <a:avLst/>
          </a:prstGeom>
        </p:spPr>
      </p:pic>
    </p:spTree>
    <p:extLst>
      <p:ext uri="{BB962C8B-B14F-4D97-AF65-F5344CB8AC3E}">
        <p14:creationId xmlns:p14="http://schemas.microsoft.com/office/powerpoint/2010/main" val="217820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nsemaki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23" y="26046"/>
            <a:ext cx="7848600" cy="5359400"/>
          </a:xfrm>
          <a:prstGeom prst="rect">
            <a:avLst/>
          </a:prstGeom>
        </p:spPr>
      </p:pic>
      <p:sp>
        <p:nvSpPr>
          <p:cNvPr id="5" name="TextBox 4"/>
          <p:cNvSpPr txBox="1"/>
          <p:nvPr/>
        </p:nvSpPr>
        <p:spPr>
          <a:xfrm>
            <a:off x="0" y="5867400"/>
            <a:ext cx="6629400" cy="646331"/>
          </a:xfrm>
          <a:prstGeom prst="rect">
            <a:avLst/>
          </a:prstGeom>
          <a:noFill/>
        </p:spPr>
        <p:txBody>
          <a:bodyPr wrap="square" rtlCol="0">
            <a:spAutoFit/>
          </a:bodyPr>
          <a:lstStyle/>
          <a:p>
            <a:r>
              <a:rPr lang="en-US" dirty="0">
                <a:hlinkClick r:id="rId3"/>
              </a:rPr>
              <a:t>http://www.learningsolutionsmag.com/articles/1023/how-to-succeed-in-a-massive-online-open-course-</a:t>
            </a:r>
            <a:r>
              <a:rPr lang="en-US" dirty="0" smtClean="0">
                <a:hlinkClick r:id="rId3"/>
              </a:rPr>
              <a:t>mooc</a:t>
            </a:r>
            <a:r>
              <a:rPr lang="en-US" dirty="0" smtClean="0"/>
              <a:t> </a:t>
            </a:r>
            <a:endParaRPr lang="en-US" dirty="0"/>
          </a:p>
        </p:txBody>
      </p:sp>
    </p:spTree>
    <p:extLst>
      <p:ext uri="{BB962C8B-B14F-4D97-AF65-F5344CB8AC3E}">
        <p14:creationId xmlns:p14="http://schemas.microsoft.com/office/powerpoint/2010/main" val="3457034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eativity.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31" y="21964"/>
            <a:ext cx="9144000" cy="4964110"/>
          </a:xfrm>
          <a:prstGeom prst="rect">
            <a:avLst/>
          </a:prstGeom>
        </p:spPr>
      </p:pic>
      <p:sp>
        <p:nvSpPr>
          <p:cNvPr id="3" name="TextBox 2"/>
          <p:cNvSpPr txBox="1"/>
          <p:nvPr/>
        </p:nvSpPr>
        <p:spPr>
          <a:xfrm>
            <a:off x="722059" y="6051726"/>
            <a:ext cx="5904180" cy="369332"/>
          </a:xfrm>
          <a:prstGeom prst="rect">
            <a:avLst/>
          </a:prstGeom>
          <a:noFill/>
        </p:spPr>
        <p:txBody>
          <a:bodyPr wrap="none" rtlCol="0">
            <a:spAutoFit/>
          </a:bodyPr>
          <a:lstStyle/>
          <a:p>
            <a:r>
              <a:rPr lang="en-US" dirty="0">
                <a:hlinkClick r:id="rId4"/>
              </a:rPr>
              <a:t>http://claudiascholz.wordpress.com/2012/10/07/cfshe12_3</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4037168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drivers</a:t>
            </a:r>
            <a:endParaRPr lang="en-US" dirty="0"/>
          </a:p>
        </p:txBody>
      </p:sp>
      <p:sp>
        <p:nvSpPr>
          <p:cNvPr id="3" name="Content Placeholder 2"/>
          <p:cNvSpPr>
            <a:spLocks noGrp="1"/>
          </p:cNvSpPr>
          <p:nvPr>
            <p:ph idx="1"/>
          </p:nvPr>
        </p:nvSpPr>
        <p:spPr/>
        <p:txBody>
          <a:bodyPr/>
          <a:lstStyle/>
          <a:p>
            <a:r>
              <a:rPr lang="en-US" dirty="0" smtClean="0"/>
              <a:t>Globalization</a:t>
            </a:r>
          </a:p>
          <a:p>
            <a:r>
              <a:rPr lang="en-US" dirty="0" smtClean="0"/>
              <a:t>Commercial/Entrepreneurial activity </a:t>
            </a:r>
            <a:endParaRPr lang="en-US" dirty="0"/>
          </a:p>
          <a:p>
            <a:r>
              <a:rPr lang="en-US" dirty="0" smtClean="0"/>
              <a:t>Funding cuts</a:t>
            </a:r>
          </a:p>
          <a:p>
            <a:r>
              <a:rPr lang="en-US" dirty="0" smtClean="0"/>
              <a:t>Online learning</a:t>
            </a:r>
          </a:p>
          <a:p>
            <a:r>
              <a:rPr lang="en-US" dirty="0" smtClean="0"/>
              <a:t>Unbundling of education systems</a:t>
            </a:r>
          </a:p>
          <a:p>
            <a:r>
              <a:rPr lang="en-US" dirty="0" smtClean="0"/>
              <a:t>Technology advancement (mobiles)</a:t>
            </a:r>
          </a:p>
          <a:p>
            <a:r>
              <a:rPr lang="en-US" dirty="0" smtClean="0"/>
              <a:t>Employment-oriented education</a:t>
            </a:r>
          </a:p>
          <a:p>
            <a:r>
              <a:rPr lang="en-US" dirty="0" smtClean="0"/>
              <a:t>Big data and analytics</a:t>
            </a:r>
          </a:p>
          <a:p>
            <a:endParaRPr lang="en-US" dirty="0"/>
          </a:p>
        </p:txBody>
      </p:sp>
    </p:spTree>
    <p:extLst>
      <p:ext uri="{BB962C8B-B14F-4D97-AF65-F5344CB8AC3E}">
        <p14:creationId xmlns:p14="http://schemas.microsoft.com/office/powerpoint/2010/main" val="1401536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pic>
        <p:nvPicPr>
          <p:cNvPr id="4" name="Picture 3"/>
          <p:cNvPicPr>
            <a:picLocks noChangeAspect="1"/>
          </p:cNvPicPr>
          <p:nvPr/>
        </p:nvPicPr>
        <p:blipFill>
          <a:blip r:embed="rId2"/>
          <a:stretch>
            <a:fillRect/>
          </a:stretch>
        </p:blipFill>
        <p:spPr>
          <a:xfrm>
            <a:off x="228600" y="2362200"/>
            <a:ext cx="2059900" cy="3111500"/>
          </a:xfrm>
          <a:prstGeom prst="rect">
            <a:avLst/>
          </a:prstGeom>
        </p:spPr>
      </p:pic>
      <p:pic>
        <p:nvPicPr>
          <p:cNvPr id="5" name="Picture 4"/>
          <p:cNvPicPr>
            <a:picLocks noChangeAspect="1"/>
          </p:cNvPicPr>
          <p:nvPr/>
        </p:nvPicPr>
        <p:blipFill>
          <a:blip r:embed="rId3"/>
          <a:stretch>
            <a:fillRect/>
          </a:stretch>
        </p:blipFill>
        <p:spPr>
          <a:xfrm>
            <a:off x="6477000" y="2514600"/>
            <a:ext cx="2159000" cy="2698750"/>
          </a:xfrm>
          <a:prstGeom prst="rect">
            <a:avLst/>
          </a:prstGeom>
        </p:spPr>
      </p:pic>
      <p:sp>
        <p:nvSpPr>
          <p:cNvPr id="6" name="TextBox 5"/>
          <p:cNvSpPr txBox="1"/>
          <p:nvPr/>
        </p:nvSpPr>
        <p:spPr>
          <a:xfrm>
            <a:off x="381000" y="5715000"/>
            <a:ext cx="1238515" cy="369332"/>
          </a:xfrm>
          <a:prstGeom prst="rect">
            <a:avLst/>
          </a:prstGeom>
          <a:noFill/>
        </p:spPr>
        <p:txBody>
          <a:bodyPr wrap="none" rtlCol="0">
            <a:spAutoFit/>
          </a:bodyPr>
          <a:lstStyle/>
          <a:p>
            <a:r>
              <a:rPr lang="en-US" dirty="0" smtClean="0"/>
              <a:t>Jeff </a:t>
            </a:r>
            <a:r>
              <a:rPr lang="en-US" dirty="0" err="1" smtClean="0"/>
              <a:t>Selingo</a:t>
            </a:r>
            <a:endParaRPr lang="en-US" dirty="0"/>
          </a:p>
        </p:txBody>
      </p:sp>
      <p:sp>
        <p:nvSpPr>
          <p:cNvPr id="7" name="TextBox 6"/>
          <p:cNvSpPr txBox="1"/>
          <p:nvPr/>
        </p:nvSpPr>
        <p:spPr>
          <a:xfrm>
            <a:off x="6553200" y="5715000"/>
            <a:ext cx="2025126" cy="369332"/>
          </a:xfrm>
          <a:prstGeom prst="rect">
            <a:avLst/>
          </a:prstGeom>
          <a:noFill/>
        </p:spPr>
        <p:txBody>
          <a:bodyPr wrap="none" rtlCol="0">
            <a:spAutoFit/>
          </a:bodyPr>
          <a:lstStyle/>
          <a:p>
            <a:r>
              <a:rPr lang="en-US" dirty="0" smtClean="0"/>
              <a:t>Siva </a:t>
            </a:r>
            <a:r>
              <a:rPr lang="en-US" dirty="0" err="1" smtClean="0"/>
              <a:t>Vaidhyanathan</a:t>
            </a:r>
            <a:endParaRPr lang="en-US" dirty="0"/>
          </a:p>
        </p:txBody>
      </p:sp>
      <p:pic>
        <p:nvPicPr>
          <p:cNvPr id="8" name="Picture 7"/>
          <p:cNvPicPr>
            <a:picLocks noChangeAspect="1"/>
          </p:cNvPicPr>
          <p:nvPr/>
        </p:nvPicPr>
        <p:blipFill>
          <a:blip r:embed="rId4"/>
          <a:stretch>
            <a:fillRect/>
          </a:stretch>
        </p:blipFill>
        <p:spPr>
          <a:xfrm>
            <a:off x="3352800" y="2362200"/>
            <a:ext cx="2279065" cy="3035300"/>
          </a:xfrm>
          <a:prstGeom prst="rect">
            <a:avLst/>
          </a:prstGeom>
        </p:spPr>
      </p:pic>
      <p:sp>
        <p:nvSpPr>
          <p:cNvPr id="9" name="TextBox 8"/>
          <p:cNvSpPr txBox="1"/>
          <p:nvPr/>
        </p:nvSpPr>
        <p:spPr>
          <a:xfrm>
            <a:off x="3581400" y="5715000"/>
            <a:ext cx="1681244" cy="369332"/>
          </a:xfrm>
          <a:prstGeom prst="rect">
            <a:avLst/>
          </a:prstGeom>
          <a:noFill/>
        </p:spPr>
        <p:txBody>
          <a:bodyPr wrap="none" rtlCol="0">
            <a:spAutoFit/>
          </a:bodyPr>
          <a:lstStyle/>
          <a:p>
            <a:r>
              <a:rPr lang="en-US" dirty="0" smtClean="0"/>
              <a:t>Richard </a:t>
            </a:r>
            <a:r>
              <a:rPr lang="en-US" dirty="0" err="1" smtClean="0"/>
              <a:t>DeMillo</a:t>
            </a:r>
            <a:endParaRPr lang="en-US" dirty="0"/>
          </a:p>
        </p:txBody>
      </p:sp>
    </p:spTree>
    <p:extLst>
      <p:ext uri="{BB962C8B-B14F-4D97-AF65-F5344CB8AC3E}">
        <p14:creationId xmlns:p14="http://schemas.microsoft.com/office/powerpoint/2010/main" val="3730989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smtClean="0"/>
              <a:t>New Models for Teaching and Learning</a:t>
            </a:r>
            <a:endParaRPr lang="en-US" dirty="0"/>
          </a:p>
        </p:txBody>
      </p:sp>
      <p:sp>
        <p:nvSpPr>
          <p:cNvPr id="5" name="Text Placeholder 4"/>
          <p:cNvSpPr>
            <a:spLocks noGrp="1"/>
          </p:cNvSpPr>
          <p:nvPr>
            <p:ph type="body" idx="13"/>
          </p:nvPr>
        </p:nvSpPr>
        <p:spPr/>
        <p:txBody>
          <a:bodyPr/>
          <a:lstStyle/>
          <a:p>
            <a:r>
              <a:rPr lang="en-US" dirty="0" smtClean="0"/>
              <a:t>Week 2: Net Pedagogies</a:t>
            </a:r>
            <a:endParaRPr lang="en-US" dirty="0"/>
          </a:p>
        </p:txBody>
      </p:sp>
    </p:spTree>
    <p:extLst>
      <p:ext uri="{BB962C8B-B14F-4D97-AF65-F5344CB8AC3E}">
        <p14:creationId xmlns:p14="http://schemas.microsoft.com/office/powerpoint/2010/main" val="249676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p:txBody>
          <a:bodyPr/>
          <a:lstStyle/>
          <a:p>
            <a:r>
              <a:rPr lang="en-US" sz="2400" dirty="0" smtClean="0"/>
              <a:t>New </a:t>
            </a:r>
            <a:r>
              <a:rPr lang="en-US" sz="2400" dirty="0"/>
              <a:t>pedagogies </a:t>
            </a:r>
            <a:r>
              <a:rPr lang="en-US" sz="2400" dirty="0" smtClean="0"/>
              <a:t>are emerging not simply, or mainly, as a response to the presence of new technologies. They reflect a proactive </a:t>
            </a:r>
            <a:r>
              <a:rPr lang="en-US" sz="2400" dirty="0"/>
              <a:t>response to </a:t>
            </a:r>
            <a:r>
              <a:rPr lang="en-US" sz="2400" dirty="0" smtClean="0"/>
              <a:t>two trends that were discussed (in different ways) by all of the week’s speakers:</a:t>
            </a:r>
          </a:p>
          <a:p>
            <a:pPr lvl="1"/>
            <a:r>
              <a:rPr lang="en-US" sz="2400" dirty="0" smtClean="0"/>
              <a:t>Concerns about how well institutions are meeting their mission, on behalf of the students they serve</a:t>
            </a:r>
          </a:p>
          <a:p>
            <a:pPr lvl="1"/>
            <a:r>
              <a:rPr lang="en-US" sz="2400" dirty="0" smtClean="0"/>
              <a:t>Pressures resulting from feeling constrained within the “Iron Triangle” of costs, access, and quality </a:t>
            </a:r>
          </a:p>
          <a:p>
            <a:endParaRPr lang="en-US" sz="2400" dirty="0"/>
          </a:p>
        </p:txBody>
      </p:sp>
    </p:spTree>
    <p:extLst>
      <p:ext uri="{BB962C8B-B14F-4D97-AF65-F5344CB8AC3E}">
        <p14:creationId xmlns:p14="http://schemas.microsoft.com/office/powerpoint/2010/main" val="103157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p:txBody>
          <a:bodyPr/>
          <a:lstStyle/>
          <a:p>
            <a:pPr lvl="0"/>
            <a:r>
              <a:rPr lang="en-US" sz="2400" dirty="0" smtClean="0"/>
              <a:t>New model designers and builders are grappling with a complex set of challenges that include:</a:t>
            </a:r>
            <a:endParaRPr lang="en-US" sz="2400" dirty="0"/>
          </a:p>
          <a:p>
            <a:pPr lvl="1"/>
            <a:r>
              <a:rPr lang="en-US" sz="2400" dirty="0" smtClean="0"/>
              <a:t>How to balance personalization with competency-based pathways (Meaning: does self-paced progression mean </a:t>
            </a:r>
            <a:r>
              <a:rPr lang="en-US" sz="2400" i="1" dirty="0" smtClean="0"/>
              <a:t>personalized learning</a:t>
            </a:r>
            <a:r>
              <a:rPr lang="en-US" sz="2400" dirty="0" smtClean="0"/>
              <a:t>? Or does personalized learning extend to the nature</a:t>
            </a:r>
            <a:r>
              <a:rPr lang="en-US" sz="2400" i="1" dirty="0" smtClean="0"/>
              <a:t> </a:t>
            </a:r>
            <a:r>
              <a:rPr lang="en-US" sz="2400" dirty="0" smtClean="0"/>
              <a:t>of the learning and design of the pathways as well?)</a:t>
            </a:r>
          </a:p>
          <a:p>
            <a:pPr lvl="1"/>
            <a:r>
              <a:rPr lang="en-US" sz="2400" dirty="0" smtClean="0"/>
              <a:t>How to build community among students who are most frequently geographically distant and may be proceeding at different rates</a:t>
            </a:r>
            <a:endParaRPr lang="en-US" sz="2400" dirty="0"/>
          </a:p>
          <a:p>
            <a:endParaRPr lang="en-US" sz="2400" dirty="0"/>
          </a:p>
        </p:txBody>
      </p:sp>
    </p:spTree>
    <p:extLst>
      <p:ext uri="{BB962C8B-B14F-4D97-AF65-F5344CB8AC3E}">
        <p14:creationId xmlns:p14="http://schemas.microsoft.com/office/powerpoint/2010/main" val="159846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Background for CFHE12</a:t>
            </a:r>
            <a:endParaRPr lang="en-US" dirty="0"/>
          </a:p>
        </p:txBody>
      </p:sp>
      <p:pic>
        <p:nvPicPr>
          <p:cNvPr id="2" name="Picture 1" descr="cfhe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648200"/>
            <a:ext cx="3771900" cy="952500"/>
          </a:xfrm>
          <a:prstGeom prst="rect">
            <a:avLst/>
          </a:prstGeom>
        </p:spPr>
      </p:pic>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a:xfrm>
            <a:off x="606829" y="990600"/>
            <a:ext cx="8079971" cy="4546599"/>
          </a:xfrm>
        </p:spPr>
        <p:txBody>
          <a:bodyPr/>
          <a:lstStyle/>
          <a:p>
            <a:pPr lvl="0"/>
            <a:r>
              <a:rPr lang="en-US" sz="2400" dirty="0" smtClean="0"/>
              <a:t>Interesting areas of commonality emerged from the presentations and discussions:</a:t>
            </a:r>
            <a:endParaRPr lang="en-US" sz="2400" dirty="0"/>
          </a:p>
          <a:p>
            <a:pPr lvl="1"/>
            <a:r>
              <a:rPr lang="en-US" sz="2400" dirty="0" smtClean="0"/>
              <a:t>$2500 per year seems to be a popular (aggressive) price point, in a “subscription” kind of context</a:t>
            </a:r>
            <a:endParaRPr lang="en-US" sz="2400" dirty="0"/>
          </a:p>
          <a:p>
            <a:pPr lvl="1"/>
            <a:r>
              <a:rPr lang="en-US" sz="2400" dirty="0"/>
              <a:t>Some of this is about reaching backwards to older forms of </a:t>
            </a:r>
            <a:r>
              <a:rPr lang="en-US" sz="2400" dirty="0" smtClean="0"/>
              <a:t>education (coffee houses) and original mission statements in order to  redesign learning and business models for the 21</a:t>
            </a:r>
            <a:r>
              <a:rPr lang="en-US" sz="2400" baseline="30000" dirty="0" smtClean="0"/>
              <a:t>st</a:t>
            </a:r>
            <a:r>
              <a:rPr lang="en-US" sz="2400" dirty="0" smtClean="0"/>
              <a:t> century</a:t>
            </a:r>
          </a:p>
          <a:p>
            <a:pPr lvl="1"/>
            <a:r>
              <a:rPr lang="en-US" sz="2400" dirty="0" smtClean="0"/>
              <a:t>Questions from participants reflected concern about </a:t>
            </a:r>
            <a:r>
              <a:rPr lang="en-US" sz="2400" dirty="0"/>
              <a:t>the key </a:t>
            </a:r>
            <a:r>
              <a:rPr lang="en-US" sz="2400" dirty="0" smtClean="0"/>
              <a:t>bread-and-butter issues</a:t>
            </a:r>
            <a:r>
              <a:rPr lang="en-US" sz="2400" dirty="0"/>
              <a:t>: </a:t>
            </a:r>
            <a:endParaRPr lang="en-US" sz="2400" dirty="0" smtClean="0"/>
          </a:p>
          <a:p>
            <a:pPr lvl="2"/>
            <a:r>
              <a:rPr lang="en-US" dirty="0" smtClean="0"/>
              <a:t>“Tell us more about the business model”</a:t>
            </a:r>
          </a:p>
          <a:p>
            <a:pPr lvl="2"/>
            <a:r>
              <a:rPr lang="en-US" dirty="0" smtClean="0"/>
              <a:t>“Tell us more about the </a:t>
            </a:r>
            <a:r>
              <a:rPr lang="en-US" dirty="0"/>
              <a:t>learning </a:t>
            </a:r>
            <a:r>
              <a:rPr lang="en-US" dirty="0" smtClean="0"/>
              <a:t>model”</a:t>
            </a:r>
          </a:p>
          <a:p>
            <a:pPr lvl="2"/>
            <a:r>
              <a:rPr lang="en-US" dirty="0" smtClean="0"/>
              <a:t>“Tell us more about what you can show in terms of student outcomes”</a:t>
            </a:r>
          </a:p>
          <a:p>
            <a:pPr lvl="2"/>
            <a:endParaRPr lang="en-US" dirty="0"/>
          </a:p>
          <a:p>
            <a:endParaRPr lang="en-US" sz="2400" dirty="0"/>
          </a:p>
        </p:txBody>
      </p:sp>
    </p:spTree>
    <p:extLst>
      <p:ext uri="{BB962C8B-B14F-4D97-AF65-F5344CB8AC3E}">
        <p14:creationId xmlns:p14="http://schemas.microsoft.com/office/powerpoint/2010/main" val="132518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Southern New Hampshire University</a:t>
            </a:r>
            <a:endParaRPr lang="en-US" dirty="0"/>
          </a:p>
        </p:txBody>
      </p:sp>
      <p:pic>
        <p:nvPicPr>
          <p:cNvPr id="2" name="Content Placeholder 1"/>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33400" y="1219200"/>
            <a:ext cx="6937212" cy="4876800"/>
          </a:xfrm>
          <a:ln w="3175">
            <a:solidFill>
              <a:schemeClr val="tx1"/>
            </a:solidFill>
          </a:ln>
        </p:spPr>
      </p:pic>
    </p:spTree>
    <p:extLst>
      <p:ext uri="{BB962C8B-B14F-4D97-AF65-F5344CB8AC3E}">
        <p14:creationId xmlns:p14="http://schemas.microsoft.com/office/powerpoint/2010/main" val="859066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Northern Arizona University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50" y="1295400"/>
            <a:ext cx="6851650" cy="4508500"/>
          </a:xfrm>
          <a:prstGeom prst="rect">
            <a:avLst/>
          </a:prstGeom>
          <a:ln w="3175">
            <a:solidFill>
              <a:schemeClr val="tx1"/>
            </a:solidFill>
          </a:ln>
        </p:spPr>
      </p:pic>
    </p:spTree>
    <p:extLst>
      <p:ext uri="{BB962C8B-B14F-4D97-AF65-F5344CB8AC3E}">
        <p14:creationId xmlns:p14="http://schemas.microsoft.com/office/powerpoint/2010/main" val="1366694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Northern Arizona University (2)</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6750050" cy="4514850"/>
          </a:xfrm>
          <a:prstGeom prst="rect">
            <a:avLst/>
          </a:prstGeom>
          <a:ln w="3175">
            <a:solidFill>
              <a:schemeClr val="tx1"/>
            </a:solidFill>
          </a:ln>
        </p:spPr>
      </p:pic>
    </p:spTree>
    <p:extLst>
      <p:ext uri="{BB962C8B-B14F-4D97-AF65-F5344CB8AC3E}">
        <p14:creationId xmlns:p14="http://schemas.microsoft.com/office/powerpoint/2010/main" val="65822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University NOW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20" y="1295400"/>
            <a:ext cx="6055280" cy="5257800"/>
          </a:xfrm>
          <a:prstGeom prst="rect">
            <a:avLst/>
          </a:prstGeom>
          <a:ln w="3175">
            <a:solidFill>
              <a:schemeClr val="tx1"/>
            </a:solidFill>
          </a:ln>
        </p:spPr>
      </p:pic>
    </p:spTree>
    <p:extLst>
      <p:ext uri="{BB962C8B-B14F-4D97-AF65-F5344CB8AC3E}">
        <p14:creationId xmlns:p14="http://schemas.microsoft.com/office/powerpoint/2010/main" val="2367145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CUNY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66800"/>
            <a:ext cx="6508750" cy="4832350"/>
          </a:xfrm>
          <a:prstGeom prst="rect">
            <a:avLst/>
          </a:prstGeom>
          <a:ln w="3175">
            <a:solidFill>
              <a:schemeClr val="tx1"/>
            </a:solidFill>
          </a:ln>
        </p:spPr>
      </p:pic>
    </p:spTree>
    <p:extLst>
      <p:ext uri="{BB962C8B-B14F-4D97-AF65-F5344CB8AC3E}">
        <p14:creationId xmlns:p14="http://schemas.microsoft.com/office/powerpoint/2010/main" val="166664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Erica McWilliam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98550"/>
            <a:ext cx="6667500" cy="4845050"/>
          </a:xfrm>
          <a:prstGeom prst="rect">
            <a:avLst/>
          </a:prstGeom>
        </p:spPr>
      </p:pic>
    </p:spTree>
    <p:extLst>
      <p:ext uri="{BB962C8B-B14F-4D97-AF65-F5344CB8AC3E}">
        <p14:creationId xmlns:p14="http://schemas.microsoft.com/office/powerpoint/2010/main" val="2208397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 ques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417"/>
            <a:ext cx="9144000" cy="6090615"/>
          </a:xfrm>
          <a:prstGeom prst="rect">
            <a:avLst/>
          </a:prstGeom>
        </p:spPr>
      </p:pic>
    </p:spTree>
    <p:extLst>
      <p:ext uri="{BB962C8B-B14F-4D97-AF65-F5344CB8AC3E}">
        <p14:creationId xmlns:p14="http://schemas.microsoft.com/office/powerpoint/2010/main" val="2554839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a:t>Entrepreneurship and commercial activity in </a:t>
            </a:r>
            <a:r>
              <a:rPr lang="en-US" dirty="0" smtClean="0"/>
              <a:t>education</a:t>
            </a:r>
          </a:p>
          <a:p>
            <a:endParaRPr lang="en-US" dirty="0"/>
          </a:p>
        </p:txBody>
      </p:sp>
      <p:sp>
        <p:nvSpPr>
          <p:cNvPr id="5" name="Text Placeholder 4"/>
          <p:cNvSpPr>
            <a:spLocks noGrp="1"/>
          </p:cNvSpPr>
          <p:nvPr>
            <p:ph type="body" idx="13"/>
          </p:nvPr>
        </p:nvSpPr>
        <p:spPr/>
        <p:txBody>
          <a:bodyPr/>
          <a:lstStyle/>
          <a:p>
            <a:r>
              <a:rPr lang="en-US" dirty="0" smtClean="0"/>
              <a:t>Week </a:t>
            </a:r>
            <a:r>
              <a:rPr lang="en-US" dirty="0"/>
              <a:t>3</a:t>
            </a:r>
            <a:r>
              <a:rPr lang="en-US" dirty="0" smtClean="0"/>
              <a:t>: Entrepreneurship</a:t>
            </a:r>
            <a:endParaRPr lang="en-US" dirty="0"/>
          </a:p>
        </p:txBody>
      </p:sp>
    </p:spTree>
    <p:extLst>
      <p:ext uri="{BB962C8B-B14F-4D97-AF65-F5344CB8AC3E}">
        <p14:creationId xmlns:p14="http://schemas.microsoft.com/office/powerpoint/2010/main" val="3055604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9172" y="4229722"/>
            <a:ext cx="3749744" cy="1015663"/>
          </a:xfrm>
          <a:prstGeom prst="rect">
            <a:avLst/>
          </a:prstGeom>
          <a:noFill/>
        </p:spPr>
        <p:txBody>
          <a:bodyPr wrap="none" rtlCol="0">
            <a:spAutoFit/>
          </a:bodyPr>
          <a:lstStyle/>
          <a:p>
            <a:r>
              <a:rPr lang="en-US" sz="2000" dirty="0" smtClean="0">
                <a:latin typeface="Arial"/>
                <a:cs typeface="Arial"/>
              </a:rPr>
              <a:t>Deborah </a:t>
            </a:r>
            <a:r>
              <a:rPr lang="en-US" sz="2000" dirty="0" err="1" smtClean="0">
                <a:latin typeface="Arial"/>
                <a:cs typeface="Arial"/>
              </a:rPr>
              <a:t>Quazzo</a:t>
            </a:r>
            <a:endParaRPr lang="en-US" sz="2000" dirty="0" smtClean="0">
              <a:latin typeface="Arial"/>
              <a:cs typeface="Arial"/>
            </a:endParaRPr>
          </a:p>
          <a:p>
            <a:r>
              <a:rPr lang="en-US" sz="2000" dirty="0" smtClean="0">
                <a:latin typeface="Arial"/>
                <a:cs typeface="Arial"/>
              </a:rPr>
              <a:t>Founder and Managing Partner</a:t>
            </a:r>
          </a:p>
          <a:p>
            <a:r>
              <a:rPr lang="en-US" sz="2000" dirty="0" smtClean="0">
                <a:latin typeface="Arial"/>
                <a:cs typeface="Arial"/>
              </a:rPr>
              <a:t>GSV Advisors</a:t>
            </a:r>
          </a:p>
        </p:txBody>
      </p:sp>
      <p:pic>
        <p:nvPicPr>
          <p:cNvPr id="2" name="Picture 1" descr="q.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172" y="1190791"/>
            <a:ext cx="2717800" cy="2438400"/>
          </a:xfrm>
          <a:prstGeom prst="rect">
            <a:avLst/>
          </a:prstGeom>
        </p:spPr>
      </p:pic>
    </p:spTree>
    <p:extLst>
      <p:ext uri="{BB962C8B-B14F-4D97-AF65-F5344CB8AC3E}">
        <p14:creationId xmlns:p14="http://schemas.microsoft.com/office/powerpoint/2010/main" val="228609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Partners</a:t>
            </a:r>
            <a:endParaRPr lang="en-US" dirty="0"/>
          </a:p>
        </p:txBody>
      </p:sp>
      <p:sp>
        <p:nvSpPr>
          <p:cNvPr id="5" name="Content Placeholder 4"/>
          <p:cNvSpPr>
            <a:spLocks noGrp="1"/>
          </p:cNvSpPr>
          <p:nvPr>
            <p:ph idx="1"/>
          </p:nvPr>
        </p:nvSpPr>
        <p:spPr>
          <a:xfrm>
            <a:off x="304801" y="1397001"/>
            <a:ext cx="4343399" cy="4546599"/>
          </a:xfrm>
        </p:spPr>
        <p:txBody>
          <a:bodyPr/>
          <a:lstStyle/>
          <a:p>
            <a:r>
              <a:rPr lang="en-US" dirty="0"/>
              <a:t>EDUCAUSE</a:t>
            </a:r>
          </a:p>
          <a:p>
            <a:r>
              <a:rPr lang="en-US" dirty="0"/>
              <a:t>AASCU</a:t>
            </a:r>
          </a:p>
          <a:p>
            <a:r>
              <a:rPr lang="en-US" dirty="0"/>
              <a:t>Desire2Learn</a:t>
            </a:r>
          </a:p>
          <a:p>
            <a:r>
              <a:rPr lang="en-US" dirty="0"/>
              <a:t>TEKRI (Athabasca U)</a:t>
            </a:r>
          </a:p>
          <a:p>
            <a:r>
              <a:rPr lang="en-US" dirty="0" smtClean="0"/>
              <a:t>University of British Columbia</a:t>
            </a:r>
          </a:p>
          <a:p>
            <a:r>
              <a:rPr lang="en-US" dirty="0"/>
              <a:t>U of Hawaii</a:t>
            </a:r>
          </a:p>
          <a:p>
            <a:r>
              <a:rPr lang="en-US" dirty="0" smtClean="0"/>
              <a:t>Georgia Tech</a:t>
            </a:r>
          </a:p>
          <a:p>
            <a:r>
              <a:rPr lang="en-US" dirty="0"/>
              <a:t>AACE</a:t>
            </a:r>
          </a:p>
          <a:p>
            <a:endParaRPr lang="en-US" dirty="0"/>
          </a:p>
          <a:p>
            <a:endParaRPr lang="en-US" dirty="0"/>
          </a:p>
        </p:txBody>
      </p:sp>
      <p:sp>
        <p:nvSpPr>
          <p:cNvPr id="7" name="Content Placeholder 4"/>
          <p:cNvSpPr txBox="1">
            <a:spLocks/>
          </p:cNvSpPr>
          <p:nvPr/>
        </p:nvSpPr>
        <p:spPr>
          <a:xfrm>
            <a:off x="4572000" y="1371600"/>
            <a:ext cx="4041371" cy="4546599"/>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University of Prince Edward Island</a:t>
            </a:r>
          </a:p>
          <a:p>
            <a:r>
              <a:rPr lang="en-US" dirty="0" err="1" smtClean="0"/>
              <a:t>SoLAR</a:t>
            </a:r>
            <a:endParaRPr lang="en-US" dirty="0" smtClean="0"/>
          </a:p>
          <a:p>
            <a:r>
              <a:rPr lang="en-US" dirty="0" smtClean="0"/>
              <a:t>NRC</a:t>
            </a:r>
          </a:p>
          <a:p>
            <a:r>
              <a:rPr lang="en-US" dirty="0" smtClean="0"/>
              <a:t>CEIT (Queensland)</a:t>
            </a:r>
          </a:p>
          <a:p>
            <a:r>
              <a:rPr lang="en-US" dirty="0" smtClean="0"/>
              <a:t>Chronicle of Higher Education</a:t>
            </a:r>
          </a:p>
          <a:p>
            <a:r>
              <a:rPr lang="en-US" dirty="0" smtClean="0"/>
              <a:t>Bill &amp; Melinda Gates Foundation</a:t>
            </a:r>
          </a:p>
          <a:p>
            <a:endParaRPr lang="en-US" dirty="0" smtClean="0"/>
          </a:p>
          <a:p>
            <a:endParaRPr lang="en-US" dirty="0" smtClean="0"/>
          </a:p>
          <a:p>
            <a:endParaRPr lang="en-US" dirty="0"/>
          </a:p>
        </p:txBody>
      </p:sp>
    </p:spTree>
    <p:extLst>
      <p:ext uri="{BB962C8B-B14F-4D97-AF65-F5344CB8AC3E}">
        <p14:creationId xmlns:p14="http://schemas.microsoft.com/office/powerpoint/2010/main" val="885211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of change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e-books up 30% in Q1 2012</a:t>
            </a:r>
          </a:p>
          <a:p>
            <a:pPr marL="514350" indent="-514350">
              <a:buFont typeface="+mj-lt"/>
              <a:buAutoNum type="arabicPeriod"/>
            </a:pPr>
            <a:r>
              <a:rPr lang="en-US" dirty="0" smtClean="0"/>
              <a:t>200K education apps</a:t>
            </a:r>
          </a:p>
          <a:p>
            <a:pPr marL="514350" indent="-514350">
              <a:buFont typeface="+mj-lt"/>
              <a:buAutoNum type="arabicPeriod"/>
            </a:pPr>
            <a:r>
              <a:rPr lang="en-US" dirty="0" smtClean="0"/>
              <a:t>Collapse of the digital divide (98% of students own)</a:t>
            </a:r>
          </a:p>
          <a:p>
            <a:pPr marL="514350" indent="-514350">
              <a:buFont typeface="+mj-lt"/>
              <a:buAutoNum type="arabicPeriod"/>
            </a:pPr>
            <a:r>
              <a:rPr lang="en-US" dirty="0" err="1" smtClean="0"/>
              <a:t>Coursera</a:t>
            </a:r>
            <a:r>
              <a:rPr lang="en-US" dirty="0" smtClean="0"/>
              <a:t>: 33 partners; 1.7M students</a:t>
            </a:r>
          </a:p>
          <a:p>
            <a:pPr marL="514350" indent="-514350">
              <a:buFont typeface="+mj-lt"/>
              <a:buAutoNum type="arabicPeriod"/>
            </a:pPr>
            <a:r>
              <a:rPr lang="en-US" dirty="0" smtClean="0"/>
              <a:t>Students: 13% attend for-profits</a:t>
            </a:r>
          </a:p>
          <a:p>
            <a:pPr marL="514350" indent="-514350">
              <a:buFont typeface="+mj-lt"/>
              <a:buAutoNum type="arabicPeriod"/>
            </a:pPr>
            <a:r>
              <a:rPr lang="en-US" dirty="0" smtClean="0"/>
              <a:t>Degrees 2011-2020: US 30M; China 83M; India 54M</a:t>
            </a:r>
          </a:p>
          <a:p>
            <a:pPr marL="514350" indent="-514350">
              <a:buFont typeface="+mj-lt"/>
              <a:buAutoNum type="arabicPeriod"/>
            </a:pPr>
            <a:endParaRPr lang="en-US" dirty="0" smtClean="0"/>
          </a:p>
        </p:txBody>
      </p:sp>
    </p:spTree>
    <p:extLst>
      <p:ext uri="{BB962C8B-B14F-4D97-AF65-F5344CB8AC3E}">
        <p14:creationId xmlns:p14="http://schemas.microsoft.com/office/powerpoint/2010/main" val="10801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r sto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6" y="229078"/>
            <a:ext cx="8886825" cy="5743575"/>
          </a:xfrm>
          <a:prstGeom prst="rect">
            <a:avLst/>
          </a:prstGeom>
        </p:spPr>
      </p:pic>
      <p:sp>
        <p:nvSpPr>
          <p:cNvPr id="5" name="TextBox 4"/>
          <p:cNvSpPr txBox="1"/>
          <p:nvPr/>
        </p:nvSpPr>
        <p:spPr>
          <a:xfrm>
            <a:off x="5509932" y="6170458"/>
            <a:ext cx="3104110" cy="369332"/>
          </a:xfrm>
          <a:prstGeom prst="rect">
            <a:avLst/>
          </a:prstGeom>
          <a:noFill/>
          <a:ln>
            <a:noFill/>
          </a:ln>
        </p:spPr>
        <p:txBody>
          <a:bodyPr wrap="none" rtlCol="0">
            <a:spAutoFit/>
          </a:bodyPr>
          <a:lstStyle/>
          <a:p>
            <a:r>
              <a:rPr lang="en-US" dirty="0" smtClean="0"/>
              <a:t>image source: Deborah </a:t>
            </a:r>
            <a:r>
              <a:rPr lang="en-US" dirty="0" err="1" smtClean="0"/>
              <a:t>Quazzo</a:t>
            </a:r>
            <a:endParaRPr lang="en-US" dirty="0"/>
          </a:p>
        </p:txBody>
      </p:sp>
    </p:spTree>
    <p:extLst>
      <p:ext uri="{BB962C8B-B14F-4D97-AF65-F5344CB8AC3E}">
        <p14:creationId xmlns:p14="http://schemas.microsoft.com/office/powerpoint/2010/main" val="1693312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“bear” story</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Readiness</a:t>
            </a:r>
          </a:p>
          <a:p>
            <a:pPr marL="514350" indent="-514350">
              <a:buFont typeface="+mj-lt"/>
              <a:buAutoNum type="arabicParenR"/>
            </a:pPr>
            <a:r>
              <a:rPr lang="en-US" dirty="0" smtClean="0"/>
              <a:t>Completion</a:t>
            </a:r>
          </a:p>
          <a:p>
            <a:pPr marL="514350" indent="-514350">
              <a:buFont typeface="+mj-lt"/>
              <a:buAutoNum type="arabicParenR"/>
            </a:pPr>
            <a:r>
              <a:rPr lang="en-US" dirty="0" smtClean="0"/>
              <a:t>Cost</a:t>
            </a:r>
          </a:p>
          <a:p>
            <a:pPr marL="514350" indent="-514350">
              <a:buFont typeface="+mj-lt"/>
              <a:buAutoNum type="arabicParenR"/>
            </a:pPr>
            <a:r>
              <a:rPr lang="en-US" dirty="0" smtClean="0"/>
              <a:t>Career</a:t>
            </a:r>
            <a:endParaRPr lang="en-US" dirty="0"/>
          </a:p>
        </p:txBody>
      </p:sp>
    </p:spTree>
    <p:extLst>
      <p:ext uri="{BB962C8B-B14F-4D97-AF65-F5344CB8AC3E}">
        <p14:creationId xmlns:p14="http://schemas.microsoft.com/office/powerpoint/2010/main" val="37208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27469" y="1643713"/>
            <a:ext cx="5302636" cy="1211820"/>
            <a:chOff x="2027469" y="1643713"/>
            <a:chExt cx="5302636" cy="1211820"/>
          </a:xfrm>
        </p:grpSpPr>
        <p:sp>
          <p:nvSpPr>
            <p:cNvPr id="9" name="Rectangle 8"/>
            <p:cNvSpPr/>
            <p:nvPr/>
          </p:nvSpPr>
          <p:spPr>
            <a:xfrm>
              <a:off x="3111116" y="2034082"/>
              <a:ext cx="3157724" cy="431083"/>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27469" y="1643713"/>
              <a:ext cx="1211820" cy="1211820"/>
            </a:xfrm>
            <a:prstGeom prst="ellipse">
              <a:avLst/>
            </a:prstGeom>
            <a:solidFill>
              <a:srgbClr val="FFFFFF"/>
            </a:solidFill>
            <a:ln w="190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1999:</a:t>
              </a:r>
            </a:p>
            <a:p>
              <a:pPr algn="ctr"/>
              <a:r>
                <a:rPr lang="en-US" dirty="0" smtClean="0">
                  <a:solidFill>
                    <a:schemeClr val="tx1"/>
                  </a:solidFill>
                </a:rPr>
                <a:t>31</a:t>
              </a:r>
              <a:endParaRPr lang="en-US" dirty="0">
                <a:solidFill>
                  <a:schemeClr val="tx1"/>
                </a:solidFill>
              </a:endParaRPr>
            </a:p>
          </p:txBody>
        </p:sp>
        <p:sp>
          <p:nvSpPr>
            <p:cNvPr id="5" name="Oval 4"/>
            <p:cNvSpPr/>
            <p:nvPr/>
          </p:nvSpPr>
          <p:spPr>
            <a:xfrm>
              <a:off x="6118285" y="1643713"/>
              <a:ext cx="1211820" cy="1211820"/>
            </a:xfrm>
            <a:prstGeom prst="ellipse">
              <a:avLst/>
            </a:prstGeom>
            <a:solidFill>
              <a:srgbClr val="FFFFFF"/>
            </a:solidFill>
            <a:ln w="190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2011:</a:t>
              </a:r>
            </a:p>
            <a:p>
              <a:pPr algn="ctr"/>
              <a:r>
                <a:rPr lang="en-US" dirty="0" smtClean="0">
                  <a:solidFill>
                    <a:schemeClr val="tx1"/>
                  </a:solidFill>
                </a:rPr>
                <a:t>75</a:t>
              </a:r>
              <a:endParaRPr lang="en-US" dirty="0">
                <a:solidFill>
                  <a:schemeClr val="tx1"/>
                </a:solidFill>
              </a:endParaRPr>
            </a:p>
          </p:txBody>
        </p:sp>
      </p:grpSp>
      <p:grpSp>
        <p:nvGrpSpPr>
          <p:cNvPr id="12" name="Group 11"/>
          <p:cNvGrpSpPr/>
          <p:nvPr/>
        </p:nvGrpSpPr>
        <p:grpSpPr>
          <a:xfrm>
            <a:off x="2027469" y="4102987"/>
            <a:ext cx="5302636" cy="1211820"/>
            <a:chOff x="2027469" y="4102987"/>
            <a:chExt cx="5302636" cy="1211820"/>
          </a:xfrm>
        </p:grpSpPr>
        <p:sp>
          <p:nvSpPr>
            <p:cNvPr id="10" name="Rectangle 9"/>
            <p:cNvSpPr/>
            <p:nvPr/>
          </p:nvSpPr>
          <p:spPr>
            <a:xfrm>
              <a:off x="3111116" y="4516658"/>
              <a:ext cx="3157724" cy="431083"/>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27469" y="4102987"/>
              <a:ext cx="1211820" cy="1211820"/>
            </a:xfrm>
            <a:prstGeom prst="ellipse">
              <a:avLst/>
            </a:prstGeom>
            <a:solidFill>
              <a:srgbClr val="FFFFFF"/>
            </a:solidFill>
            <a:ln w="190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1999:</a:t>
              </a:r>
            </a:p>
            <a:p>
              <a:pPr algn="ctr"/>
              <a:r>
                <a:rPr lang="en-US" dirty="0" smtClean="0">
                  <a:solidFill>
                    <a:schemeClr val="tx1"/>
                  </a:solidFill>
                </a:rPr>
                <a:t>$449M</a:t>
              </a:r>
              <a:endParaRPr lang="en-US" dirty="0">
                <a:solidFill>
                  <a:schemeClr val="tx1"/>
                </a:solidFill>
              </a:endParaRPr>
            </a:p>
          </p:txBody>
        </p:sp>
        <p:sp>
          <p:nvSpPr>
            <p:cNvPr id="8" name="Oval 7"/>
            <p:cNvSpPr/>
            <p:nvPr/>
          </p:nvSpPr>
          <p:spPr>
            <a:xfrm>
              <a:off x="6118285" y="4102987"/>
              <a:ext cx="1211820" cy="1211820"/>
            </a:xfrm>
            <a:prstGeom prst="ellipse">
              <a:avLst/>
            </a:prstGeom>
            <a:solidFill>
              <a:srgbClr val="FFFFFF"/>
            </a:solidFill>
            <a:ln w="190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2012:</a:t>
              </a:r>
            </a:p>
            <a:p>
              <a:pPr algn="ctr"/>
              <a:r>
                <a:rPr lang="en-US" dirty="0" smtClean="0">
                  <a:solidFill>
                    <a:schemeClr val="tx1"/>
                  </a:solidFill>
                </a:rPr>
                <a:t>$616M</a:t>
              </a:r>
              <a:endParaRPr lang="en-US" dirty="0">
                <a:solidFill>
                  <a:schemeClr val="tx1"/>
                </a:solidFill>
              </a:endParaRPr>
            </a:p>
          </p:txBody>
        </p:sp>
      </p:grpSp>
      <p:sp>
        <p:nvSpPr>
          <p:cNvPr id="13" name="Title 12"/>
          <p:cNvSpPr>
            <a:spLocks noGrp="1"/>
          </p:cNvSpPr>
          <p:nvPr>
            <p:ph type="title"/>
          </p:nvPr>
        </p:nvSpPr>
        <p:spPr/>
        <p:txBody>
          <a:bodyPr/>
          <a:lstStyle/>
          <a:p>
            <a:r>
              <a:rPr lang="en-US" dirty="0" smtClean="0"/>
              <a:t>Venture capital in HE</a:t>
            </a:r>
            <a:endParaRPr lang="en-US" dirty="0"/>
          </a:p>
        </p:txBody>
      </p:sp>
    </p:spTree>
    <p:extLst>
      <p:ext uri="{BB962C8B-B14F-4D97-AF65-F5344CB8AC3E}">
        <p14:creationId xmlns:p14="http://schemas.microsoft.com/office/powerpoint/2010/main" val="13539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driving investment: confluence (aka perfect storm)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Funding</a:t>
            </a:r>
          </a:p>
          <a:p>
            <a:pPr marL="514350" indent="-514350">
              <a:buFont typeface="+mj-lt"/>
              <a:buAutoNum type="arabicPeriod"/>
            </a:pPr>
            <a:endParaRPr lang="en-US" dirty="0"/>
          </a:p>
          <a:p>
            <a:pPr marL="514350" indent="-514350">
              <a:buFont typeface="+mj-lt"/>
              <a:buAutoNum type="arabicPeriod"/>
            </a:pPr>
            <a:r>
              <a:rPr lang="en-US" dirty="0" smtClean="0"/>
              <a:t>Accountability</a:t>
            </a:r>
          </a:p>
          <a:p>
            <a:pPr marL="514350" indent="-514350">
              <a:buFont typeface="+mj-lt"/>
              <a:buAutoNum type="arabicPeriod"/>
            </a:pPr>
            <a:endParaRPr lang="en-US" dirty="0"/>
          </a:p>
          <a:p>
            <a:pPr marL="514350" indent="-514350">
              <a:buFont typeface="+mj-lt"/>
              <a:buAutoNum type="arabicPeriod"/>
            </a:pPr>
            <a:r>
              <a:rPr lang="en-US" dirty="0" smtClean="0"/>
              <a:t>Technology</a:t>
            </a:r>
          </a:p>
          <a:p>
            <a:pPr marL="514350" indent="-514350">
              <a:buFont typeface="+mj-lt"/>
              <a:buAutoNum type="arabicPeriod"/>
            </a:pPr>
            <a:endParaRPr lang="en-US" dirty="0"/>
          </a:p>
          <a:p>
            <a:pPr marL="514350" indent="-514350">
              <a:buFont typeface="+mj-lt"/>
              <a:buAutoNum type="arabicPeriod"/>
            </a:pPr>
            <a:r>
              <a:rPr lang="en-US" dirty="0" smtClean="0"/>
              <a:t>Consumer choice</a:t>
            </a:r>
            <a:endParaRPr lang="en-US" dirty="0"/>
          </a:p>
        </p:txBody>
      </p:sp>
    </p:spTree>
    <p:extLst>
      <p:ext uri="{BB962C8B-B14F-4D97-AF65-F5344CB8AC3E}">
        <p14:creationId xmlns:p14="http://schemas.microsoft.com/office/powerpoint/2010/main" val="37873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HE innovation</a:t>
            </a:r>
            <a:endParaRPr lang="en-US" dirty="0"/>
          </a:p>
        </p:txBody>
      </p:sp>
    </p:spTree>
    <p:extLst>
      <p:ext uri="{BB962C8B-B14F-4D97-AF65-F5344CB8AC3E}">
        <p14:creationId xmlns:p14="http://schemas.microsoft.com/office/powerpoint/2010/main" val="2854396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656"/>
            <a:ext cx="9144000" cy="4903161"/>
          </a:xfrm>
          <a:prstGeom prst="rect">
            <a:avLst/>
          </a:prstGeom>
        </p:spPr>
      </p:pic>
      <p:sp>
        <p:nvSpPr>
          <p:cNvPr id="4" name="TextBox 3"/>
          <p:cNvSpPr txBox="1"/>
          <p:nvPr/>
        </p:nvSpPr>
        <p:spPr>
          <a:xfrm>
            <a:off x="5762582" y="6128364"/>
            <a:ext cx="3198872" cy="369332"/>
          </a:xfrm>
          <a:prstGeom prst="rect">
            <a:avLst/>
          </a:prstGeom>
          <a:noFill/>
          <a:ln>
            <a:noFill/>
          </a:ln>
        </p:spPr>
        <p:txBody>
          <a:bodyPr wrap="square" rtlCol="0">
            <a:spAutoFit/>
          </a:bodyPr>
          <a:lstStyle/>
          <a:p>
            <a:pPr algn="ctr"/>
            <a:r>
              <a:rPr lang="en-US" dirty="0" smtClean="0">
                <a:latin typeface="Arial"/>
                <a:cs typeface="Arial"/>
              </a:rPr>
              <a:t>source: Deborah </a:t>
            </a:r>
            <a:r>
              <a:rPr lang="en-US" dirty="0" err="1" smtClean="0">
                <a:latin typeface="Arial"/>
                <a:cs typeface="Arial"/>
              </a:rPr>
              <a:t>Quazzo</a:t>
            </a:r>
            <a:endParaRPr lang="en-US" dirty="0">
              <a:latin typeface="Arial"/>
              <a:cs typeface="Arial"/>
            </a:endParaRPr>
          </a:p>
        </p:txBody>
      </p:sp>
    </p:spTree>
    <p:extLst>
      <p:ext uri="{BB962C8B-B14F-4D97-AF65-F5344CB8AC3E}">
        <p14:creationId xmlns:p14="http://schemas.microsoft.com/office/powerpoint/2010/main" val="1197490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7960" y="6128364"/>
            <a:ext cx="3253494" cy="369332"/>
          </a:xfrm>
          <a:prstGeom prst="rect">
            <a:avLst/>
          </a:prstGeom>
          <a:noFill/>
          <a:ln>
            <a:noFill/>
          </a:ln>
        </p:spPr>
        <p:txBody>
          <a:bodyPr wrap="square" rtlCol="0">
            <a:spAutoFit/>
          </a:bodyPr>
          <a:lstStyle/>
          <a:p>
            <a:pPr algn="ctr"/>
            <a:r>
              <a:rPr lang="en-US" dirty="0" smtClean="0">
                <a:latin typeface="Arial"/>
                <a:cs typeface="Arial"/>
              </a:rPr>
              <a:t>source: Deborah </a:t>
            </a:r>
            <a:r>
              <a:rPr lang="en-US" dirty="0" err="1" smtClean="0">
                <a:latin typeface="Arial"/>
                <a:cs typeface="Arial"/>
              </a:rPr>
              <a:t>Quazzo</a:t>
            </a:r>
            <a:endParaRPr lang="en-US" dirty="0">
              <a:latin typeface="Arial"/>
              <a:cs typeface="Arial"/>
            </a:endParaRPr>
          </a:p>
        </p:txBody>
      </p:sp>
      <p:grpSp>
        <p:nvGrpSpPr>
          <p:cNvPr id="5" name="Group 4"/>
          <p:cNvGrpSpPr/>
          <p:nvPr/>
        </p:nvGrpSpPr>
        <p:grpSpPr>
          <a:xfrm>
            <a:off x="0" y="171058"/>
            <a:ext cx="9144000" cy="5511991"/>
            <a:chOff x="0" y="171058"/>
            <a:chExt cx="9144000" cy="5511991"/>
          </a:xfrm>
        </p:grpSpPr>
        <p:pic>
          <p:nvPicPr>
            <p:cNvPr id="2" name="Picture 1" descr="2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058"/>
              <a:ext cx="9144000" cy="5511991"/>
            </a:xfrm>
            <a:prstGeom prst="rect">
              <a:avLst/>
            </a:prstGeom>
          </p:spPr>
        </p:pic>
        <p:sp>
          <p:nvSpPr>
            <p:cNvPr id="4" name="Rectangle 3"/>
            <p:cNvSpPr/>
            <p:nvPr/>
          </p:nvSpPr>
          <p:spPr>
            <a:xfrm>
              <a:off x="477737" y="337876"/>
              <a:ext cx="361216" cy="4776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8793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04"/>
          </a:xfrm>
          <a:prstGeom prst="rect">
            <a:avLst/>
          </a:prstGeom>
        </p:spPr>
      </p:pic>
      <p:sp>
        <p:nvSpPr>
          <p:cNvPr id="3" name="TextBox 2"/>
          <p:cNvSpPr txBox="1"/>
          <p:nvPr/>
        </p:nvSpPr>
        <p:spPr>
          <a:xfrm>
            <a:off x="5503129" y="6388004"/>
            <a:ext cx="3551542" cy="338554"/>
          </a:xfrm>
          <a:prstGeom prst="rect">
            <a:avLst/>
          </a:prstGeom>
          <a:noFill/>
          <a:ln>
            <a:noFill/>
          </a:ln>
        </p:spPr>
        <p:txBody>
          <a:bodyPr wrap="square" rtlCol="0">
            <a:spAutoFit/>
          </a:bodyPr>
          <a:lstStyle/>
          <a:p>
            <a:pPr algn="ctr"/>
            <a:r>
              <a:rPr lang="en-US" sz="1600" dirty="0" smtClean="0">
                <a:latin typeface="Arial"/>
                <a:cs typeface="Arial"/>
              </a:rPr>
              <a:t>source: Deborah </a:t>
            </a:r>
            <a:r>
              <a:rPr lang="en-US" sz="1600" dirty="0" err="1" smtClean="0">
                <a:latin typeface="Arial"/>
                <a:cs typeface="Arial"/>
              </a:rPr>
              <a:t>Quazzo</a:t>
            </a:r>
            <a:endParaRPr lang="en-US" sz="1600" dirty="0">
              <a:latin typeface="Arial"/>
              <a:cs typeface="Arial"/>
            </a:endParaRPr>
          </a:p>
        </p:txBody>
      </p:sp>
    </p:spTree>
    <p:extLst>
      <p:ext uri="{BB962C8B-B14F-4D97-AF65-F5344CB8AC3E}">
        <p14:creationId xmlns:p14="http://schemas.microsoft.com/office/powerpoint/2010/main" val="2718375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ROE</a:t>
            </a:r>
            <a:endParaRPr lang="en-US" dirty="0"/>
          </a:p>
        </p:txBody>
      </p:sp>
      <p:pic>
        <p:nvPicPr>
          <p:cNvPr id="3" name="Picture 2" descr="zzzzzzz.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073"/>
            <a:ext cx="9144000" cy="5014452"/>
          </a:xfrm>
          <a:prstGeom prst="rect">
            <a:avLst/>
          </a:prstGeom>
        </p:spPr>
      </p:pic>
      <p:sp>
        <p:nvSpPr>
          <p:cNvPr id="4" name="TextBox 3"/>
          <p:cNvSpPr txBox="1"/>
          <p:nvPr/>
        </p:nvSpPr>
        <p:spPr>
          <a:xfrm>
            <a:off x="5503129" y="6388004"/>
            <a:ext cx="3551542" cy="338554"/>
          </a:xfrm>
          <a:prstGeom prst="rect">
            <a:avLst/>
          </a:prstGeom>
          <a:noFill/>
          <a:ln>
            <a:noFill/>
          </a:ln>
        </p:spPr>
        <p:txBody>
          <a:bodyPr wrap="square" rtlCol="0">
            <a:spAutoFit/>
          </a:bodyPr>
          <a:lstStyle/>
          <a:p>
            <a:pPr algn="ctr"/>
            <a:r>
              <a:rPr lang="en-US" sz="1600" dirty="0" smtClean="0">
                <a:latin typeface="Arial"/>
                <a:cs typeface="Arial"/>
              </a:rPr>
              <a:t>source: Deborah </a:t>
            </a:r>
            <a:r>
              <a:rPr lang="en-US" sz="1600" dirty="0" err="1" smtClean="0">
                <a:latin typeface="Arial"/>
                <a:cs typeface="Arial"/>
              </a:rPr>
              <a:t>Quazzo</a:t>
            </a:r>
            <a:endParaRPr lang="en-US" sz="1600" dirty="0">
              <a:latin typeface="Arial"/>
              <a:cs typeface="Arial"/>
            </a:endParaRPr>
          </a:p>
        </p:txBody>
      </p:sp>
    </p:spTree>
    <p:extLst>
      <p:ext uri="{BB962C8B-B14F-4D97-AF65-F5344CB8AC3E}">
        <p14:creationId xmlns:p14="http://schemas.microsoft.com/office/powerpoint/2010/main" val="84251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Model innovative networked learning</a:t>
            </a:r>
          </a:p>
          <a:p>
            <a:r>
              <a:rPr lang="en-US" dirty="0" smtClean="0"/>
              <a:t>Topical</a:t>
            </a:r>
          </a:p>
          <a:p>
            <a:r>
              <a:rPr lang="en-US" dirty="0" smtClean="0"/>
              <a:t>Extend on strategies/software developed in CCK08/09/11/12, LAK11/12, PLENK, Critical Literacies, Change11, Oped12</a:t>
            </a:r>
          </a:p>
          <a:p>
            <a:r>
              <a:rPr lang="en-US" dirty="0" smtClean="0"/>
              <a:t>Involve faculty &amp; higher education leaders in a distributed MOOC </a:t>
            </a:r>
          </a:p>
        </p:txBody>
      </p:sp>
    </p:spTree>
    <p:extLst>
      <p:ext uri="{BB962C8B-B14F-4D97-AF65-F5344CB8AC3E}">
        <p14:creationId xmlns:p14="http://schemas.microsoft.com/office/powerpoint/2010/main" val="1712904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Week 4: Big Data &amp; Analytics</a:t>
            </a:r>
            <a:endParaRPr lang="en-US" dirty="0"/>
          </a:p>
        </p:txBody>
      </p:sp>
      <p:pic>
        <p:nvPicPr>
          <p:cNvPr id="2" name="Picture 1" descr="cfhe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648200"/>
            <a:ext cx="3771900" cy="952500"/>
          </a:xfrm>
          <a:prstGeom prst="rect">
            <a:avLst/>
          </a:prstGeom>
        </p:spPr>
      </p:pic>
    </p:spTree>
    <p:extLst>
      <p:ext uri="{BB962C8B-B14F-4D97-AF65-F5344CB8AC3E}">
        <p14:creationId xmlns:p14="http://schemas.microsoft.com/office/powerpoint/2010/main" val="1572412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Speakers</a:t>
            </a:r>
            <a:endParaRPr lang="en-US" dirty="0"/>
          </a:p>
        </p:txBody>
      </p:sp>
      <p:pic>
        <p:nvPicPr>
          <p:cNvPr id="2" name="Picture 1"/>
          <p:cNvPicPr>
            <a:picLocks noChangeAspect="1"/>
          </p:cNvPicPr>
          <p:nvPr/>
        </p:nvPicPr>
        <p:blipFill>
          <a:blip r:embed="rId3"/>
          <a:stretch>
            <a:fillRect/>
          </a:stretch>
        </p:blipFill>
        <p:spPr>
          <a:xfrm>
            <a:off x="228600" y="1600200"/>
            <a:ext cx="3289300" cy="2463800"/>
          </a:xfrm>
          <a:prstGeom prst="rect">
            <a:avLst/>
          </a:prstGeom>
        </p:spPr>
      </p:pic>
      <p:pic>
        <p:nvPicPr>
          <p:cNvPr id="3" name="Picture 2"/>
          <p:cNvPicPr>
            <a:picLocks noChangeAspect="1"/>
          </p:cNvPicPr>
          <p:nvPr/>
        </p:nvPicPr>
        <p:blipFill>
          <a:blip r:embed="rId4"/>
          <a:stretch>
            <a:fillRect/>
          </a:stretch>
        </p:blipFill>
        <p:spPr>
          <a:xfrm>
            <a:off x="3581400" y="2438400"/>
            <a:ext cx="3073400" cy="3048000"/>
          </a:xfrm>
          <a:prstGeom prst="rect">
            <a:avLst/>
          </a:prstGeom>
        </p:spPr>
      </p:pic>
      <p:pic>
        <p:nvPicPr>
          <p:cNvPr id="6" name="Picture 5"/>
          <p:cNvPicPr>
            <a:picLocks noChangeAspect="1"/>
          </p:cNvPicPr>
          <p:nvPr/>
        </p:nvPicPr>
        <p:blipFill>
          <a:blip r:embed="rId5"/>
          <a:stretch>
            <a:fillRect/>
          </a:stretch>
        </p:blipFill>
        <p:spPr>
          <a:xfrm>
            <a:off x="6705600" y="1981200"/>
            <a:ext cx="2108200" cy="3175000"/>
          </a:xfrm>
          <a:prstGeom prst="rect">
            <a:avLst/>
          </a:prstGeom>
        </p:spPr>
      </p:pic>
      <p:sp>
        <p:nvSpPr>
          <p:cNvPr id="7" name="TextBox 6"/>
          <p:cNvSpPr txBox="1"/>
          <p:nvPr/>
        </p:nvSpPr>
        <p:spPr>
          <a:xfrm>
            <a:off x="6528944" y="5410200"/>
            <a:ext cx="2615056" cy="369332"/>
          </a:xfrm>
          <a:prstGeom prst="rect">
            <a:avLst/>
          </a:prstGeom>
          <a:noFill/>
        </p:spPr>
        <p:txBody>
          <a:bodyPr wrap="none" rtlCol="0">
            <a:spAutoFit/>
          </a:bodyPr>
          <a:lstStyle/>
          <a:p>
            <a:r>
              <a:rPr lang="en-US" dirty="0" smtClean="0"/>
              <a:t>Caroline </a:t>
            </a:r>
            <a:r>
              <a:rPr lang="en-US" dirty="0" err="1" smtClean="0"/>
              <a:t>Haythornthwaite</a:t>
            </a:r>
            <a:endParaRPr lang="en-US" dirty="0"/>
          </a:p>
        </p:txBody>
      </p:sp>
      <p:sp>
        <p:nvSpPr>
          <p:cNvPr id="8" name="TextBox 7"/>
          <p:cNvSpPr txBox="1"/>
          <p:nvPr/>
        </p:nvSpPr>
        <p:spPr>
          <a:xfrm>
            <a:off x="3581400" y="5638800"/>
            <a:ext cx="2557010" cy="369332"/>
          </a:xfrm>
          <a:prstGeom prst="rect">
            <a:avLst/>
          </a:prstGeom>
          <a:noFill/>
        </p:spPr>
        <p:txBody>
          <a:bodyPr wrap="none" rtlCol="0">
            <a:spAutoFit/>
          </a:bodyPr>
          <a:lstStyle/>
          <a:p>
            <a:r>
              <a:rPr lang="en-US" dirty="0" smtClean="0"/>
              <a:t>Simon Buckingham Shum</a:t>
            </a:r>
            <a:endParaRPr lang="en-US" dirty="0"/>
          </a:p>
        </p:txBody>
      </p:sp>
      <p:sp>
        <p:nvSpPr>
          <p:cNvPr id="9" name="TextBox 8"/>
          <p:cNvSpPr txBox="1"/>
          <p:nvPr/>
        </p:nvSpPr>
        <p:spPr>
          <a:xfrm>
            <a:off x="546100" y="4381500"/>
            <a:ext cx="1119041" cy="369332"/>
          </a:xfrm>
          <a:prstGeom prst="rect">
            <a:avLst/>
          </a:prstGeom>
          <a:noFill/>
        </p:spPr>
        <p:txBody>
          <a:bodyPr wrap="none" rtlCol="0">
            <a:spAutoFit/>
          </a:bodyPr>
          <a:lstStyle/>
          <a:p>
            <a:r>
              <a:rPr lang="en-US" dirty="0" smtClean="0"/>
              <a:t>Erik Duval</a:t>
            </a:r>
            <a:endParaRPr lang="en-US" dirty="0"/>
          </a:p>
        </p:txBody>
      </p:sp>
    </p:spTree>
    <p:extLst>
      <p:ext uri="{BB962C8B-B14F-4D97-AF65-F5344CB8AC3E}">
        <p14:creationId xmlns:p14="http://schemas.microsoft.com/office/powerpoint/2010/main" val="3698212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Learning Analytics</a:t>
            </a:r>
            <a:endParaRPr lang="en-US" dirty="0"/>
          </a:p>
        </p:txBody>
      </p:sp>
      <p:sp>
        <p:nvSpPr>
          <p:cNvPr id="3" name="Content Placeholder 2"/>
          <p:cNvSpPr>
            <a:spLocks noGrp="1"/>
          </p:cNvSpPr>
          <p:nvPr>
            <p:ph idx="1"/>
          </p:nvPr>
        </p:nvSpPr>
        <p:spPr/>
        <p:txBody>
          <a:bodyPr/>
          <a:lstStyle/>
          <a:p>
            <a:r>
              <a:rPr lang="en-US" dirty="0" smtClean="0"/>
              <a:t>Open analytics</a:t>
            </a:r>
          </a:p>
          <a:p>
            <a:r>
              <a:rPr lang="en-US" dirty="0" smtClean="0"/>
              <a:t>Standards (data, methods)</a:t>
            </a:r>
          </a:p>
          <a:p>
            <a:r>
              <a:rPr lang="en-US" dirty="0" smtClean="0"/>
              <a:t>Methods and metrics</a:t>
            </a:r>
          </a:p>
          <a:p>
            <a:r>
              <a:rPr lang="en-US" dirty="0" smtClean="0"/>
              <a:t>Impact on learner success</a:t>
            </a:r>
          </a:p>
          <a:p>
            <a:r>
              <a:rPr lang="en-US" dirty="0" smtClean="0"/>
              <a:t>Early risk detection</a:t>
            </a:r>
          </a:p>
          <a:p>
            <a:r>
              <a:rPr lang="en-US" dirty="0" smtClean="0"/>
              <a:t>Common language</a:t>
            </a:r>
          </a:p>
          <a:p>
            <a:r>
              <a:rPr lang="en-US" dirty="0" smtClean="0"/>
              <a:t>Institutional use of analytics</a:t>
            </a:r>
          </a:p>
          <a:p>
            <a:r>
              <a:rPr lang="en-US" dirty="0" smtClean="0"/>
              <a:t>Planning and deployment of LA</a:t>
            </a:r>
          </a:p>
          <a:p>
            <a:r>
              <a:rPr lang="en-US" dirty="0" smtClean="0"/>
              <a:t>Move from concept to application</a:t>
            </a:r>
          </a:p>
          <a:p>
            <a:endParaRPr lang="en-US" dirty="0" smtClean="0"/>
          </a:p>
          <a:p>
            <a:endParaRPr lang="en-US" dirty="0"/>
          </a:p>
        </p:txBody>
      </p:sp>
    </p:spTree>
    <p:extLst>
      <p:ext uri="{BB962C8B-B14F-4D97-AF65-F5344CB8AC3E}">
        <p14:creationId xmlns:p14="http://schemas.microsoft.com/office/powerpoint/2010/main" val="2654031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600" y="0"/>
            <a:ext cx="7689390" cy="4081292"/>
          </a:xfrm>
          <a:prstGeom prst="rect">
            <a:avLst/>
          </a:prstGeom>
        </p:spPr>
      </p:pic>
      <p:sp>
        <p:nvSpPr>
          <p:cNvPr id="5" name="Rectangle 4"/>
          <p:cNvSpPr/>
          <p:nvPr/>
        </p:nvSpPr>
        <p:spPr>
          <a:xfrm>
            <a:off x="25400" y="5867400"/>
            <a:ext cx="2236510" cy="307777"/>
          </a:xfrm>
          <a:prstGeom prst="rect">
            <a:avLst/>
          </a:prstGeom>
        </p:spPr>
        <p:txBody>
          <a:bodyPr wrap="none">
            <a:spAutoFit/>
          </a:bodyPr>
          <a:lstStyle/>
          <a:p>
            <a:r>
              <a:rPr lang="en-US" sz="1400" dirty="0">
                <a:hlinkClick r:id="rId3"/>
              </a:rPr>
              <a:t>http://mashe.hawksey.info</a:t>
            </a:r>
            <a:r>
              <a:rPr lang="en-US" sz="1400" dirty="0" smtClean="0">
                <a:hlinkClick r:id="rId3"/>
              </a:rPr>
              <a:t>/</a:t>
            </a:r>
            <a:r>
              <a:rPr lang="en-US" sz="1400" dirty="0" smtClean="0"/>
              <a:t> </a:t>
            </a:r>
            <a:endParaRPr lang="en-US" sz="1400" dirty="0"/>
          </a:p>
        </p:txBody>
      </p:sp>
      <p:pic>
        <p:nvPicPr>
          <p:cNvPr id="6" name="Picture 5"/>
          <p:cNvPicPr>
            <a:picLocks noChangeAspect="1"/>
          </p:cNvPicPr>
          <p:nvPr/>
        </p:nvPicPr>
        <p:blipFill>
          <a:blip r:embed="rId4"/>
          <a:stretch>
            <a:fillRect/>
          </a:stretch>
        </p:blipFill>
        <p:spPr>
          <a:xfrm>
            <a:off x="4953000" y="0"/>
            <a:ext cx="4191000" cy="5747657"/>
          </a:xfrm>
          <a:prstGeom prst="rect">
            <a:avLst/>
          </a:prstGeom>
        </p:spPr>
      </p:pic>
      <p:pic>
        <p:nvPicPr>
          <p:cNvPr id="4" name="Picture 3"/>
          <p:cNvPicPr>
            <a:picLocks noChangeAspect="1"/>
          </p:cNvPicPr>
          <p:nvPr/>
        </p:nvPicPr>
        <p:blipFill>
          <a:blip r:embed="rId5"/>
          <a:stretch>
            <a:fillRect/>
          </a:stretch>
        </p:blipFill>
        <p:spPr>
          <a:xfrm>
            <a:off x="12700" y="2971800"/>
            <a:ext cx="5829300" cy="3762548"/>
          </a:xfrm>
          <a:prstGeom prst="rect">
            <a:avLst/>
          </a:prstGeom>
        </p:spPr>
      </p:pic>
    </p:spTree>
    <p:extLst>
      <p:ext uri="{BB962C8B-B14F-4D97-AF65-F5344CB8AC3E}">
        <p14:creationId xmlns:p14="http://schemas.microsoft.com/office/powerpoint/2010/main" val="1828663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twitter_hawkse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905000"/>
            <a:ext cx="6680200" cy="1752600"/>
          </a:xfrm>
          <a:prstGeom prst="rect">
            <a:avLst/>
          </a:prstGeom>
        </p:spPr>
      </p:pic>
      <p:sp>
        <p:nvSpPr>
          <p:cNvPr id="5" name="Rectangle 4"/>
          <p:cNvSpPr/>
          <p:nvPr/>
        </p:nvSpPr>
        <p:spPr>
          <a:xfrm>
            <a:off x="25400" y="5867400"/>
            <a:ext cx="2236510" cy="307777"/>
          </a:xfrm>
          <a:prstGeom prst="rect">
            <a:avLst/>
          </a:prstGeom>
        </p:spPr>
        <p:txBody>
          <a:bodyPr wrap="none">
            <a:spAutoFit/>
          </a:bodyPr>
          <a:lstStyle/>
          <a:p>
            <a:r>
              <a:rPr lang="en-US" sz="1400" dirty="0">
                <a:hlinkClick r:id="rId3"/>
              </a:rPr>
              <a:t>http://mashe.hawksey.info</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548722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4800"/>
            <a:ext cx="9144000" cy="5266481"/>
          </a:xfrm>
          <a:prstGeom prst="rect">
            <a:avLst/>
          </a:prstGeom>
        </p:spPr>
      </p:pic>
      <p:sp>
        <p:nvSpPr>
          <p:cNvPr id="5" name="Rectangle 4"/>
          <p:cNvSpPr/>
          <p:nvPr/>
        </p:nvSpPr>
        <p:spPr>
          <a:xfrm>
            <a:off x="25400" y="5867400"/>
            <a:ext cx="2236510" cy="307777"/>
          </a:xfrm>
          <a:prstGeom prst="rect">
            <a:avLst/>
          </a:prstGeom>
        </p:spPr>
        <p:txBody>
          <a:bodyPr wrap="none">
            <a:spAutoFit/>
          </a:bodyPr>
          <a:lstStyle/>
          <a:p>
            <a:r>
              <a:rPr lang="en-US" sz="1400" dirty="0">
                <a:hlinkClick r:id="rId3"/>
              </a:rPr>
              <a:t>http://mashe.hawksey.info</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3995511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76855663.jpg"/>
          <p:cNvPicPr>
            <a:picLocks noChangeAspect="1"/>
          </p:cNvPicPr>
          <p:nvPr/>
        </p:nvPicPr>
        <p:blipFill rotWithShape="1">
          <a:blip r:embed="rId2">
            <a:extLst>
              <a:ext uri="{28A0092B-C50C-407E-A947-70E740481C1C}">
                <a14:useLocalDpi xmlns:a14="http://schemas.microsoft.com/office/drawing/2010/main" val="0"/>
              </a:ext>
            </a:extLst>
          </a:blip>
          <a:srcRect r="9010"/>
          <a:stretch/>
        </p:blipFill>
        <p:spPr>
          <a:xfrm>
            <a:off x="0" y="18015"/>
            <a:ext cx="9244584" cy="6858000"/>
          </a:xfrm>
          <a:prstGeom prst="rect">
            <a:avLst/>
          </a:prstGeom>
        </p:spPr>
      </p:pic>
    </p:spTree>
    <p:extLst>
      <p:ext uri="{BB962C8B-B14F-4D97-AF65-F5344CB8AC3E}">
        <p14:creationId xmlns:p14="http://schemas.microsoft.com/office/powerpoint/2010/main" val="4184961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a:t>Leadership in Education</a:t>
            </a:r>
          </a:p>
        </p:txBody>
      </p:sp>
      <p:sp>
        <p:nvSpPr>
          <p:cNvPr id="5" name="Text Placeholder 4"/>
          <p:cNvSpPr>
            <a:spLocks noGrp="1"/>
          </p:cNvSpPr>
          <p:nvPr>
            <p:ph type="body" idx="13"/>
          </p:nvPr>
        </p:nvSpPr>
        <p:spPr/>
        <p:txBody>
          <a:bodyPr/>
          <a:lstStyle/>
          <a:p>
            <a:r>
              <a:rPr lang="en-US" dirty="0" smtClean="0"/>
              <a:t>Week 5: Leadership</a:t>
            </a:r>
            <a:endParaRPr lang="en-US" dirty="0"/>
          </a:p>
        </p:txBody>
      </p:sp>
    </p:spTree>
    <p:extLst>
      <p:ext uri="{BB962C8B-B14F-4D97-AF65-F5344CB8AC3E}">
        <p14:creationId xmlns:p14="http://schemas.microsoft.com/office/powerpoint/2010/main" val="4063825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4768" y="1397000"/>
            <a:ext cx="2873002" cy="3833617"/>
            <a:chOff x="1294768" y="1397000"/>
            <a:chExt cx="2873002" cy="3833617"/>
          </a:xfrm>
        </p:grpSpPr>
        <p:sp>
          <p:nvSpPr>
            <p:cNvPr id="4" name="TextBox 3"/>
            <p:cNvSpPr txBox="1"/>
            <p:nvPr/>
          </p:nvSpPr>
          <p:spPr>
            <a:xfrm>
              <a:off x="1294768" y="4214954"/>
              <a:ext cx="2873002" cy="1015663"/>
            </a:xfrm>
            <a:prstGeom prst="rect">
              <a:avLst/>
            </a:prstGeom>
            <a:noFill/>
          </p:spPr>
          <p:txBody>
            <a:bodyPr wrap="none" rtlCol="0">
              <a:spAutoFit/>
            </a:bodyPr>
            <a:lstStyle/>
            <a:p>
              <a:r>
                <a:rPr lang="en-US" sz="2000" dirty="0" smtClean="0">
                  <a:latin typeface="Arial"/>
                  <a:cs typeface="Arial"/>
                </a:rPr>
                <a:t>James Hilton</a:t>
              </a:r>
            </a:p>
            <a:p>
              <a:r>
                <a:rPr lang="en-US" sz="2000" dirty="0">
                  <a:latin typeface="Arial"/>
                  <a:cs typeface="Arial"/>
                </a:rPr>
                <a:t>Vice President and </a:t>
              </a:r>
              <a:r>
                <a:rPr lang="en-US" sz="2000" dirty="0" smtClean="0">
                  <a:latin typeface="Arial"/>
                  <a:cs typeface="Arial"/>
                </a:rPr>
                <a:t>CIO</a:t>
              </a:r>
            </a:p>
            <a:p>
              <a:r>
                <a:rPr lang="en-US" sz="2000" dirty="0" smtClean="0">
                  <a:latin typeface="Arial"/>
                  <a:cs typeface="Arial"/>
                </a:rPr>
                <a:t>University of Virginia</a:t>
              </a:r>
            </a:p>
          </p:txBody>
        </p:sp>
        <p:pic>
          <p:nvPicPr>
            <p:cNvPr id="6" name="Picture 5" descr="hilt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768" y="1397000"/>
              <a:ext cx="1524000" cy="2032000"/>
            </a:xfrm>
            <a:prstGeom prst="rect">
              <a:avLst/>
            </a:prstGeom>
          </p:spPr>
        </p:pic>
      </p:grpSp>
      <p:grpSp>
        <p:nvGrpSpPr>
          <p:cNvPr id="8" name="Group 7"/>
          <p:cNvGrpSpPr/>
          <p:nvPr/>
        </p:nvGrpSpPr>
        <p:grpSpPr>
          <a:xfrm>
            <a:off x="5286393" y="1397000"/>
            <a:ext cx="3846239" cy="4141393"/>
            <a:chOff x="5286393" y="1397000"/>
            <a:chExt cx="3846239" cy="4141393"/>
          </a:xfrm>
        </p:grpSpPr>
        <p:sp>
          <p:nvSpPr>
            <p:cNvPr id="5" name="TextBox 4"/>
            <p:cNvSpPr txBox="1"/>
            <p:nvPr/>
          </p:nvSpPr>
          <p:spPr>
            <a:xfrm>
              <a:off x="5286393" y="4214954"/>
              <a:ext cx="3846239" cy="1323439"/>
            </a:xfrm>
            <a:prstGeom prst="rect">
              <a:avLst/>
            </a:prstGeom>
            <a:noFill/>
          </p:spPr>
          <p:txBody>
            <a:bodyPr wrap="square" rtlCol="0">
              <a:spAutoFit/>
            </a:bodyPr>
            <a:lstStyle/>
            <a:p>
              <a:r>
                <a:rPr lang="en-US" sz="2000" dirty="0" smtClean="0">
                  <a:latin typeface="Arial"/>
                  <a:cs typeface="Arial"/>
                </a:rPr>
                <a:t>George </a:t>
              </a:r>
              <a:r>
                <a:rPr lang="en-US" sz="2000" dirty="0" err="1" smtClean="0">
                  <a:latin typeface="Arial"/>
                  <a:cs typeface="Arial"/>
                </a:rPr>
                <a:t>Mehaffy</a:t>
              </a:r>
              <a:endParaRPr lang="en-US" sz="2000" dirty="0" smtClean="0">
                <a:latin typeface="Arial"/>
                <a:cs typeface="Arial"/>
              </a:endParaRPr>
            </a:p>
            <a:p>
              <a:r>
                <a:rPr lang="en-US" sz="2000" dirty="0">
                  <a:latin typeface="Arial"/>
                  <a:cs typeface="Arial"/>
                </a:rPr>
                <a:t>Vice President of Academic Leadership and </a:t>
              </a:r>
              <a:r>
                <a:rPr lang="en-US" sz="2000" dirty="0" smtClean="0">
                  <a:latin typeface="Arial"/>
                  <a:cs typeface="Arial"/>
                </a:rPr>
                <a:t>Change</a:t>
              </a:r>
            </a:p>
            <a:p>
              <a:r>
                <a:rPr lang="en-US" sz="2000" dirty="0" smtClean="0">
                  <a:latin typeface="Arial"/>
                  <a:cs typeface="Arial"/>
                </a:rPr>
                <a:t>AASCU</a:t>
              </a:r>
            </a:p>
          </p:txBody>
        </p:sp>
        <p:pic>
          <p:nvPicPr>
            <p:cNvPr id="7" name="Picture 6" descr="mehaff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93" y="1397000"/>
              <a:ext cx="1524000" cy="2032000"/>
            </a:xfrm>
            <a:prstGeom prst="rect">
              <a:avLst/>
            </a:prstGeom>
          </p:spPr>
        </p:pic>
      </p:grpSp>
    </p:spTree>
    <p:extLst>
      <p:ext uri="{BB962C8B-B14F-4D97-AF65-F5344CB8AC3E}">
        <p14:creationId xmlns:p14="http://schemas.microsoft.com/office/powerpoint/2010/main" val="2037274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Characterizing change</a:t>
            </a:r>
            <a:endParaRPr lang="en-US" dirty="0"/>
          </a:p>
        </p:txBody>
      </p:sp>
      <p:grpSp>
        <p:nvGrpSpPr>
          <p:cNvPr id="2" name="Group 1"/>
          <p:cNvGrpSpPr/>
          <p:nvPr/>
        </p:nvGrpSpPr>
        <p:grpSpPr>
          <a:xfrm>
            <a:off x="1382739" y="1832601"/>
            <a:ext cx="1488283" cy="3348427"/>
            <a:chOff x="1382739" y="1832601"/>
            <a:chExt cx="1488283" cy="3348427"/>
          </a:xfrm>
        </p:grpSpPr>
        <p:sp>
          <p:nvSpPr>
            <p:cNvPr id="5" name="TextBox 4"/>
            <p:cNvSpPr txBox="1"/>
            <p:nvPr/>
          </p:nvSpPr>
          <p:spPr>
            <a:xfrm>
              <a:off x="1382739" y="1832601"/>
              <a:ext cx="1488283" cy="369332"/>
            </a:xfrm>
            <a:prstGeom prst="rect">
              <a:avLst/>
            </a:prstGeom>
            <a:noFill/>
          </p:spPr>
          <p:txBody>
            <a:bodyPr wrap="none" rtlCol="0">
              <a:spAutoFit/>
            </a:bodyPr>
            <a:lstStyle/>
            <a:p>
              <a:r>
                <a:rPr lang="en-US" dirty="0" smtClean="0"/>
                <a:t>Linear change</a:t>
              </a:r>
              <a:endParaRPr lang="en-US" dirty="0"/>
            </a:p>
          </p:txBody>
        </p:sp>
        <p:grpSp>
          <p:nvGrpSpPr>
            <p:cNvPr id="13" name="Group 12"/>
            <p:cNvGrpSpPr/>
            <p:nvPr/>
          </p:nvGrpSpPr>
          <p:grpSpPr>
            <a:xfrm>
              <a:off x="1771954" y="2498915"/>
              <a:ext cx="512125" cy="2682113"/>
              <a:chOff x="1771954" y="2498915"/>
              <a:chExt cx="512125" cy="2682113"/>
            </a:xfrm>
          </p:grpSpPr>
          <p:sp>
            <p:nvSpPr>
              <p:cNvPr id="7" name="Oval 6"/>
              <p:cNvSpPr/>
              <p:nvPr/>
            </p:nvSpPr>
            <p:spPr>
              <a:xfrm>
                <a:off x="1771954" y="2498915"/>
                <a:ext cx="512125" cy="512125"/>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8" name="Oval 7"/>
              <p:cNvSpPr/>
              <p:nvPr/>
            </p:nvSpPr>
            <p:spPr>
              <a:xfrm>
                <a:off x="1771954" y="4668903"/>
                <a:ext cx="512125" cy="512125"/>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9" name="Down Arrow 8"/>
              <p:cNvSpPr/>
              <p:nvPr/>
            </p:nvSpPr>
            <p:spPr>
              <a:xfrm>
                <a:off x="1797560" y="3092949"/>
                <a:ext cx="460913" cy="1514502"/>
              </a:xfrm>
              <a:prstGeom prst="downArrow">
                <a:avLst/>
              </a:prstGeom>
              <a:solidFill>
                <a:schemeClr val="tx2">
                  <a:lumMod val="60000"/>
                  <a:lumOff val="4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 name="Group 2"/>
          <p:cNvGrpSpPr/>
          <p:nvPr/>
        </p:nvGrpSpPr>
        <p:grpSpPr>
          <a:xfrm>
            <a:off x="5273654" y="1851224"/>
            <a:ext cx="2018814" cy="3596034"/>
            <a:chOff x="5273654" y="1851224"/>
            <a:chExt cx="2018814" cy="3596034"/>
          </a:xfrm>
        </p:grpSpPr>
        <p:sp>
          <p:nvSpPr>
            <p:cNvPr id="6" name="TextBox 5"/>
            <p:cNvSpPr txBox="1"/>
            <p:nvPr/>
          </p:nvSpPr>
          <p:spPr>
            <a:xfrm>
              <a:off x="5273654" y="1851224"/>
              <a:ext cx="2018814" cy="369332"/>
            </a:xfrm>
            <a:prstGeom prst="rect">
              <a:avLst/>
            </a:prstGeom>
            <a:noFill/>
          </p:spPr>
          <p:txBody>
            <a:bodyPr wrap="none" rtlCol="0">
              <a:spAutoFit/>
            </a:bodyPr>
            <a:lstStyle/>
            <a:p>
              <a:r>
                <a:rPr lang="en-US" dirty="0" smtClean="0"/>
                <a:t>“Emergent” change</a:t>
              </a:r>
              <a:endParaRPr lang="en-US" dirty="0"/>
            </a:p>
          </p:txBody>
        </p:sp>
        <p:grpSp>
          <p:nvGrpSpPr>
            <p:cNvPr id="12" name="Group 11"/>
            <p:cNvGrpSpPr/>
            <p:nvPr/>
          </p:nvGrpSpPr>
          <p:grpSpPr>
            <a:xfrm>
              <a:off x="6046964" y="2498915"/>
              <a:ext cx="512125" cy="2108536"/>
              <a:chOff x="1924354" y="2651315"/>
              <a:chExt cx="512125" cy="2108536"/>
            </a:xfrm>
          </p:grpSpPr>
          <p:sp>
            <p:nvSpPr>
              <p:cNvPr id="10" name="Oval 9"/>
              <p:cNvSpPr/>
              <p:nvPr/>
            </p:nvSpPr>
            <p:spPr>
              <a:xfrm>
                <a:off x="1924354" y="2651315"/>
                <a:ext cx="512125" cy="512125"/>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Down Arrow 10"/>
              <p:cNvSpPr/>
              <p:nvPr/>
            </p:nvSpPr>
            <p:spPr>
              <a:xfrm>
                <a:off x="1949960" y="3245349"/>
                <a:ext cx="460913" cy="1514502"/>
              </a:xfrm>
              <a:prstGeom prst="downArrow">
                <a:avLst/>
              </a:prstGeom>
              <a:solidFill>
                <a:schemeClr val="tx2">
                  <a:lumMod val="60000"/>
                  <a:lumOff val="4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Cloud Callout 13"/>
            <p:cNvSpPr/>
            <p:nvPr/>
          </p:nvSpPr>
          <p:spPr>
            <a:xfrm>
              <a:off x="5746048" y="4607451"/>
              <a:ext cx="1042175" cy="839807"/>
            </a:xfrm>
            <a:prstGeom prst="cloudCallou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82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95600" y="1447800"/>
            <a:ext cx="2514600" cy="508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2800" y="3581400"/>
            <a:ext cx="843543" cy="69608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581400"/>
            <a:ext cx="1600200" cy="753611"/>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00400" y="2743200"/>
            <a:ext cx="2334138" cy="1481885"/>
          </a:xfrm>
          <a:prstGeom prst="rect">
            <a:avLst/>
          </a:prstGeom>
        </p:spPr>
      </p:pic>
      <p:pic>
        <p:nvPicPr>
          <p:cNvPr id="8" name="Picture 7" descr="collaborat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81400" y="5257800"/>
            <a:ext cx="1943100" cy="631261"/>
          </a:xfrm>
          <a:prstGeom prst="rect">
            <a:avLst/>
          </a:prstGeom>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emergent change</a:t>
            </a:r>
            <a:endParaRPr lang="en-US" dirty="0"/>
          </a:p>
        </p:txBody>
      </p:sp>
      <p:sp>
        <p:nvSpPr>
          <p:cNvPr id="3" name="TextBox 2"/>
          <p:cNvSpPr txBox="1"/>
          <p:nvPr/>
        </p:nvSpPr>
        <p:spPr>
          <a:xfrm>
            <a:off x="2161170" y="1618165"/>
            <a:ext cx="2826415" cy="461665"/>
          </a:xfrm>
          <a:prstGeom prst="rect">
            <a:avLst/>
          </a:prstGeom>
          <a:noFill/>
        </p:spPr>
        <p:txBody>
          <a:bodyPr wrap="none" rtlCol="0">
            <a:spAutoFit/>
          </a:bodyPr>
          <a:lstStyle/>
          <a:p>
            <a:r>
              <a:rPr lang="en-US" sz="2400" dirty="0" smtClean="0">
                <a:latin typeface="Arial"/>
                <a:cs typeface="Arial"/>
              </a:rPr>
              <a:t>Unknown end point </a:t>
            </a:r>
            <a:endParaRPr lang="en-US" sz="2400" dirty="0">
              <a:latin typeface="Arial"/>
              <a:cs typeface="Arial"/>
            </a:endParaRPr>
          </a:p>
        </p:txBody>
      </p:sp>
      <p:sp>
        <p:nvSpPr>
          <p:cNvPr id="4" name="TextBox 3"/>
          <p:cNvSpPr txBox="1"/>
          <p:nvPr/>
        </p:nvSpPr>
        <p:spPr>
          <a:xfrm>
            <a:off x="2161170" y="3020034"/>
            <a:ext cx="4581603" cy="461665"/>
          </a:xfrm>
          <a:prstGeom prst="rect">
            <a:avLst/>
          </a:prstGeom>
          <a:noFill/>
        </p:spPr>
        <p:txBody>
          <a:bodyPr wrap="none" rtlCol="0">
            <a:spAutoFit/>
          </a:bodyPr>
          <a:lstStyle/>
          <a:p>
            <a:r>
              <a:rPr lang="en-US" sz="2400" dirty="0" smtClean="0">
                <a:latin typeface="Arial"/>
                <a:cs typeface="Arial"/>
              </a:rPr>
              <a:t>Discipline of adjusting as you go</a:t>
            </a:r>
            <a:endParaRPr lang="en-US" sz="2400" dirty="0">
              <a:latin typeface="Arial"/>
              <a:cs typeface="Arial"/>
            </a:endParaRPr>
          </a:p>
        </p:txBody>
      </p:sp>
      <p:sp>
        <p:nvSpPr>
          <p:cNvPr id="5" name="TextBox 4"/>
          <p:cNvSpPr txBox="1"/>
          <p:nvPr/>
        </p:nvSpPr>
        <p:spPr>
          <a:xfrm>
            <a:off x="2161170" y="4537008"/>
            <a:ext cx="4303782" cy="461665"/>
          </a:xfrm>
          <a:prstGeom prst="rect">
            <a:avLst/>
          </a:prstGeom>
          <a:noFill/>
        </p:spPr>
        <p:txBody>
          <a:bodyPr wrap="none" rtlCol="0">
            <a:spAutoFit/>
          </a:bodyPr>
          <a:lstStyle/>
          <a:p>
            <a:r>
              <a:rPr lang="en-US" sz="2400" dirty="0" smtClean="0">
                <a:latin typeface="Arial"/>
                <a:cs typeface="Arial"/>
              </a:rPr>
              <a:t>Adjust fundamental conditions</a:t>
            </a:r>
            <a:endParaRPr lang="en-US" sz="2400" dirty="0">
              <a:latin typeface="Arial"/>
              <a:cs typeface="Arial"/>
            </a:endParaRPr>
          </a:p>
        </p:txBody>
      </p:sp>
    </p:spTree>
    <p:extLst>
      <p:ext uri="{BB962C8B-B14F-4D97-AF65-F5344CB8AC3E}">
        <p14:creationId xmlns:p14="http://schemas.microsoft.com/office/powerpoint/2010/main" val="31871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fundamental forces</a:t>
            </a:r>
            <a:endParaRPr lang="en-US" dirty="0"/>
          </a:p>
        </p:txBody>
      </p:sp>
      <p:sp>
        <p:nvSpPr>
          <p:cNvPr id="3" name="TextBox 2"/>
          <p:cNvSpPr txBox="1"/>
          <p:nvPr/>
        </p:nvSpPr>
        <p:spPr>
          <a:xfrm>
            <a:off x="2714265" y="1863963"/>
            <a:ext cx="2607354" cy="461665"/>
          </a:xfrm>
          <a:prstGeom prst="rect">
            <a:avLst/>
          </a:prstGeom>
          <a:noFill/>
        </p:spPr>
        <p:txBody>
          <a:bodyPr wrap="none" rtlCol="0">
            <a:spAutoFit/>
          </a:bodyPr>
          <a:lstStyle/>
          <a:p>
            <a:r>
              <a:rPr lang="en-US" sz="2400" dirty="0" smtClean="0"/>
              <a:t>1: commoditization</a:t>
            </a:r>
            <a:endParaRPr lang="en-US" sz="2400" dirty="0"/>
          </a:p>
        </p:txBody>
      </p:sp>
      <p:sp>
        <p:nvSpPr>
          <p:cNvPr id="4" name="TextBox 3"/>
          <p:cNvSpPr txBox="1"/>
          <p:nvPr/>
        </p:nvSpPr>
        <p:spPr>
          <a:xfrm>
            <a:off x="2714265" y="2855473"/>
            <a:ext cx="1910649" cy="461665"/>
          </a:xfrm>
          <a:prstGeom prst="rect">
            <a:avLst/>
          </a:prstGeom>
          <a:noFill/>
        </p:spPr>
        <p:txBody>
          <a:bodyPr wrap="none" rtlCol="0">
            <a:spAutoFit/>
          </a:bodyPr>
          <a:lstStyle/>
          <a:p>
            <a:r>
              <a:rPr lang="en-US" sz="2400" dirty="0" smtClean="0"/>
              <a:t>2: unbundling</a:t>
            </a:r>
            <a:endParaRPr lang="en-US" sz="2400" dirty="0"/>
          </a:p>
        </p:txBody>
      </p:sp>
    </p:spTree>
    <p:extLst>
      <p:ext uri="{BB962C8B-B14F-4D97-AF65-F5344CB8AC3E}">
        <p14:creationId xmlns:p14="http://schemas.microsoft.com/office/powerpoint/2010/main" val="18596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xxx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927100"/>
            <a:ext cx="5689600" cy="5003800"/>
          </a:xfrm>
          <a:prstGeom prst="rect">
            <a:avLst/>
          </a:prstGeom>
        </p:spPr>
      </p:pic>
    </p:spTree>
    <p:extLst>
      <p:ext uri="{BB962C8B-B14F-4D97-AF65-F5344CB8AC3E}">
        <p14:creationId xmlns:p14="http://schemas.microsoft.com/office/powerpoint/2010/main" val="2897505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1-01 at 12.55.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088" y="253995"/>
            <a:ext cx="7061200" cy="6604000"/>
          </a:xfrm>
          <a:prstGeom prst="rect">
            <a:avLst/>
          </a:prstGeom>
        </p:spPr>
      </p:pic>
      <p:sp>
        <p:nvSpPr>
          <p:cNvPr id="3" name="TextBox 2"/>
          <p:cNvSpPr txBox="1"/>
          <p:nvPr/>
        </p:nvSpPr>
        <p:spPr>
          <a:xfrm>
            <a:off x="3014134" y="277091"/>
            <a:ext cx="5932283" cy="523220"/>
          </a:xfrm>
          <a:prstGeom prst="rect">
            <a:avLst/>
          </a:prstGeom>
          <a:solidFill>
            <a:srgbClr val="FFFFFF"/>
          </a:solidFill>
          <a:ln>
            <a:noFill/>
          </a:ln>
        </p:spPr>
        <p:txBody>
          <a:bodyPr wrap="none" rtlCol="0">
            <a:spAutoFit/>
          </a:bodyPr>
          <a:lstStyle/>
          <a:p>
            <a:r>
              <a:rPr lang="en-US" sz="2800" dirty="0" smtClean="0">
                <a:latin typeface="Arial"/>
                <a:cs typeface="Arial"/>
              </a:rPr>
              <a:t>EDUCAUSE Review, Sept/Oct 2012 </a:t>
            </a:r>
          </a:p>
        </p:txBody>
      </p:sp>
    </p:spTree>
    <p:extLst>
      <p:ext uri="{BB962C8B-B14F-4D97-AF65-F5344CB8AC3E}">
        <p14:creationId xmlns:p14="http://schemas.microsoft.com/office/powerpoint/2010/main" val="3015425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125" y="1492250"/>
            <a:ext cx="6365875" cy="830997"/>
          </a:xfrm>
          <a:prstGeom prst="rect">
            <a:avLst/>
          </a:prstGeom>
          <a:noFill/>
        </p:spPr>
        <p:txBody>
          <a:bodyPr wrap="square" rtlCol="0">
            <a:spAutoFit/>
          </a:bodyPr>
          <a:lstStyle/>
          <a:p>
            <a:r>
              <a:rPr lang="en-US" sz="2400" dirty="0" smtClean="0">
                <a:latin typeface="Arial"/>
                <a:cs typeface="Arial"/>
              </a:rPr>
              <a:t>“We are confronting a period of massive change and great uncertainty.”</a:t>
            </a:r>
            <a:endParaRPr lang="en-US" sz="2400" dirty="0">
              <a:latin typeface="Arial"/>
              <a:cs typeface="Arial"/>
            </a:endParaRPr>
          </a:p>
        </p:txBody>
      </p:sp>
      <p:sp>
        <p:nvSpPr>
          <p:cNvPr id="3" name="TextBox 2"/>
          <p:cNvSpPr txBox="1"/>
          <p:nvPr/>
        </p:nvSpPr>
        <p:spPr>
          <a:xfrm>
            <a:off x="1254125" y="3851275"/>
            <a:ext cx="6365875" cy="461665"/>
          </a:xfrm>
          <a:prstGeom prst="rect">
            <a:avLst/>
          </a:prstGeom>
          <a:noFill/>
        </p:spPr>
        <p:txBody>
          <a:bodyPr wrap="square" rtlCol="0">
            <a:spAutoFit/>
          </a:bodyPr>
          <a:lstStyle/>
          <a:p>
            <a:r>
              <a:rPr lang="en-US" sz="2400" dirty="0" smtClean="0">
                <a:latin typeface="Arial"/>
                <a:cs typeface="Arial"/>
              </a:rPr>
              <a:t>“Technology changes everything.”</a:t>
            </a:r>
            <a:endParaRPr lang="en-US" sz="2400" dirty="0">
              <a:latin typeface="Arial"/>
              <a:cs typeface="Arial"/>
            </a:endParaRPr>
          </a:p>
        </p:txBody>
      </p:sp>
    </p:spTree>
    <p:extLst>
      <p:ext uri="{BB962C8B-B14F-4D97-AF65-F5344CB8AC3E}">
        <p14:creationId xmlns:p14="http://schemas.microsoft.com/office/powerpoint/2010/main" val="883907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crisis</a:t>
            </a:r>
            <a:endParaRPr lang="en-US" dirty="0"/>
          </a:p>
        </p:txBody>
      </p:sp>
      <p:grpSp>
        <p:nvGrpSpPr>
          <p:cNvPr id="5" name="Group 4"/>
          <p:cNvGrpSpPr/>
          <p:nvPr/>
        </p:nvGrpSpPr>
        <p:grpSpPr>
          <a:xfrm>
            <a:off x="1868706" y="1934046"/>
            <a:ext cx="5659527" cy="2039481"/>
            <a:chOff x="1868706" y="1934046"/>
            <a:chExt cx="5659527" cy="2039481"/>
          </a:xfrm>
        </p:grpSpPr>
        <p:sp>
          <p:nvSpPr>
            <p:cNvPr id="3" name="TextBox 2"/>
            <p:cNvSpPr txBox="1"/>
            <p:nvPr/>
          </p:nvSpPr>
          <p:spPr>
            <a:xfrm>
              <a:off x="1868706" y="1934046"/>
              <a:ext cx="5075955" cy="1815882"/>
            </a:xfrm>
            <a:prstGeom prst="rect">
              <a:avLst/>
            </a:prstGeom>
            <a:noFill/>
          </p:spPr>
          <p:txBody>
            <a:bodyPr wrap="square" rtlCol="0">
              <a:spAutoFit/>
            </a:bodyPr>
            <a:lstStyle/>
            <a:p>
              <a:r>
                <a:rPr lang="en-US" sz="2800" dirty="0" smtClean="0">
                  <a:latin typeface="Arial"/>
                  <a:cs typeface="Arial"/>
                </a:rPr>
                <a:t>“… the choice for higher education during this critical juncture is ‘reinvention or extinction.’ ”</a:t>
              </a:r>
              <a:endParaRPr lang="en-US" sz="2800" dirty="0">
                <a:latin typeface="Arial"/>
                <a:cs typeface="Arial"/>
              </a:endParaRPr>
            </a:p>
          </p:txBody>
        </p:sp>
        <p:sp>
          <p:nvSpPr>
            <p:cNvPr id="4" name="TextBox 3"/>
            <p:cNvSpPr txBox="1"/>
            <p:nvPr/>
          </p:nvSpPr>
          <p:spPr>
            <a:xfrm>
              <a:off x="4572000" y="3604195"/>
              <a:ext cx="2956233" cy="369332"/>
            </a:xfrm>
            <a:prstGeom prst="rect">
              <a:avLst/>
            </a:prstGeom>
            <a:noFill/>
          </p:spPr>
          <p:txBody>
            <a:bodyPr wrap="none" rtlCol="0">
              <a:spAutoFit/>
            </a:bodyPr>
            <a:lstStyle/>
            <a:p>
              <a:r>
                <a:rPr lang="en-US" dirty="0" smtClean="0">
                  <a:latin typeface="Arial"/>
                  <a:cs typeface="Arial"/>
                </a:rPr>
                <a:t>E. Gordon Gee, Ohio State</a:t>
              </a:r>
              <a:endParaRPr lang="en-US" dirty="0">
                <a:latin typeface="Arial"/>
                <a:cs typeface="Arial"/>
              </a:endParaRPr>
            </a:p>
          </p:txBody>
        </p:sp>
      </p:grpSp>
    </p:spTree>
    <p:extLst>
      <p:ext uri="{BB962C8B-B14F-4D97-AF65-F5344CB8AC3E}">
        <p14:creationId xmlns:p14="http://schemas.microsoft.com/office/powerpoint/2010/main" val="37020095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power</a:t>
            </a:r>
            <a:endParaRPr lang="en-US" dirty="0"/>
          </a:p>
        </p:txBody>
      </p:sp>
      <p:sp>
        <p:nvSpPr>
          <p:cNvPr id="3" name="Content Placeholder 2"/>
          <p:cNvSpPr>
            <a:spLocks noGrp="1"/>
          </p:cNvSpPr>
          <p:nvPr>
            <p:ph idx="1"/>
          </p:nvPr>
        </p:nvSpPr>
        <p:spPr/>
        <p:txBody>
          <a:bodyPr/>
          <a:lstStyle/>
          <a:p>
            <a:r>
              <a:rPr lang="en-US" dirty="0" smtClean="0"/>
              <a:t>Traditional institutions’ loss of control</a:t>
            </a:r>
          </a:p>
          <a:p>
            <a:endParaRPr lang="en-US" dirty="0"/>
          </a:p>
          <a:p>
            <a:r>
              <a:rPr lang="en-US" dirty="0" smtClean="0"/>
              <a:t>Students’ abilities to interact and learn without mediating agents</a:t>
            </a:r>
          </a:p>
          <a:p>
            <a:endParaRPr lang="en-US" dirty="0"/>
          </a:p>
          <a:p>
            <a:r>
              <a:rPr lang="en-US" dirty="0" smtClean="0"/>
              <a:t> Ability of ‘outsiders’ to become players </a:t>
            </a:r>
            <a:endParaRPr lang="en-US" dirty="0"/>
          </a:p>
        </p:txBody>
      </p:sp>
    </p:spTree>
    <p:extLst>
      <p:ext uri="{BB962C8B-B14F-4D97-AF65-F5344CB8AC3E}">
        <p14:creationId xmlns:p14="http://schemas.microsoft.com/office/powerpoint/2010/main" val="12293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changing?</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Venture capital</a:t>
            </a:r>
          </a:p>
          <a:p>
            <a:pPr marL="514350" indent="-514350">
              <a:buFont typeface="+mj-lt"/>
              <a:buAutoNum type="arabicParenR"/>
            </a:pPr>
            <a:r>
              <a:rPr lang="en-US" dirty="0" smtClean="0"/>
              <a:t>Models of college</a:t>
            </a:r>
          </a:p>
          <a:p>
            <a:pPr marL="514350" indent="-514350">
              <a:buFont typeface="+mj-lt"/>
              <a:buAutoNum type="arabicParenR"/>
            </a:pPr>
            <a:r>
              <a:rPr lang="en-US" dirty="0" smtClean="0"/>
              <a:t>Course models</a:t>
            </a:r>
          </a:p>
          <a:p>
            <a:pPr marL="514350" indent="-514350">
              <a:buFont typeface="+mj-lt"/>
              <a:buAutoNum type="arabicParenR"/>
            </a:pPr>
            <a:r>
              <a:rPr lang="en-US" dirty="0" smtClean="0"/>
              <a:t>Data analytics</a:t>
            </a:r>
          </a:p>
          <a:p>
            <a:pPr marL="514350" indent="-514350">
              <a:buFont typeface="+mj-lt"/>
              <a:buAutoNum type="arabicParenR"/>
            </a:pPr>
            <a:r>
              <a:rPr lang="en-US" dirty="0" smtClean="0"/>
              <a:t>Cost discrepancies</a:t>
            </a:r>
          </a:p>
          <a:p>
            <a:pPr marL="514350" indent="-514350">
              <a:buFont typeface="+mj-lt"/>
              <a:buAutoNum type="arabicParenR"/>
            </a:pPr>
            <a:r>
              <a:rPr lang="en-US" dirty="0" smtClean="0"/>
              <a:t>Measuring success</a:t>
            </a:r>
          </a:p>
          <a:p>
            <a:pPr marL="514350" indent="-514350">
              <a:buFont typeface="+mj-lt"/>
              <a:buAutoNum type="arabicParenR"/>
            </a:pPr>
            <a:r>
              <a:rPr lang="en-US" dirty="0" smtClean="0"/>
              <a:t>Loss of credentialing monopoly</a:t>
            </a:r>
          </a:p>
          <a:p>
            <a:endParaRPr lang="en-US" dirty="0" smtClean="0"/>
          </a:p>
          <a:p>
            <a:endParaRPr lang="en-US" dirty="0"/>
          </a:p>
        </p:txBody>
      </p:sp>
    </p:spTree>
    <p:extLst>
      <p:ext uri="{BB962C8B-B14F-4D97-AF65-F5344CB8AC3E}">
        <p14:creationId xmlns:p14="http://schemas.microsoft.com/office/powerpoint/2010/main" val="19733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vacuum</a:t>
            </a:r>
            <a:endParaRPr lang="en-US" dirty="0"/>
          </a:p>
        </p:txBody>
      </p:sp>
      <p:sp>
        <p:nvSpPr>
          <p:cNvPr id="3" name="Content Placeholder 2"/>
          <p:cNvSpPr>
            <a:spLocks noGrp="1"/>
          </p:cNvSpPr>
          <p:nvPr>
            <p:ph idx="1"/>
          </p:nvPr>
        </p:nvSpPr>
        <p:spPr/>
        <p:txBody>
          <a:bodyPr/>
          <a:lstStyle/>
          <a:p>
            <a:r>
              <a:rPr lang="en-US" dirty="0" smtClean="0"/>
              <a:t>Tenure process increases adversity to risk</a:t>
            </a:r>
          </a:p>
          <a:p>
            <a:r>
              <a:rPr lang="en-US" dirty="0" smtClean="0"/>
              <a:t>No leadership training</a:t>
            </a:r>
          </a:p>
          <a:p>
            <a:r>
              <a:rPr lang="en-US" dirty="0" smtClean="0"/>
              <a:t>No leadership continuity</a:t>
            </a:r>
          </a:p>
          <a:p>
            <a:r>
              <a:rPr lang="en-US" dirty="0" smtClean="0"/>
              <a:t>Curricular change ponderous</a:t>
            </a:r>
          </a:p>
          <a:p>
            <a:r>
              <a:rPr lang="en-US" dirty="0" smtClean="0"/>
              <a:t>Too much fund raising</a:t>
            </a:r>
          </a:p>
          <a:p>
            <a:r>
              <a:rPr lang="en-US" dirty="0" smtClean="0"/>
              <a:t>Structural </a:t>
            </a:r>
            <a:r>
              <a:rPr lang="en-US" dirty="0"/>
              <a:t>conflict between the administration and the </a:t>
            </a:r>
            <a:r>
              <a:rPr lang="en-US" dirty="0" smtClean="0"/>
              <a:t>faculty</a:t>
            </a:r>
            <a:endParaRPr lang="en-US" dirty="0"/>
          </a:p>
        </p:txBody>
      </p:sp>
    </p:spTree>
    <p:extLst>
      <p:ext uri="{BB962C8B-B14F-4D97-AF65-F5344CB8AC3E}">
        <p14:creationId xmlns:p14="http://schemas.microsoft.com/office/powerpoint/2010/main" val="8740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t>Change is rapid, profound, emergent</a:t>
            </a:r>
          </a:p>
          <a:p>
            <a:r>
              <a:rPr lang="en-US" dirty="0" smtClean="0"/>
              <a:t>Rethinking of HE leadership model</a:t>
            </a:r>
          </a:p>
          <a:p>
            <a:r>
              <a:rPr lang="en-US" dirty="0" smtClean="0"/>
              <a:t>Rethinking of HE in many fundamental dimensions</a:t>
            </a:r>
          </a:p>
          <a:p>
            <a:r>
              <a:rPr lang="en-US" dirty="0" smtClean="0"/>
              <a:t>Now is the time for bold, imaginative, entrepreneurial leadership</a:t>
            </a:r>
          </a:p>
          <a:p>
            <a:endParaRPr lang="en-US" dirty="0"/>
          </a:p>
        </p:txBody>
      </p:sp>
    </p:spTree>
    <p:extLst>
      <p:ext uri="{BB962C8B-B14F-4D97-AF65-F5344CB8AC3E}">
        <p14:creationId xmlns:p14="http://schemas.microsoft.com/office/powerpoint/2010/main" val="1161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25735" y="150898"/>
            <a:ext cx="9018266" cy="5973046"/>
          </a:xfrm>
          <a:prstGeom prst="rect">
            <a:avLst/>
          </a:prstGeom>
        </p:spPr>
      </p:pic>
    </p:spTree>
    <p:extLst>
      <p:ext uri="{BB962C8B-B14F-4D97-AF65-F5344CB8AC3E}">
        <p14:creationId xmlns:p14="http://schemas.microsoft.com/office/powerpoint/2010/main" val="9406158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smtClean="0"/>
              <a:t>New Models of Inquiry</a:t>
            </a:r>
            <a:endParaRPr lang="en-US" dirty="0"/>
          </a:p>
        </p:txBody>
      </p:sp>
      <p:sp>
        <p:nvSpPr>
          <p:cNvPr id="5" name="Text Placeholder 4"/>
          <p:cNvSpPr>
            <a:spLocks noGrp="1"/>
          </p:cNvSpPr>
          <p:nvPr>
            <p:ph type="body" idx="13"/>
          </p:nvPr>
        </p:nvSpPr>
        <p:spPr/>
        <p:txBody>
          <a:bodyPr/>
          <a:lstStyle/>
          <a:p>
            <a:r>
              <a:rPr lang="en-US" dirty="0" smtClean="0"/>
              <a:t>Week 6: Distributed Research</a:t>
            </a:r>
            <a:endParaRPr lang="en-US" dirty="0"/>
          </a:p>
        </p:txBody>
      </p:sp>
    </p:spTree>
    <p:extLst>
      <p:ext uri="{BB962C8B-B14F-4D97-AF65-F5344CB8AC3E}">
        <p14:creationId xmlns:p14="http://schemas.microsoft.com/office/powerpoint/2010/main" val="3627002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p:txBody>
          <a:bodyPr/>
          <a:lstStyle/>
          <a:p>
            <a:r>
              <a:rPr lang="en-US" sz="2400" dirty="0" smtClean="0"/>
              <a:t>Traditional methods of sharing research, still largely the norm today, were established centuries ago within the parameters, constraints, goals, and technologies of those times. We are now living at a moment of unprecedented opportunity to reimagine those methods and generate higher, faster, better outcomes from research.</a:t>
            </a:r>
          </a:p>
          <a:p>
            <a:endParaRPr lang="en-US" sz="2400" dirty="0"/>
          </a:p>
          <a:p>
            <a:endParaRPr lang="en-US" sz="2400" dirty="0" smtClean="0"/>
          </a:p>
          <a:p>
            <a:endParaRPr lang="en-US" sz="2400" dirty="0"/>
          </a:p>
          <a:p>
            <a:r>
              <a:rPr lang="en-US" sz="2400" dirty="0" smtClean="0"/>
              <a:t>Sound familiar?</a:t>
            </a:r>
            <a:endParaRPr lang="en-US" sz="2400" dirty="0"/>
          </a:p>
        </p:txBody>
      </p:sp>
    </p:spTree>
    <p:extLst>
      <p:ext uri="{BB962C8B-B14F-4D97-AF65-F5344CB8AC3E}">
        <p14:creationId xmlns:p14="http://schemas.microsoft.com/office/powerpoint/2010/main" val="4258181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p:txBody>
          <a:bodyPr/>
          <a:lstStyle/>
          <a:p>
            <a:r>
              <a:rPr lang="en-US" sz="2400" dirty="0" smtClean="0"/>
              <a:t>Challenges researchers grapple with:</a:t>
            </a:r>
          </a:p>
          <a:p>
            <a:pPr lvl="1"/>
            <a:r>
              <a:rPr lang="en-US" sz="2400" dirty="0" smtClean="0"/>
              <a:t>Pace</a:t>
            </a:r>
          </a:p>
          <a:p>
            <a:pPr lvl="1"/>
            <a:r>
              <a:rPr lang="en-US" sz="2400" dirty="0" smtClean="0"/>
              <a:t>Limitations on amount of research disseminated</a:t>
            </a:r>
          </a:p>
          <a:p>
            <a:pPr lvl="1"/>
            <a:r>
              <a:rPr lang="en-US" sz="2400" dirty="0" smtClean="0"/>
              <a:t>Outmoded measurement of impact</a:t>
            </a:r>
          </a:p>
          <a:p>
            <a:pPr lvl="1"/>
            <a:r>
              <a:rPr lang="en-US" sz="2400" dirty="0" smtClean="0"/>
              <a:t>Corrupting incentives that undercut collaboration</a:t>
            </a:r>
            <a:endParaRPr lang="en-US" sz="2400" dirty="0"/>
          </a:p>
        </p:txBody>
      </p:sp>
    </p:spTree>
    <p:extLst>
      <p:ext uri="{BB962C8B-B14F-4D97-AF65-F5344CB8AC3E}">
        <p14:creationId xmlns:p14="http://schemas.microsoft.com/office/powerpoint/2010/main" val="4066708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from the Week</a:t>
            </a:r>
            <a:endParaRPr lang="en-US" dirty="0"/>
          </a:p>
        </p:txBody>
      </p:sp>
      <p:sp>
        <p:nvSpPr>
          <p:cNvPr id="5" name="Content Placeholder 4"/>
          <p:cNvSpPr>
            <a:spLocks noGrp="1"/>
          </p:cNvSpPr>
          <p:nvPr>
            <p:ph idx="1"/>
          </p:nvPr>
        </p:nvSpPr>
        <p:spPr/>
        <p:txBody>
          <a:bodyPr/>
          <a:lstStyle/>
          <a:p>
            <a:r>
              <a:rPr lang="en-US" sz="2400" dirty="0" smtClean="0"/>
              <a:t>Opportunities:</a:t>
            </a:r>
          </a:p>
          <a:p>
            <a:pPr lvl="1"/>
            <a:r>
              <a:rPr lang="en-US" sz="2400" dirty="0" smtClean="0"/>
              <a:t>Immediacy of distribution and response</a:t>
            </a:r>
          </a:p>
          <a:p>
            <a:pPr lvl="1"/>
            <a:r>
              <a:rPr lang="en-US" sz="2400" dirty="0" smtClean="0"/>
              <a:t>Openness in terms of what’s posted</a:t>
            </a:r>
          </a:p>
          <a:p>
            <a:pPr lvl="1"/>
            <a:r>
              <a:rPr lang="en-US" sz="2400" dirty="0" smtClean="0"/>
              <a:t>New, richer measurement tools and indicators</a:t>
            </a:r>
          </a:p>
          <a:p>
            <a:pPr lvl="1"/>
            <a:r>
              <a:rPr lang="en-US" sz="2400" dirty="0" smtClean="0"/>
              <a:t>Opportunities for unprecedented progress through collaboration</a:t>
            </a:r>
          </a:p>
        </p:txBody>
      </p:sp>
    </p:spTree>
    <p:extLst>
      <p:ext uri="{BB962C8B-B14F-4D97-AF65-F5344CB8AC3E}">
        <p14:creationId xmlns:p14="http://schemas.microsoft.com/office/powerpoint/2010/main" val="3004234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Hahnel: new distribution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04900"/>
            <a:ext cx="6413500" cy="4648200"/>
          </a:xfrm>
          <a:prstGeom prst="rect">
            <a:avLst/>
          </a:prstGeom>
          <a:ln w="3175">
            <a:solidFill>
              <a:schemeClr val="tx1"/>
            </a:solidFill>
          </a:ln>
        </p:spPr>
      </p:pic>
    </p:spTree>
    <p:extLst>
      <p:ext uri="{BB962C8B-B14F-4D97-AF65-F5344CB8AC3E}">
        <p14:creationId xmlns:p14="http://schemas.microsoft.com/office/powerpoint/2010/main" val="2965954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Hahnel: new distribution</a:t>
            </a:r>
            <a:endParaRPr lang="en-US" dirty="0"/>
          </a:p>
        </p:txBody>
      </p:sp>
      <p:sp>
        <p:nvSpPr>
          <p:cNvPr id="5" name="TextBox 4"/>
          <p:cNvSpPr txBox="1"/>
          <p:nvPr/>
        </p:nvSpPr>
        <p:spPr>
          <a:xfrm>
            <a:off x="838200" y="5906869"/>
            <a:ext cx="5943600" cy="646331"/>
          </a:xfrm>
          <a:prstGeom prst="rect">
            <a:avLst/>
          </a:prstGeom>
          <a:noFill/>
        </p:spPr>
        <p:txBody>
          <a:bodyPr wrap="square" rtlCol="0">
            <a:spAutoFit/>
          </a:bodyPr>
          <a:lstStyle/>
          <a:p>
            <a:r>
              <a:rPr lang="en-US" b="1" u="sng" dirty="0" smtClean="0">
                <a:hlinkClick r:id="rId3"/>
              </a:rPr>
              <a:t>www.figshare.org</a:t>
            </a:r>
            <a:r>
              <a:rPr lang="en-US" b="1" u="sng" dirty="0" smtClean="0"/>
              <a:t> </a:t>
            </a:r>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019175"/>
            <a:ext cx="6394450" cy="4819650"/>
          </a:xfrm>
          <a:prstGeom prst="rect">
            <a:avLst/>
          </a:prstGeom>
          <a:ln w="3175">
            <a:solidFill>
              <a:schemeClr val="tx1"/>
            </a:solidFill>
          </a:ln>
        </p:spPr>
      </p:pic>
    </p:spTree>
    <p:extLst>
      <p:ext uri="{BB962C8B-B14F-4D97-AF65-F5344CB8AC3E}">
        <p14:creationId xmlns:p14="http://schemas.microsoft.com/office/powerpoint/2010/main" val="2498334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Hahnel: new distribution</a:t>
            </a:r>
            <a:endParaRPr lang="en-US" dirty="0"/>
          </a:p>
        </p:txBody>
      </p:sp>
      <p:sp>
        <p:nvSpPr>
          <p:cNvPr id="5" name="TextBox 4"/>
          <p:cNvSpPr txBox="1"/>
          <p:nvPr/>
        </p:nvSpPr>
        <p:spPr>
          <a:xfrm>
            <a:off x="838200" y="5906869"/>
            <a:ext cx="5943600" cy="646331"/>
          </a:xfrm>
          <a:prstGeom prst="rect">
            <a:avLst/>
          </a:prstGeom>
          <a:noFill/>
        </p:spPr>
        <p:txBody>
          <a:bodyPr wrap="square" rtlCol="0">
            <a:spAutoFit/>
          </a:bodyPr>
          <a:lstStyle/>
          <a:p>
            <a:r>
              <a:rPr lang="en-US" b="1" u="sng" dirty="0" smtClean="0">
                <a:hlinkClick r:id="rId3"/>
              </a:rPr>
              <a:t>www.figshare.org</a:t>
            </a:r>
            <a:r>
              <a:rPr lang="en-US" b="1" u="sng" dirty="0" smtClean="0"/>
              <a:t> </a:t>
            </a:r>
            <a:endParaRPr lang="en-US" dirty="0"/>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035050"/>
            <a:ext cx="6559550" cy="4787900"/>
          </a:xfrm>
          <a:prstGeom prst="rect">
            <a:avLst/>
          </a:prstGeom>
          <a:ln w="3175">
            <a:solidFill>
              <a:schemeClr val="tx1"/>
            </a:solidFill>
          </a:ln>
        </p:spPr>
      </p:pic>
    </p:spTree>
    <p:extLst>
      <p:ext uri="{BB962C8B-B14F-4D97-AF65-F5344CB8AC3E}">
        <p14:creationId xmlns:p14="http://schemas.microsoft.com/office/powerpoint/2010/main" val="347720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Michael Nielson: collaboration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44243"/>
            <a:ext cx="6172200" cy="4146550"/>
          </a:xfrm>
          <a:prstGeom prst="rect">
            <a:avLst/>
          </a:prstGeom>
        </p:spPr>
      </p:pic>
      <p:sp>
        <p:nvSpPr>
          <p:cNvPr id="5" name="TextBox 4"/>
          <p:cNvSpPr txBox="1"/>
          <p:nvPr/>
        </p:nvSpPr>
        <p:spPr>
          <a:xfrm>
            <a:off x="838200" y="5791200"/>
            <a:ext cx="5943600" cy="923330"/>
          </a:xfrm>
          <a:prstGeom prst="rect">
            <a:avLst/>
          </a:prstGeom>
          <a:noFill/>
        </p:spPr>
        <p:txBody>
          <a:bodyPr wrap="square" rtlCol="0">
            <a:spAutoFit/>
          </a:bodyPr>
          <a:lstStyle/>
          <a:p>
            <a:r>
              <a:rPr lang="en-US" b="1" u="sng" dirty="0" smtClean="0">
                <a:hlinkClick r:id="rId4"/>
              </a:rPr>
              <a:t>http</a:t>
            </a:r>
            <a:r>
              <a:rPr lang="en-US" b="1" u="sng" dirty="0">
                <a:hlinkClick r:id="rId4"/>
              </a:rPr>
              <a:t>://www.youtube.com/watch?feature=player_embedded&amp;v=DnWocYKqvhw</a:t>
            </a:r>
            <a:endParaRPr lang="en-US" dirty="0"/>
          </a:p>
          <a:p>
            <a:endParaRPr lang="en-US" dirty="0"/>
          </a:p>
        </p:txBody>
      </p:sp>
      <p:sp>
        <p:nvSpPr>
          <p:cNvPr id="6" name="TextBox 5"/>
          <p:cNvSpPr txBox="1"/>
          <p:nvPr/>
        </p:nvSpPr>
        <p:spPr>
          <a:xfrm>
            <a:off x="7010400" y="2133600"/>
            <a:ext cx="2057400" cy="1200329"/>
          </a:xfrm>
          <a:prstGeom prst="rect">
            <a:avLst/>
          </a:prstGeom>
          <a:noFill/>
        </p:spPr>
        <p:txBody>
          <a:bodyPr wrap="square" rtlCol="0">
            <a:spAutoFit/>
          </a:bodyPr>
          <a:lstStyle/>
          <a:p>
            <a:r>
              <a:rPr lang="en-US" b="1" dirty="0" smtClean="0"/>
              <a:t>Human Genome Project</a:t>
            </a:r>
          </a:p>
          <a:p>
            <a:endParaRPr lang="en-US" b="1" dirty="0"/>
          </a:p>
          <a:p>
            <a:r>
              <a:rPr lang="en-US" b="1" dirty="0" smtClean="0"/>
              <a:t>PolyMath Project</a:t>
            </a:r>
            <a:endParaRPr lang="en-US" b="1" dirty="0"/>
          </a:p>
        </p:txBody>
      </p:sp>
    </p:spTree>
    <p:extLst>
      <p:ext uri="{BB962C8B-B14F-4D97-AF65-F5344CB8AC3E}">
        <p14:creationId xmlns:p14="http://schemas.microsoft.com/office/powerpoint/2010/main" val="3414670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828800"/>
            <a:ext cx="5791200" cy="2971800"/>
          </a:xfrm>
        </p:spPr>
        <p:txBody>
          <a:bodyPr/>
          <a:lstStyle/>
          <a:p>
            <a:r>
              <a:rPr lang="en-US" dirty="0" smtClean="0"/>
              <a:t>All publicly funded research projects should be open science.”</a:t>
            </a:r>
          </a:p>
          <a:p>
            <a:endParaRPr lang="en-US" dirty="0"/>
          </a:p>
          <a:p>
            <a:r>
              <a:rPr lang="en-US" i="1" dirty="0" smtClean="0"/>
              <a:t>– Michael Nielson</a:t>
            </a:r>
            <a:endParaRPr lang="en-US" i="1" dirty="0"/>
          </a:p>
        </p:txBody>
      </p:sp>
    </p:spTree>
    <p:extLst>
      <p:ext uri="{BB962C8B-B14F-4D97-AF65-F5344CB8AC3E}">
        <p14:creationId xmlns:p14="http://schemas.microsoft.com/office/powerpoint/2010/main" val="143746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Heather Piwowar: new metrics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50" y="1158875"/>
            <a:ext cx="7283450" cy="4523084"/>
          </a:xfrm>
          <a:prstGeom prst="rect">
            <a:avLst/>
          </a:prstGeom>
        </p:spPr>
      </p:pic>
    </p:spTree>
    <p:extLst>
      <p:ext uri="{BB962C8B-B14F-4D97-AF65-F5344CB8AC3E}">
        <p14:creationId xmlns:p14="http://schemas.microsoft.com/office/powerpoint/2010/main" val="175065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39800"/>
            <a:ext cx="9144000" cy="4964687"/>
          </a:xfrm>
          <a:prstGeom prst="rect">
            <a:avLst/>
          </a:prstGeom>
        </p:spPr>
      </p:pic>
    </p:spTree>
    <p:extLst>
      <p:ext uri="{BB962C8B-B14F-4D97-AF65-F5344CB8AC3E}">
        <p14:creationId xmlns:p14="http://schemas.microsoft.com/office/powerpoint/2010/main" val="3457034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Heather Piwowar: new metrics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 y="1089025"/>
            <a:ext cx="7581900" cy="4679950"/>
          </a:xfrm>
          <a:prstGeom prst="rect">
            <a:avLst/>
          </a:prstGeom>
        </p:spPr>
      </p:pic>
      <p:sp>
        <p:nvSpPr>
          <p:cNvPr id="5" name="TextBox 4"/>
          <p:cNvSpPr txBox="1"/>
          <p:nvPr/>
        </p:nvSpPr>
        <p:spPr>
          <a:xfrm>
            <a:off x="838200" y="5791200"/>
            <a:ext cx="5943600" cy="646331"/>
          </a:xfrm>
          <a:prstGeom prst="rect">
            <a:avLst/>
          </a:prstGeom>
          <a:noFill/>
        </p:spPr>
        <p:txBody>
          <a:bodyPr wrap="square" rtlCol="0">
            <a:spAutoFit/>
          </a:bodyPr>
          <a:lstStyle/>
          <a:p>
            <a:r>
              <a:rPr lang="en-US" b="1" u="sng" dirty="0" smtClean="0">
                <a:hlinkClick r:id="rId4"/>
              </a:rPr>
              <a:t>www.altmetrics.org</a:t>
            </a:r>
            <a:r>
              <a:rPr lang="en-US" b="1" u="sng" dirty="0" smtClean="0"/>
              <a:t> </a:t>
            </a:r>
            <a:endParaRPr lang="en-US" dirty="0"/>
          </a:p>
          <a:p>
            <a:endParaRPr lang="en-US" dirty="0"/>
          </a:p>
        </p:txBody>
      </p:sp>
    </p:spTree>
    <p:extLst>
      <p:ext uri="{BB962C8B-B14F-4D97-AF65-F5344CB8AC3E}">
        <p14:creationId xmlns:p14="http://schemas.microsoft.com/office/powerpoint/2010/main" val="23460009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Heather Piwowar: new metrics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1092200"/>
            <a:ext cx="7562850" cy="4673600"/>
          </a:xfrm>
          <a:prstGeom prst="rect">
            <a:avLst/>
          </a:prstGeom>
        </p:spPr>
      </p:pic>
      <p:sp>
        <p:nvSpPr>
          <p:cNvPr id="5" name="TextBox 4"/>
          <p:cNvSpPr txBox="1"/>
          <p:nvPr/>
        </p:nvSpPr>
        <p:spPr>
          <a:xfrm>
            <a:off x="838200" y="5791200"/>
            <a:ext cx="5943600" cy="646331"/>
          </a:xfrm>
          <a:prstGeom prst="rect">
            <a:avLst/>
          </a:prstGeom>
          <a:noFill/>
        </p:spPr>
        <p:txBody>
          <a:bodyPr wrap="square" rtlCol="0">
            <a:spAutoFit/>
          </a:bodyPr>
          <a:lstStyle/>
          <a:p>
            <a:r>
              <a:rPr lang="en-US" b="1" u="sng" dirty="0" smtClean="0">
                <a:hlinkClick r:id="rId4"/>
              </a:rPr>
              <a:t>www.impactstory.org</a:t>
            </a:r>
            <a:r>
              <a:rPr lang="en-US" b="1" u="sng" dirty="0" smtClean="0"/>
              <a:t> </a:t>
            </a:r>
            <a:endParaRPr lang="en-US" dirty="0"/>
          </a:p>
          <a:p>
            <a:endParaRPr lang="en-US" dirty="0"/>
          </a:p>
        </p:txBody>
      </p:sp>
    </p:spTree>
    <p:extLst>
      <p:ext uri="{BB962C8B-B14F-4D97-AF65-F5344CB8AC3E}">
        <p14:creationId xmlns:p14="http://schemas.microsoft.com/office/powerpoint/2010/main" val="23238026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828800"/>
            <a:ext cx="5791200" cy="2971800"/>
          </a:xfrm>
        </p:spPr>
        <p:txBody>
          <a:bodyPr/>
          <a:lstStyle/>
          <a:p>
            <a:r>
              <a:rPr lang="en-US" dirty="0"/>
              <a:t>Why do we have to </a:t>
            </a:r>
            <a:r>
              <a:rPr lang="en-US" dirty="0" smtClean="0"/>
              <a:t>keep re-learning the </a:t>
            </a:r>
            <a:r>
              <a:rPr lang="en-US" dirty="0"/>
              <a:t>value of collaboration and open </a:t>
            </a:r>
            <a:r>
              <a:rPr lang="en-US" dirty="0" smtClean="0"/>
              <a:t>sharing? How can we build that understanding into policy, </a:t>
            </a:r>
            <a:r>
              <a:rPr lang="en-US" dirty="0"/>
              <a:t>incentives, </a:t>
            </a:r>
            <a:r>
              <a:rPr lang="en-US" dirty="0" smtClean="0"/>
              <a:t>and the whole infrastructure of research?</a:t>
            </a:r>
            <a:endParaRPr lang="en-US" dirty="0"/>
          </a:p>
        </p:txBody>
      </p:sp>
      <p:sp>
        <p:nvSpPr>
          <p:cNvPr id="3" name="TextBox 2"/>
          <p:cNvSpPr txBox="1"/>
          <p:nvPr/>
        </p:nvSpPr>
        <p:spPr>
          <a:xfrm>
            <a:off x="6477000" y="1078468"/>
            <a:ext cx="2514600" cy="369332"/>
          </a:xfrm>
          <a:prstGeom prst="rect">
            <a:avLst/>
          </a:prstGeom>
          <a:noFill/>
        </p:spPr>
        <p:txBody>
          <a:bodyPr wrap="square" rtlCol="0">
            <a:spAutoFit/>
          </a:bodyPr>
          <a:lstStyle/>
          <a:p>
            <a:pPr algn="r"/>
            <a:r>
              <a:rPr lang="en-US" dirty="0" smtClean="0"/>
              <a:t>(a paraphrase)</a:t>
            </a:r>
            <a:endParaRPr lang="en-US" dirty="0"/>
          </a:p>
        </p:txBody>
      </p:sp>
    </p:spTree>
    <p:extLst>
      <p:ext uri="{BB962C8B-B14F-4D97-AF65-F5344CB8AC3E}">
        <p14:creationId xmlns:p14="http://schemas.microsoft.com/office/powerpoint/2010/main" val="9656955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Hahnel: glimmers of response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6597650" cy="4876800"/>
          </a:xfrm>
          <a:prstGeom prst="rect">
            <a:avLst/>
          </a:prstGeom>
          <a:ln w="3175">
            <a:solidFill>
              <a:schemeClr val="tx1"/>
            </a:solidFill>
          </a:ln>
        </p:spPr>
      </p:pic>
    </p:spTree>
    <p:extLst>
      <p:ext uri="{BB962C8B-B14F-4D97-AF65-F5344CB8AC3E}">
        <p14:creationId xmlns:p14="http://schemas.microsoft.com/office/powerpoint/2010/main" val="36877938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Observation from a participant</a:t>
            </a:r>
            <a:endParaRPr lang="en-US" dirty="0"/>
          </a:p>
        </p:txBody>
      </p:sp>
      <p:sp>
        <p:nvSpPr>
          <p:cNvPr id="5" name="Content Placeholder 4"/>
          <p:cNvSpPr>
            <a:spLocks noGrp="1"/>
          </p:cNvSpPr>
          <p:nvPr>
            <p:ph idx="1"/>
          </p:nvPr>
        </p:nvSpPr>
        <p:spPr/>
        <p:txBody>
          <a:bodyPr/>
          <a:lstStyle/>
          <a:p>
            <a:r>
              <a:rPr lang="en-US" sz="2000" dirty="0" smtClean="0"/>
              <a:t>“This week I started to watch (via Apple TV) </a:t>
            </a:r>
            <a:r>
              <a:rPr lang="en-US" sz="2000" u="sng" dirty="0" smtClean="0">
                <a:hlinkClick r:id="rId3"/>
              </a:rPr>
              <a:t>Oprah’s 2009 online course on Echart Tolle’s “A New Earth”</a:t>
            </a:r>
            <a:r>
              <a:rPr lang="en-US" sz="2000" dirty="0" smtClean="0"/>
              <a:t>. So far, I’ve watched the first three weeks of the ten-week course. It didn’t take me long to realize this was a massive open online course. </a:t>
            </a:r>
          </a:p>
          <a:p>
            <a:r>
              <a:rPr lang="en-US" sz="2000" dirty="0" smtClean="0"/>
              <a:t>“The thing about Oprah’s course is that it’s the best format I’ve ever seen for a MOOC…HD video with multiple camera angles, an expert panel, a textbook, a workbook, hundreds of participants from around the world, Skype and email  for synchronous Q and A. And I could watch the whole thing (all 10+ hours) five years later, if that’s when I “needed” the education. The comments and discussion board are ongoing.</a:t>
            </a:r>
          </a:p>
          <a:p>
            <a:r>
              <a:rPr lang="en-US" sz="2000" dirty="0" smtClean="0">
                <a:solidFill>
                  <a:srgbClr val="C00000"/>
                </a:solidFill>
              </a:rPr>
              <a:t>“So ask me what an integrated system of education might look like...the winner is going to be able to pass as entertainment.”</a:t>
            </a:r>
            <a:endParaRPr lang="en-US" sz="2000" dirty="0">
              <a:solidFill>
                <a:srgbClr val="C00000"/>
              </a:solidFill>
            </a:endParaRPr>
          </a:p>
        </p:txBody>
      </p:sp>
    </p:spTree>
    <p:extLst>
      <p:ext uri="{BB962C8B-B14F-4D97-AF65-F5344CB8AC3E}">
        <p14:creationId xmlns:p14="http://schemas.microsoft.com/office/powerpoint/2010/main" val="12008215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Observation from a participant</a:t>
            </a:r>
            <a:endParaRPr lang="en-US" dirty="0"/>
          </a:p>
        </p:txBody>
      </p:sp>
      <p:sp>
        <p:nvSpPr>
          <p:cNvPr id="5" name="Content Placeholder 4"/>
          <p:cNvSpPr>
            <a:spLocks noGrp="1"/>
          </p:cNvSpPr>
          <p:nvPr>
            <p:ph idx="1"/>
          </p:nvPr>
        </p:nvSpPr>
        <p:spPr/>
        <p:txBody>
          <a:bodyPr/>
          <a:lstStyle/>
          <a:p>
            <a:r>
              <a:rPr lang="en-US" sz="2000" dirty="0" smtClean="0"/>
              <a:t>“…</a:t>
            </a:r>
            <a:r>
              <a:rPr lang="en-US" sz="2000" dirty="0"/>
              <a:t>And what if Echart and Oprah wanted to provide ‘credentials’ to New Earth prophets? I’m thinking they may not go through </a:t>
            </a:r>
            <a:r>
              <a:rPr lang="en-US" sz="2000" dirty="0" err="1"/>
              <a:t>Prometric</a:t>
            </a:r>
            <a:r>
              <a:rPr lang="en-US" sz="2000" dirty="0"/>
              <a:t> Test Centers.  I would hope that I would be able to submit, via email or video, my application for ‘certification’. If I passed the ‘pre-screening’ I could opt to either submit a thesis of my own on the subject of mindfulness and spiritual awakening or I could meet with a regional examination panel  (for lack of a better term) and present my ideas and let them test my understanding.</a:t>
            </a:r>
          </a:p>
          <a:p>
            <a:r>
              <a:rPr lang="en-US" sz="2000" dirty="0" smtClean="0"/>
              <a:t>“What </a:t>
            </a:r>
            <a:r>
              <a:rPr lang="en-US" sz="2000" dirty="0"/>
              <a:t>if all education was offered online like this (k-12, secondary, post-secondary) and the schools and universities became the vehicles of assessment?</a:t>
            </a:r>
          </a:p>
          <a:p>
            <a:r>
              <a:rPr lang="en-US" sz="2000" dirty="0" smtClean="0">
                <a:solidFill>
                  <a:srgbClr val="C00000"/>
                </a:solidFill>
              </a:rPr>
              <a:t>“Maybe </a:t>
            </a:r>
            <a:r>
              <a:rPr lang="en-US" sz="2000" dirty="0">
                <a:solidFill>
                  <a:srgbClr val="C00000"/>
                </a:solidFill>
              </a:rPr>
              <a:t>universities are focusing on the wrong role. Are they going to be able to compete with private industry when it comes to making edutainment? Isn’t it really the credentialing they want to retain control of</a:t>
            </a:r>
            <a:r>
              <a:rPr lang="en-US" sz="2000" dirty="0" smtClean="0">
                <a:solidFill>
                  <a:srgbClr val="C00000"/>
                </a:solidFill>
              </a:rPr>
              <a:t>?”</a:t>
            </a:r>
            <a:r>
              <a:rPr lang="en-US" sz="2000" dirty="0">
                <a:solidFill>
                  <a:srgbClr val="C00000"/>
                </a:solidFill>
              </a:rPr>
              <a:t> </a:t>
            </a:r>
          </a:p>
        </p:txBody>
      </p:sp>
    </p:spTree>
    <p:extLst>
      <p:ext uri="{BB962C8B-B14F-4D97-AF65-F5344CB8AC3E}">
        <p14:creationId xmlns:p14="http://schemas.microsoft.com/office/powerpoint/2010/main" val="23255673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Discussion</a:t>
            </a:r>
            <a:endParaRPr lang="en-US" dirty="0"/>
          </a:p>
        </p:txBody>
      </p:sp>
    </p:spTree>
    <p:extLst>
      <p:ext uri="{BB962C8B-B14F-4D97-AF65-F5344CB8AC3E}">
        <p14:creationId xmlns:p14="http://schemas.microsoft.com/office/powerpoint/2010/main" val="26378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ound the worl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93800"/>
            <a:ext cx="9144000" cy="4460488"/>
          </a:xfrm>
          <a:prstGeom prst="rect">
            <a:avLst/>
          </a:prstGeom>
        </p:spPr>
      </p:pic>
    </p:spTree>
    <p:extLst>
      <p:ext uri="{BB962C8B-B14F-4D97-AF65-F5344CB8AC3E}">
        <p14:creationId xmlns:p14="http://schemas.microsoft.com/office/powerpoint/2010/main" val="3457034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g.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108195"/>
            <a:ext cx="8540246" cy="5606805"/>
          </a:xfrm>
          <a:prstGeom prst="rect">
            <a:avLst/>
          </a:prstGeom>
        </p:spPr>
      </p:pic>
    </p:spTree>
    <p:extLst>
      <p:ext uri="{BB962C8B-B14F-4D97-AF65-F5344CB8AC3E}">
        <p14:creationId xmlns:p14="http://schemas.microsoft.com/office/powerpoint/2010/main" val="100407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1651</Words>
  <Application>Microsoft Office PowerPoint</Application>
  <PresentationFormat>On-screen Show (4:3)</PresentationFormat>
  <Paragraphs>321</Paragraphs>
  <Slides>76</Slides>
  <Notes>50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Current/Future State of Higher Education</vt:lpstr>
      <vt:lpstr>PowerPoint Presentation</vt:lpstr>
      <vt:lpstr>Partners</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drivers</vt:lpstr>
      <vt:lpstr>Speakers</vt:lpstr>
      <vt:lpstr>PowerPoint Presentation</vt:lpstr>
      <vt:lpstr>Themes from the Week</vt:lpstr>
      <vt:lpstr>Themes from the Week</vt:lpstr>
      <vt:lpstr>Themes from the Week</vt:lpstr>
      <vt:lpstr>Southern New Hampshire University</vt:lpstr>
      <vt:lpstr>Northern Arizona University</vt:lpstr>
      <vt:lpstr>Northern Arizona University (2)</vt:lpstr>
      <vt:lpstr>University NOW</vt:lpstr>
      <vt:lpstr>New CUNY</vt:lpstr>
      <vt:lpstr>Erica McWilliam</vt:lpstr>
      <vt:lpstr>PowerPoint Presentation</vt:lpstr>
      <vt:lpstr>PowerPoint Presentation</vt:lpstr>
      <vt:lpstr>PowerPoint Presentation</vt:lpstr>
      <vt:lpstr>Velocity of change</vt:lpstr>
      <vt:lpstr>PowerPoint Presentation</vt:lpstr>
      <vt:lpstr>The “bear” story</vt:lpstr>
      <vt:lpstr>Venture capital in HE</vt:lpstr>
      <vt:lpstr>What is driving investment: confluence (aka perfect storm)</vt:lpstr>
      <vt:lpstr>Waves of HE innovation</vt:lpstr>
      <vt:lpstr>PowerPoint Presentation</vt:lpstr>
      <vt:lpstr>PowerPoint Presentation</vt:lpstr>
      <vt:lpstr>PowerPoint Presentation</vt:lpstr>
      <vt:lpstr>Key: ROE</vt:lpstr>
      <vt:lpstr>PowerPoint Presentation</vt:lpstr>
      <vt:lpstr>Speakers</vt:lpstr>
      <vt:lpstr>State of Learning Analytics</vt:lpstr>
      <vt:lpstr>PowerPoint Presentation</vt:lpstr>
      <vt:lpstr>PowerPoint Presentation</vt:lpstr>
      <vt:lpstr>PowerPoint Presentation</vt:lpstr>
      <vt:lpstr>PowerPoint Presentation</vt:lpstr>
      <vt:lpstr>PowerPoint Presentation</vt:lpstr>
      <vt:lpstr>PowerPoint Presentation</vt:lpstr>
      <vt:lpstr>Characterizing change</vt:lpstr>
      <vt:lpstr>Working with emergent change</vt:lpstr>
      <vt:lpstr>Two fundamental forces</vt:lpstr>
      <vt:lpstr>PowerPoint Presentation</vt:lpstr>
      <vt:lpstr>PowerPoint Presentation</vt:lpstr>
      <vt:lpstr>PowerPoint Presentation</vt:lpstr>
      <vt:lpstr>Existential crisis</vt:lpstr>
      <vt:lpstr>Shifting power</vt:lpstr>
      <vt:lpstr>What is changing?</vt:lpstr>
      <vt:lpstr>Leadership vacuum</vt:lpstr>
      <vt:lpstr>Key take-aways</vt:lpstr>
      <vt:lpstr>PowerPoint Presentation</vt:lpstr>
      <vt:lpstr>Themes from the Week</vt:lpstr>
      <vt:lpstr>Themes from the Week</vt:lpstr>
      <vt:lpstr>Themes from the Week</vt:lpstr>
      <vt:lpstr>Mark Hahnel: new distribution</vt:lpstr>
      <vt:lpstr>Mark Hahnel: new distribution</vt:lpstr>
      <vt:lpstr>Mark Hahnel: new distribution</vt:lpstr>
      <vt:lpstr>Michael Nielson: collaboration</vt:lpstr>
      <vt:lpstr>PowerPoint Presentation</vt:lpstr>
      <vt:lpstr>Heather Piwowar: new metrics</vt:lpstr>
      <vt:lpstr>Heather Piwowar: new metrics</vt:lpstr>
      <vt:lpstr>Heather Piwowar: new metrics</vt:lpstr>
      <vt:lpstr>PowerPoint Presentation</vt:lpstr>
      <vt:lpstr>Mark Hahnel: glimmers of response</vt:lpstr>
      <vt:lpstr>Closing Observation from a participant</vt:lpstr>
      <vt:lpstr>Closing Observation from a participant</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Loren Benavente</cp:lastModifiedBy>
  <cp:revision>36</cp:revision>
  <dcterms:created xsi:type="dcterms:W3CDTF">2012-08-08T18:23:13Z</dcterms:created>
  <dcterms:modified xsi:type="dcterms:W3CDTF">2012-11-20T16:10:41Z</dcterms:modified>
</cp:coreProperties>
</file>