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16"/>
  </p:notesMasterIdLst>
  <p:handoutMasterIdLst>
    <p:handoutMasterId r:id="rId17"/>
  </p:handoutMasterIdLst>
  <p:sldIdLst>
    <p:sldId id="256" r:id="rId2"/>
    <p:sldId id="282" r:id="rId3"/>
    <p:sldId id="260" r:id="rId4"/>
    <p:sldId id="263" r:id="rId5"/>
    <p:sldId id="264" r:id="rId6"/>
    <p:sldId id="265" r:id="rId7"/>
    <p:sldId id="266" r:id="rId8"/>
    <p:sldId id="269" r:id="rId9"/>
    <p:sldId id="272" r:id="rId10"/>
    <p:sldId id="281" r:id="rId11"/>
    <p:sldId id="280" r:id="rId12"/>
    <p:sldId id="274" r:id="rId13"/>
    <p:sldId id="278" r:id="rId14"/>
    <p:sldId id="279" r:id="rId15"/>
  </p:sldIdLst>
  <p:sldSz cx="9144000" cy="6858000" type="screen4x3"/>
  <p:notesSz cx="7026275" cy="9312275"/>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D99694"/>
    <a:srgbClr val="FFAB59"/>
    <a:srgbClr val="FAC05A"/>
    <a:srgbClr val="C3D69B"/>
    <a:srgbClr val="FAC090"/>
    <a:srgbClr val="C41230"/>
    <a:srgbClr val="C61230"/>
    <a:srgbClr val="C8020D"/>
    <a:srgbClr val="24D1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9" autoAdjust="0"/>
    <p:restoredTop sz="88058" autoAdjust="0"/>
  </p:normalViewPr>
  <p:slideViewPr>
    <p:cSldViewPr>
      <p:cViewPr>
        <p:scale>
          <a:sx n="100" d="100"/>
          <a:sy n="100" d="100"/>
        </p:scale>
        <p:origin x="-1094"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628" y="-9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807FC-71A5-4A5F-ABAF-6365746D8774}"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E654510-D379-4D63-9749-3F44AC699C0B}">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lumMod val="75000"/>
          </a:schemeClr>
        </a:solidFill>
      </dgm:spPr>
      <dgm:t>
        <a:bodyPr/>
        <a:lstStyle/>
        <a:p>
          <a:r>
            <a:rPr lang="en-US" sz="1400" b="1" dirty="0" smtClean="0">
              <a:latin typeface="Arial" pitchFamily="34" charset="0"/>
              <a:cs typeface="Arial" pitchFamily="34" charset="0"/>
            </a:rPr>
            <a:t>Subsidy</a:t>
          </a:r>
          <a:endParaRPr lang="en-US" sz="1400" b="1" dirty="0">
            <a:latin typeface="Arial" pitchFamily="34" charset="0"/>
            <a:cs typeface="Arial" pitchFamily="34" charset="0"/>
          </a:endParaRPr>
        </a:p>
      </dgm:t>
    </dgm:pt>
    <dgm:pt modelId="{B3018DF9-24BF-4BCB-BAA9-E6737A37F3DA}" type="parTrans" cxnId="{A76505DD-F312-4410-A843-07A56A9DC920}">
      <dgm:prSet/>
      <dgm:spPr/>
      <dgm:t>
        <a:bodyPr/>
        <a:lstStyle/>
        <a:p>
          <a:endParaRPr lang="en-US" sz="1400">
            <a:latin typeface="Arial" pitchFamily="34" charset="0"/>
            <a:cs typeface="Arial" pitchFamily="34" charset="0"/>
          </a:endParaRPr>
        </a:p>
      </dgm:t>
    </dgm:pt>
    <dgm:pt modelId="{DBB6B715-8853-4F79-8C8A-8CCC140627BD}" type="sibTrans" cxnId="{A76505DD-F312-4410-A843-07A56A9DC920}">
      <dgm:prSet/>
      <dgm:spPr/>
      <dgm:t>
        <a:bodyPr/>
        <a:lstStyle/>
        <a:p>
          <a:endParaRPr lang="en-US" sz="1400">
            <a:latin typeface="Arial" pitchFamily="34" charset="0"/>
            <a:cs typeface="Arial" pitchFamily="34" charset="0"/>
          </a:endParaRPr>
        </a:p>
      </dgm:t>
    </dgm:pt>
    <dgm:pt modelId="{1A57427B-10CA-44F7-82AC-AE0839F58CD0}">
      <dgm:prSet phldrT="[Text]" custT="1"/>
      <dgm:spPr/>
      <dgm:t>
        <a:bodyPr/>
        <a:lstStyle/>
        <a:p>
          <a:r>
            <a:rPr lang="en-US" sz="1400" dirty="0" smtClean="0">
              <a:latin typeface="Arial" pitchFamily="34" charset="0"/>
              <a:cs typeface="Arial" pitchFamily="34" charset="0"/>
            </a:rPr>
            <a:t>State allocation</a:t>
          </a:r>
          <a:endParaRPr lang="en-US" sz="1400" dirty="0">
            <a:latin typeface="Arial" pitchFamily="34" charset="0"/>
            <a:cs typeface="Arial" pitchFamily="34" charset="0"/>
          </a:endParaRPr>
        </a:p>
      </dgm:t>
    </dgm:pt>
    <dgm:pt modelId="{B7565F4F-3437-412F-85EC-3326E0AEC7D6}" type="parTrans" cxnId="{D8DCF640-B8C7-4487-905F-79B2A5F7A169}">
      <dgm:prSet/>
      <dgm:spPr/>
      <dgm:t>
        <a:bodyPr/>
        <a:lstStyle/>
        <a:p>
          <a:endParaRPr lang="en-US" sz="1400">
            <a:latin typeface="Arial" pitchFamily="34" charset="0"/>
            <a:cs typeface="Arial" pitchFamily="34" charset="0"/>
          </a:endParaRPr>
        </a:p>
      </dgm:t>
    </dgm:pt>
    <dgm:pt modelId="{587E5E1E-9D71-44A6-8DC3-86A2D6C673E4}" type="sibTrans" cxnId="{D8DCF640-B8C7-4487-905F-79B2A5F7A169}">
      <dgm:prSet/>
      <dgm:spPr/>
      <dgm:t>
        <a:bodyPr/>
        <a:lstStyle/>
        <a:p>
          <a:endParaRPr lang="en-US" sz="1400">
            <a:latin typeface="Arial" pitchFamily="34" charset="0"/>
            <a:cs typeface="Arial" pitchFamily="34" charset="0"/>
          </a:endParaRPr>
        </a:p>
      </dgm:t>
    </dgm:pt>
    <dgm:pt modelId="{C3A2F155-4B21-4E9E-A6C1-A7ACAF71183C}">
      <dgm:prSet phldrT="[Text]" custT="1"/>
      <dgm:spPr/>
      <dgm:t>
        <a:bodyPr/>
        <a:lstStyle/>
        <a:p>
          <a:r>
            <a:rPr lang="en-US" sz="1400" dirty="0" smtClean="0">
              <a:latin typeface="Arial" pitchFamily="34" charset="0"/>
              <a:cs typeface="Arial" pitchFamily="34" charset="0"/>
            </a:rPr>
            <a:t>Non-profit tax status</a:t>
          </a:r>
          <a:endParaRPr lang="en-US" sz="1400" dirty="0">
            <a:latin typeface="Arial" pitchFamily="34" charset="0"/>
            <a:cs typeface="Arial" pitchFamily="34" charset="0"/>
          </a:endParaRPr>
        </a:p>
      </dgm:t>
    </dgm:pt>
    <dgm:pt modelId="{3F490D3E-5F00-4B34-8186-9D498AE2D8AC}" type="parTrans" cxnId="{27ED533E-F902-48FF-B8CB-0E7BA74C81E6}">
      <dgm:prSet/>
      <dgm:spPr/>
      <dgm:t>
        <a:bodyPr/>
        <a:lstStyle/>
        <a:p>
          <a:endParaRPr lang="en-US" sz="1400">
            <a:latin typeface="Arial" pitchFamily="34" charset="0"/>
            <a:cs typeface="Arial" pitchFamily="34" charset="0"/>
          </a:endParaRPr>
        </a:p>
      </dgm:t>
    </dgm:pt>
    <dgm:pt modelId="{F0FBC2C8-59AF-446E-ACFF-F8B76F333C0B}" type="sibTrans" cxnId="{27ED533E-F902-48FF-B8CB-0E7BA74C81E6}">
      <dgm:prSet/>
      <dgm:spPr/>
      <dgm:t>
        <a:bodyPr/>
        <a:lstStyle/>
        <a:p>
          <a:endParaRPr lang="en-US" sz="1400">
            <a:latin typeface="Arial" pitchFamily="34" charset="0"/>
            <a:cs typeface="Arial" pitchFamily="34" charset="0"/>
          </a:endParaRPr>
        </a:p>
      </dgm:t>
    </dgm:pt>
    <dgm:pt modelId="{CEEB75F5-9EF5-45D3-B60B-AB1791A9A718}">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lumMod val="75000"/>
          </a:schemeClr>
        </a:solidFill>
      </dgm:spPr>
      <dgm:t>
        <a:bodyPr/>
        <a:lstStyle/>
        <a:p>
          <a:r>
            <a:rPr lang="en-US" sz="1400" b="1" dirty="0" smtClean="0">
              <a:latin typeface="Arial" pitchFamily="34" charset="0"/>
              <a:cs typeface="Arial" pitchFamily="34" charset="0"/>
            </a:rPr>
            <a:t>Accredited Colleges</a:t>
          </a:r>
          <a:endParaRPr lang="en-US" sz="1400" b="1" dirty="0">
            <a:latin typeface="Arial" pitchFamily="34" charset="0"/>
            <a:cs typeface="Arial" pitchFamily="34" charset="0"/>
          </a:endParaRPr>
        </a:p>
      </dgm:t>
    </dgm:pt>
    <dgm:pt modelId="{BE9BB8F6-6A79-4634-9A6F-84123004916E}" type="parTrans" cxnId="{6C837606-5D05-4F07-B08E-A39133C9483A}">
      <dgm:prSet/>
      <dgm:spPr/>
      <dgm:t>
        <a:bodyPr/>
        <a:lstStyle/>
        <a:p>
          <a:endParaRPr lang="en-US" sz="1400">
            <a:latin typeface="Arial" pitchFamily="34" charset="0"/>
            <a:cs typeface="Arial" pitchFamily="34" charset="0"/>
          </a:endParaRPr>
        </a:p>
      </dgm:t>
    </dgm:pt>
    <dgm:pt modelId="{9CFA9B4D-AC61-4C9C-A2FB-A14F31467A84}" type="sibTrans" cxnId="{6C837606-5D05-4F07-B08E-A39133C9483A}">
      <dgm:prSet/>
      <dgm:spPr/>
      <dgm:t>
        <a:bodyPr/>
        <a:lstStyle/>
        <a:p>
          <a:endParaRPr lang="en-US" sz="1400">
            <a:latin typeface="Arial" pitchFamily="34" charset="0"/>
            <a:cs typeface="Arial" pitchFamily="34" charset="0"/>
          </a:endParaRPr>
        </a:p>
      </dgm:t>
    </dgm:pt>
    <dgm:pt modelId="{FC31261C-F7F8-4DA1-9978-FE642D9103D3}">
      <dgm:prSet phldrT="[Text]" custT="1"/>
      <dgm:spPr/>
      <dgm:t>
        <a:bodyPr/>
        <a:lstStyle/>
        <a:p>
          <a:r>
            <a:rPr lang="en-US" sz="1400" dirty="0" smtClean="0">
              <a:latin typeface="Arial" pitchFamily="34" charset="0"/>
              <a:cs typeface="Arial" pitchFamily="34" charset="0"/>
            </a:rPr>
            <a:t>Only degrees can be accredited, not courses</a:t>
          </a:r>
          <a:endParaRPr lang="en-US" sz="1400" dirty="0">
            <a:latin typeface="Arial" pitchFamily="34" charset="0"/>
            <a:cs typeface="Arial" pitchFamily="34" charset="0"/>
          </a:endParaRPr>
        </a:p>
      </dgm:t>
    </dgm:pt>
    <dgm:pt modelId="{6A79AD41-BA99-4F3F-8FCA-F708AE27261F}" type="parTrans" cxnId="{34AC141A-E001-49C7-8A31-54C283B49120}">
      <dgm:prSet/>
      <dgm:spPr/>
      <dgm:t>
        <a:bodyPr/>
        <a:lstStyle/>
        <a:p>
          <a:endParaRPr lang="en-US" sz="1400">
            <a:latin typeface="Arial" pitchFamily="34" charset="0"/>
            <a:cs typeface="Arial" pitchFamily="34" charset="0"/>
          </a:endParaRPr>
        </a:p>
      </dgm:t>
    </dgm:pt>
    <dgm:pt modelId="{B90E0EEA-5D6E-4389-8688-A27C981BD79A}" type="sibTrans" cxnId="{34AC141A-E001-49C7-8A31-54C283B49120}">
      <dgm:prSet/>
      <dgm:spPr/>
      <dgm:t>
        <a:bodyPr/>
        <a:lstStyle/>
        <a:p>
          <a:endParaRPr lang="en-US" sz="1400">
            <a:latin typeface="Arial" pitchFamily="34" charset="0"/>
            <a:cs typeface="Arial" pitchFamily="34" charset="0"/>
          </a:endParaRPr>
        </a:p>
      </dgm:t>
    </dgm:pt>
    <dgm:pt modelId="{E60B257D-201F-4ED4-A51F-67C5742837E9}">
      <dgm:prSet phldrT="[Text]" custT="1"/>
      <dgm:spPr/>
      <dgm:t>
        <a:bodyPr/>
        <a:lstStyle/>
        <a:p>
          <a:r>
            <a:rPr lang="en-US" sz="1400" dirty="0" smtClean="0">
              <a:latin typeface="Arial" pitchFamily="34" charset="0"/>
              <a:cs typeface="Arial" pitchFamily="34" charset="0"/>
            </a:rPr>
            <a:t>Accreditation measures inputs, not outcomes</a:t>
          </a:r>
          <a:endParaRPr lang="en-US" sz="1400" dirty="0">
            <a:latin typeface="Arial" pitchFamily="34" charset="0"/>
            <a:cs typeface="Arial" pitchFamily="34" charset="0"/>
          </a:endParaRPr>
        </a:p>
      </dgm:t>
    </dgm:pt>
    <dgm:pt modelId="{A2C86606-F68A-4E81-B7E6-200DD99BE646}" type="parTrans" cxnId="{566E1E7C-FBF6-4D92-ABAA-3335CE69968D}">
      <dgm:prSet/>
      <dgm:spPr/>
      <dgm:t>
        <a:bodyPr/>
        <a:lstStyle/>
        <a:p>
          <a:endParaRPr lang="en-US" sz="1400">
            <a:latin typeface="Arial" pitchFamily="34" charset="0"/>
            <a:cs typeface="Arial" pitchFamily="34" charset="0"/>
          </a:endParaRPr>
        </a:p>
      </dgm:t>
    </dgm:pt>
    <dgm:pt modelId="{77AE86F6-081B-4DB0-9658-0622BF5AE973}" type="sibTrans" cxnId="{566E1E7C-FBF6-4D92-ABAA-3335CE69968D}">
      <dgm:prSet/>
      <dgm:spPr/>
      <dgm:t>
        <a:bodyPr/>
        <a:lstStyle/>
        <a:p>
          <a:endParaRPr lang="en-US" sz="1400">
            <a:latin typeface="Arial" pitchFamily="34" charset="0"/>
            <a:cs typeface="Arial" pitchFamily="34" charset="0"/>
          </a:endParaRPr>
        </a:p>
      </dgm:t>
    </dgm:pt>
    <dgm:pt modelId="{C080E038-4A41-404E-955D-8DCD06976AA5}">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lumMod val="75000"/>
          </a:schemeClr>
        </a:solidFill>
      </dgm:spPr>
      <dgm:t>
        <a:bodyPr/>
        <a:lstStyle/>
        <a:p>
          <a:r>
            <a:rPr lang="en-US" sz="1400" b="1" dirty="0" smtClean="0">
              <a:latin typeface="Arial" pitchFamily="34" charset="0"/>
              <a:cs typeface="Arial" pitchFamily="34" charset="0"/>
            </a:rPr>
            <a:t>Competitive Barriers</a:t>
          </a:r>
          <a:endParaRPr lang="en-US" sz="1400" b="1" dirty="0">
            <a:latin typeface="Arial" pitchFamily="34" charset="0"/>
            <a:cs typeface="Arial" pitchFamily="34" charset="0"/>
          </a:endParaRPr>
        </a:p>
      </dgm:t>
    </dgm:pt>
    <dgm:pt modelId="{0A33AEF1-7718-4A6B-A595-AD724243A388}" type="parTrans" cxnId="{96C489DB-CBF3-4E69-9EC5-51DC488177EC}">
      <dgm:prSet/>
      <dgm:spPr/>
      <dgm:t>
        <a:bodyPr/>
        <a:lstStyle/>
        <a:p>
          <a:endParaRPr lang="en-US" sz="1400">
            <a:latin typeface="Arial" pitchFamily="34" charset="0"/>
            <a:cs typeface="Arial" pitchFamily="34" charset="0"/>
          </a:endParaRPr>
        </a:p>
      </dgm:t>
    </dgm:pt>
    <dgm:pt modelId="{726901C7-4D3C-4C77-8D2B-1213CA9881F0}" type="sibTrans" cxnId="{96C489DB-CBF3-4E69-9EC5-51DC488177EC}">
      <dgm:prSet/>
      <dgm:spPr/>
      <dgm:t>
        <a:bodyPr/>
        <a:lstStyle/>
        <a:p>
          <a:endParaRPr lang="en-US" sz="1400">
            <a:latin typeface="Arial" pitchFamily="34" charset="0"/>
            <a:cs typeface="Arial" pitchFamily="34" charset="0"/>
          </a:endParaRPr>
        </a:p>
      </dgm:t>
    </dgm:pt>
    <dgm:pt modelId="{7973BF0C-2A22-4F27-A91C-1B37F5A7D334}">
      <dgm:prSet phldrT="[Text]" custT="1"/>
      <dgm:spPr/>
      <dgm:t>
        <a:bodyPr/>
        <a:lstStyle/>
        <a:p>
          <a:endParaRPr lang="en-US" sz="1400" dirty="0">
            <a:latin typeface="Arial" pitchFamily="34" charset="0"/>
            <a:cs typeface="Arial" pitchFamily="34" charset="0"/>
          </a:endParaRPr>
        </a:p>
      </dgm:t>
    </dgm:pt>
    <dgm:pt modelId="{D398FC04-41A1-4F24-B5DB-0171306473E5}" type="parTrans" cxnId="{5FB8BD4A-33B8-4E78-8A53-CA2F7C37BF6E}">
      <dgm:prSet/>
      <dgm:spPr/>
      <dgm:t>
        <a:bodyPr/>
        <a:lstStyle/>
        <a:p>
          <a:endParaRPr lang="en-US" sz="1400">
            <a:latin typeface="Arial" pitchFamily="34" charset="0"/>
            <a:cs typeface="Arial" pitchFamily="34" charset="0"/>
          </a:endParaRPr>
        </a:p>
      </dgm:t>
    </dgm:pt>
    <dgm:pt modelId="{131FED2A-52B1-4A76-8446-27CFE79206D1}" type="sibTrans" cxnId="{5FB8BD4A-33B8-4E78-8A53-CA2F7C37BF6E}">
      <dgm:prSet/>
      <dgm:spPr/>
      <dgm:t>
        <a:bodyPr/>
        <a:lstStyle/>
        <a:p>
          <a:endParaRPr lang="en-US" sz="1400">
            <a:latin typeface="Arial" pitchFamily="34" charset="0"/>
            <a:cs typeface="Arial" pitchFamily="34" charset="0"/>
          </a:endParaRPr>
        </a:p>
      </dgm:t>
    </dgm:pt>
    <dgm:pt modelId="{DB29414A-C6DD-40F9-8419-C8FFCED9FAC8}">
      <dgm:prSet phldrT="[Text]" custT="1"/>
      <dgm:spPr/>
      <dgm:t>
        <a:bodyPr/>
        <a:lstStyle/>
        <a:p>
          <a:r>
            <a:rPr lang="en-US" sz="1400" dirty="0" smtClean="0">
              <a:latin typeface="Arial" pitchFamily="34" charset="0"/>
              <a:cs typeface="Arial" pitchFamily="34" charset="0"/>
            </a:rPr>
            <a:t>Colleges cannot easily be “disaggregated”</a:t>
          </a:r>
          <a:endParaRPr lang="en-US" sz="1400" dirty="0">
            <a:latin typeface="Arial" pitchFamily="34" charset="0"/>
            <a:cs typeface="Arial" pitchFamily="34" charset="0"/>
          </a:endParaRPr>
        </a:p>
      </dgm:t>
    </dgm:pt>
    <dgm:pt modelId="{C90916F0-4128-4739-977E-92E9F0D705A7}" type="parTrans" cxnId="{B51D3E85-E199-4E7C-A3D3-A79153895819}">
      <dgm:prSet/>
      <dgm:spPr/>
      <dgm:t>
        <a:bodyPr/>
        <a:lstStyle/>
        <a:p>
          <a:endParaRPr lang="en-US" sz="1400">
            <a:latin typeface="Arial" pitchFamily="34" charset="0"/>
            <a:cs typeface="Arial" pitchFamily="34" charset="0"/>
          </a:endParaRPr>
        </a:p>
      </dgm:t>
    </dgm:pt>
    <dgm:pt modelId="{CE31ADD6-8FC0-4750-8EA7-E1B13BC33CA6}" type="sibTrans" cxnId="{B51D3E85-E199-4E7C-A3D3-A79153895819}">
      <dgm:prSet/>
      <dgm:spPr/>
      <dgm:t>
        <a:bodyPr/>
        <a:lstStyle/>
        <a:p>
          <a:endParaRPr lang="en-US" sz="1400">
            <a:latin typeface="Arial" pitchFamily="34" charset="0"/>
            <a:cs typeface="Arial" pitchFamily="34" charset="0"/>
          </a:endParaRPr>
        </a:p>
      </dgm:t>
    </dgm:pt>
    <dgm:pt modelId="{10C71932-32ED-4A1D-BF9C-C6C70BBBDFFB}">
      <dgm:prSet phldrT="[Text]" custT="1"/>
      <dgm:spPr/>
      <dgm:t>
        <a:bodyPr/>
        <a:lstStyle/>
        <a:p>
          <a:r>
            <a:rPr lang="en-US" sz="1400" dirty="0" smtClean="0">
              <a:latin typeface="Arial" pitchFamily="34" charset="0"/>
              <a:cs typeface="Arial" pitchFamily="34" charset="0"/>
            </a:rPr>
            <a:t>Federal student grants/subsidized loans</a:t>
          </a:r>
          <a:endParaRPr lang="en-US" sz="1400" dirty="0">
            <a:latin typeface="Arial" pitchFamily="34" charset="0"/>
            <a:cs typeface="Arial" pitchFamily="34" charset="0"/>
          </a:endParaRPr>
        </a:p>
      </dgm:t>
    </dgm:pt>
    <dgm:pt modelId="{6607BEBF-4934-45A9-8311-04A4C4DD6465}" type="parTrans" cxnId="{B535F6E7-0AA8-4D6E-A83B-C383F48C6934}">
      <dgm:prSet/>
      <dgm:spPr/>
      <dgm:t>
        <a:bodyPr/>
        <a:lstStyle/>
        <a:p>
          <a:endParaRPr lang="en-US" sz="1400">
            <a:latin typeface="Arial" pitchFamily="34" charset="0"/>
            <a:cs typeface="Arial" pitchFamily="34" charset="0"/>
          </a:endParaRPr>
        </a:p>
      </dgm:t>
    </dgm:pt>
    <dgm:pt modelId="{D47246A0-CE17-4BEA-98D5-B84117A8AF12}" type="sibTrans" cxnId="{B535F6E7-0AA8-4D6E-A83B-C383F48C6934}">
      <dgm:prSet/>
      <dgm:spPr/>
      <dgm:t>
        <a:bodyPr/>
        <a:lstStyle/>
        <a:p>
          <a:endParaRPr lang="en-US" sz="1400">
            <a:latin typeface="Arial" pitchFamily="34" charset="0"/>
            <a:cs typeface="Arial" pitchFamily="34" charset="0"/>
          </a:endParaRPr>
        </a:p>
      </dgm:t>
    </dgm:pt>
    <dgm:pt modelId="{EA257650-D69F-4E5B-89C8-3FD2F56E981B}">
      <dgm:prSet phldrT="[Text]" custT="1"/>
      <dgm:spPr/>
      <dgm:t>
        <a:bodyPr/>
        <a:lstStyle/>
        <a:p>
          <a:r>
            <a:rPr lang="en-US" sz="1400" dirty="0" smtClean="0">
              <a:latin typeface="Arial" pitchFamily="34" charset="0"/>
              <a:cs typeface="Arial" pitchFamily="34" charset="0"/>
            </a:rPr>
            <a:t>Colleges set own, subjective articulation policies</a:t>
          </a:r>
          <a:endParaRPr lang="en-US" sz="1400" dirty="0">
            <a:latin typeface="Arial" pitchFamily="34" charset="0"/>
            <a:cs typeface="Arial" pitchFamily="34" charset="0"/>
          </a:endParaRPr>
        </a:p>
      </dgm:t>
    </dgm:pt>
    <dgm:pt modelId="{5B73F450-A518-4742-B020-F42AA9A5557B}" type="parTrans" cxnId="{88124CE5-16DD-40ED-8A2F-865A4E36A015}">
      <dgm:prSet/>
      <dgm:spPr/>
      <dgm:t>
        <a:bodyPr/>
        <a:lstStyle/>
        <a:p>
          <a:endParaRPr lang="en-US" sz="1400">
            <a:latin typeface="Arial" pitchFamily="34" charset="0"/>
            <a:cs typeface="Arial" pitchFamily="34" charset="0"/>
          </a:endParaRPr>
        </a:p>
      </dgm:t>
    </dgm:pt>
    <dgm:pt modelId="{F87858BD-5066-4561-8766-07E938DB91B6}" type="sibTrans" cxnId="{88124CE5-16DD-40ED-8A2F-865A4E36A015}">
      <dgm:prSet/>
      <dgm:spPr/>
      <dgm:t>
        <a:bodyPr/>
        <a:lstStyle/>
        <a:p>
          <a:endParaRPr lang="en-US" sz="1400">
            <a:latin typeface="Arial" pitchFamily="34" charset="0"/>
            <a:cs typeface="Arial" pitchFamily="34" charset="0"/>
          </a:endParaRPr>
        </a:p>
      </dgm:t>
    </dgm:pt>
    <dgm:pt modelId="{1391E525-A9B3-4532-91A1-BF1F570EA749}">
      <dgm:prSet phldrT="[Text]" custT="1"/>
      <dgm:spPr/>
      <dgm:t>
        <a:bodyPr/>
        <a:lstStyle/>
        <a:p>
          <a:r>
            <a:rPr lang="en-US" sz="1400" dirty="0" smtClean="0">
              <a:latin typeface="Arial" pitchFamily="34" charset="0"/>
              <a:cs typeface="Arial" pitchFamily="34" charset="0"/>
            </a:rPr>
            <a:t>Colleges must look similar to each other</a:t>
          </a:r>
          <a:endParaRPr lang="en-US" sz="1400" dirty="0">
            <a:latin typeface="Arial" pitchFamily="34" charset="0"/>
            <a:cs typeface="Arial" pitchFamily="34" charset="0"/>
          </a:endParaRPr>
        </a:p>
      </dgm:t>
    </dgm:pt>
    <dgm:pt modelId="{6FB1E95A-55D0-4576-9AA6-70E75B91AF11}" type="parTrans" cxnId="{EC7AED85-462D-48BA-A773-5935FB3A73DB}">
      <dgm:prSet/>
      <dgm:spPr/>
      <dgm:t>
        <a:bodyPr/>
        <a:lstStyle/>
        <a:p>
          <a:endParaRPr lang="en-US" sz="1400">
            <a:latin typeface="Arial" pitchFamily="34" charset="0"/>
            <a:cs typeface="Arial" pitchFamily="34" charset="0"/>
          </a:endParaRPr>
        </a:p>
      </dgm:t>
    </dgm:pt>
    <dgm:pt modelId="{63A411FC-D42D-4AC5-B48D-D4BD44B4554A}" type="sibTrans" cxnId="{EC7AED85-462D-48BA-A773-5935FB3A73DB}">
      <dgm:prSet/>
      <dgm:spPr/>
      <dgm:t>
        <a:bodyPr/>
        <a:lstStyle/>
        <a:p>
          <a:endParaRPr lang="en-US" sz="1400">
            <a:latin typeface="Arial" pitchFamily="34" charset="0"/>
            <a:cs typeface="Arial" pitchFamily="34" charset="0"/>
          </a:endParaRPr>
        </a:p>
      </dgm:t>
    </dgm:pt>
    <dgm:pt modelId="{6C6650C8-1AC3-4736-A147-CA69E0A8DD73}">
      <dgm:prSet phldrT="[Text]" custT="1"/>
      <dgm:spPr/>
      <dgm:t>
        <a:bodyPr/>
        <a:lstStyle/>
        <a:p>
          <a:r>
            <a:rPr lang="en-US" sz="1400" dirty="0" smtClean="0">
              <a:latin typeface="Arial" pitchFamily="34" charset="0"/>
              <a:cs typeface="Arial" pitchFamily="34" charset="0"/>
            </a:rPr>
            <a:t>Standards set and enforced by those that would be undermined by changes</a:t>
          </a:r>
          <a:endParaRPr lang="en-US" sz="1400" dirty="0">
            <a:latin typeface="Arial" pitchFamily="34" charset="0"/>
            <a:cs typeface="Arial" pitchFamily="34" charset="0"/>
          </a:endParaRPr>
        </a:p>
      </dgm:t>
    </dgm:pt>
    <dgm:pt modelId="{75A2A653-F999-4620-AB32-64601A990011}" type="parTrans" cxnId="{42B6FB67-E1C3-454B-B578-5C0B394D7426}">
      <dgm:prSet/>
      <dgm:spPr/>
      <dgm:t>
        <a:bodyPr/>
        <a:lstStyle/>
        <a:p>
          <a:endParaRPr lang="en-US" sz="1400">
            <a:latin typeface="Arial" pitchFamily="34" charset="0"/>
            <a:cs typeface="Arial" pitchFamily="34" charset="0"/>
          </a:endParaRPr>
        </a:p>
      </dgm:t>
    </dgm:pt>
    <dgm:pt modelId="{44AE37E2-9D3B-4D4F-9039-F807B50347A4}" type="sibTrans" cxnId="{42B6FB67-E1C3-454B-B578-5C0B394D7426}">
      <dgm:prSet/>
      <dgm:spPr/>
      <dgm:t>
        <a:bodyPr/>
        <a:lstStyle/>
        <a:p>
          <a:endParaRPr lang="en-US" sz="1400">
            <a:latin typeface="Arial" pitchFamily="34" charset="0"/>
            <a:cs typeface="Arial" pitchFamily="34" charset="0"/>
          </a:endParaRPr>
        </a:p>
      </dgm:t>
    </dgm:pt>
    <dgm:pt modelId="{A4BA9928-5F74-49BC-9161-7D8B3332347D}">
      <dgm:prSet phldrT="[Text]" custT="1"/>
      <dgm:spPr/>
      <dgm:t>
        <a:bodyPr/>
        <a:lstStyle/>
        <a:p>
          <a:r>
            <a:rPr lang="en-US" sz="1400" dirty="0" smtClean="0">
              <a:latin typeface="Arial" pitchFamily="34" charset="0"/>
              <a:cs typeface="Arial" pitchFamily="34" charset="0"/>
            </a:rPr>
            <a:t>Accrediting agencies are staffed and financed by colleges</a:t>
          </a:r>
          <a:endParaRPr lang="en-US" sz="1400" dirty="0">
            <a:latin typeface="Arial" pitchFamily="34" charset="0"/>
            <a:cs typeface="Arial" pitchFamily="34" charset="0"/>
          </a:endParaRPr>
        </a:p>
      </dgm:t>
    </dgm:pt>
    <dgm:pt modelId="{AB3CEB25-664D-460A-8F36-48082DE46E34}" type="parTrans" cxnId="{84B55491-A508-48DD-84ED-068371F96F13}">
      <dgm:prSet/>
      <dgm:spPr/>
      <dgm:t>
        <a:bodyPr/>
        <a:lstStyle/>
        <a:p>
          <a:endParaRPr lang="en-US">
            <a:latin typeface="Arial" pitchFamily="34" charset="0"/>
            <a:cs typeface="Arial" pitchFamily="34" charset="0"/>
          </a:endParaRPr>
        </a:p>
      </dgm:t>
    </dgm:pt>
    <dgm:pt modelId="{6F1ED95B-816A-4ED0-A69F-1C3B39BD48BA}" type="sibTrans" cxnId="{84B55491-A508-48DD-84ED-068371F96F13}">
      <dgm:prSet/>
      <dgm:spPr/>
      <dgm:t>
        <a:bodyPr/>
        <a:lstStyle/>
        <a:p>
          <a:endParaRPr lang="en-US">
            <a:latin typeface="Arial" pitchFamily="34" charset="0"/>
            <a:cs typeface="Arial" pitchFamily="34" charset="0"/>
          </a:endParaRPr>
        </a:p>
      </dgm:t>
    </dgm:pt>
    <dgm:pt modelId="{EDD30480-AC2D-40C9-88EF-255FA95DBAB9}">
      <dgm:prSet phldrT="[Text]" custT="1"/>
      <dgm:spPr/>
      <dgm:t>
        <a:bodyPr/>
        <a:lstStyle/>
        <a:p>
          <a:r>
            <a:rPr lang="en-US" sz="1400" dirty="0" smtClean="0">
              <a:latin typeface="Arial" pitchFamily="34" charset="0"/>
              <a:cs typeface="Arial" pitchFamily="34" charset="0"/>
            </a:rPr>
            <a:t>Tax preferred plans</a:t>
          </a:r>
          <a:endParaRPr lang="en-US" sz="1400" dirty="0">
            <a:latin typeface="Arial" pitchFamily="34" charset="0"/>
            <a:cs typeface="Arial" pitchFamily="34" charset="0"/>
          </a:endParaRPr>
        </a:p>
      </dgm:t>
    </dgm:pt>
    <dgm:pt modelId="{AE283F87-79D5-43E9-BD24-129C1EDD81A1}" type="parTrans" cxnId="{D056AF48-34D5-41F4-92EC-EF2DBB0ACFCA}">
      <dgm:prSet/>
      <dgm:spPr/>
      <dgm:t>
        <a:bodyPr/>
        <a:lstStyle/>
        <a:p>
          <a:endParaRPr lang="en-US">
            <a:latin typeface="Arial" pitchFamily="34" charset="0"/>
            <a:cs typeface="Arial" pitchFamily="34" charset="0"/>
          </a:endParaRPr>
        </a:p>
      </dgm:t>
    </dgm:pt>
    <dgm:pt modelId="{8D7BC3F9-2616-4D08-90D7-B37712FDA162}" type="sibTrans" cxnId="{D056AF48-34D5-41F4-92EC-EF2DBB0ACFCA}">
      <dgm:prSet/>
      <dgm:spPr/>
      <dgm:t>
        <a:bodyPr/>
        <a:lstStyle/>
        <a:p>
          <a:endParaRPr lang="en-US">
            <a:latin typeface="Arial" pitchFamily="34" charset="0"/>
            <a:cs typeface="Arial" pitchFamily="34" charset="0"/>
          </a:endParaRPr>
        </a:p>
      </dgm:t>
    </dgm:pt>
    <dgm:pt modelId="{3761E1B9-7009-4365-98CA-9A2166A4E131}">
      <dgm:prSet phldrT="[Text]" custT="1"/>
      <dgm:spPr/>
      <dgm:t>
        <a:bodyPr/>
        <a:lstStyle/>
        <a:p>
          <a:r>
            <a:rPr lang="en-US" sz="1400" dirty="0" smtClean="0">
              <a:latin typeface="Arial" pitchFamily="34" charset="0"/>
              <a:cs typeface="Arial" pitchFamily="34" charset="0"/>
            </a:rPr>
            <a:t>Competitive advantages</a:t>
          </a:r>
          <a:endParaRPr lang="en-US" sz="1400" dirty="0">
            <a:latin typeface="Arial" pitchFamily="34" charset="0"/>
            <a:cs typeface="Arial" pitchFamily="34" charset="0"/>
          </a:endParaRPr>
        </a:p>
      </dgm:t>
    </dgm:pt>
    <dgm:pt modelId="{54DD9BD3-B096-4889-B7AA-54829CC25F3E}" type="parTrans" cxnId="{11644877-0026-496F-BD26-4E3E5C62520D}">
      <dgm:prSet/>
      <dgm:spPr/>
      <dgm:t>
        <a:bodyPr/>
        <a:lstStyle/>
        <a:p>
          <a:endParaRPr lang="en-US"/>
        </a:p>
      </dgm:t>
    </dgm:pt>
    <dgm:pt modelId="{2AC161AF-0D0C-45D1-8785-F35251571929}" type="sibTrans" cxnId="{11644877-0026-496F-BD26-4E3E5C62520D}">
      <dgm:prSet/>
      <dgm:spPr/>
      <dgm:t>
        <a:bodyPr/>
        <a:lstStyle/>
        <a:p>
          <a:endParaRPr lang="en-US"/>
        </a:p>
      </dgm:t>
    </dgm:pt>
    <dgm:pt modelId="{6A66E0F5-A1D2-4E71-8897-072300DD6A64}" type="pres">
      <dgm:prSet presAssocID="{754807FC-71A5-4A5F-ABAF-6365746D8774}" presName="linearFlow" presStyleCnt="0">
        <dgm:presLayoutVars>
          <dgm:dir/>
          <dgm:animLvl val="lvl"/>
          <dgm:resizeHandles val="exact"/>
        </dgm:presLayoutVars>
      </dgm:prSet>
      <dgm:spPr/>
      <dgm:t>
        <a:bodyPr/>
        <a:lstStyle/>
        <a:p>
          <a:endParaRPr lang="en-US"/>
        </a:p>
      </dgm:t>
    </dgm:pt>
    <dgm:pt modelId="{1FD20D00-C0CF-429B-89B2-9F60020987A6}" type="pres">
      <dgm:prSet presAssocID="{BE654510-D379-4D63-9749-3F44AC699C0B}" presName="composite" presStyleCnt="0"/>
      <dgm:spPr/>
      <dgm:t>
        <a:bodyPr/>
        <a:lstStyle/>
        <a:p>
          <a:endParaRPr lang="en-US"/>
        </a:p>
      </dgm:t>
    </dgm:pt>
    <dgm:pt modelId="{3200E2BF-A15F-49E7-95E5-1D779A34E71D}" type="pres">
      <dgm:prSet presAssocID="{BE654510-D379-4D63-9749-3F44AC699C0B}" presName="parentText" presStyleLbl="alignNode1" presStyleIdx="0" presStyleCnt="3">
        <dgm:presLayoutVars>
          <dgm:chMax val="1"/>
          <dgm:bulletEnabled val="1"/>
        </dgm:presLayoutVars>
      </dgm:prSet>
      <dgm:spPr/>
      <dgm:t>
        <a:bodyPr/>
        <a:lstStyle/>
        <a:p>
          <a:endParaRPr lang="en-US"/>
        </a:p>
      </dgm:t>
    </dgm:pt>
    <dgm:pt modelId="{2D502093-1F23-4647-BDE4-26DA7E05CAEE}" type="pres">
      <dgm:prSet presAssocID="{BE654510-D379-4D63-9749-3F44AC699C0B}" presName="descendantText" presStyleLbl="alignAcc1" presStyleIdx="0" presStyleCnt="3">
        <dgm:presLayoutVars>
          <dgm:bulletEnabled val="1"/>
        </dgm:presLayoutVars>
      </dgm:prSet>
      <dgm:spPr/>
      <dgm:t>
        <a:bodyPr/>
        <a:lstStyle/>
        <a:p>
          <a:endParaRPr lang="en-US"/>
        </a:p>
      </dgm:t>
    </dgm:pt>
    <dgm:pt modelId="{EC47AE4E-9E69-43BA-B617-B03825117937}" type="pres">
      <dgm:prSet presAssocID="{DBB6B715-8853-4F79-8C8A-8CCC140627BD}" presName="sp" presStyleCnt="0"/>
      <dgm:spPr/>
      <dgm:t>
        <a:bodyPr/>
        <a:lstStyle/>
        <a:p>
          <a:endParaRPr lang="en-US"/>
        </a:p>
      </dgm:t>
    </dgm:pt>
    <dgm:pt modelId="{BC94AC0E-51CB-427C-97D4-53831A37CB37}" type="pres">
      <dgm:prSet presAssocID="{CEEB75F5-9EF5-45D3-B60B-AB1791A9A718}" presName="composite" presStyleCnt="0"/>
      <dgm:spPr/>
      <dgm:t>
        <a:bodyPr/>
        <a:lstStyle/>
        <a:p>
          <a:endParaRPr lang="en-US"/>
        </a:p>
      </dgm:t>
    </dgm:pt>
    <dgm:pt modelId="{9880B47A-A429-4DCB-A5DC-E2BABA1D07D6}" type="pres">
      <dgm:prSet presAssocID="{CEEB75F5-9EF5-45D3-B60B-AB1791A9A718}" presName="parentText" presStyleLbl="alignNode1" presStyleIdx="1" presStyleCnt="3">
        <dgm:presLayoutVars>
          <dgm:chMax val="1"/>
          <dgm:bulletEnabled val="1"/>
        </dgm:presLayoutVars>
      </dgm:prSet>
      <dgm:spPr/>
      <dgm:t>
        <a:bodyPr/>
        <a:lstStyle/>
        <a:p>
          <a:endParaRPr lang="en-US"/>
        </a:p>
      </dgm:t>
    </dgm:pt>
    <dgm:pt modelId="{FF7B2C24-DD1B-423D-AA35-33DF89ACF6EF}" type="pres">
      <dgm:prSet presAssocID="{CEEB75F5-9EF5-45D3-B60B-AB1791A9A718}" presName="descendantText" presStyleLbl="alignAcc1" presStyleIdx="1" presStyleCnt="3">
        <dgm:presLayoutVars>
          <dgm:bulletEnabled val="1"/>
        </dgm:presLayoutVars>
      </dgm:prSet>
      <dgm:spPr/>
      <dgm:t>
        <a:bodyPr/>
        <a:lstStyle/>
        <a:p>
          <a:endParaRPr lang="en-US"/>
        </a:p>
      </dgm:t>
    </dgm:pt>
    <dgm:pt modelId="{E76E5B62-F434-4506-8B89-4A19732695A5}" type="pres">
      <dgm:prSet presAssocID="{9CFA9B4D-AC61-4C9C-A2FB-A14F31467A84}" presName="sp" presStyleCnt="0"/>
      <dgm:spPr/>
      <dgm:t>
        <a:bodyPr/>
        <a:lstStyle/>
        <a:p>
          <a:endParaRPr lang="en-US"/>
        </a:p>
      </dgm:t>
    </dgm:pt>
    <dgm:pt modelId="{942870C3-C00D-40A6-9B60-EA184572D4FB}" type="pres">
      <dgm:prSet presAssocID="{C080E038-4A41-404E-955D-8DCD06976AA5}" presName="composite" presStyleCnt="0"/>
      <dgm:spPr/>
      <dgm:t>
        <a:bodyPr/>
        <a:lstStyle/>
        <a:p>
          <a:endParaRPr lang="en-US"/>
        </a:p>
      </dgm:t>
    </dgm:pt>
    <dgm:pt modelId="{4C556C4A-B1D8-42A3-AFB4-E93DA024CECA}" type="pres">
      <dgm:prSet presAssocID="{C080E038-4A41-404E-955D-8DCD06976AA5}" presName="parentText" presStyleLbl="alignNode1" presStyleIdx="2" presStyleCnt="3">
        <dgm:presLayoutVars>
          <dgm:chMax val="1"/>
          <dgm:bulletEnabled val="1"/>
        </dgm:presLayoutVars>
      </dgm:prSet>
      <dgm:spPr/>
      <dgm:t>
        <a:bodyPr/>
        <a:lstStyle/>
        <a:p>
          <a:endParaRPr lang="en-US"/>
        </a:p>
      </dgm:t>
    </dgm:pt>
    <dgm:pt modelId="{B54B589B-9681-484F-AD86-4F91A2E76767}" type="pres">
      <dgm:prSet presAssocID="{C080E038-4A41-404E-955D-8DCD06976AA5}" presName="descendantText" presStyleLbl="alignAcc1" presStyleIdx="2" presStyleCnt="3">
        <dgm:presLayoutVars>
          <dgm:bulletEnabled val="1"/>
        </dgm:presLayoutVars>
      </dgm:prSet>
      <dgm:spPr/>
      <dgm:t>
        <a:bodyPr/>
        <a:lstStyle/>
        <a:p>
          <a:endParaRPr lang="en-US"/>
        </a:p>
      </dgm:t>
    </dgm:pt>
  </dgm:ptLst>
  <dgm:cxnLst>
    <dgm:cxn modelId="{27ED533E-F902-48FF-B8CB-0E7BA74C81E6}" srcId="{BE654510-D379-4D63-9749-3F44AC699C0B}" destId="{C3A2F155-4B21-4E9E-A6C1-A7ACAF71183C}" srcOrd="2" destOrd="0" parTransId="{3F490D3E-5F00-4B34-8186-9D498AE2D8AC}" sibTransId="{F0FBC2C8-59AF-446E-ACFF-F8B76F333C0B}"/>
    <dgm:cxn modelId="{42B6FB67-E1C3-454B-B578-5C0B394D7426}" srcId="{C080E038-4A41-404E-955D-8DCD06976AA5}" destId="{6C6650C8-1AC3-4736-A147-CA69E0A8DD73}" srcOrd="3" destOrd="0" parTransId="{75A2A653-F999-4620-AB32-64601A990011}" sibTransId="{44AE37E2-9D3B-4D4F-9039-F807B50347A4}"/>
    <dgm:cxn modelId="{88124CE5-16DD-40ED-8A2F-865A4E36A015}" srcId="{CEEB75F5-9EF5-45D3-B60B-AB1791A9A718}" destId="{EA257650-D69F-4E5B-89C8-3FD2F56E981B}" srcOrd="2" destOrd="0" parTransId="{5B73F450-A518-4742-B020-F42AA9A5557B}" sibTransId="{F87858BD-5066-4561-8766-07E938DB91B6}"/>
    <dgm:cxn modelId="{C044884A-A34D-48C2-8925-5AA3A89B550E}" type="presOf" srcId="{DB29414A-C6DD-40F9-8419-C8FFCED9FAC8}" destId="{B54B589B-9681-484F-AD86-4F91A2E76767}" srcOrd="0" destOrd="1" presId="urn:microsoft.com/office/officeart/2005/8/layout/chevron2"/>
    <dgm:cxn modelId="{98BA24A4-8C6F-4404-A430-336F10135D0A}" type="presOf" srcId="{3761E1B9-7009-4365-98CA-9A2166A4E131}" destId="{2D502093-1F23-4647-BDE4-26DA7E05CAEE}" srcOrd="0" destOrd="4" presId="urn:microsoft.com/office/officeart/2005/8/layout/chevron2"/>
    <dgm:cxn modelId="{32C7131E-1964-4637-9EDB-0EF0CBA1AED6}" type="presOf" srcId="{7973BF0C-2A22-4F27-A91C-1B37F5A7D334}" destId="{B54B589B-9681-484F-AD86-4F91A2E76767}" srcOrd="0" destOrd="0" presId="urn:microsoft.com/office/officeart/2005/8/layout/chevron2"/>
    <dgm:cxn modelId="{34AC141A-E001-49C7-8A31-54C283B49120}" srcId="{CEEB75F5-9EF5-45D3-B60B-AB1791A9A718}" destId="{FC31261C-F7F8-4DA1-9978-FE642D9103D3}" srcOrd="0" destOrd="0" parTransId="{6A79AD41-BA99-4F3F-8FCA-F708AE27261F}" sibTransId="{B90E0EEA-5D6E-4389-8688-A27C981BD79A}"/>
    <dgm:cxn modelId="{725DF38E-86E4-4B4C-87D5-A9D642A39133}" type="presOf" srcId="{1A57427B-10CA-44F7-82AC-AE0839F58CD0}" destId="{2D502093-1F23-4647-BDE4-26DA7E05CAEE}" srcOrd="0" destOrd="0" presId="urn:microsoft.com/office/officeart/2005/8/layout/chevron2"/>
    <dgm:cxn modelId="{6C837606-5D05-4F07-B08E-A39133C9483A}" srcId="{754807FC-71A5-4A5F-ABAF-6365746D8774}" destId="{CEEB75F5-9EF5-45D3-B60B-AB1791A9A718}" srcOrd="1" destOrd="0" parTransId="{BE9BB8F6-6A79-4634-9A6F-84123004916E}" sibTransId="{9CFA9B4D-AC61-4C9C-A2FB-A14F31467A84}"/>
    <dgm:cxn modelId="{B535F6E7-0AA8-4D6E-A83B-C383F48C6934}" srcId="{BE654510-D379-4D63-9749-3F44AC699C0B}" destId="{10C71932-32ED-4A1D-BF9C-C6C70BBBDFFB}" srcOrd="1" destOrd="0" parTransId="{6607BEBF-4934-45A9-8311-04A4C4DD6465}" sibTransId="{D47246A0-CE17-4BEA-98D5-B84117A8AF12}"/>
    <dgm:cxn modelId="{0F5FD3E9-9CB3-4CDF-BB2D-F61BA1E8D244}" type="presOf" srcId="{A4BA9928-5F74-49BC-9161-7D8B3332347D}" destId="{FF7B2C24-DD1B-423D-AA35-33DF89ACF6EF}" srcOrd="0" destOrd="3" presId="urn:microsoft.com/office/officeart/2005/8/layout/chevron2"/>
    <dgm:cxn modelId="{EC7AED85-462D-48BA-A773-5935FB3A73DB}" srcId="{C080E038-4A41-404E-955D-8DCD06976AA5}" destId="{1391E525-A9B3-4532-91A1-BF1F570EA749}" srcOrd="2" destOrd="0" parTransId="{6FB1E95A-55D0-4576-9AA6-70E75B91AF11}" sibTransId="{63A411FC-D42D-4AC5-B48D-D4BD44B4554A}"/>
    <dgm:cxn modelId="{11644877-0026-496F-BD26-4E3E5C62520D}" srcId="{BE654510-D379-4D63-9749-3F44AC699C0B}" destId="{3761E1B9-7009-4365-98CA-9A2166A4E131}" srcOrd="4" destOrd="0" parTransId="{54DD9BD3-B096-4889-B7AA-54829CC25F3E}" sibTransId="{2AC161AF-0D0C-45D1-8785-F35251571929}"/>
    <dgm:cxn modelId="{84B55491-A508-48DD-84ED-068371F96F13}" srcId="{CEEB75F5-9EF5-45D3-B60B-AB1791A9A718}" destId="{A4BA9928-5F74-49BC-9161-7D8B3332347D}" srcOrd="3" destOrd="0" parTransId="{AB3CEB25-664D-460A-8F36-48082DE46E34}" sibTransId="{6F1ED95B-816A-4ED0-A69F-1C3B39BD48BA}"/>
    <dgm:cxn modelId="{D0AD8E13-6767-4DC0-87A6-A650C49D638C}" type="presOf" srcId="{754807FC-71A5-4A5F-ABAF-6365746D8774}" destId="{6A66E0F5-A1D2-4E71-8897-072300DD6A64}" srcOrd="0" destOrd="0" presId="urn:microsoft.com/office/officeart/2005/8/layout/chevron2"/>
    <dgm:cxn modelId="{B51D3E85-E199-4E7C-A3D3-A79153895819}" srcId="{C080E038-4A41-404E-955D-8DCD06976AA5}" destId="{DB29414A-C6DD-40F9-8419-C8FFCED9FAC8}" srcOrd="1" destOrd="0" parTransId="{C90916F0-4128-4739-977E-92E9F0D705A7}" sibTransId="{CE31ADD6-8FC0-4750-8EA7-E1B13BC33CA6}"/>
    <dgm:cxn modelId="{3CEBA14E-8D7A-4D0D-A57B-F98013BD04C7}" type="presOf" srcId="{EA257650-D69F-4E5B-89C8-3FD2F56E981B}" destId="{FF7B2C24-DD1B-423D-AA35-33DF89ACF6EF}" srcOrd="0" destOrd="2" presId="urn:microsoft.com/office/officeart/2005/8/layout/chevron2"/>
    <dgm:cxn modelId="{D056AF48-34D5-41F4-92EC-EF2DBB0ACFCA}" srcId="{BE654510-D379-4D63-9749-3F44AC699C0B}" destId="{EDD30480-AC2D-40C9-88EF-255FA95DBAB9}" srcOrd="3" destOrd="0" parTransId="{AE283F87-79D5-43E9-BD24-129C1EDD81A1}" sibTransId="{8D7BC3F9-2616-4D08-90D7-B37712FDA162}"/>
    <dgm:cxn modelId="{9540CE62-1906-4335-ABD5-632B0C21A648}" type="presOf" srcId="{C080E038-4A41-404E-955D-8DCD06976AA5}" destId="{4C556C4A-B1D8-42A3-AFB4-E93DA024CECA}" srcOrd="0" destOrd="0" presId="urn:microsoft.com/office/officeart/2005/8/layout/chevron2"/>
    <dgm:cxn modelId="{D8DCF640-B8C7-4487-905F-79B2A5F7A169}" srcId="{BE654510-D379-4D63-9749-3F44AC699C0B}" destId="{1A57427B-10CA-44F7-82AC-AE0839F58CD0}" srcOrd="0" destOrd="0" parTransId="{B7565F4F-3437-412F-85EC-3326E0AEC7D6}" sibTransId="{587E5E1E-9D71-44A6-8DC3-86A2D6C673E4}"/>
    <dgm:cxn modelId="{DC663E95-4A13-4931-A58A-81870ED97DA3}" type="presOf" srcId="{CEEB75F5-9EF5-45D3-B60B-AB1791A9A718}" destId="{9880B47A-A429-4DCB-A5DC-E2BABA1D07D6}" srcOrd="0" destOrd="0" presId="urn:microsoft.com/office/officeart/2005/8/layout/chevron2"/>
    <dgm:cxn modelId="{8F626147-20C3-4436-900C-8BBBFBFCD05B}" type="presOf" srcId="{EDD30480-AC2D-40C9-88EF-255FA95DBAB9}" destId="{2D502093-1F23-4647-BDE4-26DA7E05CAEE}" srcOrd="0" destOrd="3" presId="urn:microsoft.com/office/officeart/2005/8/layout/chevron2"/>
    <dgm:cxn modelId="{566E1E7C-FBF6-4D92-ABAA-3335CE69968D}" srcId="{CEEB75F5-9EF5-45D3-B60B-AB1791A9A718}" destId="{E60B257D-201F-4ED4-A51F-67C5742837E9}" srcOrd="1" destOrd="0" parTransId="{A2C86606-F68A-4E81-B7E6-200DD99BE646}" sibTransId="{77AE86F6-081B-4DB0-9658-0622BF5AE973}"/>
    <dgm:cxn modelId="{D69FF424-2DBE-4C13-8710-51440349CBAA}" type="presOf" srcId="{C3A2F155-4B21-4E9E-A6C1-A7ACAF71183C}" destId="{2D502093-1F23-4647-BDE4-26DA7E05CAEE}" srcOrd="0" destOrd="2" presId="urn:microsoft.com/office/officeart/2005/8/layout/chevron2"/>
    <dgm:cxn modelId="{A76505DD-F312-4410-A843-07A56A9DC920}" srcId="{754807FC-71A5-4A5F-ABAF-6365746D8774}" destId="{BE654510-D379-4D63-9749-3F44AC699C0B}" srcOrd="0" destOrd="0" parTransId="{B3018DF9-24BF-4BCB-BAA9-E6737A37F3DA}" sibTransId="{DBB6B715-8853-4F79-8C8A-8CCC140627BD}"/>
    <dgm:cxn modelId="{CF6BD202-B694-4C8A-BE9A-EFD5E14D7596}" type="presOf" srcId="{10C71932-32ED-4A1D-BF9C-C6C70BBBDFFB}" destId="{2D502093-1F23-4647-BDE4-26DA7E05CAEE}" srcOrd="0" destOrd="1" presId="urn:microsoft.com/office/officeart/2005/8/layout/chevron2"/>
    <dgm:cxn modelId="{886FAD5B-63D6-46BE-9143-E7D33EF5993B}" type="presOf" srcId="{6C6650C8-1AC3-4736-A147-CA69E0A8DD73}" destId="{B54B589B-9681-484F-AD86-4F91A2E76767}" srcOrd="0" destOrd="3" presId="urn:microsoft.com/office/officeart/2005/8/layout/chevron2"/>
    <dgm:cxn modelId="{8C78DD70-2171-4EE0-8B2B-11DAE5EDD8EF}" type="presOf" srcId="{1391E525-A9B3-4532-91A1-BF1F570EA749}" destId="{B54B589B-9681-484F-AD86-4F91A2E76767}" srcOrd="0" destOrd="2" presId="urn:microsoft.com/office/officeart/2005/8/layout/chevron2"/>
    <dgm:cxn modelId="{96C489DB-CBF3-4E69-9EC5-51DC488177EC}" srcId="{754807FC-71A5-4A5F-ABAF-6365746D8774}" destId="{C080E038-4A41-404E-955D-8DCD06976AA5}" srcOrd="2" destOrd="0" parTransId="{0A33AEF1-7718-4A6B-A595-AD724243A388}" sibTransId="{726901C7-4D3C-4C77-8D2B-1213CA9881F0}"/>
    <dgm:cxn modelId="{6406D6EC-D334-43A6-AE67-77BC981718FE}" type="presOf" srcId="{FC31261C-F7F8-4DA1-9978-FE642D9103D3}" destId="{FF7B2C24-DD1B-423D-AA35-33DF89ACF6EF}" srcOrd="0" destOrd="0" presId="urn:microsoft.com/office/officeart/2005/8/layout/chevron2"/>
    <dgm:cxn modelId="{5FB8BD4A-33B8-4E78-8A53-CA2F7C37BF6E}" srcId="{C080E038-4A41-404E-955D-8DCD06976AA5}" destId="{7973BF0C-2A22-4F27-A91C-1B37F5A7D334}" srcOrd="0" destOrd="0" parTransId="{D398FC04-41A1-4F24-B5DB-0171306473E5}" sibTransId="{131FED2A-52B1-4A76-8446-27CFE79206D1}"/>
    <dgm:cxn modelId="{959920AB-EEF2-431B-B88B-45847DBF070F}" type="presOf" srcId="{E60B257D-201F-4ED4-A51F-67C5742837E9}" destId="{FF7B2C24-DD1B-423D-AA35-33DF89ACF6EF}" srcOrd="0" destOrd="1" presId="urn:microsoft.com/office/officeart/2005/8/layout/chevron2"/>
    <dgm:cxn modelId="{55781A34-1186-44CE-8C14-B8B45CC56807}" type="presOf" srcId="{BE654510-D379-4D63-9749-3F44AC699C0B}" destId="{3200E2BF-A15F-49E7-95E5-1D779A34E71D}" srcOrd="0" destOrd="0" presId="urn:microsoft.com/office/officeart/2005/8/layout/chevron2"/>
    <dgm:cxn modelId="{33F002E8-9218-48FE-916E-A7D31A48BDA5}" type="presParOf" srcId="{6A66E0F5-A1D2-4E71-8897-072300DD6A64}" destId="{1FD20D00-C0CF-429B-89B2-9F60020987A6}" srcOrd="0" destOrd="0" presId="urn:microsoft.com/office/officeart/2005/8/layout/chevron2"/>
    <dgm:cxn modelId="{F96E3A40-FAF7-4B9A-B232-83E076BFD9AD}" type="presParOf" srcId="{1FD20D00-C0CF-429B-89B2-9F60020987A6}" destId="{3200E2BF-A15F-49E7-95E5-1D779A34E71D}" srcOrd="0" destOrd="0" presId="urn:microsoft.com/office/officeart/2005/8/layout/chevron2"/>
    <dgm:cxn modelId="{9FA8442A-939B-4A54-9DC1-D4A029B0FEDD}" type="presParOf" srcId="{1FD20D00-C0CF-429B-89B2-9F60020987A6}" destId="{2D502093-1F23-4647-BDE4-26DA7E05CAEE}" srcOrd="1" destOrd="0" presId="urn:microsoft.com/office/officeart/2005/8/layout/chevron2"/>
    <dgm:cxn modelId="{C9DA8594-6440-4782-BE64-1DC5DC9DB343}" type="presParOf" srcId="{6A66E0F5-A1D2-4E71-8897-072300DD6A64}" destId="{EC47AE4E-9E69-43BA-B617-B03825117937}" srcOrd="1" destOrd="0" presId="urn:microsoft.com/office/officeart/2005/8/layout/chevron2"/>
    <dgm:cxn modelId="{054B96C8-7217-422A-BD1E-0345285D2E1B}" type="presParOf" srcId="{6A66E0F5-A1D2-4E71-8897-072300DD6A64}" destId="{BC94AC0E-51CB-427C-97D4-53831A37CB37}" srcOrd="2" destOrd="0" presId="urn:microsoft.com/office/officeart/2005/8/layout/chevron2"/>
    <dgm:cxn modelId="{F66377AC-3F61-462A-8827-FA6C4BB90A89}" type="presParOf" srcId="{BC94AC0E-51CB-427C-97D4-53831A37CB37}" destId="{9880B47A-A429-4DCB-A5DC-E2BABA1D07D6}" srcOrd="0" destOrd="0" presId="urn:microsoft.com/office/officeart/2005/8/layout/chevron2"/>
    <dgm:cxn modelId="{536E16FE-B282-4A62-8ED7-43C451BC9DE7}" type="presParOf" srcId="{BC94AC0E-51CB-427C-97D4-53831A37CB37}" destId="{FF7B2C24-DD1B-423D-AA35-33DF89ACF6EF}" srcOrd="1" destOrd="0" presId="urn:microsoft.com/office/officeart/2005/8/layout/chevron2"/>
    <dgm:cxn modelId="{3BFD0E67-C356-4817-B14C-3E8EFB425279}" type="presParOf" srcId="{6A66E0F5-A1D2-4E71-8897-072300DD6A64}" destId="{E76E5B62-F434-4506-8B89-4A19732695A5}" srcOrd="3" destOrd="0" presId="urn:microsoft.com/office/officeart/2005/8/layout/chevron2"/>
    <dgm:cxn modelId="{EF84556C-2D9A-4304-9D52-06F1BBD04A8A}" type="presParOf" srcId="{6A66E0F5-A1D2-4E71-8897-072300DD6A64}" destId="{942870C3-C00D-40A6-9B60-EA184572D4FB}" srcOrd="4" destOrd="0" presId="urn:microsoft.com/office/officeart/2005/8/layout/chevron2"/>
    <dgm:cxn modelId="{B3E1924D-220D-407E-BDD5-077B6F77CC6D}" type="presParOf" srcId="{942870C3-C00D-40A6-9B60-EA184572D4FB}" destId="{4C556C4A-B1D8-42A3-AFB4-E93DA024CECA}" srcOrd="0" destOrd="0" presId="urn:microsoft.com/office/officeart/2005/8/layout/chevron2"/>
    <dgm:cxn modelId="{23C398EB-7B4D-4870-ADD7-ECE3D7F7C397}" type="presParOf" srcId="{942870C3-C00D-40A6-9B60-EA184572D4FB}" destId="{B54B589B-9681-484F-AD86-4F91A2E767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AD79B-3B1A-43B0-92DA-6FE1DF951CEB}" type="doc">
      <dgm:prSet loTypeId="urn:microsoft.com/office/officeart/2005/8/layout/process4" loCatId="list" qsTypeId="urn:microsoft.com/office/officeart/2005/8/quickstyle/simple3" qsCatId="simple" csTypeId="urn:microsoft.com/office/officeart/2005/8/colors/accent4_3" csCatId="accent4" phldr="1"/>
      <dgm:spPr/>
      <dgm:t>
        <a:bodyPr/>
        <a:lstStyle/>
        <a:p>
          <a:endParaRPr lang="en-US"/>
        </a:p>
      </dgm:t>
    </dgm:pt>
    <dgm:pt modelId="{4568A5B3-B52A-432E-A5CE-29F6C90155CC}">
      <dgm:prSet phldrT="[Text]"/>
      <dgm:spPr>
        <a:scene3d>
          <a:camera prst="orthographicFront"/>
          <a:lightRig rig="flat" dir="t"/>
        </a:scene3d>
      </dgm:spPr>
      <dgm:t>
        <a:bodyPr/>
        <a:lstStyle/>
        <a:p>
          <a:r>
            <a:rPr lang="en-US" dirty="0" smtClean="0">
              <a:latin typeface="Arial" pitchFamily="34" charset="0"/>
              <a:cs typeface="Arial" pitchFamily="34" charset="0"/>
            </a:rPr>
            <a:t>Student enrolls</a:t>
          </a:r>
          <a:endParaRPr lang="en-US" dirty="0">
            <a:latin typeface="Arial" pitchFamily="34" charset="0"/>
            <a:cs typeface="Arial" pitchFamily="34" charset="0"/>
          </a:endParaRPr>
        </a:p>
      </dgm:t>
    </dgm:pt>
    <dgm:pt modelId="{7429A13F-A820-49D9-8E28-9FE22EC8CB1D}" type="parTrans" cxnId="{E944D6AE-99BF-41FB-A175-569962C68316}">
      <dgm:prSet/>
      <dgm:spPr/>
      <dgm:t>
        <a:bodyPr/>
        <a:lstStyle/>
        <a:p>
          <a:endParaRPr lang="en-US">
            <a:latin typeface="Arial" pitchFamily="34" charset="0"/>
            <a:cs typeface="Arial" pitchFamily="34" charset="0"/>
          </a:endParaRPr>
        </a:p>
      </dgm:t>
    </dgm:pt>
    <dgm:pt modelId="{C33C7A0C-F2D2-4B45-AE58-68C12C69762F}" type="sibTrans" cxnId="{E944D6AE-99BF-41FB-A175-569962C68316}">
      <dgm:prSet/>
      <dgm:spPr/>
      <dgm:t>
        <a:bodyPr/>
        <a:lstStyle/>
        <a:p>
          <a:endParaRPr lang="en-US">
            <a:latin typeface="Arial" pitchFamily="34" charset="0"/>
            <a:cs typeface="Arial" pitchFamily="34" charset="0"/>
          </a:endParaRPr>
        </a:p>
      </dgm:t>
    </dgm:pt>
    <dgm:pt modelId="{7B4179C4-3DF2-4A53-ADB5-2A2DC4B00D1F}">
      <dgm:prSet/>
      <dgm:spPr>
        <a:scene3d>
          <a:camera prst="orthographicFront"/>
          <a:lightRig rig="flat" dir="t"/>
        </a:scene3d>
      </dgm:spPr>
      <dgm:t>
        <a:bodyPr/>
        <a:lstStyle/>
        <a:p>
          <a:r>
            <a:rPr lang="en-US" dirty="0" smtClean="0">
              <a:latin typeface="Arial" pitchFamily="34" charset="0"/>
              <a:cs typeface="Arial" pitchFamily="34" charset="0"/>
            </a:rPr>
            <a:t>Student successfully completes a series of rigorous assessments and receives a final grade</a:t>
          </a:r>
        </a:p>
      </dgm:t>
    </dgm:pt>
    <dgm:pt modelId="{C97DB7DE-D204-4C41-90EC-81751E197530}" type="parTrans" cxnId="{A9BC5CA8-7103-4196-B28C-567F2F443BA3}">
      <dgm:prSet/>
      <dgm:spPr/>
      <dgm:t>
        <a:bodyPr/>
        <a:lstStyle/>
        <a:p>
          <a:endParaRPr lang="en-US">
            <a:latin typeface="Arial" pitchFamily="34" charset="0"/>
            <a:cs typeface="Arial" pitchFamily="34" charset="0"/>
          </a:endParaRPr>
        </a:p>
      </dgm:t>
    </dgm:pt>
    <dgm:pt modelId="{21C57BB7-4688-4D8A-B63A-BC9B8409A832}" type="sibTrans" cxnId="{A9BC5CA8-7103-4196-B28C-567F2F443BA3}">
      <dgm:prSet/>
      <dgm:spPr/>
      <dgm:t>
        <a:bodyPr/>
        <a:lstStyle/>
        <a:p>
          <a:endParaRPr lang="en-US">
            <a:latin typeface="Arial" pitchFamily="34" charset="0"/>
            <a:cs typeface="Arial" pitchFamily="34" charset="0"/>
          </a:endParaRPr>
        </a:p>
      </dgm:t>
    </dgm:pt>
    <dgm:pt modelId="{BA9C80CC-C29E-4327-A55A-E764989C10A7}">
      <dgm:prSet/>
      <dgm:spPr>
        <a:scene3d>
          <a:camera prst="orthographicFront"/>
          <a:lightRig rig="flat" dir="t"/>
        </a:scene3d>
      </dgm:spPr>
      <dgm:t>
        <a:bodyPr/>
        <a:lstStyle/>
        <a:p>
          <a:r>
            <a:rPr lang="en-US" dirty="0" smtClean="0">
              <a:latin typeface="Arial" pitchFamily="34" charset="0"/>
              <a:cs typeface="Arial" pitchFamily="34" charset="0"/>
            </a:rPr>
            <a:t>Students choose and are admitted to partner college or use ACE Credit</a:t>
          </a:r>
        </a:p>
      </dgm:t>
    </dgm:pt>
    <dgm:pt modelId="{9161391F-4910-4376-828A-B344E2BC5676}" type="parTrans" cxnId="{D849A297-57F6-4212-A10B-5920EE779834}">
      <dgm:prSet/>
      <dgm:spPr/>
      <dgm:t>
        <a:bodyPr/>
        <a:lstStyle/>
        <a:p>
          <a:endParaRPr lang="en-US">
            <a:latin typeface="Arial" pitchFamily="34" charset="0"/>
            <a:cs typeface="Arial" pitchFamily="34" charset="0"/>
          </a:endParaRPr>
        </a:p>
      </dgm:t>
    </dgm:pt>
    <dgm:pt modelId="{C81D073F-D299-4994-A0C6-5375430588CB}" type="sibTrans" cxnId="{D849A297-57F6-4212-A10B-5920EE779834}">
      <dgm:prSet/>
      <dgm:spPr/>
      <dgm:t>
        <a:bodyPr/>
        <a:lstStyle/>
        <a:p>
          <a:endParaRPr lang="en-US">
            <a:latin typeface="Arial" pitchFamily="34" charset="0"/>
            <a:cs typeface="Arial" pitchFamily="34" charset="0"/>
          </a:endParaRPr>
        </a:p>
      </dgm:t>
    </dgm:pt>
    <dgm:pt modelId="{2D6A6CDB-4D23-4DE8-9BC3-1D06C8C628D9}">
      <dgm:prSet/>
      <dgm:spPr>
        <a:scene3d>
          <a:camera prst="orthographicFront"/>
          <a:lightRig rig="flat" dir="t"/>
        </a:scene3d>
      </dgm:spPr>
      <dgm:t>
        <a:bodyPr/>
        <a:lstStyle/>
        <a:p>
          <a:r>
            <a:rPr lang="en-US" dirty="0" smtClean="0">
              <a:latin typeface="Arial" pitchFamily="34" charset="0"/>
              <a:cs typeface="Arial" pitchFamily="34" charset="0"/>
            </a:rPr>
            <a:t>Student Advisor forwards student records to partner college</a:t>
          </a:r>
        </a:p>
      </dgm:t>
    </dgm:pt>
    <dgm:pt modelId="{8E0D9785-402A-4E72-B2BC-3C53C274145B}" type="parTrans" cxnId="{4573588E-1DF4-4248-A26B-D65C0FF863B2}">
      <dgm:prSet/>
      <dgm:spPr/>
      <dgm:t>
        <a:bodyPr/>
        <a:lstStyle/>
        <a:p>
          <a:endParaRPr lang="en-US">
            <a:latin typeface="Arial" pitchFamily="34" charset="0"/>
            <a:cs typeface="Arial" pitchFamily="34" charset="0"/>
          </a:endParaRPr>
        </a:p>
      </dgm:t>
    </dgm:pt>
    <dgm:pt modelId="{04B8DDB9-D6B2-480B-8A03-181591F9FAF5}" type="sibTrans" cxnId="{4573588E-1DF4-4248-A26B-D65C0FF863B2}">
      <dgm:prSet/>
      <dgm:spPr/>
      <dgm:t>
        <a:bodyPr/>
        <a:lstStyle/>
        <a:p>
          <a:endParaRPr lang="en-US">
            <a:latin typeface="Arial" pitchFamily="34" charset="0"/>
            <a:cs typeface="Arial" pitchFamily="34" charset="0"/>
          </a:endParaRPr>
        </a:p>
      </dgm:t>
    </dgm:pt>
    <dgm:pt modelId="{67151311-F0E7-45CD-AA42-35DD012046B7}">
      <dgm:prSet/>
      <dgm:spPr>
        <a:scene3d>
          <a:camera prst="orthographicFront"/>
          <a:lightRig rig="sunrise" dir="t"/>
        </a:scene3d>
        <a:sp3d prstMaterial="flat"/>
      </dgm:spPr>
      <dgm:t>
        <a:bodyPr/>
        <a:lstStyle/>
        <a:p>
          <a:r>
            <a:rPr lang="en-US" smtClean="0">
              <a:latin typeface="Arial" pitchFamily="34" charset="0"/>
              <a:cs typeface="Arial" pitchFamily="34" charset="0"/>
            </a:rPr>
            <a:t>Partner college awards credits for the coursework</a:t>
          </a:r>
          <a:endParaRPr lang="en-US" dirty="0">
            <a:latin typeface="Arial" pitchFamily="34" charset="0"/>
            <a:cs typeface="Arial" pitchFamily="34" charset="0"/>
          </a:endParaRPr>
        </a:p>
      </dgm:t>
    </dgm:pt>
    <dgm:pt modelId="{BB777F52-740B-4459-B547-C36E3B40E7D9}" type="parTrans" cxnId="{E840F737-AFC2-42DD-A6F4-6BE4550B6CAC}">
      <dgm:prSet/>
      <dgm:spPr/>
      <dgm:t>
        <a:bodyPr/>
        <a:lstStyle/>
        <a:p>
          <a:endParaRPr lang="en-US">
            <a:latin typeface="Arial" pitchFamily="34" charset="0"/>
            <a:cs typeface="Arial" pitchFamily="34" charset="0"/>
          </a:endParaRPr>
        </a:p>
      </dgm:t>
    </dgm:pt>
    <dgm:pt modelId="{0D21909D-8D60-447D-9A85-23677350FBB5}" type="sibTrans" cxnId="{E840F737-AFC2-42DD-A6F4-6BE4550B6CAC}">
      <dgm:prSet/>
      <dgm:spPr/>
      <dgm:t>
        <a:bodyPr/>
        <a:lstStyle/>
        <a:p>
          <a:endParaRPr lang="en-US">
            <a:latin typeface="Arial" pitchFamily="34" charset="0"/>
            <a:cs typeface="Arial" pitchFamily="34" charset="0"/>
          </a:endParaRPr>
        </a:p>
      </dgm:t>
    </dgm:pt>
    <dgm:pt modelId="{945E14B3-ACDF-422F-843E-740DB2C84860}" type="pres">
      <dgm:prSet presAssocID="{107AD79B-3B1A-43B0-92DA-6FE1DF951CEB}" presName="Name0" presStyleCnt="0">
        <dgm:presLayoutVars>
          <dgm:dir/>
          <dgm:animLvl val="lvl"/>
          <dgm:resizeHandles val="exact"/>
        </dgm:presLayoutVars>
      </dgm:prSet>
      <dgm:spPr/>
      <dgm:t>
        <a:bodyPr/>
        <a:lstStyle/>
        <a:p>
          <a:endParaRPr lang="en-US"/>
        </a:p>
      </dgm:t>
    </dgm:pt>
    <dgm:pt modelId="{1278C54A-9DE1-49E5-9E24-CAECD02625BA}" type="pres">
      <dgm:prSet presAssocID="{67151311-F0E7-45CD-AA42-35DD012046B7}" presName="boxAndChildren" presStyleCnt="0"/>
      <dgm:spPr/>
      <dgm:t>
        <a:bodyPr/>
        <a:lstStyle/>
        <a:p>
          <a:endParaRPr lang="en-US"/>
        </a:p>
      </dgm:t>
    </dgm:pt>
    <dgm:pt modelId="{82B879D0-3691-4680-A00C-B8F71D905B8E}" type="pres">
      <dgm:prSet presAssocID="{67151311-F0E7-45CD-AA42-35DD012046B7}" presName="parentTextBox" presStyleLbl="node1" presStyleIdx="0" presStyleCnt="5"/>
      <dgm:spPr/>
      <dgm:t>
        <a:bodyPr/>
        <a:lstStyle/>
        <a:p>
          <a:endParaRPr lang="en-US"/>
        </a:p>
      </dgm:t>
    </dgm:pt>
    <dgm:pt modelId="{DDB99EF4-E9AE-48FF-A728-6519414CE22B}" type="pres">
      <dgm:prSet presAssocID="{04B8DDB9-D6B2-480B-8A03-181591F9FAF5}" presName="sp" presStyleCnt="0"/>
      <dgm:spPr/>
      <dgm:t>
        <a:bodyPr/>
        <a:lstStyle/>
        <a:p>
          <a:endParaRPr lang="en-US"/>
        </a:p>
      </dgm:t>
    </dgm:pt>
    <dgm:pt modelId="{DE0B5846-0843-4557-9C08-827E0BC0DF62}" type="pres">
      <dgm:prSet presAssocID="{2D6A6CDB-4D23-4DE8-9BC3-1D06C8C628D9}" presName="arrowAndChildren" presStyleCnt="0"/>
      <dgm:spPr/>
      <dgm:t>
        <a:bodyPr/>
        <a:lstStyle/>
        <a:p>
          <a:endParaRPr lang="en-US"/>
        </a:p>
      </dgm:t>
    </dgm:pt>
    <dgm:pt modelId="{A07D5BCE-FF79-4036-8925-3D8E55CEA6CD}" type="pres">
      <dgm:prSet presAssocID="{2D6A6CDB-4D23-4DE8-9BC3-1D06C8C628D9}" presName="parentTextArrow" presStyleLbl="node1" presStyleIdx="1" presStyleCnt="5"/>
      <dgm:spPr/>
      <dgm:t>
        <a:bodyPr/>
        <a:lstStyle/>
        <a:p>
          <a:endParaRPr lang="en-US"/>
        </a:p>
      </dgm:t>
    </dgm:pt>
    <dgm:pt modelId="{EC110012-FB3A-4447-8D8E-9DAFB04D28DD}" type="pres">
      <dgm:prSet presAssocID="{C81D073F-D299-4994-A0C6-5375430588CB}" presName="sp" presStyleCnt="0"/>
      <dgm:spPr/>
      <dgm:t>
        <a:bodyPr/>
        <a:lstStyle/>
        <a:p>
          <a:endParaRPr lang="en-US"/>
        </a:p>
      </dgm:t>
    </dgm:pt>
    <dgm:pt modelId="{E8685DC9-6AE9-433D-9A69-AFE619D69DE7}" type="pres">
      <dgm:prSet presAssocID="{BA9C80CC-C29E-4327-A55A-E764989C10A7}" presName="arrowAndChildren" presStyleCnt="0"/>
      <dgm:spPr/>
      <dgm:t>
        <a:bodyPr/>
        <a:lstStyle/>
        <a:p>
          <a:endParaRPr lang="en-US"/>
        </a:p>
      </dgm:t>
    </dgm:pt>
    <dgm:pt modelId="{186B97EC-C9DB-4286-B4C0-4A40989CE534}" type="pres">
      <dgm:prSet presAssocID="{BA9C80CC-C29E-4327-A55A-E764989C10A7}" presName="parentTextArrow" presStyleLbl="node1" presStyleIdx="2" presStyleCnt="5"/>
      <dgm:spPr/>
      <dgm:t>
        <a:bodyPr/>
        <a:lstStyle/>
        <a:p>
          <a:endParaRPr lang="en-US"/>
        </a:p>
      </dgm:t>
    </dgm:pt>
    <dgm:pt modelId="{51337DB7-D603-43DA-943D-C74406CF3502}" type="pres">
      <dgm:prSet presAssocID="{21C57BB7-4688-4D8A-B63A-BC9B8409A832}" presName="sp" presStyleCnt="0"/>
      <dgm:spPr/>
      <dgm:t>
        <a:bodyPr/>
        <a:lstStyle/>
        <a:p>
          <a:endParaRPr lang="en-US"/>
        </a:p>
      </dgm:t>
    </dgm:pt>
    <dgm:pt modelId="{610B74A4-E198-47FD-A6D0-653E0AD59432}" type="pres">
      <dgm:prSet presAssocID="{7B4179C4-3DF2-4A53-ADB5-2A2DC4B00D1F}" presName="arrowAndChildren" presStyleCnt="0"/>
      <dgm:spPr/>
      <dgm:t>
        <a:bodyPr/>
        <a:lstStyle/>
        <a:p>
          <a:endParaRPr lang="en-US"/>
        </a:p>
      </dgm:t>
    </dgm:pt>
    <dgm:pt modelId="{E599A01C-4232-43CE-B770-500F2255E43F}" type="pres">
      <dgm:prSet presAssocID="{7B4179C4-3DF2-4A53-ADB5-2A2DC4B00D1F}" presName="parentTextArrow" presStyleLbl="node1" presStyleIdx="3" presStyleCnt="5"/>
      <dgm:spPr/>
      <dgm:t>
        <a:bodyPr/>
        <a:lstStyle/>
        <a:p>
          <a:endParaRPr lang="en-US"/>
        </a:p>
      </dgm:t>
    </dgm:pt>
    <dgm:pt modelId="{28406AF9-714E-4DD4-8F2F-DA6C8385C652}" type="pres">
      <dgm:prSet presAssocID="{C33C7A0C-F2D2-4B45-AE58-68C12C69762F}" presName="sp" presStyleCnt="0"/>
      <dgm:spPr/>
      <dgm:t>
        <a:bodyPr/>
        <a:lstStyle/>
        <a:p>
          <a:endParaRPr lang="en-US"/>
        </a:p>
      </dgm:t>
    </dgm:pt>
    <dgm:pt modelId="{FDC95434-F575-439B-9214-DE84D06D3A5D}" type="pres">
      <dgm:prSet presAssocID="{4568A5B3-B52A-432E-A5CE-29F6C90155CC}" presName="arrowAndChildren" presStyleCnt="0"/>
      <dgm:spPr/>
      <dgm:t>
        <a:bodyPr/>
        <a:lstStyle/>
        <a:p>
          <a:endParaRPr lang="en-US"/>
        </a:p>
      </dgm:t>
    </dgm:pt>
    <dgm:pt modelId="{CC8F888C-D5E9-4BC8-B5BE-DE995AD2F177}" type="pres">
      <dgm:prSet presAssocID="{4568A5B3-B52A-432E-A5CE-29F6C90155CC}" presName="parentTextArrow" presStyleLbl="node1" presStyleIdx="4" presStyleCnt="5"/>
      <dgm:spPr/>
      <dgm:t>
        <a:bodyPr/>
        <a:lstStyle/>
        <a:p>
          <a:endParaRPr lang="en-US"/>
        </a:p>
      </dgm:t>
    </dgm:pt>
  </dgm:ptLst>
  <dgm:cxnLst>
    <dgm:cxn modelId="{FAA99EB3-39EF-4EF0-ABCC-D0CB7F7902AA}" type="presOf" srcId="{2D6A6CDB-4D23-4DE8-9BC3-1D06C8C628D9}" destId="{A07D5BCE-FF79-4036-8925-3D8E55CEA6CD}" srcOrd="0" destOrd="0" presId="urn:microsoft.com/office/officeart/2005/8/layout/process4"/>
    <dgm:cxn modelId="{27004AA1-6619-439E-8490-AB4F1E9D1879}" type="presOf" srcId="{67151311-F0E7-45CD-AA42-35DD012046B7}" destId="{82B879D0-3691-4680-A00C-B8F71D905B8E}" srcOrd="0" destOrd="0" presId="urn:microsoft.com/office/officeart/2005/8/layout/process4"/>
    <dgm:cxn modelId="{4573588E-1DF4-4248-A26B-D65C0FF863B2}" srcId="{107AD79B-3B1A-43B0-92DA-6FE1DF951CEB}" destId="{2D6A6CDB-4D23-4DE8-9BC3-1D06C8C628D9}" srcOrd="3" destOrd="0" parTransId="{8E0D9785-402A-4E72-B2BC-3C53C274145B}" sibTransId="{04B8DDB9-D6B2-480B-8A03-181591F9FAF5}"/>
    <dgm:cxn modelId="{E944D6AE-99BF-41FB-A175-569962C68316}" srcId="{107AD79B-3B1A-43B0-92DA-6FE1DF951CEB}" destId="{4568A5B3-B52A-432E-A5CE-29F6C90155CC}" srcOrd="0" destOrd="0" parTransId="{7429A13F-A820-49D9-8E28-9FE22EC8CB1D}" sibTransId="{C33C7A0C-F2D2-4B45-AE58-68C12C69762F}"/>
    <dgm:cxn modelId="{B9AE72A5-1072-411A-906F-EE073A8A6FDA}" type="presOf" srcId="{107AD79B-3B1A-43B0-92DA-6FE1DF951CEB}" destId="{945E14B3-ACDF-422F-843E-740DB2C84860}" srcOrd="0" destOrd="0" presId="urn:microsoft.com/office/officeart/2005/8/layout/process4"/>
    <dgm:cxn modelId="{5B5B4603-8BD0-4B52-B9BC-62570FDF13E3}" type="presOf" srcId="{7B4179C4-3DF2-4A53-ADB5-2A2DC4B00D1F}" destId="{E599A01C-4232-43CE-B770-500F2255E43F}" srcOrd="0" destOrd="0" presId="urn:microsoft.com/office/officeart/2005/8/layout/process4"/>
    <dgm:cxn modelId="{4A809201-A746-46BD-9F73-E8011D62E3F9}" type="presOf" srcId="{4568A5B3-B52A-432E-A5CE-29F6C90155CC}" destId="{CC8F888C-D5E9-4BC8-B5BE-DE995AD2F177}" srcOrd="0" destOrd="0" presId="urn:microsoft.com/office/officeart/2005/8/layout/process4"/>
    <dgm:cxn modelId="{D849A297-57F6-4212-A10B-5920EE779834}" srcId="{107AD79B-3B1A-43B0-92DA-6FE1DF951CEB}" destId="{BA9C80CC-C29E-4327-A55A-E764989C10A7}" srcOrd="2" destOrd="0" parTransId="{9161391F-4910-4376-828A-B344E2BC5676}" sibTransId="{C81D073F-D299-4994-A0C6-5375430588CB}"/>
    <dgm:cxn modelId="{E840F737-AFC2-42DD-A6F4-6BE4550B6CAC}" srcId="{107AD79B-3B1A-43B0-92DA-6FE1DF951CEB}" destId="{67151311-F0E7-45CD-AA42-35DD012046B7}" srcOrd="4" destOrd="0" parTransId="{BB777F52-740B-4459-B547-C36E3B40E7D9}" sibTransId="{0D21909D-8D60-447D-9A85-23677350FBB5}"/>
    <dgm:cxn modelId="{A9BC5CA8-7103-4196-B28C-567F2F443BA3}" srcId="{107AD79B-3B1A-43B0-92DA-6FE1DF951CEB}" destId="{7B4179C4-3DF2-4A53-ADB5-2A2DC4B00D1F}" srcOrd="1" destOrd="0" parTransId="{C97DB7DE-D204-4C41-90EC-81751E197530}" sibTransId="{21C57BB7-4688-4D8A-B63A-BC9B8409A832}"/>
    <dgm:cxn modelId="{B5F58833-B9A0-4514-B14A-2E1313AAEF12}" type="presOf" srcId="{BA9C80CC-C29E-4327-A55A-E764989C10A7}" destId="{186B97EC-C9DB-4286-B4C0-4A40989CE534}" srcOrd="0" destOrd="0" presId="urn:microsoft.com/office/officeart/2005/8/layout/process4"/>
    <dgm:cxn modelId="{A4071011-7E13-4A85-8C96-139746913320}" type="presParOf" srcId="{945E14B3-ACDF-422F-843E-740DB2C84860}" destId="{1278C54A-9DE1-49E5-9E24-CAECD02625BA}" srcOrd="0" destOrd="0" presId="urn:microsoft.com/office/officeart/2005/8/layout/process4"/>
    <dgm:cxn modelId="{E2665DEB-AFB9-43E5-B701-1A943C8CCBC3}" type="presParOf" srcId="{1278C54A-9DE1-49E5-9E24-CAECD02625BA}" destId="{82B879D0-3691-4680-A00C-B8F71D905B8E}" srcOrd="0" destOrd="0" presId="urn:microsoft.com/office/officeart/2005/8/layout/process4"/>
    <dgm:cxn modelId="{CC03118F-E13E-446F-8627-5A700E7292E1}" type="presParOf" srcId="{945E14B3-ACDF-422F-843E-740DB2C84860}" destId="{DDB99EF4-E9AE-48FF-A728-6519414CE22B}" srcOrd="1" destOrd="0" presId="urn:microsoft.com/office/officeart/2005/8/layout/process4"/>
    <dgm:cxn modelId="{0C771AA6-8F9E-4FEB-87EF-4C7B31DA473A}" type="presParOf" srcId="{945E14B3-ACDF-422F-843E-740DB2C84860}" destId="{DE0B5846-0843-4557-9C08-827E0BC0DF62}" srcOrd="2" destOrd="0" presId="urn:microsoft.com/office/officeart/2005/8/layout/process4"/>
    <dgm:cxn modelId="{613EB4CB-C51B-4A8E-8C9C-ED8F938363A2}" type="presParOf" srcId="{DE0B5846-0843-4557-9C08-827E0BC0DF62}" destId="{A07D5BCE-FF79-4036-8925-3D8E55CEA6CD}" srcOrd="0" destOrd="0" presId="urn:microsoft.com/office/officeart/2005/8/layout/process4"/>
    <dgm:cxn modelId="{C3DBED5C-DAAE-4D8C-8E52-819A7E83BD06}" type="presParOf" srcId="{945E14B3-ACDF-422F-843E-740DB2C84860}" destId="{EC110012-FB3A-4447-8D8E-9DAFB04D28DD}" srcOrd="3" destOrd="0" presId="urn:microsoft.com/office/officeart/2005/8/layout/process4"/>
    <dgm:cxn modelId="{A2462DEE-3DE0-4C28-90E6-446882758713}" type="presParOf" srcId="{945E14B3-ACDF-422F-843E-740DB2C84860}" destId="{E8685DC9-6AE9-433D-9A69-AFE619D69DE7}" srcOrd="4" destOrd="0" presId="urn:microsoft.com/office/officeart/2005/8/layout/process4"/>
    <dgm:cxn modelId="{00EBD3BD-AE81-449E-AA94-2180729DBEDA}" type="presParOf" srcId="{E8685DC9-6AE9-433D-9A69-AFE619D69DE7}" destId="{186B97EC-C9DB-4286-B4C0-4A40989CE534}" srcOrd="0" destOrd="0" presId="urn:microsoft.com/office/officeart/2005/8/layout/process4"/>
    <dgm:cxn modelId="{041E2958-596A-4401-BD9F-CCEA27E0B355}" type="presParOf" srcId="{945E14B3-ACDF-422F-843E-740DB2C84860}" destId="{51337DB7-D603-43DA-943D-C74406CF3502}" srcOrd="5" destOrd="0" presId="urn:microsoft.com/office/officeart/2005/8/layout/process4"/>
    <dgm:cxn modelId="{50384D0C-4B55-4E70-BE75-C2260A18614E}" type="presParOf" srcId="{945E14B3-ACDF-422F-843E-740DB2C84860}" destId="{610B74A4-E198-47FD-A6D0-653E0AD59432}" srcOrd="6" destOrd="0" presId="urn:microsoft.com/office/officeart/2005/8/layout/process4"/>
    <dgm:cxn modelId="{DEC4D5B8-38D6-4493-86D1-33B8F5974D10}" type="presParOf" srcId="{610B74A4-E198-47FD-A6D0-653E0AD59432}" destId="{E599A01C-4232-43CE-B770-500F2255E43F}" srcOrd="0" destOrd="0" presId="urn:microsoft.com/office/officeart/2005/8/layout/process4"/>
    <dgm:cxn modelId="{5A594465-1F5A-4208-AE95-C11269BBF8D9}" type="presParOf" srcId="{945E14B3-ACDF-422F-843E-740DB2C84860}" destId="{28406AF9-714E-4DD4-8F2F-DA6C8385C652}" srcOrd="7" destOrd="0" presId="urn:microsoft.com/office/officeart/2005/8/layout/process4"/>
    <dgm:cxn modelId="{F80ACEB2-B57C-4177-A46E-9B9D37748DA2}" type="presParOf" srcId="{945E14B3-ACDF-422F-843E-740DB2C84860}" destId="{FDC95434-F575-439B-9214-DE84D06D3A5D}" srcOrd="8" destOrd="0" presId="urn:microsoft.com/office/officeart/2005/8/layout/process4"/>
    <dgm:cxn modelId="{21C8AAEB-7C8B-4CF4-B991-94E67F10246F}" type="presParOf" srcId="{FDC95434-F575-439B-9214-DE84D06D3A5D}" destId="{CC8F888C-D5E9-4BC8-B5BE-DE995AD2F17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4F7EA-71C5-4C4C-9103-3A0F30BB45A6}"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D0A86970-9693-4096-B844-F35CA8BC093D}">
      <dgm:prSet phldrT="[Text]"/>
      <dgm:spPr>
        <a:solidFill>
          <a:srgbClr val="006666"/>
        </a:solidFill>
      </dgm:spPr>
      <dgm:t>
        <a:bodyPr/>
        <a:lstStyle/>
        <a:p>
          <a:r>
            <a:rPr lang="en-US" b="1" dirty="0" smtClean="0">
              <a:solidFill>
                <a:schemeClr val="bg1"/>
              </a:solidFill>
              <a:latin typeface="+mn-lt"/>
              <a:cs typeface="Arial" pitchFamily="34" charset="0"/>
            </a:rPr>
            <a:t>More Students</a:t>
          </a:r>
          <a:endParaRPr lang="en-US" b="1" dirty="0">
            <a:solidFill>
              <a:schemeClr val="bg1"/>
            </a:solidFill>
            <a:latin typeface="+mn-lt"/>
            <a:cs typeface="Arial" pitchFamily="34" charset="0"/>
          </a:endParaRPr>
        </a:p>
      </dgm:t>
    </dgm:pt>
    <dgm:pt modelId="{B22E76E9-5192-4723-A991-26BB437D681E}" type="parTrans" cxnId="{0176A4F9-40A2-48CF-A0BD-E3671DC232BD}">
      <dgm:prSet/>
      <dgm:spPr/>
      <dgm:t>
        <a:bodyPr/>
        <a:lstStyle/>
        <a:p>
          <a:endParaRPr lang="en-US">
            <a:latin typeface="Arial" pitchFamily="34" charset="0"/>
            <a:cs typeface="Arial" pitchFamily="34" charset="0"/>
          </a:endParaRPr>
        </a:p>
      </dgm:t>
    </dgm:pt>
    <dgm:pt modelId="{5E869C46-3B12-439D-9B99-A4F785F19E58}" type="sibTrans" cxnId="{0176A4F9-40A2-48CF-A0BD-E3671DC232BD}">
      <dgm:prSet/>
      <dgm:spPr/>
      <dgm:t>
        <a:bodyPr/>
        <a:lstStyle/>
        <a:p>
          <a:endParaRPr lang="en-US">
            <a:latin typeface="Arial" pitchFamily="34" charset="0"/>
            <a:cs typeface="Arial" pitchFamily="34" charset="0"/>
          </a:endParaRPr>
        </a:p>
      </dgm:t>
    </dgm:pt>
    <dgm:pt modelId="{3228F9E2-CC5C-417A-8F75-66D2664656E6}">
      <dgm:prSet/>
      <dgm:spPr>
        <a:solidFill>
          <a:srgbClr val="C00000"/>
        </a:solidFill>
      </dgm:spPr>
      <dgm:t>
        <a:bodyPr/>
        <a:lstStyle/>
        <a:p>
          <a:r>
            <a:rPr lang="en-US" dirty="0" smtClean="0">
              <a:latin typeface="+mn-lt"/>
              <a:cs typeface="Arial" pitchFamily="34" charset="0"/>
            </a:rPr>
            <a:t>After StraighterLine a student will need to complete the majority of his or her degree.</a:t>
          </a:r>
        </a:p>
      </dgm:t>
    </dgm:pt>
    <dgm:pt modelId="{FD351FFA-C329-44B6-A387-2DC58C6369BE}" type="parTrans" cxnId="{667B2E83-6E77-4B2A-80A6-C3993AA16883}">
      <dgm:prSet/>
      <dgm:spPr/>
      <dgm:t>
        <a:bodyPr/>
        <a:lstStyle/>
        <a:p>
          <a:endParaRPr lang="en-US">
            <a:latin typeface="Arial" pitchFamily="34" charset="0"/>
            <a:cs typeface="Arial" pitchFamily="34" charset="0"/>
          </a:endParaRPr>
        </a:p>
      </dgm:t>
    </dgm:pt>
    <dgm:pt modelId="{690F8D9F-2A91-4DAC-A27B-6A05F03B462A}" type="sibTrans" cxnId="{667B2E83-6E77-4B2A-80A6-C3993AA16883}">
      <dgm:prSet/>
      <dgm:spPr/>
      <dgm:t>
        <a:bodyPr/>
        <a:lstStyle/>
        <a:p>
          <a:endParaRPr lang="en-US">
            <a:latin typeface="Arial" pitchFamily="34" charset="0"/>
            <a:cs typeface="Arial" pitchFamily="34" charset="0"/>
          </a:endParaRPr>
        </a:p>
      </dgm:t>
    </dgm:pt>
    <dgm:pt modelId="{C7C4F61C-8567-430F-9763-021D361D759B}">
      <dgm:prSet/>
      <dgm:spPr>
        <a:solidFill>
          <a:srgbClr val="006666"/>
        </a:solidFill>
      </dgm:spPr>
      <dgm:t>
        <a:bodyPr/>
        <a:lstStyle/>
        <a:p>
          <a:r>
            <a:rPr lang="en-US" b="1" dirty="0" smtClean="0">
              <a:solidFill>
                <a:schemeClr val="bg1"/>
              </a:solidFill>
              <a:latin typeface="+mn-lt"/>
              <a:cs typeface="Arial" pitchFamily="34" charset="0"/>
            </a:rPr>
            <a:t>More Valuable Students</a:t>
          </a:r>
        </a:p>
      </dgm:t>
    </dgm:pt>
    <dgm:pt modelId="{CC7C16B3-8EBA-49B3-908A-2FC46CA784B4}" type="parTrans" cxnId="{1F2E0CD5-4B36-404D-807C-6AF480D84427}">
      <dgm:prSet/>
      <dgm:spPr/>
      <dgm:t>
        <a:bodyPr/>
        <a:lstStyle/>
        <a:p>
          <a:endParaRPr lang="en-US">
            <a:latin typeface="Arial" pitchFamily="34" charset="0"/>
            <a:cs typeface="Arial" pitchFamily="34" charset="0"/>
          </a:endParaRPr>
        </a:p>
      </dgm:t>
    </dgm:pt>
    <dgm:pt modelId="{01D6C3BC-814F-4064-9F3F-E0570D6E9160}" type="sibTrans" cxnId="{1F2E0CD5-4B36-404D-807C-6AF480D84427}">
      <dgm:prSet/>
      <dgm:spPr/>
      <dgm:t>
        <a:bodyPr/>
        <a:lstStyle/>
        <a:p>
          <a:endParaRPr lang="en-US">
            <a:latin typeface="Arial" pitchFamily="34" charset="0"/>
            <a:cs typeface="Arial" pitchFamily="34" charset="0"/>
          </a:endParaRPr>
        </a:p>
      </dgm:t>
    </dgm:pt>
    <dgm:pt modelId="{9B9CE0CA-6647-4036-ABA7-8573C5ED5401}">
      <dgm:prSet/>
      <dgm:spPr>
        <a:solidFill>
          <a:srgbClr val="C00000"/>
        </a:solidFill>
      </dgm:spPr>
      <dgm:t>
        <a:bodyPr/>
        <a:lstStyle/>
        <a:p>
          <a:r>
            <a:rPr lang="en-US" dirty="0" smtClean="0">
              <a:latin typeface="+mn-lt"/>
              <a:cs typeface="Arial" pitchFamily="34" charset="0"/>
            </a:rPr>
            <a:t>These students are very likely to persist</a:t>
          </a:r>
        </a:p>
      </dgm:t>
    </dgm:pt>
    <dgm:pt modelId="{834C4F76-3508-4726-9FE1-22AD2C3CDB1F}" type="parTrans" cxnId="{376B3D9B-DD0E-4D3A-AE33-601CCD012C0F}">
      <dgm:prSet/>
      <dgm:spPr/>
      <dgm:t>
        <a:bodyPr/>
        <a:lstStyle/>
        <a:p>
          <a:endParaRPr lang="en-US">
            <a:latin typeface="Arial" pitchFamily="34" charset="0"/>
            <a:cs typeface="Arial" pitchFamily="34" charset="0"/>
          </a:endParaRPr>
        </a:p>
      </dgm:t>
    </dgm:pt>
    <dgm:pt modelId="{417D8E8E-D1AC-42B6-9EBB-163D1DDAF0E3}" type="sibTrans" cxnId="{376B3D9B-DD0E-4D3A-AE33-601CCD012C0F}">
      <dgm:prSet/>
      <dgm:spPr/>
      <dgm:t>
        <a:bodyPr/>
        <a:lstStyle/>
        <a:p>
          <a:endParaRPr lang="en-US">
            <a:latin typeface="Arial" pitchFamily="34" charset="0"/>
            <a:cs typeface="Arial" pitchFamily="34" charset="0"/>
          </a:endParaRPr>
        </a:p>
      </dgm:t>
    </dgm:pt>
    <dgm:pt modelId="{BA341D25-5172-41D9-B2C9-91AB6A2AE2B3}">
      <dgm:prSet/>
      <dgm:spPr>
        <a:solidFill>
          <a:srgbClr val="006666"/>
        </a:solidFill>
      </dgm:spPr>
      <dgm:t>
        <a:bodyPr/>
        <a:lstStyle/>
        <a:p>
          <a:r>
            <a:rPr lang="en-US" b="1" dirty="0" smtClean="0">
              <a:solidFill>
                <a:schemeClr val="bg1"/>
              </a:solidFill>
              <a:latin typeface="+mn-lt"/>
              <a:cs typeface="Arial" pitchFamily="34" charset="0"/>
            </a:rPr>
            <a:t>Referral Partner</a:t>
          </a:r>
        </a:p>
      </dgm:t>
    </dgm:pt>
    <dgm:pt modelId="{F5F6E585-137E-4626-BDDE-D443A016471C}" type="parTrans" cxnId="{CB8DE4FF-DCC9-46E4-B829-439980550596}">
      <dgm:prSet/>
      <dgm:spPr/>
      <dgm:t>
        <a:bodyPr/>
        <a:lstStyle/>
        <a:p>
          <a:endParaRPr lang="en-US">
            <a:latin typeface="Arial" pitchFamily="34" charset="0"/>
            <a:cs typeface="Arial" pitchFamily="34" charset="0"/>
          </a:endParaRPr>
        </a:p>
      </dgm:t>
    </dgm:pt>
    <dgm:pt modelId="{364A3E49-A3FC-41CC-944A-6FBEBE68BB91}" type="sibTrans" cxnId="{CB8DE4FF-DCC9-46E4-B829-439980550596}">
      <dgm:prSet/>
      <dgm:spPr/>
      <dgm:t>
        <a:bodyPr/>
        <a:lstStyle/>
        <a:p>
          <a:endParaRPr lang="en-US">
            <a:latin typeface="Arial" pitchFamily="34" charset="0"/>
            <a:cs typeface="Arial" pitchFamily="34" charset="0"/>
          </a:endParaRPr>
        </a:p>
      </dgm:t>
    </dgm:pt>
    <dgm:pt modelId="{AFE266DB-6262-4334-8D44-2BF7F4E0BF3B}">
      <dgm:prSet/>
      <dgm:spPr>
        <a:solidFill>
          <a:srgbClr val="C00000"/>
        </a:solidFill>
      </dgm:spPr>
      <dgm:t>
        <a:bodyPr/>
        <a:lstStyle/>
        <a:p>
          <a:r>
            <a:rPr lang="en-US" dirty="0" smtClean="0">
              <a:latin typeface="+mn-lt"/>
              <a:cs typeface="Arial" pitchFamily="34" charset="0"/>
            </a:rPr>
            <a:t>Colleges refer students that they cannot serve to StraighterLine</a:t>
          </a:r>
        </a:p>
      </dgm:t>
    </dgm:pt>
    <dgm:pt modelId="{E66DA242-0636-45F0-95D6-65B219CA45B1}" type="parTrans" cxnId="{19EAD866-5C2B-4158-B5F8-56E46C793EFA}">
      <dgm:prSet/>
      <dgm:spPr/>
      <dgm:t>
        <a:bodyPr/>
        <a:lstStyle/>
        <a:p>
          <a:endParaRPr lang="en-US">
            <a:latin typeface="Arial" pitchFamily="34" charset="0"/>
            <a:cs typeface="Arial" pitchFamily="34" charset="0"/>
          </a:endParaRPr>
        </a:p>
      </dgm:t>
    </dgm:pt>
    <dgm:pt modelId="{EA584123-2F21-431F-8ED9-7592C426FDB2}" type="sibTrans" cxnId="{19EAD866-5C2B-4158-B5F8-56E46C793EFA}">
      <dgm:prSet/>
      <dgm:spPr/>
      <dgm:t>
        <a:bodyPr/>
        <a:lstStyle/>
        <a:p>
          <a:endParaRPr lang="en-US">
            <a:latin typeface="Arial" pitchFamily="34" charset="0"/>
            <a:cs typeface="Arial" pitchFamily="34" charset="0"/>
          </a:endParaRPr>
        </a:p>
      </dgm:t>
    </dgm:pt>
    <dgm:pt modelId="{F89F2739-90A3-41A1-8591-53E14690571B}">
      <dgm:prSet/>
      <dgm:spPr>
        <a:solidFill>
          <a:srgbClr val="C00000"/>
        </a:solidFill>
      </dgm:spPr>
      <dgm:t>
        <a:bodyPr/>
        <a:lstStyle/>
        <a:p>
          <a:r>
            <a:rPr lang="en-US" dirty="0" smtClean="0">
              <a:latin typeface="+mn-lt"/>
              <a:cs typeface="Arial" pitchFamily="34" charset="0"/>
            </a:rPr>
            <a:t>They will likely be out-of-state and using distance education</a:t>
          </a:r>
        </a:p>
      </dgm:t>
    </dgm:pt>
    <dgm:pt modelId="{AE9F509E-EDF0-4427-9096-62C298B13A4C}" type="parTrans" cxnId="{394D009C-496D-4B71-BC13-9172271A1245}">
      <dgm:prSet/>
      <dgm:spPr/>
      <dgm:t>
        <a:bodyPr/>
        <a:lstStyle/>
        <a:p>
          <a:endParaRPr lang="en-US"/>
        </a:p>
      </dgm:t>
    </dgm:pt>
    <dgm:pt modelId="{479C30E0-FB1A-469D-8139-BDFC7280D75A}" type="sibTrans" cxnId="{394D009C-496D-4B71-BC13-9172271A1245}">
      <dgm:prSet/>
      <dgm:spPr/>
      <dgm:t>
        <a:bodyPr/>
        <a:lstStyle/>
        <a:p>
          <a:endParaRPr lang="en-US"/>
        </a:p>
      </dgm:t>
    </dgm:pt>
    <dgm:pt modelId="{DC0B53D3-C054-4795-8335-C770159F81F1}">
      <dgm:prSet/>
      <dgm:spPr>
        <a:solidFill>
          <a:srgbClr val="C00000"/>
        </a:solidFill>
      </dgm:spPr>
      <dgm:t>
        <a:bodyPr/>
        <a:lstStyle/>
        <a:p>
          <a:r>
            <a:rPr lang="en-US" dirty="0" smtClean="0">
              <a:latin typeface="+mn-lt"/>
              <a:cs typeface="Arial" pitchFamily="34" charset="0"/>
            </a:rPr>
            <a:t>Students can receive discount or the college can receive a fee.</a:t>
          </a:r>
        </a:p>
      </dgm:t>
    </dgm:pt>
    <dgm:pt modelId="{10849B84-969C-4395-A2D7-878BA903A24E}" type="parTrans" cxnId="{685D4727-C46B-4661-B321-ED14A2BC7405}">
      <dgm:prSet/>
      <dgm:spPr/>
      <dgm:t>
        <a:bodyPr/>
        <a:lstStyle/>
        <a:p>
          <a:endParaRPr lang="en-US"/>
        </a:p>
      </dgm:t>
    </dgm:pt>
    <dgm:pt modelId="{C19D1D8E-3618-481F-9281-0B6B875C8797}" type="sibTrans" cxnId="{685D4727-C46B-4661-B321-ED14A2BC7405}">
      <dgm:prSet/>
      <dgm:spPr/>
      <dgm:t>
        <a:bodyPr/>
        <a:lstStyle/>
        <a:p>
          <a:endParaRPr lang="en-US"/>
        </a:p>
      </dgm:t>
    </dgm:pt>
    <dgm:pt modelId="{512BC40C-AAEF-4697-89EE-BC9855A16373}" type="pres">
      <dgm:prSet presAssocID="{8A84F7EA-71C5-4C4C-9103-3A0F30BB45A6}" presName="theList" presStyleCnt="0">
        <dgm:presLayoutVars>
          <dgm:dir/>
          <dgm:animLvl val="lvl"/>
          <dgm:resizeHandles val="exact"/>
        </dgm:presLayoutVars>
      </dgm:prSet>
      <dgm:spPr/>
      <dgm:t>
        <a:bodyPr/>
        <a:lstStyle/>
        <a:p>
          <a:endParaRPr lang="en-US"/>
        </a:p>
      </dgm:t>
    </dgm:pt>
    <dgm:pt modelId="{FAD4B188-FF67-4536-B9A7-84A6790F0CA1}" type="pres">
      <dgm:prSet presAssocID="{D0A86970-9693-4096-B844-F35CA8BC093D}" presName="compNode" presStyleCnt="0"/>
      <dgm:spPr/>
      <dgm:t>
        <a:bodyPr/>
        <a:lstStyle/>
        <a:p>
          <a:endParaRPr lang="en-US"/>
        </a:p>
      </dgm:t>
    </dgm:pt>
    <dgm:pt modelId="{5E498DBF-0EF1-4601-9AA1-6E32BF1F1F0E}" type="pres">
      <dgm:prSet presAssocID="{D0A86970-9693-4096-B844-F35CA8BC093D}" presName="aNode" presStyleLbl="bgShp" presStyleIdx="0" presStyleCnt="3"/>
      <dgm:spPr/>
      <dgm:t>
        <a:bodyPr/>
        <a:lstStyle/>
        <a:p>
          <a:endParaRPr lang="en-US"/>
        </a:p>
      </dgm:t>
    </dgm:pt>
    <dgm:pt modelId="{D0F473C9-C98A-4363-BA57-CD28AD464CC8}" type="pres">
      <dgm:prSet presAssocID="{D0A86970-9693-4096-B844-F35CA8BC093D}" presName="textNode" presStyleLbl="bgShp" presStyleIdx="0" presStyleCnt="3"/>
      <dgm:spPr/>
      <dgm:t>
        <a:bodyPr/>
        <a:lstStyle/>
        <a:p>
          <a:endParaRPr lang="en-US"/>
        </a:p>
      </dgm:t>
    </dgm:pt>
    <dgm:pt modelId="{9E4FBD19-B313-4D74-847D-73E8C2B2C05B}" type="pres">
      <dgm:prSet presAssocID="{D0A86970-9693-4096-B844-F35CA8BC093D}" presName="compChildNode" presStyleCnt="0"/>
      <dgm:spPr/>
      <dgm:t>
        <a:bodyPr/>
        <a:lstStyle/>
        <a:p>
          <a:endParaRPr lang="en-US"/>
        </a:p>
      </dgm:t>
    </dgm:pt>
    <dgm:pt modelId="{1E6D50A4-AFB0-40D9-B00A-4349CA895BB7}" type="pres">
      <dgm:prSet presAssocID="{D0A86970-9693-4096-B844-F35CA8BC093D}" presName="theInnerList" presStyleCnt="0"/>
      <dgm:spPr/>
      <dgm:t>
        <a:bodyPr/>
        <a:lstStyle/>
        <a:p>
          <a:endParaRPr lang="en-US"/>
        </a:p>
      </dgm:t>
    </dgm:pt>
    <dgm:pt modelId="{E9FABF47-3252-490A-A1F2-7BA7B5E151A4}" type="pres">
      <dgm:prSet presAssocID="{3228F9E2-CC5C-417A-8F75-66D2664656E6}" presName="childNode" presStyleLbl="node1" presStyleIdx="0" presStyleCnt="5">
        <dgm:presLayoutVars>
          <dgm:bulletEnabled val="1"/>
        </dgm:presLayoutVars>
      </dgm:prSet>
      <dgm:spPr/>
      <dgm:t>
        <a:bodyPr/>
        <a:lstStyle/>
        <a:p>
          <a:endParaRPr lang="en-US"/>
        </a:p>
      </dgm:t>
    </dgm:pt>
    <dgm:pt modelId="{A148505D-8DA0-4FC2-B755-1064E56ED4E2}" type="pres">
      <dgm:prSet presAssocID="{D0A86970-9693-4096-B844-F35CA8BC093D}" presName="aSpace" presStyleCnt="0"/>
      <dgm:spPr/>
      <dgm:t>
        <a:bodyPr/>
        <a:lstStyle/>
        <a:p>
          <a:endParaRPr lang="en-US"/>
        </a:p>
      </dgm:t>
    </dgm:pt>
    <dgm:pt modelId="{126FC2CA-111D-4B07-B9EC-FDCD098A5BE9}" type="pres">
      <dgm:prSet presAssocID="{C7C4F61C-8567-430F-9763-021D361D759B}" presName="compNode" presStyleCnt="0"/>
      <dgm:spPr/>
      <dgm:t>
        <a:bodyPr/>
        <a:lstStyle/>
        <a:p>
          <a:endParaRPr lang="en-US"/>
        </a:p>
      </dgm:t>
    </dgm:pt>
    <dgm:pt modelId="{A5079DE0-1B0E-439E-964B-C33211AF8899}" type="pres">
      <dgm:prSet presAssocID="{C7C4F61C-8567-430F-9763-021D361D759B}" presName="aNode" presStyleLbl="bgShp" presStyleIdx="1" presStyleCnt="3"/>
      <dgm:spPr/>
      <dgm:t>
        <a:bodyPr/>
        <a:lstStyle/>
        <a:p>
          <a:endParaRPr lang="en-US"/>
        </a:p>
      </dgm:t>
    </dgm:pt>
    <dgm:pt modelId="{A1A1A7AC-58EB-47DF-AC16-D74D6D37B866}" type="pres">
      <dgm:prSet presAssocID="{C7C4F61C-8567-430F-9763-021D361D759B}" presName="textNode" presStyleLbl="bgShp" presStyleIdx="1" presStyleCnt="3"/>
      <dgm:spPr/>
      <dgm:t>
        <a:bodyPr/>
        <a:lstStyle/>
        <a:p>
          <a:endParaRPr lang="en-US"/>
        </a:p>
      </dgm:t>
    </dgm:pt>
    <dgm:pt modelId="{93585C8A-8BAA-4928-BE85-4362F3E2280B}" type="pres">
      <dgm:prSet presAssocID="{C7C4F61C-8567-430F-9763-021D361D759B}" presName="compChildNode" presStyleCnt="0"/>
      <dgm:spPr/>
      <dgm:t>
        <a:bodyPr/>
        <a:lstStyle/>
        <a:p>
          <a:endParaRPr lang="en-US"/>
        </a:p>
      </dgm:t>
    </dgm:pt>
    <dgm:pt modelId="{49F75BC7-3723-4623-AB44-3A76D862D6DA}" type="pres">
      <dgm:prSet presAssocID="{C7C4F61C-8567-430F-9763-021D361D759B}" presName="theInnerList" presStyleCnt="0"/>
      <dgm:spPr/>
      <dgm:t>
        <a:bodyPr/>
        <a:lstStyle/>
        <a:p>
          <a:endParaRPr lang="en-US"/>
        </a:p>
      </dgm:t>
    </dgm:pt>
    <dgm:pt modelId="{76FE24CB-326A-45F5-85BB-100AAD5B466A}" type="pres">
      <dgm:prSet presAssocID="{9B9CE0CA-6647-4036-ABA7-8573C5ED5401}" presName="childNode" presStyleLbl="node1" presStyleIdx="1" presStyleCnt="5">
        <dgm:presLayoutVars>
          <dgm:bulletEnabled val="1"/>
        </dgm:presLayoutVars>
      </dgm:prSet>
      <dgm:spPr/>
      <dgm:t>
        <a:bodyPr/>
        <a:lstStyle/>
        <a:p>
          <a:endParaRPr lang="en-US"/>
        </a:p>
      </dgm:t>
    </dgm:pt>
    <dgm:pt modelId="{3C5B8A87-BFBE-47C8-A4B1-00CC87B24941}" type="pres">
      <dgm:prSet presAssocID="{9B9CE0CA-6647-4036-ABA7-8573C5ED5401}" presName="aSpace2" presStyleCnt="0"/>
      <dgm:spPr/>
      <dgm:t>
        <a:bodyPr/>
        <a:lstStyle/>
        <a:p>
          <a:endParaRPr lang="en-US"/>
        </a:p>
      </dgm:t>
    </dgm:pt>
    <dgm:pt modelId="{0BEC8A57-E1BC-42F0-82BA-DF07D697B092}" type="pres">
      <dgm:prSet presAssocID="{F89F2739-90A3-41A1-8591-53E14690571B}" presName="childNode" presStyleLbl="node1" presStyleIdx="2" presStyleCnt="5">
        <dgm:presLayoutVars>
          <dgm:bulletEnabled val="1"/>
        </dgm:presLayoutVars>
      </dgm:prSet>
      <dgm:spPr/>
      <dgm:t>
        <a:bodyPr/>
        <a:lstStyle/>
        <a:p>
          <a:endParaRPr lang="en-US"/>
        </a:p>
      </dgm:t>
    </dgm:pt>
    <dgm:pt modelId="{9B48F511-063F-4286-B77F-1A9E4F1B1009}" type="pres">
      <dgm:prSet presAssocID="{C7C4F61C-8567-430F-9763-021D361D759B}" presName="aSpace" presStyleCnt="0"/>
      <dgm:spPr/>
      <dgm:t>
        <a:bodyPr/>
        <a:lstStyle/>
        <a:p>
          <a:endParaRPr lang="en-US"/>
        </a:p>
      </dgm:t>
    </dgm:pt>
    <dgm:pt modelId="{FED00238-B4FF-483C-A495-7BDF6C2FFE9D}" type="pres">
      <dgm:prSet presAssocID="{BA341D25-5172-41D9-B2C9-91AB6A2AE2B3}" presName="compNode" presStyleCnt="0"/>
      <dgm:spPr/>
      <dgm:t>
        <a:bodyPr/>
        <a:lstStyle/>
        <a:p>
          <a:endParaRPr lang="en-US"/>
        </a:p>
      </dgm:t>
    </dgm:pt>
    <dgm:pt modelId="{65583F9B-305E-4A59-A0C1-1A691B55F294}" type="pres">
      <dgm:prSet presAssocID="{BA341D25-5172-41D9-B2C9-91AB6A2AE2B3}" presName="aNode" presStyleLbl="bgShp" presStyleIdx="2" presStyleCnt="3"/>
      <dgm:spPr/>
      <dgm:t>
        <a:bodyPr/>
        <a:lstStyle/>
        <a:p>
          <a:endParaRPr lang="en-US"/>
        </a:p>
      </dgm:t>
    </dgm:pt>
    <dgm:pt modelId="{FDC70AD9-2EDC-4F02-B471-DD0584DEC3F7}" type="pres">
      <dgm:prSet presAssocID="{BA341D25-5172-41D9-B2C9-91AB6A2AE2B3}" presName="textNode" presStyleLbl="bgShp" presStyleIdx="2" presStyleCnt="3"/>
      <dgm:spPr/>
      <dgm:t>
        <a:bodyPr/>
        <a:lstStyle/>
        <a:p>
          <a:endParaRPr lang="en-US"/>
        </a:p>
      </dgm:t>
    </dgm:pt>
    <dgm:pt modelId="{17C5F7BF-2C62-4859-8F29-E3635DEBCF5D}" type="pres">
      <dgm:prSet presAssocID="{BA341D25-5172-41D9-B2C9-91AB6A2AE2B3}" presName="compChildNode" presStyleCnt="0"/>
      <dgm:spPr/>
      <dgm:t>
        <a:bodyPr/>
        <a:lstStyle/>
        <a:p>
          <a:endParaRPr lang="en-US"/>
        </a:p>
      </dgm:t>
    </dgm:pt>
    <dgm:pt modelId="{927ED4B5-1837-4D26-9ADD-6AB0945B4200}" type="pres">
      <dgm:prSet presAssocID="{BA341D25-5172-41D9-B2C9-91AB6A2AE2B3}" presName="theInnerList" presStyleCnt="0"/>
      <dgm:spPr/>
      <dgm:t>
        <a:bodyPr/>
        <a:lstStyle/>
        <a:p>
          <a:endParaRPr lang="en-US"/>
        </a:p>
      </dgm:t>
    </dgm:pt>
    <dgm:pt modelId="{6FA919EE-70A5-4FCC-BF8D-13ADF872AFE6}" type="pres">
      <dgm:prSet presAssocID="{AFE266DB-6262-4334-8D44-2BF7F4E0BF3B}" presName="childNode" presStyleLbl="node1" presStyleIdx="3" presStyleCnt="5">
        <dgm:presLayoutVars>
          <dgm:bulletEnabled val="1"/>
        </dgm:presLayoutVars>
      </dgm:prSet>
      <dgm:spPr/>
      <dgm:t>
        <a:bodyPr/>
        <a:lstStyle/>
        <a:p>
          <a:endParaRPr lang="en-US"/>
        </a:p>
      </dgm:t>
    </dgm:pt>
    <dgm:pt modelId="{B425147B-113F-4E4B-8869-74240D7923DF}" type="pres">
      <dgm:prSet presAssocID="{AFE266DB-6262-4334-8D44-2BF7F4E0BF3B}" presName="aSpace2" presStyleCnt="0"/>
      <dgm:spPr/>
      <dgm:t>
        <a:bodyPr/>
        <a:lstStyle/>
        <a:p>
          <a:endParaRPr lang="en-US"/>
        </a:p>
      </dgm:t>
    </dgm:pt>
    <dgm:pt modelId="{62E8C881-FFAB-4CA5-B1F7-FC1B9977D901}" type="pres">
      <dgm:prSet presAssocID="{DC0B53D3-C054-4795-8335-C770159F81F1}" presName="childNode" presStyleLbl="node1" presStyleIdx="4" presStyleCnt="5">
        <dgm:presLayoutVars>
          <dgm:bulletEnabled val="1"/>
        </dgm:presLayoutVars>
      </dgm:prSet>
      <dgm:spPr/>
      <dgm:t>
        <a:bodyPr/>
        <a:lstStyle/>
        <a:p>
          <a:endParaRPr lang="en-US"/>
        </a:p>
      </dgm:t>
    </dgm:pt>
  </dgm:ptLst>
  <dgm:cxnLst>
    <dgm:cxn modelId="{394D009C-496D-4B71-BC13-9172271A1245}" srcId="{C7C4F61C-8567-430F-9763-021D361D759B}" destId="{F89F2739-90A3-41A1-8591-53E14690571B}" srcOrd="1" destOrd="0" parTransId="{AE9F509E-EDF0-4427-9096-62C298B13A4C}" sibTransId="{479C30E0-FB1A-469D-8139-BDFC7280D75A}"/>
    <dgm:cxn modelId="{E793F2B6-47E7-44C2-9F43-97D21D3B3D11}" type="presOf" srcId="{D0A86970-9693-4096-B844-F35CA8BC093D}" destId="{5E498DBF-0EF1-4601-9AA1-6E32BF1F1F0E}" srcOrd="0" destOrd="0" presId="urn:microsoft.com/office/officeart/2005/8/layout/lProcess2"/>
    <dgm:cxn modelId="{C9776E5D-F726-425C-81FB-0A8BF27F1A85}" type="presOf" srcId="{9B9CE0CA-6647-4036-ABA7-8573C5ED5401}" destId="{76FE24CB-326A-45F5-85BB-100AAD5B466A}" srcOrd="0" destOrd="0" presId="urn:microsoft.com/office/officeart/2005/8/layout/lProcess2"/>
    <dgm:cxn modelId="{AE22F980-B5AE-4FBE-B405-AB86CE83EC0B}" type="presOf" srcId="{C7C4F61C-8567-430F-9763-021D361D759B}" destId="{A5079DE0-1B0E-439E-964B-C33211AF8899}" srcOrd="0" destOrd="0" presId="urn:microsoft.com/office/officeart/2005/8/layout/lProcess2"/>
    <dgm:cxn modelId="{667B2E83-6E77-4B2A-80A6-C3993AA16883}" srcId="{D0A86970-9693-4096-B844-F35CA8BC093D}" destId="{3228F9E2-CC5C-417A-8F75-66D2664656E6}" srcOrd="0" destOrd="0" parTransId="{FD351FFA-C329-44B6-A387-2DC58C6369BE}" sibTransId="{690F8D9F-2A91-4DAC-A27B-6A05F03B462A}"/>
    <dgm:cxn modelId="{0331B050-0007-4808-8668-081A679713C5}" type="presOf" srcId="{DC0B53D3-C054-4795-8335-C770159F81F1}" destId="{62E8C881-FFAB-4CA5-B1F7-FC1B9977D901}" srcOrd="0" destOrd="0" presId="urn:microsoft.com/office/officeart/2005/8/layout/lProcess2"/>
    <dgm:cxn modelId="{73F6781C-354D-4F8F-9849-63650EFD7BA8}" type="presOf" srcId="{3228F9E2-CC5C-417A-8F75-66D2664656E6}" destId="{E9FABF47-3252-490A-A1F2-7BA7B5E151A4}" srcOrd="0" destOrd="0" presId="urn:microsoft.com/office/officeart/2005/8/layout/lProcess2"/>
    <dgm:cxn modelId="{71F94F34-1D75-4AB2-BD7B-6F84298283F4}" type="presOf" srcId="{BA341D25-5172-41D9-B2C9-91AB6A2AE2B3}" destId="{FDC70AD9-2EDC-4F02-B471-DD0584DEC3F7}" srcOrd="1" destOrd="0" presId="urn:microsoft.com/office/officeart/2005/8/layout/lProcess2"/>
    <dgm:cxn modelId="{685D4727-C46B-4661-B321-ED14A2BC7405}" srcId="{BA341D25-5172-41D9-B2C9-91AB6A2AE2B3}" destId="{DC0B53D3-C054-4795-8335-C770159F81F1}" srcOrd="1" destOrd="0" parTransId="{10849B84-969C-4395-A2D7-878BA903A24E}" sibTransId="{C19D1D8E-3618-481F-9281-0B6B875C8797}"/>
    <dgm:cxn modelId="{CB8DE4FF-DCC9-46E4-B829-439980550596}" srcId="{8A84F7EA-71C5-4C4C-9103-3A0F30BB45A6}" destId="{BA341D25-5172-41D9-B2C9-91AB6A2AE2B3}" srcOrd="2" destOrd="0" parTransId="{F5F6E585-137E-4626-BDDE-D443A016471C}" sibTransId="{364A3E49-A3FC-41CC-944A-6FBEBE68BB91}"/>
    <dgm:cxn modelId="{1F2E0CD5-4B36-404D-807C-6AF480D84427}" srcId="{8A84F7EA-71C5-4C4C-9103-3A0F30BB45A6}" destId="{C7C4F61C-8567-430F-9763-021D361D759B}" srcOrd="1" destOrd="0" parTransId="{CC7C16B3-8EBA-49B3-908A-2FC46CA784B4}" sibTransId="{01D6C3BC-814F-4064-9F3F-E0570D6E9160}"/>
    <dgm:cxn modelId="{19EAD866-5C2B-4158-B5F8-56E46C793EFA}" srcId="{BA341D25-5172-41D9-B2C9-91AB6A2AE2B3}" destId="{AFE266DB-6262-4334-8D44-2BF7F4E0BF3B}" srcOrd="0" destOrd="0" parTransId="{E66DA242-0636-45F0-95D6-65B219CA45B1}" sibTransId="{EA584123-2F21-431F-8ED9-7592C426FDB2}"/>
    <dgm:cxn modelId="{376B3D9B-DD0E-4D3A-AE33-601CCD012C0F}" srcId="{C7C4F61C-8567-430F-9763-021D361D759B}" destId="{9B9CE0CA-6647-4036-ABA7-8573C5ED5401}" srcOrd="0" destOrd="0" parTransId="{834C4F76-3508-4726-9FE1-22AD2C3CDB1F}" sibTransId="{417D8E8E-D1AC-42B6-9EBB-163D1DDAF0E3}"/>
    <dgm:cxn modelId="{0176A4F9-40A2-48CF-A0BD-E3671DC232BD}" srcId="{8A84F7EA-71C5-4C4C-9103-3A0F30BB45A6}" destId="{D0A86970-9693-4096-B844-F35CA8BC093D}" srcOrd="0" destOrd="0" parTransId="{B22E76E9-5192-4723-A991-26BB437D681E}" sibTransId="{5E869C46-3B12-439D-9B99-A4F785F19E58}"/>
    <dgm:cxn modelId="{C1A15E12-CB24-4FFD-8A90-5B135F98B6F7}" type="presOf" srcId="{AFE266DB-6262-4334-8D44-2BF7F4E0BF3B}" destId="{6FA919EE-70A5-4FCC-BF8D-13ADF872AFE6}" srcOrd="0" destOrd="0" presId="urn:microsoft.com/office/officeart/2005/8/layout/lProcess2"/>
    <dgm:cxn modelId="{6CE29F2D-56DF-4067-81B6-6FBE458BBD48}" type="presOf" srcId="{C7C4F61C-8567-430F-9763-021D361D759B}" destId="{A1A1A7AC-58EB-47DF-AC16-D74D6D37B866}" srcOrd="1" destOrd="0" presId="urn:microsoft.com/office/officeart/2005/8/layout/lProcess2"/>
    <dgm:cxn modelId="{BFCDD096-776F-4547-B4C1-B377055D264D}" type="presOf" srcId="{BA341D25-5172-41D9-B2C9-91AB6A2AE2B3}" destId="{65583F9B-305E-4A59-A0C1-1A691B55F294}" srcOrd="0" destOrd="0" presId="urn:microsoft.com/office/officeart/2005/8/layout/lProcess2"/>
    <dgm:cxn modelId="{BF23591D-7B16-486B-B80C-F6EDCF87F064}" type="presOf" srcId="{D0A86970-9693-4096-B844-F35CA8BC093D}" destId="{D0F473C9-C98A-4363-BA57-CD28AD464CC8}" srcOrd="1" destOrd="0" presId="urn:microsoft.com/office/officeart/2005/8/layout/lProcess2"/>
    <dgm:cxn modelId="{E630A4BF-93A6-4171-8083-BC3F13D4CFD1}" type="presOf" srcId="{F89F2739-90A3-41A1-8591-53E14690571B}" destId="{0BEC8A57-E1BC-42F0-82BA-DF07D697B092}" srcOrd="0" destOrd="0" presId="urn:microsoft.com/office/officeart/2005/8/layout/lProcess2"/>
    <dgm:cxn modelId="{8D13DD97-1955-4058-9BB4-5865520BF7F3}" type="presOf" srcId="{8A84F7EA-71C5-4C4C-9103-3A0F30BB45A6}" destId="{512BC40C-AAEF-4697-89EE-BC9855A16373}" srcOrd="0" destOrd="0" presId="urn:microsoft.com/office/officeart/2005/8/layout/lProcess2"/>
    <dgm:cxn modelId="{8A8B4986-976E-4B60-B714-2118CCCE745E}" type="presParOf" srcId="{512BC40C-AAEF-4697-89EE-BC9855A16373}" destId="{FAD4B188-FF67-4536-B9A7-84A6790F0CA1}" srcOrd="0" destOrd="0" presId="urn:microsoft.com/office/officeart/2005/8/layout/lProcess2"/>
    <dgm:cxn modelId="{BB00FD57-517D-404F-AC8E-AD0ED0A7EB88}" type="presParOf" srcId="{FAD4B188-FF67-4536-B9A7-84A6790F0CA1}" destId="{5E498DBF-0EF1-4601-9AA1-6E32BF1F1F0E}" srcOrd="0" destOrd="0" presId="urn:microsoft.com/office/officeart/2005/8/layout/lProcess2"/>
    <dgm:cxn modelId="{A358E3C4-1DFD-4008-A1D6-FB6C59CBBD5D}" type="presParOf" srcId="{FAD4B188-FF67-4536-B9A7-84A6790F0CA1}" destId="{D0F473C9-C98A-4363-BA57-CD28AD464CC8}" srcOrd="1" destOrd="0" presId="urn:microsoft.com/office/officeart/2005/8/layout/lProcess2"/>
    <dgm:cxn modelId="{040BEA00-E04B-42D3-8261-4F71610AF6B3}" type="presParOf" srcId="{FAD4B188-FF67-4536-B9A7-84A6790F0CA1}" destId="{9E4FBD19-B313-4D74-847D-73E8C2B2C05B}" srcOrd="2" destOrd="0" presId="urn:microsoft.com/office/officeart/2005/8/layout/lProcess2"/>
    <dgm:cxn modelId="{F7A844EB-5EA0-48B9-956B-F4140DE6A4A3}" type="presParOf" srcId="{9E4FBD19-B313-4D74-847D-73E8C2B2C05B}" destId="{1E6D50A4-AFB0-40D9-B00A-4349CA895BB7}" srcOrd="0" destOrd="0" presId="urn:microsoft.com/office/officeart/2005/8/layout/lProcess2"/>
    <dgm:cxn modelId="{2B3AC914-C8BF-43EF-9129-E6F4B2F817F1}" type="presParOf" srcId="{1E6D50A4-AFB0-40D9-B00A-4349CA895BB7}" destId="{E9FABF47-3252-490A-A1F2-7BA7B5E151A4}" srcOrd="0" destOrd="0" presId="urn:microsoft.com/office/officeart/2005/8/layout/lProcess2"/>
    <dgm:cxn modelId="{F84997DA-679D-418A-A4EF-CC042C6CDE1E}" type="presParOf" srcId="{512BC40C-AAEF-4697-89EE-BC9855A16373}" destId="{A148505D-8DA0-4FC2-B755-1064E56ED4E2}" srcOrd="1" destOrd="0" presId="urn:microsoft.com/office/officeart/2005/8/layout/lProcess2"/>
    <dgm:cxn modelId="{3138390D-71CA-47F2-9B60-1D4FC2D51079}" type="presParOf" srcId="{512BC40C-AAEF-4697-89EE-BC9855A16373}" destId="{126FC2CA-111D-4B07-B9EC-FDCD098A5BE9}" srcOrd="2" destOrd="0" presId="urn:microsoft.com/office/officeart/2005/8/layout/lProcess2"/>
    <dgm:cxn modelId="{1D33E878-B553-487B-9349-27F2A7F90EC7}" type="presParOf" srcId="{126FC2CA-111D-4B07-B9EC-FDCD098A5BE9}" destId="{A5079DE0-1B0E-439E-964B-C33211AF8899}" srcOrd="0" destOrd="0" presId="urn:microsoft.com/office/officeart/2005/8/layout/lProcess2"/>
    <dgm:cxn modelId="{EA8E8786-0E5B-4FD5-AC14-DE178806CB28}" type="presParOf" srcId="{126FC2CA-111D-4B07-B9EC-FDCD098A5BE9}" destId="{A1A1A7AC-58EB-47DF-AC16-D74D6D37B866}" srcOrd="1" destOrd="0" presId="urn:microsoft.com/office/officeart/2005/8/layout/lProcess2"/>
    <dgm:cxn modelId="{C75532DE-9C96-4A0E-8C97-6E26225196E7}" type="presParOf" srcId="{126FC2CA-111D-4B07-B9EC-FDCD098A5BE9}" destId="{93585C8A-8BAA-4928-BE85-4362F3E2280B}" srcOrd="2" destOrd="0" presId="urn:microsoft.com/office/officeart/2005/8/layout/lProcess2"/>
    <dgm:cxn modelId="{6F7AB2AF-39E3-40CE-8690-FD3FD0337F8F}" type="presParOf" srcId="{93585C8A-8BAA-4928-BE85-4362F3E2280B}" destId="{49F75BC7-3723-4623-AB44-3A76D862D6DA}" srcOrd="0" destOrd="0" presId="urn:microsoft.com/office/officeart/2005/8/layout/lProcess2"/>
    <dgm:cxn modelId="{FCA9EEE6-0FA3-4504-A213-9D427E9A1E7E}" type="presParOf" srcId="{49F75BC7-3723-4623-AB44-3A76D862D6DA}" destId="{76FE24CB-326A-45F5-85BB-100AAD5B466A}" srcOrd="0" destOrd="0" presId="urn:microsoft.com/office/officeart/2005/8/layout/lProcess2"/>
    <dgm:cxn modelId="{F3C0579A-FC5C-4FB3-BAE6-B30F3A99B487}" type="presParOf" srcId="{49F75BC7-3723-4623-AB44-3A76D862D6DA}" destId="{3C5B8A87-BFBE-47C8-A4B1-00CC87B24941}" srcOrd="1" destOrd="0" presId="urn:microsoft.com/office/officeart/2005/8/layout/lProcess2"/>
    <dgm:cxn modelId="{336D5A5D-7C7B-4E9F-87B2-150432F5BFAE}" type="presParOf" srcId="{49F75BC7-3723-4623-AB44-3A76D862D6DA}" destId="{0BEC8A57-E1BC-42F0-82BA-DF07D697B092}" srcOrd="2" destOrd="0" presId="urn:microsoft.com/office/officeart/2005/8/layout/lProcess2"/>
    <dgm:cxn modelId="{442C4740-D17D-4E5F-BB17-115EA0BB62CA}" type="presParOf" srcId="{512BC40C-AAEF-4697-89EE-BC9855A16373}" destId="{9B48F511-063F-4286-B77F-1A9E4F1B1009}" srcOrd="3" destOrd="0" presId="urn:microsoft.com/office/officeart/2005/8/layout/lProcess2"/>
    <dgm:cxn modelId="{DAA08C9F-A4A7-4102-BE80-9E28B7D9C222}" type="presParOf" srcId="{512BC40C-AAEF-4697-89EE-BC9855A16373}" destId="{FED00238-B4FF-483C-A495-7BDF6C2FFE9D}" srcOrd="4" destOrd="0" presId="urn:microsoft.com/office/officeart/2005/8/layout/lProcess2"/>
    <dgm:cxn modelId="{53431557-1912-4216-BD87-F7F465894A67}" type="presParOf" srcId="{FED00238-B4FF-483C-A495-7BDF6C2FFE9D}" destId="{65583F9B-305E-4A59-A0C1-1A691B55F294}" srcOrd="0" destOrd="0" presId="urn:microsoft.com/office/officeart/2005/8/layout/lProcess2"/>
    <dgm:cxn modelId="{4B506517-3D10-4BF0-94FD-4BBC81D237CD}" type="presParOf" srcId="{FED00238-B4FF-483C-A495-7BDF6C2FFE9D}" destId="{FDC70AD9-2EDC-4F02-B471-DD0584DEC3F7}" srcOrd="1" destOrd="0" presId="urn:microsoft.com/office/officeart/2005/8/layout/lProcess2"/>
    <dgm:cxn modelId="{D82C061D-5A00-4EB2-9236-139F006512E9}" type="presParOf" srcId="{FED00238-B4FF-483C-A495-7BDF6C2FFE9D}" destId="{17C5F7BF-2C62-4859-8F29-E3635DEBCF5D}" srcOrd="2" destOrd="0" presId="urn:microsoft.com/office/officeart/2005/8/layout/lProcess2"/>
    <dgm:cxn modelId="{93A508C8-BD85-4CFB-A840-A0AEBB016466}" type="presParOf" srcId="{17C5F7BF-2C62-4859-8F29-E3635DEBCF5D}" destId="{927ED4B5-1837-4D26-9ADD-6AB0945B4200}" srcOrd="0" destOrd="0" presId="urn:microsoft.com/office/officeart/2005/8/layout/lProcess2"/>
    <dgm:cxn modelId="{69FA0594-686B-436A-A027-E87EFE703719}" type="presParOf" srcId="{927ED4B5-1837-4D26-9ADD-6AB0945B4200}" destId="{6FA919EE-70A5-4FCC-BF8D-13ADF872AFE6}" srcOrd="0" destOrd="0" presId="urn:microsoft.com/office/officeart/2005/8/layout/lProcess2"/>
    <dgm:cxn modelId="{28D74B19-255E-4E89-AC66-0B040B562E08}" type="presParOf" srcId="{927ED4B5-1837-4D26-9ADD-6AB0945B4200}" destId="{B425147B-113F-4E4B-8869-74240D7923DF}" srcOrd="1" destOrd="0" presId="urn:microsoft.com/office/officeart/2005/8/layout/lProcess2"/>
    <dgm:cxn modelId="{5D802DAB-022D-4601-B582-31ED04E13493}" type="presParOf" srcId="{927ED4B5-1837-4D26-9ADD-6AB0945B4200}" destId="{62E8C881-FFAB-4CA5-B1F7-FC1B9977D901}"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0E2BF-A15F-49E7-95E5-1D779A34E71D}">
      <dsp:nvSpPr>
        <dsp:cNvPr id="0" name=""/>
        <dsp:cNvSpPr/>
      </dsp:nvSpPr>
      <dsp:spPr>
        <a:xfrm rot="5400000">
          <a:off x="-266374" y="271190"/>
          <a:ext cx="1775830" cy="1243081"/>
        </a:xfrm>
        <a:prstGeom prst="chevron">
          <a:avLst/>
        </a:prstGeom>
        <a:solidFill>
          <a:schemeClr val="tx2">
            <a:lumMod val="75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Subsidy</a:t>
          </a:r>
          <a:endParaRPr lang="en-US" sz="1400" b="1" kern="1200" dirty="0">
            <a:latin typeface="Arial" pitchFamily="34" charset="0"/>
            <a:cs typeface="Arial" pitchFamily="34" charset="0"/>
          </a:endParaRPr>
        </a:p>
      </dsp:txBody>
      <dsp:txXfrm rot="-5400000">
        <a:off x="1" y="626357"/>
        <a:ext cx="1243081" cy="532749"/>
      </dsp:txXfrm>
    </dsp:sp>
    <dsp:sp modelId="{2D502093-1F23-4647-BDE4-26DA7E05CAEE}">
      <dsp:nvSpPr>
        <dsp:cNvPr id="0" name=""/>
        <dsp:cNvSpPr/>
      </dsp:nvSpPr>
      <dsp:spPr>
        <a:xfrm rot="5400000">
          <a:off x="4387795" y="-3139899"/>
          <a:ext cx="1154289" cy="744371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State allocation</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Federal student grants/subsidized loans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Non-profit tax status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Tax preferred plans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Competitive advantages</a:t>
          </a:r>
          <a:endParaRPr lang="en-US" sz="1400" kern="1200" dirty="0">
            <a:latin typeface="Arial" pitchFamily="34" charset="0"/>
            <a:cs typeface="Arial" pitchFamily="34" charset="0"/>
          </a:endParaRPr>
        </a:p>
      </dsp:txBody>
      <dsp:txXfrm rot="-5400000">
        <a:off x="1243081" y="61163"/>
        <a:ext cx="7387370" cy="1041593"/>
      </dsp:txXfrm>
    </dsp:sp>
    <dsp:sp modelId="{9880B47A-A429-4DCB-A5DC-E2BABA1D07D6}">
      <dsp:nvSpPr>
        <dsp:cNvPr id="0" name=""/>
        <dsp:cNvSpPr/>
      </dsp:nvSpPr>
      <dsp:spPr>
        <a:xfrm rot="5400000">
          <a:off x="-266374" y="1854959"/>
          <a:ext cx="1775830" cy="1243081"/>
        </a:xfrm>
        <a:prstGeom prst="chevron">
          <a:avLst/>
        </a:prstGeom>
        <a:solidFill>
          <a:schemeClr val="tx2">
            <a:lumMod val="75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Accredited Colleges</a:t>
          </a:r>
          <a:endParaRPr lang="en-US" sz="1400" b="1" kern="1200" dirty="0">
            <a:latin typeface="Arial" pitchFamily="34" charset="0"/>
            <a:cs typeface="Arial" pitchFamily="34" charset="0"/>
          </a:endParaRPr>
        </a:p>
      </dsp:txBody>
      <dsp:txXfrm rot="-5400000">
        <a:off x="1" y="2210126"/>
        <a:ext cx="1243081" cy="532749"/>
      </dsp:txXfrm>
    </dsp:sp>
    <dsp:sp modelId="{FF7B2C24-DD1B-423D-AA35-33DF89ACF6EF}">
      <dsp:nvSpPr>
        <dsp:cNvPr id="0" name=""/>
        <dsp:cNvSpPr/>
      </dsp:nvSpPr>
      <dsp:spPr>
        <a:xfrm rot="5400000">
          <a:off x="4387795" y="-1556129"/>
          <a:ext cx="1154289" cy="7443718"/>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Only degrees can be accredited, not courses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Accreditation measures inputs, not outcomes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Colleges set own, subjective articulation policies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Accrediting agencies are staffed and financed by colleges</a:t>
          </a:r>
          <a:endParaRPr lang="en-US" sz="1400" kern="1200" dirty="0">
            <a:latin typeface="Arial" pitchFamily="34" charset="0"/>
            <a:cs typeface="Arial" pitchFamily="34" charset="0"/>
          </a:endParaRPr>
        </a:p>
      </dsp:txBody>
      <dsp:txXfrm rot="-5400000">
        <a:off x="1243081" y="1644933"/>
        <a:ext cx="7387370" cy="1041593"/>
      </dsp:txXfrm>
    </dsp:sp>
    <dsp:sp modelId="{4C556C4A-B1D8-42A3-AFB4-E93DA024CECA}">
      <dsp:nvSpPr>
        <dsp:cNvPr id="0" name=""/>
        <dsp:cNvSpPr/>
      </dsp:nvSpPr>
      <dsp:spPr>
        <a:xfrm rot="5400000">
          <a:off x="-266374" y="3438728"/>
          <a:ext cx="1775830" cy="1243081"/>
        </a:xfrm>
        <a:prstGeom prst="chevron">
          <a:avLst/>
        </a:prstGeom>
        <a:solidFill>
          <a:schemeClr val="tx2">
            <a:lumMod val="75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Competitive Barriers</a:t>
          </a:r>
          <a:endParaRPr lang="en-US" sz="1400" b="1" kern="1200" dirty="0">
            <a:latin typeface="Arial" pitchFamily="34" charset="0"/>
            <a:cs typeface="Arial" pitchFamily="34" charset="0"/>
          </a:endParaRPr>
        </a:p>
      </dsp:txBody>
      <dsp:txXfrm rot="-5400000">
        <a:off x="1" y="3793895"/>
        <a:ext cx="1243081" cy="532749"/>
      </dsp:txXfrm>
    </dsp:sp>
    <dsp:sp modelId="{B54B589B-9681-484F-AD86-4F91A2E76767}">
      <dsp:nvSpPr>
        <dsp:cNvPr id="0" name=""/>
        <dsp:cNvSpPr/>
      </dsp:nvSpPr>
      <dsp:spPr>
        <a:xfrm rot="5400000">
          <a:off x="4387795" y="27639"/>
          <a:ext cx="1154289" cy="7443718"/>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Colleges cannot easily be “disaggregated”</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Colleges must look similar to each other</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Standards set and enforced by those that would be undermined by changes</a:t>
          </a:r>
          <a:endParaRPr lang="en-US" sz="1400" kern="1200" dirty="0">
            <a:latin typeface="Arial" pitchFamily="34" charset="0"/>
            <a:cs typeface="Arial" pitchFamily="34" charset="0"/>
          </a:endParaRPr>
        </a:p>
      </dsp:txBody>
      <dsp:txXfrm rot="-5400000">
        <a:off x="1243081" y="3228701"/>
        <a:ext cx="7387370" cy="1041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79D0-3691-4680-A00C-B8F71D905B8E}">
      <dsp:nvSpPr>
        <dsp:cNvPr id="0" name=""/>
        <dsp:cNvSpPr/>
      </dsp:nvSpPr>
      <dsp:spPr>
        <a:xfrm>
          <a:off x="0" y="3991190"/>
          <a:ext cx="4191000" cy="654787"/>
        </a:xfrm>
        <a:prstGeom prst="rect">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sunrise" dir="t"/>
        </a:scene3d>
        <a:sp3d prstMaterial="flat"/>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latin typeface="Arial" pitchFamily="34" charset="0"/>
              <a:cs typeface="Arial" pitchFamily="34" charset="0"/>
            </a:rPr>
            <a:t>Partner college awards credits for the coursework</a:t>
          </a:r>
          <a:endParaRPr lang="en-US" sz="1400" kern="1200" dirty="0">
            <a:latin typeface="Arial" pitchFamily="34" charset="0"/>
            <a:cs typeface="Arial" pitchFamily="34" charset="0"/>
          </a:endParaRPr>
        </a:p>
      </dsp:txBody>
      <dsp:txXfrm>
        <a:off x="0" y="3991190"/>
        <a:ext cx="4191000" cy="654787"/>
      </dsp:txXfrm>
    </dsp:sp>
    <dsp:sp modelId="{A07D5BCE-FF79-4036-8925-3D8E55CEA6CD}">
      <dsp:nvSpPr>
        <dsp:cNvPr id="0" name=""/>
        <dsp:cNvSpPr/>
      </dsp:nvSpPr>
      <dsp:spPr>
        <a:xfrm rot="10800000">
          <a:off x="0" y="2993948"/>
          <a:ext cx="4191000" cy="1007063"/>
        </a:xfrm>
        <a:prstGeom prst="upArrowCallout">
          <a:avLst/>
        </a:prstGeom>
        <a:gradFill rotWithShape="0">
          <a:gsLst>
            <a:gs pos="0">
              <a:schemeClr val="accent4">
                <a:shade val="80000"/>
                <a:hueOff val="-44139"/>
                <a:satOff val="-1091"/>
                <a:lumOff val="6247"/>
                <a:alphaOff val="0"/>
                <a:tint val="50000"/>
                <a:satMod val="300000"/>
              </a:schemeClr>
            </a:gs>
            <a:gs pos="35000">
              <a:schemeClr val="accent4">
                <a:shade val="80000"/>
                <a:hueOff val="-44139"/>
                <a:satOff val="-1091"/>
                <a:lumOff val="6247"/>
                <a:alphaOff val="0"/>
                <a:tint val="37000"/>
                <a:satMod val="300000"/>
              </a:schemeClr>
            </a:gs>
            <a:gs pos="100000">
              <a:schemeClr val="accent4">
                <a:shade val="80000"/>
                <a:hueOff val="-44139"/>
                <a:satOff val="-1091"/>
                <a:lumOff val="62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Student Advisor forwards student records to partner college</a:t>
          </a:r>
        </a:p>
      </dsp:txBody>
      <dsp:txXfrm rot="10800000">
        <a:off x="0" y="2993948"/>
        <a:ext cx="4191000" cy="654359"/>
      </dsp:txXfrm>
    </dsp:sp>
    <dsp:sp modelId="{186B97EC-C9DB-4286-B4C0-4A40989CE534}">
      <dsp:nvSpPr>
        <dsp:cNvPr id="0" name=""/>
        <dsp:cNvSpPr/>
      </dsp:nvSpPr>
      <dsp:spPr>
        <a:xfrm rot="10800000">
          <a:off x="0" y="1996706"/>
          <a:ext cx="4191000" cy="1007063"/>
        </a:xfrm>
        <a:prstGeom prst="upArrowCallout">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Students choose and are admitted to partner college or use ACE Credit</a:t>
          </a:r>
        </a:p>
      </dsp:txBody>
      <dsp:txXfrm rot="10800000">
        <a:off x="0" y="1996706"/>
        <a:ext cx="4191000" cy="654359"/>
      </dsp:txXfrm>
    </dsp:sp>
    <dsp:sp modelId="{E599A01C-4232-43CE-B770-500F2255E43F}">
      <dsp:nvSpPr>
        <dsp:cNvPr id="0" name=""/>
        <dsp:cNvSpPr/>
      </dsp:nvSpPr>
      <dsp:spPr>
        <a:xfrm rot="10800000">
          <a:off x="0" y="999463"/>
          <a:ext cx="4191000" cy="1007063"/>
        </a:xfrm>
        <a:prstGeom prst="upArrowCallout">
          <a:avLst/>
        </a:prstGeom>
        <a:gradFill rotWithShape="0">
          <a:gsLst>
            <a:gs pos="0">
              <a:schemeClr val="accent4">
                <a:shade val="80000"/>
                <a:hueOff val="-132418"/>
                <a:satOff val="-3274"/>
                <a:lumOff val="18741"/>
                <a:alphaOff val="0"/>
                <a:tint val="50000"/>
                <a:satMod val="300000"/>
              </a:schemeClr>
            </a:gs>
            <a:gs pos="35000">
              <a:schemeClr val="accent4">
                <a:shade val="80000"/>
                <a:hueOff val="-132418"/>
                <a:satOff val="-3274"/>
                <a:lumOff val="18741"/>
                <a:alphaOff val="0"/>
                <a:tint val="37000"/>
                <a:satMod val="300000"/>
              </a:schemeClr>
            </a:gs>
            <a:gs pos="100000">
              <a:schemeClr val="accent4">
                <a:shade val="80000"/>
                <a:hueOff val="-132418"/>
                <a:satOff val="-3274"/>
                <a:lumOff val="187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Student successfully completes a series of rigorous assessments and receives a final grade</a:t>
          </a:r>
        </a:p>
      </dsp:txBody>
      <dsp:txXfrm rot="10800000">
        <a:off x="0" y="999463"/>
        <a:ext cx="4191000" cy="654359"/>
      </dsp:txXfrm>
    </dsp:sp>
    <dsp:sp modelId="{CC8F888C-D5E9-4BC8-B5BE-DE995AD2F177}">
      <dsp:nvSpPr>
        <dsp:cNvPr id="0" name=""/>
        <dsp:cNvSpPr/>
      </dsp:nvSpPr>
      <dsp:spPr>
        <a:xfrm rot="10800000">
          <a:off x="0" y="2221"/>
          <a:ext cx="4191000" cy="1007063"/>
        </a:xfrm>
        <a:prstGeom prst="upArrowCallout">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Student enrolls</a:t>
          </a:r>
          <a:endParaRPr lang="en-US" sz="1400" kern="1200" dirty="0">
            <a:latin typeface="Arial" pitchFamily="34" charset="0"/>
            <a:cs typeface="Arial" pitchFamily="34" charset="0"/>
          </a:endParaRPr>
        </a:p>
      </dsp:txBody>
      <dsp:txXfrm rot="10800000">
        <a:off x="0" y="2221"/>
        <a:ext cx="4191000" cy="654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98DBF-0EF1-4601-9AA1-6E32BF1F1F0E}">
      <dsp:nvSpPr>
        <dsp:cNvPr id="0" name=""/>
        <dsp:cNvSpPr/>
      </dsp:nvSpPr>
      <dsp:spPr>
        <a:xfrm>
          <a:off x="1004" y="0"/>
          <a:ext cx="2611933" cy="4525963"/>
        </a:xfrm>
        <a:prstGeom prst="roundRect">
          <a:avLst>
            <a:gd name="adj" fmla="val 10000"/>
          </a:avLst>
        </a:prstGeom>
        <a:solidFill>
          <a:srgbClr val="00666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n-lt"/>
              <a:cs typeface="Arial" pitchFamily="34" charset="0"/>
            </a:rPr>
            <a:t>More Students</a:t>
          </a:r>
          <a:endParaRPr lang="en-US" sz="2800" b="1" kern="1200" dirty="0">
            <a:solidFill>
              <a:schemeClr val="bg1"/>
            </a:solidFill>
            <a:latin typeface="+mn-lt"/>
            <a:cs typeface="Arial" pitchFamily="34" charset="0"/>
          </a:endParaRPr>
        </a:p>
      </dsp:txBody>
      <dsp:txXfrm>
        <a:off x="1004" y="0"/>
        <a:ext cx="2611933" cy="1357788"/>
      </dsp:txXfrm>
    </dsp:sp>
    <dsp:sp modelId="{E9FABF47-3252-490A-A1F2-7BA7B5E151A4}">
      <dsp:nvSpPr>
        <dsp:cNvPr id="0" name=""/>
        <dsp:cNvSpPr/>
      </dsp:nvSpPr>
      <dsp:spPr>
        <a:xfrm>
          <a:off x="262197" y="1357788"/>
          <a:ext cx="2089546" cy="2941875"/>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Arial" pitchFamily="34" charset="0"/>
            </a:rPr>
            <a:t>After StraighterLine a student will need to complete the majority of his or her degree.</a:t>
          </a:r>
        </a:p>
      </dsp:txBody>
      <dsp:txXfrm>
        <a:off x="323398" y="1418989"/>
        <a:ext cx="1967144" cy="2819473"/>
      </dsp:txXfrm>
    </dsp:sp>
    <dsp:sp modelId="{A5079DE0-1B0E-439E-964B-C33211AF8899}">
      <dsp:nvSpPr>
        <dsp:cNvPr id="0" name=""/>
        <dsp:cNvSpPr/>
      </dsp:nvSpPr>
      <dsp:spPr>
        <a:xfrm>
          <a:off x="2808833" y="0"/>
          <a:ext cx="2611933" cy="4525963"/>
        </a:xfrm>
        <a:prstGeom prst="roundRect">
          <a:avLst>
            <a:gd name="adj" fmla="val 10000"/>
          </a:avLst>
        </a:prstGeom>
        <a:solidFill>
          <a:srgbClr val="00666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n-lt"/>
              <a:cs typeface="Arial" pitchFamily="34" charset="0"/>
            </a:rPr>
            <a:t>More Valuable Students</a:t>
          </a:r>
        </a:p>
      </dsp:txBody>
      <dsp:txXfrm>
        <a:off x="2808833" y="0"/>
        <a:ext cx="2611933" cy="1357788"/>
      </dsp:txXfrm>
    </dsp:sp>
    <dsp:sp modelId="{76FE24CB-326A-45F5-85BB-100AAD5B466A}">
      <dsp:nvSpPr>
        <dsp:cNvPr id="0" name=""/>
        <dsp:cNvSpPr/>
      </dsp:nvSpPr>
      <dsp:spPr>
        <a:xfrm>
          <a:off x="3070026" y="1359114"/>
          <a:ext cx="2089546" cy="1364639"/>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Arial" pitchFamily="34" charset="0"/>
            </a:rPr>
            <a:t>These students are very likely to persist</a:t>
          </a:r>
        </a:p>
      </dsp:txBody>
      <dsp:txXfrm>
        <a:off x="3109995" y="1399083"/>
        <a:ext cx="2009608" cy="1284701"/>
      </dsp:txXfrm>
    </dsp:sp>
    <dsp:sp modelId="{0BEC8A57-E1BC-42F0-82BA-DF07D697B092}">
      <dsp:nvSpPr>
        <dsp:cNvPr id="0" name=""/>
        <dsp:cNvSpPr/>
      </dsp:nvSpPr>
      <dsp:spPr>
        <a:xfrm>
          <a:off x="3070026" y="2933699"/>
          <a:ext cx="2089546" cy="1364639"/>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Arial" pitchFamily="34" charset="0"/>
            </a:rPr>
            <a:t>They will likely be out-of-state and using distance education</a:t>
          </a:r>
        </a:p>
      </dsp:txBody>
      <dsp:txXfrm>
        <a:off x="3109995" y="2973668"/>
        <a:ext cx="2009608" cy="1284701"/>
      </dsp:txXfrm>
    </dsp:sp>
    <dsp:sp modelId="{65583F9B-305E-4A59-A0C1-1A691B55F294}">
      <dsp:nvSpPr>
        <dsp:cNvPr id="0" name=""/>
        <dsp:cNvSpPr/>
      </dsp:nvSpPr>
      <dsp:spPr>
        <a:xfrm>
          <a:off x="5616661" y="0"/>
          <a:ext cx="2611933" cy="4525963"/>
        </a:xfrm>
        <a:prstGeom prst="roundRect">
          <a:avLst>
            <a:gd name="adj" fmla="val 10000"/>
          </a:avLst>
        </a:prstGeom>
        <a:solidFill>
          <a:srgbClr val="00666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n-lt"/>
              <a:cs typeface="Arial" pitchFamily="34" charset="0"/>
            </a:rPr>
            <a:t>Referral Partner</a:t>
          </a:r>
        </a:p>
      </dsp:txBody>
      <dsp:txXfrm>
        <a:off x="5616661" y="0"/>
        <a:ext cx="2611933" cy="1357788"/>
      </dsp:txXfrm>
    </dsp:sp>
    <dsp:sp modelId="{6FA919EE-70A5-4FCC-BF8D-13ADF872AFE6}">
      <dsp:nvSpPr>
        <dsp:cNvPr id="0" name=""/>
        <dsp:cNvSpPr/>
      </dsp:nvSpPr>
      <dsp:spPr>
        <a:xfrm>
          <a:off x="5877855" y="1359114"/>
          <a:ext cx="2089546" cy="1364639"/>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Arial" pitchFamily="34" charset="0"/>
            </a:rPr>
            <a:t>Colleges refer students that they cannot serve to StraighterLine</a:t>
          </a:r>
        </a:p>
      </dsp:txBody>
      <dsp:txXfrm>
        <a:off x="5917824" y="1399083"/>
        <a:ext cx="2009608" cy="1284701"/>
      </dsp:txXfrm>
    </dsp:sp>
    <dsp:sp modelId="{62E8C881-FFAB-4CA5-B1F7-FC1B9977D901}">
      <dsp:nvSpPr>
        <dsp:cNvPr id="0" name=""/>
        <dsp:cNvSpPr/>
      </dsp:nvSpPr>
      <dsp:spPr>
        <a:xfrm>
          <a:off x="5877855" y="2933699"/>
          <a:ext cx="2089546" cy="1364639"/>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mn-lt"/>
              <a:cs typeface="Arial" pitchFamily="34" charset="0"/>
            </a:rPr>
            <a:t>Students can receive discount or the college can receive a fee.</a:t>
          </a:r>
        </a:p>
      </dsp:txBody>
      <dsp:txXfrm>
        <a:off x="5917824" y="2973668"/>
        <a:ext cx="2009608" cy="12847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8" rIns="93354" bIns="46678" rtlCol="0"/>
          <a:lstStyle>
            <a:lvl1pPr algn="r" fontAlgn="auto">
              <a:spcBef>
                <a:spcPts val="0"/>
              </a:spcBef>
              <a:spcAft>
                <a:spcPts val="0"/>
              </a:spcAft>
              <a:defRPr sz="1200">
                <a:latin typeface="+mn-lt"/>
              </a:defRPr>
            </a:lvl1pPr>
          </a:lstStyle>
          <a:p>
            <a:pPr>
              <a:defRPr/>
            </a:pPr>
            <a:fld id="{BFBB4F91-7680-4DF5-83E9-B3DD27B28F16}" type="datetimeFigureOut">
              <a:rPr lang="en-US"/>
              <a:pPr>
                <a:defRPr/>
              </a:pPr>
              <a:t>1/23/2013</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54" tIns="46678" rIns="93354" bIns="4667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8" rIns="93354" bIns="46678" rtlCol="0" anchor="b"/>
          <a:lstStyle>
            <a:lvl1pPr algn="r" fontAlgn="auto">
              <a:spcBef>
                <a:spcPts val="0"/>
              </a:spcBef>
              <a:spcAft>
                <a:spcPts val="0"/>
              </a:spcAft>
              <a:defRPr sz="1200">
                <a:latin typeface="+mn-lt"/>
              </a:defRPr>
            </a:lvl1pPr>
          </a:lstStyle>
          <a:p>
            <a:pPr>
              <a:defRPr/>
            </a:pPr>
            <a:fld id="{67A0682D-A89C-467E-A076-F0F46FED5F57}" type="slidenum">
              <a:rPr lang="en-US"/>
              <a:pPr>
                <a:defRPr/>
              </a:pPr>
              <a:t>‹#›</a:t>
            </a:fld>
            <a:endParaRPr lang="en-US" dirty="0"/>
          </a:p>
        </p:txBody>
      </p:sp>
    </p:spTree>
    <p:extLst>
      <p:ext uri="{BB962C8B-B14F-4D97-AF65-F5344CB8AC3E}">
        <p14:creationId xmlns:p14="http://schemas.microsoft.com/office/powerpoint/2010/main" val="224250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4" tIns="46678" rIns="93354" bIns="46678" rtlCol="0"/>
          <a:lstStyle>
            <a:lvl1pPr algn="r" fontAlgn="auto">
              <a:spcBef>
                <a:spcPts val="0"/>
              </a:spcBef>
              <a:spcAft>
                <a:spcPts val="0"/>
              </a:spcAft>
              <a:defRPr sz="1200">
                <a:latin typeface="+mn-lt"/>
              </a:defRPr>
            </a:lvl1pPr>
          </a:lstStyle>
          <a:p>
            <a:pPr>
              <a:defRPr/>
            </a:pPr>
            <a:fld id="{84F3B060-E77E-4FCA-85B7-02A16B7F4BFD}" type="datetimeFigureOut">
              <a:rPr lang="en-US"/>
              <a:pPr>
                <a:defRPr/>
              </a:pPr>
              <a:t>1/23/2013</a:t>
            </a:fld>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4" tIns="46678" rIns="93354" bIns="46678" rtlCol="0" anchor="ctr"/>
          <a:lstStyle/>
          <a:p>
            <a:pPr lvl="0"/>
            <a:endParaRPr lang="en-US" noProof="0"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8" rIns="93354" bIns="466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3044719" cy="465614"/>
          </a:xfrm>
          <a:prstGeom prst="rect">
            <a:avLst/>
          </a:prstGeom>
        </p:spPr>
        <p:txBody>
          <a:bodyPr vert="horz" lIns="93354" tIns="46678" rIns="93354" bIns="4667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8" rIns="93354" bIns="46678" rtlCol="0" anchor="b"/>
          <a:lstStyle>
            <a:lvl1pPr algn="r" fontAlgn="auto">
              <a:spcBef>
                <a:spcPts val="0"/>
              </a:spcBef>
              <a:spcAft>
                <a:spcPts val="0"/>
              </a:spcAft>
              <a:defRPr sz="1200">
                <a:latin typeface="+mn-lt"/>
              </a:defRPr>
            </a:lvl1pPr>
          </a:lstStyle>
          <a:p>
            <a:pPr>
              <a:defRPr/>
            </a:pPr>
            <a:fld id="{0797DD6A-E11B-4E6F-BF8A-D3D65D39F46E}" type="slidenum">
              <a:rPr lang="en-US"/>
              <a:pPr>
                <a:defRPr/>
              </a:pPr>
              <a:t>‹#›</a:t>
            </a:fld>
            <a:endParaRPr lang="en-US" dirty="0"/>
          </a:p>
        </p:txBody>
      </p:sp>
    </p:spTree>
    <p:extLst>
      <p:ext uri="{BB962C8B-B14F-4D97-AF65-F5344CB8AC3E}">
        <p14:creationId xmlns:p14="http://schemas.microsoft.com/office/powerpoint/2010/main" val="2350518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Goes by other names such as “disruption”</a:t>
            </a:r>
          </a:p>
          <a:p>
            <a:r>
              <a:rPr lang="en-US" dirty="0" smtClean="0"/>
              <a:t>Caveats – ACICS is unique,</a:t>
            </a:r>
            <a:r>
              <a:rPr lang="en-US" baseline="0" dirty="0" smtClean="0"/>
              <a:t> and I will talk about college generally, particularly regionals</a:t>
            </a:r>
          </a:p>
          <a:p>
            <a:r>
              <a:rPr lang="en-US" baseline="0" dirty="0" smtClean="0"/>
              <a:t>Must talk about </a:t>
            </a:r>
            <a:r>
              <a:rPr lang="en-US" baseline="0" dirty="0" err="1" smtClean="0"/>
              <a:t>StraighterLine</a:t>
            </a:r>
            <a:r>
              <a:rPr lang="en-US" baseline="0" dirty="0" smtClean="0"/>
              <a:t> because I’ve built it according to the trends in higher </a:t>
            </a:r>
            <a:r>
              <a:rPr lang="en-US" baseline="0" dirty="0" err="1" smtClean="0"/>
              <a:t>ed</a:t>
            </a:r>
            <a:r>
              <a:rPr lang="en-US" baseline="0" dirty="0" smtClean="0"/>
              <a:t> that I will talk about.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1/23/2013 6:20 AM</a:t>
            </a:fld>
            <a:endParaRPr lang="en-US" dirty="0"/>
          </a:p>
        </p:txBody>
      </p:sp>
      <p:sp>
        <p:nvSpPr>
          <p:cNvPr id="6" name="Footer Placeholder 5"/>
          <p:cNvSpPr>
            <a:spLocks noGrp="1"/>
          </p:cNvSpPr>
          <p:nvPr>
            <p:ph type="ftr" sz="quarter" idx="12"/>
          </p:nvPr>
        </p:nvSpPr>
        <p:spPr>
          <a:xfrm>
            <a:off x="0" y="8845045"/>
            <a:ext cx="6323648" cy="46561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23647" y="8845045"/>
            <a:ext cx="701002" cy="465614"/>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2008</a:t>
            </a:r>
            <a:r>
              <a:rPr lang="en-US" baseline="0" dirty="0" smtClean="0"/>
              <a:t> Controversial. Now, not so much. MOOC with a business model. </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4FDD0-BA1E-4CB6-BDC0-D60265BF2E9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12</a:t>
            </a:fld>
            <a:endParaRPr lang="en-US"/>
          </a:p>
        </p:txBody>
      </p:sp>
    </p:spTree>
    <p:extLst>
      <p:ext uri="{BB962C8B-B14F-4D97-AF65-F5344CB8AC3E}">
        <p14:creationId xmlns:p14="http://schemas.microsoft.com/office/powerpoint/2010/main" val="41654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Selective v. non-selective</a:t>
            </a:r>
          </a:p>
          <a:p>
            <a:endParaRPr lang="en-US" baseline="0" dirty="0" smtClean="0"/>
          </a:p>
          <a:p>
            <a:r>
              <a:rPr lang="en-US" baseline="0" dirty="0" smtClean="0"/>
              <a:t>Transfer restrictions – already loosening. Converse is also true – selective will increase transfer restrictions – article about Williams and Tufts accepting fewer AP credits.</a:t>
            </a:r>
          </a:p>
          <a:p>
            <a:endParaRPr lang="en-US" baseline="0" dirty="0" smtClean="0"/>
          </a:p>
          <a:p>
            <a:r>
              <a:rPr lang="en-US" baseline="0" dirty="0" smtClean="0"/>
              <a:t>Course prices will vary by the cost of the course – subscription models make a lot more sense for students. On a separate note, I think subscription pricing has tremendous potential to reduce the cost of high-failure rate courses for students and for state governments.</a:t>
            </a:r>
          </a:p>
          <a:p>
            <a:endParaRPr lang="en-US" baseline="0" dirty="0" smtClean="0"/>
          </a:p>
          <a:p>
            <a:r>
              <a:rPr lang="en-US" baseline="0" dirty="0" smtClean="0"/>
              <a:t>College marketing strategies – buy-one-get-one-free, refer-a-friend, frequent learner cards… Read a story recently about college tuition vouchers given to teachers showing up on eBay.</a:t>
            </a:r>
          </a:p>
          <a:p>
            <a:endParaRPr lang="en-US" baseline="0" dirty="0" smtClean="0"/>
          </a:p>
          <a:p>
            <a:r>
              <a:rPr lang="en-US" baseline="0" dirty="0" smtClean="0"/>
              <a:t>Institutional participation in PD – removed from constructs of the college and allowed to transfer </a:t>
            </a:r>
            <a:r>
              <a:rPr lang="en-US" baseline="0" smtClean="0"/>
              <a:t>back in/Agency model.</a:t>
            </a:r>
            <a:endParaRPr lang="en-US" baseline="0" dirty="0" smtClean="0"/>
          </a:p>
          <a:p>
            <a:endParaRPr lang="en-US" baseline="0" dirty="0" smtClean="0"/>
          </a:p>
          <a:p>
            <a:r>
              <a:rPr lang="en-US" baseline="0" dirty="0" smtClean="0"/>
              <a:t>Rising cost of college – Not that it won’t cost more, but that people will know what they’re getting. The rising cost of cars isn’t an issue, thought here are expensive cars. People pick what meets their needs. </a:t>
            </a:r>
          </a:p>
          <a:p>
            <a:endParaRPr lang="en-US" baseline="0" dirty="0" smtClean="0"/>
          </a:p>
        </p:txBody>
      </p:sp>
      <p:sp>
        <p:nvSpPr>
          <p:cNvPr id="4" name="Slide Number Placeholder 3"/>
          <p:cNvSpPr>
            <a:spLocks noGrp="1"/>
          </p:cNvSpPr>
          <p:nvPr>
            <p:ph type="sldNum" sz="quarter" idx="10"/>
          </p:nvPr>
        </p:nvSpPr>
        <p:spPr/>
        <p:txBody>
          <a:bodyPr/>
          <a:lstStyle/>
          <a:p>
            <a:fld id="{93DB79BE-3641-47ED-AECF-0F095418E8F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really want to wonk out…</a:t>
            </a:r>
            <a:endParaRPr lang="en-US" dirty="0"/>
          </a:p>
        </p:txBody>
      </p:sp>
      <p:sp>
        <p:nvSpPr>
          <p:cNvPr id="4" name="Slide Number Placeholder 3"/>
          <p:cNvSpPr>
            <a:spLocks noGrp="1"/>
          </p:cNvSpPr>
          <p:nvPr>
            <p:ph type="sldNum" sz="quarter" idx="10"/>
          </p:nvPr>
        </p:nvSpPr>
        <p:spPr/>
        <p:txBody>
          <a:bodyPr/>
          <a:lstStyle/>
          <a:p>
            <a:fld id="{93DB79BE-3641-47ED-AECF-0F095418E8F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a:t>
            </a:fld>
            <a:endParaRPr lang="en-US"/>
          </a:p>
        </p:txBody>
      </p:sp>
    </p:spTree>
    <p:extLst>
      <p:ext uri="{BB962C8B-B14F-4D97-AF65-F5344CB8AC3E}">
        <p14:creationId xmlns:p14="http://schemas.microsoft.com/office/powerpoint/2010/main" val="374361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Hearkens back to your days</a:t>
            </a:r>
            <a:r>
              <a:rPr lang="en-US" baseline="0" dirty="0" smtClean="0"/>
              <a:t> as a freshman.</a:t>
            </a:r>
            <a:endParaRPr lang="en-US" dirty="0" smtClean="0"/>
          </a:p>
          <a:p>
            <a:endParaRPr lang="en-US" dirty="0" smtClean="0"/>
          </a:p>
          <a:p>
            <a:r>
              <a:rPr lang="en-US" dirty="0" smtClean="0"/>
              <a:t>In a competitive market,</a:t>
            </a:r>
            <a:r>
              <a:rPr lang="en-US" baseline="0" dirty="0" smtClean="0"/>
              <a:t> eventually price = marginal cost. So, If I’m the first one to build a new widget and I price it much higher than what it costs me to make because nobody has one yet, I can generate profit. Eventually, someone else produces the widget and charges less than me. Eventually someone does the same thing to the second person </a:t>
            </a:r>
            <a:r>
              <a:rPr lang="en-US" baseline="0" dirty="0" err="1" smtClean="0"/>
              <a:t>utnil</a:t>
            </a:r>
            <a:r>
              <a:rPr lang="en-US" baseline="0" dirty="0" smtClean="0"/>
              <a:t> the price of a widget falls to its cost of delivery. </a:t>
            </a:r>
          </a:p>
          <a:p>
            <a:endParaRPr lang="en-US" baseline="0" dirty="0" smtClean="0"/>
          </a:p>
          <a:p>
            <a:r>
              <a:rPr lang="en-US" baseline="0" dirty="0" smtClean="0"/>
              <a:t>Historically, we’ve never been able to say what it cost to produce a college degree because there was only one way to do “college.” However, online “college” can be disaggregated and pieces can be done much more cheaply. This is threatening to some and an opportunity to others. But this is the dynamic of higher </a:t>
            </a:r>
            <a:r>
              <a:rPr lang="en-US" baseline="0" dirty="0" err="1" smtClean="0"/>
              <a:t>ed</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93DB79BE-3641-47ED-AECF-0F095418E8F5}" type="slidenum">
              <a:rPr lang="en-US" smtClean="0"/>
              <a:pPr/>
              <a:t>3</a:t>
            </a:fld>
            <a:endParaRPr lang="en-US"/>
          </a:p>
        </p:txBody>
      </p:sp>
    </p:spTree>
    <p:extLst>
      <p:ext uri="{BB962C8B-B14F-4D97-AF65-F5344CB8AC3E}">
        <p14:creationId xmlns:p14="http://schemas.microsoft.com/office/powerpoint/2010/main" val="51557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equivalent</a:t>
            </a:r>
            <a:r>
              <a:rPr lang="en-US" baseline="0" dirty="0" smtClean="0"/>
              <a:t> would be the USPS charging first class rates for email exchange.</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4</a:t>
            </a:fld>
            <a:endParaRPr lang="en-US"/>
          </a:p>
        </p:txBody>
      </p:sp>
    </p:spTree>
    <p:extLst>
      <p:ext uri="{BB962C8B-B14F-4D97-AF65-F5344CB8AC3E}">
        <p14:creationId xmlns:p14="http://schemas.microsoft.com/office/powerpoint/2010/main" val="375037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Subsidy</a:t>
            </a:r>
            <a:r>
              <a:rPr lang="en-US" baseline="0" dirty="0" smtClean="0"/>
              <a:t> – conservatively estimated at $7,750 per student per year. Doesn’t include federal tax exemption and more.</a:t>
            </a:r>
          </a:p>
          <a:p>
            <a:endParaRPr lang="en-US" baseline="0" dirty="0" smtClean="0"/>
          </a:p>
          <a:p>
            <a:r>
              <a:rPr lang="en-US" baseline="0" dirty="0" smtClean="0"/>
              <a:t>Preferred market position that’s very difficult to penetrate.</a:t>
            </a:r>
          </a:p>
          <a:p>
            <a:endParaRPr lang="en-US" baseline="0" dirty="0" smtClean="0"/>
          </a:p>
          <a:p>
            <a:r>
              <a:rPr lang="en-US" baseline="0" dirty="0" smtClean="0"/>
              <a:t>The result is “profiteering” by colleges. </a:t>
            </a:r>
          </a:p>
          <a:p>
            <a:pPr marL="175050" indent="-175050">
              <a:buFont typeface="Arial" charset="0"/>
              <a:buChar char="•"/>
            </a:pPr>
            <a:r>
              <a:rPr lang="en-US" baseline="0" dirty="0" smtClean="0"/>
              <a:t>Huge subsidies to face to face programs from online programs – ASU and SNHU. </a:t>
            </a:r>
          </a:p>
          <a:p>
            <a:pPr marL="175050" indent="-175050">
              <a:buFont typeface="Arial" charset="0"/>
              <a:buChar char="•"/>
            </a:pPr>
            <a:r>
              <a:rPr lang="en-US" baseline="0" dirty="0" smtClean="0"/>
              <a:t>Why for-profit colleges are so profitable.</a:t>
            </a:r>
          </a:p>
          <a:p>
            <a:pPr marL="175050" indent="-175050">
              <a:buFont typeface="Arial" charset="0"/>
              <a:buChar char="•"/>
            </a:pPr>
            <a:r>
              <a:rPr lang="en-US" baseline="0" dirty="0" smtClean="0"/>
              <a:t>Growth in platform companies with revenue sharing arrangements</a:t>
            </a:r>
          </a:p>
          <a:p>
            <a:endParaRPr lang="en-US" baseline="0" dirty="0" smtClean="0"/>
          </a:p>
        </p:txBody>
      </p:sp>
      <p:sp>
        <p:nvSpPr>
          <p:cNvPr id="4" name="Slide Number Placeholder 3"/>
          <p:cNvSpPr>
            <a:spLocks noGrp="1"/>
          </p:cNvSpPr>
          <p:nvPr>
            <p:ph type="sldNum" sz="quarter" idx="10"/>
          </p:nvPr>
        </p:nvSpPr>
        <p:spPr/>
        <p:txBody>
          <a:bodyPr/>
          <a:lstStyle/>
          <a:p>
            <a:fld id="{93DB79BE-3641-47ED-AECF-0F095418E8F5}" type="slidenum">
              <a:rPr lang="en-US" smtClean="0"/>
              <a:pPr/>
              <a:t>5</a:t>
            </a:fld>
            <a:endParaRPr lang="en-US"/>
          </a:p>
        </p:txBody>
      </p:sp>
    </p:spTree>
    <p:extLst>
      <p:ext uri="{BB962C8B-B14F-4D97-AF65-F5344CB8AC3E}">
        <p14:creationId xmlns:p14="http://schemas.microsoft.com/office/powerpoint/2010/main" val="5610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Subsidy</a:t>
            </a:r>
            <a:r>
              <a:rPr lang="en-US" baseline="0" dirty="0" smtClean="0"/>
              <a:t> – conservatively estimated at $7,750 per student per year. Doesn’t include federal tax exemption and more.</a:t>
            </a:r>
          </a:p>
          <a:p>
            <a:endParaRPr lang="en-US" baseline="0" dirty="0" smtClean="0"/>
          </a:p>
          <a:p>
            <a:r>
              <a:rPr lang="en-US" baseline="0" dirty="0" smtClean="0"/>
              <a:t>Preferred market position that’s very difficult to penetrate.</a:t>
            </a:r>
          </a:p>
          <a:p>
            <a:endParaRPr lang="en-US" baseline="0" dirty="0" smtClean="0"/>
          </a:p>
          <a:p>
            <a:r>
              <a:rPr lang="en-US" baseline="0" dirty="0" smtClean="0"/>
              <a:t>The result is “profiteering” by colleges. </a:t>
            </a:r>
          </a:p>
          <a:p>
            <a:pPr marL="175050" indent="-175050">
              <a:buFont typeface="Arial" charset="0"/>
              <a:buChar char="•"/>
            </a:pPr>
            <a:r>
              <a:rPr lang="en-US" baseline="0" dirty="0" smtClean="0"/>
              <a:t>Huge subsidies to face to face programs from online programs – ASU and SNHU. </a:t>
            </a:r>
          </a:p>
          <a:p>
            <a:pPr marL="175050" indent="-175050">
              <a:buFont typeface="Arial" charset="0"/>
              <a:buChar char="•"/>
            </a:pPr>
            <a:r>
              <a:rPr lang="en-US" baseline="0" dirty="0" smtClean="0"/>
              <a:t>Why for-profit colleges are so profitable.</a:t>
            </a:r>
          </a:p>
          <a:p>
            <a:pPr marL="175050" indent="-175050">
              <a:buFont typeface="Arial" charset="0"/>
              <a:buChar char="•"/>
            </a:pPr>
            <a:r>
              <a:rPr lang="en-US" baseline="0" dirty="0" smtClean="0"/>
              <a:t>Growth in platform companies with revenue sharing arrangements</a:t>
            </a:r>
          </a:p>
          <a:p>
            <a:endParaRPr lang="en-US" baseline="0" dirty="0" smtClean="0"/>
          </a:p>
        </p:txBody>
      </p:sp>
      <p:sp>
        <p:nvSpPr>
          <p:cNvPr id="4" name="Slide Number Placeholder 3"/>
          <p:cNvSpPr>
            <a:spLocks noGrp="1"/>
          </p:cNvSpPr>
          <p:nvPr>
            <p:ph type="sldNum" sz="quarter" idx="10"/>
          </p:nvPr>
        </p:nvSpPr>
        <p:spPr/>
        <p:txBody>
          <a:bodyPr/>
          <a:lstStyle/>
          <a:p>
            <a:fld id="{93DB79BE-3641-47ED-AECF-0F095418E8F5}" type="slidenum">
              <a:rPr lang="en-US" smtClean="0"/>
              <a:pPr/>
              <a:t>6</a:t>
            </a:fld>
            <a:endParaRPr lang="en-US"/>
          </a:p>
        </p:txBody>
      </p:sp>
    </p:spTree>
    <p:extLst>
      <p:ext uri="{BB962C8B-B14F-4D97-AF65-F5344CB8AC3E}">
        <p14:creationId xmlns:p14="http://schemas.microsoft.com/office/powerpoint/2010/main" val="5610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r>
              <a:rPr lang="en-US" dirty="0" smtClean="0"/>
              <a:t>Mention VC reaction.</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7</a:t>
            </a:fld>
            <a:endParaRPr lang="en-US"/>
          </a:p>
        </p:txBody>
      </p:sp>
    </p:spTree>
    <p:extLst>
      <p:ext uri="{BB962C8B-B14F-4D97-AF65-F5344CB8AC3E}">
        <p14:creationId xmlns:p14="http://schemas.microsoft.com/office/powerpoint/2010/main" val="416545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2008</a:t>
            </a:r>
            <a:r>
              <a:rPr lang="en-US" baseline="0" dirty="0" smtClean="0"/>
              <a:t> Controversial. Now, not so much. MOOC with a business model. </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4FDD0-BA1E-4CB6-BDC0-D60265BF2E90}"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9</a:t>
            </a:fld>
            <a:endParaRPr lang="en-US"/>
          </a:p>
        </p:txBody>
      </p:sp>
    </p:spTree>
    <p:extLst>
      <p:ext uri="{BB962C8B-B14F-4D97-AF65-F5344CB8AC3E}">
        <p14:creationId xmlns:p14="http://schemas.microsoft.com/office/powerpoint/2010/main" val="416545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426"/>
            <a:ext cx="9144000" cy="6858000"/>
          </a:xfrm>
          <a:prstGeom prst="rect">
            <a:avLst/>
          </a:prstGeom>
        </p:spPr>
      </p:pic>
      <p:sp>
        <p:nvSpPr>
          <p:cNvPr id="9" name="Rectangle 8"/>
          <p:cNvSpPr/>
          <p:nvPr/>
        </p:nvSpPr>
        <p:spPr>
          <a:xfrm>
            <a:off x="-76200" y="6172200"/>
            <a:ext cx="9296400" cy="762000"/>
          </a:xfrm>
          <a:prstGeom prst="rect">
            <a:avLst/>
          </a:prstGeom>
          <a:gradFill>
            <a:gsLst>
              <a:gs pos="0">
                <a:schemeClr val="bg1">
                  <a:lumMod val="95000"/>
                  <a:alpha val="70000"/>
                </a:schemeClr>
              </a:gs>
              <a:gs pos="100000">
                <a:schemeClr val="bg1">
                  <a:lumMod val="85000"/>
                  <a:alpha val="70000"/>
                </a:schemeClr>
              </a:gs>
            </a:gsLst>
            <a:lin ang="5400000" scaled="0"/>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00200"/>
            <a:ext cx="7772400" cy="1470025"/>
          </a:xfrm>
        </p:spPr>
        <p:txBody>
          <a:bodyPr/>
          <a:lstStyle>
            <a:lvl1pPr>
              <a:defRPr>
                <a:solidFill>
                  <a:srgbClr val="C41230"/>
                </a:solidFill>
                <a:effectLst>
                  <a:innerShdw blurRad="63500" dist="50800" dir="13500000">
                    <a:prstClr val="black">
                      <a:alpha val="50000"/>
                    </a:prstClr>
                  </a:inn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rgbClr val="4555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2239749D-57E9-41A2-BA6E-FE94EAA70A12}" type="datetimeFigureOut">
              <a:rPr lang="en-US" smtClean="0"/>
              <a:pPr>
                <a:defRPr/>
              </a:pPr>
              <a:t>1/23/2013</a:t>
            </a:fld>
            <a:endParaRPr lang="en-US"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B4E51F69-B6A0-4C0D-B633-2764237F7ECA}" type="slidenum">
              <a:rPr lang="en-US" smtClean="0"/>
              <a:pPr/>
              <a:t>‹#›</a:t>
            </a:fld>
            <a:endParaRPr lang="en-US" dirty="0"/>
          </a:p>
        </p:txBody>
      </p:sp>
      <p:sp>
        <p:nvSpPr>
          <p:cNvPr id="7" name="Rectangle 6"/>
          <p:cNvSpPr/>
          <p:nvPr/>
        </p:nvSpPr>
        <p:spPr>
          <a:xfrm>
            <a:off x="-76200" y="-76200"/>
            <a:ext cx="9296400" cy="533400"/>
          </a:xfrm>
          <a:prstGeom prst="rect">
            <a:avLst/>
          </a:prstGeom>
          <a:gradFill>
            <a:gsLst>
              <a:gs pos="81000">
                <a:schemeClr val="tx1">
                  <a:lumMod val="0"/>
                </a:schemeClr>
              </a:gs>
              <a:gs pos="0">
                <a:schemeClr val="tx1">
                  <a:lumMod val="75000"/>
                  <a:lumOff val="25000"/>
                </a:schemeClr>
              </a:gs>
            </a:gsLst>
            <a:lin ang="5400000" scaled="0"/>
          </a:gradFill>
          <a:ln w="190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9743"/>
            <a:ext cx="1371600" cy="217714"/>
          </a:xfrm>
          <a:prstGeom prst="rect">
            <a:avLst/>
          </a:prstGeom>
        </p:spPr>
      </p:pic>
      <p:sp>
        <p:nvSpPr>
          <p:cNvPr id="12" name="TextBox 11"/>
          <p:cNvSpPr txBox="1"/>
          <p:nvPr/>
        </p:nvSpPr>
        <p:spPr>
          <a:xfrm>
            <a:off x="1600200" y="136949"/>
            <a:ext cx="4800600" cy="230832"/>
          </a:xfrm>
          <a:prstGeom prst="rect">
            <a:avLst/>
          </a:prstGeom>
          <a:noFill/>
        </p:spPr>
        <p:txBody>
          <a:bodyPr wrap="square" rtlCol="0">
            <a:spAutoFit/>
          </a:bodyPr>
          <a:lstStyle/>
          <a:p>
            <a:r>
              <a:rPr lang="en-US" sz="900" i="1" dirty="0" smtClean="0">
                <a:solidFill>
                  <a:schemeClr val="bg1">
                    <a:lumMod val="65000"/>
                  </a:schemeClr>
                </a:solidFill>
                <a:effectLst/>
              </a:rPr>
              <a:t>the shortest distance between you and your degree</a:t>
            </a:r>
            <a:endParaRPr lang="en-US" sz="900" i="1" dirty="0">
              <a:solidFill>
                <a:schemeClr val="bg1">
                  <a:lumMod val="65000"/>
                </a:schemeClr>
              </a:solidFill>
              <a:effectLst/>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914400"/>
            <a:ext cx="7772400" cy="728663"/>
          </a:xfrm>
          <a:prstGeom prst="rect">
            <a:avLst/>
          </a:prstGeom>
        </p:spPr>
      </p:pic>
    </p:spTree>
    <p:extLst>
      <p:ext uri="{BB962C8B-B14F-4D97-AF65-F5344CB8AC3E}">
        <p14:creationId xmlns:p14="http://schemas.microsoft.com/office/powerpoint/2010/main" val="2184403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81723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52853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2"/>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tx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311150" y="12192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Oval 8"/>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4362450" y="2209800"/>
            <a:ext cx="419100" cy="420688"/>
          </a:xfrm>
          <a:prstGeom prst="ellipse">
            <a:avLst/>
          </a:prstGeom>
          <a:solidFill>
            <a:schemeClr val="accent1"/>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Date Placeholder 27"/>
          <p:cNvSpPr>
            <a:spLocks noGrp="1"/>
          </p:cNvSpPr>
          <p:nvPr>
            <p:ph type="dt" sz="half" idx="10"/>
          </p:nvPr>
        </p:nvSpPr>
        <p:spPr/>
        <p:txBody>
          <a:bodyPr/>
          <a:lstStyle>
            <a:lvl1pPr>
              <a:defRPr/>
            </a:lvl1pPr>
          </a:lstStyle>
          <a:p>
            <a:pPr>
              <a:defRPr/>
            </a:pPr>
            <a:fld id="{819086AC-4608-444D-8420-EFAC0F09A81F}" type="datetimeFigureOut">
              <a:rPr lang="en-US" smtClean="0"/>
              <a:pPr>
                <a:defRPr/>
              </a:pPr>
              <a:t>1/23/2013</a:t>
            </a:fld>
            <a:endParaRPr lang="en-US" dirty="0"/>
          </a:p>
        </p:txBody>
      </p:sp>
      <p:sp>
        <p:nvSpPr>
          <p:cNvPr id="13" name="Footer Placeholder 16"/>
          <p:cNvSpPr>
            <a:spLocks noGrp="1"/>
          </p:cNvSpPr>
          <p:nvPr>
            <p:ph type="ftr" sz="quarter" idx="11"/>
          </p:nvPr>
        </p:nvSpPr>
        <p:spPr/>
        <p:txBody>
          <a:bodyPr/>
          <a:lstStyle>
            <a:lvl1pPr>
              <a:defRPr/>
            </a:lvl1pPr>
          </a:lstStyle>
          <a:p>
            <a:pPr>
              <a:defRPr/>
            </a:pPr>
            <a:endParaRPr lang="en-US"/>
          </a:p>
        </p:txBody>
      </p:sp>
      <p:sp>
        <p:nvSpPr>
          <p:cNvPr id="14" name="Slide Number Placeholder 28"/>
          <p:cNvSpPr>
            <a:spLocks noGrp="1"/>
          </p:cNvSpPr>
          <p:nvPr>
            <p:ph type="sldNum" sz="quarter" idx="12"/>
          </p:nvPr>
        </p:nvSpPr>
        <p:spPr>
          <a:xfrm>
            <a:off x="4343400" y="2209800"/>
            <a:ext cx="457200" cy="441325"/>
          </a:xfrm>
          <a:prstGeom prst="rect">
            <a:avLst/>
          </a:prstGeom>
          <a:solidFill>
            <a:srgbClr val="DB0725"/>
          </a:solidFill>
        </p:spPr>
        <p:txBody>
          <a:bodyPr/>
          <a:lstStyle>
            <a:lvl1pPr>
              <a:defRPr>
                <a:solidFill>
                  <a:schemeClr val="bg1"/>
                </a:solidFill>
              </a:defRPr>
            </a:lvl1pPr>
          </a:lstStyle>
          <a:p>
            <a:pPr>
              <a:defRPr/>
            </a:pPr>
            <a:fld id="{18F1CA15-E9EE-414A-AC67-C7A7F497C61B}" type="slidenum">
              <a:rPr lang="en-US"/>
              <a:pPr>
                <a:defRPr/>
              </a:pPr>
              <a:t>‹#›</a:t>
            </a:fld>
            <a:endParaRPr lang="en-US" dirty="0"/>
          </a:p>
        </p:txBody>
      </p:sp>
      <p:pic>
        <p:nvPicPr>
          <p:cNvPr id="15" name="Picture 19" descr="SL-logo_1500px-w_transparen.gif"/>
          <p:cNvPicPr>
            <a:picLocks noChangeAspect="1"/>
          </p:cNvPicPr>
          <p:nvPr userDrawn="1"/>
        </p:nvPicPr>
        <p:blipFill>
          <a:blip r:embed="rId2" cstate="print"/>
          <a:srcRect/>
          <a:stretch>
            <a:fillRect/>
          </a:stretch>
        </p:blipFill>
        <p:spPr bwMode="auto">
          <a:xfrm>
            <a:off x="152401" y="152401"/>
            <a:ext cx="2667000" cy="42809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2"/>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0" y="0"/>
            <a:ext cx="9144000" cy="1828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tx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311150" y="1676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Oval 8"/>
          <p:cNvSpPr/>
          <p:nvPr/>
        </p:nvSpPr>
        <p:spPr>
          <a:xfrm>
            <a:off x="4191000" y="14478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4303713" y="1560513"/>
            <a:ext cx="420687" cy="420687"/>
          </a:xfrm>
          <a:prstGeom prst="ellipse">
            <a:avLst/>
          </a:prstGeom>
          <a:solidFill>
            <a:schemeClr val="accent1"/>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Date Placeholder 27"/>
          <p:cNvSpPr>
            <a:spLocks noGrp="1"/>
          </p:cNvSpPr>
          <p:nvPr>
            <p:ph type="dt" sz="half" idx="10"/>
          </p:nvPr>
        </p:nvSpPr>
        <p:spPr/>
        <p:txBody>
          <a:bodyPr/>
          <a:lstStyle>
            <a:lvl1pPr>
              <a:defRPr/>
            </a:lvl1pPr>
          </a:lstStyle>
          <a:p>
            <a:pPr>
              <a:defRPr/>
            </a:pPr>
            <a:fld id="{D7C96DB2-B39B-4DBD-A1E2-8BBACB3B95E4}" type="datetimeFigureOut">
              <a:rPr lang="en-US" smtClean="0"/>
              <a:pPr>
                <a:defRPr/>
              </a:pPr>
              <a:t>1/23/2013</a:t>
            </a:fld>
            <a:endParaRPr lang="en-US" dirty="0"/>
          </a:p>
        </p:txBody>
      </p:sp>
      <p:sp>
        <p:nvSpPr>
          <p:cNvPr id="13" name="Footer Placeholder 16"/>
          <p:cNvSpPr>
            <a:spLocks noGrp="1"/>
          </p:cNvSpPr>
          <p:nvPr>
            <p:ph type="ftr" sz="quarter" idx="11"/>
          </p:nvPr>
        </p:nvSpPr>
        <p:spPr/>
        <p:txBody>
          <a:bodyPr/>
          <a:lstStyle>
            <a:lvl1pPr>
              <a:defRPr/>
            </a:lvl1pPr>
          </a:lstStyle>
          <a:p>
            <a:pPr>
              <a:defRPr/>
            </a:pPr>
            <a:endParaRPr lang="en-US"/>
          </a:p>
        </p:txBody>
      </p:sp>
      <p:sp>
        <p:nvSpPr>
          <p:cNvPr id="14" name="Slide Number Placeholder 28"/>
          <p:cNvSpPr>
            <a:spLocks noGrp="1"/>
          </p:cNvSpPr>
          <p:nvPr>
            <p:ph type="sldNum" sz="quarter" idx="12"/>
          </p:nvPr>
        </p:nvSpPr>
        <p:spPr>
          <a:xfrm>
            <a:off x="4267200" y="1524000"/>
            <a:ext cx="457200" cy="441325"/>
          </a:xfrm>
          <a:prstGeom prst="rect">
            <a:avLst/>
          </a:prstGeom>
        </p:spPr>
        <p:txBody>
          <a:bodyPr/>
          <a:lstStyle>
            <a:lvl1pPr>
              <a:defRPr>
                <a:solidFill>
                  <a:schemeClr val="bg1"/>
                </a:solidFill>
              </a:defRPr>
            </a:lvl1pPr>
          </a:lstStyle>
          <a:p>
            <a:pPr>
              <a:defRPr/>
            </a:pPr>
            <a:fld id="{44CC6C6A-C022-4C38-8B19-321525496003}" type="slidenum">
              <a:rPr lang="en-US"/>
              <a:pPr>
                <a:defRPr/>
              </a:pPr>
              <a:t>‹#›</a:t>
            </a:fld>
            <a:endParaRPr lang="en-US" dirty="0"/>
          </a:p>
        </p:txBody>
      </p:sp>
      <p:pic>
        <p:nvPicPr>
          <p:cNvPr id="15" name="Picture 19" descr="SL-logo_1500px-w_transparen.gif"/>
          <p:cNvPicPr>
            <a:picLocks noChangeAspect="1"/>
          </p:cNvPicPr>
          <p:nvPr userDrawn="1"/>
        </p:nvPicPr>
        <p:blipFill>
          <a:blip r:embed="rId2" cstate="print"/>
          <a:srcRect/>
          <a:stretch>
            <a:fillRect/>
          </a:stretch>
        </p:blipFill>
        <p:spPr bwMode="auto">
          <a:xfrm>
            <a:off x="152401" y="152401"/>
            <a:ext cx="2667000" cy="42809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0"/>
          </p:nvPr>
        </p:nvSpPr>
        <p:spPr/>
        <p:txBody>
          <a:bodyPr/>
          <a:lstStyle>
            <a:lvl1pPr>
              <a:defRPr/>
            </a:lvl1pPr>
          </a:lstStyle>
          <a:p>
            <a:pPr>
              <a:defRPr/>
            </a:pPr>
            <a:fld id="{4BB0A6CA-2033-4EF7-B9ED-C07346E7CD33}" type="datetimeFigureOut">
              <a:rPr lang="en-US" smtClean="0"/>
              <a:pPr>
                <a:defRPr/>
              </a:pPr>
              <a:t>1/23/2013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4362450" y="1027113"/>
            <a:ext cx="457200" cy="441325"/>
          </a:xfrm>
          <a:prstGeom prst="rect">
            <a:avLst/>
          </a:prstGeom>
        </p:spPr>
        <p:txBody>
          <a:bodyPr/>
          <a:lstStyle>
            <a:lvl1pPr>
              <a:defRPr/>
            </a:lvl1pPr>
          </a:lstStyle>
          <a:p>
            <a:pPr>
              <a:defRPr/>
            </a:pPr>
            <a:fld id="{D5A374E0-BE9F-49F8-BAE2-7B337468234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2"/>
      </p:bgRef>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6410325"/>
            <a:ext cx="3044825" cy="365125"/>
          </a:xfrm>
        </p:spPr>
        <p:txBody>
          <a:bodyPr/>
          <a:lstStyle>
            <a:lvl1pPr>
              <a:defRPr/>
            </a:lvl1pPr>
          </a:lstStyle>
          <a:p>
            <a:pPr>
              <a:defRPr/>
            </a:pPr>
            <a:fld id="{5D8825E1-CC6B-4A0C-8138-A1E17851DD0A}" type="datetimeFigureOut">
              <a:rPr lang="en-US" smtClean="0"/>
              <a:pPr>
                <a:defRPr/>
              </a:pPr>
              <a:t>1/23/2013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CC5D60A1-8A04-478E-819F-B5B360C0279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2"/>
      </p:bgRef>
    </p:bg>
    <p:spTree>
      <p:nvGrpSpPr>
        <p:cNvPr id="1" name=""/>
        <p:cNvGrpSpPr/>
        <p:nvPr/>
      </p:nvGrpSpPr>
      <p:grpSpPr>
        <a:xfrm>
          <a:off x="0" y="0"/>
          <a:ext cx="0" cy="0"/>
          <a:chOff x="0" y="0"/>
          <a:chExt cx="0" cy="0"/>
        </a:xfrm>
      </p:grpSpPr>
      <p:sp>
        <p:nvSpPr>
          <p:cNvPr id="6" name="Straight Connector 5"/>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Rectangle 13"/>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Oval 1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Date Placeholder 6"/>
          <p:cNvSpPr>
            <a:spLocks noGrp="1"/>
          </p:cNvSpPr>
          <p:nvPr>
            <p:ph type="dt" sz="half" idx="10"/>
          </p:nvPr>
        </p:nvSpPr>
        <p:spPr/>
        <p:txBody>
          <a:bodyPr/>
          <a:lstStyle>
            <a:lvl1pPr>
              <a:defRPr/>
            </a:lvl1pPr>
          </a:lstStyle>
          <a:p>
            <a:pPr>
              <a:defRPr/>
            </a:pPr>
            <a:fld id="{CB8A6732-9B97-445E-BEAA-15DBF54F4D4C}" type="datetimeFigureOut">
              <a:rPr lang="en-US" smtClean="0"/>
              <a:pPr>
                <a:defRPr/>
              </a:pPr>
              <a:t>1/23/2013</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a:prstGeom prst="rect">
            <a:avLst/>
          </a:prstGeom>
        </p:spPr>
        <p:txBody>
          <a:bodyPr/>
          <a:lstStyle>
            <a:lvl1pPr algn="ctr">
              <a:defRPr/>
            </a:lvl1pPr>
          </a:lstStyle>
          <a:p>
            <a:pPr>
              <a:defRPr/>
            </a:pPr>
            <a:fld id="{B48BCB52-4574-473D-B404-9E7C340CE193}" type="slidenum">
              <a:rPr lang="en-US"/>
              <a:pPr>
                <a:defRPr/>
              </a:pPr>
              <a:t>‹#›</a:t>
            </a:fld>
            <a:endParaRPr lang="en-US" dirty="0"/>
          </a:p>
        </p:txBody>
      </p:sp>
      <p:pic>
        <p:nvPicPr>
          <p:cNvPr id="21" name="Picture 19" descr="SL-logo_1500px-w_transparen.gif"/>
          <p:cNvPicPr>
            <a:picLocks noChangeAspect="1"/>
          </p:cNvPicPr>
          <p:nvPr userDrawn="1"/>
        </p:nvPicPr>
        <p:blipFill>
          <a:blip r:embed="rId2" cstate="print"/>
          <a:srcRect/>
          <a:stretch>
            <a:fillRect/>
          </a:stretch>
        </p:blipFill>
        <p:spPr bwMode="auto">
          <a:xfrm>
            <a:off x="152401" y="152401"/>
            <a:ext cx="2667000" cy="42809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558BF6F-4044-4C2B-8690-0F58DF73DEEA}" type="datetimeFigureOut">
              <a:rPr lang="en-US" smtClean="0"/>
              <a:pPr>
                <a:defRPr/>
              </a:pPr>
              <a:t>1/23/2013</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dirty="0"/>
          </a:p>
        </p:txBody>
      </p:sp>
      <p:sp>
        <p:nvSpPr>
          <p:cNvPr id="4" name="Slide Number Placeholder 4"/>
          <p:cNvSpPr>
            <a:spLocks noGrp="1"/>
          </p:cNvSpPr>
          <p:nvPr>
            <p:ph type="sldNum" sz="quarter" idx="12"/>
          </p:nvPr>
        </p:nvSpPr>
        <p:spPr>
          <a:xfrm>
            <a:off x="4343400" y="1036638"/>
            <a:ext cx="457200" cy="441325"/>
          </a:xfrm>
          <a:prstGeom prst="rect">
            <a:avLst/>
          </a:prstGeom>
        </p:spPr>
        <p:txBody>
          <a:bodyPr/>
          <a:lstStyle>
            <a:lvl1pPr>
              <a:defRPr/>
            </a:lvl1pPr>
          </a:lstStyle>
          <a:p>
            <a:pPr>
              <a:defRPr/>
            </a:pPr>
            <a:fld id="{1E3666B4-EAAE-444D-9E32-7F8BC3AA2D3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p:nvPr/>
        </p:nvSpPr>
        <p:spPr>
          <a:xfrm>
            <a:off x="6248400" y="5334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chemeClr val="accent1"/>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Text Placeholder 3"/>
          <p:cNvSpPr>
            <a:spLocks noGrp="1"/>
          </p:cNvSpPr>
          <p:nvPr>
            <p:ph type="body" sz="half" idx="2"/>
          </p:nvPr>
        </p:nvSpPr>
        <p:spPr>
          <a:xfrm>
            <a:off x="6400800" y="6858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24" name="Content Placeholder 19"/>
          <p:cNvSpPr>
            <a:spLocks noGrp="1"/>
          </p:cNvSpPr>
          <p:nvPr>
            <p:ph sz="quarter" idx="1"/>
          </p:nvPr>
        </p:nvSpPr>
        <p:spPr>
          <a:xfrm>
            <a:off x="228600" y="609600"/>
            <a:ext cx="5943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Slide Number Placeholder 6"/>
          <p:cNvSpPr>
            <a:spLocks noGrp="1"/>
          </p:cNvSpPr>
          <p:nvPr>
            <p:ph type="sldNum" sz="quarter" idx="10"/>
          </p:nvPr>
        </p:nvSpPr>
        <p:spPr>
          <a:xfrm>
            <a:off x="1371600" y="304800"/>
            <a:ext cx="457200" cy="441325"/>
          </a:xfrm>
          <a:prstGeom prst="rect">
            <a:avLst/>
          </a:prstGeom>
        </p:spPr>
        <p:txBody>
          <a:bodyPr/>
          <a:lstStyle>
            <a:lvl1pPr>
              <a:defRPr>
                <a:solidFill>
                  <a:schemeClr val="bg1"/>
                </a:solidFill>
              </a:defRPr>
            </a:lvl1pPr>
          </a:lstStyle>
          <a:p>
            <a:pPr>
              <a:defRPr/>
            </a:pPr>
            <a:fld id="{862227A1-2F5A-432A-872D-FDB5E0C4F44F}" type="slidenum">
              <a:rPr lang="en-US"/>
              <a:pPr>
                <a:defRPr/>
              </a:pPr>
              <a:t>‹#›</a:t>
            </a:fld>
            <a:endParaRPr lang="en-US" dirty="0"/>
          </a:p>
        </p:txBody>
      </p:sp>
      <p:sp>
        <p:nvSpPr>
          <p:cNvPr id="18" name="Date Placeholder 4"/>
          <p:cNvSpPr>
            <a:spLocks noGrp="1"/>
          </p:cNvSpPr>
          <p:nvPr>
            <p:ph type="dt" sz="half" idx="11"/>
          </p:nvPr>
        </p:nvSpPr>
        <p:spPr>
          <a:xfrm>
            <a:off x="5788025" y="6405563"/>
            <a:ext cx="3044825" cy="365125"/>
          </a:xfrm>
        </p:spPr>
        <p:txBody>
          <a:bodyPr/>
          <a:lstStyle>
            <a:lvl1pPr>
              <a:defRPr/>
            </a:lvl1pPr>
          </a:lstStyle>
          <a:p>
            <a:pPr>
              <a:defRPr/>
            </a:pPr>
            <a:fld id="{ED50B368-EBF5-4529-9210-F899CB0951C1}" type="datetimeFigureOut">
              <a:rPr lang="en-US" smtClean="0"/>
              <a:pPr>
                <a:defRPr/>
              </a:pPr>
              <a:t>1/23/2013</a:t>
            </a:fld>
            <a:endParaRPr lang="en-US" dirty="0"/>
          </a:p>
        </p:txBody>
      </p:sp>
      <p:sp>
        <p:nvSpPr>
          <p:cNvPr id="19"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pic>
        <p:nvPicPr>
          <p:cNvPr id="20" name="Picture 19" descr="SL-logo_1500px-w_transparen.gif"/>
          <p:cNvPicPr>
            <a:picLocks noChangeAspect="1"/>
          </p:cNvPicPr>
          <p:nvPr userDrawn="1"/>
        </p:nvPicPr>
        <p:blipFill>
          <a:blip r:embed="rId2" cstate="print"/>
          <a:srcRect/>
          <a:stretch>
            <a:fillRect/>
          </a:stretch>
        </p:blipFill>
        <p:spPr bwMode="auto">
          <a:xfrm>
            <a:off x="228600" y="6019800"/>
            <a:ext cx="2667000" cy="428098"/>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p:nvPr/>
        </p:nvSpPr>
        <p:spPr>
          <a:xfrm>
            <a:off x="6248400" y="5334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chemeClr val="accent1"/>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pic>
        <p:nvPicPr>
          <p:cNvPr id="16" name="Picture 32" descr="SL-logo_1500px-w_transparen.gif"/>
          <p:cNvPicPr>
            <a:picLocks noChangeAspect="1"/>
          </p:cNvPicPr>
          <p:nvPr userDrawn="1"/>
        </p:nvPicPr>
        <p:blipFill>
          <a:blip r:embed="rId2" cstate="print"/>
          <a:srcRect/>
          <a:stretch>
            <a:fillRect/>
          </a:stretch>
        </p:blipFill>
        <p:spPr bwMode="auto">
          <a:xfrm>
            <a:off x="149226" y="6096000"/>
            <a:ext cx="2699956" cy="433388"/>
          </a:xfrm>
          <a:prstGeom prst="rect">
            <a:avLst/>
          </a:prstGeom>
          <a:noFill/>
          <a:ln w="9525">
            <a:noFill/>
            <a:miter lim="800000"/>
            <a:headEnd/>
            <a:tailEnd/>
          </a:ln>
        </p:spPr>
      </p:pic>
      <p:sp>
        <p:nvSpPr>
          <p:cNvPr id="4" name="Text Placeholder 3"/>
          <p:cNvSpPr>
            <a:spLocks noGrp="1"/>
          </p:cNvSpPr>
          <p:nvPr>
            <p:ph type="body" sz="half" idx="2"/>
          </p:nvPr>
        </p:nvSpPr>
        <p:spPr>
          <a:xfrm>
            <a:off x="6400800" y="6858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25" name="Picture Placeholder 2"/>
          <p:cNvSpPr>
            <a:spLocks noGrp="1"/>
          </p:cNvSpPr>
          <p:nvPr>
            <p:ph type="pic" idx="1"/>
          </p:nvPr>
        </p:nvSpPr>
        <p:spPr>
          <a:xfrm>
            <a:off x="228600" y="685800"/>
            <a:ext cx="5867400" cy="47244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Slide Number Placeholder 6"/>
          <p:cNvSpPr>
            <a:spLocks noGrp="1"/>
          </p:cNvSpPr>
          <p:nvPr>
            <p:ph type="sldNum" sz="quarter" idx="10"/>
          </p:nvPr>
        </p:nvSpPr>
        <p:spPr>
          <a:xfrm>
            <a:off x="1371600" y="304800"/>
            <a:ext cx="457200" cy="441325"/>
          </a:xfrm>
          <a:prstGeom prst="rect">
            <a:avLst/>
          </a:prstGeom>
        </p:spPr>
        <p:txBody>
          <a:bodyPr/>
          <a:lstStyle>
            <a:lvl1pPr>
              <a:defRPr>
                <a:solidFill>
                  <a:schemeClr val="bg1"/>
                </a:solidFill>
              </a:defRPr>
            </a:lvl1pPr>
          </a:lstStyle>
          <a:p>
            <a:pPr>
              <a:defRPr/>
            </a:pPr>
            <a:fld id="{5DCED9F6-C3A9-47FE-A24A-CB805A7375BA}" type="slidenum">
              <a:rPr lang="en-US"/>
              <a:pPr>
                <a:defRPr/>
              </a:pPr>
              <a:t>‹#›</a:t>
            </a:fld>
            <a:endParaRPr lang="en-US" dirty="0"/>
          </a:p>
        </p:txBody>
      </p:sp>
      <p:sp>
        <p:nvSpPr>
          <p:cNvPr id="18" name="Date Placeholder 4"/>
          <p:cNvSpPr>
            <a:spLocks noGrp="1"/>
          </p:cNvSpPr>
          <p:nvPr>
            <p:ph type="dt" sz="half" idx="11"/>
          </p:nvPr>
        </p:nvSpPr>
        <p:spPr>
          <a:xfrm>
            <a:off x="5788025" y="6405563"/>
            <a:ext cx="3044825" cy="365125"/>
          </a:xfrm>
        </p:spPr>
        <p:txBody>
          <a:bodyPr/>
          <a:lstStyle>
            <a:lvl1pPr>
              <a:defRPr/>
            </a:lvl1pPr>
          </a:lstStyle>
          <a:p>
            <a:pPr>
              <a:defRPr/>
            </a:pPr>
            <a:fld id="{6692FB02-0F96-4BFD-82CD-400C58CE66F1}" type="datetimeFigureOut">
              <a:rPr lang="en-US" smtClean="0"/>
              <a:pPr>
                <a:defRPr/>
              </a:pPr>
              <a:t>1/23/2013</a:t>
            </a:fld>
            <a:endParaRPr lang="en-US" dirty="0"/>
          </a:p>
        </p:txBody>
      </p:sp>
      <p:sp>
        <p:nvSpPr>
          <p:cNvPr id="19"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76200" y="6477000"/>
            <a:ext cx="9296400" cy="457200"/>
          </a:xfrm>
          <a:prstGeom prst="rect">
            <a:avLst/>
          </a:prstGeom>
          <a:gradFill>
            <a:gsLst>
              <a:gs pos="0">
                <a:schemeClr val="bg1">
                  <a:lumMod val="95000"/>
                  <a:alpha val="70000"/>
                </a:schemeClr>
              </a:gs>
              <a:gs pos="100000">
                <a:schemeClr val="bg1">
                  <a:lumMod val="85000"/>
                  <a:alpha val="70000"/>
                </a:schemeClr>
              </a:gs>
            </a:gsLst>
            <a:lin ang="5400000" scaled="0"/>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txBox="1">
            <a:spLocks/>
          </p:cNvSpPr>
          <p:nvPr/>
        </p:nvSpPr>
        <p:spPr>
          <a:xfrm>
            <a:off x="457200" y="64770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76D12-3F4C-4D47-BF05-8FCD4F80397F}" type="datetimeFigureOut">
              <a:rPr lang="en-US" smtClean="0"/>
              <a:pPr/>
              <a:t>1/23/2013</a:t>
            </a:fld>
            <a:endParaRPr lang="en-US" dirty="0"/>
          </a:p>
        </p:txBody>
      </p:sp>
      <p:sp>
        <p:nvSpPr>
          <p:cNvPr id="10" name="Footer Placeholder 4"/>
          <p:cNvSpPr txBox="1">
            <a:spLocks/>
          </p:cNvSpPr>
          <p:nvPr/>
        </p:nvSpPr>
        <p:spPr>
          <a:xfrm>
            <a:off x="3124200" y="64770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www.straighterline.com</a:t>
            </a:r>
            <a:endParaRPr lang="en-US" dirty="0"/>
          </a:p>
        </p:txBody>
      </p:sp>
      <p:sp>
        <p:nvSpPr>
          <p:cNvPr id="11" name="Slide Number Placeholder 5"/>
          <p:cNvSpPr txBox="1">
            <a:spLocks/>
          </p:cNvSpPr>
          <p:nvPr/>
        </p:nvSpPr>
        <p:spPr>
          <a:xfrm>
            <a:off x="65532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51F69-B6A0-4C0D-B633-2764237F7ECA}" type="slidenum">
              <a:rPr lang="en-US" smtClean="0"/>
              <a:pPr/>
              <a:t>‹#›</a:t>
            </a:fld>
            <a:endParaRPr lang="en-US" dirty="0"/>
          </a:p>
        </p:txBody>
      </p:sp>
      <p:sp>
        <p:nvSpPr>
          <p:cNvPr id="12" name="Rectangle 11"/>
          <p:cNvSpPr/>
          <p:nvPr/>
        </p:nvSpPr>
        <p:spPr>
          <a:xfrm>
            <a:off x="-76200" y="-76200"/>
            <a:ext cx="9296400" cy="533400"/>
          </a:xfrm>
          <a:prstGeom prst="rect">
            <a:avLst/>
          </a:prstGeom>
          <a:gradFill>
            <a:gsLst>
              <a:gs pos="81000">
                <a:schemeClr val="tx1">
                  <a:lumMod val="0"/>
                </a:schemeClr>
              </a:gs>
              <a:gs pos="0">
                <a:schemeClr val="tx1">
                  <a:lumMod val="75000"/>
                  <a:lumOff val="25000"/>
                </a:schemeClr>
              </a:gs>
            </a:gsLst>
            <a:lin ang="5400000" scaled="0"/>
          </a:gradFill>
          <a:ln w="190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9743"/>
            <a:ext cx="1371600" cy="217714"/>
          </a:xfrm>
          <a:prstGeom prst="rect">
            <a:avLst/>
          </a:prstGeom>
        </p:spPr>
      </p:pic>
      <p:sp>
        <p:nvSpPr>
          <p:cNvPr id="2" name="Title 1"/>
          <p:cNvSpPr>
            <a:spLocks noGrp="1"/>
          </p:cNvSpPr>
          <p:nvPr>
            <p:ph type="title"/>
          </p:nvPr>
        </p:nvSpPr>
        <p:spPr>
          <a:xfrm>
            <a:off x="457200" y="685800"/>
            <a:ext cx="8229600" cy="731838"/>
          </a:xfrm>
        </p:spPr>
        <p:txBody>
          <a:bodyPr>
            <a:normAutofit/>
          </a:bodyPr>
          <a:lstStyle>
            <a:lvl1pPr algn="l">
              <a:defRPr sz="3600">
                <a:solidFill>
                  <a:srgbClr val="C41230"/>
                </a:solidFill>
                <a:effectLst>
                  <a:innerShdw blurRad="63500" dist="50800" dir="13500000">
                    <a:prstClr val="black">
                      <a:alpha val="50000"/>
                    </a:prstClr>
                  </a:inn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a:defRPr>
                <a:solidFill>
                  <a:srgbClr val="455560"/>
                </a:solidFill>
              </a:defRPr>
            </a:lvl1pPr>
            <a:lvl2pPr>
              <a:defRPr>
                <a:solidFill>
                  <a:srgbClr val="455560"/>
                </a:solidFill>
              </a:defRPr>
            </a:lvl2pPr>
            <a:lvl3pPr>
              <a:defRPr>
                <a:solidFill>
                  <a:srgbClr val="455560"/>
                </a:solidFill>
              </a:defRPr>
            </a:lvl3pPr>
            <a:lvl4pPr>
              <a:defRPr>
                <a:solidFill>
                  <a:srgbClr val="455560"/>
                </a:solidFill>
              </a:defRPr>
            </a:lvl4pPr>
            <a:lvl5pPr>
              <a:defRPr>
                <a:solidFill>
                  <a:srgbClr val="4555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p:nvSpPr>
        <p:spPr>
          <a:xfrm>
            <a:off x="1600200" y="136949"/>
            <a:ext cx="4800600" cy="230832"/>
          </a:xfrm>
          <a:prstGeom prst="rect">
            <a:avLst/>
          </a:prstGeom>
          <a:noFill/>
        </p:spPr>
        <p:txBody>
          <a:bodyPr wrap="square" rtlCol="0">
            <a:spAutoFit/>
          </a:bodyPr>
          <a:lstStyle/>
          <a:p>
            <a:r>
              <a:rPr lang="en-US" sz="900" i="1" dirty="0" smtClean="0">
                <a:solidFill>
                  <a:schemeClr val="bg1">
                    <a:lumMod val="65000"/>
                  </a:schemeClr>
                </a:solidFill>
                <a:effectLst/>
              </a:rPr>
              <a:t>the shortest distance between you and your degree</a:t>
            </a:r>
            <a:endParaRPr lang="en-US" sz="900" i="1" dirty="0">
              <a:solidFill>
                <a:schemeClr val="bg1">
                  <a:lumMod val="65000"/>
                </a:schemeClr>
              </a:solidFill>
              <a:effectLst/>
            </a:endParaRPr>
          </a:p>
        </p:txBody>
      </p:sp>
    </p:spTree>
    <p:extLst>
      <p:ext uri="{BB962C8B-B14F-4D97-AF65-F5344CB8AC3E}">
        <p14:creationId xmlns:p14="http://schemas.microsoft.com/office/powerpoint/2010/main" val="23110882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Ref idx="1001">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A61EF6-D755-4E9F-A59B-E44587022AFE}" type="datetimeFigureOut">
              <a:rPr lang="en-US" smtClean="0"/>
              <a:pPr>
                <a:defRPr/>
              </a:pPr>
              <a:t>1/23/2013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36BA6355-2C1C-4C88-B679-C8879CE7F4D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userDrawn="1"/>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30" descr="SL-logo_1500px-w_transparen.gif"/>
          <p:cNvPicPr>
            <a:picLocks noChangeAspect="1"/>
          </p:cNvPicPr>
          <p:nvPr userDrawn="1"/>
        </p:nvPicPr>
        <p:blipFill>
          <a:blip r:embed="rId2" cstate="print"/>
          <a:srcRect/>
          <a:stretch>
            <a:fillRect/>
          </a:stretch>
        </p:blipFill>
        <p:spPr bwMode="auto">
          <a:xfrm>
            <a:off x="7643813" y="228600"/>
            <a:ext cx="966787" cy="6022975"/>
          </a:xfrm>
          <a:prstGeom prst="rect">
            <a:avLst/>
          </a:prstGeom>
          <a:noFill/>
          <a:ln w="9525">
            <a:noFill/>
            <a:miter lim="800000"/>
            <a:headEnd/>
            <a:tailEnd/>
          </a:ln>
        </p:spPr>
      </p:pic>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5"/>
          <p:cNvSpPr>
            <a:spLocks noGrp="1"/>
          </p:cNvSpPr>
          <p:nvPr>
            <p:ph type="sldNum" sz="quarter" idx="10"/>
          </p:nvPr>
        </p:nvSpPr>
        <p:spPr>
          <a:xfrm>
            <a:off x="6915150" y="3009900"/>
            <a:ext cx="457200" cy="441325"/>
          </a:xfrm>
          <a:prstGeom prst="rect">
            <a:avLst/>
          </a:prstGeom>
        </p:spPr>
        <p:txBody>
          <a:bodyPr/>
          <a:lstStyle>
            <a:lvl1pPr>
              <a:defRPr/>
            </a:lvl1pPr>
          </a:lstStyle>
          <a:p>
            <a:pPr>
              <a:defRPr/>
            </a:pPr>
            <a:fld id="{5ABA642D-E586-4476-8A4F-18506268511F}" type="slidenum">
              <a:rPr lang="en-US"/>
              <a:pPr>
                <a:defRPr/>
              </a:pPr>
              <a:t>‹#›</a:t>
            </a:fld>
            <a:endParaRPr lang="en-US" dirty="0"/>
          </a:p>
        </p:txBody>
      </p:sp>
      <p:sp>
        <p:nvSpPr>
          <p:cNvPr id="15" name="Date Placeholder 3"/>
          <p:cNvSpPr>
            <a:spLocks noGrp="1"/>
          </p:cNvSpPr>
          <p:nvPr>
            <p:ph type="dt" sz="half" idx="11"/>
          </p:nvPr>
        </p:nvSpPr>
        <p:spPr/>
        <p:txBody>
          <a:bodyPr/>
          <a:lstStyle>
            <a:lvl1pPr>
              <a:defRPr/>
            </a:lvl1pPr>
          </a:lstStyle>
          <a:p>
            <a:pPr>
              <a:defRPr/>
            </a:pPr>
            <a:fld id="{46C6A20C-7C6B-470A-8D23-ED8D218DEE3B}" type="datetimeFigureOut">
              <a:rPr lang="en-US" smtClean="0"/>
              <a:pPr>
                <a:defRPr/>
              </a:pPr>
              <a:t>1/23/2013</a:t>
            </a:fld>
            <a:endParaRPr lang="en-US" dirty="0"/>
          </a:p>
        </p:txBody>
      </p:sp>
      <p:sp>
        <p:nvSpPr>
          <p:cNvPr id="16"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14121B2-8A3D-4E1C-87BC-89F023938FFC}" type="slidenum">
              <a:rPr lang="en-US"/>
              <a:pPr>
                <a:defRPr/>
              </a:pPr>
              <a:t>‹#›</a:t>
            </a:fld>
            <a:endParaRPr lang="en-US"/>
          </a:p>
        </p:txBody>
      </p:sp>
    </p:spTree>
    <p:extLst>
      <p:ext uri="{BB962C8B-B14F-4D97-AF65-F5344CB8AC3E}">
        <p14:creationId xmlns:p14="http://schemas.microsoft.com/office/powerpoint/2010/main" val="1318319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14121B2-8A3D-4E1C-87BC-89F023938FFC}" type="slidenum">
              <a:rPr lang="en-US"/>
              <a:pPr>
                <a:defRPr/>
              </a:pPr>
              <a:t>‹#›</a:t>
            </a:fld>
            <a:endParaRPr lang="en-US"/>
          </a:p>
        </p:txBody>
      </p:sp>
    </p:spTree>
    <p:extLst>
      <p:ext uri="{BB962C8B-B14F-4D97-AF65-F5344CB8AC3E}">
        <p14:creationId xmlns:p14="http://schemas.microsoft.com/office/powerpoint/2010/main" val="17927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1350652-63AC-4769-8839-CB2F942F72B9}" type="datetimeFigureOut">
              <a:rPr lang="en-US" smtClean="0"/>
              <a:pPr>
                <a:defRPr/>
              </a:pPr>
              <a:t>1/23/2013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10940E-248C-490C-9981-F2BB09E999D3}" type="slidenum">
              <a:rPr lang="en-US" smtClean="0"/>
              <a:pPr>
                <a:defRPr/>
              </a:pPr>
              <a:t>‹#›</a:t>
            </a:fld>
            <a:endParaRPr lang="en-US" dirty="0"/>
          </a:p>
        </p:txBody>
      </p:sp>
      <p:pic>
        <p:nvPicPr>
          <p:cNvPr id="7" name="Picture 19" descr="SL-logo_1500px-w_transparen.gif"/>
          <p:cNvPicPr>
            <a:picLocks noChangeAspect="1"/>
          </p:cNvPicPr>
          <p:nvPr userDrawn="1"/>
        </p:nvPicPr>
        <p:blipFill>
          <a:blip r:embed="rId2" cstate="print"/>
          <a:srcRect/>
          <a:stretch>
            <a:fillRect/>
          </a:stretch>
        </p:blipFill>
        <p:spPr bwMode="auto">
          <a:xfrm>
            <a:off x="3505200" y="5943600"/>
            <a:ext cx="2667000" cy="428098"/>
          </a:xfrm>
          <a:prstGeom prst="rect">
            <a:avLst/>
          </a:prstGeom>
          <a:noFill/>
          <a:ln w="9525">
            <a:noFill/>
            <a:miter lim="800000"/>
            <a:headEnd/>
            <a:tailEnd/>
          </a:ln>
        </p:spPr>
      </p:pic>
    </p:spTree>
    <p:extLst>
      <p:ext uri="{BB962C8B-B14F-4D97-AF65-F5344CB8AC3E}">
        <p14:creationId xmlns:p14="http://schemas.microsoft.com/office/powerpoint/2010/main" val="8231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241785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282619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190182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B2A76F-FECD-4173-9A4D-89DB9468C75F}" type="datetimeFigureOut">
              <a:rPr lang="en-US" smtClean="0"/>
              <a:pPr>
                <a:defRPr/>
              </a:pPr>
              <a:t>1/23/2013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407A471-E96C-433C-9661-0D266EADC2D1}" type="slidenum">
              <a:rPr lang="en-US" smtClean="0"/>
              <a:pPr>
                <a:defRPr/>
              </a:pPr>
              <a:t>‹#›</a:t>
            </a:fld>
            <a:endParaRPr lang="en-US" dirty="0"/>
          </a:p>
        </p:txBody>
      </p:sp>
    </p:spTree>
    <p:extLst>
      <p:ext uri="{BB962C8B-B14F-4D97-AF65-F5344CB8AC3E}">
        <p14:creationId xmlns:p14="http://schemas.microsoft.com/office/powerpoint/2010/main" val="407429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39477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39749D-57E9-41A2-BA6E-FE94EAA70A12}" type="datetimeFigureOut">
              <a:rPr lang="en-US" smtClean="0"/>
              <a:pPr>
                <a:defRPr/>
              </a:pPr>
              <a:t>1/23/2013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E51F69-B6A0-4C0D-B633-2764237F7ECA}" type="slidenum">
              <a:rPr lang="en-US" smtClean="0"/>
              <a:t>‹#›</a:t>
            </a:fld>
            <a:endParaRPr lang="en-US"/>
          </a:p>
        </p:txBody>
      </p:sp>
    </p:spTree>
    <p:extLst>
      <p:ext uri="{BB962C8B-B14F-4D97-AF65-F5344CB8AC3E}">
        <p14:creationId xmlns:p14="http://schemas.microsoft.com/office/powerpoint/2010/main" val="310587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39749D-57E9-41A2-BA6E-FE94EAA70A12}" type="datetimeFigureOut">
              <a:rPr lang="en-US" smtClean="0"/>
              <a:pPr>
                <a:defRPr/>
              </a:pPr>
              <a:t>1/23/2013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51F69-B6A0-4C0D-B633-2764237F7ECA}" type="slidenum">
              <a:rPr lang="en-US" smtClean="0"/>
              <a:t>‹#›</a:t>
            </a:fld>
            <a:endParaRPr lang="en-US"/>
          </a:p>
        </p:txBody>
      </p:sp>
    </p:spTree>
    <p:extLst>
      <p:ext uri="{BB962C8B-B14F-4D97-AF65-F5344CB8AC3E}">
        <p14:creationId xmlns:p14="http://schemas.microsoft.com/office/powerpoint/2010/main" val="20967926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784" r:id="rId12"/>
    <p:sldLayoutId id="2147483785" r:id="rId13"/>
    <p:sldLayoutId id="2147483786" r:id="rId14"/>
    <p:sldLayoutId id="2147483789" r:id="rId15"/>
    <p:sldLayoutId id="2147483790" r:id="rId16"/>
    <p:sldLayoutId id="2147483791" r:id="rId17"/>
    <p:sldLayoutId id="2147483794" r:id="rId18"/>
    <p:sldLayoutId id="2147483795" r:id="rId19"/>
    <p:sldLayoutId id="2147483796" r:id="rId20"/>
    <p:sldLayoutId id="2147483797" r:id="rId21"/>
    <p:sldLayoutId id="2147483815" r:id="rId22"/>
    <p:sldLayoutId id="2147483819"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jpg"/><Relationship Id="rId12" Type="http://schemas.openxmlformats.org/officeDocument/2006/relationships/image" Target="../media/image53.jpeg"/><Relationship Id="rId17" Type="http://schemas.openxmlformats.org/officeDocument/2006/relationships/image" Target="../media/image58.jpg"/><Relationship Id="rId2" Type="http://schemas.openxmlformats.org/officeDocument/2006/relationships/image" Target="../media/image43.jpeg"/><Relationship Id="rId16" Type="http://schemas.openxmlformats.org/officeDocument/2006/relationships/image" Target="../media/image57.jpeg"/><Relationship Id="rId20" Type="http://schemas.openxmlformats.org/officeDocument/2006/relationships/image" Target="../media/image61.jpg"/><Relationship Id="rId1" Type="http://schemas.openxmlformats.org/officeDocument/2006/relationships/slideLayout" Target="../slideLayouts/slideLayout1.xml"/><Relationship Id="rId6" Type="http://schemas.openxmlformats.org/officeDocument/2006/relationships/image" Target="../media/image47.jpg"/><Relationship Id="rId11" Type="http://schemas.openxmlformats.org/officeDocument/2006/relationships/image" Target="../media/image52.gif"/><Relationship Id="rId5" Type="http://schemas.openxmlformats.org/officeDocument/2006/relationships/image" Target="../media/image46.jpg"/><Relationship Id="rId15" Type="http://schemas.openxmlformats.org/officeDocument/2006/relationships/image" Target="../media/image56.jpg"/><Relationship Id="rId10" Type="http://schemas.openxmlformats.org/officeDocument/2006/relationships/image" Target="../media/image51.gif"/><Relationship Id="rId19" Type="http://schemas.openxmlformats.org/officeDocument/2006/relationships/image" Target="../media/image60.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jp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0.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39.gif"/><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eg"/><Relationship Id="rId32" Type="http://schemas.openxmlformats.org/officeDocument/2006/relationships/image" Target="../media/image3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2.jpeg"/><Relationship Id="rId10" Type="http://schemas.openxmlformats.org/officeDocument/2006/relationships/image" Target="../media/image17.gif"/><Relationship Id="rId19" Type="http://schemas.openxmlformats.org/officeDocument/2006/relationships/image" Target="../media/image26.jpeg"/><Relationship Id="rId31" Type="http://schemas.openxmlformats.org/officeDocument/2006/relationships/image" Target="../media/image3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gif"/><Relationship Id="rId27" Type="http://schemas.openxmlformats.org/officeDocument/2006/relationships/image" Target="../media/image34.png"/><Relationship Id="rId30" Type="http://schemas.openxmlformats.org/officeDocument/2006/relationships/hyperlink" Target="http://www.cui.edu/" TargetMode="External"/><Relationship Id="rId35"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734050"/>
            <a:ext cx="8870951" cy="1293812"/>
          </a:xfrm>
        </p:spPr>
        <p:txBody>
          <a:bodyPr>
            <a:normAutofit/>
          </a:bodyPr>
          <a:lstStyle/>
          <a:p>
            <a:r>
              <a:rPr lang="en-US" sz="2400" b="1" dirty="0" err="1" smtClean="0">
                <a:latin typeface="Arial" pitchFamily="34" charset="0"/>
                <a:cs typeface="Arial" pitchFamily="34" charset="0"/>
              </a:rPr>
              <a:t>Burck</a:t>
            </a:r>
            <a:r>
              <a:rPr lang="en-US" sz="2400" b="1" dirty="0" smtClean="0">
                <a:latin typeface="Arial" pitchFamily="34" charset="0"/>
                <a:cs typeface="Arial" pitchFamily="34" charset="0"/>
              </a:rPr>
              <a:t> Smith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5" y="990600"/>
            <a:ext cx="6193194" cy="4629150"/>
          </a:xfrm>
          <a:prstGeom prst="rect">
            <a:avLst/>
          </a:prstGeom>
        </p:spPr>
      </p:pic>
      <p:sp>
        <p:nvSpPr>
          <p:cNvPr id="6" name="Title 1"/>
          <p:cNvSpPr txBox="1">
            <a:spLocks/>
          </p:cNvSpPr>
          <p:nvPr/>
        </p:nvSpPr>
        <p:spPr>
          <a:xfrm>
            <a:off x="495300" y="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pPr algn="ctr"/>
            <a:r>
              <a:rPr lang="en-US" sz="5400" dirty="0" smtClean="0">
                <a:latin typeface="Arial" pitchFamily="34" charset="0"/>
                <a:cs typeface="Arial" pitchFamily="34" charset="0"/>
              </a:rPr>
              <a:t>Revenge of</a:t>
            </a:r>
            <a:endParaRPr lang="en-US" sz="5400"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6347724"/>
            <a:ext cx="2209800" cy="354514"/>
          </a:xfrm>
          <a:prstGeom prst="rect">
            <a:avLst/>
          </a:prstGeom>
        </p:spPr>
      </p:pic>
    </p:spTree>
    <p:extLst>
      <p:ext uri="{BB962C8B-B14F-4D97-AF65-F5344CB8AC3E}">
        <p14:creationId xmlns:p14="http://schemas.microsoft.com/office/powerpoint/2010/main" val="285308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572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300" b="0" i="0" u="none" strike="noStrike" kern="1200" cap="none" spc="0" normalizeH="0" baseline="0" noProof="0" dirty="0">
              <a:ln>
                <a:noFill/>
              </a:ln>
              <a:solidFill>
                <a:srgbClr val="7B9899"/>
              </a:solidFill>
              <a:effectLst/>
              <a:uLnTx/>
              <a:uFillTx/>
              <a:latin typeface="+mj-lt"/>
              <a:ea typeface="+mj-ea"/>
              <a:cs typeface="+mj-cs"/>
            </a:endParaRPr>
          </a:p>
        </p:txBody>
      </p:sp>
      <p:sp>
        <p:nvSpPr>
          <p:cNvPr id="6" name="Text Placeholder 4"/>
          <p:cNvSpPr txBox="1">
            <a:spLocks/>
          </p:cNvSpPr>
          <p:nvPr/>
        </p:nvSpPr>
        <p:spPr bwMode="auto">
          <a:xfrm>
            <a:off x="6553200" y="2819400"/>
            <a:ext cx="2362200" cy="3429000"/>
          </a:xfrm>
          <a:prstGeom prst="rect">
            <a:avLst/>
          </a:prstGeom>
          <a:noFill/>
          <a:ln w="9525">
            <a:noFill/>
            <a:miter lim="800000"/>
            <a:headEnd/>
            <a:tailEnd/>
          </a:ln>
        </p:spPr>
        <p:txBody>
          <a:bodyPr/>
          <a:lstStyle/>
          <a:p>
            <a:pPr algn="ctr">
              <a:spcBef>
                <a:spcPct val="20000"/>
              </a:spcBef>
              <a:spcAft>
                <a:spcPts val="1000"/>
              </a:spcAft>
              <a:buClr>
                <a:schemeClr val="accent1"/>
              </a:buClr>
              <a:buSzPct val="85000"/>
              <a:defRPr/>
            </a:pPr>
            <a:endParaRPr lang="en-US" sz="2600" b="1" dirty="0">
              <a:solidFill>
                <a:schemeClr val="bg1"/>
              </a:solidFill>
              <a:latin typeface="+mn-lt"/>
            </a:endParaRPr>
          </a:p>
          <a:p>
            <a:pPr algn="ctr">
              <a:spcBef>
                <a:spcPct val="20000"/>
              </a:spcBef>
              <a:spcAft>
                <a:spcPts val="1000"/>
              </a:spcAft>
              <a:buClr>
                <a:schemeClr val="accent1"/>
              </a:buClr>
              <a:buSzPct val="85000"/>
              <a:defRPr/>
            </a:pPr>
            <a:endParaRPr lang="en-US" sz="2600" b="1" dirty="0">
              <a:solidFill>
                <a:schemeClr val="bg1"/>
              </a:solidFill>
              <a:latin typeface="+mn-lt"/>
            </a:endParaRPr>
          </a:p>
          <a:p>
            <a:pPr algn="ctr">
              <a:spcBef>
                <a:spcPct val="20000"/>
              </a:spcBef>
              <a:spcAft>
                <a:spcPts val="1000"/>
              </a:spcAft>
              <a:buClr>
                <a:schemeClr val="accent1"/>
              </a:buClr>
              <a:buSzPct val="85000"/>
              <a:defRPr/>
            </a:pPr>
            <a:endParaRPr lang="en-US" sz="2600" b="1" dirty="0">
              <a:solidFill>
                <a:schemeClr val="bg1"/>
              </a:solidFill>
              <a:latin typeface="+mn-lt"/>
            </a:endParaRPr>
          </a:p>
        </p:txBody>
      </p:sp>
      <p:sp>
        <p:nvSpPr>
          <p:cNvPr id="8" name="Title 1"/>
          <p:cNvSpPr txBox="1">
            <a:spLocks/>
          </p:cNvSpPr>
          <p:nvPr/>
        </p:nvSpPr>
        <p:spPr>
          <a:xfrm>
            <a:off x="457200" y="609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t>Value to a College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69610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1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4088723" y="326147"/>
            <a:ext cx="3232791" cy="1391877"/>
            <a:chOff x="157703" y="192924"/>
            <a:chExt cx="2791696" cy="114382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80" y="838200"/>
              <a:ext cx="936173" cy="416077"/>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03" y="192924"/>
              <a:ext cx="2791696" cy="114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6" descr="JIB Logo_4C_red_type.F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83133"/>
            <a:ext cx="1589401" cy="1644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11" y="96602"/>
            <a:ext cx="1406189" cy="162142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198830"/>
            <a:ext cx="1460062" cy="14152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7418" y="2262284"/>
            <a:ext cx="2036582" cy="169715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3970" t="37368" r="4686" b="36454"/>
          <a:stretch/>
        </p:blipFill>
        <p:spPr>
          <a:xfrm>
            <a:off x="2363041" y="3223200"/>
            <a:ext cx="2990625" cy="542819"/>
          </a:xfrm>
          <a:prstGeom prst="rect">
            <a:avLst/>
          </a:prstGeom>
        </p:spPr>
      </p:pic>
      <p:pic>
        <p:nvPicPr>
          <p:cNvPr id="12" name="Picture 2" descr="http://www.shoppurchasingpower.com/d2c-intercept-form/images/purchasing-power-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315" y="5681645"/>
            <a:ext cx="2769587" cy="9676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b_hunt_logo.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50503" y="5886208"/>
            <a:ext cx="3032162" cy="883659"/>
          </a:xfrm>
          <a:prstGeom prst="rect">
            <a:avLst/>
          </a:prstGeom>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t="28860" b="25450"/>
          <a:stretch/>
        </p:blipFill>
        <p:spPr>
          <a:xfrm>
            <a:off x="3211316" y="5070593"/>
            <a:ext cx="2116519" cy="745295"/>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0503" y="3925493"/>
            <a:ext cx="2295530" cy="858528"/>
          </a:xfrm>
          <a:prstGeom prst="rect">
            <a:avLst/>
          </a:prstGeom>
        </p:spPr>
      </p:pic>
      <p:pic>
        <p:nvPicPr>
          <p:cNvPr id="16"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9426" y="4423817"/>
            <a:ext cx="2491281" cy="71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perkspot.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21212" y="4486694"/>
            <a:ext cx="1980498" cy="1074420"/>
          </a:xfrm>
          <a:prstGeom prst="rect">
            <a:avLst/>
          </a:prstGeom>
        </p:spPr>
      </p:pic>
      <p:pic>
        <p:nvPicPr>
          <p:cNvPr id="18" name="Picture 17" descr="EdLink_logo_brochure.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40707" y="1888583"/>
            <a:ext cx="2045886" cy="94904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46033" y="1823566"/>
            <a:ext cx="2304222" cy="1136219"/>
          </a:xfrm>
          <a:prstGeom prst="rect">
            <a:avLst/>
          </a:prstGeom>
        </p:spPr>
      </p:pic>
      <p:pic>
        <p:nvPicPr>
          <p:cNvPr id="20" name="Picture 19" descr="01083_JBS_logo.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012" y="1893729"/>
            <a:ext cx="2321316" cy="1081912"/>
          </a:xfrm>
          <a:prstGeom prst="rect">
            <a:avLst/>
          </a:prstGeom>
        </p:spPr>
      </p:pic>
      <p:pic>
        <p:nvPicPr>
          <p:cNvPr id="21" name="Picture 20" descr="Pilgrims_logo.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7157" y="2932555"/>
            <a:ext cx="1805027" cy="1150061"/>
          </a:xfrm>
          <a:prstGeom prst="rect">
            <a:avLst/>
          </a:prstGeom>
        </p:spPr>
      </p:pic>
      <p:pic>
        <p:nvPicPr>
          <p:cNvPr id="22" name="Picture 21" descr="sms_logo_150.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426" y="5561114"/>
            <a:ext cx="2060374" cy="1208753"/>
          </a:xfrm>
          <a:prstGeom prst="rect">
            <a:avLst/>
          </a:prstGeom>
        </p:spPr>
      </p:pic>
      <p:pic>
        <p:nvPicPr>
          <p:cNvPr id="23" name="Picture 22" descr="LearnShare_Logo_250.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90488" y="3209739"/>
            <a:ext cx="1506845" cy="1569630"/>
          </a:xfrm>
          <a:prstGeom prst="rect">
            <a:avLst/>
          </a:prstGeom>
        </p:spPr>
      </p:pic>
    </p:spTree>
    <p:extLst>
      <p:ext uri="{BB962C8B-B14F-4D97-AF65-F5344CB8AC3E}">
        <p14:creationId xmlns:p14="http://schemas.microsoft.com/office/powerpoint/2010/main" val="2932118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
            <a:ext cx="7777653" cy="6857998"/>
          </a:xfrm>
          <a:prstGeom prst="rect">
            <a:avLst/>
          </a:prstGeom>
        </p:spPr>
      </p:pic>
    </p:spTree>
    <p:extLst>
      <p:ext uri="{BB962C8B-B14F-4D97-AF65-F5344CB8AC3E}">
        <p14:creationId xmlns:p14="http://schemas.microsoft.com/office/powerpoint/2010/main" val="414981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371600"/>
            <a:ext cx="8153400" cy="4953000"/>
          </a:xfrm>
        </p:spPr>
        <p:txBody>
          <a:bodyPr>
            <a:normAutofit fontScale="77500" lnSpcReduction="20000"/>
          </a:bodyPr>
          <a:lstStyle/>
          <a:p>
            <a:r>
              <a:rPr lang="en-US" dirty="0" smtClean="0"/>
              <a:t>Selective, high-priced colleges will be unaffected.</a:t>
            </a:r>
          </a:p>
          <a:p>
            <a:r>
              <a:rPr lang="en-US" dirty="0" smtClean="0"/>
              <a:t>Non-selective colleges will loosen transfer restrictions.</a:t>
            </a:r>
          </a:p>
          <a:p>
            <a:r>
              <a:rPr lang="en-US" dirty="0" smtClean="0"/>
              <a:t>Erosion of most profitable courses.</a:t>
            </a:r>
          </a:p>
          <a:p>
            <a:r>
              <a:rPr lang="en-US" dirty="0" smtClean="0"/>
              <a:t>Colleges should think carefully about online delivery.</a:t>
            </a:r>
          </a:p>
          <a:p>
            <a:r>
              <a:rPr lang="en-US" dirty="0" smtClean="0"/>
              <a:t>Residential will cost a lot more than online courses.</a:t>
            </a:r>
          </a:p>
          <a:p>
            <a:r>
              <a:rPr lang="en-US" dirty="0" smtClean="0"/>
              <a:t>Term-based vs. credit-based pricing is significant.</a:t>
            </a:r>
          </a:p>
          <a:p>
            <a:r>
              <a:rPr lang="en-US" dirty="0" smtClean="0"/>
              <a:t>New marketing opportunities for the most creative.</a:t>
            </a:r>
          </a:p>
          <a:p>
            <a:r>
              <a:rPr lang="en-US" dirty="0" smtClean="0"/>
              <a:t>The rising cost of college will become a non-issue.</a:t>
            </a:r>
          </a:p>
          <a:p>
            <a:r>
              <a:rPr lang="en-US" dirty="0" smtClean="0"/>
              <a:t>New emphasis on academic credibility and integrity.</a:t>
            </a:r>
          </a:p>
          <a:p>
            <a:endParaRPr lang="en-US" dirty="0" smtClean="0"/>
          </a:p>
        </p:txBody>
      </p:sp>
      <p:sp>
        <p:nvSpPr>
          <p:cNvPr id="5" name="Title 1"/>
          <p:cNvSpPr txBox="1">
            <a:spLocks/>
          </p:cNvSpPr>
          <p:nvPr/>
        </p:nvSpPr>
        <p:spPr>
          <a:xfrm>
            <a:off x="457200" y="609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t>Institutional Issues</a:t>
            </a:r>
            <a:endParaRPr lang="en-US" dirty="0"/>
          </a:p>
        </p:txBody>
      </p:sp>
    </p:spTree>
    <p:extLst>
      <p:ext uri="{BB962C8B-B14F-4D97-AF65-F5344CB8AC3E}">
        <p14:creationId xmlns:p14="http://schemas.microsoft.com/office/powerpoint/2010/main" val="271900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4800600"/>
            <a:ext cx="8610600" cy="1077218"/>
          </a:xfrm>
          <a:prstGeom prst="rect">
            <a:avLst/>
          </a:prstGeom>
        </p:spPr>
        <p:txBody>
          <a:bodyPr wrap="square">
            <a:spAutoFit/>
          </a:bodyPr>
          <a:lstStyle/>
          <a:p>
            <a:pPr algn="ctr"/>
            <a:r>
              <a:rPr lang="en-US" sz="1600" dirty="0" err="1" smtClean="0"/>
              <a:t>Burck</a:t>
            </a:r>
            <a:r>
              <a:rPr lang="en-US" sz="1600" dirty="0" smtClean="0"/>
              <a:t> Smith</a:t>
            </a:r>
          </a:p>
          <a:p>
            <a:pPr algn="ctr"/>
            <a:r>
              <a:rPr lang="en-US" sz="1600" dirty="0" smtClean="0"/>
              <a:t>bsmith@straighterline.com</a:t>
            </a:r>
          </a:p>
          <a:p>
            <a:pPr algn="ctr"/>
            <a:r>
              <a:rPr lang="en-US" sz="1600" dirty="0" smtClean="0"/>
              <a:t>Twitter: @</a:t>
            </a:r>
            <a:r>
              <a:rPr lang="en-US" sz="1600" dirty="0" err="1" smtClean="0"/>
              <a:t>burck</a:t>
            </a:r>
            <a:endParaRPr lang="en-US" sz="1600" dirty="0" smtClean="0"/>
          </a:p>
          <a:p>
            <a:pPr algn="ctr"/>
            <a:r>
              <a:rPr lang="en-US" sz="1600" dirty="0"/>
              <a:t>Blog: http://www.straighterline.com/ceo-corner</a:t>
            </a:r>
            <a:endParaRPr lang="en-US" sz="1600" dirty="0" smtClean="0"/>
          </a:p>
        </p:txBody>
      </p:sp>
      <p:sp>
        <p:nvSpPr>
          <p:cNvPr id="4" name="Title 1"/>
          <p:cNvSpPr txBox="1">
            <a:spLocks/>
          </p:cNvSpPr>
          <p:nvPr/>
        </p:nvSpPr>
        <p:spPr>
          <a:xfrm>
            <a:off x="457200" y="2133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pPr algn="ctr"/>
            <a:r>
              <a:rPr lang="en-US" sz="9600" dirty="0" smtClean="0"/>
              <a:t>Questions?</a:t>
            </a:r>
            <a:endParaRPr lang="en-US" sz="9600" dirty="0"/>
          </a:p>
        </p:txBody>
      </p:sp>
    </p:spTree>
    <p:extLst>
      <p:ext uri="{BB962C8B-B14F-4D97-AF65-F5344CB8AC3E}">
        <p14:creationId xmlns:p14="http://schemas.microsoft.com/office/powerpoint/2010/main" val="3987374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47673" y="1524000"/>
            <a:ext cx="2895601" cy="4419600"/>
          </a:xfrm>
        </p:spPr>
        <p:txBody>
          <a:bodyPr>
            <a:noAutofit/>
          </a:bodyPr>
          <a:lstStyle/>
          <a:p>
            <a:pPr marL="0" indent="0">
              <a:buNone/>
            </a:pPr>
            <a:r>
              <a:rPr lang="en-US" sz="2000" dirty="0" smtClean="0">
                <a:cs typeface="Arial" pitchFamily="34" charset="0"/>
              </a:rPr>
              <a:t>1/3 of all students transfer.</a:t>
            </a:r>
          </a:p>
          <a:p>
            <a:pPr marL="0" indent="0">
              <a:buNone/>
            </a:pPr>
            <a:endParaRPr lang="en-US" sz="2000" dirty="0" smtClean="0">
              <a:cs typeface="Arial" pitchFamily="34" charset="0"/>
            </a:endParaRPr>
          </a:p>
          <a:p>
            <a:pPr marL="0" indent="0">
              <a:buNone/>
            </a:pPr>
            <a:r>
              <a:rPr lang="en-US" sz="2000" dirty="0" smtClean="0">
                <a:cs typeface="Arial" pitchFamily="34" charset="0"/>
              </a:rPr>
              <a:t>1/3 of all students took at least one online course.</a:t>
            </a:r>
          </a:p>
          <a:p>
            <a:pPr marL="0" indent="0">
              <a:buNone/>
            </a:pPr>
            <a:endParaRPr lang="en-US" sz="2000" dirty="0" smtClean="0">
              <a:cs typeface="Arial" pitchFamily="34" charset="0"/>
            </a:endParaRPr>
          </a:p>
          <a:p>
            <a:pPr marL="0" indent="0">
              <a:buNone/>
            </a:pPr>
            <a:r>
              <a:rPr lang="en-US" sz="2000" dirty="0" smtClean="0">
                <a:cs typeface="Arial" pitchFamily="34" charset="0"/>
              </a:rPr>
              <a:t>2/3 of colleges offered online courses.</a:t>
            </a:r>
          </a:p>
          <a:p>
            <a:pPr marL="0" indent="0">
              <a:buNone/>
            </a:pPr>
            <a:endParaRPr lang="en-US" sz="2000" dirty="0" smtClean="0">
              <a:cs typeface="Arial" pitchFamily="34" charset="0"/>
            </a:endParaRPr>
          </a:p>
          <a:p>
            <a:pPr marL="0" indent="0">
              <a:buNone/>
            </a:pPr>
            <a:r>
              <a:rPr lang="en-US" sz="2000" dirty="0" smtClean="0">
                <a:cs typeface="Arial" pitchFamily="34" charset="0"/>
              </a:rPr>
              <a:t>93% of colleges charge the </a:t>
            </a:r>
            <a:r>
              <a:rPr lang="en-US" sz="2000" b="1" i="1" dirty="0" smtClean="0">
                <a:cs typeface="Arial" pitchFamily="34" charset="0"/>
              </a:rPr>
              <a:t>same or more</a:t>
            </a:r>
            <a:r>
              <a:rPr lang="en-US" sz="2000" b="1" dirty="0" smtClean="0">
                <a:cs typeface="Arial" pitchFamily="34" charset="0"/>
              </a:rPr>
              <a:t> </a:t>
            </a:r>
            <a:r>
              <a:rPr lang="en-US" sz="2000" dirty="0" smtClean="0">
                <a:cs typeface="Arial" pitchFamily="34" charset="0"/>
              </a:rPr>
              <a:t>for online.</a:t>
            </a:r>
            <a:endParaRPr lang="en-US" sz="2000" dirty="0">
              <a:latin typeface="Arial" pitchFamily="34" charset="0"/>
              <a:cs typeface="Arial" pitchFamily="34" charset="0"/>
            </a:endParaRPr>
          </a:p>
        </p:txBody>
      </p:sp>
      <p:sp>
        <p:nvSpPr>
          <p:cNvPr id="6" name="Title 1"/>
          <p:cNvSpPr txBox="1">
            <a:spLocks/>
          </p:cNvSpPr>
          <p:nvPr/>
        </p:nvSpPr>
        <p:spPr>
          <a:xfrm>
            <a:off x="447675" y="4572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t>Recent Studies</a:t>
            </a:r>
            <a:endParaRPr lang="en-US" dirty="0"/>
          </a:p>
        </p:txBody>
      </p:sp>
      <p:sp>
        <p:nvSpPr>
          <p:cNvPr id="8" name="Right Arrow 7"/>
          <p:cNvSpPr/>
          <p:nvPr/>
        </p:nvSpPr>
        <p:spPr>
          <a:xfrm>
            <a:off x="3581400" y="1600200"/>
            <a:ext cx="15716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5340284" y="1524000"/>
            <a:ext cx="3813242" cy="438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C00000"/>
                </a:solidFill>
                <a:cs typeface="Arial" pitchFamily="34" charset="0"/>
              </a:rPr>
              <a:t>Credit is fungible.</a:t>
            </a:r>
          </a:p>
        </p:txBody>
      </p:sp>
      <p:sp>
        <p:nvSpPr>
          <p:cNvPr id="11" name="Right Arrow 10"/>
          <p:cNvSpPr/>
          <p:nvPr/>
        </p:nvSpPr>
        <p:spPr>
          <a:xfrm>
            <a:off x="3581400" y="2667000"/>
            <a:ext cx="15716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581400" y="4895842"/>
            <a:ext cx="15335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581400" y="3810000"/>
            <a:ext cx="15621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5410200" y="3733800"/>
            <a:ext cx="3733799" cy="438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C00000"/>
                </a:solidFill>
                <a:cs typeface="Arial" pitchFamily="34" charset="0"/>
              </a:rPr>
              <a:t>Many providers</a:t>
            </a:r>
          </a:p>
        </p:txBody>
      </p:sp>
      <p:sp>
        <p:nvSpPr>
          <p:cNvPr id="16" name="Content Placeholder 2"/>
          <p:cNvSpPr txBox="1">
            <a:spLocks/>
          </p:cNvSpPr>
          <p:nvPr/>
        </p:nvSpPr>
        <p:spPr>
          <a:xfrm>
            <a:off x="5340689" y="4776778"/>
            <a:ext cx="3793786" cy="695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C00000"/>
                </a:solidFill>
                <a:cs typeface="Arial" pitchFamily="34" charset="0"/>
              </a:rPr>
              <a:t>High profit </a:t>
            </a:r>
            <a:r>
              <a:rPr lang="en-US" dirty="0">
                <a:solidFill>
                  <a:srgbClr val="C00000"/>
                </a:solidFill>
                <a:cs typeface="Arial" pitchFamily="34" charset="0"/>
              </a:rPr>
              <a:t>m</a:t>
            </a:r>
            <a:r>
              <a:rPr lang="en-US" dirty="0" smtClean="0">
                <a:solidFill>
                  <a:srgbClr val="C00000"/>
                </a:solidFill>
                <a:cs typeface="Arial" pitchFamily="34" charset="0"/>
              </a:rPr>
              <a:t>argins</a:t>
            </a:r>
          </a:p>
        </p:txBody>
      </p:sp>
      <p:sp>
        <p:nvSpPr>
          <p:cNvPr id="17" name="Content Placeholder 2"/>
          <p:cNvSpPr txBox="1">
            <a:spLocks/>
          </p:cNvSpPr>
          <p:nvPr/>
        </p:nvSpPr>
        <p:spPr>
          <a:xfrm>
            <a:off x="5340690" y="2447925"/>
            <a:ext cx="3803311" cy="438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C00000"/>
                </a:solidFill>
                <a:cs typeface="Arial" pitchFamily="34" charset="0"/>
              </a:rPr>
              <a:t>Credit for online is widespread</a:t>
            </a:r>
          </a:p>
        </p:txBody>
      </p:sp>
    </p:spTree>
    <p:extLst>
      <p:ext uri="{BB962C8B-B14F-4D97-AF65-F5344CB8AC3E}">
        <p14:creationId xmlns:p14="http://schemas.microsoft.com/office/powerpoint/2010/main" val="24710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436" y="1981200"/>
            <a:ext cx="8229600" cy="2400657"/>
          </a:xfrm>
          <a:prstGeom prst="rect">
            <a:avLst/>
          </a:prstGeom>
          <a:noFill/>
        </p:spPr>
        <p:txBody>
          <a:bodyPr wrap="square" rtlCol="0">
            <a:spAutoFit/>
          </a:bodyPr>
          <a:lstStyle/>
          <a:p>
            <a:pPr algn="ctr"/>
            <a:r>
              <a:rPr lang="en-US" sz="15000" dirty="0" smtClean="0"/>
              <a:t>P = MC</a:t>
            </a:r>
            <a:endParaRPr lang="en-US" sz="15000" dirty="0"/>
          </a:p>
        </p:txBody>
      </p:sp>
      <p:sp>
        <p:nvSpPr>
          <p:cNvPr id="2" name="TextBox 1"/>
          <p:cNvSpPr txBox="1"/>
          <p:nvPr/>
        </p:nvSpPr>
        <p:spPr>
          <a:xfrm>
            <a:off x="1600200" y="4495800"/>
            <a:ext cx="7010400" cy="369332"/>
          </a:xfrm>
          <a:prstGeom prst="rect">
            <a:avLst/>
          </a:prstGeom>
          <a:noFill/>
        </p:spPr>
        <p:txBody>
          <a:bodyPr wrap="square" rtlCol="0">
            <a:spAutoFit/>
          </a:bodyPr>
          <a:lstStyle/>
          <a:p>
            <a:r>
              <a:rPr lang="en-US" dirty="0" smtClean="0"/>
              <a:t>Online courses should be much cheaper than f2f courses</a:t>
            </a:r>
            <a:endParaRPr lang="en-US" dirty="0"/>
          </a:p>
        </p:txBody>
      </p:sp>
      <p:sp>
        <p:nvSpPr>
          <p:cNvPr id="4" name="TextBox 3"/>
          <p:cNvSpPr txBox="1"/>
          <p:nvPr/>
        </p:nvSpPr>
        <p:spPr>
          <a:xfrm>
            <a:off x="1600200" y="5257800"/>
            <a:ext cx="7010400" cy="369332"/>
          </a:xfrm>
          <a:prstGeom prst="rect">
            <a:avLst/>
          </a:prstGeom>
          <a:noFill/>
        </p:spPr>
        <p:txBody>
          <a:bodyPr wrap="square" rtlCol="0">
            <a:spAutoFit/>
          </a:bodyPr>
          <a:lstStyle/>
          <a:p>
            <a:r>
              <a:rPr lang="en-US" dirty="0" smtClean="0"/>
              <a:t>You no longer need to be a college to offer a college course</a:t>
            </a:r>
            <a:endParaRPr lang="en-US" dirty="0"/>
          </a:p>
        </p:txBody>
      </p:sp>
    </p:spTree>
    <p:extLst>
      <p:ext uri="{BB962C8B-B14F-4D97-AF65-F5344CB8AC3E}">
        <p14:creationId xmlns:p14="http://schemas.microsoft.com/office/powerpoint/2010/main" val="4237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4"/>
          <p:cNvGraphicFramePr>
            <a:graphicFrameLocks/>
          </p:cNvGraphicFramePr>
          <p:nvPr>
            <p:extLst>
              <p:ext uri="{D42A27DB-BD31-4B8C-83A1-F6EECF244321}">
                <p14:modId xmlns:p14="http://schemas.microsoft.com/office/powerpoint/2010/main" val="45507100"/>
              </p:ext>
            </p:extLst>
          </p:nvPr>
        </p:nvGraphicFramePr>
        <p:xfrm>
          <a:off x="152400" y="1676400"/>
          <a:ext cx="8839200" cy="3505200"/>
        </p:xfrm>
        <a:graphic>
          <a:graphicData uri="http://schemas.openxmlformats.org/drawingml/2006/table">
            <a:tbl>
              <a:tblPr firstRow="1" bandRow="1">
                <a:tableStyleId>{5C22544A-7EE6-4342-B048-85BDC9FD1C3A}</a:tableStyleId>
              </a:tblPr>
              <a:tblGrid>
                <a:gridCol w="4457462"/>
                <a:gridCol w="2065234"/>
                <a:gridCol w="2316504"/>
              </a:tblGrid>
              <a:tr h="685800">
                <a:tc>
                  <a:txBody>
                    <a:bodyPr/>
                    <a:lstStyle/>
                    <a:p>
                      <a:r>
                        <a:rPr lang="en-US" sz="2000" dirty="0" smtClean="0">
                          <a:solidFill>
                            <a:schemeClr val="bg2">
                              <a:lumMod val="10000"/>
                            </a:schemeClr>
                          </a:solidFill>
                          <a:latin typeface="Arial" pitchFamily="34" charset="0"/>
                          <a:cs typeface="Arial" pitchFamily="34" charset="0"/>
                        </a:rPr>
                        <a:t>Institution/Course</a:t>
                      </a:r>
                      <a:endParaRPr lang="en-US" sz="2000" dirty="0">
                        <a:solidFill>
                          <a:schemeClr val="bg2">
                            <a:lumMod val="10000"/>
                          </a:schemeClr>
                        </a:solidFill>
                        <a:latin typeface="Arial" pitchFamily="34" charset="0"/>
                        <a:cs typeface="Arial" pitchFamily="34" charset="0"/>
                      </a:endParaRPr>
                    </a:p>
                  </a:txBody>
                  <a:tcPr/>
                </a:tc>
                <a:tc>
                  <a:txBody>
                    <a:bodyPr/>
                    <a:lstStyle/>
                    <a:p>
                      <a:r>
                        <a:rPr lang="en-US" sz="2000" dirty="0" smtClean="0">
                          <a:solidFill>
                            <a:schemeClr val="bg2">
                              <a:lumMod val="10000"/>
                            </a:schemeClr>
                          </a:solidFill>
                          <a:latin typeface="Arial" pitchFamily="34" charset="0"/>
                          <a:cs typeface="Arial" pitchFamily="34" charset="0"/>
                        </a:rPr>
                        <a:t>Cost Per Course</a:t>
                      </a:r>
                      <a:endParaRPr lang="en-US" sz="2000" dirty="0">
                        <a:solidFill>
                          <a:schemeClr val="bg2">
                            <a:lumMod val="10000"/>
                          </a:schemeClr>
                        </a:solidFill>
                        <a:latin typeface="Arial" pitchFamily="34" charset="0"/>
                        <a:cs typeface="Arial" pitchFamily="34" charset="0"/>
                      </a:endParaRPr>
                    </a:p>
                  </a:txBody>
                  <a:tcPr/>
                </a:tc>
                <a:tc>
                  <a:txBody>
                    <a:bodyPr/>
                    <a:lstStyle/>
                    <a:p>
                      <a:r>
                        <a:rPr lang="en-US" sz="2000" dirty="0" smtClean="0">
                          <a:solidFill>
                            <a:schemeClr val="bg2">
                              <a:lumMod val="10000"/>
                            </a:schemeClr>
                          </a:solidFill>
                          <a:latin typeface="Arial" pitchFamily="34" charset="0"/>
                          <a:cs typeface="Arial" pitchFamily="34" charset="0"/>
                        </a:rPr>
                        <a:t>Non-Resident Tuition and Fees</a:t>
                      </a:r>
                      <a:endParaRPr lang="en-US" sz="2000" dirty="0">
                        <a:solidFill>
                          <a:schemeClr val="bg2">
                            <a:lumMod val="10000"/>
                          </a:schemeClr>
                        </a:solidFill>
                        <a:latin typeface="Arial" pitchFamily="34" charset="0"/>
                        <a:cs typeface="Arial" pitchFamily="34" charset="0"/>
                      </a:endParaRPr>
                    </a:p>
                  </a:txBody>
                  <a:tcPr/>
                </a:tc>
              </a:tr>
              <a:tr h="623102">
                <a:tc>
                  <a:txBody>
                    <a:bodyPr/>
                    <a:lstStyle/>
                    <a:p>
                      <a:r>
                        <a:rPr lang="en-US" sz="2000" dirty="0" smtClean="0">
                          <a:latin typeface="Arial" pitchFamily="34" charset="0"/>
                          <a:cs typeface="Arial" pitchFamily="34" charset="0"/>
                        </a:rPr>
                        <a:t>Frostburg State University/Intro.</a:t>
                      </a:r>
                      <a:r>
                        <a:rPr lang="en-US" sz="2000" baseline="0" dirty="0" smtClean="0">
                          <a:latin typeface="Arial" pitchFamily="34" charset="0"/>
                          <a:cs typeface="Arial" pitchFamily="34" charset="0"/>
                        </a:rPr>
                        <a:t> Psych</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$25</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$1,688</a:t>
                      </a:r>
                      <a:endParaRPr lang="en-US" sz="2000" dirty="0">
                        <a:latin typeface="Arial" pitchFamily="34" charset="0"/>
                        <a:cs typeface="Arial" pitchFamily="34" charset="0"/>
                      </a:endParaRPr>
                    </a:p>
                  </a:txBody>
                  <a:tcPr/>
                </a:tc>
              </a:tr>
              <a:tr h="623102">
                <a:tc>
                  <a:txBody>
                    <a:bodyPr/>
                    <a:lstStyle/>
                    <a:p>
                      <a:r>
                        <a:rPr lang="en-US" sz="2000" dirty="0" smtClean="0">
                          <a:latin typeface="Arial" pitchFamily="34" charset="0"/>
                          <a:cs typeface="Arial" pitchFamily="34" charset="0"/>
                        </a:rPr>
                        <a:t>University</a:t>
                      </a:r>
                      <a:r>
                        <a:rPr lang="en-US" sz="2000" baseline="0" dirty="0" smtClean="0">
                          <a:latin typeface="Arial" pitchFamily="34" charset="0"/>
                          <a:cs typeface="Arial" pitchFamily="34" charset="0"/>
                        </a:rPr>
                        <a:t> of Alabama/Intermediate Math</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$82</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$2,680</a:t>
                      </a:r>
                      <a:endParaRPr lang="en-US" sz="2000" dirty="0">
                        <a:latin typeface="Arial" pitchFamily="34" charset="0"/>
                        <a:cs typeface="Arial" pitchFamily="34" charset="0"/>
                      </a:endParaRPr>
                    </a:p>
                  </a:txBody>
                  <a:tcPr/>
                </a:tc>
              </a:tr>
              <a:tr h="623102">
                <a:tc>
                  <a:txBody>
                    <a:bodyPr/>
                    <a:lstStyle/>
                    <a:p>
                      <a:r>
                        <a:rPr lang="en-US" sz="2000" dirty="0" smtClean="0">
                          <a:latin typeface="Arial" pitchFamily="34" charset="0"/>
                          <a:cs typeface="Arial" pitchFamily="34" charset="0"/>
                        </a:rPr>
                        <a:t>Average</a:t>
                      </a:r>
                      <a:r>
                        <a:rPr lang="en-US" sz="2000" baseline="0" dirty="0" smtClean="0">
                          <a:latin typeface="Arial" pitchFamily="34" charset="0"/>
                          <a:cs typeface="Arial" pitchFamily="34" charset="0"/>
                        </a:rPr>
                        <a:t> NCAT Institutions/Gen Ed Course</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$111</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$1,854</a:t>
                      </a:r>
                      <a:endParaRPr lang="en-US" sz="2000" dirty="0">
                        <a:latin typeface="Arial" pitchFamily="34" charset="0"/>
                        <a:cs typeface="Arial" pitchFamily="34" charset="0"/>
                      </a:endParaRPr>
                    </a:p>
                  </a:txBody>
                  <a:tcPr/>
                </a:tc>
              </a:tr>
              <a:tr h="623102">
                <a:tc>
                  <a:txBody>
                    <a:bodyPr/>
                    <a:lstStyle/>
                    <a:p>
                      <a:r>
                        <a:rPr lang="en-US" sz="2000" dirty="0" smtClean="0">
                          <a:latin typeface="Arial" pitchFamily="34" charset="0"/>
                          <a:cs typeface="Arial" pitchFamily="34" charset="0"/>
                        </a:rPr>
                        <a:t>Typical Adjunct Taught ($3K/30</a:t>
                      </a:r>
                      <a:r>
                        <a:rPr lang="en-US" sz="2000" baseline="0" dirty="0" smtClean="0">
                          <a:latin typeface="Arial" pitchFamily="34" charset="0"/>
                          <a:cs typeface="Arial" pitchFamily="34" charset="0"/>
                        </a:rPr>
                        <a:t> students)</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$100</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$1,000</a:t>
                      </a:r>
                      <a:r>
                        <a:rPr lang="en-US" sz="2000" baseline="0" dirty="0" smtClean="0">
                          <a:latin typeface="Arial" pitchFamily="34" charset="0"/>
                          <a:cs typeface="Arial" pitchFamily="34" charset="0"/>
                        </a:rPr>
                        <a:t> - $2,000</a:t>
                      </a:r>
                      <a:endParaRPr lang="en-US" sz="2000" dirty="0">
                        <a:latin typeface="Arial" pitchFamily="34" charset="0"/>
                        <a:cs typeface="Arial" pitchFamily="34" charset="0"/>
                      </a:endParaRPr>
                    </a:p>
                  </a:txBody>
                  <a:tcPr/>
                </a:tc>
              </a:tr>
            </a:tbl>
          </a:graphicData>
        </a:graphic>
      </p:graphicFrame>
      <p:sp>
        <p:nvSpPr>
          <p:cNvPr id="4" name="Title 1"/>
          <p:cNvSpPr txBox="1">
            <a:spLocks/>
          </p:cNvSpPr>
          <p:nvPr/>
        </p:nvSpPr>
        <p:spPr>
          <a:xfrm>
            <a:off x="457200" y="609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latin typeface="Arial" pitchFamily="34" charset="0"/>
                <a:cs typeface="Arial" pitchFamily="34" charset="0"/>
              </a:rPr>
              <a:t>How Big Is The Bubble?</a:t>
            </a:r>
            <a:endParaRPr lang="en-US" dirty="0">
              <a:latin typeface="Arial" pitchFamily="34" charset="0"/>
              <a:cs typeface="Arial" pitchFamily="34" charset="0"/>
            </a:endParaRPr>
          </a:p>
        </p:txBody>
      </p:sp>
    </p:spTree>
    <p:extLst>
      <p:ext uri="{BB962C8B-B14F-4D97-AF65-F5344CB8AC3E}">
        <p14:creationId xmlns:p14="http://schemas.microsoft.com/office/powerpoint/2010/main" val="281311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4259710"/>
              </p:ext>
            </p:extLst>
          </p:nvPr>
        </p:nvGraphicFramePr>
        <p:xfrm>
          <a:off x="1447800" y="2895600"/>
          <a:ext cx="6096000" cy="2895600"/>
        </p:xfrm>
        <a:graphic>
          <a:graphicData uri="http://schemas.openxmlformats.org/drawingml/2006/table">
            <a:tbl>
              <a:tblPr firstRow="1" bandRow="1">
                <a:tableStyleId>{5C22544A-7EE6-4342-B048-85BDC9FD1C3A}</a:tableStyleId>
              </a:tblPr>
              <a:tblGrid>
                <a:gridCol w="2032000"/>
                <a:gridCol w="2032000"/>
                <a:gridCol w="2032000"/>
              </a:tblGrid>
              <a:tr h="965200">
                <a:tc>
                  <a:txBody>
                    <a:bodyPr/>
                    <a:lstStyle/>
                    <a:p>
                      <a:r>
                        <a:rPr lang="en-US" sz="3600" dirty="0" smtClean="0">
                          <a:solidFill>
                            <a:schemeClr val="bg1"/>
                          </a:solidFill>
                        </a:rPr>
                        <a:t>(in $b)</a:t>
                      </a:r>
                      <a:endParaRPr lang="en-US" sz="3600" dirty="0">
                        <a:solidFill>
                          <a:schemeClr val="bg1"/>
                        </a:solidFill>
                      </a:endParaRPr>
                    </a:p>
                  </a:txBody>
                  <a:tcPr/>
                </a:tc>
                <a:tc>
                  <a:txBody>
                    <a:bodyPr/>
                    <a:lstStyle/>
                    <a:p>
                      <a:r>
                        <a:rPr lang="en-US" sz="3600" dirty="0" smtClean="0">
                          <a:solidFill>
                            <a:schemeClr val="bg1"/>
                          </a:solidFill>
                        </a:rPr>
                        <a:t>Direct</a:t>
                      </a:r>
                      <a:endParaRPr lang="en-US" sz="3600" dirty="0">
                        <a:solidFill>
                          <a:schemeClr val="bg1"/>
                        </a:solidFill>
                      </a:endParaRPr>
                    </a:p>
                  </a:txBody>
                  <a:tcPr/>
                </a:tc>
                <a:tc>
                  <a:txBody>
                    <a:bodyPr/>
                    <a:lstStyle/>
                    <a:p>
                      <a:r>
                        <a:rPr lang="en-US" sz="3600" dirty="0" smtClean="0">
                          <a:solidFill>
                            <a:schemeClr val="bg1"/>
                          </a:solidFill>
                        </a:rPr>
                        <a:t>Indirect</a:t>
                      </a:r>
                      <a:endParaRPr lang="en-US" sz="3600" dirty="0">
                        <a:solidFill>
                          <a:schemeClr val="bg1"/>
                        </a:solidFill>
                      </a:endParaRPr>
                    </a:p>
                  </a:txBody>
                  <a:tcPr/>
                </a:tc>
              </a:tr>
              <a:tr h="965200">
                <a:tc>
                  <a:txBody>
                    <a:bodyPr/>
                    <a:lstStyle/>
                    <a:p>
                      <a:pPr algn="l"/>
                      <a:r>
                        <a:rPr lang="en-US" sz="3600" dirty="0" smtClean="0">
                          <a:solidFill>
                            <a:schemeClr val="bg1"/>
                          </a:solidFill>
                        </a:rPr>
                        <a:t>Student</a:t>
                      </a:r>
                      <a:endParaRPr lang="en-US" sz="3600" dirty="0">
                        <a:solidFill>
                          <a:schemeClr val="bg1"/>
                        </a:solidFill>
                      </a:endParaRPr>
                    </a:p>
                  </a:txBody>
                  <a:tcPr>
                    <a:solidFill>
                      <a:schemeClr val="accent1"/>
                    </a:solidFill>
                  </a:tcPr>
                </a:tc>
                <a:tc>
                  <a:txBody>
                    <a:bodyPr/>
                    <a:lstStyle/>
                    <a:p>
                      <a:pPr algn="ctr"/>
                      <a:r>
                        <a:rPr lang="en-US" sz="3600" dirty="0" smtClean="0"/>
                        <a:t>$52</a:t>
                      </a:r>
                      <a:endParaRPr lang="en-US" sz="3600" dirty="0"/>
                    </a:p>
                  </a:txBody>
                  <a:tcPr/>
                </a:tc>
                <a:tc>
                  <a:txBody>
                    <a:bodyPr/>
                    <a:lstStyle/>
                    <a:p>
                      <a:pPr algn="ctr"/>
                      <a:r>
                        <a:rPr lang="en-US" sz="3600" dirty="0" smtClean="0"/>
                        <a:t>$35</a:t>
                      </a:r>
                      <a:endParaRPr lang="en-US" sz="3600" dirty="0"/>
                    </a:p>
                  </a:txBody>
                  <a:tcPr/>
                </a:tc>
              </a:tr>
              <a:tr h="965200">
                <a:tc>
                  <a:txBody>
                    <a:bodyPr/>
                    <a:lstStyle/>
                    <a:p>
                      <a:pPr algn="l"/>
                      <a:r>
                        <a:rPr lang="en-US" sz="3600" dirty="0" smtClean="0">
                          <a:solidFill>
                            <a:schemeClr val="bg1"/>
                          </a:solidFill>
                        </a:rPr>
                        <a:t>College</a:t>
                      </a:r>
                      <a:endParaRPr lang="en-US" sz="3600" dirty="0">
                        <a:solidFill>
                          <a:schemeClr val="bg1"/>
                        </a:solidFill>
                      </a:endParaRPr>
                    </a:p>
                  </a:txBody>
                  <a:tcPr>
                    <a:solidFill>
                      <a:schemeClr val="accent1"/>
                    </a:solidFill>
                  </a:tcPr>
                </a:tc>
                <a:tc>
                  <a:txBody>
                    <a:bodyPr/>
                    <a:lstStyle/>
                    <a:p>
                      <a:pPr algn="ctr"/>
                      <a:r>
                        <a:rPr lang="en-US" sz="3600" dirty="0" smtClean="0"/>
                        <a:t>$73</a:t>
                      </a:r>
                      <a:endParaRPr lang="en-US" sz="3600" dirty="0"/>
                    </a:p>
                  </a:txBody>
                  <a:tcPr/>
                </a:tc>
                <a:tc>
                  <a:txBody>
                    <a:bodyPr/>
                    <a:lstStyle/>
                    <a:p>
                      <a:pPr algn="ctr"/>
                      <a:r>
                        <a:rPr lang="en-US" sz="3600" dirty="0" smtClean="0"/>
                        <a:t>$20+</a:t>
                      </a:r>
                      <a:endParaRPr lang="en-US" sz="3600" dirty="0"/>
                    </a:p>
                  </a:txBody>
                  <a:tcPr/>
                </a:tc>
              </a:tr>
            </a:tbl>
          </a:graphicData>
        </a:graphic>
      </p:graphicFrame>
      <p:sp>
        <p:nvSpPr>
          <p:cNvPr id="5" name="TextBox 4"/>
          <p:cNvSpPr txBox="1"/>
          <p:nvPr/>
        </p:nvSpPr>
        <p:spPr>
          <a:xfrm>
            <a:off x="2057400" y="1524000"/>
            <a:ext cx="5334000" cy="1015663"/>
          </a:xfrm>
          <a:prstGeom prst="rect">
            <a:avLst/>
          </a:prstGeom>
          <a:noFill/>
        </p:spPr>
        <p:txBody>
          <a:bodyPr wrap="square" rtlCol="0">
            <a:spAutoFit/>
          </a:bodyPr>
          <a:lstStyle/>
          <a:p>
            <a:pPr algn="ctr"/>
            <a:r>
              <a:rPr lang="en-US" sz="6000" b="1" dirty="0" smtClean="0"/>
              <a:t>$190 Billion</a:t>
            </a:r>
            <a:endParaRPr lang="en-US" sz="6000" b="1" dirty="0"/>
          </a:p>
        </p:txBody>
      </p:sp>
      <p:sp>
        <p:nvSpPr>
          <p:cNvPr id="6" name="Title 1"/>
          <p:cNvSpPr txBox="1">
            <a:spLocks/>
          </p:cNvSpPr>
          <p:nvPr/>
        </p:nvSpPr>
        <p:spPr>
          <a:xfrm>
            <a:off x="457200" y="609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latin typeface="+mn-lt"/>
              </a:rPr>
              <a:t>Annual Higher Education Subsidies</a:t>
            </a:r>
            <a:endParaRPr lang="en-US" dirty="0">
              <a:latin typeface="+mn-lt"/>
            </a:endParaRPr>
          </a:p>
        </p:txBody>
      </p:sp>
    </p:spTree>
    <p:extLst>
      <p:ext uri="{BB962C8B-B14F-4D97-AF65-F5344CB8AC3E}">
        <p14:creationId xmlns:p14="http://schemas.microsoft.com/office/powerpoint/2010/main" val="4154065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25450036"/>
              </p:ext>
            </p:extLst>
          </p:nvPr>
        </p:nvGraphicFramePr>
        <p:xfrm>
          <a:off x="228600" y="13716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609600"/>
            <a:ext cx="8610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smtClean="0">
                <a:latin typeface="Arial" pitchFamily="34" charset="0"/>
                <a:cs typeface="Arial" pitchFamily="34" charset="0"/>
              </a:rPr>
              <a:t>Accreditation Keeps Competition Out</a:t>
            </a:r>
            <a:endParaRPr lang="en-US" dirty="0">
              <a:latin typeface="Arial" pitchFamily="34" charset="0"/>
              <a:cs typeface="Arial" pitchFamily="34" charset="0"/>
            </a:endParaRPr>
          </a:p>
        </p:txBody>
      </p:sp>
    </p:spTree>
    <p:extLst>
      <p:ext uri="{BB962C8B-B14F-4D97-AF65-F5344CB8AC3E}">
        <p14:creationId xmlns:p14="http://schemas.microsoft.com/office/powerpoint/2010/main" val="240424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5347794" y="1141685"/>
            <a:ext cx="2483069" cy="685800"/>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Trebuchet MS" pitchFamily="34" charset="0"/>
              </a:defRPr>
            </a:lvl2pPr>
            <a:lvl3pPr algn="l" rtl="0" eaLnBrk="0" fontAlgn="base" hangingPunct="0">
              <a:spcBef>
                <a:spcPct val="0"/>
              </a:spcBef>
              <a:spcAft>
                <a:spcPct val="0"/>
              </a:spcAft>
              <a:defRPr sz="3600" b="1">
                <a:solidFill>
                  <a:schemeClr val="bg1"/>
                </a:solidFill>
                <a:latin typeface="Trebuchet MS" pitchFamily="34" charset="0"/>
              </a:defRPr>
            </a:lvl3pPr>
            <a:lvl4pPr algn="l" rtl="0" eaLnBrk="0" fontAlgn="base" hangingPunct="0">
              <a:spcBef>
                <a:spcPct val="0"/>
              </a:spcBef>
              <a:spcAft>
                <a:spcPct val="0"/>
              </a:spcAft>
              <a:defRPr sz="3600" b="1">
                <a:solidFill>
                  <a:schemeClr val="bg1"/>
                </a:solidFill>
                <a:latin typeface="Trebuchet MS" pitchFamily="34" charset="0"/>
              </a:defRPr>
            </a:lvl4pPr>
            <a:lvl5pPr algn="l" rtl="0" eaLnBrk="0" fontAlgn="base" hangingPunct="0">
              <a:spcBef>
                <a:spcPct val="0"/>
              </a:spcBef>
              <a:spcAft>
                <a:spcPct val="0"/>
              </a:spcAft>
              <a:defRPr sz="3600" b="1">
                <a:solidFill>
                  <a:schemeClr val="bg1"/>
                </a:solidFill>
                <a:latin typeface="Trebuchet MS" pitchFamily="34" charset="0"/>
              </a:defRPr>
            </a:lvl5pPr>
            <a:lvl6pPr marL="457200" algn="l" rtl="0" fontAlgn="base">
              <a:spcBef>
                <a:spcPct val="0"/>
              </a:spcBef>
              <a:spcAft>
                <a:spcPct val="0"/>
              </a:spcAft>
              <a:defRPr sz="3600" b="1">
                <a:solidFill>
                  <a:schemeClr val="tx1"/>
                </a:solidFill>
                <a:latin typeface="Trebuchet MS" pitchFamily="34" charset="0"/>
              </a:defRPr>
            </a:lvl6pPr>
            <a:lvl7pPr marL="914400" algn="l" rtl="0" fontAlgn="base">
              <a:spcBef>
                <a:spcPct val="0"/>
              </a:spcBef>
              <a:spcAft>
                <a:spcPct val="0"/>
              </a:spcAft>
              <a:defRPr sz="3600" b="1">
                <a:solidFill>
                  <a:schemeClr val="tx1"/>
                </a:solidFill>
                <a:latin typeface="Trebuchet MS" pitchFamily="34" charset="0"/>
              </a:defRPr>
            </a:lvl7pPr>
            <a:lvl8pPr marL="1371600" algn="l" rtl="0" fontAlgn="base">
              <a:spcBef>
                <a:spcPct val="0"/>
              </a:spcBef>
              <a:spcAft>
                <a:spcPct val="0"/>
              </a:spcAft>
              <a:defRPr sz="3600" b="1">
                <a:solidFill>
                  <a:schemeClr val="tx1"/>
                </a:solidFill>
                <a:latin typeface="Trebuchet MS" pitchFamily="34" charset="0"/>
              </a:defRPr>
            </a:lvl8pPr>
            <a:lvl9pPr marL="1828800" algn="l" rtl="0" fontAlgn="base">
              <a:spcBef>
                <a:spcPct val="0"/>
              </a:spcBef>
              <a:spcAft>
                <a:spcPct val="0"/>
              </a:spcAft>
              <a:defRPr sz="3600" b="1">
                <a:solidFill>
                  <a:schemeClr val="tx1"/>
                </a:solidFill>
                <a:latin typeface="Trebuchet MS" pitchFamily="34" charset="0"/>
              </a:defRPr>
            </a:lvl9pPr>
          </a:lstStyle>
          <a:p>
            <a:r>
              <a:rPr lang="en-US" sz="4400" u="none" dirty="0" smtClean="0">
                <a:solidFill>
                  <a:srgbClr val="C00000"/>
                </a:solidFill>
              </a:rPr>
              <a:t>Tuition</a:t>
            </a:r>
            <a:endParaRPr lang="en-US" sz="4000" u="none" dirty="0">
              <a:solidFill>
                <a:srgbClr val="C00000"/>
              </a:solidFill>
            </a:endParaRPr>
          </a:p>
        </p:txBody>
      </p:sp>
      <p:pic>
        <p:nvPicPr>
          <p:cNvPr id="1026" name="Picture 2" descr="http://wikieducator.org/images/6/6f/Person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585"/>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bwMode="auto">
          <a:xfrm>
            <a:off x="1105468" y="700445"/>
            <a:ext cx="1752600" cy="1219200"/>
          </a:xfrm>
          <a:prstGeom prst="cloudCallout">
            <a:avLst>
              <a:gd name="adj1" fmla="val -56654"/>
              <a:gd name="adj2" fmla="val 4459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lumMod val="90000"/>
                  <a:lumOff val="10000"/>
                </a:schemeClr>
              </a:solidFill>
              <a:effectLst/>
              <a:ea typeface="ＭＳ Ｐゴシック" pitchFamily="34" charset="-128"/>
            </a:endParaRPr>
          </a:p>
        </p:txBody>
      </p:sp>
      <p:sp>
        <p:nvSpPr>
          <p:cNvPr id="3" name="Up Arrow 2"/>
          <p:cNvSpPr/>
          <p:nvPr/>
        </p:nvSpPr>
        <p:spPr bwMode="auto">
          <a:xfrm>
            <a:off x="3431628" y="700445"/>
            <a:ext cx="1826172" cy="1832521"/>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Arial" charset="0"/>
              <a:ea typeface="ＭＳ Ｐゴシック" pitchFamily="34" charset="-128"/>
            </a:endParaRPr>
          </a:p>
        </p:txBody>
      </p:sp>
      <p:sp>
        <p:nvSpPr>
          <p:cNvPr id="7" name="Down Arrow 6"/>
          <p:cNvSpPr/>
          <p:nvPr/>
        </p:nvSpPr>
        <p:spPr bwMode="auto">
          <a:xfrm>
            <a:off x="4447189" y="2703786"/>
            <a:ext cx="1801211" cy="1828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sng" strike="noStrike" cap="none" normalizeH="0" baseline="0" smtClean="0">
              <a:ln>
                <a:noFill/>
              </a:ln>
              <a:solidFill>
                <a:schemeClr val="tx1"/>
              </a:solidFill>
              <a:effectLst/>
              <a:latin typeface="Arial" charset="0"/>
              <a:ea typeface="ＭＳ Ｐゴシック" pitchFamily="34" charset="-128"/>
            </a:endParaRPr>
          </a:p>
        </p:txBody>
      </p:sp>
      <p:sp>
        <p:nvSpPr>
          <p:cNvPr id="10" name="Title 3"/>
          <p:cNvSpPr txBox="1">
            <a:spLocks/>
          </p:cNvSpPr>
          <p:nvPr/>
        </p:nvSpPr>
        <p:spPr>
          <a:xfrm>
            <a:off x="2514600" y="2703786"/>
            <a:ext cx="2483069" cy="2400300"/>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Trebuchet MS" pitchFamily="34" charset="0"/>
              </a:defRPr>
            </a:lvl2pPr>
            <a:lvl3pPr algn="l" rtl="0" eaLnBrk="0" fontAlgn="base" hangingPunct="0">
              <a:spcBef>
                <a:spcPct val="0"/>
              </a:spcBef>
              <a:spcAft>
                <a:spcPct val="0"/>
              </a:spcAft>
              <a:defRPr sz="3600" b="1">
                <a:solidFill>
                  <a:schemeClr val="bg1"/>
                </a:solidFill>
                <a:latin typeface="Trebuchet MS" pitchFamily="34" charset="0"/>
              </a:defRPr>
            </a:lvl3pPr>
            <a:lvl4pPr algn="l" rtl="0" eaLnBrk="0" fontAlgn="base" hangingPunct="0">
              <a:spcBef>
                <a:spcPct val="0"/>
              </a:spcBef>
              <a:spcAft>
                <a:spcPct val="0"/>
              </a:spcAft>
              <a:defRPr sz="3600" b="1">
                <a:solidFill>
                  <a:schemeClr val="bg1"/>
                </a:solidFill>
                <a:latin typeface="Trebuchet MS" pitchFamily="34" charset="0"/>
              </a:defRPr>
            </a:lvl4pPr>
            <a:lvl5pPr algn="l" rtl="0" eaLnBrk="0" fontAlgn="base" hangingPunct="0">
              <a:spcBef>
                <a:spcPct val="0"/>
              </a:spcBef>
              <a:spcAft>
                <a:spcPct val="0"/>
              </a:spcAft>
              <a:defRPr sz="3600" b="1">
                <a:solidFill>
                  <a:schemeClr val="bg1"/>
                </a:solidFill>
                <a:latin typeface="Trebuchet MS" pitchFamily="34" charset="0"/>
              </a:defRPr>
            </a:lvl5pPr>
            <a:lvl6pPr marL="457200" algn="l" rtl="0" fontAlgn="base">
              <a:spcBef>
                <a:spcPct val="0"/>
              </a:spcBef>
              <a:spcAft>
                <a:spcPct val="0"/>
              </a:spcAft>
              <a:defRPr sz="3600" b="1">
                <a:solidFill>
                  <a:schemeClr val="tx1"/>
                </a:solidFill>
                <a:latin typeface="Trebuchet MS" pitchFamily="34" charset="0"/>
              </a:defRPr>
            </a:lvl6pPr>
            <a:lvl7pPr marL="914400" algn="l" rtl="0" fontAlgn="base">
              <a:spcBef>
                <a:spcPct val="0"/>
              </a:spcBef>
              <a:spcAft>
                <a:spcPct val="0"/>
              </a:spcAft>
              <a:defRPr sz="3600" b="1">
                <a:solidFill>
                  <a:schemeClr val="tx1"/>
                </a:solidFill>
                <a:latin typeface="Trebuchet MS" pitchFamily="34" charset="0"/>
              </a:defRPr>
            </a:lvl7pPr>
            <a:lvl8pPr marL="1371600" algn="l" rtl="0" fontAlgn="base">
              <a:spcBef>
                <a:spcPct val="0"/>
              </a:spcBef>
              <a:spcAft>
                <a:spcPct val="0"/>
              </a:spcAft>
              <a:defRPr sz="3600" b="1">
                <a:solidFill>
                  <a:schemeClr val="tx1"/>
                </a:solidFill>
                <a:latin typeface="Trebuchet MS" pitchFamily="34" charset="0"/>
              </a:defRPr>
            </a:lvl8pPr>
            <a:lvl9pPr marL="1828800" algn="l" rtl="0" fontAlgn="base">
              <a:spcBef>
                <a:spcPct val="0"/>
              </a:spcBef>
              <a:spcAft>
                <a:spcPct val="0"/>
              </a:spcAft>
              <a:defRPr sz="3600" b="1">
                <a:solidFill>
                  <a:schemeClr val="tx1"/>
                </a:solidFill>
                <a:latin typeface="Trebuchet MS" pitchFamily="34" charset="0"/>
              </a:defRPr>
            </a:lvl9pPr>
          </a:lstStyle>
          <a:p>
            <a:r>
              <a:rPr lang="en-US" u="none" dirty="0" smtClean="0">
                <a:solidFill>
                  <a:srgbClr val="C00000"/>
                </a:solidFill>
              </a:rPr>
              <a:t>Student Funding Sources</a:t>
            </a:r>
            <a:endParaRPr lang="en-US" sz="3200" u="none" dirty="0">
              <a:solidFill>
                <a:srgbClr val="C00000"/>
              </a:solidFill>
            </a:endParaRPr>
          </a:p>
        </p:txBody>
      </p:sp>
      <p:pic>
        <p:nvPicPr>
          <p:cNvPr id="11" name="Picture 2" descr="http://wikieducator.org/images/6/6f/Person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48200"/>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bwMode="auto">
          <a:xfrm>
            <a:off x="-5255" y="3132083"/>
            <a:ext cx="1524000" cy="1287517"/>
          </a:xfrm>
          <a:prstGeom prst="cloudCallout">
            <a:avLst>
              <a:gd name="adj1" fmla="val 10589"/>
              <a:gd name="adj2" fmla="val 7402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90000"/>
                  <a:lumOff val="10000"/>
                </a:schemeClr>
              </a:solidFill>
              <a:effectLst/>
              <a:ea typeface="ＭＳ Ｐゴシック" pitchFamily="34" charset="-128"/>
            </a:endParaRPr>
          </a:p>
        </p:txBody>
      </p:sp>
      <p:sp>
        <p:nvSpPr>
          <p:cNvPr id="8" name="TextBox 7"/>
          <p:cNvSpPr txBox="1"/>
          <p:nvPr/>
        </p:nvSpPr>
        <p:spPr>
          <a:xfrm>
            <a:off x="1193864" y="986879"/>
            <a:ext cx="1701735" cy="646331"/>
          </a:xfrm>
          <a:prstGeom prst="rect">
            <a:avLst/>
          </a:prstGeom>
          <a:noFill/>
        </p:spPr>
        <p:txBody>
          <a:bodyPr wrap="square" rtlCol="0">
            <a:spAutoFit/>
          </a:bodyPr>
          <a:lstStyle/>
          <a:p>
            <a:pPr algn="ctr"/>
            <a:r>
              <a:rPr lang="en-US" sz="1800" b="1" u="none" dirty="0" smtClean="0">
                <a:solidFill>
                  <a:schemeClr val="tx1">
                    <a:lumMod val="90000"/>
                    <a:lumOff val="10000"/>
                  </a:schemeClr>
                </a:solidFill>
                <a:latin typeface="+mn-lt"/>
              </a:rPr>
              <a:t>Can I repay the debt?</a:t>
            </a:r>
            <a:endParaRPr lang="en-US" sz="1800" b="1" u="none" dirty="0">
              <a:solidFill>
                <a:schemeClr val="tx1">
                  <a:lumMod val="90000"/>
                  <a:lumOff val="10000"/>
                </a:schemeClr>
              </a:solidFill>
              <a:latin typeface="+mn-lt"/>
            </a:endParaRPr>
          </a:p>
        </p:txBody>
      </p:sp>
      <p:sp>
        <p:nvSpPr>
          <p:cNvPr id="14" name="TextBox 13"/>
          <p:cNvSpPr txBox="1"/>
          <p:nvPr/>
        </p:nvSpPr>
        <p:spPr>
          <a:xfrm>
            <a:off x="0" y="3414797"/>
            <a:ext cx="1524000" cy="707886"/>
          </a:xfrm>
          <a:prstGeom prst="rect">
            <a:avLst/>
          </a:prstGeom>
          <a:noFill/>
        </p:spPr>
        <p:txBody>
          <a:bodyPr wrap="square" rtlCol="0">
            <a:spAutoFit/>
          </a:bodyPr>
          <a:lstStyle/>
          <a:p>
            <a:pPr algn="ctr"/>
            <a:r>
              <a:rPr lang="en-US" b="1" u="none" dirty="0" smtClean="0">
                <a:solidFill>
                  <a:schemeClr val="tx1">
                    <a:lumMod val="90000"/>
                    <a:lumOff val="10000"/>
                  </a:schemeClr>
                </a:solidFill>
                <a:latin typeface="+mn-lt"/>
              </a:rPr>
              <a:t>Can I get a job?</a:t>
            </a:r>
            <a:endParaRPr lang="en-US" b="1" u="none" dirty="0">
              <a:solidFill>
                <a:schemeClr val="tx1">
                  <a:lumMod val="90000"/>
                  <a:lumOff val="10000"/>
                </a:schemeClr>
              </a:solidFill>
              <a:latin typeface="+mn-lt"/>
            </a:endParaRPr>
          </a:p>
        </p:txBody>
      </p:sp>
      <p:sp>
        <p:nvSpPr>
          <p:cNvPr id="15" name="TextBox 14"/>
          <p:cNvSpPr txBox="1"/>
          <p:nvPr/>
        </p:nvSpPr>
        <p:spPr>
          <a:xfrm>
            <a:off x="2044731" y="4724400"/>
            <a:ext cx="273353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sz="1400" b="1" u="none" dirty="0" smtClean="0">
                <a:latin typeface="+mn-lt"/>
              </a:rPr>
              <a:t>Out-of-Pocket Spending</a:t>
            </a:r>
          </a:p>
          <a:p>
            <a:pPr marL="285750" indent="-285750">
              <a:buFont typeface="Arial" pitchFamily="34" charset="0"/>
              <a:buChar char="•"/>
            </a:pPr>
            <a:r>
              <a:rPr lang="en-US" sz="1400" b="1" u="none" dirty="0" smtClean="0">
                <a:latin typeface="+mn-lt"/>
              </a:rPr>
              <a:t>Different Buying Behavior</a:t>
            </a:r>
          </a:p>
          <a:p>
            <a:pPr marL="285750" indent="-285750">
              <a:buFont typeface="Arial" pitchFamily="34" charset="0"/>
              <a:buChar char="•"/>
            </a:pPr>
            <a:r>
              <a:rPr lang="en-US" sz="1400" b="1" u="none" dirty="0" smtClean="0">
                <a:latin typeface="+mn-lt"/>
              </a:rPr>
              <a:t>Exponentially More Choices</a:t>
            </a:r>
          </a:p>
          <a:p>
            <a:pPr marL="285750" indent="-285750">
              <a:buFont typeface="Arial" pitchFamily="34" charset="0"/>
              <a:buChar char="•"/>
            </a:pPr>
            <a:r>
              <a:rPr lang="en-US" sz="1400" b="1" u="none" dirty="0" smtClean="0">
                <a:latin typeface="+mn-lt"/>
              </a:rPr>
              <a:t>Focus on Course Transferability</a:t>
            </a:r>
            <a:endParaRPr lang="en-US" sz="1400" b="1" u="none" dirty="0">
              <a:latin typeface="+mn-lt"/>
            </a:endParaRPr>
          </a:p>
        </p:txBody>
      </p:sp>
      <p:pic>
        <p:nvPicPr>
          <p:cNvPr id="16" name="Picture 2" descr="http://wikieducator.org/images/6/6f/Person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08585"/>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Callout 16"/>
          <p:cNvSpPr/>
          <p:nvPr/>
        </p:nvSpPr>
        <p:spPr bwMode="auto">
          <a:xfrm>
            <a:off x="7464972" y="1416269"/>
            <a:ext cx="1524000" cy="1287517"/>
          </a:xfrm>
          <a:prstGeom prst="cloudCallout">
            <a:avLst>
              <a:gd name="adj1" fmla="val -27687"/>
              <a:gd name="adj2" fmla="val 7402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90000"/>
                  <a:lumOff val="10000"/>
                </a:schemeClr>
              </a:solidFill>
              <a:effectLst/>
              <a:ea typeface="ＭＳ Ｐゴシック" pitchFamily="34" charset="-128"/>
            </a:endParaRPr>
          </a:p>
        </p:txBody>
      </p:sp>
      <p:sp>
        <p:nvSpPr>
          <p:cNvPr id="18" name="TextBox 17"/>
          <p:cNvSpPr txBox="1"/>
          <p:nvPr/>
        </p:nvSpPr>
        <p:spPr>
          <a:xfrm>
            <a:off x="7467600" y="1616705"/>
            <a:ext cx="1524000" cy="707886"/>
          </a:xfrm>
          <a:prstGeom prst="rect">
            <a:avLst/>
          </a:prstGeom>
          <a:noFill/>
        </p:spPr>
        <p:txBody>
          <a:bodyPr wrap="square" rtlCol="0">
            <a:spAutoFit/>
          </a:bodyPr>
          <a:lstStyle/>
          <a:p>
            <a:pPr algn="ctr"/>
            <a:r>
              <a:rPr lang="en-US" b="1" u="none" dirty="0" smtClean="0">
                <a:solidFill>
                  <a:schemeClr val="tx1">
                    <a:lumMod val="90000"/>
                    <a:lumOff val="10000"/>
                  </a:schemeClr>
                </a:solidFill>
                <a:latin typeface="+mn-lt"/>
              </a:rPr>
              <a:t>What am I learning?</a:t>
            </a:r>
            <a:endParaRPr lang="en-US" b="1" u="none" dirty="0">
              <a:solidFill>
                <a:schemeClr val="tx1">
                  <a:lumMod val="90000"/>
                  <a:lumOff val="10000"/>
                </a:schemeClr>
              </a:solidFill>
              <a:latin typeface="+mn-lt"/>
            </a:endParaRPr>
          </a:p>
        </p:txBody>
      </p:sp>
      <p:sp>
        <p:nvSpPr>
          <p:cNvPr id="13" name="Equal 12"/>
          <p:cNvSpPr/>
          <p:nvPr/>
        </p:nvSpPr>
        <p:spPr bwMode="auto">
          <a:xfrm>
            <a:off x="4778266" y="4951685"/>
            <a:ext cx="1241534" cy="763315"/>
          </a:xfrm>
          <a:prstGeom prst="mathEqual">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sng" strike="noStrike" cap="none" normalizeH="0" baseline="0" smtClean="0">
              <a:ln>
                <a:noFill/>
              </a:ln>
              <a:solidFill>
                <a:schemeClr val="tx1"/>
              </a:solidFill>
              <a:effectLst/>
              <a:latin typeface="Arial" charset="0"/>
              <a:ea typeface="ＭＳ Ｐゴシック" pitchFamily="34" charset="-128"/>
            </a:endParaRPr>
          </a:p>
        </p:txBody>
      </p:sp>
      <p:pic>
        <p:nvPicPr>
          <p:cNvPr id="1027" name="Picture 3" descr="C:\Program Files (x86)\Microsoft Office\MEDIA\CAGCAT10\j022201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183" y="4847334"/>
            <a:ext cx="968533" cy="97201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3"/>
          <p:cNvSpPr txBox="1">
            <a:spLocks/>
          </p:cNvSpPr>
          <p:nvPr/>
        </p:nvSpPr>
        <p:spPr>
          <a:xfrm>
            <a:off x="6781800" y="4879225"/>
            <a:ext cx="2483069" cy="1157710"/>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Trebuchet MS" pitchFamily="34" charset="0"/>
              </a:defRPr>
            </a:lvl2pPr>
            <a:lvl3pPr algn="l" rtl="0" eaLnBrk="0" fontAlgn="base" hangingPunct="0">
              <a:spcBef>
                <a:spcPct val="0"/>
              </a:spcBef>
              <a:spcAft>
                <a:spcPct val="0"/>
              </a:spcAft>
              <a:defRPr sz="3600" b="1">
                <a:solidFill>
                  <a:schemeClr val="bg1"/>
                </a:solidFill>
                <a:latin typeface="Trebuchet MS" pitchFamily="34" charset="0"/>
              </a:defRPr>
            </a:lvl3pPr>
            <a:lvl4pPr algn="l" rtl="0" eaLnBrk="0" fontAlgn="base" hangingPunct="0">
              <a:spcBef>
                <a:spcPct val="0"/>
              </a:spcBef>
              <a:spcAft>
                <a:spcPct val="0"/>
              </a:spcAft>
              <a:defRPr sz="3600" b="1">
                <a:solidFill>
                  <a:schemeClr val="bg1"/>
                </a:solidFill>
                <a:latin typeface="Trebuchet MS" pitchFamily="34" charset="0"/>
              </a:defRPr>
            </a:lvl4pPr>
            <a:lvl5pPr algn="l" rtl="0" eaLnBrk="0" fontAlgn="base" hangingPunct="0">
              <a:spcBef>
                <a:spcPct val="0"/>
              </a:spcBef>
              <a:spcAft>
                <a:spcPct val="0"/>
              </a:spcAft>
              <a:defRPr sz="3600" b="1">
                <a:solidFill>
                  <a:schemeClr val="bg1"/>
                </a:solidFill>
                <a:latin typeface="Trebuchet MS" pitchFamily="34" charset="0"/>
              </a:defRPr>
            </a:lvl5pPr>
            <a:lvl6pPr marL="457200" algn="l" rtl="0" fontAlgn="base">
              <a:spcBef>
                <a:spcPct val="0"/>
              </a:spcBef>
              <a:spcAft>
                <a:spcPct val="0"/>
              </a:spcAft>
              <a:defRPr sz="3600" b="1">
                <a:solidFill>
                  <a:schemeClr val="tx1"/>
                </a:solidFill>
                <a:latin typeface="Trebuchet MS" pitchFamily="34" charset="0"/>
              </a:defRPr>
            </a:lvl6pPr>
            <a:lvl7pPr marL="914400" algn="l" rtl="0" fontAlgn="base">
              <a:spcBef>
                <a:spcPct val="0"/>
              </a:spcBef>
              <a:spcAft>
                <a:spcPct val="0"/>
              </a:spcAft>
              <a:defRPr sz="3600" b="1">
                <a:solidFill>
                  <a:schemeClr val="tx1"/>
                </a:solidFill>
                <a:latin typeface="Trebuchet MS" pitchFamily="34" charset="0"/>
              </a:defRPr>
            </a:lvl7pPr>
            <a:lvl8pPr marL="1371600" algn="l" rtl="0" fontAlgn="base">
              <a:spcBef>
                <a:spcPct val="0"/>
              </a:spcBef>
              <a:spcAft>
                <a:spcPct val="0"/>
              </a:spcAft>
              <a:defRPr sz="3600" b="1">
                <a:solidFill>
                  <a:schemeClr val="tx1"/>
                </a:solidFill>
                <a:latin typeface="Trebuchet MS" pitchFamily="34" charset="0"/>
              </a:defRPr>
            </a:lvl8pPr>
            <a:lvl9pPr marL="1828800" algn="l" rtl="0" fontAlgn="base">
              <a:spcBef>
                <a:spcPct val="0"/>
              </a:spcBef>
              <a:spcAft>
                <a:spcPct val="0"/>
              </a:spcAft>
              <a:defRPr sz="3600" b="1">
                <a:solidFill>
                  <a:schemeClr val="tx1"/>
                </a:solidFill>
                <a:latin typeface="Trebuchet MS" pitchFamily="34" charset="0"/>
              </a:defRPr>
            </a:lvl9pPr>
          </a:lstStyle>
          <a:p>
            <a:r>
              <a:rPr lang="en-US" sz="2800" u="none" dirty="0" smtClean="0">
                <a:solidFill>
                  <a:schemeClr val="tx1"/>
                </a:solidFill>
              </a:rPr>
              <a:t>Students are Shoppers!</a:t>
            </a:r>
            <a:endParaRPr lang="en-US" sz="2400" u="none" dirty="0">
              <a:solidFill>
                <a:schemeClr val="tx1"/>
              </a:solidFill>
            </a:endParaRPr>
          </a:p>
        </p:txBody>
      </p:sp>
    </p:spTree>
    <p:extLst>
      <p:ext uri="{BB962C8B-B14F-4D97-AF65-F5344CB8AC3E}">
        <p14:creationId xmlns:p14="http://schemas.microsoft.com/office/powerpoint/2010/main" val="376062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28600" y="1028700"/>
            <a:ext cx="4267200" cy="5105400"/>
          </a:xfrm>
        </p:spPr>
        <p:txBody>
          <a:bodyPr>
            <a:normAutofit/>
          </a:bodyPr>
          <a:lstStyle/>
          <a:p>
            <a:pPr eaLnBrk="1" hangingPunct="1">
              <a:buFont typeface="Wingdings" pitchFamily="2" charset="2"/>
              <a:buNone/>
            </a:pPr>
            <a:endParaRPr lang="en-US" sz="1800" dirty="0" smtClean="0">
              <a:latin typeface="Arial" pitchFamily="34" charset="0"/>
              <a:cs typeface="Arial" pitchFamily="34" charset="0"/>
            </a:endParaRPr>
          </a:p>
          <a:p>
            <a:pPr eaLnBrk="1" hangingPunct="1"/>
            <a:r>
              <a:rPr lang="en-US" sz="1800" dirty="0" smtClean="0">
                <a:latin typeface="Arial" pitchFamily="34" charset="0"/>
                <a:cs typeface="Arial" pitchFamily="34" charset="0"/>
              </a:rPr>
              <a:t>Provides affordable, well-supported, flexible online general education college courses.</a:t>
            </a:r>
          </a:p>
          <a:p>
            <a:pPr eaLnBrk="1" hangingPunct="1"/>
            <a:endParaRPr lang="en-US" sz="1800" dirty="0" smtClean="0">
              <a:latin typeface="Arial" pitchFamily="34" charset="0"/>
              <a:cs typeface="Arial" pitchFamily="34" charset="0"/>
            </a:endParaRPr>
          </a:p>
          <a:p>
            <a:pPr eaLnBrk="1" hangingPunct="1"/>
            <a:r>
              <a:rPr lang="en-US" sz="1800" dirty="0" smtClean="0">
                <a:latin typeface="Arial" pitchFamily="34" charset="0"/>
                <a:cs typeface="Arial" pitchFamily="34" charset="0"/>
              </a:rPr>
              <a:t>$99 per month + $49 per course started. Almost 90% sign up for the subscription.</a:t>
            </a:r>
          </a:p>
          <a:p>
            <a:pPr eaLnBrk="1" hangingPunct="1">
              <a:buNone/>
            </a:pPr>
            <a:endParaRPr lang="en-US" sz="1800" dirty="0" smtClean="0">
              <a:latin typeface="Arial" pitchFamily="34" charset="0"/>
              <a:cs typeface="Arial" pitchFamily="34" charset="0"/>
            </a:endParaRPr>
          </a:p>
          <a:p>
            <a:pPr eaLnBrk="1" hangingPunct="1"/>
            <a:r>
              <a:rPr lang="en-US" sz="1800" dirty="0" smtClean="0">
                <a:latin typeface="Arial" pitchFamily="34" charset="0"/>
                <a:cs typeface="Arial" pitchFamily="34" charset="0"/>
              </a:rPr>
              <a:t>Expect to serve 12,000 – 14,000 students this fiscal year. </a:t>
            </a:r>
          </a:p>
          <a:p>
            <a:pPr eaLnBrk="1" hangingPunct="1"/>
            <a:endParaRPr lang="en-US" sz="1800" dirty="0">
              <a:latin typeface="Arial" pitchFamily="34" charset="0"/>
              <a:cs typeface="Arial" pitchFamily="34" charset="0"/>
            </a:endParaRPr>
          </a:p>
          <a:p>
            <a:pPr eaLnBrk="1" hangingPunct="1"/>
            <a:r>
              <a:rPr lang="en-US" sz="1800" dirty="0" smtClean="0">
                <a:latin typeface="Arial" pitchFamily="34" charset="0"/>
                <a:cs typeface="Arial" pitchFamily="34" charset="0"/>
              </a:rPr>
              <a:t>At WGU, 90% of SL students are still enrolled after twelve months.</a:t>
            </a:r>
          </a:p>
          <a:p>
            <a:pPr eaLnBrk="1" hangingPunct="1"/>
            <a:endParaRPr lang="en-US" sz="1800" dirty="0" smtClean="0">
              <a:latin typeface="Arial" pitchFamily="34" charset="0"/>
              <a:cs typeface="Arial" pitchFamily="34" charset="0"/>
            </a:endParaRPr>
          </a:p>
        </p:txBody>
      </p:sp>
      <p:sp>
        <p:nvSpPr>
          <p:cNvPr id="4" name="Title 1"/>
          <p:cNvSpPr txBox="1">
            <a:spLocks/>
          </p:cNvSpPr>
          <p:nvPr/>
        </p:nvSpPr>
        <p:spPr>
          <a:xfrm>
            <a:off x="609600" y="4572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300" b="0" i="0" u="none" strike="noStrike" kern="1200" cap="none" spc="0" normalizeH="0" baseline="0" noProof="0" dirty="0">
              <a:ln>
                <a:noFill/>
              </a:ln>
              <a:solidFill>
                <a:srgbClr val="7B9899"/>
              </a:solidFill>
              <a:effectLst/>
              <a:uLnTx/>
              <a:uFillTx/>
              <a:latin typeface="+mj-lt"/>
              <a:ea typeface="+mj-ea"/>
              <a:cs typeface="+mj-cs"/>
            </a:endParaRPr>
          </a:p>
        </p:txBody>
      </p:sp>
      <p:sp>
        <p:nvSpPr>
          <p:cNvPr id="6" name="Text Placeholder 4"/>
          <p:cNvSpPr txBox="1">
            <a:spLocks/>
          </p:cNvSpPr>
          <p:nvPr/>
        </p:nvSpPr>
        <p:spPr bwMode="auto">
          <a:xfrm>
            <a:off x="6553200" y="2819400"/>
            <a:ext cx="2362200" cy="3429000"/>
          </a:xfrm>
          <a:prstGeom prst="rect">
            <a:avLst/>
          </a:prstGeom>
          <a:noFill/>
          <a:ln w="9525">
            <a:noFill/>
            <a:miter lim="800000"/>
            <a:headEnd/>
            <a:tailEnd/>
          </a:ln>
        </p:spPr>
        <p:txBody>
          <a:bodyPr/>
          <a:lstStyle/>
          <a:p>
            <a:pPr algn="ctr">
              <a:spcBef>
                <a:spcPct val="20000"/>
              </a:spcBef>
              <a:spcAft>
                <a:spcPts val="1000"/>
              </a:spcAft>
              <a:buClr>
                <a:schemeClr val="accent1"/>
              </a:buClr>
              <a:buSzPct val="85000"/>
              <a:defRPr/>
            </a:pPr>
            <a:endParaRPr lang="en-US" sz="2600" b="1" dirty="0">
              <a:solidFill>
                <a:schemeClr val="bg1"/>
              </a:solidFill>
              <a:latin typeface="+mn-lt"/>
            </a:endParaRPr>
          </a:p>
          <a:p>
            <a:pPr algn="ctr">
              <a:spcBef>
                <a:spcPct val="20000"/>
              </a:spcBef>
              <a:spcAft>
                <a:spcPts val="1000"/>
              </a:spcAft>
              <a:buClr>
                <a:schemeClr val="accent1"/>
              </a:buClr>
              <a:buSzPct val="85000"/>
              <a:defRPr/>
            </a:pPr>
            <a:endParaRPr lang="en-US" sz="2600" b="1" dirty="0">
              <a:solidFill>
                <a:schemeClr val="bg1"/>
              </a:solidFill>
              <a:latin typeface="+mn-lt"/>
            </a:endParaRPr>
          </a:p>
          <a:p>
            <a:pPr algn="ctr">
              <a:spcBef>
                <a:spcPct val="20000"/>
              </a:spcBef>
              <a:spcAft>
                <a:spcPts val="1000"/>
              </a:spcAft>
              <a:buClr>
                <a:schemeClr val="accent1"/>
              </a:buClr>
              <a:buSzPct val="85000"/>
              <a:defRPr/>
            </a:pPr>
            <a:endParaRPr lang="en-US" sz="2600" b="1" dirty="0">
              <a:solidFill>
                <a:schemeClr val="bg1"/>
              </a:solidFill>
              <a:latin typeface="+mn-lt"/>
            </a:endParaRPr>
          </a:p>
        </p:txBody>
      </p:sp>
      <p:graphicFrame>
        <p:nvGraphicFramePr>
          <p:cNvPr id="7" name="Content Placeholder 9"/>
          <p:cNvGraphicFramePr>
            <a:graphicFrameLocks/>
          </p:cNvGraphicFramePr>
          <p:nvPr>
            <p:extLst>
              <p:ext uri="{D42A27DB-BD31-4B8C-83A1-F6EECF244321}">
                <p14:modId xmlns:p14="http://schemas.microsoft.com/office/powerpoint/2010/main" val="2790251256"/>
              </p:ext>
            </p:extLst>
          </p:nvPr>
        </p:nvGraphicFramePr>
        <p:xfrm>
          <a:off x="4724400" y="1219200"/>
          <a:ext cx="419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457200" y="609600"/>
            <a:ext cx="8229600" cy="1143000"/>
          </a:xfrm>
          <a:prstGeom prst="rect">
            <a:avLst/>
          </a:prstGeom>
        </p:spPr>
        <p:txBody>
          <a:bodyPr/>
          <a:lstStyle>
            <a:lvl1pPr algn="l" rtl="0" eaLnBrk="1" latinLnBrk="0" hangingPunct="1">
              <a:spcBef>
                <a:spcPct val="0"/>
              </a:spcBef>
              <a:buNone/>
              <a:defRPr kumimoji="0" sz="4000" b="0" kern="1200">
                <a:solidFill>
                  <a:srgbClr val="002060"/>
                </a:solidFill>
                <a:effectLst>
                  <a:outerShdw blurRad="31750" dist="25400" dir="5400000" algn="tl" rotWithShape="0">
                    <a:srgbClr val="000000">
                      <a:alpha val="25000"/>
                    </a:srgbClr>
                  </a:outerShdw>
                </a:effectLst>
                <a:latin typeface="Franklin Gothic Demi Cond" pitchFamily="34" charset="0"/>
                <a:ea typeface="+mj-ea"/>
                <a:cs typeface="+mj-cs"/>
              </a:defRPr>
            </a:lvl1pPr>
            <a:extLst/>
          </a:lstStyle>
          <a:p>
            <a:r>
              <a:rPr lang="en-US" dirty="0" err="1" smtClean="0"/>
              <a:t>StraighterLine</a:t>
            </a:r>
            <a:endParaRPr lang="en-US" dirty="0"/>
          </a:p>
        </p:txBody>
      </p:sp>
    </p:spTree>
    <p:extLst>
      <p:ext uri="{BB962C8B-B14F-4D97-AF65-F5344CB8AC3E}">
        <p14:creationId xmlns:p14="http://schemas.microsoft.com/office/powerpoint/2010/main" val="132192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p:cNvGrpSpPr/>
          <p:nvPr/>
        </p:nvGrpSpPr>
        <p:grpSpPr>
          <a:xfrm>
            <a:off x="81340" y="152400"/>
            <a:ext cx="8986460" cy="6595851"/>
            <a:chOff x="304800" y="221730"/>
            <a:chExt cx="8658278" cy="6110807"/>
          </a:xfrm>
        </p:grpSpPr>
        <p:pic>
          <p:nvPicPr>
            <p:cNvPr id="43" name="il_fi" descr="http://upload.wikimedia.org/wikipedia/en/0/08/FisherCollegeLogoColor.png"/>
            <p:cNvPicPr/>
            <p:nvPr/>
          </p:nvPicPr>
          <p:blipFill rotWithShape="1">
            <a:blip r:embed="rId3" cstate="print">
              <a:extLst>
                <a:ext uri="{28A0092B-C50C-407E-A947-70E740481C1C}">
                  <a14:useLocalDpi xmlns:a14="http://schemas.microsoft.com/office/drawing/2010/main" val="0"/>
                </a:ext>
              </a:extLst>
            </a:blip>
            <a:srcRect l="16628" t="10048" r="17609" b="17625"/>
            <a:stretch/>
          </p:blipFill>
          <p:spPr bwMode="auto">
            <a:xfrm>
              <a:off x="8072356" y="1143000"/>
              <a:ext cx="890722" cy="930182"/>
            </a:xfrm>
            <a:prstGeom prst="ellipse">
              <a:avLst/>
            </a:prstGeom>
            <a:noFill/>
            <a:ln>
              <a:noFill/>
            </a:ln>
          </p:spPr>
        </p:pic>
        <p:pic>
          <p:nvPicPr>
            <p:cNvPr id="44" name="Picture 24" descr="TESC logo.jpg"/>
            <p:cNvPicPr>
              <a:picLocks noChangeAspect="1"/>
            </p:cNvPicPr>
            <p:nvPr/>
          </p:nvPicPr>
          <p:blipFill rotWithShape="1">
            <a:blip r:embed="rId4" cstate="print"/>
            <a:srcRect t="6631" b="12790"/>
            <a:stretch/>
          </p:blipFill>
          <p:spPr bwMode="auto">
            <a:xfrm>
              <a:off x="4847888" y="2168872"/>
              <a:ext cx="1404480" cy="1027382"/>
            </a:xfrm>
            <a:prstGeom prst="rect">
              <a:avLst/>
            </a:prstGeom>
            <a:noFill/>
            <a:ln w="9525">
              <a:noFill/>
              <a:miter lim="800000"/>
              <a:headEnd/>
              <a:tailEnd/>
            </a:ln>
          </p:spPr>
        </p:pic>
        <p:pic>
          <p:nvPicPr>
            <p:cNvPr id="45" name="Picture 13" descr="jefferson-community-technical-college-thumb.png"/>
            <p:cNvPicPr>
              <a:picLocks noChangeAspect="1"/>
            </p:cNvPicPr>
            <p:nvPr/>
          </p:nvPicPr>
          <p:blipFill>
            <a:blip r:embed="rId5" cstate="print"/>
            <a:srcRect/>
            <a:stretch>
              <a:fillRect/>
            </a:stretch>
          </p:blipFill>
          <p:spPr bwMode="auto">
            <a:xfrm>
              <a:off x="469900" y="4800600"/>
              <a:ext cx="1435100" cy="896937"/>
            </a:xfrm>
            <a:prstGeom prst="rect">
              <a:avLst/>
            </a:prstGeom>
            <a:noFill/>
            <a:ln w="9525">
              <a:noFill/>
              <a:miter lim="800000"/>
              <a:headEnd/>
              <a:tailEnd/>
            </a:ln>
          </p:spPr>
        </p:pic>
        <p:pic>
          <p:nvPicPr>
            <p:cNvPr id="46" name="Picture 19" descr="AU-logo.png"/>
            <p:cNvPicPr>
              <a:picLocks noChangeAspect="1"/>
            </p:cNvPicPr>
            <p:nvPr/>
          </p:nvPicPr>
          <p:blipFill>
            <a:blip r:embed="rId6" cstate="print"/>
            <a:srcRect/>
            <a:stretch>
              <a:fillRect/>
            </a:stretch>
          </p:blipFill>
          <p:spPr bwMode="auto">
            <a:xfrm>
              <a:off x="7448476" y="5849937"/>
              <a:ext cx="1393825" cy="482600"/>
            </a:xfrm>
            <a:prstGeom prst="rect">
              <a:avLst/>
            </a:prstGeom>
            <a:noFill/>
            <a:ln w="9525">
              <a:noFill/>
              <a:miter lim="800000"/>
              <a:headEnd/>
              <a:tailEnd/>
            </a:ln>
          </p:spPr>
        </p:pic>
        <p:pic>
          <p:nvPicPr>
            <p:cNvPr id="47" name="Picture 20" descr="AIU-logo.png"/>
            <p:cNvPicPr>
              <a:picLocks noChangeAspect="1"/>
            </p:cNvPicPr>
            <p:nvPr/>
          </p:nvPicPr>
          <p:blipFill>
            <a:blip r:embed="rId7" cstate="print"/>
            <a:srcRect/>
            <a:stretch>
              <a:fillRect/>
            </a:stretch>
          </p:blipFill>
          <p:spPr bwMode="auto">
            <a:xfrm>
              <a:off x="4648200" y="4524088"/>
              <a:ext cx="1843162" cy="657512"/>
            </a:xfrm>
            <a:prstGeom prst="rect">
              <a:avLst/>
            </a:prstGeom>
            <a:noFill/>
            <a:ln w="9525">
              <a:noFill/>
              <a:miter lim="800000"/>
              <a:headEnd/>
              <a:tailEnd/>
            </a:ln>
          </p:spPr>
        </p:pic>
        <p:pic>
          <p:nvPicPr>
            <p:cNvPr id="48" name="Picture 23" descr="Devrt Logo.jpg"/>
            <p:cNvPicPr>
              <a:picLocks noChangeAspect="1"/>
            </p:cNvPicPr>
            <p:nvPr/>
          </p:nvPicPr>
          <p:blipFill>
            <a:blip r:embed="rId8" cstate="print"/>
            <a:srcRect/>
            <a:stretch>
              <a:fillRect/>
            </a:stretch>
          </p:blipFill>
          <p:spPr bwMode="auto">
            <a:xfrm>
              <a:off x="2543728" y="4900632"/>
              <a:ext cx="1169118" cy="643506"/>
            </a:xfrm>
            <a:prstGeom prst="rect">
              <a:avLst/>
            </a:prstGeom>
            <a:noFill/>
            <a:ln w="9525">
              <a:noFill/>
              <a:miter lim="800000"/>
              <a:headEnd/>
              <a:tailEnd/>
            </a:ln>
          </p:spPr>
        </p:pic>
        <p:pic>
          <p:nvPicPr>
            <p:cNvPr id="49" name="Picture 25" descr="CSU-GC Logo.jpg"/>
            <p:cNvPicPr>
              <a:picLocks noChangeAspect="1"/>
            </p:cNvPicPr>
            <p:nvPr/>
          </p:nvPicPr>
          <p:blipFill>
            <a:blip r:embed="rId9" cstate="print"/>
            <a:srcRect/>
            <a:stretch>
              <a:fillRect/>
            </a:stretch>
          </p:blipFill>
          <p:spPr bwMode="auto">
            <a:xfrm>
              <a:off x="336550" y="4132263"/>
              <a:ext cx="1797050" cy="520661"/>
            </a:xfrm>
            <a:prstGeom prst="rect">
              <a:avLst/>
            </a:prstGeom>
            <a:noFill/>
            <a:ln w="9525">
              <a:noFill/>
              <a:miter lim="800000"/>
              <a:headEnd/>
              <a:tailEnd/>
            </a:ln>
          </p:spPr>
        </p:pic>
        <p:pic>
          <p:nvPicPr>
            <p:cNvPr id="50" name="Picture 49" descr="Granite State.gif"/>
            <p:cNvPicPr>
              <a:picLocks noChangeAspect="1"/>
            </p:cNvPicPr>
            <p:nvPr/>
          </p:nvPicPr>
          <p:blipFill>
            <a:blip r:embed="rId10" cstate="print"/>
            <a:stretch>
              <a:fillRect/>
            </a:stretch>
          </p:blipFill>
          <p:spPr>
            <a:xfrm>
              <a:off x="2286000" y="4237334"/>
              <a:ext cx="2300260" cy="573507"/>
            </a:xfrm>
            <a:prstGeom prst="rect">
              <a:avLst/>
            </a:prstGeom>
          </p:spPr>
        </p:pic>
        <p:pic>
          <p:nvPicPr>
            <p:cNvPr id="5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6400" y="349755"/>
              <a:ext cx="1647719" cy="74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114" y="5867187"/>
              <a:ext cx="1746486" cy="4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333" y="3141663"/>
              <a:ext cx="1298267" cy="76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32402" y="304800"/>
              <a:ext cx="1991771" cy="78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62200" y="3254661"/>
              <a:ext cx="18288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39000" y="463558"/>
              <a:ext cx="1666712" cy="51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1" y="304800"/>
              <a:ext cx="1676399" cy="90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27801" y="2950779"/>
              <a:ext cx="1714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t="34441" b="26293"/>
            <a:stretch/>
          </p:blipFill>
          <p:spPr>
            <a:xfrm>
              <a:off x="4858313" y="3906491"/>
              <a:ext cx="1269492" cy="498479"/>
            </a:xfrm>
            <a:prstGeom prst="rect">
              <a:avLst/>
            </a:prstGeom>
          </p:spPr>
        </p:pic>
        <p:pic>
          <p:nvPicPr>
            <p:cNvPr id="60" name="Picture 2" descr="http://www.straighterline.com/theme/content/partner_colleges/American_College_of_Dubai_ACD_/ACD_Logo_with_Name_mid_size.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80822" y="5350141"/>
              <a:ext cx="1636127" cy="97445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3" descr="western-governors-university-thumb.png"/>
            <p:cNvPicPr>
              <a:picLocks noChangeAspect="1"/>
            </p:cNvPicPr>
            <p:nvPr/>
          </p:nvPicPr>
          <p:blipFill rotWithShape="1">
            <a:blip r:embed="rId21" cstate="print"/>
            <a:srcRect l="19592" r="22620"/>
            <a:stretch/>
          </p:blipFill>
          <p:spPr bwMode="auto">
            <a:xfrm>
              <a:off x="4295354" y="221730"/>
              <a:ext cx="989835" cy="1069403"/>
            </a:xfrm>
            <a:prstGeom prst="ellipse">
              <a:avLst/>
            </a:prstGeom>
            <a:noFill/>
            <a:ln w="9525">
              <a:noFill/>
              <a:miter lim="800000"/>
              <a:headEnd/>
              <a:tailEnd/>
            </a:ln>
          </p:spPr>
        </p:pic>
        <p:pic>
          <p:nvPicPr>
            <p:cNvPr id="62" name="Picture 8" descr="http://www.collegeclasses.com/wp-content/uploads/2012/06/strayer-university.gif"/>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19642" b="22289"/>
            <a:stretch/>
          </p:blipFill>
          <p:spPr bwMode="auto">
            <a:xfrm>
              <a:off x="7198143" y="5257800"/>
              <a:ext cx="1707569" cy="66104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SUNY Empire State Colleg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4800" y="1299046"/>
              <a:ext cx="2070946" cy="77867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www.straighterline.com/theme/content/partner_colleges/NECB/NECB_MoneyTreelogo-2.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00293" y="4653539"/>
              <a:ext cx="2315107" cy="49418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5859" y="2077724"/>
              <a:ext cx="1957718" cy="83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79089" y="1485900"/>
              <a:ext cx="1219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297559" y="3032125"/>
              <a:ext cx="810236" cy="81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267200" y="3319507"/>
              <a:ext cx="1864319" cy="41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387103" y="2369691"/>
              <a:ext cx="2002310" cy="51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descr="Concordia University Irvine Logo">
              <a:hlinkClick r:id="rId30" tooltip="Return to the home page"/>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r="21024"/>
            <a:stretch/>
          </p:blipFill>
          <p:spPr bwMode="auto">
            <a:xfrm>
              <a:off x="6634379" y="3907225"/>
              <a:ext cx="2271334" cy="54732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362200" y="5769543"/>
              <a:ext cx="1576866" cy="55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descr="http://onlinecolleges.collegenews.com/sites/default/files/1135/media/images/University_of_the_Incarnate_Word.gif"/>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124173" y="5147726"/>
              <a:ext cx="917664" cy="104613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encrypted-tbn2.google.com/images?q=tbn:ANd9GcReFj4oYVLzb5Mdpe7tuGJakyEGGxPbUlTsyy721cn18EZpbBV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91200" y="1325996"/>
              <a:ext cx="1962480" cy="7314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www.newsweekshowcase.com/uploadfiles/image/ParticipatingCompanies/Education/Big/logo-liberty.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1146" t="6541"/>
            <a:stretch/>
          </p:blipFill>
          <p:spPr bwMode="auto">
            <a:xfrm>
              <a:off x="4124173" y="1441377"/>
              <a:ext cx="1538975" cy="7274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https://encrypted-tbn0.google.com/images?q=tbn:ANd9GcSPJQyCxvzJpaSy58hcCwFarMgE9O6y2elRIwYXWZp1lKbE5JaTnA"/>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91361" y="2209800"/>
              <a:ext cx="2370243" cy="4149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9552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1cc29c66d3aa48d1e1f6abb3bcfd0a06edb6b59"/>
</p:tagLst>
</file>

<file path=ppt/theme/theme1.xml><?xml version="1.0" encoding="utf-8"?>
<a:theme xmlns:a="http://schemas.openxmlformats.org/drawingml/2006/main" name="SL2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SL2Presentation-Template</Template>
  <TotalTime>17920</TotalTime>
  <Words>1208</Words>
  <Application>Microsoft Office PowerPoint</Application>
  <PresentationFormat>On-screen Show (4:3)</PresentationFormat>
  <Paragraphs>166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SL2Presentation-Template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Smarthinking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buschr</dc:creator>
  <cp:lastModifiedBy>Colleen Keller</cp:lastModifiedBy>
  <cp:revision>490</cp:revision>
  <cp:lastPrinted>2012-10-09T15:22:43Z</cp:lastPrinted>
  <dcterms:created xsi:type="dcterms:W3CDTF">2008-01-08T15:30:59Z</dcterms:created>
  <dcterms:modified xsi:type="dcterms:W3CDTF">2013-01-23T13:21:35Z</dcterms:modified>
</cp:coreProperties>
</file>