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9" r:id="rId15"/>
    <p:sldId id="280" r:id="rId16"/>
    <p:sldId id="281" r:id="rId17"/>
    <p:sldId id="276" r:id="rId18"/>
    <p:sldId id="257" r:id="rId19"/>
    <p:sldId id="278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B24"/>
    <a:srgbClr val="C80F29"/>
    <a:srgbClr val="FDB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29" autoAdjust="0"/>
    <p:restoredTop sz="94660"/>
  </p:normalViewPr>
  <p:slideViewPr>
    <p:cSldViewPr snapToGrid="0">
      <p:cViewPr>
        <p:scale>
          <a:sx n="90" d="100"/>
          <a:sy n="90" d="100"/>
        </p:scale>
        <p:origin x="-1090" y="-21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3B40-B794-864B-934C-13607D1EE108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55DDB-1DCD-2840-B904-B96B85735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0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BF15-CF49-D04F-9AE3-26C813C56629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FD02B-6EA2-3749-8AF6-A9FC79628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9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D02B-6EA2-3749-8AF6-A9FC796289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8349" y="3063059"/>
            <a:ext cx="7552452" cy="463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3358929" y="3970867"/>
            <a:ext cx="3657600" cy="1215496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356062" y="2336857"/>
            <a:ext cx="7610137" cy="448233"/>
          </a:xfrm>
          <a:prstGeom prst="rect">
            <a:avLst/>
          </a:prstGeom>
        </p:spPr>
        <p:txBody>
          <a:bodyPr vert="horz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1486" y="6356350"/>
            <a:ext cx="2012569" cy="365125"/>
          </a:xfrm>
          <a:prstGeom prst="rect">
            <a:avLst/>
          </a:prstGeom>
        </p:spPr>
        <p:txBody>
          <a:bodyPr/>
          <a:lstStyle/>
          <a:p>
            <a:fld id="{38242044-97E1-DB4E-8DA8-22A9181C77ED}" type="datetime1">
              <a:rPr lang="en-US" smtClean="0"/>
              <a:pPr/>
              <a:t>1/23/2013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39758" cy="365125"/>
          </a:xfrm>
          <a:prstGeom prst="rect">
            <a:avLst/>
          </a:prstGeom>
        </p:spPr>
        <p:txBody>
          <a:bodyPr/>
          <a:lstStyle/>
          <a:p>
            <a:fld id="{B6C6050B-E9E3-7D4D-8D05-8F696F636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42161" y="1456267"/>
            <a:ext cx="7303906" cy="477943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420636" y="791105"/>
            <a:ext cx="7232297" cy="334962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D8713-A7B8-44C4-B155-60CC625629E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D70BB-ABDF-49F0-A75E-32493B526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60" y="1600200"/>
            <a:ext cx="7576439" cy="4499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D8713-A7B8-44C4-B155-60CC625629E5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DD70BB-ABDF-49F0-A75E-32493B526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1373" y="1"/>
            <a:ext cx="100128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35" y="171128"/>
            <a:ext cx="2530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1288686" y="744760"/>
            <a:ext cx="7657995" cy="95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288686" y="6358734"/>
            <a:ext cx="7657995" cy="95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ssmith\Documents\TLPD\TLPD Marketing\EDUCAUSElogos\EDUCAUSERGB851by315pxForF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" y="6185550"/>
            <a:ext cx="935480" cy="3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6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EFD4-6FD3-AA4A-B44D-FCA73D8E0A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8B88-BDE5-E448-888B-00EC48C138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terpconnect.umd.edu/~galitski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c.net/Default.asp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c.net/Default.aspx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c.net/Default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c.net/Default.aspx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ic.net/Default.asp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8252" y="1697219"/>
            <a:ext cx="7221895" cy="2063018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MOOCs and More</a:t>
            </a:r>
            <a:br>
              <a:rPr lang="en-US" sz="4400" dirty="0" smtClean="0"/>
            </a:br>
            <a:r>
              <a:rPr lang="en-US" sz="4400" dirty="0" smtClean="0"/>
              <a:t>The Coming Revolution</a:t>
            </a:r>
          </a:p>
          <a:p>
            <a:r>
              <a:rPr lang="en-US" sz="4400" dirty="0" smtClean="0"/>
              <a:t>Transforming Higher Education</a:t>
            </a:r>
            <a:endParaRPr lang="en-US" sz="4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25143" y="4506259"/>
            <a:ext cx="7177985" cy="14135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Brian D. Voss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Vice President and CIO, University of Maryland</a:t>
            </a:r>
          </a:p>
        </p:txBody>
      </p:sp>
      <p:sp>
        <p:nvSpPr>
          <p:cNvPr id="11" name="Rectangle 10"/>
          <p:cNvSpPr/>
          <p:nvPr/>
        </p:nvSpPr>
        <p:spPr>
          <a:xfrm rot="20595560">
            <a:off x="3068898" y="2372961"/>
            <a:ext cx="22887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Arrived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6" y="2819400"/>
            <a:ext cx="5438589" cy="1143000"/>
          </a:xfrm>
        </p:spPr>
        <p:txBody>
          <a:bodyPr/>
          <a:lstStyle/>
          <a:p>
            <a:r>
              <a:rPr lang="en-US" sz="2800" b="1" dirty="0" smtClean="0"/>
              <a:t>Opinions/Editorials/Perspectives</a:t>
            </a:r>
            <a:endParaRPr lang="en-US" sz="2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1517" y="4174565"/>
            <a:ext cx="5438589" cy="8979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views expressed subsequently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not necessarily those of the University of Maryland, EDUCAUSE, the CIC, or anyone, anywhere, in any state of mind – except my own.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6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021697"/>
            <a:ext cx="6468035" cy="4500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Kevin Carey’s The Washington Monthly Magazine Article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059" y="1680602"/>
            <a:ext cx="7237506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B90B24"/>
                </a:solidFill>
              </a:rPr>
              <a:t>Suggests two models Venture Capital Investors are following: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2000" b="1" dirty="0" smtClean="0"/>
              <a:t>Traditional:   </a:t>
            </a:r>
            <a:r>
              <a:rPr lang="en-US" sz="2000" dirty="0" smtClean="0"/>
              <a:t>Technology is a winner-takes-all world, so the trick is to identify the smartest people with the best teams in their quest to back a winner.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b="1" dirty="0" smtClean="0"/>
              <a:t>New Wave:  </a:t>
            </a:r>
            <a:r>
              <a:rPr lang="en-US" sz="2000" dirty="0" smtClean="0"/>
              <a:t>The world is too complicated and chaotic to accurately predict which company will have the exact combination of talent, luck and timing to be victorious – therefore, the smart strategy is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invest in the entire ‘scrum’ </a:t>
            </a:r>
            <a:r>
              <a:rPr lang="en-US" sz="2000" dirty="0" smtClean="0"/>
              <a:t>– to bet on categories, not people.</a:t>
            </a:r>
          </a:p>
          <a:p>
            <a:pPr lvl="1"/>
            <a:endParaRPr lang="en-US" sz="2000" dirty="0"/>
          </a:p>
        </p:txBody>
      </p:sp>
      <p:pic>
        <p:nvPicPr>
          <p:cNvPr id="2050" name="Picture 2" descr="C:\Users\bdvoss\AppData\Local\Microsoft\Windows\Temporary Internet Files\Content.IE5\BTBCJ1ZE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4" y="4461196"/>
            <a:ext cx="1102318" cy="14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87" y="827462"/>
            <a:ext cx="6639860" cy="59942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Carey postulates that before this decade is out ….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8" y="1600200"/>
            <a:ext cx="7736541" cy="50292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0000"/>
                </a:solidFill>
              </a:rPr>
              <a:t>The </a:t>
            </a:r>
            <a:r>
              <a:rPr lang="en-US" sz="3400" dirty="0">
                <a:solidFill>
                  <a:srgbClr val="000000"/>
                </a:solidFill>
              </a:rPr>
              <a:t>‘parallel universe’ of an online-age education will reach a point of sophistication and credibility where the degrees – or whatever new word is invented to mean</a:t>
            </a:r>
            <a:r>
              <a:rPr lang="en-US" sz="3400" dirty="0"/>
              <a:t> </a:t>
            </a:r>
            <a:r>
              <a:rPr lang="en-US" sz="3400" b="1" dirty="0">
                <a:solidFill>
                  <a:srgbClr val="C00000"/>
                </a:solidFill>
              </a:rPr>
              <a:t>“evidence of your skills and knowledge” – granted will be accepted and taken seriously by employers.</a:t>
            </a:r>
            <a:endParaRPr lang="en-US" sz="3400" b="1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0000"/>
                </a:solidFill>
              </a:rPr>
              <a:t> American </a:t>
            </a:r>
            <a:r>
              <a:rPr lang="en-US" sz="3400" dirty="0">
                <a:solidFill>
                  <a:srgbClr val="000000"/>
                </a:solidFill>
              </a:rPr>
              <a:t>colleges and universities will </a:t>
            </a:r>
            <a:r>
              <a:rPr lang="en-US" sz="3400" b="1" dirty="0">
                <a:solidFill>
                  <a:srgbClr val="C80F29"/>
                </a:solidFill>
              </a:rPr>
              <a:t>start to feel real pain</a:t>
            </a:r>
            <a:r>
              <a:rPr lang="en-US" sz="3400" dirty="0">
                <a:solidFill>
                  <a:srgbClr val="000000"/>
                </a:solidFill>
              </a:rPr>
              <a:t>.</a:t>
            </a:r>
            <a:endParaRPr lang="en-US" sz="34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000000"/>
                </a:solidFill>
              </a:rPr>
              <a:t> </a:t>
            </a:r>
            <a:r>
              <a:rPr lang="en-US" sz="3400" b="1" dirty="0" smtClean="0">
                <a:solidFill>
                  <a:srgbClr val="C80F29"/>
                </a:solidFill>
              </a:rPr>
              <a:t>Political </a:t>
            </a:r>
            <a:r>
              <a:rPr lang="en-US" sz="3400" b="1" dirty="0">
                <a:solidFill>
                  <a:srgbClr val="C80F29"/>
                </a:solidFill>
              </a:rPr>
              <a:t>pressure </a:t>
            </a:r>
            <a:r>
              <a:rPr lang="en-US" sz="3400" dirty="0">
                <a:solidFill>
                  <a:srgbClr val="000000"/>
                </a:solidFill>
              </a:rPr>
              <a:t>will continue to grow for credits earned in low-cost MOOCs to be transferable to traditional colleges.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b="1" dirty="0" smtClean="0">
                <a:solidFill>
                  <a:srgbClr val="C80F29"/>
                </a:solidFill>
              </a:rPr>
              <a:t>Profit margins </a:t>
            </a:r>
            <a:r>
              <a:rPr lang="en-US" sz="3400" dirty="0">
                <a:solidFill>
                  <a:srgbClr val="000000"/>
                </a:solidFill>
              </a:rPr>
              <a:t>that colleges have </a:t>
            </a:r>
            <a:r>
              <a:rPr lang="en-US" sz="3400" dirty="0" smtClean="0">
                <a:solidFill>
                  <a:srgbClr val="000000"/>
                </a:solidFill>
              </a:rPr>
              <a:t>traditionally </a:t>
            </a:r>
            <a:r>
              <a:rPr lang="en-US" sz="3400" dirty="0">
                <a:solidFill>
                  <a:srgbClr val="000000"/>
                </a:solidFill>
              </a:rPr>
              <a:t>enjoyed in providing more traditional education </a:t>
            </a:r>
            <a:r>
              <a:rPr lang="en-US" sz="3400" b="1" dirty="0">
                <a:solidFill>
                  <a:srgbClr val="C80F29"/>
                </a:solidFill>
              </a:rPr>
              <a:t>will be cut into</a:t>
            </a:r>
            <a:r>
              <a:rPr lang="en-US" sz="34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b="1" dirty="0" smtClean="0">
                <a:solidFill>
                  <a:srgbClr val="C80F29"/>
                </a:solidFill>
              </a:rPr>
              <a:t>Colleges </a:t>
            </a:r>
            <a:r>
              <a:rPr lang="en-US" sz="3400" b="1" dirty="0">
                <a:solidFill>
                  <a:srgbClr val="C80F29"/>
                </a:solidFill>
              </a:rPr>
              <a:t>with strong brand names </a:t>
            </a:r>
            <a:r>
              <a:rPr lang="en-US" sz="3400" dirty="0">
                <a:solidFill>
                  <a:srgbClr val="000000"/>
                </a:solidFill>
              </a:rPr>
              <a:t>and other sources of revenue </a:t>
            </a:r>
            <a:r>
              <a:rPr lang="en-US" sz="3400" b="1" dirty="0">
                <a:solidFill>
                  <a:srgbClr val="C80F29"/>
                </a:solidFill>
              </a:rPr>
              <a:t>will emerge stronger than ever, but everyone else will scramble to survive </a:t>
            </a:r>
            <a:r>
              <a:rPr lang="en-US" sz="3400" dirty="0">
                <a:solidFill>
                  <a:srgbClr val="000000"/>
                </a:solidFill>
              </a:rPr>
              <a:t>as vestigial players.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1083233" y="1035425"/>
            <a:ext cx="8050370" cy="526975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25175" y="1066800"/>
            <a:ext cx="7605059" cy="4546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If you’re waiting for someone to invent a perfect device/platform that overnight transitions faculty from the ‘old way’ to the ‘new way’ …. </a:t>
            </a:r>
            <a:r>
              <a:rPr lang="en-US" sz="22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ou’re waiting for </a:t>
            </a:r>
            <a:r>
              <a:rPr lang="en-US" sz="2200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Godot</a:t>
            </a:r>
            <a:r>
              <a:rPr lang="en-US" sz="2200" b="1" i="1" dirty="0" smtClean="0">
                <a:solidFill>
                  <a:srgbClr val="C00000"/>
                </a:solidFill>
              </a:rPr>
              <a:t>.</a:t>
            </a:r>
          </a:p>
          <a:p>
            <a:endParaRPr lang="en-US" sz="1200" b="1" i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000000"/>
                </a:solidFill>
              </a:rPr>
              <a:t>This will be a task requiring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people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– course designers, multi-media specialists, support for faculty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2200" b="1" dirty="0" smtClean="0">
                <a:solidFill>
                  <a:srgbClr val="000000"/>
                </a:solidFill>
              </a:rPr>
              <a:t>This will take a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significant investment </a:t>
            </a:r>
            <a:r>
              <a:rPr lang="en-US" sz="2200" b="1" dirty="0" smtClean="0">
                <a:solidFill>
                  <a:srgbClr val="000000"/>
                </a:solidFill>
              </a:rPr>
              <a:t>in this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humanware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over the rest of this decade to transform the way teaching is delivered – blended, totally online, and all points in between</a:t>
            </a:r>
          </a:p>
          <a:p>
            <a:endParaRPr lang="en-US" sz="1200" dirty="0" smtClean="0"/>
          </a:p>
          <a:p>
            <a:r>
              <a:rPr lang="en-US" sz="2200" b="1" dirty="0" smtClean="0">
                <a:solidFill>
                  <a:schemeClr val="tx1"/>
                </a:solidFill>
              </a:rPr>
              <a:t>Whether this is managed centrally or distributed – and how it is facilitated – is a matter of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institutional culture</a:t>
            </a:r>
            <a:endParaRPr lang="en-US" sz="22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4588" y="168837"/>
            <a:ext cx="3922059" cy="503518"/>
          </a:xfrm>
        </p:spPr>
        <p:txBody>
          <a:bodyPr/>
          <a:lstStyle/>
          <a:p>
            <a:r>
              <a:rPr lang="en-US" sz="3200" dirty="0" smtClean="0"/>
              <a:t>Op-Ed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9299" y="189264"/>
            <a:ext cx="4532936" cy="669854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Op-Ed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2528" y="1371599"/>
            <a:ext cx="7424271" cy="42985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0F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effort must be led out of the academy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provosts, deans, chairs, and faculty must embrace the change and lead the charge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most instances … IT can play the role of collaborators or supporters of the process of change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(as well as instigating it)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0B2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if this is viewed as “an IT thing” along with all the other IT things facing many campuses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will not succeed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4358" y="166851"/>
            <a:ext cx="2598053" cy="729971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Op-Ed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0471" y="1083235"/>
            <a:ext cx="7993530" cy="51845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will be a lot of discussion and debate about whether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other forms of online teaching &amp; learning offerings actually improve learning outcomes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Whether it does or not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 </a:t>
            </a: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is academic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(sorry for the pun)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And not necessarily relevant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…Remember the music industry and the debate about ‘sound quality’ vis-à-vis CDs versus MP3s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(Clay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Shirky’s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story at EDUCAUSE ‘12 in Denver’)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CDs were ‘higher fidelity’ … but MP3s were not much less so, and were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vastly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more ‘flexible’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083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529" y="239058"/>
            <a:ext cx="5109883" cy="52294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 Aware That Tensions Exist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1066800"/>
            <a:ext cx="7859059" cy="51188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5053" b="1" dirty="0" smtClean="0">
                <a:solidFill>
                  <a:srgbClr val="C00000"/>
                </a:solidFill>
              </a:rPr>
              <a:t>Presidents and </a:t>
            </a:r>
            <a:r>
              <a:rPr lang="en-US" sz="5053" b="1" dirty="0">
                <a:solidFill>
                  <a:srgbClr val="C00000"/>
                </a:solidFill>
              </a:rPr>
              <a:t>their </a:t>
            </a:r>
            <a:r>
              <a:rPr lang="en-US" sz="5053" b="1" dirty="0" smtClean="0">
                <a:solidFill>
                  <a:srgbClr val="C00000"/>
                </a:solidFill>
              </a:rPr>
              <a:t>administrations </a:t>
            </a:r>
            <a:r>
              <a:rPr lang="en-US" sz="5053" b="1" dirty="0">
                <a:solidFill>
                  <a:srgbClr val="C00000"/>
                </a:solidFill>
              </a:rPr>
              <a:t>are being pressed to act</a:t>
            </a:r>
            <a:endParaRPr lang="en-US" sz="5053" i="1" dirty="0">
              <a:solidFill>
                <a:srgbClr val="800000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3800" b="1" dirty="0" smtClean="0">
                <a:solidFill>
                  <a:schemeClr val="tx1"/>
                </a:solidFill>
              </a:rPr>
              <a:t>Governing Boards are </a:t>
            </a:r>
            <a:r>
              <a:rPr lang="en-US" sz="3800" b="1" i="1" dirty="0" smtClean="0">
                <a:solidFill>
                  <a:schemeClr val="tx1"/>
                </a:solidFill>
              </a:rPr>
              <a:t>insisting , </a:t>
            </a:r>
            <a:r>
              <a:rPr lang="en-US" sz="3800" b="1" dirty="0" smtClean="0">
                <a:solidFill>
                  <a:schemeClr val="tx1"/>
                </a:solidFill>
              </a:rPr>
              <a:t>Students (and their parents) are demanding </a:t>
            </a:r>
            <a:r>
              <a:rPr lang="en-US" sz="3800" dirty="0" smtClean="0">
                <a:solidFill>
                  <a:schemeClr val="tx1"/>
                </a:solidFill>
              </a:rPr>
              <a:t>more online options and more use of “modern technology” </a:t>
            </a:r>
            <a:r>
              <a:rPr lang="en-US" sz="3800" i="1" dirty="0" smtClean="0">
                <a:solidFill>
                  <a:schemeClr val="tx1"/>
                </a:solidFill>
              </a:rPr>
              <a:t>(better or perceived better … no matter)</a:t>
            </a:r>
          </a:p>
          <a:p>
            <a:pPr>
              <a:buFont typeface="Arial"/>
              <a:buChar char="•"/>
            </a:pPr>
            <a:endParaRPr lang="en-US" sz="3800" dirty="0" smtClean="0"/>
          </a:p>
          <a:p>
            <a:pPr>
              <a:buFont typeface="Arial"/>
              <a:buChar char="•"/>
            </a:pPr>
            <a:r>
              <a:rPr lang="en-US" sz="3800" dirty="0" smtClean="0">
                <a:solidFill>
                  <a:schemeClr val="tx1"/>
                </a:solidFill>
              </a:rPr>
              <a:t>Faculty are across a spectrum of interest and opinion as to approach; and even as more and more are </a:t>
            </a:r>
            <a:r>
              <a:rPr lang="en-US" sz="3800" b="1" dirty="0" smtClean="0">
                <a:solidFill>
                  <a:schemeClr val="tx1"/>
                </a:solidFill>
              </a:rPr>
              <a:t>pushing</a:t>
            </a:r>
            <a:r>
              <a:rPr lang="en-US" sz="3800" dirty="0" smtClean="0">
                <a:solidFill>
                  <a:schemeClr val="tx1"/>
                </a:solidFill>
              </a:rPr>
              <a:t> to move toward blended, ‘flipped,’ and online capabilities, 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remains concern and caution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5053" b="1" dirty="0" smtClean="0">
                <a:solidFill>
                  <a:srgbClr val="C00000"/>
                </a:solidFill>
              </a:rPr>
              <a:t>This is resource and time intensive  </a:t>
            </a:r>
            <a:r>
              <a:rPr lang="en-US" sz="5053" b="1" dirty="0" smtClean="0">
                <a:solidFill>
                  <a:srgbClr val="000000"/>
                </a:solidFill>
              </a:rPr>
              <a:t>  </a:t>
            </a:r>
            <a:r>
              <a:rPr lang="en-US" sz="4211" b="1" i="1" dirty="0" smtClean="0">
                <a:solidFill>
                  <a:srgbClr val="000000"/>
                </a:solidFill>
              </a:rPr>
              <a:t>(</a:t>
            </a:r>
            <a:r>
              <a:rPr lang="en-US" sz="4211" b="1" i="1" dirty="0" err="1" smtClean="0">
                <a:solidFill>
                  <a:srgbClr val="000000"/>
                </a:solidFill>
              </a:rPr>
              <a:t>Godot</a:t>
            </a:r>
            <a:r>
              <a:rPr lang="en-US" sz="4211" b="1" i="1" dirty="0" smtClean="0">
                <a:solidFill>
                  <a:srgbClr val="000000"/>
                </a:solidFill>
              </a:rPr>
              <a:t> is </a:t>
            </a:r>
            <a:r>
              <a:rPr lang="en-US" sz="4211" b="1" i="1" u="sng" dirty="0" smtClean="0">
                <a:solidFill>
                  <a:srgbClr val="000000"/>
                </a:solidFill>
              </a:rPr>
              <a:t>not</a:t>
            </a:r>
            <a:r>
              <a:rPr lang="en-US" sz="4211" b="1" i="1" dirty="0" smtClean="0">
                <a:solidFill>
                  <a:srgbClr val="000000"/>
                </a:solidFill>
              </a:rPr>
              <a:t> coming …)</a:t>
            </a:r>
          </a:p>
          <a:p>
            <a:pPr>
              <a:buFont typeface="Arial"/>
              <a:buChar char="•"/>
            </a:pPr>
            <a:r>
              <a:rPr lang="en-US" sz="3800" dirty="0" err="1" smtClean="0">
                <a:solidFill>
                  <a:srgbClr val="000000"/>
                </a:solidFill>
              </a:rPr>
              <a:t>Coursera</a:t>
            </a:r>
            <a:r>
              <a:rPr lang="en-US" sz="3800" dirty="0" smtClean="0">
                <a:solidFill>
                  <a:srgbClr val="000000"/>
                </a:solidFill>
              </a:rPr>
              <a:t> suggests one full-time course designer per course!</a:t>
            </a:r>
          </a:p>
          <a:p>
            <a:pPr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</a:rPr>
              <a:t>UMD experience developing – </a:t>
            </a:r>
            <a:r>
              <a:rPr lang="en-US" sz="3800" i="1" dirty="0" smtClean="0">
                <a:solidFill>
                  <a:srgbClr val="000000"/>
                </a:solidFill>
              </a:rPr>
              <a:t>but </a:t>
            </a:r>
            <a:r>
              <a:rPr lang="en-US" sz="3800" i="1" dirty="0" err="1" smtClean="0">
                <a:solidFill>
                  <a:srgbClr val="000000"/>
                </a:solidFill>
              </a:rPr>
              <a:t>Coursera’s</a:t>
            </a:r>
            <a:r>
              <a:rPr lang="en-US" sz="3800" i="1" dirty="0" smtClean="0">
                <a:solidFill>
                  <a:srgbClr val="000000"/>
                </a:solidFill>
              </a:rPr>
              <a:t> estimate may be close</a:t>
            </a:r>
          </a:p>
          <a:p>
            <a:pPr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</a:rPr>
              <a:t>Many institutions ‘cut back’ on support staff during this recent downturn</a:t>
            </a:r>
          </a:p>
          <a:p>
            <a:endParaRPr lang="en-US" sz="3800" dirty="0" smtClean="0"/>
          </a:p>
          <a:p>
            <a:r>
              <a:rPr lang="en-US" sz="5053" b="1" dirty="0" smtClean="0">
                <a:solidFill>
                  <a:srgbClr val="C80F29"/>
                </a:solidFill>
              </a:rPr>
              <a:t>This challenge is raising many other IT-centric questions </a:t>
            </a:r>
            <a:r>
              <a:rPr lang="en-US" sz="3800" dirty="0" smtClean="0">
                <a:solidFill>
                  <a:schemeClr val="tx1"/>
                </a:solidFill>
              </a:rPr>
              <a:t>(centralization versus not, etc.); </a:t>
            </a:r>
            <a:r>
              <a:rPr lang="en-US" sz="3800" i="1" dirty="0" smtClean="0">
                <a:solidFill>
                  <a:schemeClr val="tx1"/>
                </a:solidFill>
              </a:rPr>
              <a:t>some not so comfortably</a:t>
            </a:r>
            <a:endParaRPr lang="en-US" sz="3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263753" y="191597"/>
            <a:ext cx="4862129" cy="420991"/>
          </a:xfrm>
        </p:spPr>
        <p:txBody>
          <a:bodyPr/>
          <a:lstStyle/>
          <a:p>
            <a:r>
              <a:rPr lang="en-US" sz="2800" b="1" dirty="0" smtClean="0"/>
              <a:t>Some Colorful Metaphors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68" y="1045882"/>
            <a:ext cx="4173524" cy="27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92" y="3800189"/>
            <a:ext cx="5355772" cy="282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1" y="903941"/>
            <a:ext cx="3883136" cy="31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8293" y="898969"/>
            <a:ext cx="7806847" cy="7299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 the immortal words of David Byrne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56764" y="1828799"/>
            <a:ext cx="7687236" cy="3109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party …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       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disco … 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			    This </a:t>
            </a:r>
            <a:r>
              <a:rPr lang="en-US" b="1" i="1" dirty="0" err="1" smtClean="0">
                <a:solidFill>
                  <a:srgbClr val="C00000"/>
                </a:solidFill>
              </a:rPr>
              <a:t>ain’t</a:t>
            </a:r>
            <a:r>
              <a:rPr lang="en-US" b="1" i="1" dirty="0" smtClean="0">
                <a:solidFill>
                  <a:srgbClr val="C00000"/>
                </a:solidFill>
              </a:rPr>
              <a:t> no </a:t>
            </a:r>
            <a:r>
              <a:rPr lang="en-US" b="1" i="1" dirty="0" err="1" smtClean="0">
                <a:solidFill>
                  <a:srgbClr val="C00000"/>
                </a:solidFill>
              </a:rPr>
              <a:t>foolin</a:t>
            </a:r>
            <a:r>
              <a:rPr lang="en-US" b="1" i="1" dirty="0" smtClean="0">
                <a:solidFill>
                  <a:srgbClr val="C00000"/>
                </a:solidFill>
              </a:rPr>
              <a:t>’ around.</a:t>
            </a:r>
          </a:p>
          <a:p>
            <a:pPr marL="0" indent="0">
              <a:buNone/>
            </a:pP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legacy.earlham.edu/~vanbma/20th%20century/images/byrnebigsu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1" y="3213849"/>
            <a:ext cx="36185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300220" y="2169042"/>
            <a:ext cx="7303906" cy="2597194"/>
          </a:xfrm>
        </p:spPr>
        <p:txBody>
          <a:bodyPr/>
          <a:lstStyle/>
          <a:p>
            <a:pPr algn="ctr"/>
            <a:r>
              <a:rPr lang="en-US" sz="4400" b="1" dirty="0" smtClean="0"/>
              <a:t>Q&amp;A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Brian D. Voss</a:t>
            </a:r>
          </a:p>
          <a:p>
            <a:pPr algn="ctr"/>
            <a:r>
              <a:rPr lang="en-US" sz="2800" dirty="0" smtClean="0"/>
              <a:t>bdvoss@umd.edu</a:t>
            </a:r>
          </a:p>
          <a:p>
            <a:pPr algn="ctr"/>
            <a:r>
              <a:rPr lang="en-US" sz="2800" b="1" dirty="0" smtClean="0">
                <a:solidFill>
                  <a:srgbClr val="C80F29"/>
                </a:solidFill>
              </a:rPr>
              <a:t>University of Maryland</a:t>
            </a:r>
            <a:endParaRPr lang="en-US" sz="2800" b="1" dirty="0">
              <a:solidFill>
                <a:srgbClr val="C80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oursera-topic-photos.s3.amazonaws.com/c4/8593b8c6826f66c3e28be0d52b81cc/JamesGreenPic_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00" y="1017591"/>
            <a:ext cx="960615" cy="14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877" y="850634"/>
            <a:ext cx="4821096" cy="1155441"/>
          </a:xfrm>
        </p:spPr>
        <p:txBody>
          <a:bodyPr/>
          <a:lstStyle/>
          <a:p>
            <a:pPr algn="l"/>
            <a:r>
              <a:rPr lang="en-US" i="1" dirty="0" smtClean="0"/>
              <a:t>It’s not about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i="1" dirty="0" smtClean="0"/>
              <a:t> …</a:t>
            </a:r>
            <a:endParaRPr lang="en-US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533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100" b="1" dirty="0" smtClean="0">
                <a:solidFill>
                  <a:srgbClr val="C00000"/>
                </a:solidFill>
              </a:rPr>
              <a:t>It </a:t>
            </a:r>
            <a:r>
              <a:rPr lang="en-US" sz="51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100" b="1" dirty="0" smtClean="0">
                <a:solidFill>
                  <a:srgbClr val="C00000"/>
                </a:solidFill>
              </a:rPr>
              <a:t> about </a:t>
            </a:r>
          </a:p>
          <a:p>
            <a:pPr algn="r"/>
            <a:r>
              <a:rPr lang="en-US" sz="5100" b="1" dirty="0" smtClean="0">
                <a:solidFill>
                  <a:srgbClr val="C00000"/>
                </a:solidFill>
              </a:rPr>
              <a:t>teaching and learning</a:t>
            </a:r>
          </a:p>
          <a:p>
            <a:pPr algn="r"/>
            <a:endParaRPr lang="en-US" sz="4600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Brian D. V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0" y="3211173"/>
            <a:ext cx="1125866" cy="14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oursera-topic-photos.s3.amazonaws.com/bc/4fb6e66150a13fb3ac057e9ba27c7a/Charles_Clark2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00" y="2458514"/>
            <a:ext cx="1515497" cy="13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oursera-topic-photos.s3.amazonaws.com/0d/e81d5215e4815fd175c7595210c632/Victor_Galitsk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79" y="2458514"/>
            <a:ext cx="1108429" cy="13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oursera-topic-photos.s3.amazonaws.com/8a/c0a01b47f2a0bb53c5f283bc18ceea/EBB-photo_siz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8" y="2458514"/>
            <a:ext cx="1047968" cy="13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rofile.ak.fbcdn.net/hprofile-ak-snc6/186606_5744856_5915464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4" y="3215477"/>
            <a:ext cx="987414" cy="14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oit.umd.edu/division_staff/images/srstaff/ARobinson_SN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50" y="3215477"/>
            <a:ext cx="1242254" cy="14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6696" y="4802208"/>
            <a:ext cx="2884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‘Techs’ Backstage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Who ARE Important!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0259" y="3902425"/>
            <a:ext cx="3070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‘Stars’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2400" dirty="0" smtClean="0"/>
              <a:t> Stage</a:t>
            </a:r>
          </a:p>
          <a:p>
            <a:pPr algn="ctr"/>
            <a:r>
              <a:rPr lang="en-US" sz="2000" b="1" i="1" dirty="0" smtClean="0">
                <a:solidFill>
                  <a:srgbClr val="B90B24"/>
                </a:solidFill>
              </a:rPr>
              <a:t>Who are MOST important!</a:t>
            </a:r>
            <a:endParaRPr lang="en-US" sz="2000" b="1" i="1" dirty="0">
              <a:solidFill>
                <a:srgbClr val="B90B24"/>
              </a:solidFill>
            </a:endParaRPr>
          </a:p>
        </p:txBody>
      </p:sp>
      <p:pic>
        <p:nvPicPr>
          <p:cNvPr id="1026" name="Picture 2" descr="http://www.emersonnetworkpower.com/en-US/Brands/Liebert/Case-Studies/PublishingImages/UM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17" y="1980227"/>
            <a:ext cx="1870593" cy="12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ts.umd.edu/images/staffpics/mart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17" y="1980227"/>
            <a:ext cx="1039543" cy="12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ursera-topic-photos.s3.amazonaws.com/c2/2c06b038058d16794b051b29bdf718/Lucas-041012-2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15" y="1045636"/>
            <a:ext cx="942577" cy="14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013632" y="5080"/>
            <a:ext cx="4491429" cy="927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Idea #1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8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53" y="895991"/>
            <a:ext cx="4404048" cy="671552"/>
          </a:xfrm>
        </p:spPr>
        <p:txBody>
          <a:bodyPr/>
          <a:lstStyle/>
          <a:p>
            <a:r>
              <a:rPr lang="en-US" sz="3200" b="1" dirty="0" smtClean="0"/>
              <a:t>There is no </a:t>
            </a:r>
            <a:r>
              <a:rPr lang="en-US" sz="3200" b="1" u="sng" dirty="0" smtClean="0"/>
              <a:t>one</a:t>
            </a:r>
            <a:r>
              <a:rPr lang="en-US" sz="3200" b="1" dirty="0" smtClean="0"/>
              <a:t> solution</a:t>
            </a:r>
            <a:endParaRPr lang="en-US" sz="3200" b="1" dirty="0"/>
          </a:p>
        </p:txBody>
      </p:sp>
      <p:pic>
        <p:nvPicPr>
          <p:cNvPr id="1026" name="Picture 2" descr="http://www.zipcabs.com/gallery/2643-spice-rack-34-6x27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2" y="1343587"/>
            <a:ext cx="3114732" cy="48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rlenemichaud.com/wp-content/uploads/2012/05/morton-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33599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501" y="449133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this ….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26946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THIS!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288" y="5694184"/>
            <a:ext cx="450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Think SPICE RACK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2352" y="5080"/>
            <a:ext cx="7328902" cy="82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Idea #2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8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4" y="233254"/>
            <a:ext cx="4842589" cy="49607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Spices in the Rack</a:t>
            </a:r>
            <a:endParaRPr lang="en-US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8294" y="914400"/>
            <a:ext cx="7408506" cy="350831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MOOCs – Massive Open Online Courses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E.g.:  </a:t>
            </a:r>
            <a:r>
              <a:rPr lang="en-US" sz="1800" b="1" dirty="0" err="1" smtClean="0">
                <a:solidFill>
                  <a:srgbClr val="C00000"/>
                </a:solidFill>
              </a:rPr>
              <a:t>Coursera</a:t>
            </a:r>
            <a:r>
              <a:rPr lang="en-US" sz="1800" b="1" dirty="0" smtClean="0">
                <a:solidFill>
                  <a:srgbClr val="C00000"/>
                </a:solidFill>
              </a:rPr>
              <a:t>, </a:t>
            </a:r>
            <a:r>
              <a:rPr lang="en-US" sz="1800" b="1" dirty="0" err="1" smtClean="0">
                <a:solidFill>
                  <a:srgbClr val="C00000"/>
                </a:solidFill>
              </a:rPr>
              <a:t>edX</a:t>
            </a:r>
            <a:r>
              <a:rPr lang="en-US" sz="1800" b="1" dirty="0" smtClean="0">
                <a:solidFill>
                  <a:srgbClr val="C00000"/>
                </a:solidFill>
              </a:rPr>
              <a:t>, </a:t>
            </a:r>
            <a:r>
              <a:rPr lang="en-US" sz="1800" b="1" dirty="0" err="1" smtClean="0">
                <a:solidFill>
                  <a:srgbClr val="C00000"/>
                </a:solidFill>
              </a:rPr>
              <a:t>Udacity</a:t>
            </a:r>
            <a:r>
              <a:rPr lang="en-US" sz="1800" b="1" dirty="0" smtClean="0">
                <a:solidFill>
                  <a:srgbClr val="C00000"/>
                </a:solidFill>
              </a:rPr>
              <a:t>, </a:t>
            </a:r>
            <a:r>
              <a:rPr lang="en-US" sz="1800" b="1" dirty="0" err="1" smtClean="0">
                <a:solidFill>
                  <a:srgbClr val="C00000"/>
                </a:solidFill>
              </a:rPr>
              <a:t>Udemy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Learning Providers </a:t>
            </a:r>
            <a:r>
              <a:rPr lang="en-US" sz="2000" b="1" dirty="0" smtClean="0">
                <a:solidFill>
                  <a:schemeClr val="tx1"/>
                </a:solidFill>
              </a:rPr>
              <a:t>(University-in-a-Box)</a:t>
            </a:r>
          </a:p>
          <a:p>
            <a:pPr lvl="1"/>
            <a:r>
              <a:rPr lang="en-US" sz="1800" b="1" dirty="0" err="1" smtClean="0"/>
              <a:t>Embanet+Compass</a:t>
            </a:r>
            <a:r>
              <a:rPr lang="en-US" sz="1800" b="1" dirty="0" smtClean="0"/>
              <a:t>, 2Tor/2U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Blended Learning</a:t>
            </a:r>
          </a:p>
          <a:p>
            <a:pPr lvl="1"/>
            <a:r>
              <a:rPr lang="en-US" sz="1800" b="1" dirty="0" smtClean="0"/>
              <a:t>Traditional classroom augmented with online components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Management Systems</a:t>
            </a:r>
          </a:p>
          <a:p>
            <a:pPr lvl="1"/>
            <a:r>
              <a:rPr lang="en-US" sz="1800" b="1" dirty="0" smtClean="0"/>
              <a:t>Commercial and open &amp; community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194" y="5500000"/>
            <a:ext cx="711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All of these things impacting the “online” space at our institutions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105" y="2170953"/>
            <a:ext cx="5674659" cy="59316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Is This Time Different?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IC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64" y="3203574"/>
            <a:ext cx="2809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4" y="791887"/>
            <a:ext cx="3820607" cy="530412"/>
          </a:xfrm>
        </p:spPr>
        <p:txBody>
          <a:bodyPr/>
          <a:lstStyle/>
          <a:p>
            <a:pPr algn="ctr"/>
            <a:r>
              <a:rPr lang="en-US" sz="2800" b="1" dirty="0" smtClean="0"/>
              <a:t>This time … for real?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2" y="1588265"/>
            <a:ext cx="7673788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Committee on Institutional Cooperation (CIC) CIOs answer the question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rgbClr val="C00000"/>
                </a:solidFill>
              </a:rPr>
              <a:t>Is This Time Different? </a:t>
            </a:r>
            <a:r>
              <a:rPr lang="en-US" sz="2400" dirty="0" smtClean="0">
                <a:solidFill>
                  <a:srgbClr val="000000"/>
                </a:solidFill>
              </a:rPr>
              <a:t>with a big </a:t>
            </a:r>
            <a:r>
              <a:rPr lang="en-US" sz="2800" b="1" u="sng" dirty="0" smtClean="0">
                <a:solidFill>
                  <a:srgbClr val="C00000"/>
                </a:solidFill>
              </a:rPr>
              <a:t>YES!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effect on residential universities </a:t>
            </a:r>
            <a:r>
              <a:rPr lang="en-US" sz="2400" dirty="0" smtClean="0"/>
              <a:t>relative to previous experiences and events in this arena </a:t>
            </a:r>
            <a:r>
              <a:rPr lang="en-US" sz="2400" b="1" dirty="0" smtClean="0">
                <a:solidFill>
                  <a:srgbClr val="C00000"/>
                </a:solidFill>
              </a:rPr>
              <a:t>will be profound and long-term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2400" i="1" dirty="0" smtClean="0"/>
              <a:t>The Education Advisory Board report: </a:t>
            </a:r>
            <a:r>
              <a:rPr lang="en-US" sz="2400" b="1" i="1" dirty="0" smtClean="0">
                <a:solidFill>
                  <a:srgbClr val="C00000"/>
                </a:solidFill>
              </a:rPr>
              <a:t>State of the Union – Higher Education:  Competitive Challenges to the Traditional Higher Education Model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/>
              <a:t>supports (actually spurred) this viewpoint from the CIC CIOs</a:t>
            </a:r>
            <a:endParaRPr lang="en-US" sz="2400" i="1" dirty="0"/>
          </a:p>
        </p:txBody>
      </p:sp>
      <p:pic>
        <p:nvPicPr>
          <p:cNvPr id="4" name="Picture 2" descr="CIC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99"/>
            <a:ext cx="2785121" cy="6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53" y="759011"/>
            <a:ext cx="5311623" cy="436282"/>
          </a:xfrm>
        </p:spPr>
        <p:txBody>
          <a:bodyPr/>
          <a:lstStyle/>
          <a:p>
            <a:r>
              <a:rPr lang="en-US" sz="2400" b="1" dirty="0" smtClean="0"/>
              <a:t>Recommended Near-Term Actions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234" y="1340226"/>
            <a:ext cx="7560237" cy="5562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80F29"/>
                </a:solidFill>
              </a:rPr>
              <a:t>Engage purposefully in trials</a:t>
            </a:r>
            <a:r>
              <a:rPr lang="en-US" sz="2000" dirty="0" smtClean="0">
                <a:solidFill>
                  <a:srgbClr val="C80F29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of MOOCs, adaptive learning systems, and emerging technologies </a:t>
            </a:r>
            <a:r>
              <a:rPr lang="en-US" sz="2000" b="1" dirty="0" smtClean="0">
                <a:solidFill>
                  <a:srgbClr val="C80F29"/>
                </a:solidFill>
              </a:rPr>
              <a:t>to develop institutional understanding while formulating long-term strategy</a:t>
            </a:r>
            <a:r>
              <a:rPr lang="en-US" sz="2000" dirty="0" smtClean="0">
                <a:solidFill>
                  <a:srgbClr val="C80F29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for ‘badges,’ professional development, MOOCs, courses for credit and full degree programs.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80F29"/>
                </a:solidFill>
              </a:rPr>
              <a:t>Carefully model and analyze emerging business models </a:t>
            </a:r>
            <a:r>
              <a:rPr lang="en-US" sz="2000" dirty="0" smtClean="0">
                <a:solidFill>
                  <a:srgbClr val="000000"/>
                </a:solidFill>
              </a:rPr>
              <a:t>for revenue-generating, free, and partnered courses that also incorporate costs for campus services and systems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80F29"/>
                </a:solidFill>
              </a:rPr>
              <a:t>Ramp up institutional capacities for online course production</a:t>
            </a:r>
            <a:r>
              <a:rPr lang="en-US" sz="2000" dirty="0" smtClean="0">
                <a:solidFill>
                  <a:srgbClr val="C80F29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to support instructional design, media development, assessment, and analytics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80F29"/>
                </a:solidFill>
              </a:rPr>
              <a:t>Develop IT system readiness </a:t>
            </a:r>
            <a:r>
              <a:rPr lang="en-US" sz="2000" dirty="0" smtClean="0">
                <a:solidFill>
                  <a:srgbClr val="000000"/>
                </a:solidFill>
              </a:rPr>
              <a:t>to integrate with a range of education software that may need to link to campus information systems for rosters, identity and services in a legal, secure, and policy-complaint way</a:t>
            </a:r>
          </a:p>
        </p:txBody>
      </p:sp>
      <p:pic>
        <p:nvPicPr>
          <p:cNvPr id="4" name="Picture 2" descr="CIC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800"/>
            <a:ext cx="2848995" cy="6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588" y="703730"/>
            <a:ext cx="4004235" cy="528917"/>
          </a:xfrm>
        </p:spPr>
        <p:txBody>
          <a:bodyPr/>
          <a:lstStyle/>
          <a:p>
            <a:pPr algn="ctr"/>
            <a:r>
              <a:rPr lang="en-US" sz="2800" b="1" dirty="0" smtClean="0"/>
              <a:t>Questions for Discussion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88" y="1371600"/>
            <a:ext cx="7649883" cy="533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online experiences are needed?</a:t>
            </a:r>
          </a:p>
          <a:p>
            <a:pPr lvl="1"/>
            <a:r>
              <a:rPr lang="en-US" sz="2000" b="1" dirty="0" smtClean="0"/>
              <a:t>As substitutes for current models?</a:t>
            </a:r>
          </a:p>
          <a:p>
            <a:pPr lvl="1"/>
            <a:r>
              <a:rPr lang="en-US" sz="2000" b="1" dirty="0" smtClean="0"/>
              <a:t>As complements for current models?</a:t>
            </a:r>
          </a:p>
          <a:p>
            <a:pPr lvl="1"/>
            <a:endParaRPr lang="en-US" sz="1200" b="1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– and why – does scale matter?</a:t>
            </a:r>
          </a:p>
          <a:p>
            <a:pPr lvl="1"/>
            <a:r>
              <a:rPr lang="en-US" sz="2000" b="1" dirty="0" smtClean="0"/>
              <a:t>Massive versus not</a:t>
            </a:r>
          </a:p>
          <a:p>
            <a:pPr lvl="1"/>
            <a:r>
              <a:rPr lang="en-US" sz="2000" b="1" dirty="0" smtClean="0"/>
              <a:t>Whole programs versus courses</a:t>
            </a:r>
          </a:p>
          <a:p>
            <a:pPr lvl="1"/>
            <a:r>
              <a:rPr lang="en-US" sz="2000" b="1" dirty="0" smtClean="0"/>
              <a:t>For credit (and fee) versus non-credit  (for free)</a:t>
            </a:r>
          </a:p>
          <a:p>
            <a:pPr lvl="1"/>
            <a:endParaRPr lang="en-US" sz="1200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lacking at the institution to achieve online objectives?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partners are needed and why?</a:t>
            </a:r>
            <a:endParaRPr lang="en-US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700" dirty="0" smtClean="0"/>
          </a:p>
        </p:txBody>
      </p:sp>
      <p:pic>
        <p:nvPicPr>
          <p:cNvPr id="4" name="Picture 2" descr="CIC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99"/>
            <a:ext cx="2785117" cy="6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516" y="769471"/>
            <a:ext cx="3951948" cy="694765"/>
          </a:xfrm>
        </p:spPr>
        <p:txBody>
          <a:bodyPr/>
          <a:lstStyle/>
          <a:p>
            <a:pPr algn="ctr"/>
            <a:r>
              <a:rPr lang="en-US" sz="2800" b="1" dirty="0" smtClean="0"/>
              <a:t>Questions for Discussion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3" y="1447800"/>
            <a:ext cx="7627471" cy="5029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degree of urgency?</a:t>
            </a:r>
          </a:p>
          <a:p>
            <a:pPr lvl="1"/>
            <a:r>
              <a:rPr lang="en-US" sz="2000" b="1" dirty="0" smtClean="0"/>
              <a:t>Things we should address sooner?  Later?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value in a centralized approach and a identified (by title) leader coordinating this (Vice Provost, etc.)?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		</a:t>
            </a:r>
            <a:r>
              <a:rPr lang="en-US" sz="2000" b="1" i="1" dirty="0" smtClean="0">
                <a:solidFill>
                  <a:srgbClr val="000000"/>
                </a:solidFill>
              </a:rPr>
              <a:t>Or is a holistic, campus-based strategy implemented in a</a:t>
            </a: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 		     decentralized/distributed fashion appropriate?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000" dirty="0" smtClean="0"/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ramifications for a more central IT environment?</a:t>
            </a:r>
          </a:p>
          <a:p>
            <a:pPr lvl="1"/>
            <a:r>
              <a:rPr lang="en-US" sz="2000" b="1" i="1" dirty="0" smtClean="0"/>
              <a:t>Is it time to centralize more pedestrian things so that distributed IT staff can focus on more advanced needs, especially supporting faculty development?</a:t>
            </a:r>
          </a:p>
        </p:txBody>
      </p:sp>
      <p:pic>
        <p:nvPicPr>
          <p:cNvPr id="4" name="Picture 2" descr="CIC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2817058" cy="65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IT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1161</Words>
  <Application>Microsoft Office PowerPoint</Application>
  <PresentationFormat>On-screen Show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OIT Theme 1</vt:lpstr>
      <vt:lpstr>Office Theme</vt:lpstr>
      <vt:lpstr>PowerPoint Presentation</vt:lpstr>
      <vt:lpstr>It’s not about IT …</vt:lpstr>
      <vt:lpstr>There is no one solution</vt:lpstr>
      <vt:lpstr>Spices in the Rack</vt:lpstr>
      <vt:lpstr>Is This Time Different?</vt:lpstr>
      <vt:lpstr>This time … for real?</vt:lpstr>
      <vt:lpstr>Recommended Near-Term Actions</vt:lpstr>
      <vt:lpstr>Questions for Discussion</vt:lpstr>
      <vt:lpstr>Questions for Discussion</vt:lpstr>
      <vt:lpstr>Opinions/Editorials/Perspectives</vt:lpstr>
      <vt:lpstr>Kevin Carey’s The Washington Monthly Magazine Article</vt:lpstr>
      <vt:lpstr>Carey postulates that before this decade is out ….</vt:lpstr>
      <vt:lpstr>Op-Ed</vt:lpstr>
      <vt:lpstr>PowerPoint Presentation</vt:lpstr>
      <vt:lpstr>PowerPoint Presentation</vt:lpstr>
      <vt:lpstr>Be Aware That Tensions Exist</vt:lpstr>
      <vt:lpstr>Some Colorful Metaphors</vt:lpstr>
      <vt:lpstr>PowerPoint Presentation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White</dc:creator>
  <cp:lastModifiedBy>Colleen Keller</cp:lastModifiedBy>
  <cp:revision>54</cp:revision>
  <dcterms:created xsi:type="dcterms:W3CDTF">2013-01-21T14:51:16Z</dcterms:created>
  <dcterms:modified xsi:type="dcterms:W3CDTF">2013-01-23T13:25:21Z</dcterms:modified>
</cp:coreProperties>
</file>