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86" r:id="rId4"/>
    <p:sldId id="293" r:id="rId5"/>
    <p:sldId id="307" r:id="rId6"/>
    <p:sldId id="308" r:id="rId7"/>
    <p:sldId id="297" r:id="rId8"/>
    <p:sldId id="298" r:id="rId9"/>
    <p:sldId id="299" r:id="rId10"/>
    <p:sldId id="288" r:id="rId11"/>
    <p:sldId id="318" r:id="rId12"/>
    <p:sldId id="317" r:id="rId13"/>
    <p:sldId id="314" r:id="rId14"/>
    <p:sldId id="272" r:id="rId15"/>
    <p:sldId id="277" r:id="rId16"/>
    <p:sldId id="279" r:id="rId17"/>
    <p:sldId id="281" r:id="rId18"/>
    <p:sldId id="278" r:id="rId19"/>
    <p:sldId id="280" r:id="rId20"/>
    <p:sldId id="282" r:id="rId21"/>
    <p:sldId id="289" r:id="rId22"/>
    <p:sldId id="290" r:id="rId23"/>
    <p:sldId id="291" r:id="rId24"/>
    <p:sldId id="309" r:id="rId25"/>
    <p:sldId id="304" r:id="rId26"/>
    <p:sldId id="305" r:id="rId27"/>
    <p:sldId id="306" r:id="rId28"/>
    <p:sldId id="301" r:id="rId29"/>
    <p:sldId id="31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53" autoAdjust="0"/>
    <p:restoredTop sz="91007" autoAdjust="0"/>
  </p:normalViewPr>
  <p:slideViewPr>
    <p:cSldViewPr snapToGrid="0" snapToObjects="1" showGuides="1">
      <p:cViewPr>
        <p:scale>
          <a:sx n="85" d="100"/>
          <a:sy n="85" d="100"/>
        </p:scale>
        <p:origin x="-658" y="-58"/>
      </p:cViewPr>
      <p:guideLst>
        <p:guide orient="horz" pos="17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41EA5-0D02-AF44-AC5F-E461E55B86CD}" type="doc">
      <dgm:prSet loTypeId="urn:microsoft.com/office/officeart/2005/8/layout/gear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516DD-7A4A-0C43-9D9B-68C21BF6697B}">
      <dgm:prSet/>
      <dgm:spPr/>
      <dgm:t>
        <a:bodyPr/>
        <a:lstStyle/>
        <a:p>
          <a:pPr rtl="0"/>
          <a:r>
            <a:rPr lang="en-US" dirty="0" smtClean="0"/>
            <a:t>Digitally savvy</a:t>
          </a:r>
          <a:endParaRPr lang="en-US" dirty="0"/>
        </a:p>
      </dgm:t>
    </dgm:pt>
    <dgm:pt modelId="{769F91C4-24A4-8745-B65C-6233EEF3001C}" type="parTrans" cxnId="{AEB6056E-C83A-AE47-999F-A7D3473B55C8}">
      <dgm:prSet/>
      <dgm:spPr/>
      <dgm:t>
        <a:bodyPr/>
        <a:lstStyle/>
        <a:p>
          <a:endParaRPr lang="en-US"/>
        </a:p>
      </dgm:t>
    </dgm:pt>
    <dgm:pt modelId="{10B5CAAD-45D3-DC49-A14E-41C503049845}" type="sibTrans" cxnId="{AEB6056E-C83A-AE47-999F-A7D3473B55C8}">
      <dgm:prSet/>
      <dgm:spPr/>
      <dgm:t>
        <a:bodyPr/>
        <a:lstStyle/>
        <a:p>
          <a:endParaRPr lang="en-US"/>
        </a:p>
      </dgm:t>
    </dgm:pt>
    <dgm:pt modelId="{0E6502D0-DD21-934B-AAF0-908834406006}">
      <dgm:prSet/>
      <dgm:spPr/>
      <dgm:t>
        <a:bodyPr/>
        <a:lstStyle/>
        <a:p>
          <a:pPr rtl="0"/>
          <a:r>
            <a:rPr lang="en-US" dirty="0" smtClean="0"/>
            <a:t>E-learning savvy</a:t>
          </a:r>
          <a:endParaRPr lang="en-US" dirty="0"/>
        </a:p>
      </dgm:t>
    </dgm:pt>
    <dgm:pt modelId="{4BBBDD5D-2441-1D40-AD05-2B30B8FB812C}" type="parTrans" cxnId="{3D4047EF-2076-3247-A334-93DCD7EAF3B1}">
      <dgm:prSet/>
      <dgm:spPr/>
      <dgm:t>
        <a:bodyPr/>
        <a:lstStyle/>
        <a:p>
          <a:endParaRPr lang="en-US"/>
        </a:p>
      </dgm:t>
    </dgm:pt>
    <dgm:pt modelId="{79A1E777-DB74-9146-82F0-2FFDD5E356EF}" type="sibTrans" cxnId="{3D4047EF-2076-3247-A334-93DCD7EAF3B1}">
      <dgm:prSet/>
      <dgm:spPr/>
      <dgm:t>
        <a:bodyPr/>
        <a:lstStyle/>
        <a:p>
          <a:endParaRPr lang="en-US"/>
        </a:p>
      </dgm:t>
    </dgm:pt>
    <dgm:pt modelId="{1CBC1377-365E-2A47-91A8-AC4642BA6310}">
      <dgm:prSet/>
      <dgm:spPr/>
      <dgm:t>
        <a:bodyPr/>
        <a:lstStyle/>
        <a:p>
          <a:pPr rtl="0"/>
          <a:r>
            <a:rPr lang="en-US" dirty="0" smtClean="0"/>
            <a:t>Grown-up digital</a:t>
          </a:r>
          <a:endParaRPr lang="en-US" dirty="0"/>
        </a:p>
      </dgm:t>
    </dgm:pt>
    <dgm:pt modelId="{0CFCD6AF-95A9-264C-AF4B-B428D99454FE}" type="parTrans" cxnId="{EFD482CF-8B61-1D47-9D99-14698491256C}">
      <dgm:prSet/>
      <dgm:spPr/>
      <dgm:t>
        <a:bodyPr/>
        <a:lstStyle/>
        <a:p>
          <a:endParaRPr lang="en-US"/>
        </a:p>
      </dgm:t>
    </dgm:pt>
    <dgm:pt modelId="{25343689-3043-9844-B412-48698368F568}" type="sibTrans" cxnId="{EFD482CF-8B61-1D47-9D99-14698491256C}">
      <dgm:prSet/>
      <dgm:spPr/>
      <dgm:t>
        <a:bodyPr/>
        <a:lstStyle/>
        <a:p>
          <a:endParaRPr lang="en-US"/>
        </a:p>
      </dgm:t>
    </dgm:pt>
    <dgm:pt modelId="{EC9BA44B-4C8C-7D44-8CCF-B9ECF9F04A23}" type="pres">
      <dgm:prSet presAssocID="{A1A41EA5-0D02-AF44-AC5F-E461E55B86C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ED37D-9B5A-404D-A252-FAE49A881277}" type="pres">
      <dgm:prSet presAssocID="{1CBC1377-365E-2A47-91A8-AC4642BA631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EDCD4-BE65-0649-9024-A3BBAE1AA314}" type="pres">
      <dgm:prSet presAssocID="{1CBC1377-365E-2A47-91A8-AC4642BA6310}" presName="gear1srcNode" presStyleLbl="node1" presStyleIdx="0" presStyleCnt="3"/>
      <dgm:spPr/>
      <dgm:t>
        <a:bodyPr/>
        <a:lstStyle/>
        <a:p>
          <a:endParaRPr lang="en-US"/>
        </a:p>
      </dgm:t>
    </dgm:pt>
    <dgm:pt modelId="{174E0E2B-0EF2-0E4B-8DBF-82C098F09284}" type="pres">
      <dgm:prSet presAssocID="{1CBC1377-365E-2A47-91A8-AC4642BA6310}" presName="gear1dstNode" presStyleLbl="node1" presStyleIdx="0" presStyleCnt="3"/>
      <dgm:spPr/>
      <dgm:t>
        <a:bodyPr/>
        <a:lstStyle/>
        <a:p>
          <a:endParaRPr lang="en-US"/>
        </a:p>
      </dgm:t>
    </dgm:pt>
    <dgm:pt modelId="{C7C230B8-3392-134E-BB4F-1D4E168E8019}" type="pres">
      <dgm:prSet presAssocID="{ADC516DD-7A4A-0C43-9D9B-68C21BF6697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C835E-EC69-AD48-8200-E3B9DFB37B35}" type="pres">
      <dgm:prSet presAssocID="{ADC516DD-7A4A-0C43-9D9B-68C21BF6697B}" presName="gear2srcNode" presStyleLbl="node1" presStyleIdx="1" presStyleCnt="3"/>
      <dgm:spPr/>
      <dgm:t>
        <a:bodyPr/>
        <a:lstStyle/>
        <a:p>
          <a:endParaRPr lang="en-US"/>
        </a:p>
      </dgm:t>
    </dgm:pt>
    <dgm:pt modelId="{F55E0F05-9188-3E4B-85B5-0BC252DD795C}" type="pres">
      <dgm:prSet presAssocID="{ADC516DD-7A4A-0C43-9D9B-68C21BF6697B}" presName="gear2dstNode" presStyleLbl="node1" presStyleIdx="1" presStyleCnt="3"/>
      <dgm:spPr/>
      <dgm:t>
        <a:bodyPr/>
        <a:lstStyle/>
        <a:p>
          <a:endParaRPr lang="en-US"/>
        </a:p>
      </dgm:t>
    </dgm:pt>
    <dgm:pt modelId="{1D16AEB6-3869-E048-A99A-BFFCD8171DC7}" type="pres">
      <dgm:prSet presAssocID="{0E6502D0-DD21-934B-AAF0-908834406006}" presName="gear3" presStyleLbl="node1" presStyleIdx="2" presStyleCnt="3"/>
      <dgm:spPr/>
      <dgm:t>
        <a:bodyPr/>
        <a:lstStyle/>
        <a:p>
          <a:endParaRPr lang="en-US"/>
        </a:p>
      </dgm:t>
    </dgm:pt>
    <dgm:pt modelId="{A2A78BF9-7A38-0842-A58B-4CB97DE6CC45}" type="pres">
      <dgm:prSet presAssocID="{0E6502D0-DD21-934B-AAF0-9088344060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04795-92BE-5046-9AB8-47CDF501DF67}" type="pres">
      <dgm:prSet presAssocID="{0E6502D0-DD21-934B-AAF0-908834406006}" presName="gear3srcNode" presStyleLbl="node1" presStyleIdx="2" presStyleCnt="3"/>
      <dgm:spPr/>
      <dgm:t>
        <a:bodyPr/>
        <a:lstStyle/>
        <a:p>
          <a:endParaRPr lang="en-US"/>
        </a:p>
      </dgm:t>
    </dgm:pt>
    <dgm:pt modelId="{6C552AFE-DC07-C64E-8BB8-8BDEF48353C1}" type="pres">
      <dgm:prSet presAssocID="{0E6502D0-DD21-934B-AAF0-908834406006}" presName="gear3dstNode" presStyleLbl="node1" presStyleIdx="2" presStyleCnt="3"/>
      <dgm:spPr/>
      <dgm:t>
        <a:bodyPr/>
        <a:lstStyle/>
        <a:p>
          <a:endParaRPr lang="en-US"/>
        </a:p>
      </dgm:t>
    </dgm:pt>
    <dgm:pt modelId="{77297FB6-4254-634D-9CE9-D320F156BDD8}" type="pres">
      <dgm:prSet presAssocID="{25343689-3043-9844-B412-48698368F56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487B6EB-C629-4844-8B4B-769CC5BB8B69}" type="pres">
      <dgm:prSet presAssocID="{10B5CAAD-45D3-DC49-A14E-41C50304984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655BF2D-766F-F94C-918F-5948D66AAEB2}" type="pres">
      <dgm:prSet presAssocID="{79A1E777-DB74-9146-82F0-2FFDD5E356E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405D221-EEF2-7146-8FEC-B9D81A86EB7C}" type="presOf" srcId="{0E6502D0-DD21-934B-AAF0-908834406006}" destId="{A2A78BF9-7A38-0842-A58B-4CB97DE6CC45}" srcOrd="1" destOrd="0" presId="urn:microsoft.com/office/officeart/2005/8/layout/gear1"/>
    <dgm:cxn modelId="{EFD482CF-8B61-1D47-9D99-14698491256C}" srcId="{A1A41EA5-0D02-AF44-AC5F-E461E55B86CD}" destId="{1CBC1377-365E-2A47-91A8-AC4642BA6310}" srcOrd="0" destOrd="0" parTransId="{0CFCD6AF-95A9-264C-AF4B-B428D99454FE}" sibTransId="{25343689-3043-9844-B412-48698368F568}"/>
    <dgm:cxn modelId="{CF479F10-A4E5-C748-AEE3-7990FFBFB7C4}" type="presOf" srcId="{79A1E777-DB74-9146-82F0-2FFDD5E356EF}" destId="{B655BF2D-766F-F94C-918F-5948D66AAEB2}" srcOrd="0" destOrd="0" presId="urn:microsoft.com/office/officeart/2005/8/layout/gear1"/>
    <dgm:cxn modelId="{EB9B6589-6F7A-2541-BCB7-1D46064BB3C9}" type="presOf" srcId="{25343689-3043-9844-B412-48698368F568}" destId="{77297FB6-4254-634D-9CE9-D320F156BDD8}" srcOrd="0" destOrd="0" presId="urn:microsoft.com/office/officeart/2005/8/layout/gear1"/>
    <dgm:cxn modelId="{32A36934-8C76-5E46-8039-D065A57FC6FA}" type="presOf" srcId="{A1A41EA5-0D02-AF44-AC5F-E461E55B86CD}" destId="{EC9BA44B-4C8C-7D44-8CCF-B9ECF9F04A23}" srcOrd="0" destOrd="0" presId="urn:microsoft.com/office/officeart/2005/8/layout/gear1"/>
    <dgm:cxn modelId="{7D345269-4E26-E244-9CF4-F80F37FDCB57}" type="presOf" srcId="{ADC516DD-7A4A-0C43-9D9B-68C21BF6697B}" destId="{F55E0F05-9188-3E4B-85B5-0BC252DD795C}" srcOrd="2" destOrd="0" presId="urn:microsoft.com/office/officeart/2005/8/layout/gear1"/>
    <dgm:cxn modelId="{1C3586F7-29DA-CD47-A6C1-4C59CC672AD7}" type="presOf" srcId="{0E6502D0-DD21-934B-AAF0-908834406006}" destId="{6C552AFE-DC07-C64E-8BB8-8BDEF48353C1}" srcOrd="3" destOrd="0" presId="urn:microsoft.com/office/officeart/2005/8/layout/gear1"/>
    <dgm:cxn modelId="{5A35A5F6-E34A-3543-89E8-DE32D479AF14}" type="presOf" srcId="{0E6502D0-DD21-934B-AAF0-908834406006}" destId="{2ED04795-92BE-5046-9AB8-47CDF501DF67}" srcOrd="2" destOrd="0" presId="urn:microsoft.com/office/officeart/2005/8/layout/gear1"/>
    <dgm:cxn modelId="{921D92EF-5448-7B42-87D2-63942A572840}" type="presOf" srcId="{1CBC1377-365E-2A47-91A8-AC4642BA6310}" destId="{174E0E2B-0EF2-0E4B-8DBF-82C098F09284}" srcOrd="2" destOrd="0" presId="urn:microsoft.com/office/officeart/2005/8/layout/gear1"/>
    <dgm:cxn modelId="{C785C30E-2818-9448-8E91-9AEE6D9F057D}" type="presOf" srcId="{1CBC1377-365E-2A47-91A8-AC4642BA6310}" destId="{A5DEDCD4-BE65-0649-9024-A3BBAE1AA314}" srcOrd="1" destOrd="0" presId="urn:microsoft.com/office/officeart/2005/8/layout/gear1"/>
    <dgm:cxn modelId="{3FB8FE88-EB42-AB47-94F1-2D4A2EE3360B}" type="presOf" srcId="{ADC516DD-7A4A-0C43-9D9B-68C21BF6697B}" destId="{C7C230B8-3392-134E-BB4F-1D4E168E8019}" srcOrd="0" destOrd="0" presId="urn:microsoft.com/office/officeart/2005/8/layout/gear1"/>
    <dgm:cxn modelId="{23FC2EAC-3298-B94B-BFA3-B64B8CF27222}" type="presOf" srcId="{0E6502D0-DD21-934B-AAF0-908834406006}" destId="{1D16AEB6-3869-E048-A99A-BFFCD8171DC7}" srcOrd="0" destOrd="0" presId="urn:microsoft.com/office/officeart/2005/8/layout/gear1"/>
    <dgm:cxn modelId="{7E975CED-E3DD-F844-922D-7DD8C5DE4EBB}" type="presOf" srcId="{ADC516DD-7A4A-0C43-9D9B-68C21BF6697B}" destId="{B75C835E-EC69-AD48-8200-E3B9DFB37B35}" srcOrd="1" destOrd="0" presId="urn:microsoft.com/office/officeart/2005/8/layout/gear1"/>
    <dgm:cxn modelId="{3D4047EF-2076-3247-A334-93DCD7EAF3B1}" srcId="{A1A41EA5-0D02-AF44-AC5F-E461E55B86CD}" destId="{0E6502D0-DD21-934B-AAF0-908834406006}" srcOrd="2" destOrd="0" parTransId="{4BBBDD5D-2441-1D40-AD05-2B30B8FB812C}" sibTransId="{79A1E777-DB74-9146-82F0-2FFDD5E356EF}"/>
    <dgm:cxn modelId="{AEB6056E-C83A-AE47-999F-A7D3473B55C8}" srcId="{A1A41EA5-0D02-AF44-AC5F-E461E55B86CD}" destId="{ADC516DD-7A4A-0C43-9D9B-68C21BF6697B}" srcOrd="1" destOrd="0" parTransId="{769F91C4-24A4-8745-B65C-6233EEF3001C}" sibTransId="{10B5CAAD-45D3-DC49-A14E-41C503049845}"/>
    <dgm:cxn modelId="{A83D8B80-9E39-EB47-8F38-EA439063699A}" type="presOf" srcId="{1CBC1377-365E-2A47-91A8-AC4642BA6310}" destId="{EB9ED37D-9B5A-404D-A252-FAE49A881277}" srcOrd="0" destOrd="0" presId="urn:microsoft.com/office/officeart/2005/8/layout/gear1"/>
    <dgm:cxn modelId="{DA3B16AE-3337-E249-89A0-B82407EAFD55}" type="presOf" srcId="{10B5CAAD-45D3-DC49-A14E-41C503049845}" destId="{B487B6EB-C629-4844-8B4B-769CC5BB8B69}" srcOrd="0" destOrd="0" presId="urn:microsoft.com/office/officeart/2005/8/layout/gear1"/>
    <dgm:cxn modelId="{9ED3D239-B603-0D43-AEDD-34C4D719F033}" type="presParOf" srcId="{EC9BA44B-4C8C-7D44-8CCF-B9ECF9F04A23}" destId="{EB9ED37D-9B5A-404D-A252-FAE49A881277}" srcOrd="0" destOrd="0" presId="urn:microsoft.com/office/officeart/2005/8/layout/gear1"/>
    <dgm:cxn modelId="{FAD0F309-8827-5A47-A50E-103CBF90C918}" type="presParOf" srcId="{EC9BA44B-4C8C-7D44-8CCF-B9ECF9F04A23}" destId="{A5DEDCD4-BE65-0649-9024-A3BBAE1AA314}" srcOrd="1" destOrd="0" presId="urn:microsoft.com/office/officeart/2005/8/layout/gear1"/>
    <dgm:cxn modelId="{7A6CBEFD-5BF8-5747-95CB-F1BC5988E9B9}" type="presParOf" srcId="{EC9BA44B-4C8C-7D44-8CCF-B9ECF9F04A23}" destId="{174E0E2B-0EF2-0E4B-8DBF-82C098F09284}" srcOrd="2" destOrd="0" presId="urn:microsoft.com/office/officeart/2005/8/layout/gear1"/>
    <dgm:cxn modelId="{63BE8923-12A6-7346-BB27-DD2799F8426A}" type="presParOf" srcId="{EC9BA44B-4C8C-7D44-8CCF-B9ECF9F04A23}" destId="{C7C230B8-3392-134E-BB4F-1D4E168E8019}" srcOrd="3" destOrd="0" presId="urn:microsoft.com/office/officeart/2005/8/layout/gear1"/>
    <dgm:cxn modelId="{53F2AC7B-5FB8-984A-8020-BD580C5672BF}" type="presParOf" srcId="{EC9BA44B-4C8C-7D44-8CCF-B9ECF9F04A23}" destId="{B75C835E-EC69-AD48-8200-E3B9DFB37B35}" srcOrd="4" destOrd="0" presId="urn:microsoft.com/office/officeart/2005/8/layout/gear1"/>
    <dgm:cxn modelId="{09E53AAC-99F0-6144-93B0-FE87A859EC59}" type="presParOf" srcId="{EC9BA44B-4C8C-7D44-8CCF-B9ECF9F04A23}" destId="{F55E0F05-9188-3E4B-85B5-0BC252DD795C}" srcOrd="5" destOrd="0" presId="urn:microsoft.com/office/officeart/2005/8/layout/gear1"/>
    <dgm:cxn modelId="{EC0904FD-180C-CB42-83B0-E66704A678A7}" type="presParOf" srcId="{EC9BA44B-4C8C-7D44-8CCF-B9ECF9F04A23}" destId="{1D16AEB6-3869-E048-A99A-BFFCD8171DC7}" srcOrd="6" destOrd="0" presId="urn:microsoft.com/office/officeart/2005/8/layout/gear1"/>
    <dgm:cxn modelId="{29CDA380-DAC2-C645-BBED-34D7724DC8C1}" type="presParOf" srcId="{EC9BA44B-4C8C-7D44-8CCF-B9ECF9F04A23}" destId="{A2A78BF9-7A38-0842-A58B-4CB97DE6CC45}" srcOrd="7" destOrd="0" presId="urn:microsoft.com/office/officeart/2005/8/layout/gear1"/>
    <dgm:cxn modelId="{8FB8870D-5D6E-A543-A3AA-9A0B3DE0C13D}" type="presParOf" srcId="{EC9BA44B-4C8C-7D44-8CCF-B9ECF9F04A23}" destId="{2ED04795-92BE-5046-9AB8-47CDF501DF67}" srcOrd="8" destOrd="0" presId="urn:microsoft.com/office/officeart/2005/8/layout/gear1"/>
    <dgm:cxn modelId="{B8BA84CE-8001-BB41-AC30-FA56789EAE4F}" type="presParOf" srcId="{EC9BA44B-4C8C-7D44-8CCF-B9ECF9F04A23}" destId="{6C552AFE-DC07-C64E-8BB8-8BDEF48353C1}" srcOrd="9" destOrd="0" presId="urn:microsoft.com/office/officeart/2005/8/layout/gear1"/>
    <dgm:cxn modelId="{C1E5678B-9D75-3D4F-AFA6-7B445270DDC2}" type="presParOf" srcId="{EC9BA44B-4C8C-7D44-8CCF-B9ECF9F04A23}" destId="{77297FB6-4254-634D-9CE9-D320F156BDD8}" srcOrd="10" destOrd="0" presId="urn:microsoft.com/office/officeart/2005/8/layout/gear1"/>
    <dgm:cxn modelId="{B532313D-094F-B148-A879-F39C2F2E892D}" type="presParOf" srcId="{EC9BA44B-4C8C-7D44-8CCF-B9ECF9F04A23}" destId="{B487B6EB-C629-4844-8B4B-769CC5BB8B69}" srcOrd="11" destOrd="0" presId="urn:microsoft.com/office/officeart/2005/8/layout/gear1"/>
    <dgm:cxn modelId="{526A6AE4-03BC-5946-AAB5-B19CB1265C66}" type="presParOf" srcId="{EC9BA44B-4C8C-7D44-8CCF-B9ECF9F04A23}" destId="{B655BF2D-766F-F94C-918F-5948D66AAEB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41EA5-0D02-AF44-AC5F-E461E55B86CD}" type="doc">
      <dgm:prSet loTypeId="urn:microsoft.com/office/officeart/2005/8/layout/gear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516DD-7A4A-0C43-9D9B-68C21BF6697B}">
      <dgm:prSet/>
      <dgm:spPr/>
      <dgm:t>
        <a:bodyPr/>
        <a:lstStyle/>
        <a:p>
          <a:pPr rtl="0"/>
          <a:r>
            <a:rPr lang="en-US" dirty="0" smtClean="0"/>
            <a:t>Digitally savvy</a:t>
          </a:r>
          <a:endParaRPr lang="en-US" dirty="0"/>
        </a:p>
      </dgm:t>
    </dgm:pt>
    <dgm:pt modelId="{769F91C4-24A4-8745-B65C-6233EEF3001C}" type="parTrans" cxnId="{AEB6056E-C83A-AE47-999F-A7D3473B55C8}">
      <dgm:prSet/>
      <dgm:spPr/>
      <dgm:t>
        <a:bodyPr/>
        <a:lstStyle/>
        <a:p>
          <a:endParaRPr lang="en-US"/>
        </a:p>
      </dgm:t>
    </dgm:pt>
    <dgm:pt modelId="{10B5CAAD-45D3-DC49-A14E-41C503049845}" type="sibTrans" cxnId="{AEB6056E-C83A-AE47-999F-A7D3473B55C8}">
      <dgm:prSet/>
      <dgm:spPr/>
      <dgm:t>
        <a:bodyPr/>
        <a:lstStyle/>
        <a:p>
          <a:endParaRPr lang="en-US"/>
        </a:p>
      </dgm:t>
    </dgm:pt>
    <dgm:pt modelId="{0E6502D0-DD21-934B-AAF0-908834406006}">
      <dgm:prSet/>
      <dgm:spPr/>
      <dgm:t>
        <a:bodyPr/>
        <a:lstStyle/>
        <a:p>
          <a:pPr rtl="0"/>
          <a:r>
            <a:rPr lang="en-US" dirty="0" smtClean="0"/>
            <a:t>E-learning savvy</a:t>
          </a:r>
          <a:endParaRPr lang="en-US" dirty="0"/>
        </a:p>
      </dgm:t>
    </dgm:pt>
    <dgm:pt modelId="{4BBBDD5D-2441-1D40-AD05-2B30B8FB812C}" type="parTrans" cxnId="{3D4047EF-2076-3247-A334-93DCD7EAF3B1}">
      <dgm:prSet/>
      <dgm:spPr/>
      <dgm:t>
        <a:bodyPr/>
        <a:lstStyle/>
        <a:p>
          <a:endParaRPr lang="en-US"/>
        </a:p>
      </dgm:t>
    </dgm:pt>
    <dgm:pt modelId="{79A1E777-DB74-9146-82F0-2FFDD5E356EF}" type="sibTrans" cxnId="{3D4047EF-2076-3247-A334-93DCD7EAF3B1}">
      <dgm:prSet/>
      <dgm:spPr/>
      <dgm:t>
        <a:bodyPr/>
        <a:lstStyle/>
        <a:p>
          <a:endParaRPr lang="en-US"/>
        </a:p>
      </dgm:t>
    </dgm:pt>
    <dgm:pt modelId="{1CBC1377-365E-2A47-91A8-AC4642BA6310}">
      <dgm:prSet/>
      <dgm:spPr/>
      <dgm:t>
        <a:bodyPr/>
        <a:lstStyle/>
        <a:p>
          <a:pPr rtl="0"/>
          <a:r>
            <a:rPr lang="en-US" dirty="0" smtClean="0"/>
            <a:t>Grown-up digital</a:t>
          </a:r>
          <a:endParaRPr lang="en-US" dirty="0"/>
        </a:p>
      </dgm:t>
    </dgm:pt>
    <dgm:pt modelId="{0CFCD6AF-95A9-264C-AF4B-B428D99454FE}" type="parTrans" cxnId="{EFD482CF-8B61-1D47-9D99-14698491256C}">
      <dgm:prSet/>
      <dgm:spPr/>
      <dgm:t>
        <a:bodyPr/>
        <a:lstStyle/>
        <a:p>
          <a:endParaRPr lang="en-US"/>
        </a:p>
      </dgm:t>
    </dgm:pt>
    <dgm:pt modelId="{25343689-3043-9844-B412-48698368F568}" type="sibTrans" cxnId="{EFD482CF-8B61-1D47-9D99-14698491256C}">
      <dgm:prSet/>
      <dgm:spPr/>
      <dgm:t>
        <a:bodyPr/>
        <a:lstStyle/>
        <a:p>
          <a:endParaRPr lang="en-US"/>
        </a:p>
      </dgm:t>
    </dgm:pt>
    <dgm:pt modelId="{EC9BA44B-4C8C-7D44-8CCF-B9ECF9F04A23}" type="pres">
      <dgm:prSet presAssocID="{A1A41EA5-0D02-AF44-AC5F-E461E55B86C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ED37D-9B5A-404D-A252-FAE49A881277}" type="pres">
      <dgm:prSet presAssocID="{1CBC1377-365E-2A47-91A8-AC4642BA631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EDCD4-BE65-0649-9024-A3BBAE1AA314}" type="pres">
      <dgm:prSet presAssocID="{1CBC1377-365E-2A47-91A8-AC4642BA6310}" presName="gear1srcNode" presStyleLbl="node1" presStyleIdx="0" presStyleCnt="3"/>
      <dgm:spPr/>
      <dgm:t>
        <a:bodyPr/>
        <a:lstStyle/>
        <a:p>
          <a:endParaRPr lang="en-US"/>
        </a:p>
      </dgm:t>
    </dgm:pt>
    <dgm:pt modelId="{174E0E2B-0EF2-0E4B-8DBF-82C098F09284}" type="pres">
      <dgm:prSet presAssocID="{1CBC1377-365E-2A47-91A8-AC4642BA6310}" presName="gear1dstNode" presStyleLbl="node1" presStyleIdx="0" presStyleCnt="3"/>
      <dgm:spPr/>
      <dgm:t>
        <a:bodyPr/>
        <a:lstStyle/>
        <a:p>
          <a:endParaRPr lang="en-US"/>
        </a:p>
      </dgm:t>
    </dgm:pt>
    <dgm:pt modelId="{C7C230B8-3392-134E-BB4F-1D4E168E8019}" type="pres">
      <dgm:prSet presAssocID="{ADC516DD-7A4A-0C43-9D9B-68C21BF6697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C835E-EC69-AD48-8200-E3B9DFB37B35}" type="pres">
      <dgm:prSet presAssocID="{ADC516DD-7A4A-0C43-9D9B-68C21BF6697B}" presName="gear2srcNode" presStyleLbl="node1" presStyleIdx="1" presStyleCnt="3"/>
      <dgm:spPr/>
      <dgm:t>
        <a:bodyPr/>
        <a:lstStyle/>
        <a:p>
          <a:endParaRPr lang="en-US"/>
        </a:p>
      </dgm:t>
    </dgm:pt>
    <dgm:pt modelId="{F55E0F05-9188-3E4B-85B5-0BC252DD795C}" type="pres">
      <dgm:prSet presAssocID="{ADC516DD-7A4A-0C43-9D9B-68C21BF6697B}" presName="gear2dstNode" presStyleLbl="node1" presStyleIdx="1" presStyleCnt="3"/>
      <dgm:spPr/>
      <dgm:t>
        <a:bodyPr/>
        <a:lstStyle/>
        <a:p>
          <a:endParaRPr lang="en-US"/>
        </a:p>
      </dgm:t>
    </dgm:pt>
    <dgm:pt modelId="{1D16AEB6-3869-E048-A99A-BFFCD8171DC7}" type="pres">
      <dgm:prSet presAssocID="{0E6502D0-DD21-934B-AAF0-908834406006}" presName="gear3" presStyleLbl="node1" presStyleIdx="2" presStyleCnt="3"/>
      <dgm:spPr/>
      <dgm:t>
        <a:bodyPr/>
        <a:lstStyle/>
        <a:p>
          <a:endParaRPr lang="en-US"/>
        </a:p>
      </dgm:t>
    </dgm:pt>
    <dgm:pt modelId="{A2A78BF9-7A38-0842-A58B-4CB97DE6CC45}" type="pres">
      <dgm:prSet presAssocID="{0E6502D0-DD21-934B-AAF0-9088344060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04795-92BE-5046-9AB8-47CDF501DF67}" type="pres">
      <dgm:prSet presAssocID="{0E6502D0-DD21-934B-AAF0-908834406006}" presName="gear3srcNode" presStyleLbl="node1" presStyleIdx="2" presStyleCnt="3"/>
      <dgm:spPr/>
      <dgm:t>
        <a:bodyPr/>
        <a:lstStyle/>
        <a:p>
          <a:endParaRPr lang="en-US"/>
        </a:p>
      </dgm:t>
    </dgm:pt>
    <dgm:pt modelId="{6C552AFE-DC07-C64E-8BB8-8BDEF48353C1}" type="pres">
      <dgm:prSet presAssocID="{0E6502D0-DD21-934B-AAF0-908834406006}" presName="gear3dstNode" presStyleLbl="node1" presStyleIdx="2" presStyleCnt="3"/>
      <dgm:spPr/>
      <dgm:t>
        <a:bodyPr/>
        <a:lstStyle/>
        <a:p>
          <a:endParaRPr lang="en-US"/>
        </a:p>
      </dgm:t>
    </dgm:pt>
    <dgm:pt modelId="{77297FB6-4254-634D-9CE9-D320F156BDD8}" type="pres">
      <dgm:prSet presAssocID="{25343689-3043-9844-B412-48698368F56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487B6EB-C629-4844-8B4B-769CC5BB8B69}" type="pres">
      <dgm:prSet presAssocID="{10B5CAAD-45D3-DC49-A14E-41C50304984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655BF2D-766F-F94C-918F-5948D66AAEB2}" type="pres">
      <dgm:prSet presAssocID="{79A1E777-DB74-9146-82F0-2FFDD5E356E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4E03AC3-984E-8A40-ABE2-210364C50A08}" type="presOf" srcId="{A1A41EA5-0D02-AF44-AC5F-E461E55B86CD}" destId="{EC9BA44B-4C8C-7D44-8CCF-B9ECF9F04A23}" srcOrd="0" destOrd="0" presId="urn:microsoft.com/office/officeart/2005/8/layout/gear1"/>
    <dgm:cxn modelId="{EFD482CF-8B61-1D47-9D99-14698491256C}" srcId="{A1A41EA5-0D02-AF44-AC5F-E461E55B86CD}" destId="{1CBC1377-365E-2A47-91A8-AC4642BA6310}" srcOrd="0" destOrd="0" parTransId="{0CFCD6AF-95A9-264C-AF4B-B428D99454FE}" sibTransId="{25343689-3043-9844-B412-48698368F568}"/>
    <dgm:cxn modelId="{4209A6B4-14AA-B744-92F7-22666A58ACD8}" type="presOf" srcId="{1CBC1377-365E-2A47-91A8-AC4642BA6310}" destId="{EB9ED37D-9B5A-404D-A252-FAE49A881277}" srcOrd="0" destOrd="0" presId="urn:microsoft.com/office/officeart/2005/8/layout/gear1"/>
    <dgm:cxn modelId="{12069525-CCFE-6F4F-8DE9-A63580E2328D}" type="presOf" srcId="{0E6502D0-DD21-934B-AAF0-908834406006}" destId="{1D16AEB6-3869-E048-A99A-BFFCD8171DC7}" srcOrd="0" destOrd="0" presId="urn:microsoft.com/office/officeart/2005/8/layout/gear1"/>
    <dgm:cxn modelId="{0AA59E5C-B749-0343-921B-C3AF53CB49B4}" type="presOf" srcId="{0E6502D0-DD21-934B-AAF0-908834406006}" destId="{6C552AFE-DC07-C64E-8BB8-8BDEF48353C1}" srcOrd="3" destOrd="0" presId="urn:microsoft.com/office/officeart/2005/8/layout/gear1"/>
    <dgm:cxn modelId="{1F74AC8E-6FCC-7D47-BA20-1003FB432EA4}" type="presOf" srcId="{ADC516DD-7A4A-0C43-9D9B-68C21BF6697B}" destId="{B75C835E-EC69-AD48-8200-E3B9DFB37B35}" srcOrd="1" destOrd="0" presId="urn:microsoft.com/office/officeart/2005/8/layout/gear1"/>
    <dgm:cxn modelId="{16C7BF78-4628-6841-BC81-A9AABC7D656C}" type="presOf" srcId="{10B5CAAD-45D3-DC49-A14E-41C503049845}" destId="{B487B6EB-C629-4844-8B4B-769CC5BB8B69}" srcOrd="0" destOrd="0" presId="urn:microsoft.com/office/officeart/2005/8/layout/gear1"/>
    <dgm:cxn modelId="{8498462C-E33D-914A-9C73-45E1A2AE7146}" type="presOf" srcId="{ADC516DD-7A4A-0C43-9D9B-68C21BF6697B}" destId="{F55E0F05-9188-3E4B-85B5-0BC252DD795C}" srcOrd="2" destOrd="0" presId="urn:microsoft.com/office/officeart/2005/8/layout/gear1"/>
    <dgm:cxn modelId="{832DD169-5367-B94C-AAEF-9F954F87C0E0}" type="presOf" srcId="{0E6502D0-DD21-934B-AAF0-908834406006}" destId="{A2A78BF9-7A38-0842-A58B-4CB97DE6CC45}" srcOrd="1" destOrd="0" presId="urn:microsoft.com/office/officeart/2005/8/layout/gear1"/>
    <dgm:cxn modelId="{3A10BE74-DAFF-0642-A478-1B757D54C4C3}" type="presOf" srcId="{1CBC1377-365E-2A47-91A8-AC4642BA6310}" destId="{174E0E2B-0EF2-0E4B-8DBF-82C098F09284}" srcOrd="2" destOrd="0" presId="urn:microsoft.com/office/officeart/2005/8/layout/gear1"/>
    <dgm:cxn modelId="{096FE84E-D46F-414C-8137-3456132D05D0}" type="presOf" srcId="{79A1E777-DB74-9146-82F0-2FFDD5E356EF}" destId="{B655BF2D-766F-F94C-918F-5948D66AAEB2}" srcOrd="0" destOrd="0" presId="urn:microsoft.com/office/officeart/2005/8/layout/gear1"/>
    <dgm:cxn modelId="{09ED9438-3FC6-E54D-9535-7C91771776B8}" type="presOf" srcId="{1CBC1377-365E-2A47-91A8-AC4642BA6310}" destId="{A5DEDCD4-BE65-0649-9024-A3BBAE1AA314}" srcOrd="1" destOrd="0" presId="urn:microsoft.com/office/officeart/2005/8/layout/gear1"/>
    <dgm:cxn modelId="{B5D729E8-95AF-E94E-AF49-5996D47CA756}" type="presOf" srcId="{ADC516DD-7A4A-0C43-9D9B-68C21BF6697B}" destId="{C7C230B8-3392-134E-BB4F-1D4E168E8019}" srcOrd="0" destOrd="0" presId="urn:microsoft.com/office/officeart/2005/8/layout/gear1"/>
    <dgm:cxn modelId="{D1501765-37E4-9749-AB2F-AED9F3B771CB}" type="presOf" srcId="{0E6502D0-DD21-934B-AAF0-908834406006}" destId="{2ED04795-92BE-5046-9AB8-47CDF501DF67}" srcOrd="2" destOrd="0" presId="urn:microsoft.com/office/officeart/2005/8/layout/gear1"/>
    <dgm:cxn modelId="{3D4047EF-2076-3247-A334-93DCD7EAF3B1}" srcId="{A1A41EA5-0D02-AF44-AC5F-E461E55B86CD}" destId="{0E6502D0-DD21-934B-AAF0-908834406006}" srcOrd="2" destOrd="0" parTransId="{4BBBDD5D-2441-1D40-AD05-2B30B8FB812C}" sibTransId="{79A1E777-DB74-9146-82F0-2FFDD5E356EF}"/>
    <dgm:cxn modelId="{AEB6056E-C83A-AE47-999F-A7D3473B55C8}" srcId="{A1A41EA5-0D02-AF44-AC5F-E461E55B86CD}" destId="{ADC516DD-7A4A-0C43-9D9B-68C21BF6697B}" srcOrd="1" destOrd="0" parTransId="{769F91C4-24A4-8745-B65C-6233EEF3001C}" sibTransId="{10B5CAAD-45D3-DC49-A14E-41C503049845}"/>
    <dgm:cxn modelId="{9E856CD8-EFE9-E240-A82B-BA9942ED835E}" type="presOf" srcId="{25343689-3043-9844-B412-48698368F568}" destId="{77297FB6-4254-634D-9CE9-D320F156BDD8}" srcOrd="0" destOrd="0" presId="urn:microsoft.com/office/officeart/2005/8/layout/gear1"/>
    <dgm:cxn modelId="{8A6BF97B-0EDD-C74D-B22A-6C0D229CBA53}" type="presParOf" srcId="{EC9BA44B-4C8C-7D44-8CCF-B9ECF9F04A23}" destId="{EB9ED37D-9B5A-404D-A252-FAE49A881277}" srcOrd="0" destOrd="0" presId="urn:microsoft.com/office/officeart/2005/8/layout/gear1"/>
    <dgm:cxn modelId="{1AEAB6E0-F1D8-9748-83D3-223A6FA159B8}" type="presParOf" srcId="{EC9BA44B-4C8C-7D44-8CCF-B9ECF9F04A23}" destId="{A5DEDCD4-BE65-0649-9024-A3BBAE1AA314}" srcOrd="1" destOrd="0" presId="urn:microsoft.com/office/officeart/2005/8/layout/gear1"/>
    <dgm:cxn modelId="{BC141C60-1016-2941-8739-B911EF03F1DE}" type="presParOf" srcId="{EC9BA44B-4C8C-7D44-8CCF-B9ECF9F04A23}" destId="{174E0E2B-0EF2-0E4B-8DBF-82C098F09284}" srcOrd="2" destOrd="0" presId="urn:microsoft.com/office/officeart/2005/8/layout/gear1"/>
    <dgm:cxn modelId="{34FEE62C-207A-E647-B167-ADECE0EDB9C4}" type="presParOf" srcId="{EC9BA44B-4C8C-7D44-8CCF-B9ECF9F04A23}" destId="{C7C230B8-3392-134E-BB4F-1D4E168E8019}" srcOrd="3" destOrd="0" presId="urn:microsoft.com/office/officeart/2005/8/layout/gear1"/>
    <dgm:cxn modelId="{52496671-DE81-3D49-9A0C-3FF9A47056BA}" type="presParOf" srcId="{EC9BA44B-4C8C-7D44-8CCF-B9ECF9F04A23}" destId="{B75C835E-EC69-AD48-8200-E3B9DFB37B35}" srcOrd="4" destOrd="0" presId="urn:microsoft.com/office/officeart/2005/8/layout/gear1"/>
    <dgm:cxn modelId="{911A4F40-C3AA-544A-9A3C-7066AFBC8BAE}" type="presParOf" srcId="{EC9BA44B-4C8C-7D44-8CCF-B9ECF9F04A23}" destId="{F55E0F05-9188-3E4B-85B5-0BC252DD795C}" srcOrd="5" destOrd="0" presId="urn:microsoft.com/office/officeart/2005/8/layout/gear1"/>
    <dgm:cxn modelId="{9C81B19E-8F9D-814E-ACC0-82AD8A23D6F4}" type="presParOf" srcId="{EC9BA44B-4C8C-7D44-8CCF-B9ECF9F04A23}" destId="{1D16AEB6-3869-E048-A99A-BFFCD8171DC7}" srcOrd="6" destOrd="0" presId="urn:microsoft.com/office/officeart/2005/8/layout/gear1"/>
    <dgm:cxn modelId="{0FAFD865-339F-1547-87FC-43240D4CEBBD}" type="presParOf" srcId="{EC9BA44B-4C8C-7D44-8CCF-B9ECF9F04A23}" destId="{A2A78BF9-7A38-0842-A58B-4CB97DE6CC45}" srcOrd="7" destOrd="0" presId="urn:microsoft.com/office/officeart/2005/8/layout/gear1"/>
    <dgm:cxn modelId="{D3AAE296-3DED-184E-B83F-3B10389690F1}" type="presParOf" srcId="{EC9BA44B-4C8C-7D44-8CCF-B9ECF9F04A23}" destId="{2ED04795-92BE-5046-9AB8-47CDF501DF67}" srcOrd="8" destOrd="0" presId="urn:microsoft.com/office/officeart/2005/8/layout/gear1"/>
    <dgm:cxn modelId="{0182A01A-D720-3848-A00E-40B24F87BEA4}" type="presParOf" srcId="{EC9BA44B-4C8C-7D44-8CCF-B9ECF9F04A23}" destId="{6C552AFE-DC07-C64E-8BB8-8BDEF48353C1}" srcOrd="9" destOrd="0" presId="urn:microsoft.com/office/officeart/2005/8/layout/gear1"/>
    <dgm:cxn modelId="{2D900A6D-5A95-0B4B-94AC-B6363CE1B232}" type="presParOf" srcId="{EC9BA44B-4C8C-7D44-8CCF-B9ECF9F04A23}" destId="{77297FB6-4254-634D-9CE9-D320F156BDD8}" srcOrd="10" destOrd="0" presId="urn:microsoft.com/office/officeart/2005/8/layout/gear1"/>
    <dgm:cxn modelId="{C5AE1DD3-04FC-5C46-9226-90B2A47766EE}" type="presParOf" srcId="{EC9BA44B-4C8C-7D44-8CCF-B9ECF9F04A23}" destId="{B487B6EB-C629-4844-8B4B-769CC5BB8B69}" srcOrd="11" destOrd="0" presId="urn:microsoft.com/office/officeart/2005/8/layout/gear1"/>
    <dgm:cxn modelId="{8AC3B708-0D19-724F-B2E3-734490250E07}" type="presParOf" srcId="{EC9BA44B-4C8C-7D44-8CCF-B9ECF9F04A23}" destId="{B655BF2D-766F-F94C-918F-5948D66AAEB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41EA5-0D02-AF44-AC5F-E461E55B86CD}" type="doc">
      <dgm:prSet loTypeId="urn:microsoft.com/office/officeart/2005/8/layout/gear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516DD-7A4A-0C43-9D9B-68C21BF6697B}">
      <dgm:prSet/>
      <dgm:spPr/>
      <dgm:t>
        <a:bodyPr/>
        <a:lstStyle/>
        <a:p>
          <a:pPr rtl="0"/>
          <a:r>
            <a:rPr lang="en-US" dirty="0" smtClean="0"/>
            <a:t>Digitally savvy</a:t>
          </a:r>
          <a:endParaRPr lang="en-US" dirty="0"/>
        </a:p>
      </dgm:t>
    </dgm:pt>
    <dgm:pt modelId="{769F91C4-24A4-8745-B65C-6233EEF3001C}" type="parTrans" cxnId="{AEB6056E-C83A-AE47-999F-A7D3473B55C8}">
      <dgm:prSet/>
      <dgm:spPr/>
      <dgm:t>
        <a:bodyPr/>
        <a:lstStyle/>
        <a:p>
          <a:endParaRPr lang="en-US"/>
        </a:p>
      </dgm:t>
    </dgm:pt>
    <dgm:pt modelId="{10B5CAAD-45D3-DC49-A14E-41C503049845}" type="sibTrans" cxnId="{AEB6056E-C83A-AE47-999F-A7D3473B55C8}">
      <dgm:prSet/>
      <dgm:spPr/>
      <dgm:t>
        <a:bodyPr/>
        <a:lstStyle/>
        <a:p>
          <a:endParaRPr lang="en-US"/>
        </a:p>
      </dgm:t>
    </dgm:pt>
    <dgm:pt modelId="{0E6502D0-DD21-934B-AAF0-908834406006}">
      <dgm:prSet/>
      <dgm:spPr/>
      <dgm:t>
        <a:bodyPr/>
        <a:lstStyle/>
        <a:p>
          <a:pPr rtl="0"/>
          <a:r>
            <a:rPr lang="en-US" dirty="0" smtClean="0"/>
            <a:t>E-learning savvy</a:t>
          </a:r>
          <a:endParaRPr lang="en-US" dirty="0"/>
        </a:p>
      </dgm:t>
    </dgm:pt>
    <dgm:pt modelId="{4BBBDD5D-2441-1D40-AD05-2B30B8FB812C}" type="parTrans" cxnId="{3D4047EF-2076-3247-A334-93DCD7EAF3B1}">
      <dgm:prSet/>
      <dgm:spPr/>
      <dgm:t>
        <a:bodyPr/>
        <a:lstStyle/>
        <a:p>
          <a:endParaRPr lang="en-US"/>
        </a:p>
      </dgm:t>
    </dgm:pt>
    <dgm:pt modelId="{79A1E777-DB74-9146-82F0-2FFDD5E356EF}" type="sibTrans" cxnId="{3D4047EF-2076-3247-A334-93DCD7EAF3B1}">
      <dgm:prSet/>
      <dgm:spPr/>
      <dgm:t>
        <a:bodyPr/>
        <a:lstStyle/>
        <a:p>
          <a:endParaRPr lang="en-US"/>
        </a:p>
      </dgm:t>
    </dgm:pt>
    <dgm:pt modelId="{1CBC1377-365E-2A47-91A8-AC4642BA6310}">
      <dgm:prSet/>
      <dgm:spPr/>
      <dgm:t>
        <a:bodyPr/>
        <a:lstStyle/>
        <a:p>
          <a:pPr rtl="0"/>
          <a:r>
            <a:rPr lang="en-US" dirty="0" smtClean="0"/>
            <a:t>Grown-up digital</a:t>
          </a:r>
          <a:endParaRPr lang="en-US" dirty="0"/>
        </a:p>
      </dgm:t>
    </dgm:pt>
    <dgm:pt modelId="{0CFCD6AF-95A9-264C-AF4B-B428D99454FE}" type="parTrans" cxnId="{EFD482CF-8B61-1D47-9D99-14698491256C}">
      <dgm:prSet/>
      <dgm:spPr/>
      <dgm:t>
        <a:bodyPr/>
        <a:lstStyle/>
        <a:p>
          <a:endParaRPr lang="en-US"/>
        </a:p>
      </dgm:t>
    </dgm:pt>
    <dgm:pt modelId="{25343689-3043-9844-B412-48698368F568}" type="sibTrans" cxnId="{EFD482CF-8B61-1D47-9D99-14698491256C}">
      <dgm:prSet/>
      <dgm:spPr/>
      <dgm:t>
        <a:bodyPr/>
        <a:lstStyle/>
        <a:p>
          <a:endParaRPr lang="en-US"/>
        </a:p>
      </dgm:t>
    </dgm:pt>
    <dgm:pt modelId="{EC9BA44B-4C8C-7D44-8CCF-B9ECF9F04A23}" type="pres">
      <dgm:prSet presAssocID="{A1A41EA5-0D02-AF44-AC5F-E461E55B86C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ED37D-9B5A-404D-A252-FAE49A881277}" type="pres">
      <dgm:prSet presAssocID="{1CBC1377-365E-2A47-91A8-AC4642BA631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EDCD4-BE65-0649-9024-A3BBAE1AA314}" type="pres">
      <dgm:prSet presAssocID="{1CBC1377-365E-2A47-91A8-AC4642BA6310}" presName="gear1srcNode" presStyleLbl="node1" presStyleIdx="0" presStyleCnt="3"/>
      <dgm:spPr/>
      <dgm:t>
        <a:bodyPr/>
        <a:lstStyle/>
        <a:p>
          <a:endParaRPr lang="en-US"/>
        </a:p>
      </dgm:t>
    </dgm:pt>
    <dgm:pt modelId="{174E0E2B-0EF2-0E4B-8DBF-82C098F09284}" type="pres">
      <dgm:prSet presAssocID="{1CBC1377-365E-2A47-91A8-AC4642BA6310}" presName="gear1dstNode" presStyleLbl="node1" presStyleIdx="0" presStyleCnt="3"/>
      <dgm:spPr/>
      <dgm:t>
        <a:bodyPr/>
        <a:lstStyle/>
        <a:p>
          <a:endParaRPr lang="en-US"/>
        </a:p>
      </dgm:t>
    </dgm:pt>
    <dgm:pt modelId="{C7C230B8-3392-134E-BB4F-1D4E168E8019}" type="pres">
      <dgm:prSet presAssocID="{ADC516DD-7A4A-0C43-9D9B-68C21BF6697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C835E-EC69-AD48-8200-E3B9DFB37B35}" type="pres">
      <dgm:prSet presAssocID="{ADC516DD-7A4A-0C43-9D9B-68C21BF6697B}" presName="gear2srcNode" presStyleLbl="node1" presStyleIdx="1" presStyleCnt="3"/>
      <dgm:spPr/>
      <dgm:t>
        <a:bodyPr/>
        <a:lstStyle/>
        <a:p>
          <a:endParaRPr lang="en-US"/>
        </a:p>
      </dgm:t>
    </dgm:pt>
    <dgm:pt modelId="{F55E0F05-9188-3E4B-85B5-0BC252DD795C}" type="pres">
      <dgm:prSet presAssocID="{ADC516DD-7A4A-0C43-9D9B-68C21BF6697B}" presName="gear2dstNode" presStyleLbl="node1" presStyleIdx="1" presStyleCnt="3"/>
      <dgm:spPr/>
      <dgm:t>
        <a:bodyPr/>
        <a:lstStyle/>
        <a:p>
          <a:endParaRPr lang="en-US"/>
        </a:p>
      </dgm:t>
    </dgm:pt>
    <dgm:pt modelId="{1D16AEB6-3869-E048-A99A-BFFCD8171DC7}" type="pres">
      <dgm:prSet presAssocID="{0E6502D0-DD21-934B-AAF0-908834406006}" presName="gear3" presStyleLbl="node1" presStyleIdx="2" presStyleCnt="3"/>
      <dgm:spPr/>
      <dgm:t>
        <a:bodyPr/>
        <a:lstStyle/>
        <a:p>
          <a:endParaRPr lang="en-US"/>
        </a:p>
      </dgm:t>
    </dgm:pt>
    <dgm:pt modelId="{A2A78BF9-7A38-0842-A58B-4CB97DE6CC45}" type="pres">
      <dgm:prSet presAssocID="{0E6502D0-DD21-934B-AAF0-9088344060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04795-92BE-5046-9AB8-47CDF501DF67}" type="pres">
      <dgm:prSet presAssocID="{0E6502D0-DD21-934B-AAF0-908834406006}" presName="gear3srcNode" presStyleLbl="node1" presStyleIdx="2" presStyleCnt="3"/>
      <dgm:spPr/>
      <dgm:t>
        <a:bodyPr/>
        <a:lstStyle/>
        <a:p>
          <a:endParaRPr lang="en-US"/>
        </a:p>
      </dgm:t>
    </dgm:pt>
    <dgm:pt modelId="{6C552AFE-DC07-C64E-8BB8-8BDEF48353C1}" type="pres">
      <dgm:prSet presAssocID="{0E6502D0-DD21-934B-AAF0-908834406006}" presName="gear3dstNode" presStyleLbl="node1" presStyleIdx="2" presStyleCnt="3"/>
      <dgm:spPr/>
      <dgm:t>
        <a:bodyPr/>
        <a:lstStyle/>
        <a:p>
          <a:endParaRPr lang="en-US"/>
        </a:p>
      </dgm:t>
    </dgm:pt>
    <dgm:pt modelId="{77297FB6-4254-634D-9CE9-D320F156BDD8}" type="pres">
      <dgm:prSet presAssocID="{25343689-3043-9844-B412-48698368F56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487B6EB-C629-4844-8B4B-769CC5BB8B69}" type="pres">
      <dgm:prSet presAssocID="{10B5CAAD-45D3-DC49-A14E-41C50304984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655BF2D-766F-F94C-918F-5948D66AAEB2}" type="pres">
      <dgm:prSet presAssocID="{79A1E777-DB74-9146-82F0-2FFDD5E356E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D482CF-8B61-1D47-9D99-14698491256C}" srcId="{A1A41EA5-0D02-AF44-AC5F-E461E55B86CD}" destId="{1CBC1377-365E-2A47-91A8-AC4642BA6310}" srcOrd="0" destOrd="0" parTransId="{0CFCD6AF-95A9-264C-AF4B-B428D99454FE}" sibTransId="{25343689-3043-9844-B412-48698368F568}"/>
    <dgm:cxn modelId="{1A755F67-7D77-134E-A65C-C5362FC4E808}" type="presOf" srcId="{1CBC1377-365E-2A47-91A8-AC4642BA6310}" destId="{174E0E2B-0EF2-0E4B-8DBF-82C098F09284}" srcOrd="2" destOrd="0" presId="urn:microsoft.com/office/officeart/2005/8/layout/gear1"/>
    <dgm:cxn modelId="{237B4EF9-99F4-8746-9FC5-5859F7EAD9E0}" type="presOf" srcId="{1CBC1377-365E-2A47-91A8-AC4642BA6310}" destId="{A5DEDCD4-BE65-0649-9024-A3BBAE1AA314}" srcOrd="1" destOrd="0" presId="urn:microsoft.com/office/officeart/2005/8/layout/gear1"/>
    <dgm:cxn modelId="{B0EE793A-71C5-C046-8230-5287FC91A5DD}" type="presOf" srcId="{0E6502D0-DD21-934B-AAF0-908834406006}" destId="{A2A78BF9-7A38-0842-A58B-4CB97DE6CC45}" srcOrd="1" destOrd="0" presId="urn:microsoft.com/office/officeart/2005/8/layout/gear1"/>
    <dgm:cxn modelId="{73D2E7FC-DB83-1743-8244-CCA5B8F0B0CF}" type="presOf" srcId="{10B5CAAD-45D3-DC49-A14E-41C503049845}" destId="{B487B6EB-C629-4844-8B4B-769CC5BB8B69}" srcOrd="0" destOrd="0" presId="urn:microsoft.com/office/officeart/2005/8/layout/gear1"/>
    <dgm:cxn modelId="{21F8F67C-3470-3A48-9F52-812290015DE3}" type="presOf" srcId="{0E6502D0-DD21-934B-AAF0-908834406006}" destId="{1D16AEB6-3869-E048-A99A-BFFCD8171DC7}" srcOrd="0" destOrd="0" presId="urn:microsoft.com/office/officeart/2005/8/layout/gear1"/>
    <dgm:cxn modelId="{8A059874-83BB-FD43-A0FE-E01B0E7D2317}" type="presOf" srcId="{ADC516DD-7A4A-0C43-9D9B-68C21BF6697B}" destId="{F55E0F05-9188-3E4B-85B5-0BC252DD795C}" srcOrd="2" destOrd="0" presId="urn:microsoft.com/office/officeart/2005/8/layout/gear1"/>
    <dgm:cxn modelId="{8C9A3014-5981-4842-8B12-E68A60A9838B}" type="presOf" srcId="{79A1E777-DB74-9146-82F0-2FFDD5E356EF}" destId="{B655BF2D-766F-F94C-918F-5948D66AAEB2}" srcOrd="0" destOrd="0" presId="urn:microsoft.com/office/officeart/2005/8/layout/gear1"/>
    <dgm:cxn modelId="{E94185AC-30C5-CB4A-B56B-66D85C078633}" type="presOf" srcId="{ADC516DD-7A4A-0C43-9D9B-68C21BF6697B}" destId="{C7C230B8-3392-134E-BB4F-1D4E168E8019}" srcOrd="0" destOrd="0" presId="urn:microsoft.com/office/officeart/2005/8/layout/gear1"/>
    <dgm:cxn modelId="{28CDA982-B9C1-CB46-90F4-E56C3F65226D}" type="presOf" srcId="{ADC516DD-7A4A-0C43-9D9B-68C21BF6697B}" destId="{B75C835E-EC69-AD48-8200-E3B9DFB37B35}" srcOrd="1" destOrd="0" presId="urn:microsoft.com/office/officeart/2005/8/layout/gear1"/>
    <dgm:cxn modelId="{EC998C81-CB69-7346-960E-FA462D6C7AE4}" type="presOf" srcId="{A1A41EA5-0D02-AF44-AC5F-E461E55B86CD}" destId="{EC9BA44B-4C8C-7D44-8CCF-B9ECF9F04A23}" srcOrd="0" destOrd="0" presId="urn:microsoft.com/office/officeart/2005/8/layout/gear1"/>
    <dgm:cxn modelId="{3D4047EF-2076-3247-A334-93DCD7EAF3B1}" srcId="{A1A41EA5-0D02-AF44-AC5F-E461E55B86CD}" destId="{0E6502D0-DD21-934B-AAF0-908834406006}" srcOrd="2" destOrd="0" parTransId="{4BBBDD5D-2441-1D40-AD05-2B30B8FB812C}" sibTransId="{79A1E777-DB74-9146-82F0-2FFDD5E356EF}"/>
    <dgm:cxn modelId="{A280015D-DE5B-0D46-92AF-00E4D7BCC95D}" type="presOf" srcId="{0E6502D0-DD21-934B-AAF0-908834406006}" destId="{2ED04795-92BE-5046-9AB8-47CDF501DF67}" srcOrd="2" destOrd="0" presId="urn:microsoft.com/office/officeart/2005/8/layout/gear1"/>
    <dgm:cxn modelId="{AEB6056E-C83A-AE47-999F-A7D3473B55C8}" srcId="{A1A41EA5-0D02-AF44-AC5F-E461E55B86CD}" destId="{ADC516DD-7A4A-0C43-9D9B-68C21BF6697B}" srcOrd="1" destOrd="0" parTransId="{769F91C4-24A4-8745-B65C-6233EEF3001C}" sibTransId="{10B5CAAD-45D3-DC49-A14E-41C503049845}"/>
    <dgm:cxn modelId="{B0918DF8-D222-1042-8EF8-0CAACF43EB13}" type="presOf" srcId="{0E6502D0-DD21-934B-AAF0-908834406006}" destId="{6C552AFE-DC07-C64E-8BB8-8BDEF48353C1}" srcOrd="3" destOrd="0" presId="urn:microsoft.com/office/officeart/2005/8/layout/gear1"/>
    <dgm:cxn modelId="{BA2B8D5C-E3F3-F249-9FB5-6A9979985317}" type="presOf" srcId="{1CBC1377-365E-2A47-91A8-AC4642BA6310}" destId="{EB9ED37D-9B5A-404D-A252-FAE49A881277}" srcOrd="0" destOrd="0" presId="urn:microsoft.com/office/officeart/2005/8/layout/gear1"/>
    <dgm:cxn modelId="{BE18292B-4AFA-4340-B88B-184377354186}" type="presOf" srcId="{25343689-3043-9844-B412-48698368F568}" destId="{77297FB6-4254-634D-9CE9-D320F156BDD8}" srcOrd="0" destOrd="0" presId="urn:microsoft.com/office/officeart/2005/8/layout/gear1"/>
    <dgm:cxn modelId="{79E04F00-1562-B843-89A5-B10C03AD7134}" type="presParOf" srcId="{EC9BA44B-4C8C-7D44-8CCF-B9ECF9F04A23}" destId="{EB9ED37D-9B5A-404D-A252-FAE49A881277}" srcOrd="0" destOrd="0" presId="urn:microsoft.com/office/officeart/2005/8/layout/gear1"/>
    <dgm:cxn modelId="{115C0685-50F6-8E40-A480-23251D3884D7}" type="presParOf" srcId="{EC9BA44B-4C8C-7D44-8CCF-B9ECF9F04A23}" destId="{A5DEDCD4-BE65-0649-9024-A3BBAE1AA314}" srcOrd="1" destOrd="0" presId="urn:microsoft.com/office/officeart/2005/8/layout/gear1"/>
    <dgm:cxn modelId="{26757FD8-EEB0-2441-84F5-AC184EEF7B5D}" type="presParOf" srcId="{EC9BA44B-4C8C-7D44-8CCF-B9ECF9F04A23}" destId="{174E0E2B-0EF2-0E4B-8DBF-82C098F09284}" srcOrd="2" destOrd="0" presId="urn:microsoft.com/office/officeart/2005/8/layout/gear1"/>
    <dgm:cxn modelId="{6F855DA1-B620-6E47-BDD3-6B59F872DF91}" type="presParOf" srcId="{EC9BA44B-4C8C-7D44-8CCF-B9ECF9F04A23}" destId="{C7C230B8-3392-134E-BB4F-1D4E168E8019}" srcOrd="3" destOrd="0" presId="urn:microsoft.com/office/officeart/2005/8/layout/gear1"/>
    <dgm:cxn modelId="{81DEFD87-7DCB-664D-80F6-A265639CEE80}" type="presParOf" srcId="{EC9BA44B-4C8C-7D44-8CCF-B9ECF9F04A23}" destId="{B75C835E-EC69-AD48-8200-E3B9DFB37B35}" srcOrd="4" destOrd="0" presId="urn:microsoft.com/office/officeart/2005/8/layout/gear1"/>
    <dgm:cxn modelId="{54ADE0A8-71BE-714F-8E99-063677F0528C}" type="presParOf" srcId="{EC9BA44B-4C8C-7D44-8CCF-B9ECF9F04A23}" destId="{F55E0F05-9188-3E4B-85B5-0BC252DD795C}" srcOrd="5" destOrd="0" presId="urn:microsoft.com/office/officeart/2005/8/layout/gear1"/>
    <dgm:cxn modelId="{D0B6702A-4B35-9044-A3DC-E4A39333AC0F}" type="presParOf" srcId="{EC9BA44B-4C8C-7D44-8CCF-B9ECF9F04A23}" destId="{1D16AEB6-3869-E048-A99A-BFFCD8171DC7}" srcOrd="6" destOrd="0" presId="urn:microsoft.com/office/officeart/2005/8/layout/gear1"/>
    <dgm:cxn modelId="{CBF06492-A943-0B44-B389-9CA44833F9A2}" type="presParOf" srcId="{EC9BA44B-4C8C-7D44-8CCF-B9ECF9F04A23}" destId="{A2A78BF9-7A38-0842-A58B-4CB97DE6CC45}" srcOrd="7" destOrd="0" presId="urn:microsoft.com/office/officeart/2005/8/layout/gear1"/>
    <dgm:cxn modelId="{61899EB9-B7B5-7C40-9AFB-A110CC052E47}" type="presParOf" srcId="{EC9BA44B-4C8C-7D44-8CCF-B9ECF9F04A23}" destId="{2ED04795-92BE-5046-9AB8-47CDF501DF67}" srcOrd="8" destOrd="0" presId="urn:microsoft.com/office/officeart/2005/8/layout/gear1"/>
    <dgm:cxn modelId="{B5F6EC71-9962-4342-AE82-C2517110408F}" type="presParOf" srcId="{EC9BA44B-4C8C-7D44-8CCF-B9ECF9F04A23}" destId="{6C552AFE-DC07-C64E-8BB8-8BDEF48353C1}" srcOrd="9" destOrd="0" presId="urn:microsoft.com/office/officeart/2005/8/layout/gear1"/>
    <dgm:cxn modelId="{AADF7278-78FE-2A45-8B2A-1CDC71C67B5A}" type="presParOf" srcId="{EC9BA44B-4C8C-7D44-8CCF-B9ECF9F04A23}" destId="{77297FB6-4254-634D-9CE9-D320F156BDD8}" srcOrd="10" destOrd="0" presId="urn:microsoft.com/office/officeart/2005/8/layout/gear1"/>
    <dgm:cxn modelId="{477B44AA-89BC-2645-B6D7-659EDE5D6C85}" type="presParOf" srcId="{EC9BA44B-4C8C-7D44-8CCF-B9ECF9F04A23}" destId="{B487B6EB-C629-4844-8B4B-769CC5BB8B69}" srcOrd="11" destOrd="0" presId="urn:microsoft.com/office/officeart/2005/8/layout/gear1"/>
    <dgm:cxn modelId="{7BFE2F53-82ED-C242-8D89-ED40094A1515}" type="presParOf" srcId="{EC9BA44B-4C8C-7D44-8CCF-B9ECF9F04A23}" destId="{B655BF2D-766F-F94C-918F-5948D66AAEB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7C4E-36FA-E84B-88E5-0589C3FAF15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01FFB-0776-9E42-93D9-AF8C41FF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mlhub.net/sites/default/files/ConnectedLearning_report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mlhub.ne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Connected learning inspired by an initial set of three educational values, three learning principles, and three design principles.</a:t>
            </a:r>
          </a:p>
          <a:p>
            <a:endParaRPr lang="en-US" dirty="0" smtClean="0"/>
          </a:p>
          <a:p>
            <a:r>
              <a:rPr lang="en-US" b="1" dirty="0" smtClean="0"/>
              <a:t>Principles</a:t>
            </a:r>
          </a:p>
          <a:p>
            <a:r>
              <a:rPr lang="en-US" dirty="0" smtClean="0"/>
              <a:t>Connected learning knits together three crucial contexts for learning:</a:t>
            </a:r>
            <a:endParaRPr lang="en-US" b="1" dirty="0" smtClean="0"/>
          </a:p>
          <a:p>
            <a:endParaRPr lang="en-US" b="1" dirty="0" smtClean="0"/>
          </a:p>
          <a:p>
            <a:pPr marL="228600" indent="-228600">
              <a:buAutoNum type="arabicPeriod"/>
            </a:pPr>
            <a:r>
              <a:rPr lang="en-US" dirty="0" smtClean="0"/>
              <a:t>Interest-powered</a:t>
            </a:r>
          </a:p>
          <a:p>
            <a:pPr rtl="0"/>
            <a:r>
              <a:rPr lang="en-US" dirty="0" smtClean="0"/>
              <a:t>	--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subject is personally interesting and relevant, learners achieve much higher-order learning outcomes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r>
              <a:rPr lang="en-US" dirty="0" smtClean="0"/>
              <a:t>2. Peer-supported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--In their everyday exchanges with peers and friends, young people are contributing, sharing and giving feedback in inclusive social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 that are fluid and highly engaging</a:t>
            </a:r>
          </a:p>
          <a:p>
            <a:endParaRPr lang="en-US" dirty="0" smtClean="0"/>
          </a:p>
          <a:p>
            <a:r>
              <a:rPr lang="en-US" dirty="0" smtClean="0"/>
              <a:t>3. Academically oriented</a:t>
            </a:r>
          </a:p>
          <a:p>
            <a:pPr rtl="0"/>
            <a:r>
              <a:rPr lang="en-US" dirty="0" smtClean="0"/>
              <a:t>	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Learners flourish and realize their potential when they can connect their interests and social engagement to academic studies, civic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engagement, and career opportunity.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CL Design principles </a:t>
            </a:r>
          </a:p>
          <a:p>
            <a:r>
              <a:rPr lang="en-US" dirty="0" smtClean="0"/>
              <a:t>Core properties of connected learning experiences include: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Shared purpose </a:t>
            </a:r>
          </a:p>
          <a:p>
            <a:pPr rtl="0"/>
            <a:r>
              <a:rPr lang="en-US" dirty="0" smtClean="0"/>
              <a:t>	--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and web-based communities provide unprecedented opportunities for cross-generational and cross-cultural learning and connection to unfold and thrive around common goals and interests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0" dirty="0" smtClean="0"/>
              <a:t> </a:t>
            </a:r>
            <a:r>
              <a:rPr lang="en-US" dirty="0" smtClean="0"/>
              <a:t>Production-centered </a:t>
            </a:r>
          </a:p>
          <a:p>
            <a:pPr rtl="0"/>
            <a:r>
              <a:rPr lang="en-US" dirty="0" smtClean="0"/>
              <a:t>	--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tools provide opportunities for producing and creating a wide variety of media, knowledge, and cultural content in experimental and active ways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3. Openly networked </a:t>
            </a:r>
          </a:p>
          <a:p>
            <a:pPr rtl="0"/>
            <a:r>
              <a:rPr lang="en-US" dirty="0" smtClean="0"/>
              <a:t>	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platforms and digital tools can make learning resources abundant, accessible, and visible across all learner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9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Classroom</a:t>
            </a:r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Partner</a:t>
            </a:r>
          </a:p>
          <a:p>
            <a:r>
              <a:rPr lang="en-US" dirty="0" smtClean="0"/>
              <a:t>Content</a:t>
            </a:r>
          </a:p>
          <a:p>
            <a:r>
              <a:rPr lang="en-US" dirty="0" smtClean="0"/>
              <a:t>Cohorts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</a:t>
            </a:r>
            <a:r>
              <a:rPr lang="en-US" baseline="0" dirty="0" smtClean="0"/>
              <a:t> gears from infrastructure to </a:t>
            </a:r>
            <a:r>
              <a:rPr lang="en-US" dirty="0" smtClean="0"/>
              <a:t>JDS belief of misassumptions of digital natives.  For me this is why we should be exposing</a:t>
            </a:r>
            <a:r>
              <a:rPr lang="en-US" baseline="0" dirty="0" smtClean="0"/>
              <a:t> all students to e-learning.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</a:t>
            </a:r>
            <a:r>
              <a:rPr lang="en-US" baseline="0" dirty="0" smtClean="0"/>
              <a:t> gears from infrastructure to </a:t>
            </a:r>
            <a:r>
              <a:rPr lang="en-US" dirty="0" smtClean="0"/>
              <a:t>JDS belief of misassumptions of digital natives.  For me this is why we should be exposing</a:t>
            </a:r>
            <a:r>
              <a:rPr lang="en-US" baseline="0" dirty="0" smtClean="0"/>
              <a:t> all students to e-learning.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</a:t>
            </a:r>
            <a:r>
              <a:rPr lang="en-US" baseline="0" dirty="0" smtClean="0"/>
              <a:t> gears from infrastructure to </a:t>
            </a:r>
            <a:r>
              <a:rPr lang="en-US" dirty="0" smtClean="0"/>
              <a:t>JDS belief of misassumptions of digital natives.  For me this is why we should be exposing</a:t>
            </a:r>
            <a:r>
              <a:rPr lang="en-US" baseline="0" dirty="0" smtClean="0"/>
              <a:t> all students to e-learning.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r>
              <a:rPr lang="en-US" baseline="0" dirty="0" smtClean="0"/>
              <a:t> on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en-US" dirty="0" smtClean="0"/>
              <a:t>First, we need to ask ourselves-</a:t>
            </a:r>
            <a:r>
              <a:rPr lang="en-US" baseline="0" dirty="0" smtClean="0"/>
              <a:t> WHY CONNECT? </a:t>
            </a:r>
            <a:endParaRPr lang="en-US" dirty="0" smtClean="0"/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r>
              <a:rPr lang="en-US" dirty="0" smtClean="0"/>
              <a:t>ALL</a:t>
            </a:r>
            <a:r>
              <a:rPr lang="en-US" baseline="0" dirty="0" smtClean="0"/>
              <a:t> of the ABOVE</a:t>
            </a:r>
          </a:p>
          <a:p>
            <a:pPr marL="457200" lvl="1" indent="0">
              <a:buFont typeface="+mj-lt"/>
              <a:buNone/>
            </a:pPr>
            <a:endParaRPr lang="en-US" baseline="0" dirty="0" smtClean="0"/>
          </a:p>
          <a:p>
            <a:pPr marL="457200" lvl="1" indent="0">
              <a:buFont typeface="+mj-lt"/>
              <a:buNone/>
            </a:pPr>
            <a:r>
              <a:rPr lang="en-US" dirty="0" smtClean="0"/>
              <a:t>Because connection underpins communication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---Most</a:t>
            </a:r>
            <a:r>
              <a:rPr lang="en-US" baseline="0" dirty="0" smtClean="0"/>
              <a:t> species have ways to connect with each other- simplest organisms to the most sophisticated human transactions-</a:t>
            </a:r>
          </a:p>
          <a:p>
            <a:pPr marL="457200" lvl="1" indent="0">
              <a:buFont typeface="+mj-lt"/>
              <a:buNone/>
            </a:pPr>
            <a:r>
              <a:rPr lang="en-US" baseline="0" dirty="0" smtClean="0"/>
              <a:t>	--  from procreation to telepathy</a:t>
            </a:r>
            <a:endParaRPr lang="en-US" dirty="0" smtClean="0"/>
          </a:p>
          <a:p>
            <a:pPr marL="1428750" lvl="2" indent="-514350">
              <a:buFont typeface="+mj-lt"/>
              <a:buAutoNum type="alphaUcPeriod"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r>
              <a:rPr lang="en-US" dirty="0" smtClean="0"/>
              <a:t>Because we are curious beings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---</a:t>
            </a:r>
            <a:r>
              <a:rPr lang="en-US" baseline="0" dirty="0" smtClean="0"/>
              <a:t> Are humans- are curious about each other- and reach out to learn more – positive and negative consequences</a:t>
            </a:r>
          </a:p>
          <a:p>
            <a:pPr marL="971550" lvl="1" indent="-514350">
              <a:buFont typeface="+mj-lt"/>
              <a:buAutoNum type="alphaUcPeriod"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r>
              <a:rPr lang="en-US" dirty="0" smtClean="0"/>
              <a:t>Because it allows us to expand boundaries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---</a:t>
            </a:r>
            <a:r>
              <a:rPr lang="en-US" baseline="0" dirty="0" smtClean="0"/>
              <a:t> Both physically and remotely</a:t>
            </a:r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r>
              <a:rPr lang="en-US" dirty="0" smtClean="0"/>
              <a:t>Because technology affords us the ability to connect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---</a:t>
            </a:r>
            <a:r>
              <a:rPr lang="en-US" baseline="0" dirty="0" smtClean="0"/>
              <a:t> </a:t>
            </a:r>
            <a:r>
              <a:rPr lang="en-US" dirty="0" smtClean="0"/>
              <a:t>It untethers us from</a:t>
            </a:r>
            <a:r>
              <a:rPr lang="en-US" baseline="0" dirty="0" smtClean="0"/>
              <a:t> physical space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-- Allows us to create networks of like minded associations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aseline="0" dirty="0" smtClean="0"/>
              <a:t>-- Makes connecting easy, convenient, and ever- present- pervasive and ubiquitous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200" b="0" dirty="0" smtClean="0"/>
              <a:t>--</a:t>
            </a:r>
            <a:r>
              <a:rPr lang="en-US" sz="1200" b="0" baseline="0" dirty="0" smtClean="0"/>
              <a:t> </a:t>
            </a:r>
            <a:r>
              <a:rPr lang="en-US" sz="1200" b="1" dirty="0" smtClean="0"/>
              <a:t>Planet</a:t>
            </a:r>
            <a:r>
              <a:rPr lang="en-US" sz="1200" dirty="0" smtClean="0"/>
              <a:t>- earthlings              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0" dirty="0" smtClean="0"/>
              <a:t>--</a:t>
            </a:r>
            <a:r>
              <a:rPr lang="en-US" sz="1200" b="0" baseline="0" dirty="0" smtClean="0"/>
              <a:t> </a:t>
            </a:r>
            <a:r>
              <a:rPr lang="en-US" sz="1200" b="1" dirty="0" smtClean="0"/>
              <a:t>Species</a:t>
            </a:r>
            <a:r>
              <a:rPr lang="en-US" sz="1200" dirty="0" smtClean="0"/>
              <a:t>- human, gender, generations, age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0" dirty="0" smtClean="0"/>
              <a:t>--</a:t>
            </a:r>
            <a:r>
              <a:rPr lang="en-US" sz="1200" b="0" baseline="0" dirty="0" smtClean="0"/>
              <a:t> </a:t>
            </a:r>
            <a:r>
              <a:rPr lang="en-US" sz="1200" b="1" dirty="0" smtClean="0"/>
              <a:t>Nationality</a:t>
            </a:r>
            <a:r>
              <a:rPr lang="en-US" sz="1200" dirty="0" smtClean="0"/>
              <a:t>- country, culture, region, race, language, ethnicity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Religion- </a:t>
            </a:r>
            <a:r>
              <a:rPr lang="en-US" sz="1200" b="0" dirty="0" smtClean="0"/>
              <a:t>formal</a:t>
            </a:r>
            <a:r>
              <a:rPr lang="en-US" sz="1200" b="0" baseline="0" dirty="0" smtClean="0"/>
              <a:t> – organized- and informal</a:t>
            </a:r>
            <a:endParaRPr lang="en-US" sz="1200" b="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0" dirty="0" smtClean="0"/>
              <a:t>--</a:t>
            </a:r>
            <a:r>
              <a:rPr lang="en-US" sz="1200" b="0" baseline="0" dirty="0" smtClean="0"/>
              <a:t> </a:t>
            </a:r>
            <a:r>
              <a:rPr lang="en-US" sz="1200" b="1" dirty="0" smtClean="0"/>
              <a:t>Profession</a:t>
            </a:r>
            <a:r>
              <a:rPr lang="en-US" sz="1200" dirty="0" smtClean="0"/>
              <a:t>- job, union, talent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dirty="0" smtClean="0"/>
              <a:t>-- </a:t>
            </a:r>
            <a:r>
              <a:rPr lang="en-US" sz="1200" b="1" dirty="0" smtClean="0"/>
              <a:t>Sports</a:t>
            </a:r>
            <a:r>
              <a:rPr lang="en-US" sz="1200" dirty="0" smtClean="0"/>
              <a:t> </a:t>
            </a:r>
            <a:r>
              <a:rPr lang="en-US" sz="1200" b="1" dirty="0" smtClean="0"/>
              <a:t>affiliation- type</a:t>
            </a:r>
            <a:r>
              <a:rPr lang="en-US" sz="1200" b="1" baseline="0" dirty="0" smtClean="0"/>
              <a:t> of sport </a:t>
            </a:r>
            <a:r>
              <a:rPr lang="en-US" sz="1200" b="0" dirty="0" smtClean="0"/>
              <a:t>Soccer or baseball,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 Particular Team- Vikings, </a:t>
            </a:r>
            <a:r>
              <a:rPr lang="en-US" sz="1200" b="0" baseline="0" dirty="0" smtClean="0"/>
              <a:t>fantasy leagues</a:t>
            </a:r>
            <a:endParaRPr lang="en-US" sz="1200" b="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dirty="0" smtClean="0"/>
              <a:t>-- </a:t>
            </a:r>
            <a:r>
              <a:rPr lang="en-US" sz="1200" b="1" dirty="0" smtClean="0"/>
              <a:t>Recreation preferences-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runners, bikers, surfers, golfers</a:t>
            </a:r>
            <a:r>
              <a:rPr lang="en-US" sz="1200" b="0" dirty="0" smtClean="0"/>
              <a:t>	</a:t>
            </a:r>
            <a:r>
              <a:rPr lang="en-US" sz="1200" dirty="0" smtClean="0"/>
              <a:t>		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Hobbies- </a:t>
            </a:r>
            <a:r>
              <a:rPr lang="en-US" sz="1200" b="0" dirty="0" smtClean="0"/>
              <a:t>quilters,</a:t>
            </a:r>
            <a:r>
              <a:rPr lang="en-US" sz="1200" b="0" baseline="0" dirty="0" smtClean="0"/>
              <a:t> gardeners, knitters</a:t>
            </a:r>
            <a:endParaRPr lang="en-US" sz="1200" b="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Product preferences- </a:t>
            </a:r>
            <a:r>
              <a:rPr lang="en-US" sz="1200" dirty="0" smtClean="0"/>
              <a:t>Mac or PC?, Pepsi or Coke?, dark meat or light meat?      		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Taste in art, music- </a:t>
            </a:r>
            <a:r>
              <a:rPr lang="en-US" sz="1200" b="0" dirty="0" smtClean="0"/>
              <a:t>classical</a:t>
            </a:r>
            <a:r>
              <a:rPr lang="en-US" sz="1200" b="0" baseline="0" dirty="0" smtClean="0"/>
              <a:t> or pop</a:t>
            </a:r>
            <a:r>
              <a:rPr lang="en-US" sz="1200" b="0" dirty="0" smtClean="0"/>
              <a:t>, wine, foodie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Pet preferences- </a:t>
            </a:r>
            <a:r>
              <a:rPr lang="en-US" sz="1200" b="0" dirty="0" smtClean="0"/>
              <a:t>cats or dogs                      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Political party and causes</a:t>
            </a:r>
            <a:r>
              <a:rPr lang="en-US" sz="1200" dirty="0" smtClean="0"/>
              <a:t>    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School and university affiliations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Clubs</a:t>
            </a:r>
            <a:r>
              <a:rPr lang="en-US" sz="1200" dirty="0" smtClean="0"/>
              <a:t>- fraternities and sororities, civic organizations, gangs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Social status – </a:t>
            </a:r>
            <a:r>
              <a:rPr lang="en-US" sz="1200" b="0" dirty="0" smtClean="0"/>
              <a:t>blue bloods,</a:t>
            </a:r>
            <a:r>
              <a:rPr lang="en-US" sz="1200" b="0" baseline="0" dirty="0" smtClean="0"/>
              <a:t> red necks</a:t>
            </a:r>
            <a:endParaRPr lang="en-US" sz="1200" b="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Social movements-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Community</a:t>
            </a:r>
            <a:r>
              <a:rPr lang="en-US" sz="1200" dirty="0" smtClean="0"/>
              <a:t>- neighborhood, block, building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Groups</a:t>
            </a:r>
            <a:r>
              <a:rPr lang="en-US" sz="1200" dirty="0" smtClean="0"/>
              <a:t>- support groups, affinity groups 			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Social networks-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Facebook, </a:t>
            </a:r>
            <a:r>
              <a:rPr lang="en-US" sz="1200" b="0" baseline="0" dirty="0" err="1" smtClean="0"/>
              <a:t>Likedin</a:t>
            </a:r>
            <a:r>
              <a:rPr lang="en-US" sz="1200" b="0" baseline="0" dirty="0" smtClean="0"/>
              <a:t>, Classmates, </a:t>
            </a:r>
            <a:r>
              <a:rPr lang="en-US" sz="1200" b="0" dirty="0" smtClean="0"/>
              <a:t>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Family-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far flung distant relatives to immediate family parents, sibling, children</a:t>
            </a:r>
            <a:endParaRPr lang="en-US" sz="1200" b="0" dirty="0" smtClean="0"/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1200" b="1" dirty="0" smtClean="0"/>
              <a:t>-- Individual traits</a:t>
            </a:r>
            <a:r>
              <a:rPr lang="en-US" sz="1200" dirty="0" smtClean="0"/>
              <a:t>- name (Bobs), physical characteristics (curly hair site), illness,</a:t>
            </a:r>
            <a:r>
              <a:rPr lang="en-US" sz="1200" baseline="0" dirty="0" smtClean="0"/>
              <a:t> </a:t>
            </a:r>
            <a:r>
              <a:rPr lang="en-US" sz="1200" dirty="0" smtClean="0"/>
              <a:t>habits, style…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r>
              <a:rPr lang="en-US" baseline="0" dirty="0" smtClean="0"/>
              <a:t> today are more persistent than ever.</a:t>
            </a:r>
          </a:p>
          <a:p>
            <a:r>
              <a:rPr lang="en-US" baseline="0" dirty="0" smtClean="0"/>
              <a:t>Reunions – past:  “What’s new in your life?”</a:t>
            </a:r>
          </a:p>
          <a:p>
            <a:r>
              <a:rPr lang="en-US" baseline="0" dirty="0" smtClean="0"/>
              <a:t>Reunions – present:  “I see you took up skydiving last week…”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On-line is a tough thing to calculate,</a:t>
            </a:r>
            <a:r>
              <a:rPr lang="en-US" baseline="0" dirty="0" smtClean="0"/>
              <a:t> so I thought digitally connected might make more sense with the audience.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the question – how “ultra-connected” is the audience?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Should we ask same question – but what they assume a typical undergrad student would say?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gone from networks</a:t>
            </a:r>
            <a:r>
              <a:rPr lang="en-US" baseline="0" dirty="0" smtClean="0"/>
              <a:t> that are in use when we use them (aka at computer) to while they can see a network (handhelds/tablets downloading email while we are not even “using” the device), to devices that will need/use the network even if we are not around.</a:t>
            </a:r>
          </a:p>
          <a:p>
            <a:endParaRPr lang="en-US" dirty="0" smtClean="0"/>
          </a:p>
          <a:p>
            <a:r>
              <a:rPr lang="en-US" dirty="0" smtClean="0"/>
              <a:t>LG washer/drive</a:t>
            </a:r>
          </a:p>
          <a:p>
            <a:r>
              <a:rPr lang="en-US" dirty="0" err="1" smtClean="0"/>
              <a:t>Belkin</a:t>
            </a:r>
            <a:r>
              <a:rPr lang="en-US" baseline="0" dirty="0" smtClean="0"/>
              <a:t> power adapter</a:t>
            </a:r>
          </a:p>
          <a:p>
            <a:r>
              <a:rPr lang="en-US" dirty="0" err="1" smtClean="0"/>
              <a:t>LifeX</a:t>
            </a:r>
            <a:r>
              <a:rPr lang="en-US" baseline="0" dirty="0" smtClean="0"/>
              <a:t> Bulb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 of our next-generation</a:t>
            </a:r>
            <a:r>
              <a:rPr lang="en-US" baseline="0" dirty="0" smtClean="0"/>
              <a:t> infrastructure needs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Ito,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Mizuko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Kris Gutiérrez, Sonia Livingstone, Bill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Jean Rhodes, Katie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Juliet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Julian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Sefton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-Green, S. Craig Watkins. 2013. "Connected Learning: An Agenda for Research and Design." Irvine, CA: Digital Media and Learning Research Hub.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http://dmlhub.net/sites/default/files/ConnectedLearning_report.pdf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a lot of research</a:t>
            </a:r>
            <a:r>
              <a:rPr lang="en-US" baseline="0" dirty="0" smtClean="0"/>
              <a:t> on connected learning.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 Most relevant research come</a:t>
            </a:r>
            <a:r>
              <a:rPr lang="en-US" baseline="0" dirty="0" smtClean="0"/>
              <a:t>s out of the </a:t>
            </a:r>
            <a:r>
              <a:rPr lang="en-US" b="1" dirty="0" smtClean="0">
                <a:hlinkClick r:id="rId4"/>
              </a:rPr>
              <a:t>The Digital Media &amp; Learning Research Hub</a:t>
            </a:r>
            <a:r>
              <a:rPr lang="en-US" dirty="0" smtClean="0"/>
              <a:t>, a non-profit research organization based at UC Irvine and</a:t>
            </a:r>
            <a:r>
              <a:rPr lang="en-US" baseline="0" dirty="0" smtClean="0"/>
              <a:t> </a:t>
            </a:r>
            <a:r>
              <a:rPr lang="en-US" dirty="0" smtClean="0"/>
              <a:t>supported by the MacArthur Foundation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dirty="0" smtClean="0"/>
              <a:t>Work of Mimi</a:t>
            </a:r>
            <a:r>
              <a:rPr lang="en-US" baseline="0" dirty="0" smtClean="0"/>
              <a:t> Ito and Howard Rheingold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Published their</a:t>
            </a:r>
            <a:r>
              <a:rPr lang="en-US" baseline="0" dirty="0" smtClean="0"/>
              <a:t> findings and case studies on “Connected Learning Website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Connected</a:t>
            </a:r>
            <a:r>
              <a:rPr lang="en-US" baseline="0" dirty="0" smtClean="0"/>
              <a:t> </a:t>
            </a:r>
            <a:r>
              <a:rPr lang="en-US" dirty="0" smtClean="0"/>
              <a:t>draws from social, ubiquitous, blended and personalized learning, delivered by new media, to help us remodel our educational system in tune with today’s economic and political realities.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core of connected learning are three values:</a:t>
            </a:r>
          </a:p>
          <a:p>
            <a:endParaRPr lang="en-US" dirty="0" smtClean="0"/>
          </a:p>
          <a:p>
            <a:r>
              <a:rPr lang="en-US" dirty="0" smtClean="0"/>
              <a:t>Equity -- when educational opportunity is available and accessible to all young people, it elevates the world we all live in.</a:t>
            </a:r>
          </a:p>
          <a:p>
            <a:r>
              <a:rPr lang="en-US" dirty="0" smtClean="0"/>
              <a:t>Full Participation -- learning environments, communities, and civic life thrive when all members actively engage and contribute.</a:t>
            </a:r>
          </a:p>
          <a:p>
            <a:r>
              <a:rPr lang="en-US" dirty="0" smtClean="0"/>
              <a:t>Social connection -- learning is meaningful when it is part of valued social relationships and shared practice, culture, and identity.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1FFB-0776-9E42-93D9-AF8C41FF4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4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D8F366-1A8F-0B48-8316-7F34097DA92C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2A06B9-3618-5A45-B742-CD41D9BB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3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91940"/>
            <a:ext cx="9144000" cy="364473"/>
          </a:xfrm>
          <a:prstGeom prst="rect">
            <a:avLst/>
          </a:prstGeom>
          <a:gradFill flip="none" rotWithShape="1">
            <a:gsLst>
              <a:gs pos="0">
                <a:srgbClr val="C0504D"/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843156" y="6515028"/>
            <a:ext cx="130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#EDULIVE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4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2"/>
        </a:buClr>
        <a:buSzPct val="75000"/>
        <a:buFont typeface="Wingdings" charset="2"/>
        <a:buChar char="u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2"/>
        </a:buClr>
        <a:buSzPct val="75000"/>
        <a:buFont typeface="Wingdings" charset="2"/>
        <a:buChar char="u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2"/>
        </a:buClr>
        <a:buSzPct val="75000"/>
        <a:buFont typeface="Wingdings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2"/>
        </a:buClr>
        <a:buSzPct val="75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2"/>
        </a:buClr>
        <a:buSzPct val="75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nectedLearning.t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ality.usc.edu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ality.usc.edu/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ality.usc.edu/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ality.usc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ality.usc.edu/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ality.usc.edu/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san-just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116" y="227867"/>
            <a:ext cx="4775200" cy="443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430" y="156841"/>
            <a:ext cx="5606497" cy="5035609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Higher Education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in </a:t>
            </a:r>
            <a:r>
              <a:rPr lang="en-US" sz="5400" b="1" dirty="0"/>
              <a:t>the </a:t>
            </a:r>
            <a:r>
              <a:rPr lang="en-US" sz="5400" b="1" dirty="0" smtClean="0"/>
              <a:t>Ultra</a:t>
            </a:r>
            <a:r>
              <a:rPr lang="en-US" sz="5400" b="1" dirty="0"/>
              <a:t>-Connected 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9751" y="4660167"/>
            <a:ext cx="6400800" cy="2086872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Susan Metros</a:t>
            </a:r>
          </a:p>
          <a:p>
            <a:pPr algn="r"/>
            <a:r>
              <a:rPr lang="en-US" sz="2000" dirty="0" smtClean="0">
                <a:solidFill>
                  <a:schemeClr val="accent2"/>
                </a:solidFill>
              </a:rPr>
              <a:t>University of Southern California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Justin </a:t>
            </a:r>
            <a:r>
              <a:rPr lang="en-US" sz="2400" b="1" dirty="0" err="1" smtClean="0">
                <a:solidFill>
                  <a:srgbClr val="000000"/>
                </a:solidFill>
              </a:rPr>
              <a:t>Sipher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2"/>
                </a:solidFill>
              </a:rPr>
              <a:t>St. Lawrence University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Connected Learning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8500"/>
            <a:ext cx="8229600" cy="30834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Principles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Principles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88489" y="3879112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 action="ppaction://hlinkfile"/>
              </a:rPr>
              <a:t>ConnectedLearning.tv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128" y="1299718"/>
            <a:ext cx="5495424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9290" y="6012490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Ito et al,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74638"/>
            <a:ext cx="87500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Connected Learning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718"/>
            <a:ext cx="8229600" cy="5022259"/>
          </a:xfrm>
        </p:spPr>
        <p:txBody>
          <a:bodyPr>
            <a:normAutofit/>
          </a:bodyPr>
          <a:lstStyle/>
          <a:p>
            <a:r>
              <a:rPr lang="en-US" dirty="0" smtClean="0"/>
              <a:t>Equity</a:t>
            </a:r>
            <a:endParaRPr lang="en-US" dirty="0"/>
          </a:p>
          <a:p>
            <a:r>
              <a:rPr lang="en-US" dirty="0" smtClean="0"/>
              <a:t>Full participation</a:t>
            </a:r>
            <a:endParaRPr lang="en-US" dirty="0"/>
          </a:p>
          <a:p>
            <a:r>
              <a:rPr lang="en-US" dirty="0" smtClean="0"/>
              <a:t>Social Connection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9290" y="6012490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Ito et al,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251" y="2518675"/>
            <a:ext cx="5168900" cy="3612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Connected Learning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718"/>
            <a:ext cx="8229600" cy="5022259"/>
          </a:xfrm>
        </p:spPr>
        <p:txBody>
          <a:bodyPr>
            <a:normAutofit/>
          </a:bodyPr>
          <a:lstStyle/>
          <a:p>
            <a:r>
              <a:rPr lang="en-US" dirty="0" smtClean="0"/>
              <a:t>Interest</a:t>
            </a:r>
            <a:r>
              <a:rPr lang="en-US" dirty="0"/>
              <a:t>-powered </a:t>
            </a:r>
          </a:p>
          <a:p>
            <a:r>
              <a:rPr lang="en-US" dirty="0"/>
              <a:t>Peer-supported </a:t>
            </a:r>
          </a:p>
          <a:p>
            <a:r>
              <a:rPr lang="en-US" dirty="0"/>
              <a:t>Academically oriented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9290" y="6012490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Ito et al,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74638"/>
            <a:ext cx="875000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Connected Learning Design 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718"/>
            <a:ext cx="8229600" cy="5022259"/>
          </a:xfrm>
        </p:spPr>
        <p:txBody>
          <a:bodyPr>
            <a:normAutofit/>
          </a:bodyPr>
          <a:lstStyle/>
          <a:p>
            <a:r>
              <a:rPr lang="en-US" dirty="0"/>
              <a:t>Shared purpose </a:t>
            </a:r>
          </a:p>
          <a:p>
            <a:r>
              <a:rPr lang="en-US" dirty="0" smtClean="0"/>
              <a:t>Production</a:t>
            </a:r>
            <a:r>
              <a:rPr lang="en-US" dirty="0"/>
              <a:t>-centered </a:t>
            </a:r>
          </a:p>
          <a:p>
            <a:r>
              <a:rPr lang="en-US" dirty="0"/>
              <a:t>Openly networked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9290" y="6012490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Ito et al,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</a:t>
            </a:r>
            <a:r>
              <a:rPr lang="en-US" dirty="0" smtClean="0"/>
              <a:t>Connections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50222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Reality Ends Here: USC School of Cinematic Arts Card Game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Traditional vs. Online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690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Reality Ends Here</a:t>
            </a:r>
            <a:br>
              <a:rPr lang="en-US" dirty="0" smtClean="0"/>
            </a:br>
            <a:r>
              <a:rPr lang="en-US" sz="3600" dirty="0" smtClean="0"/>
              <a:t>USC School of Cinematic Arts Card Game</a:t>
            </a:r>
            <a:endParaRPr lang="en-US" sz="3600" dirty="0"/>
          </a:p>
        </p:txBody>
      </p:sp>
      <p:pic>
        <p:nvPicPr>
          <p:cNvPr id="5" name="Picture 4" descr="card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638300"/>
            <a:ext cx="73533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8993" y="6061666"/>
            <a:ext cx="267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reality.usc.edu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849446" y="6514556"/>
            <a:ext cx="131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#EDULIVE</a:t>
            </a:r>
          </a:p>
        </p:txBody>
      </p:sp>
    </p:spTree>
    <p:extLst>
      <p:ext uri="{BB962C8B-B14F-4D97-AF65-F5344CB8AC3E}">
        <p14:creationId xmlns:p14="http://schemas.microsoft.com/office/powerpoint/2010/main" val="8395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d1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624013"/>
            <a:ext cx="6864350" cy="4485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9446" y="6514556"/>
            <a:ext cx="131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#EDULIVE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Reality Ends Here</a:t>
            </a:r>
            <a:br>
              <a:rPr lang="en-US" dirty="0"/>
            </a:br>
            <a:r>
              <a:rPr lang="en-US" sz="3600" dirty="0"/>
              <a:t>USC School of Cinematic Arts Card Game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8993" y="6061666"/>
            <a:ext cx="267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reality.usc.edu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32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6763" y="3244334"/>
            <a:ext cx="219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reality.usc.edu</a:t>
            </a:r>
            <a:endParaRPr lang="en-US" dirty="0"/>
          </a:p>
        </p:txBody>
      </p:sp>
      <p:pic>
        <p:nvPicPr>
          <p:cNvPr id="7" name="Picture 6" descr="Card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24013"/>
            <a:ext cx="7467600" cy="347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49446" y="6514556"/>
            <a:ext cx="131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#EDULIVE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Reality Ends Here</a:t>
            </a:r>
            <a:br>
              <a:rPr lang="en-US" dirty="0"/>
            </a:br>
            <a:r>
              <a:rPr lang="en-US" sz="3600" dirty="0"/>
              <a:t>USC School of Cinematic Arts Card Game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68993" y="6061666"/>
            <a:ext cx="267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reality.usc.edu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12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d2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540786"/>
            <a:ext cx="5346700" cy="5317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9446" y="6514556"/>
            <a:ext cx="131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#EDULIVE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Reality Ends Here</a:t>
            </a:r>
            <a:br>
              <a:rPr lang="en-US" dirty="0"/>
            </a:br>
            <a:r>
              <a:rPr lang="en-US" sz="3600" dirty="0"/>
              <a:t>USC School of Cinematic Arts Card Game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8993" y="6061666"/>
            <a:ext cx="267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reality.usc.edu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03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d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24013"/>
            <a:ext cx="7315200" cy="35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9446" y="6514556"/>
            <a:ext cx="131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#EDULIVE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Reality Ends Here</a:t>
            </a:r>
            <a:br>
              <a:rPr lang="en-US" dirty="0"/>
            </a:br>
            <a:r>
              <a:rPr lang="en-US" sz="3600" dirty="0"/>
              <a:t>USC School of Cinematic Arts Card Game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8993" y="6061666"/>
            <a:ext cx="267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reality.usc.edu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18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Connect?</a:t>
            </a:r>
          </a:p>
          <a:p>
            <a:r>
              <a:rPr lang="en-US" dirty="0"/>
              <a:t>Connectedness in Context</a:t>
            </a:r>
          </a:p>
          <a:p>
            <a:r>
              <a:rPr lang="en-US" dirty="0" smtClean="0"/>
              <a:t>The “Ultra</a:t>
            </a:r>
            <a:r>
              <a:rPr lang="en-US" dirty="0"/>
              <a:t>-</a:t>
            </a:r>
            <a:r>
              <a:rPr lang="en-US" dirty="0" smtClean="0"/>
              <a:t>Connected” </a:t>
            </a:r>
            <a:r>
              <a:rPr lang="en-US" dirty="0"/>
              <a:t>Society</a:t>
            </a:r>
          </a:p>
          <a:p>
            <a:r>
              <a:rPr lang="en-US" dirty="0" smtClean="0"/>
              <a:t>Connected Learning Principles</a:t>
            </a:r>
          </a:p>
          <a:p>
            <a:r>
              <a:rPr lang="en-US" dirty="0" smtClean="0"/>
              <a:t>Learning </a:t>
            </a:r>
            <a:r>
              <a:rPr lang="en-US" smtClean="0"/>
              <a:t>Connections Examples</a:t>
            </a:r>
            <a:endParaRPr lang="en-US" dirty="0" smtClean="0"/>
          </a:p>
          <a:p>
            <a:r>
              <a:rPr lang="en-US" dirty="0" smtClean="0"/>
              <a:t>Digital Natives and Learning</a:t>
            </a:r>
          </a:p>
          <a:p>
            <a:r>
              <a:rPr lang="en-US" dirty="0" smtClean="0"/>
              <a:t>Questions and Contacts</a:t>
            </a:r>
          </a:p>
        </p:txBody>
      </p:sp>
    </p:spTree>
    <p:extLst>
      <p:ext uri="{BB962C8B-B14F-4D97-AF65-F5344CB8AC3E}">
        <p14:creationId xmlns:p14="http://schemas.microsoft.com/office/powerpoint/2010/main" val="24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d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1670050"/>
            <a:ext cx="7442200" cy="3670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9446" y="6514556"/>
            <a:ext cx="131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#EDULIVE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Reality Ends Here</a:t>
            </a:r>
            <a:br>
              <a:rPr lang="en-US" dirty="0"/>
            </a:br>
            <a:r>
              <a:rPr lang="en-US" sz="3600" dirty="0"/>
              <a:t>USC School of Cinematic Arts Card Game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8993" y="6061666"/>
            <a:ext cx="267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reality.usc.edu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17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4239399" y="1753713"/>
            <a:ext cx="665201" cy="665201"/>
          </a:xfrm>
          <a:prstGeom prst="donu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600" y="1783185"/>
            <a:ext cx="120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Teacher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88271" y="3307655"/>
            <a:ext cx="3580535" cy="483850"/>
            <a:chOff x="2768212" y="3187075"/>
            <a:chExt cx="3580535" cy="483850"/>
          </a:xfrm>
        </p:grpSpPr>
        <p:sp>
          <p:nvSpPr>
            <p:cNvPr id="6" name="Oval 5"/>
            <p:cNvSpPr/>
            <p:nvPr/>
          </p:nvSpPr>
          <p:spPr>
            <a:xfrm>
              <a:off x="3542383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68212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64897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316554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090725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8271" y="3912085"/>
            <a:ext cx="3580535" cy="483850"/>
            <a:chOff x="2768212" y="3187075"/>
            <a:chExt cx="3580535" cy="483850"/>
          </a:xfrm>
        </p:grpSpPr>
        <p:sp>
          <p:nvSpPr>
            <p:cNvPr id="13" name="Oval 12"/>
            <p:cNvSpPr/>
            <p:nvPr/>
          </p:nvSpPr>
          <p:spPr>
            <a:xfrm>
              <a:off x="3542383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68212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864897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16554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90725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88271" y="4516515"/>
            <a:ext cx="3580535" cy="483850"/>
            <a:chOff x="2768212" y="3187075"/>
            <a:chExt cx="3580535" cy="483850"/>
          </a:xfrm>
        </p:grpSpPr>
        <p:sp>
          <p:nvSpPr>
            <p:cNvPr id="19" name="Oval 18"/>
            <p:cNvSpPr/>
            <p:nvPr/>
          </p:nvSpPr>
          <p:spPr>
            <a:xfrm>
              <a:off x="3542383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68212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864897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16554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90725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88271" y="5120945"/>
            <a:ext cx="3580535" cy="483850"/>
            <a:chOff x="2768212" y="3187075"/>
            <a:chExt cx="3580535" cy="483850"/>
          </a:xfrm>
        </p:grpSpPr>
        <p:sp>
          <p:nvSpPr>
            <p:cNvPr id="25" name="Oval 24"/>
            <p:cNvSpPr/>
            <p:nvPr/>
          </p:nvSpPr>
          <p:spPr>
            <a:xfrm>
              <a:off x="3542383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768212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64897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16554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90725" y="3187075"/>
              <a:ext cx="483850" cy="48385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95834" y="3681252"/>
            <a:ext cx="131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Students</a:t>
            </a:r>
            <a:endParaRPr lang="en-US" sz="2400" b="1" dirty="0"/>
          </a:p>
        </p:txBody>
      </p:sp>
      <p:cxnSp>
        <p:nvCxnSpPr>
          <p:cNvPr id="34" name="Straight Connector 33"/>
          <p:cNvCxnSpPr>
            <a:stCxn id="4" idx="4"/>
            <a:endCxn id="7" idx="7"/>
          </p:cNvCxnSpPr>
          <p:nvPr/>
        </p:nvCxnSpPr>
        <p:spPr>
          <a:xfrm flipH="1">
            <a:off x="3201263" y="2418914"/>
            <a:ext cx="1370737" cy="959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4"/>
            <a:endCxn id="8" idx="0"/>
          </p:cNvCxnSpPr>
          <p:nvPr/>
        </p:nvCxnSpPr>
        <p:spPr>
          <a:xfrm>
            <a:off x="4572000" y="2418914"/>
            <a:ext cx="1554881" cy="88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4"/>
            <a:endCxn id="14" idx="0"/>
          </p:cNvCxnSpPr>
          <p:nvPr/>
        </p:nvCxnSpPr>
        <p:spPr>
          <a:xfrm flipH="1">
            <a:off x="3030196" y="2418914"/>
            <a:ext cx="1541804" cy="1493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" idx="4"/>
            <a:endCxn id="13" idx="0"/>
          </p:cNvCxnSpPr>
          <p:nvPr/>
        </p:nvCxnSpPr>
        <p:spPr>
          <a:xfrm flipH="1">
            <a:off x="3804367" y="2418914"/>
            <a:ext cx="767633" cy="1493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" idx="4"/>
            <a:endCxn id="10" idx="0"/>
          </p:cNvCxnSpPr>
          <p:nvPr/>
        </p:nvCxnSpPr>
        <p:spPr>
          <a:xfrm>
            <a:off x="4572000" y="2418914"/>
            <a:ext cx="780709" cy="888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0"/>
          </p:cNvCxnSpPr>
          <p:nvPr/>
        </p:nvCxnSpPr>
        <p:spPr>
          <a:xfrm flipH="1" flipV="1">
            <a:off x="4572000" y="2524743"/>
            <a:ext cx="6538" cy="782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7" idx="0"/>
            <a:endCxn id="4" idx="4"/>
          </p:cNvCxnSpPr>
          <p:nvPr/>
        </p:nvCxnSpPr>
        <p:spPr>
          <a:xfrm flipH="1" flipV="1">
            <a:off x="4572000" y="2418914"/>
            <a:ext cx="780709" cy="1493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2" idx="0"/>
            <a:endCxn id="4" idx="4"/>
          </p:cNvCxnSpPr>
          <p:nvPr/>
        </p:nvCxnSpPr>
        <p:spPr>
          <a:xfrm flipH="1" flipV="1">
            <a:off x="4572000" y="2418914"/>
            <a:ext cx="6538" cy="2097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3" idx="0"/>
            <a:endCxn id="4" idx="4"/>
          </p:cNvCxnSpPr>
          <p:nvPr/>
        </p:nvCxnSpPr>
        <p:spPr>
          <a:xfrm flipH="1" flipV="1">
            <a:off x="4572000" y="2418914"/>
            <a:ext cx="780709" cy="2097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" idx="4"/>
            <a:endCxn id="20" idx="0"/>
          </p:cNvCxnSpPr>
          <p:nvPr/>
        </p:nvCxnSpPr>
        <p:spPr>
          <a:xfrm flipH="1">
            <a:off x="3030196" y="2418914"/>
            <a:ext cx="1541804" cy="2097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1" idx="0"/>
            <a:endCxn id="4" idx="4"/>
          </p:cNvCxnSpPr>
          <p:nvPr/>
        </p:nvCxnSpPr>
        <p:spPr>
          <a:xfrm flipH="1" flipV="1">
            <a:off x="4572000" y="2418914"/>
            <a:ext cx="1554881" cy="2097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" idx="4"/>
            <a:endCxn id="25" idx="0"/>
          </p:cNvCxnSpPr>
          <p:nvPr/>
        </p:nvCxnSpPr>
        <p:spPr>
          <a:xfrm flipH="1">
            <a:off x="3804367" y="2418914"/>
            <a:ext cx="767633" cy="27020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8" idx="2"/>
            <a:endCxn id="26" idx="6"/>
          </p:cNvCxnSpPr>
          <p:nvPr/>
        </p:nvCxnSpPr>
        <p:spPr>
          <a:xfrm flipH="1">
            <a:off x="3272121" y="5362870"/>
            <a:ext cx="1064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3" idx="2"/>
          </p:cNvCxnSpPr>
          <p:nvPr/>
        </p:nvCxnSpPr>
        <p:spPr>
          <a:xfrm flipH="1" flipV="1">
            <a:off x="4820463" y="4754046"/>
            <a:ext cx="290321" cy="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9" idx="6"/>
            <a:endCxn id="28" idx="2"/>
          </p:cNvCxnSpPr>
          <p:nvPr/>
        </p:nvCxnSpPr>
        <p:spPr>
          <a:xfrm>
            <a:off x="4046292" y="4758440"/>
            <a:ext cx="290321" cy="604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23850" y="90806"/>
            <a:ext cx="836295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Traditional Learning Environment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44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4239399" y="1753713"/>
            <a:ext cx="665201" cy="665201"/>
          </a:xfrm>
          <a:prstGeom prst="donu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600" y="1783185"/>
            <a:ext cx="120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Teacher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1523711" y="2915150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4418" y="3753818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83310" y="4166810"/>
            <a:ext cx="483850" cy="442852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01245" y="2411204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70972" y="3900992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1661" y="3553732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18348" y="2915150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16185" y="1750948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05388" y="2915150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70646" y="3052090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72103" y="4095952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93746" y="3924885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12243" y="4851587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43541" y="5335437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3541" y="3825484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57119" y="4753606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2519" y="6150429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47313" y="3937772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95834" y="5562707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62266" y="5129772"/>
            <a:ext cx="483850" cy="4838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09654" y="3825484"/>
            <a:ext cx="131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Students</a:t>
            </a:r>
            <a:endParaRPr lang="en-US" sz="2400" b="1" dirty="0"/>
          </a:p>
        </p:txBody>
      </p:sp>
      <p:sp>
        <p:nvSpPr>
          <p:cNvPr id="31" name="Donut 30"/>
          <p:cNvSpPr/>
          <p:nvPr/>
        </p:nvSpPr>
        <p:spPr>
          <a:xfrm>
            <a:off x="2064604" y="1463454"/>
            <a:ext cx="665201" cy="665201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98" y="1383441"/>
            <a:ext cx="20520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Instructional Designer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3" name="Donut 32"/>
          <p:cNvSpPr/>
          <p:nvPr/>
        </p:nvSpPr>
        <p:spPr>
          <a:xfrm>
            <a:off x="211099" y="5527404"/>
            <a:ext cx="665201" cy="665201"/>
          </a:xfrm>
          <a:prstGeom prst="donu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6076" y="5975699"/>
            <a:ext cx="178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Recruiter</a:t>
            </a:r>
            <a:br>
              <a:rPr lang="en-US" sz="2400" b="1" dirty="0" smtClean="0"/>
            </a:br>
            <a:endParaRPr lang="en-US" sz="2400" b="1" dirty="0"/>
          </a:p>
        </p:txBody>
      </p:sp>
      <p:cxnSp>
        <p:nvCxnSpPr>
          <p:cNvPr id="37" name="Straight Connector 36"/>
          <p:cNvCxnSpPr>
            <a:stCxn id="4" idx="4"/>
            <a:endCxn id="6" idx="6"/>
          </p:cNvCxnSpPr>
          <p:nvPr/>
        </p:nvCxnSpPr>
        <p:spPr>
          <a:xfrm flipH="1">
            <a:off x="2007561" y="2418914"/>
            <a:ext cx="2564439" cy="7381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4"/>
            <a:endCxn id="16" idx="1"/>
          </p:cNvCxnSpPr>
          <p:nvPr/>
        </p:nvCxnSpPr>
        <p:spPr>
          <a:xfrm>
            <a:off x="4572000" y="2418914"/>
            <a:ext cx="2104246" cy="567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4"/>
            <a:endCxn id="9" idx="7"/>
          </p:cNvCxnSpPr>
          <p:nvPr/>
        </p:nvCxnSpPr>
        <p:spPr>
          <a:xfrm flipH="1">
            <a:off x="2914237" y="2418914"/>
            <a:ext cx="1657763" cy="63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4"/>
            <a:endCxn id="23" idx="0"/>
          </p:cNvCxnSpPr>
          <p:nvPr/>
        </p:nvCxnSpPr>
        <p:spPr>
          <a:xfrm flipH="1">
            <a:off x="3685466" y="2418914"/>
            <a:ext cx="886534" cy="14065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4"/>
            <a:endCxn id="14" idx="1"/>
          </p:cNvCxnSpPr>
          <p:nvPr/>
        </p:nvCxnSpPr>
        <p:spPr>
          <a:xfrm>
            <a:off x="4572000" y="2418914"/>
            <a:ext cx="817206" cy="567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4" idx="4"/>
          </p:cNvCxnSpPr>
          <p:nvPr/>
        </p:nvCxnSpPr>
        <p:spPr>
          <a:xfrm flipH="1" flipV="1">
            <a:off x="4572000" y="2418914"/>
            <a:ext cx="782168" cy="2432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0"/>
            <a:endCxn id="4" idx="4"/>
          </p:cNvCxnSpPr>
          <p:nvPr/>
        </p:nvCxnSpPr>
        <p:spPr>
          <a:xfrm flipH="1" flipV="1">
            <a:off x="4572000" y="2418914"/>
            <a:ext cx="40897" cy="1482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8" idx="0"/>
            <a:endCxn id="4" idx="4"/>
          </p:cNvCxnSpPr>
          <p:nvPr/>
        </p:nvCxnSpPr>
        <p:spPr>
          <a:xfrm flipH="1" flipV="1">
            <a:off x="4572000" y="2418914"/>
            <a:ext cx="953235" cy="17478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4"/>
            <a:endCxn id="19" idx="7"/>
          </p:cNvCxnSpPr>
          <p:nvPr/>
        </p:nvCxnSpPr>
        <p:spPr>
          <a:xfrm flipH="1">
            <a:off x="2985095" y="2418914"/>
            <a:ext cx="1586905" cy="17478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5" idx="0"/>
            <a:endCxn id="4" idx="4"/>
          </p:cNvCxnSpPr>
          <p:nvPr/>
        </p:nvCxnSpPr>
        <p:spPr>
          <a:xfrm flipH="1" flipV="1">
            <a:off x="4572000" y="2418914"/>
            <a:ext cx="1627044" cy="23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4"/>
            <a:endCxn id="22" idx="0"/>
          </p:cNvCxnSpPr>
          <p:nvPr/>
        </p:nvCxnSpPr>
        <p:spPr>
          <a:xfrm flipH="1">
            <a:off x="3685466" y="2418914"/>
            <a:ext cx="886534" cy="29165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" idx="4"/>
            <a:endCxn id="7" idx="6"/>
          </p:cNvCxnSpPr>
          <p:nvPr/>
        </p:nvCxnSpPr>
        <p:spPr>
          <a:xfrm flipH="1">
            <a:off x="1378268" y="2418914"/>
            <a:ext cx="3193732" cy="1576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" idx="4"/>
            <a:endCxn id="20" idx="7"/>
          </p:cNvCxnSpPr>
          <p:nvPr/>
        </p:nvCxnSpPr>
        <p:spPr>
          <a:xfrm flipH="1">
            <a:off x="2406738" y="2418914"/>
            <a:ext cx="2165262" cy="1576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" idx="4"/>
            <a:endCxn id="13" idx="1"/>
          </p:cNvCxnSpPr>
          <p:nvPr/>
        </p:nvCxnSpPr>
        <p:spPr>
          <a:xfrm>
            <a:off x="4572000" y="2418914"/>
            <a:ext cx="1520519" cy="1205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" idx="4"/>
            <a:endCxn id="15" idx="2"/>
          </p:cNvCxnSpPr>
          <p:nvPr/>
        </p:nvCxnSpPr>
        <p:spPr>
          <a:xfrm flipV="1">
            <a:off x="4572000" y="1992873"/>
            <a:ext cx="3644185" cy="426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" idx="4"/>
            <a:endCxn id="17" idx="1"/>
          </p:cNvCxnSpPr>
          <p:nvPr/>
        </p:nvCxnSpPr>
        <p:spPr>
          <a:xfrm>
            <a:off x="4572000" y="2418914"/>
            <a:ext cx="3369504" cy="704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4" idx="4"/>
            <a:endCxn id="27" idx="1"/>
          </p:cNvCxnSpPr>
          <p:nvPr/>
        </p:nvCxnSpPr>
        <p:spPr>
          <a:xfrm>
            <a:off x="4572000" y="2418914"/>
            <a:ext cx="2346171" cy="1589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4" idx="4"/>
            <a:endCxn id="29" idx="1"/>
          </p:cNvCxnSpPr>
          <p:nvPr/>
        </p:nvCxnSpPr>
        <p:spPr>
          <a:xfrm>
            <a:off x="4572000" y="2418914"/>
            <a:ext cx="2661124" cy="2781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4" idx="4"/>
            <a:endCxn id="28" idx="1"/>
          </p:cNvCxnSpPr>
          <p:nvPr/>
        </p:nvCxnSpPr>
        <p:spPr>
          <a:xfrm>
            <a:off x="4572000" y="2418914"/>
            <a:ext cx="2294692" cy="3214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26" idx="0"/>
            <a:endCxn id="4" idx="4"/>
          </p:cNvCxnSpPr>
          <p:nvPr/>
        </p:nvCxnSpPr>
        <p:spPr>
          <a:xfrm flipH="1" flipV="1">
            <a:off x="4572000" y="2418914"/>
            <a:ext cx="1762444" cy="3731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31" idx="6"/>
            <a:endCxn id="4" idx="2"/>
          </p:cNvCxnSpPr>
          <p:nvPr/>
        </p:nvCxnSpPr>
        <p:spPr>
          <a:xfrm>
            <a:off x="2729805" y="1796055"/>
            <a:ext cx="1509594" cy="29025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33" idx="0"/>
            <a:endCxn id="20" idx="3"/>
          </p:cNvCxnSpPr>
          <p:nvPr/>
        </p:nvCxnSpPr>
        <p:spPr>
          <a:xfrm flipV="1">
            <a:off x="543700" y="4337877"/>
            <a:ext cx="1520904" cy="118952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3" idx="0"/>
            <a:endCxn id="19" idx="3"/>
          </p:cNvCxnSpPr>
          <p:nvPr/>
        </p:nvCxnSpPr>
        <p:spPr>
          <a:xfrm flipV="1">
            <a:off x="543700" y="4508944"/>
            <a:ext cx="2099261" cy="10184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3" idx="0"/>
            <a:endCxn id="7" idx="4"/>
          </p:cNvCxnSpPr>
          <p:nvPr/>
        </p:nvCxnSpPr>
        <p:spPr>
          <a:xfrm flipV="1">
            <a:off x="543700" y="4237668"/>
            <a:ext cx="592643" cy="128973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3" idx="0"/>
            <a:endCxn id="6" idx="3"/>
          </p:cNvCxnSpPr>
          <p:nvPr/>
        </p:nvCxnSpPr>
        <p:spPr>
          <a:xfrm flipV="1">
            <a:off x="543700" y="3328142"/>
            <a:ext cx="1050869" cy="21992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33" idx="0"/>
            <a:endCxn id="7" idx="3"/>
          </p:cNvCxnSpPr>
          <p:nvPr/>
        </p:nvCxnSpPr>
        <p:spPr>
          <a:xfrm flipV="1">
            <a:off x="543700" y="4166810"/>
            <a:ext cx="421576" cy="136059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3" idx="0"/>
            <a:endCxn id="9" idx="3"/>
          </p:cNvCxnSpPr>
          <p:nvPr/>
        </p:nvCxnSpPr>
        <p:spPr>
          <a:xfrm flipV="1">
            <a:off x="543700" y="2824196"/>
            <a:ext cx="2028403" cy="27032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3" idx="0"/>
            <a:endCxn id="23" idx="3"/>
          </p:cNvCxnSpPr>
          <p:nvPr/>
        </p:nvCxnSpPr>
        <p:spPr>
          <a:xfrm flipV="1">
            <a:off x="543700" y="4238476"/>
            <a:ext cx="2970699" cy="12889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33" idx="6"/>
            <a:endCxn id="22" idx="2"/>
          </p:cNvCxnSpPr>
          <p:nvPr/>
        </p:nvCxnSpPr>
        <p:spPr>
          <a:xfrm flipV="1">
            <a:off x="876300" y="5577362"/>
            <a:ext cx="2567241" cy="2826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33" idx="6"/>
            <a:endCxn id="10" idx="3"/>
          </p:cNvCxnSpPr>
          <p:nvPr/>
        </p:nvCxnSpPr>
        <p:spPr>
          <a:xfrm flipV="1">
            <a:off x="876300" y="4313984"/>
            <a:ext cx="3565530" cy="154602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3" idx="0"/>
            <a:endCxn id="8" idx="3"/>
          </p:cNvCxnSpPr>
          <p:nvPr/>
        </p:nvCxnSpPr>
        <p:spPr>
          <a:xfrm flipV="1">
            <a:off x="543700" y="4544808"/>
            <a:ext cx="4810468" cy="9825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3" idx="0"/>
            <a:endCxn id="21" idx="3"/>
          </p:cNvCxnSpPr>
          <p:nvPr/>
        </p:nvCxnSpPr>
        <p:spPr>
          <a:xfrm flipV="1">
            <a:off x="543700" y="5264579"/>
            <a:ext cx="4639401" cy="2628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33" idx="0"/>
            <a:endCxn id="14" idx="3"/>
          </p:cNvCxnSpPr>
          <p:nvPr/>
        </p:nvCxnSpPr>
        <p:spPr>
          <a:xfrm flipV="1">
            <a:off x="543700" y="3328142"/>
            <a:ext cx="4845506" cy="21992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33" idx="0"/>
            <a:endCxn id="16" idx="3"/>
          </p:cNvCxnSpPr>
          <p:nvPr/>
        </p:nvCxnSpPr>
        <p:spPr>
          <a:xfrm flipV="1">
            <a:off x="543700" y="3328142"/>
            <a:ext cx="6132546" cy="21992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33" idx="0"/>
            <a:endCxn id="15" idx="3"/>
          </p:cNvCxnSpPr>
          <p:nvPr/>
        </p:nvCxnSpPr>
        <p:spPr>
          <a:xfrm flipV="1">
            <a:off x="543700" y="2163940"/>
            <a:ext cx="7743343" cy="33634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endCxn id="17" idx="3"/>
          </p:cNvCxnSpPr>
          <p:nvPr/>
        </p:nvCxnSpPr>
        <p:spPr>
          <a:xfrm flipV="1">
            <a:off x="785625" y="3465082"/>
            <a:ext cx="7155879" cy="206232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3" idx="0"/>
            <a:endCxn id="25" idx="2"/>
          </p:cNvCxnSpPr>
          <p:nvPr/>
        </p:nvCxnSpPr>
        <p:spPr>
          <a:xfrm flipV="1">
            <a:off x="543700" y="4995531"/>
            <a:ext cx="5413419" cy="5318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33" idx="0"/>
            <a:endCxn id="27" idx="2"/>
          </p:cNvCxnSpPr>
          <p:nvPr/>
        </p:nvCxnSpPr>
        <p:spPr>
          <a:xfrm flipV="1">
            <a:off x="543700" y="4179697"/>
            <a:ext cx="6303613" cy="134770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endCxn id="28" idx="2"/>
          </p:cNvCxnSpPr>
          <p:nvPr/>
        </p:nvCxnSpPr>
        <p:spPr>
          <a:xfrm>
            <a:off x="654427" y="5584836"/>
            <a:ext cx="6141407" cy="2197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33" idx="0"/>
            <a:endCxn id="26" idx="2"/>
          </p:cNvCxnSpPr>
          <p:nvPr/>
        </p:nvCxnSpPr>
        <p:spPr>
          <a:xfrm>
            <a:off x="543700" y="5527404"/>
            <a:ext cx="5548819" cy="8649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33" idx="0"/>
            <a:endCxn id="29" idx="2"/>
          </p:cNvCxnSpPr>
          <p:nvPr/>
        </p:nvCxnSpPr>
        <p:spPr>
          <a:xfrm flipV="1">
            <a:off x="543700" y="5371697"/>
            <a:ext cx="6618566" cy="15570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6" idx="7"/>
            <a:endCxn id="28" idx="3"/>
          </p:cNvCxnSpPr>
          <p:nvPr/>
        </p:nvCxnSpPr>
        <p:spPr>
          <a:xfrm flipV="1">
            <a:off x="6505511" y="5975699"/>
            <a:ext cx="361181" cy="245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9" idx="7"/>
            <a:endCxn id="27" idx="3"/>
          </p:cNvCxnSpPr>
          <p:nvPr/>
        </p:nvCxnSpPr>
        <p:spPr>
          <a:xfrm flipH="1" flipV="1">
            <a:off x="6918171" y="4350764"/>
            <a:ext cx="657087" cy="849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27" idx="0"/>
            <a:endCxn id="17" idx="4"/>
          </p:cNvCxnSpPr>
          <p:nvPr/>
        </p:nvCxnSpPr>
        <p:spPr>
          <a:xfrm flipV="1">
            <a:off x="7089238" y="3535940"/>
            <a:ext cx="1023333" cy="401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7" idx="0"/>
            <a:endCxn id="15" idx="3"/>
          </p:cNvCxnSpPr>
          <p:nvPr/>
        </p:nvCxnSpPr>
        <p:spPr>
          <a:xfrm flipV="1">
            <a:off x="8112571" y="2163940"/>
            <a:ext cx="174472" cy="88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28" idx="0"/>
            <a:endCxn id="16" idx="5"/>
          </p:cNvCxnSpPr>
          <p:nvPr/>
        </p:nvCxnSpPr>
        <p:spPr>
          <a:xfrm flipH="1" flipV="1">
            <a:off x="7018380" y="3328142"/>
            <a:ext cx="19379" cy="2234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9" idx="3"/>
            <a:endCxn id="6" idx="0"/>
          </p:cNvCxnSpPr>
          <p:nvPr/>
        </p:nvCxnSpPr>
        <p:spPr>
          <a:xfrm flipH="1">
            <a:off x="1765636" y="2824196"/>
            <a:ext cx="806467" cy="90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3" idx="2"/>
            <a:endCxn id="19" idx="7"/>
          </p:cNvCxnSpPr>
          <p:nvPr/>
        </p:nvCxnSpPr>
        <p:spPr>
          <a:xfrm flipH="1">
            <a:off x="2985095" y="4067409"/>
            <a:ext cx="458446" cy="99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" idx="1"/>
            <a:endCxn id="7" idx="6"/>
          </p:cNvCxnSpPr>
          <p:nvPr/>
        </p:nvCxnSpPr>
        <p:spPr>
          <a:xfrm flipH="1">
            <a:off x="1378268" y="3995743"/>
            <a:ext cx="686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22" idx="1"/>
            <a:endCxn id="19" idx="5"/>
          </p:cNvCxnSpPr>
          <p:nvPr/>
        </p:nvCxnSpPr>
        <p:spPr>
          <a:xfrm flipH="1" flipV="1">
            <a:off x="2985095" y="4508944"/>
            <a:ext cx="529304" cy="897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21" idx="1"/>
            <a:endCxn id="10" idx="4"/>
          </p:cNvCxnSpPr>
          <p:nvPr/>
        </p:nvCxnSpPr>
        <p:spPr>
          <a:xfrm flipH="1" flipV="1">
            <a:off x="4612897" y="4384842"/>
            <a:ext cx="570204" cy="537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6" idx="1"/>
            <a:endCxn id="21" idx="4"/>
          </p:cNvCxnSpPr>
          <p:nvPr/>
        </p:nvCxnSpPr>
        <p:spPr>
          <a:xfrm flipH="1" flipV="1">
            <a:off x="5354168" y="5335437"/>
            <a:ext cx="809209" cy="885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23" idx="1"/>
            <a:endCxn id="9" idx="5"/>
          </p:cNvCxnSpPr>
          <p:nvPr/>
        </p:nvCxnSpPr>
        <p:spPr>
          <a:xfrm flipH="1" flipV="1">
            <a:off x="2914237" y="2824196"/>
            <a:ext cx="600162" cy="10721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Donut 120"/>
          <p:cNvSpPr/>
          <p:nvPr/>
        </p:nvSpPr>
        <p:spPr>
          <a:xfrm>
            <a:off x="538882" y="2229853"/>
            <a:ext cx="665201" cy="665201"/>
          </a:xfrm>
          <a:prstGeom prst="donu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860" y="2794967"/>
            <a:ext cx="137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Teacher</a:t>
            </a:r>
            <a:br>
              <a:rPr lang="en-US" sz="2400" b="1" dirty="0" smtClean="0"/>
            </a:br>
            <a:r>
              <a:rPr lang="en-US" sz="2400" b="1" dirty="0" smtClean="0"/>
              <a:t>(SME)</a:t>
            </a:r>
            <a:endParaRPr lang="en-US" sz="2400" b="1" dirty="0"/>
          </a:p>
        </p:txBody>
      </p:sp>
      <p:cxnSp>
        <p:nvCxnSpPr>
          <p:cNvPr id="123" name="Straight Connector 122"/>
          <p:cNvCxnSpPr>
            <a:stCxn id="121" idx="7"/>
            <a:endCxn id="31" idx="2"/>
          </p:cNvCxnSpPr>
          <p:nvPr/>
        </p:nvCxnSpPr>
        <p:spPr>
          <a:xfrm flipV="1">
            <a:off x="1106667" y="1796055"/>
            <a:ext cx="957937" cy="53121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1" idx="6"/>
            <a:endCxn id="4" idx="2"/>
          </p:cNvCxnSpPr>
          <p:nvPr/>
        </p:nvCxnSpPr>
        <p:spPr>
          <a:xfrm flipV="1">
            <a:off x="1204083" y="2086314"/>
            <a:ext cx="3035316" cy="47614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itle 1"/>
          <p:cNvSpPr>
            <a:spLocks noGrp="1"/>
          </p:cNvSpPr>
          <p:nvPr>
            <p:ph type="title"/>
          </p:nvPr>
        </p:nvSpPr>
        <p:spPr>
          <a:xfrm>
            <a:off x="323850" y="90806"/>
            <a:ext cx="83629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Learning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6"/>
            <a:ext cx="83629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Learning Environment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48478" y="6144555"/>
            <a:ext cx="155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Desire2Learn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0" y="1035024"/>
            <a:ext cx="7769411" cy="516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3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“ultra-connectedness” impacting teaching and learning at your Institute?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17603"/>
              </p:ext>
            </p:extLst>
          </p:nvPr>
        </p:nvGraphicFramePr>
        <p:xfrm>
          <a:off x="175985" y="274638"/>
          <a:ext cx="8795658" cy="622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574495"/>
            <a:ext cx="836295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ssumptions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838200" y="101600"/>
            <a:ext cx="5626100" cy="4889500"/>
          </a:xfrm>
          <a:custGeom>
            <a:avLst/>
            <a:gdLst>
              <a:gd name="connsiteX0" fmla="*/ 5461000 w 5626100"/>
              <a:gd name="connsiteY0" fmla="*/ 2273300 h 4889500"/>
              <a:gd name="connsiteX1" fmla="*/ 4787900 w 5626100"/>
              <a:gd name="connsiteY1" fmla="*/ 2451100 h 4889500"/>
              <a:gd name="connsiteX2" fmla="*/ 4737100 w 5626100"/>
              <a:gd name="connsiteY2" fmla="*/ 3136900 h 4889500"/>
              <a:gd name="connsiteX3" fmla="*/ 4394200 w 5626100"/>
              <a:gd name="connsiteY3" fmla="*/ 3238500 h 4889500"/>
              <a:gd name="connsiteX4" fmla="*/ 4076700 w 5626100"/>
              <a:gd name="connsiteY4" fmla="*/ 3022600 h 4889500"/>
              <a:gd name="connsiteX5" fmla="*/ 3708400 w 5626100"/>
              <a:gd name="connsiteY5" fmla="*/ 3492500 h 4889500"/>
              <a:gd name="connsiteX6" fmla="*/ 3924300 w 5626100"/>
              <a:gd name="connsiteY6" fmla="*/ 3848100 h 4889500"/>
              <a:gd name="connsiteX7" fmla="*/ 3759200 w 5626100"/>
              <a:gd name="connsiteY7" fmla="*/ 4191000 h 4889500"/>
              <a:gd name="connsiteX8" fmla="*/ 3429000 w 5626100"/>
              <a:gd name="connsiteY8" fmla="*/ 4191000 h 4889500"/>
              <a:gd name="connsiteX9" fmla="*/ 2984500 w 5626100"/>
              <a:gd name="connsiteY9" fmla="*/ 4889500 h 4889500"/>
              <a:gd name="connsiteX10" fmla="*/ 0 w 5626100"/>
              <a:gd name="connsiteY10" fmla="*/ 4445000 h 4889500"/>
              <a:gd name="connsiteX11" fmla="*/ 2120900 w 5626100"/>
              <a:gd name="connsiteY11" fmla="*/ 0 h 4889500"/>
              <a:gd name="connsiteX12" fmla="*/ 5626100 w 5626100"/>
              <a:gd name="connsiteY12" fmla="*/ 177800 h 4889500"/>
              <a:gd name="connsiteX13" fmla="*/ 5461000 w 5626100"/>
              <a:gd name="connsiteY13" fmla="*/ 2273300 h 48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6100" h="4889500">
                <a:moveTo>
                  <a:pt x="5461000" y="2273300"/>
                </a:moveTo>
                <a:lnTo>
                  <a:pt x="4787900" y="2451100"/>
                </a:lnTo>
                <a:lnTo>
                  <a:pt x="4737100" y="3136900"/>
                </a:lnTo>
                <a:lnTo>
                  <a:pt x="4394200" y="3238500"/>
                </a:lnTo>
                <a:lnTo>
                  <a:pt x="4076700" y="3022600"/>
                </a:lnTo>
                <a:lnTo>
                  <a:pt x="3708400" y="3492500"/>
                </a:lnTo>
                <a:lnTo>
                  <a:pt x="3924300" y="3848100"/>
                </a:lnTo>
                <a:lnTo>
                  <a:pt x="3759200" y="4191000"/>
                </a:lnTo>
                <a:lnTo>
                  <a:pt x="3429000" y="4191000"/>
                </a:lnTo>
                <a:lnTo>
                  <a:pt x="2984500" y="4889500"/>
                </a:lnTo>
                <a:lnTo>
                  <a:pt x="0" y="4445000"/>
                </a:lnTo>
                <a:lnTo>
                  <a:pt x="2120900" y="0"/>
                </a:lnTo>
                <a:lnTo>
                  <a:pt x="5626100" y="177800"/>
                </a:lnTo>
                <a:lnTo>
                  <a:pt x="5461000" y="22733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848973"/>
              </p:ext>
            </p:extLst>
          </p:nvPr>
        </p:nvGraphicFramePr>
        <p:xfrm>
          <a:off x="175985" y="274638"/>
          <a:ext cx="8795658" cy="622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574495"/>
            <a:ext cx="836295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ssumptions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2781300" y="279400"/>
            <a:ext cx="3810000" cy="3048000"/>
          </a:xfrm>
          <a:custGeom>
            <a:avLst/>
            <a:gdLst>
              <a:gd name="connsiteX0" fmla="*/ 3810000 w 3810000"/>
              <a:gd name="connsiteY0" fmla="*/ 2108200 h 3048000"/>
              <a:gd name="connsiteX1" fmla="*/ 2781300 w 3810000"/>
              <a:gd name="connsiteY1" fmla="*/ 2260600 h 3048000"/>
              <a:gd name="connsiteX2" fmla="*/ 2781300 w 3810000"/>
              <a:gd name="connsiteY2" fmla="*/ 2921000 h 3048000"/>
              <a:gd name="connsiteX3" fmla="*/ 2425700 w 3810000"/>
              <a:gd name="connsiteY3" fmla="*/ 3048000 h 3048000"/>
              <a:gd name="connsiteX4" fmla="*/ 1968500 w 3810000"/>
              <a:gd name="connsiteY4" fmla="*/ 2451100 h 3048000"/>
              <a:gd name="connsiteX5" fmla="*/ 1663700 w 3810000"/>
              <a:gd name="connsiteY5" fmla="*/ 2336800 h 3048000"/>
              <a:gd name="connsiteX6" fmla="*/ 1371600 w 3810000"/>
              <a:gd name="connsiteY6" fmla="*/ 2514600 h 3048000"/>
              <a:gd name="connsiteX7" fmla="*/ 1066800 w 3810000"/>
              <a:gd name="connsiteY7" fmla="*/ 2311400 h 3048000"/>
              <a:gd name="connsiteX8" fmla="*/ 965200 w 3810000"/>
              <a:gd name="connsiteY8" fmla="*/ 1790700 h 3048000"/>
              <a:gd name="connsiteX9" fmla="*/ 368300 w 3810000"/>
              <a:gd name="connsiteY9" fmla="*/ 1816100 h 3048000"/>
              <a:gd name="connsiteX10" fmla="*/ 0 w 3810000"/>
              <a:gd name="connsiteY10" fmla="*/ 889000 h 3048000"/>
              <a:gd name="connsiteX11" fmla="*/ 596900 w 3810000"/>
              <a:gd name="connsiteY11" fmla="*/ 0 h 3048000"/>
              <a:gd name="connsiteX12" fmla="*/ 3314700 w 3810000"/>
              <a:gd name="connsiteY12" fmla="*/ 50800 h 3048000"/>
              <a:gd name="connsiteX13" fmla="*/ 3810000 w 3810000"/>
              <a:gd name="connsiteY13" fmla="*/ 21082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0000" h="3048000">
                <a:moveTo>
                  <a:pt x="3810000" y="2108200"/>
                </a:moveTo>
                <a:lnTo>
                  <a:pt x="2781300" y="2260600"/>
                </a:lnTo>
                <a:lnTo>
                  <a:pt x="2781300" y="2921000"/>
                </a:lnTo>
                <a:lnTo>
                  <a:pt x="2425700" y="3048000"/>
                </a:lnTo>
                <a:lnTo>
                  <a:pt x="1968500" y="2451100"/>
                </a:lnTo>
                <a:lnTo>
                  <a:pt x="1663700" y="2336800"/>
                </a:lnTo>
                <a:lnTo>
                  <a:pt x="1371600" y="2514600"/>
                </a:lnTo>
                <a:lnTo>
                  <a:pt x="1066800" y="2311400"/>
                </a:lnTo>
                <a:lnTo>
                  <a:pt x="965200" y="1790700"/>
                </a:lnTo>
                <a:lnTo>
                  <a:pt x="368300" y="1816100"/>
                </a:lnTo>
                <a:lnTo>
                  <a:pt x="0" y="889000"/>
                </a:lnTo>
                <a:lnTo>
                  <a:pt x="596900" y="0"/>
                </a:lnTo>
                <a:lnTo>
                  <a:pt x="3314700" y="50800"/>
                </a:lnTo>
                <a:lnTo>
                  <a:pt x="3810000" y="21082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89173"/>
              </p:ext>
            </p:extLst>
          </p:nvPr>
        </p:nvGraphicFramePr>
        <p:xfrm>
          <a:off x="175985" y="274638"/>
          <a:ext cx="8795658" cy="622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574495"/>
            <a:ext cx="836295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Natives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22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Digital native ≠ Digitally savvy ≠ E-learning savvy.</a:t>
            </a:r>
          </a:p>
          <a:p>
            <a:r>
              <a:rPr lang="en-US" sz="2800" dirty="0" smtClean="0"/>
              <a:t>Our students will be exposed to and depend on some form of e-learning in their life.</a:t>
            </a:r>
          </a:p>
          <a:p>
            <a:r>
              <a:rPr lang="en-US" sz="2800" dirty="0" smtClean="0"/>
              <a:t>We should expose them to and not shelter them from this learning environment.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Should we think about one’s learning adaptability?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1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san-just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992265"/>
            <a:ext cx="4775200" cy="443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Contacts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43600" y="3920427"/>
            <a:ext cx="3032408" cy="99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u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u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Justin </a:t>
            </a:r>
            <a:r>
              <a:rPr lang="en-US" sz="2000" b="1" dirty="0" err="1" smtClean="0">
                <a:solidFill>
                  <a:srgbClr val="000000"/>
                </a:solidFill>
              </a:rPr>
              <a:t>Sipher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jsipher@stlawu.edu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St. Lawrence University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73" y="1791105"/>
            <a:ext cx="31269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Susan </a:t>
            </a:r>
            <a:r>
              <a:rPr lang="en-US" sz="2000" b="1" dirty="0" smtClean="0"/>
              <a:t>Metros</a:t>
            </a:r>
          </a:p>
          <a:p>
            <a:r>
              <a:rPr lang="en-US" sz="1600" b="1" dirty="0" err="1" smtClean="0"/>
              <a:t>smetros@usc.edu</a:t>
            </a:r>
            <a:endParaRPr lang="en-US" sz="1600" b="1" dirty="0"/>
          </a:p>
          <a:p>
            <a:r>
              <a:rPr lang="en-US" sz="1600" dirty="0"/>
              <a:t>University of Southern California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602"/>
            <a:ext cx="8229600" cy="5022259"/>
          </a:xfrm>
        </p:spPr>
        <p:txBody>
          <a:bodyPr/>
          <a:lstStyle/>
          <a:p>
            <a:pPr lvl="1"/>
            <a:r>
              <a:rPr lang="en-US" b="1" dirty="0" smtClean="0"/>
              <a:t>Why Connect?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Because connection underpins basic communication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Because we are curious beings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Because it allows us to expand boundaries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Because technology affords us the ability to connect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Other reasons to connect?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nectedness3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38" y="572230"/>
            <a:ext cx="8219018" cy="5909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184702"/>
            <a:ext cx="8362950" cy="1143000"/>
          </a:xfrm>
        </p:spPr>
        <p:txBody>
          <a:bodyPr/>
          <a:lstStyle/>
          <a:p>
            <a:r>
              <a:rPr lang="en-US" dirty="0" smtClean="0"/>
              <a:t>Connectedness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“Ultra-Connected” Society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5022259"/>
          </a:xfrm>
        </p:spPr>
        <p:txBody>
          <a:bodyPr/>
          <a:lstStyle/>
          <a:p>
            <a:r>
              <a:rPr lang="en-US" smtClean="0"/>
              <a:t>What does this mean and is it here?</a:t>
            </a:r>
            <a:endParaRPr lang="en-US" dirty="0"/>
          </a:p>
        </p:txBody>
      </p:sp>
      <p:pic>
        <p:nvPicPr>
          <p:cNvPr id="5" name="Picture 4" descr="LinkedIN-InMaps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7" b="35028"/>
          <a:stretch/>
        </p:blipFill>
        <p:spPr>
          <a:xfrm>
            <a:off x="1384300" y="2050461"/>
            <a:ext cx="6210299" cy="411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6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2259"/>
          </a:xfrm>
        </p:spPr>
        <p:txBody>
          <a:bodyPr/>
          <a:lstStyle/>
          <a:p>
            <a:r>
              <a:rPr lang="en-US" b="1" dirty="0" smtClean="0"/>
              <a:t>How many hours a day are you digitally connected?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0-6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6</a:t>
            </a:r>
            <a:r>
              <a:rPr lang="en-US" dirty="0" smtClean="0"/>
              <a:t>-12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12-18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18-24</a:t>
            </a:r>
          </a:p>
          <a:p>
            <a:pPr marL="971550" lvl="1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“Always on”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1310" cy="50222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 – </a:t>
            </a:r>
            <a:r>
              <a:rPr lang="en-US" sz="2400" dirty="0"/>
              <a:t>devices </a:t>
            </a:r>
            <a:r>
              <a:rPr lang="en-US" sz="2400" dirty="0" smtClean="0"/>
              <a:t>when used by </a:t>
            </a:r>
            <a:r>
              <a:rPr lang="en-US" sz="2400" dirty="0"/>
              <a:t>people</a:t>
            </a:r>
            <a:endParaRPr lang="en-US" sz="2400" dirty="0" smtClean="0"/>
          </a:p>
          <a:p>
            <a:r>
              <a:rPr lang="en-US" sz="2400" dirty="0" smtClean="0"/>
              <a:t>Current – </a:t>
            </a:r>
            <a:r>
              <a:rPr lang="en-US" sz="2400" dirty="0"/>
              <a:t>devices </a:t>
            </a:r>
            <a:r>
              <a:rPr lang="en-US" sz="2400" dirty="0" smtClean="0"/>
              <a:t>in preparation of being used by people</a:t>
            </a:r>
          </a:p>
          <a:p>
            <a:r>
              <a:rPr lang="en-US" sz="2400" dirty="0" smtClean="0"/>
              <a:t>Future – </a:t>
            </a:r>
            <a:r>
              <a:rPr lang="en-US" sz="2400" dirty="0" err="1" smtClean="0"/>
              <a:t>userless</a:t>
            </a:r>
            <a:r>
              <a:rPr lang="en-US" sz="2400" dirty="0" smtClean="0"/>
              <a:t> device connections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18" y="3533283"/>
            <a:ext cx="3055392" cy="229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49" y="3686775"/>
            <a:ext cx="2876937" cy="213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282" y="3512899"/>
            <a:ext cx="2213062" cy="231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8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274638"/>
            <a:ext cx="8713806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Infrastructure for “Ultra-Connected”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Bandwidth Consumption</a:t>
            </a:r>
          </a:p>
          <a:p>
            <a:pPr lvl="1"/>
            <a:r>
              <a:rPr lang="en-US" dirty="0" smtClean="0"/>
              <a:t>Device Density</a:t>
            </a:r>
          </a:p>
          <a:p>
            <a:r>
              <a:rPr lang="en-US" dirty="0" smtClean="0"/>
              <a:t>Compatibility</a:t>
            </a:r>
            <a:endParaRPr lang="en-US" dirty="0"/>
          </a:p>
          <a:p>
            <a:r>
              <a:rPr lang="en-US" dirty="0" smtClean="0"/>
              <a:t>Power (AC)</a:t>
            </a:r>
          </a:p>
          <a:p>
            <a:endParaRPr lang="en-US" dirty="0"/>
          </a:p>
        </p:txBody>
      </p:sp>
      <p:pic>
        <p:nvPicPr>
          <p:cNvPr id="6" name="Picture 5" descr="IMG_151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2999597"/>
            <a:ext cx="3924300" cy="318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8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Delivery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IT expectations and responsibilities</a:t>
            </a:r>
          </a:p>
          <a:p>
            <a:pPr lvl="1"/>
            <a:r>
              <a:rPr lang="en-US" dirty="0" smtClean="0"/>
              <a:t>Mobile friendly and mobile compatible</a:t>
            </a:r>
          </a:p>
          <a:p>
            <a:pPr lvl="1"/>
            <a:r>
              <a:rPr lang="en-US" dirty="0" smtClean="0"/>
              <a:t>Agility for landscape changes</a:t>
            </a:r>
          </a:p>
          <a:p>
            <a:pPr lvl="1"/>
            <a:r>
              <a:rPr lang="en-US" dirty="0" smtClean="0"/>
              <a:t>Champion privacy and security</a:t>
            </a:r>
          </a:p>
          <a:p>
            <a:pPr lvl="1"/>
            <a:r>
              <a:rPr lang="en-US" dirty="0" smtClean="0"/>
              <a:t>IT as architect and not contractor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E8584"/>
      </a:hlink>
      <a:folHlink>
        <a:srgbClr val="FCC22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1044</Words>
  <Application>Microsoft Office PowerPoint</Application>
  <PresentationFormat>On-screen Show (4:3)</PresentationFormat>
  <Paragraphs>250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Higher Education  in the Ultra-Connected Age</vt:lpstr>
      <vt:lpstr>Agenda</vt:lpstr>
      <vt:lpstr>Poll</vt:lpstr>
      <vt:lpstr>Connectedness</vt:lpstr>
      <vt:lpstr>“Ultra-Connected” Society</vt:lpstr>
      <vt:lpstr>Poll</vt:lpstr>
      <vt:lpstr>“Always on” Devices</vt:lpstr>
      <vt:lpstr>Infrastructure for “Ultra-Connected”</vt:lpstr>
      <vt:lpstr>Service Delivery Evolution</vt:lpstr>
      <vt:lpstr>Connected Learning Framework</vt:lpstr>
      <vt:lpstr>Connected Learning Values</vt:lpstr>
      <vt:lpstr>Connected Learning Principles</vt:lpstr>
      <vt:lpstr>Connected Learning Design Principles</vt:lpstr>
      <vt:lpstr>Learning Connections Examples</vt:lpstr>
      <vt:lpstr>Reality Ends Here USC School of Cinematic Arts Card Game</vt:lpstr>
      <vt:lpstr>Reality Ends Here USC School of Cinematic Arts Card Game</vt:lpstr>
      <vt:lpstr>Reality Ends Here USC School of Cinematic Arts Card Game</vt:lpstr>
      <vt:lpstr>Reality Ends Here USC School of Cinematic Arts Card Game</vt:lpstr>
      <vt:lpstr>Reality Ends Here USC School of Cinematic Arts Card Game</vt:lpstr>
      <vt:lpstr>Reality Ends Here USC School of Cinematic Arts Card Game</vt:lpstr>
      <vt:lpstr>Traditional Learning Environment</vt:lpstr>
      <vt:lpstr>Online Learning Environment</vt:lpstr>
      <vt:lpstr>Online Learning Environment</vt:lpstr>
      <vt:lpstr>Text Poll</vt:lpstr>
      <vt:lpstr>Assumptions</vt:lpstr>
      <vt:lpstr>Assumptions</vt:lpstr>
      <vt:lpstr>Assumptions</vt:lpstr>
      <vt:lpstr>Digital Natives and Learning</vt:lpstr>
      <vt:lpstr>Questions and Contacts</vt:lpstr>
    </vt:vector>
  </TitlesOfParts>
  <Company>University of Southern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 the connected age</dc:title>
  <dc:creator>Susan E. Metros</dc:creator>
  <cp:lastModifiedBy>Colleen Keller</cp:lastModifiedBy>
  <cp:revision>111</cp:revision>
  <dcterms:created xsi:type="dcterms:W3CDTF">2013-04-04T20:33:55Z</dcterms:created>
  <dcterms:modified xsi:type="dcterms:W3CDTF">2013-04-24T15:40:47Z</dcterms:modified>
</cp:coreProperties>
</file>