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345" autoAdjust="0"/>
    <p:restoredTop sz="75223" autoAdjust="0"/>
  </p:normalViewPr>
  <p:slideViewPr>
    <p:cSldViewPr>
      <p:cViewPr>
        <p:scale>
          <a:sx n="60" d="100"/>
          <a:sy n="60" d="100"/>
        </p:scale>
        <p:origin x="-118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0"/>
    </p:cViewPr>
  </p:sorterViewPr>
  <p:notesViewPr>
    <p:cSldViewPr>
      <p:cViewPr varScale="1">
        <p:scale>
          <a:sx n="62" d="100"/>
          <a:sy n="62" d="100"/>
        </p:scale>
        <p:origin x="-2654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7C6817-7D46-46BF-B07A-3EE31383CAD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6B2311-E3A6-46C3-BF37-48EB1B89D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PeerDirectory/750?ID=12722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5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  <a:hlinkClick r:id="rId3" action="ppaction://hlinkfile"/>
              </a:rPr>
              <a:t>Michael </a:t>
            </a:r>
            <a:r>
              <a:rPr lang="en-US" dirty="0" err="1" smtClean="0">
                <a:effectLst/>
                <a:hlinkClick r:id="rId3" action="ppaction://hlinkfile"/>
              </a:rPr>
              <a:t>Kubit</a:t>
            </a:r>
            <a:r>
              <a:rPr lang="en-US" dirty="0" smtClean="0">
                <a:effectLst/>
              </a:rPr>
              <a:t> Director of Run, Information Technology Services </a:t>
            </a:r>
          </a:p>
          <a:p>
            <a:r>
              <a:rPr lang="en-US" dirty="0" smtClean="0">
                <a:effectLst/>
              </a:rPr>
              <a:t>Case Western Reserve University </a:t>
            </a:r>
          </a:p>
          <a:p>
            <a:pPr defTabSz="483306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b="1" dirty="0" smtClean="0"/>
              <a:t>Leading Sustained, Desired Change</a:t>
            </a:r>
          </a:p>
          <a:p>
            <a:pPr defTabSz="483306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b="1" dirty="0" smtClean="0"/>
              <a:t>Power may have little with org charts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300" dirty="0"/>
              <a:t>Considerations on small colleges and universities what may be a challenge in one project, may be an opportunity in another project.</a:t>
            </a:r>
          </a:p>
          <a:p>
            <a:pPr defTabSz="483306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300" dirty="0"/>
          </a:p>
          <a:p>
            <a:pPr defTabSz="483306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300" dirty="0"/>
              <a:t>No economies of scale but size may allow us to do projects large universities may not be able to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Question, do you agree these are your top 10 IT issues?</a:t>
            </a:r>
          </a:p>
          <a:p>
            <a:r>
              <a:rPr lang="en-US" dirty="0" smtClean="0"/>
              <a:t>Institution size does not affect the issues we face, it affects how we respond or</a:t>
            </a:r>
            <a:r>
              <a:rPr lang="en-US" baseline="0" dirty="0" smtClean="0"/>
              <a:t> are impacted by the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Question:  Select between yes,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8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not about the device or technology, </a:t>
            </a:r>
          </a:p>
          <a:p>
            <a:r>
              <a:rPr lang="en-US" dirty="0" smtClean="0"/>
              <a:t>It is about teaching and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r>
              <a:rPr lang="en-US" baseline="0" dirty="0" smtClean="0"/>
              <a:t> 2 contract management cloud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6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for small colleges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Ideas welcome!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just a Presidential debate, linked to the teaching and learning mission and citizenship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$2 million in IT infrastructure. Donations from Corning, Lenovo,</a:t>
            </a:r>
            <a:r>
              <a:rPr lang="en-US" baseline="0" dirty="0" smtClean="0"/>
              <a:t> Cisco, </a:t>
            </a:r>
            <a:r>
              <a:rPr lang="en-US" baseline="0" dirty="0" err="1" smtClean="0"/>
              <a:t>Tegile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Liebert</a:t>
            </a:r>
            <a:r>
              <a:rPr lang="en-US" baseline="0" dirty="0" smtClean="0"/>
              <a:t>, MSNBC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Good Enough,  80/20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dirty="0" smtClean="0"/>
              <a:t>To rephrase </a:t>
            </a:r>
            <a:r>
              <a:rPr lang="en-US" dirty="0" err="1" smtClean="0"/>
              <a:t>Rosabeth</a:t>
            </a:r>
            <a:r>
              <a:rPr lang="en-US" dirty="0" smtClean="0"/>
              <a:t> Moss </a:t>
            </a:r>
            <a:r>
              <a:rPr lang="en-US" dirty="0" err="1" smtClean="0"/>
              <a:t>Kanter</a:t>
            </a:r>
            <a:r>
              <a:rPr lang="en-US" dirty="0" smtClean="0"/>
              <a:t> “</a:t>
            </a:r>
            <a:r>
              <a:rPr lang="en-US" b="1" dirty="0" smtClean="0"/>
              <a:t>Change Is Hardest in the Middle”</a:t>
            </a:r>
            <a:endParaRPr lang="en-US" dirty="0" smtClean="0"/>
          </a:p>
          <a:p>
            <a:r>
              <a:rPr lang="en-US" dirty="0" smtClean="0"/>
              <a:t>Be the cheerleader!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2311-E3A6-46C3-BF37-48EB1B89DD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6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top down and bottom up approach meets in the middle, momentum for change happens.</a:t>
            </a:r>
          </a:p>
          <a:p>
            <a:r>
              <a:rPr lang="en-US" dirty="0" smtClean="0"/>
              <a:t>Talk their language: Operational,</a:t>
            </a:r>
            <a:r>
              <a:rPr lang="en-US" baseline="0" dirty="0" smtClean="0"/>
              <a:t> Management,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F364-5908-4CE0-AEE1-7FBF3BAB81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0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 …”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9"/>
          <a:stretch>
            <a:fillRect/>
          </a:stretch>
        </p:blipFill>
        <p:spPr bwMode="auto">
          <a:xfrm>
            <a:off x="2614613" y="955675"/>
            <a:ext cx="3932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24AF75-53B9-44D2-A6C9-0D32BBF2EDC5}" type="datetime1">
              <a:rPr lang="en-US"/>
              <a:pPr/>
              <a:t>5/7/2013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B6056C-45EA-47E8-8E81-86C17F233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54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7A992F-B436-4E6F-A879-0104A06A7261}" type="datetime1">
              <a:rPr lang="en-US"/>
              <a:pPr/>
              <a:t>5/7/2013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D7A846-8ADC-4014-B20A-BAAB6245B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028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582655-EB6C-4902-8E81-DB71F361E48C}" type="datetime1">
              <a:rPr lang="en-US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D4FB5E-7099-4F8D-A7B6-9D3609DDA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825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A4492F-C4CF-42E9-8153-EEE3328E0F10}" type="datetime1">
              <a:rPr lang="en-US"/>
              <a:pPr/>
              <a:t>5/7/2013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383313-28BD-4612-9F62-FFE0877593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388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58B82A-DB19-426D-A5B7-F08466D907CA}" type="datetime1">
              <a:rPr lang="en-US"/>
              <a:pPr/>
              <a:t>5/7/2013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4A93E3-869F-4187-8D52-B9DF977C3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32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- 2 column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40413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1" y="1371600"/>
            <a:ext cx="3886200" cy="45465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20838"/>
              </a:buClr>
              <a:buFont typeface="Wingdings" pitchFamily="2" charset="2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5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B - No heade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7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- Room for a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5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2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4" r:id="rId5"/>
    <p:sldLayoutId id="2147483662" r:id="rId6"/>
    <p:sldLayoutId id="2147483663" r:id="rId7"/>
    <p:sldLayoutId id="2147483654" r:id="rId8"/>
    <p:sldLayoutId id="2147483656" r:id="rId9"/>
    <p:sldLayoutId id="2147483657" r:id="rId10"/>
    <p:sldLayoutId id="2147483658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rzwd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ne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ouncil.cio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crzwdru" TargetMode="External"/><Relationship Id="rId2" Type="http://schemas.openxmlformats.org/officeDocument/2006/relationships/hyperlink" Target="mailto:mpiret@lynn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828800"/>
            <a:ext cx="8001000" cy="1371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EDUCAUSE Live!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Leading Large IT Projects the Small-College Way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0" y="5276613"/>
            <a:ext cx="8096595" cy="81938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Wednesday, May 8, 2013</a:t>
            </a:r>
          </a:p>
          <a:p>
            <a:r>
              <a:rPr lang="en-US" dirty="0" smtClean="0"/>
              <a:t>1:00-2:00 p.m. ET (UTC-4; 12 p.m. CT, 11 a.m. MT, 10 a.m. PT)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09600" y="3429000"/>
            <a:ext cx="8153400" cy="13716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Maria </a:t>
            </a:r>
            <a:r>
              <a:rPr lang="en-US" sz="2000" b="1" dirty="0" err="1"/>
              <a:t>Piret</a:t>
            </a:r>
            <a:r>
              <a:rPr lang="en-US" sz="2000" dirty="0"/>
              <a:t>, Director Information Systems, </a:t>
            </a:r>
            <a:r>
              <a:rPr lang="en-US" sz="2000" dirty="0" smtClean="0"/>
              <a:t>Lynn </a:t>
            </a:r>
            <a:r>
              <a:rPr lang="en-US" sz="2000" dirty="0"/>
              <a:t>University </a:t>
            </a:r>
          </a:p>
        </p:txBody>
      </p:sp>
    </p:spTree>
    <p:extLst>
      <p:ext uri="{BB962C8B-B14F-4D97-AF65-F5344CB8AC3E}">
        <p14:creationId xmlns:p14="http://schemas.microsoft.com/office/powerpoint/2010/main" val="4208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Large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Break into smaller pieces</a:t>
            </a:r>
          </a:p>
          <a:p>
            <a:r>
              <a:rPr lang="en-US" sz="2000" dirty="0" smtClean="0"/>
              <a:t>Prioritization </a:t>
            </a:r>
          </a:p>
          <a:p>
            <a:r>
              <a:rPr lang="en-US" sz="2000" dirty="0"/>
              <a:t>Manage </a:t>
            </a:r>
            <a:r>
              <a:rPr lang="en-US" sz="2000" dirty="0" smtClean="0"/>
              <a:t>scope</a:t>
            </a:r>
          </a:p>
          <a:p>
            <a:r>
              <a:rPr lang="en-US" sz="2000" dirty="0" smtClean="0"/>
              <a:t>Have people with skin in the game</a:t>
            </a:r>
          </a:p>
          <a:p>
            <a:r>
              <a:rPr lang="en-US" sz="2000" dirty="0"/>
              <a:t>Flexible </a:t>
            </a:r>
            <a:endParaRPr lang="en-US" sz="2000" dirty="0" smtClean="0"/>
          </a:p>
          <a:p>
            <a:r>
              <a:rPr lang="en-US" sz="2000" dirty="0"/>
              <a:t>Manage </a:t>
            </a:r>
            <a:r>
              <a:rPr lang="en-US" sz="2000" dirty="0" smtClean="0"/>
              <a:t>change</a:t>
            </a:r>
          </a:p>
          <a:p>
            <a:r>
              <a:rPr lang="en-US" sz="2000" dirty="0" smtClean="0"/>
              <a:t>Manage vendors </a:t>
            </a:r>
          </a:p>
          <a:p>
            <a:r>
              <a:rPr lang="en-US" sz="2000" dirty="0" smtClean="0"/>
              <a:t>Communicate, often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9" b="67618"/>
          <a:stretch/>
        </p:blipFill>
        <p:spPr bwMode="auto">
          <a:xfrm>
            <a:off x="5112743" y="1512518"/>
            <a:ext cx="3400650" cy="20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piret\AppData\Local\Microsoft\Windows\Temporary Internet Files\Content.IE5\PN3MWN25\MC9001992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68" y="2552417"/>
            <a:ext cx="194945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Every project looks ugly in the </a:t>
            </a:r>
            <a:r>
              <a:rPr lang="en-US" dirty="0" smtClean="0"/>
              <a:t>middle. You must keep your eyes </a:t>
            </a:r>
            <a:r>
              <a:rPr lang="en-US" dirty="0"/>
              <a:t>in the prize.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6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Large Projects</a:t>
            </a:r>
          </a:p>
        </p:txBody>
      </p:sp>
      <p:sp>
        <p:nvSpPr>
          <p:cNvPr id="4" name="Bent Arrow 3"/>
          <p:cNvSpPr/>
          <p:nvPr/>
        </p:nvSpPr>
        <p:spPr>
          <a:xfrm>
            <a:off x="5082247" y="4156033"/>
            <a:ext cx="1590429" cy="107239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V="1">
            <a:off x="5082247" y="2308399"/>
            <a:ext cx="1590429" cy="111682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7368848" y="3211728"/>
            <a:ext cx="1317951" cy="1102291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3185" y="1662068"/>
            <a:ext cx="26075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 Down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9869" y="5135869"/>
            <a:ext cx="25442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Bottom Up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2336" y="1662068"/>
            <a:ext cx="26075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 Down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336" y="5118264"/>
            <a:ext cx="25442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Bottom Up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60685" y="2363033"/>
            <a:ext cx="1173564" cy="20252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1795044" y="3108301"/>
            <a:ext cx="1173564" cy="19097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6863" y="3301208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Change</a:t>
            </a:r>
            <a:endParaRPr lang="en-US" sz="5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Large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stakeholders</a:t>
            </a:r>
          </a:p>
          <a:p>
            <a:pPr lvl="1"/>
            <a:r>
              <a:rPr lang="en-US" dirty="0" smtClean="0"/>
              <a:t>Operational Staff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Vendors</a:t>
            </a:r>
          </a:p>
          <a:p>
            <a:pPr lvl="1"/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Students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47537"/>
            <a:ext cx="3254939" cy="29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363222" y="1311859"/>
            <a:ext cx="2129425" cy="1248655"/>
            <a:chOff x="5962389" y="1424836"/>
            <a:chExt cx="2129425" cy="106389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92" r="8962" b="14743"/>
            <a:stretch/>
          </p:blipFill>
          <p:spPr bwMode="auto">
            <a:xfrm>
              <a:off x="5962389" y="1424836"/>
              <a:ext cx="2129425" cy="1063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705601" y="1956784"/>
              <a:ext cx="0" cy="435687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427935" y="1956784"/>
              <a:ext cx="0" cy="435687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Curved Left Arrow 17"/>
          <p:cNvSpPr/>
          <p:nvPr/>
        </p:nvSpPr>
        <p:spPr>
          <a:xfrm rot="2089226">
            <a:off x="7709658" y="2522807"/>
            <a:ext cx="731520" cy="12161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9" name="Picture 5" descr="C:\Users\mpiret\AppData\Local\Microsoft\Windows\Temporary Internet Files\Content.IE5\PN3MWN25\MC90043162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40" y="1676022"/>
            <a:ext cx="1768984" cy="1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38586" y="1055504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Attitude Bell Curve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1869" y="5547314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Stakeholder Matrix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248399"/>
            <a:ext cx="6052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Mindtools</a:t>
            </a:r>
            <a:r>
              <a:rPr lang="en-US" sz="1200" dirty="0" smtClean="0"/>
              <a:t>, Stakeholder Analysis at http</a:t>
            </a:r>
            <a:r>
              <a:rPr lang="en-US" sz="1200" dirty="0"/>
              <a:t>://www.mindtools.com/pages/article/newPPM_07.htm</a:t>
            </a:r>
          </a:p>
        </p:txBody>
      </p:sp>
    </p:spTree>
    <p:extLst>
      <p:ext uri="{BB962C8B-B14F-4D97-AF65-F5344CB8AC3E}">
        <p14:creationId xmlns:p14="http://schemas.microsoft.com/office/powerpoint/2010/main" val="37614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Org Charts</a:t>
            </a:r>
          </a:p>
          <a:p>
            <a:r>
              <a:rPr lang="en-US" sz="2400" dirty="0" smtClean="0"/>
              <a:t>Limited Resources</a:t>
            </a:r>
          </a:p>
          <a:p>
            <a:r>
              <a:rPr lang="en-US" sz="2400" dirty="0" smtClean="0"/>
              <a:t>Centralized IT </a:t>
            </a:r>
          </a:p>
          <a:p>
            <a:r>
              <a:rPr lang="en-US" sz="2400" dirty="0" smtClean="0"/>
              <a:t>Staff wears different hats</a:t>
            </a:r>
          </a:p>
          <a:p>
            <a:r>
              <a:rPr lang="en-US" sz="2400" dirty="0" smtClean="0"/>
              <a:t>Silo mentality, IT as core business</a:t>
            </a:r>
          </a:p>
          <a:p>
            <a:r>
              <a:rPr lang="en-US" sz="2400" dirty="0" smtClean="0"/>
              <a:t>More agile </a:t>
            </a:r>
          </a:p>
          <a:p>
            <a:r>
              <a:rPr lang="en-US" sz="2400" dirty="0" smtClean="0"/>
              <a:t>Private </a:t>
            </a:r>
            <a:r>
              <a:rPr lang="en-US" sz="2400" dirty="0" err="1" smtClean="0"/>
              <a:t>vs</a:t>
            </a:r>
            <a:r>
              <a:rPr lang="en-US" sz="2400" dirty="0" smtClean="0"/>
              <a:t> Public </a:t>
            </a:r>
          </a:p>
          <a:p>
            <a:r>
              <a:rPr lang="en-US" sz="2400" dirty="0" smtClean="0"/>
              <a:t>No economies of scale </a:t>
            </a:r>
          </a:p>
          <a:p>
            <a:r>
              <a:rPr lang="en-US" sz="2400" dirty="0" smtClean="0"/>
              <a:t>Location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dirty="0" smtClean="0"/>
              <a:t>Educause Top-Ten IT Issues, 2012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6829" y="2005970"/>
            <a:ext cx="8079971" cy="3912228"/>
          </a:xfrm>
        </p:spPr>
        <p:txBody>
          <a:bodyPr/>
          <a:lstStyle/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IT skills and roles</a:t>
            </a:r>
            <a:endParaRPr lang="en-US" sz="2000" dirty="0"/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IT consumerization / BYOD</a:t>
            </a:r>
            <a:endParaRPr lang="en-US" sz="2000" dirty="0"/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Cloud Strategy </a:t>
            </a:r>
            <a:endParaRPr lang="en-US" sz="2000" dirty="0"/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Institutional efficiency</a:t>
            </a:r>
            <a:endParaRPr lang="en-US" sz="2000" dirty="0"/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Institutional decision-making</a:t>
            </a:r>
            <a:endParaRPr lang="en-US" sz="2000" dirty="0"/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Analytics</a:t>
            </a:r>
            <a:endParaRPr lang="en-US" sz="2000" dirty="0"/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Funding </a:t>
            </a:r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Using </a:t>
            </a:r>
            <a:r>
              <a:rPr lang="en-US" sz="2000" dirty="0"/>
              <a:t>IT </a:t>
            </a:r>
            <a:r>
              <a:rPr lang="en-US" sz="2000" dirty="0" smtClean="0"/>
              <a:t>transformatively</a:t>
            </a:r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Supporting research</a:t>
            </a:r>
            <a:endParaRPr lang="en-US" sz="2000" dirty="0"/>
          </a:p>
          <a:p>
            <a:pPr marL="465138" indent="-457200" eaLnBrk="1" hangingPunct="1">
              <a:buFont typeface="+mj-lt"/>
              <a:buAutoNum type="arabicPeriod"/>
            </a:pPr>
            <a:r>
              <a:rPr lang="en-US" sz="2000" dirty="0" smtClean="0"/>
              <a:t>Governance</a:t>
            </a:r>
            <a:endParaRPr lang="en-US" sz="2000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878" y="1143000"/>
            <a:ext cx="775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Institution size does not affect the issues, it affects how we manage and respond to those issues!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74292" y="5456468"/>
            <a:ext cx="313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EDUCAUSE Review Volume 46, Number 3, May/June 2011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01" y="3194137"/>
            <a:ext cx="3602736" cy="216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dirty="0" smtClean="0"/>
              <a:t>Question to Audience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 indent="0" eaLnBrk="1" hangingPunct="1">
              <a:buNone/>
            </a:pPr>
            <a:r>
              <a:rPr lang="en-US" dirty="0"/>
              <a:t>Do you agree with </a:t>
            </a:r>
            <a:r>
              <a:rPr lang="en-US" dirty="0" smtClean="0"/>
              <a:t>EDUCAUSE Top 10 IT issues? </a:t>
            </a:r>
            <a:endParaRPr lang="en-US" dirty="0"/>
          </a:p>
          <a:p>
            <a:pPr marL="288925" lvl="1" indent="0" eaLnBrk="1" hangingPunct="1">
              <a:buNone/>
            </a:pPr>
            <a:r>
              <a:rPr lang="en-US" sz="2000" dirty="0" smtClean="0"/>
              <a:t>		</a:t>
            </a:r>
          </a:p>
          <a:p>
            <a:pPr marL="288925" lvl="1" indent="0" eaLnBrk="1" hangingPunct="1">
              <a:buNone/>
            </a:pPr>
            <a:r>
              <a:rPr lang="en-US" sz="2000" dirty="0"/>
              <a:t>	</a:t>
            </a:r>
            <a:r>
              <a:rPr lang="en-US" sz="2000" dirty="0" smtClean="0"/>
              <a:t>	YES?</a:t>
            </a:r>
          </a:p>
          <a:p>
            <a:pPr marL="288925" lvl="1" indent="0" eaLnBrk="1" hangingPunct="1">
              <a:buNone/>
            </a:pPr>
            <a:endParaRPr lang="en-US" sz="2000" dirty="0" smtClean="0"/>
          </a:p>
          <a:p>
            <a:pPr marL="288925" lvl="1" indent="0" eaLnBrk="1" hangingPunct="1">
              <a:buNone/>
            </a:pPr>
            <a:r>
              <a:rPr lang="en-US" sz="2000" dirty="0" smtClean="0"/>
              <a:t>		NO?</a:t>
            </a:r>
          </a:p>
        </p:txBody>
      </p:sp>
      <p:pic>
        <p:nvPicPr>
          <p:cNvPr id="5" name="Picture 2" descr="C:\Users\mpiret\AppData\Local\Microsoft\Windows\Temporary Internet Files\Content.IE5\D97KQPD5\MC900431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0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Staff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Non technical skills</a:t>
            </a:r>
          </a:p>
          <a:p>
            <a:r>
              <a:rPr lang="en-US" sz="2000" dirty="0" smtClean="0"/>
              <a:t>Consulting and vendors</a:t>
            </a:r>
          </a:p>
          <a:p>
            <a:r>
              <a:rPr lang="en-US" sz="2000" dirty="0" smtClean="0"/>
              <a:t>Foster SME, power users </a:t>
            </a:r>
          </a:p>
          <a:p>
            <a:r>
              <a:rPr lang="en-US" sz="2000" dirty="0" smtClean="0"/>
              <a:t>Diversity </a:t>
            </a:r>
          </a:p>
          <a:p>
            <a:r>
              <a:rPr lang="en-US" sz="2000" dirty="0" smtClean="0"/>
              <a:t>Fit</a:t>
            </a:r>
          </a:p>
          <a:p>
            <a:r>
              <a:rPr lang="en-US" sz="2000" dirty="0" smtClean="0"/>
              <a:t>Work close with HR</a:t>
            </a:r>
          </a:p>
          <a:p>
            <a:r>
              <a:rPr lang="en-US" sz="2000" dirty="0" smtClean="0"/>
              <a:t>Documentation &amp; Coverage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Know the business: </a:t>
            </a:r>
          </a:p>
          <a:p>
            <a:pPr marL="0" indent="0">
              <a:buNone/>
            </a:pPr>
            <a:r>
              <a:rPr lang="en-US" sz="2800" dirty="0" smtClean="0"/>
              <a:t>Education!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4400" y="1367871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Harry </a:t>
            </a:r>
            <a:r>
              <a:rPr lang="en-US" sz="800" dirty="0"/>
              <a:t>Harris Flick.com http://www.flickr.com/photos/harryharris/3582799666/sizes/m/in/photostream/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82" y="2532993"/>
            <a:ext cx="3602736" cy="23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8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18" y="2612362"/>
            <a:ext cx="4471017" cy="287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600" dirty="0">
                <a:latin typeface="Arial" pitchFamily="34" charset="0"/>
                <a:cs typeface="Arial" pitchFamily="34" charset="0"/>
              </a:rPr>
              <a:t>CONSUMERIZATION / BYOD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People bringing technology faster than our adoption rates</a:t>
            </a:r>
          </a:p>
          <a:p>
            <a:r>
              <a:rPr lang="en-US" sz="2000" dirty="0" smtClean="0"/>
              <a:t>Expectation</a:t>
            </a:r>
          </a:p>
          <a:p>
            <a:r>
              <a:rPr lang="en-US" sz="2000" dirty="0" smtClean="0"/>
              <a:t>Standards</a:t>
            </a:r>
          </a:p>
          <a:p>
            <a:r>
              <a:rPr lang="en-US" sz="2000" dirty="0" smtClean="0"/>
              <a:t>Infrastructure</a:t>
            </a:r>
          </a:p>
          <a:p>
            <a:r>
              <a:rPr lang="en-US" sz="2000" dirty="0" smtClean="0"/>
              <a:t>Scope</a:t>
            </a:r>
          </a:p>
          <a:p>
            <a:r>
              <a:rPr lang="en-US" sz="2000" dirty="0" smtClean="0"/>
              <a:t>Gap analysis </a:t>
            </a:r>
          </a:p>
          <a:p>
            <a:r>
              <a:rPr lang="en-US" sz="2000" dirty="0" smtClean="0"/>
              <a:t>Faculty support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err="1" smtClean="0"/>
              <a:t>Trendmatcher</a:t>
            </a:r>
            <a:r>
              <a:rPr lang="en-US" sz="800" dirty="0" smtClean="0"/>
              <a:t> </a:t>
            </a:r>
            <a:r>
              <a:rPr lang="en-US" sz="800" dirty="0"/>
              <a:t>Flick.com http://www.flickr.com/photos/webber/6812400649/sizes/m/in/photostream/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“Technology is the campfire around which we tell our stories.”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Laurie </a:t>
            </a:r>
            <a:r>
              <a:rPr lang="en-US" dirty="0"/>
              <a:t>Anderson</a:t>
            </a:r>
          </a:p>
        </p:txBody>
      </p:sp>
    </p:spTree>
    <p:extLst>
      <p:ext uri="{BB962C8B-B14F-4D97-AF65-F5344CB8AC3E}">
        <p14:creationId xmlns:p14="http://schemas.microsoft.com/office/powerpoint/2010/main" val="14372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COLLABORATION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dirty="0" smtClean="0"/>
              <a:t>Please contribute with your comments to the </a:t>
            </a:r>
            <a:r>
              <a:rPr lang="en-US" dirty="0"/>
              <a:t>G</a:t>
            </a:r>
            <a:r>
              <a:rPr lang="en-US" dirty="0" smtClean="0"/>
              <a:t>oogle document  </a:t>
            </a:r>
            <a:endParaRPr lang="en-US" dirty="0"/>
          </a:p>
          <a:p>
            <a:pPr marL="288925" lvl="1" indent="0" eaLnBrk="1" hangingPunct="1">
              <a:buNone/>
            </a:pPr>
            <a:r>
              <a:rPr lang="en-US" sz="3600" b="1" dirty="0" smtClean="0"/>
              <a:t>   </a:t>
            </a:r>
          </a:p>
          <a:p>
            <a:pPr marL="288925" lvl="1" indent="0" eaLnBrk="1" hangingPunct="1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en-US" sz="3600" b="1" dirty="0" smtClean="0">
                <a:hlinkClick r:id="rId3"/>
              </a:rPr>
              <a:t>http</a:t>
            </a:r>
            <a:r>
              <a:rPr lang="en-US" sz="3600" b="1" dirty="0">
                <a:hlinkClick r:id="rId3"/>
              </a:rPr>
              <a:t>://</a:t>
            </a:r>
            <a:r>
              <a:rPr lang="en-US" sz="3600" b="1" dirty="0" smtClean="0">
                <a:hlinkClick r:id="rId3"/>
              </a:rPr>
              <a:t>tinyurl.com/crzwdru</a:t>
            </a:r>
            <a:r>
              <a:rPr lang="en-US" sz="3600" b="1" dirty="0" smtClean="0"/>
              <a:t> </a:t>
            </a:r>
            <a:endParaRPr lang="en-US" b="1" dirty="0" smtClean="0"/>
          </a:p>
          <a:p>
            <a:pPr marL="288925" lvl="1" indent="0" eaLnBrk="1" hangingPunct="1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 eaLnBrk="1" hangingPunct="1"/>
            <a:endParaRPr lang="en-US" dirty="0" smtClean="0"/>
          </a:p>
          <a:p>
            <a:pPr marL="288925" lvl="1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Cloud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4269971" cy="5029201"/>
          </a:xfrm>
        </p:spPr>
        <p:txBody>
          <a:bodyPr/>
          <a:lstStyle/>
          <a:p>
            <a:r>
              <a:rPr lang="en-US" sz="2000" dirty="0" smtClean="0"/>
              <a:t>Services &gt;5yrs </a:t>
            </a:r>
          </a:p>
          <a:p>
            <a:r>
              <a:rPr lang="en-US" sz="2000" dirty="0" smtClean="0"/>
              <a:t>Implementation time</a:t>
            </a:r>
          </a:p>
          <a:p>
            <a:r>
              <a:rPr lang="en-US" sz="2000" dirty="0" smtClean="0"/>
              <a:t>May not have alternative</a:t>
            </a:r>
          </a:p>
          <a:p>
            <a:r>
              <a:rPr lang="en-US" sz="2000" dirty="0" smtClean="0"/>
              <a:t>Contract Management</a:t>
            </a:r>
          </a:p>
          <a:p>
            <a:r>
              <a:rPr lang="en-US" sz="2000" dirty="0" smtClean="0"/>
              <a:t>Cash flows, budget</a:t>
            </a:r>
          </a:p>
          <a:p>
            <a:r>
              <a:rPr lang="en-US" sz="2000" dirty="0" smtClean="0"/>
              <a:t>Authentication, SSO</a:t>
            </a:r>
          </a:p>
          <a:p>
            <a:r>
              <a:rPr lang="en-US" sz="2000" dirty="0" smtClean="0"/>
              <a:t>Data Integration</a:t>
            </a:r>
          </a:p>
          <a:p>
            <a:r>
              <a:rPr lang="en-US" sz="2000" dirty="0" smtClean="0"/>
              <a:t>Data Conversion</a:t>
            </a:r>
          </a:p>
          <a:p>
            <a:pPr lvl="1"/>
            <a:r>
              <a:rPr lang="en-US" sz="1600" dirty="0" smtClean="0"/>
              <a:t>Flat Files</a:t>
            </a:r>
          </a:p>
          <a:p>
            <a:pPr lvl="1"/>
            <a:r>
              <a:rPr lang="en-US" sz="1600" dirty="0" smtClean="0"/>
              <a:t>Hierarchical DB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Vendor change management (should you trust?)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mpiret\AppData\Local\Microsoft\Windows\Temporary Internet Files\Content.IE5\PN3MWN25\MC9004325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36" y="714223"/>
            <a:ext cx="2417370" cy="24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piret\AppData\Local\Microsoft\Windows\Temporary Internet Files\Content.IE5\45M2XHKX\MC90043258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52" y="115239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48822" y="3394553"/>
            <a:ext cx="0" cy="2243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48822" y="5637647"/>
            <a:ext cx="24759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586608" y="4928991"/>
            <a:ext cx="2317488" cy="45719"/>
          </a:xfrm>
          <a:custGeom>
            <a:avLst/>
            <a:gdLst>
              <a:gd name="connsiteX0" fmla="*/ 0 w 2267384"/>
              <a:gd name="connsiteY0" fmla="*/ 0 h 137786"/>
              <a:gd name="connsiteX1" fmla="*/ 363255 w 2267384"/>
              <a:gd name="connsiteY1" fmla="*/ 125260 h 137786"/>
              <a:gd name="connsiteX2" fmla="*/ 363255 w 2267384"/>
              <a:gd name="connsiteY2" fmla="*/ 125260 h 137786"/>
              <a:gd name="connsiteX3" fmla="*/ 2041743 w 2267384"/>
              <a:gd name="connsiteY3" fmla="*/ 137786 h 137786"/>
              <a:gd name="connsiteX4" fmla="*/ 2204581 w 2267384"/>
              <a:gd name="connsiteY4" fmla="*/ 125260 h 1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384" h="137786">
                <a:moveTo>
                  <a:pt x="0" y="0"/>
                </a:moveTo>
                <a:lnTo>
                  <a:pt x="363255" y="125260"/>
                </a:lnTo>
                <a:lnTo>
                  <a:pt x="363255" y="125260"/>
                </a:lnTo>
                <a:lnTo>
                  <a:pt x="2041743" y="137786"/>
                </a:lnTo>
                <a:cubicBezTo>
                  <a:pt x="2348631" y="137786"/>
                  <a:pt x="2276606" y="131523"/>
                  <a:pt x="2204581" y="12526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6342" y="3441526"/>
            <a:ext cx="2846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5442" y="5637647"/>
            <a:ext cx="6815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Yrs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586608" y="3867938"/>
            <a:ext cx="2267211" cy="1467170"/>
          </a:xfrm>
          <a:custGeom>
            <a:avLst/>
            <a:gdLst>
              <a:gd name="connsiteX0" fmla="*/ 0 w 2267211"/>
              <a:gd name="connsiteY0" fmla="*/ 52709 h 1467170"/>
              <a:gd name="connsiteX1" fmla="*/ 363255 w 2267211"/>
              <a:gd name="connsiteY1" fmla="*/ 152917 h 1467170"/>
              <a:gd name="connsiteX2" fmla="*/ 1215025 w 2267211"/>
              <a:gd name="connsiteY2" fmla="*/ 1342889 h 1467170"/>
              <a:gd name="connsiteX3" fmla="*/ 2267211 w 2267211"/>
              <a:gd name="connsiteY3" fmla="*/ 1430572 h 1467170"/>
              <a:gd name="connsiteX4" fmla="*/ 2267211 w 2267211"/>
              <a:gd name="connsiteY4" fmla="*/ 1430572 h 146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211" h="1467170">
                <a:moveTo>
                  <a:pt x="0" y="52709"/>
                </a:moveTo>
                <a:cubicBezTo>
                  <a:pt x="80375" y="-4702"/>
                  <a:pt x="160751" y="-62113"/>
                  <a:pt x="363255" y="152917"/>
                </a:cubicBezTo>
                <a:cubicBezTo>
                  <a:pt x="565759" y="367947"/>
                  <a:pt x="897699" y="1129947"/>
                  <a:pt x="1215025" y="1342889"/>
                </a:cubicBezTo>
                <a:cubicBezTo>
                  <a:pt x="1532351" y="1555831"/>
                  <a:pt x="2267211" y="1430572"/>
                  <a:pt x="2267211" y="1430572"/>
                </a:cubicBezTo>
                <a:lnTo>
                  <a:pt x="2267211" y="143057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MOOC or not to </a:t>
            </a:r>
            <a:r>
              <a:rPr lang="en-US" smtClean="0"/>
              <a:t>MOOC?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Yes: </a:t>
            </a:r>
            <a:r>
              <a:rPr lang="en-US" dirty="0"/>
              <a:t>we are working/considering MOOC projects, (Please explain in the chat space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No:  </a:t>
            </a:r>
            <a:r>
              <a:rPr lang="en-US" dirty="0"/>
              <a:t>we are not considering MOOC projects at the moment, (Please explain in the chat space)</a:t>
            </a:r>
          </a:p>
        </p:txBody>
      </p:sp>
      <p:pic>
        <p:nvPicPr>
          <p:cNvPr id="5" name="Picture 2" descr="C:\Users\mpiret\AppData\Local\Microsoft\Windows\Temporary Internet Files\Content.IE5\D97KQPD5\MC900431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0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en-US" dirty="0" smtClean="0"/>
              <a:t>Continue the conversation!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000" b="1" dirty="0" smtClean="0"/>
              <a:t>Consider telling your story!</a:t>
            </a:r>
          </a:p>
          <a:p>
            <a:pPr lvl="1" eaLnBrk="1" hangingPunct="1"/>
            <a:r>
              <a:rPr lang="en-US" sz="2000" b="1" dirty="0" smtClean="0"/>
              <a:t>EDUCASE Constituent Groups </a:t>
            </a:r>
          </a:p>
          <a:p>
            <a:pPr lvl="2" eaLnBrk="1" hangingPunct="1"/>
            <a:r>
              <a:rPr lang="en-US" sz="1800" dirty="0" smtClean="0"/>
              <a:t>Small Colleges (SMALLCOL), Chief Information Officers (CIO), IT Strategic Planning (STRATPLAN), Administrative Systems Management (ASM), Project Management (PROJECT)</a:t>
            </a:r>
          </a:p>
          <a:p>
            <a:pPr lvl="1" eaLnBrk="1" hangingPunct="1"/>
            <a:r>
              <a:rPr lang="en-US" sz="2000" b="1" dirty="0"/>
              <a:t>Project Management Course and </a:t>
            </a:r>
            <a:r>
              <a:rPr lang="en-US" sz="2000" b="1" dirty="0" smtClean="0"/>
              <a:t>Resources</a:t>
            </a:r>
          </a:p>
          <a:p>
            <a:pPr lvl="2" eaLnBrk="1" hangingPunct="1"/>
            <a:r>
              <a:rPr lang="en-US" sz="1600" b="1" dirty="0" smtClean="0"/>
              <a:t>EDUCAUSE Project Management</a:t>
            </a:r>
          </a:p>
          <a:p>
            <a:pPr lvl="2" eaLnBrk="1" hangingPunct="1"/>
            <a:r>
              <a:rPr lang="en-US" sz="1600" b="1" dirty="0" smtClean="0"/>
              <a:t>Project Management Institute (PMI)</a:t>
            </a:r>
          </a:p>
          <a:p>
            <a:pPr lvl="1" eaLnBrk="1" hangingPunct="1"/>
            <a:r>
              <a:rPr lang="en-US" sz="2000" b="1" dirty="0" smtClean="0"/>
              <a:t>Professional Development</a:t>
            </a:r>
            <a:endParaRPr lang="en-US" sz="1600" dirty="0" smtClean="0"/>
          </a:p>
          <a:p>
            <a:pPr lvl="2" eaLnBrk="1" hangingPunct="1"/>
            <a:r>
              <a:rPr lang="en-US" sz="1800" dirty="0" smtClean="0"/>
              <a:t>Conferences, EDUCAUSE Institute</a:t>
            </a:r>
          </a:p>
          <a:p>
            <a:pPr lvl="1" eaLnBrk="1" hangingPunct="1"/>
            <a:r>
              <a:rPr lang="en-US" sz="2000" b="1" dirty="0" smtClean="0"/>
              <a:t>Other Organizations</a:t>
            </a:r>
          </a:p>
          <a:p>
            <a:pPr lvl="2" eaLnBrk="1" hangingPunct="1"/>
            <a:r>
              <a:rPr lang="en-US" sz="1800" dirty="0" smtClean="0"/>
              <a:t>Society for Information Management (SIM) </a:t>
            </a:r>
            <a:r>
              <a:rPr lang="en-US" sz="1800" u="sng" dirty="0">
                <a:hlinkClick r:id="rId3"/>
              </a:rPr>
              <a:t>http://www.simnet.org</a:t>
            </a:r>
            <a:r>
              <a:rPr lang="en-US" sz="1800" u="sng" dirty="0" smtClean="0">
                <a:hlinkClick r:id="rId3"/>
              </a:rPr>
              <a:t>/</a:t>
            </a:r>
            <a:endParaRPr lang="en-US" sz="1800" u="sng" dirty="0" smtClean="0"/>
          </a:p>
          <a:p>
            <a:pPr lvl="2" eaLnBrk="1" hangingPunct="1"/>
            <a:r>
              <a:rPr lang="en-US" sz="1800" dirty="0" smtClean="0"/>
              <a:t>CIO Executive Council </a:t>
            </a:r>
            <a:r>
              <a:rPr lang="en-US" sz="1800" u="sng" dirty="0" smtClean="0">
                <a:hlinkClick r:id="rId4"/>
              </a:rPr>
              <a:t>http</a:t>
            </a:r>
            <a:r>
              <a:rPr lang="en-US" sz="1800" u="sng" dirty="0">
                <a:hlinkClick r:id="rId4"/>
              </a:rPr>
              <a:t>://council.cio.com/</a:t>
            </a:r>
            <a:endParaRPr lang="en-US" sz="1800" dirty="0"/>
          </a:p>
          <a:p>
            <a:pPr lvl="2" eaLnBrk="1" hangingPunct="1"/>
            <a:endParaRPr lang="en-US" dirty="0"/>
          </a:p>
          <a:p>
            <a:pPr lvl="2" eaLnBrk="1" hangingPunct="1"/>
            <a:endParaRPr lang="en-US" sz="2000" dirty="0" smtClean="0"/>
          </a:p>
          <a:p>
            <a:pPr marL="288925" lvl="1" indent="0"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097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4067175"/>
            <a:ext cx="7772400" cy="14700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algn="ctr" eaLnBrk="1" hangingPunct="1"/>
            <a:endParaRPr lang="en-US" cap="none" dirty="0" smtClean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5" name="Picture 2" descr="C:\Users\mpiret\AppData\Local\Microsoft\Windows\Temporary Internet Files\Content.IE5\UOFZS3WK\MC9004315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63" y="2286000"/>
            <a:ext cx="2287473" cy="22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1981200"/>
            <a:ext cx="7772400" cy="355600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chemeClr val="tx1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algn="ctr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Maria Piret</a:t>
            </a:r>
          </a:p>
          <a:p>
            <a:pPr algn="ctr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  <a:hlinkClick r:id="rId2"/>
              </a:rPr>
              <a:t>mpiret@lynn.edu</a:t>
            </a:r>
            <a:endParaRPr lang="en-US" cap="none" dirty="0" smtClean="0">
              <a:latin typeface="Arial" charset="0"/>
              <a:ea typeface="ＭＳ Ｐゴシック" pitchFamily="96" charset="-128"/>
            </a:endParaRPr>
          </a:p>
          <a:p>
            <a:pPr algn="ctr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G+ Maria Piret</a:t>
            </a:r>
          </a:p>
          <a:p>
            <a:pPr algn="ctr" eaLnBrk="1" hangingPunct="1"/>
            <a:r>
              <a:rPr lang="en-US" cap="none" dirty="0" smtClean="0">
                <a:latin typeface="Arial" charset="0"/>
                <a:ea typeface="ＭＳ Ｐゴシック" pitchFamily="96" charset="-128"/>
              </a:rPr>
              <a:t>LinkedIn: Maria Piret</a:t>
            </a:r>
          </a:p>
          <a:p>
            <a:pPr marL="0" lvl="1" algn="ctr" eaLnBrk="1" hangingPunct="1"/>
            <a:endParaRPr lang="en-US" sz="3200" dirty="0"/>
          </a:p>
          <a:p>
            <a:pPr marL="0" lvl="1" algn="ctr" eaLnBrk="1" hangingPunct="1"/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tinyurl.com/crzwdru</a:t>
            </a:r>
            <a:r>
              <a:rPr lang="en-US" sz="3200" dirty="0" smtClean="0"/>
              <a:t> </a:t>
            </a:r>
            <a:endParaRPr lang="en-US" sz="3200" dirty="0"/>
          </a:p>
          <a:p>
            <a:pPr algn="ctr" eaLnBrk="1" hangingPunct="1"/>
            <a:endParaRPr lang="en-US" cap="none" dirty="0" smtClean="0">
              <a:latin typeface="Arial" charset="0"/>
              <a:ea typeface="ＭＳ Ｐゴシック" pitchFamily="96" charset="-128"/>
            </a:endParaRPr>
          </a:p>
          <a:p>
            <a:pPr algn="ctr" eaLnBrk="1" hangingPunct="1"/>
            <a:endParaRPr lang="en-US" cap="none" dirty="0" smtClean="0"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8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Lynn University</a:t>
            </a:r>
          </a:p>
          <a:p>
            <a:r>
              <a:rPr lang="en-US" dirty="0" smtClean="0"/>
              <a:t>Leading Large Projects</a:t>
            </a:r>
          </a:p>
          <a:p>
            <a:r>
              <a:rPr lang="en-US" dirty="0"/>
              <a:t>Challenges &amp; 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EDUCAUSE TOP 10 Issues 2012</a:t>
            </a:r>
          </a:p>
          <a:p>
            <a:r>
              <a:rPr lang="en-US" dirty="0" smtClean="0"/>
              <a:t>Top 3 Issues</a:t>
            </a:r>
          </a:p>
          <a:p>
            <a:pPr lvl="1"/>
            <a:r>
              <a:rPr lang="en-US" dirty="0" smtClean="0"/>
              <a:t>IT Skills and Roles</a:t>
            </a:r>
          </a:p>
          <a:p>
            <a:pPr lvl="1"/>
            <a:r>
              <a:rPr lang="en-US" dirty="0" err="1" smtClean="0"/>
              <a:t>Consumerization</a:t>
            </a:r>
            <a:r>
              <a:rPr lang="en-US" dirty="0" smtClean="0"/>
              <a:t> / BYOD</a:t>
            </a:r>
          </a:p>
          <a:p>
            <a:pPr lvl="1"/>
            <a:r>
              <a:rPr lang="en-US" dirty="0" smtClean="0"/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2702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Lynn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Located in Boca Raton, FL </a:t>
            </a:r>
          </a:p>
          <a:p>
            <a:r>
              <a:rPr lang="en-US" sz="2000" dirty="0" smtClean="0"/>
              <a:t>Independent</a:t>
            </a:r>
            <a:r>
              <a:rPr lang="en-US" sz="2000" dirty="0"/>
              <a:t>, nonprofit, </a:t>
            </a:r>
            <a:r>
              <a:rPr lang="en-US" sz="2000" dirty="0" smtClean="0"/>
              <a:t>coeducational</a:t>
            </a:r>
          </a:p>
          <a:p>
            <a:r>
              <a:rPr lang="en-US" sz="2000" dirty="0" smtClean="0"/>
              <a:t>Enrollment: 2,109</a:t>
            </a:r>
            <a:r>
              <a:rPr lang="en-US" sz="2000" dirty="0"/>
              <a:t>, from 44 states and 78 </a:t>
            </a:r>
            <a:r>
              <a:rPr lang="en-US" sz="2000" dirty="0" smtClean="0"/>
              <a:t>nations</a:t>
            </a:r>
          </a:p>
          <a:p>
            <a:r>
              <a:rPr lang="en-US" sz="1700" dirty="0" smtClean="0"/>
              <a:t>Student </a:t>
            </a:r>
            <a:r>
              <a:rPr lang="en-US" sz="1700" dirty="0"/>
              <a:t>to Faculty Ratio 16:1</a:t>
            </a:r>
          </a:p>
          <a:p>
            <a:r>
              <a:rPr lang="en-US" sz="2000" dirty="0" smtClean="0"/>
              <a:t>27 </a:t>
            </a:r>
            <a:r>
              <a:rPr lang="en-US" sz="2000" dirty="0"/>
              <a:t>bachelor's </a:t>
            </a:r>
            <a:r>
              <a:rPr lang="en-US" sz="2000" dirty="0" smtClean="0"/>
              <a:t>degrees (daytime, eve &amp; online)</a:t>
            </a:r>
          </a:p>
          <a:p>
            <a:r>
              <a:rPr lang="en-US" sz="2000" dirty="0"/>
              <a:t>8 master's </a:t>
            </a:r>
            <a:r>
              <a:rPr lang="en-US" sz="2000" dirty="0" smtClean="0"/>
              <a:t>degrees (evening &amp; online)</a:t>
            </a:r>
          </a:p>
          <a:p>
            <a:r>
              <a:rPr lang="en-US" sz="2000" dirty="0" err="1"/>
              <a:t>Ed.D</a:t>
            </a:r>
            <a:r>
              <a:rPr lang="en-US" sz="2000" dirty="0"/>
              <a:t>. for scholar </a:t>
            </a:r>
            <a:r>
              <a:rPr lang="en-US" sz="2000" dirty="0" smtClean="0"/>
              <a:t>practitioners</a:t>
            </a:r>
          </a:p>
          <a:p>
            <a:r>
              <a:rPr lang="en-US" sz="2000" dirty="0" smtClean="0"/>
              <a:t>No tenure track for faculty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602736" cy="23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072521" cy="278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Lynn University IT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Centralized Department</a:t>
            </a:r>
          </a:p>
          <a:p>
            <a:pPr lvl="1"/>
            <a:r>
              <a:rPr lang="en-US" sz="2000" dirty="0" smtClean="0"/>
              <a:t>Information Systems, </a:t>
            </a:r>
          </a:p>
          <a:p>
            <a:pPr lvl="1"/>
            <a:r>
              <a:rPr lang="en-US" sz="2000" dirty="0" smtClean="0"/>
              <a:t>Networking, Telco, Helpdesk</a:t>
            </a:r>
          </a:p>
          <a:p>
            <a:pPr lvl="1"/>
            <a:r>
              <a:rPr lang="en-US" sz="2000" dirty="0" smtClean="0"/>
              <a:t>Library </a:t>
            </a:r>
          </a:p>
          <a:p>
            <a:r>
              <a:rPr lang="en-US" sz="2000" dirty="0" smtClean="0"/>
              <a:t>30 staff</a:t>
            </a:r>
          </a:p>
          <a:p>
            <a:r>
              <a:rPr lang="en-US" sz="2000" dirty="0" smtClean="0"/>
              <a:t>CIO reports to President </a:t>
            </a:r>
          </a:p>
          <a:p>
            <a:r>
              <a:rPr lang="en-US" sz="2000" dirty="0" smtClean="0"/>
              <a:t>Manage institution technology budget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2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Initiative 2012 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Presidential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Setup Presidential Debate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Viewing Parties &amp; Events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Fall 2012 UG courses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K-12 Debate Curriculum for Palm Beach School District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Tours K-12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Library exhibit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Lectures &amp; Seminars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Carry on with business as usual!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741" y="1447800"/>
            <a:ext cx="31979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42" y="3762609"/>
            <a:ext cx="3207968" cy="21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53114"/>
            <a:ext cx="1946499" cy="61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4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Initiative 2012 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Presidential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Related Projects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Wireless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VoIP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Co-Location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Cabling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Debate Area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Debate Hall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Modular 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Broadcast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Platforms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Production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Trucks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CCTV/CATV Support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30188" lvl="1" indent="-230188">
              <a:buClr>
                <a:srgbClr val="DA5919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Ticketing/Credential</a:t>
            </a:r>
            <a:endParaRPr lang="en-US" sz="2000" dirty="0"/>
          </a:p>
          <a:p>
            <a:pPr marL="230188" lvl="1" indent="-230188">
              <a:buClr>
                <a:srgbClr val="DA5919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 Card</a:t>
            </a:r>
            <a:endParaRPr lang="en-US" sz="2000" dirty="0"/>
          </a:p>
          <a:p>
            <a:pPr marL="230188" lvl="1" indent="-230188">
              <a:buClr>
                <a:srgbClr val="DA5919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Outside Debate Area</a:t>
            </a:r>
            <a:endParaRPr lang="en-US" sz="2000" dirty="0"/>
          </a:p>
          <a:p>
            <a:pPr marL="230188" lvl="1" indent="-230188">
              <a:buClr>
                <a:srgbClr val="DA5919"/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Secret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14878"/>
            <a:ext cx="3602736" cy="23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72357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$2 million IT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investment!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58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Initiative 2013 </a:t>
            </a:r>
            <a:br>
              <a:rPr lang="en-US" dirty="0" smtClean="0"/>
            </a:br>
            <a:r>
              <a:rPr lang="en-US" dirty="0" smtClean="0"/>
              <a:t>iPad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29" y="1529255"/>
            <a:ext cx="4041371" cy="45465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iPad mini Freshman 2013 (+500)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iPads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100 faculty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iPads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50 mentors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Professional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Revamp Core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courses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Policies, acceptable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usage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&amp; Implement business processes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3279"/>
            <a:ext cx="3604625" cy="270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4367" y="5373665"/>
            <a:ext cx="370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Sean </a:t>
            </a:r>
            <a:r>
              <a:rPr lang="en-US" sz="800" dirty="0" err="1" smtClean="0"/>
              <a:t>MacEntee</a:t>
            </a:r>
            <a:r>
              <a:rPr lang="en-US" sz="800" dirty="0" smtClean="0"/>
              <a:t> </a:t>
            </a:r>
            <a:r>
              <a:rPr lang="en-US" sz="800" dirty="0"/>
              <a:t>Flick.com http://www.flickr.com/photos/smemon/7118776943/sizes/m/in/photostream/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29868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your institution define “large” projects?</a:t>
            </a:r>
          </a:p>
          <a:p>
            <a:pPr lvl="1"/>
            <a:r>
              <a:rPr lang="en-US" dirty="0" smtClean="0"/>
              <a:t>Money $$$$</a:t>
            </a:r>
          </a:p>
          <a:p>
            <a:pPr lvl="1"/>
            <a:r>
              <a:rPr lang="en-US" dirty="0" smtClean="0"/>
              <a:t>Resources 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Combination </a:t>
            </a:r>
          </a:p>
          <a:p>
            <a:pPr lvl="1"/>
            <a:r>
              <a:rPr lang="en-US" dirty="0" smtClean="0"/>
              <a:t>No exact definition, most seem large projects.</a:t>
            </a:r>
          </a:p>
        </p:txBody>
      </p:sp>
      <p:pic>
        <p:nvPicPr>
          <p:cNvPr id="5" name="Picture 2" descr="C:\Users\mpiret\AppData\Local\Microsoft\Windows\Temporary Internet Files\Content.IE5\D97KQPD5\MC900431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05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st/Southwest Online Regional Conference&amp;#x0D;&amp;#x0A;Orientation Session&amp;#x0D;&amp;#x0A;&amp;#x0D;&amp;#x0A;February 7, 2013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2 - &amp;quot;Today’s Orientation&amp;quot;&quot;/&gt;&lt;property id=&quot;20307&quot; value=&quot;264&quot;/&gt;&lt;/object&gt;&lt;object type=&quot;3&quot; unique_id=&quot;10182&quot;&gt;&lt;property id=&quot;20148&quot; value=&quot;5&quot;/&gt;&lt;property id=&quot;20300&quot; value=&quot;Slide 4 - &amp;quot;West/Southwest: Third Online Conference&amp;quot;&quot;/&gt;&lt;property id=&quot;20307&quot; value=&quot;268&quot;/&gt;&lt;/object&gt;&lt;object type=&quot;3&quot; unique_id=&quot;10183&quot;&gt;&lt;property id=&quot;20148&quot; value=&quot;5&quot;/&gt;&lt;property id=&quot;20300&quot; value=&quot;Slide 5 - &amp;quot;Registrants&amp;quot;&quot;/&gt;&lt;property id=&quot;20307&quot; value=&quot;269&quot;/&gt;&lt;/object&gt;&lt;object type=&quot;3&quot; unique_id=&quot;10184&quot;&gt;&lt;property id=&quot;20148&quot; value=&quot;5&quot;/&gt;&lt;property id=&quot;20300&quot; value=&quot;Slide 6 - &amp;quot;19 Sessions&amp;quot;&quot;/&gt;&lt;property id=&quot;20307&quot; value=&quot;270&quot;/&gt;&lt;/object&gt;&lt;object type=&quot;3&quot; unique_id=&quot;10185&quot;&gt;&lt;property id=&quot;20148&quot; value=&quot;5&quot;/&gt;&lt;property id=&quot;20300&quot; value=&quot;Slide 7 - &amp;quot;New Features&amp;quot;&quot;/&gt;&lt;property id=&quot;20307&quot; value=&quot;271&quot;/&gt;&lt;/object&gt;&lt;object type=&quot;3&quot; unique_id=&quot;10186&quot;&gt;&lt;property id=&quot;20148&quot; value=&quot;5&quot;/&gt;&lt;property id=&quot;20300&quot; value=&quot;Slide 9&quot;/&gt;&lt;property id=&quot;20307&quot; value=&quot;273&quot;/&gt;&lt;/object&gt;&lt;object type=&quot;3&quot; unique_id=&quot;10187&quot;&gt;&lt;property id=&quot;20148&quot; value=&quot;5&quot;/&gt;&lt;property id=&quot;20300&quot; value=&quot;Slide 10 - &amp;quot;Adobe Connect&amp;quot;&quot;/&gt;&lt;property id=&quot;20307&quot; value=&quot;272&quot;/&gt;&lt;/object&gt;&lt;object type=&quot;3&quot; unique_id=&quot;10188&quot;&gt;&lt;property id=&quot;20148&quot; value=&quot;5&quot;/&gt;&lt;property id=&quot;20300&quot; value=&quot;Slide 11 - &amp;quot;Exclusive Online Sessions&amp;quot;&quot;/&gt;&lt;property id=&quot;20307&quot; value=&quot;274&quot;/&gt;&lt;/object&gt;&lt;object type=&quot;3&quot; unique_id=&quot;10189&quot;&gt;&lt;property id=&quot;20148&quot; value=&quot;5&quot;/&gt;&lt;property id=&quot;20300&quot; value=&quot;Slide 12 - &amp;quot;Webcasts: Sonic Foundry&amp;amp;#x09;&amp;quot;&quot;/&gt;&lt;property id=&quot;20307&quot; value=&quot;275&quot;/&gt;&lt;/object&gt;&lt;object type=&quot;3&quot; unique_id=&quot;10268&quot;&gt;&lt;property id=&quot;20148&quot; value=&quot;5&quot;/&gt;&lt;property id=&quot;20300&quot; value=&quot;Slide 8 - &amp;quot;Networking&amp;quot;&quot;/&gt;&lt;property id=&quot;20307&quot; value=&quot;276&quot;/&gt;&lt;/object&gt;&lt;object type=&quot;3&quot; unique_id=&quot;10317&quot;&gt;&lt;property id=&quot;20148&quot; value=&quot;5&quot;/&gt;&lt;property id=&quot;20300&quot; value=&quot;Slide 15 - &amp;quot;Technology Preparation&amp;#x0D;&amp;#x0A;http://www.educause.edu/west-southwest-regional-conference/program-and-agenda/technical-req&quot;/&gt;&lt;property id=&quot;20307&quot; value=&quot;277&quot;/&gt;&lt;/object&gt;&lt;object type=&quot;3&quot; unique_id=&quot;10504&quot;&gt;&lt;property id=&quot;20148&quot; value=&quot;5&quot;/&gt;&lt;property id=&quot;20300&quot; value=&quot;Slide 14&quot;/&gt;&lt;property id=&quot;20307&quot; value=&quot;282&quot;/&gt;&lt;/object&gt;&lt;object type=&quot;3&quot; unique_id=&quot;10505&quot;&gt;&lt;property id=&quot;20148&quot; value=&quot;5&quot;/&gt;&lt;property id=&quot;20300&quot; value=&quot;Slide 16 - &amp;quot;Technology and Teams&amp;quot;&quot;/&gt;&lt;property id=&quot;20307&quot; value=&quot;283&quot;/&gt;&lt;/object&gt;&lt;object type=&quot;3&quot; unique_id=&quot;10506&quot;&gt;&lt;property id=&quot;20148&quot; value=&quot;5&quot;/&gt;&lt;property id=&quot;20300&quot; value=&quot;Slide 17&quot;/&gt;&lt;property id=&quot;20307&quot; value=&quot;284&quot;/&gt;&lt;/object&gt;&lt;object type=&quot;3&quot; unique_id=&quot;10507&quot;&gt;&lt;property id=&quot;20148&quot; value=&quot;5&quot;/&gt;&lt;property id=&quot;20300&quot; value=&quot;Slide 18&quot;/&gt;&lt;property id=&quot;20307&quot; value=&quot;287&quot;/&gt;&lt;/object&gt;&lt;object type=&quot;3&quot; unique_id=&quot;10511&quot;&gt;&lt;property id=&quot;20148&quot; value=&quot;5&quot;/&gt;&lt;property id=&quot;20300&quot; value=&quot;Slide 19&quot;/&gt;&lt;property id=&quot;20307&quot; value=&quot;291&quot;/&gt;&lt;/object&gt;&lt;object type=&quot;3&quot; unique_id=&quot;10513&quot;&gt;&lt;property id=&quot;20148&quot; value=&quot;5&quot;/&gt;&lt;property id=&quot;20300&quot; value=&quot;Slide 20 - &amp;quot;What is EDUCAUSE On Campus?&amp;quot;&quot;/&gt;&lt;property id=&quot;20307&quot; value=&quot;293&quot;/&gt;&lt;/object&gt;&lt;object type=&quot;3&quot; unique_id=&quot;10514&quot;&gt;&lt;property id=&quot;20148&quot; value=&quot;5&quot;/&gt;&lt;property id=&quot;20300&quot; value=&quot;Slide 21 - &amp;quot;Options&amp;quot;&quot;/&gt;&lt;property id=&quot;20307&quot; value=&quot;294&quot;/&gt;&lt;/object&gt;&lt;object type=&quot;3&quot; unique_id=&quot;10515&quot;&gt;&lt;property id=&quot;20148&quot; value=&quot;5&quot;/&gt;&lt;property id=&quot;20300&quot; value=&quot;Slide 22&quot;/&gt;&lt;property id=&quot;20307&quot; value=&quot;295&quot;/&gt;&lt;/object&gt;&lt;object type=&quot;3&quot; unique_id=&quot;10516&quot;&gt;&lt;property id=&quot;20148&quot; value=&quot;5&quot;/&gt;&lt;property id=&quot;20300&quot; value=&quot;Slide 23&quot;/&gt;&lt;property id=&quot;20307&quot; value=&quot;285&quot;/&gt;&lt;/object&gt;&lt;object type=&quot;3&quot; unique_id=&quot;10825&quot;&gt;&lt;property id=&quot;20148&quot; value=&quot;5&quot;/&gt;&lt;property id=&quot;20300&quot; value=&quot;Slide 13 - &amp;quot;Recordings&amp;quot;&quot;/&gt;&lt;property id=&quot;20307&quot; value=&quot;296&quot;/&gt;&lt;/object&gt;&lt;object type=&quot;3&quot; unique_id=&quot;10912&quot;&gt;&lt;property id=&quot;20148&quot; value=&quot;5&quot;/&gt;&lt;property id=&quot;20300&quot; value=&quot;Slide 24 - &amp;quot;See you next week!&amp;#x0D;&amp;#x0A;&amp;#x0D;&amp;#x0A;onlineconf@educause.edu&amp;quot;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985</Words>
  <Application>Microsoft Office PowerPoint</Application>
  <PresentationFormat>On-screen Show (4:3)</PresentationFormat>
  <Paragraphs>278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COLLABORATION</vt:lpstr>
      <vt:lpstr>Session Agenda</vt:lpstr>
      <vt:lpstr>About Lynn University</vt:lpstr>
      <vt:lpstr>About Lynn University IT department</vt:lpstr>
      <vt:lpstr>Major Initiative 2012  3rd Presidential Debate</vt:lpstr>
      <vt:lpstr>Major Initiative 2012  3rd Presidential Debate</vt:lpstr>
      <vt:lpstr>Major Initiative 2013  iPad initiative</vt:lpstr>
      <vt:lpstr>Question to Audience</vt:lpstr>
      <vt:lpstr>Leading Large Projects</vt:lpstr>
      <vt:lpstr>PowerPoint Presentation</vt:lpstr>
      <vt:lpstr>Leading Large Projects</vt:lpstr>
      <vt:lpstr>Leading Large Projects</vt:lpstr>
      <vt:lpstr>Challenges &amp; Opportunities</vt:lpstr>
      <vt:lpstr>Educause Top-Ten IT Issues, 2012</vt:lpstr>
      <vt:lpstr>Question to Audience</vt:lpstr>
      <vt:lpstr>IT Staff and Skills</vt:lpstr>
      <vt:lpstr>CONSUMERIZATION / BYOD</vt:lpstr>
      <vt:lpstr>PowerPoint Presentation</vt:lpstr>
      <vt:lpstr>Cloud</vt:lpstr>
      <vt:lpstr>Question to audience</vt:lpstr>
      <vt:lpstr>Continue the conversation!</vt:lpstr>
      <vt:lpstr>Questions?</vt:lpstr>
      <vt:lpstr>Thank You!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Colleen Keller</cp:lastModifiedBy>
  <cp:revision>55</cp:revision>
  <cp:lastPrinted>2013-05-03T18:11:18Z</cp:lastPrinted>
  <dcterms:created xsi:type="dcterms:W3CDTF">2012-08-08T18:23:13Z</dcterms:created>
  <dcterms:modified xsi:type="dcterms:W3CDTF">2013-05-07T21:10:19Z</dcterms:modified>
</cp:coreProperties>
</file>