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84" r:id="rId2"/>
    <p:sldId id="359" r:id="rId3"/>
    <p:sldId id="283" r:id="rId4"/>
    <p:sldId id="360" r:id="rId5"/>
    <p:sldId id="361" r:id="rId6"/>
    <p:sldId id="362" r:id="rId7"/>
    <p:sldId id="288" r:id="rId8"/>
    <p:sldId id="287" r:id="rId9"/>
    <p:sldId id="363" r:id="rId10"/>
    <p:sldId id="364" r:id="rId11"/>
    <p:sldId id="292" r:id="rId12"/>
    <p:sldId id="291" r:id="rId13"/>
    <p:sldId id="366" r:id="rId14"/>
    <p:sldId id="367" r:id="rId15"/>
    <p:sldId id="296" r:id="rId16"/>
    <p:sldId id="368" r:id="rId17"/>
    <p:sldId id="369" r:id="rId18"/>
    <p:sldId id="300" r:id="rId19"/>
    <p:sldId id="370" r:id="rId20"/>
    <p:sldId id="371" r:id="rId21"/>
    <p:sldId id="391" r:id="rId22"/>
    <p:sldId id="372" r:id="rId23"/>
    <p:sldId id="373" r:id="rId24"/>
    <p:sldId id="307" r:id="rId25"/>
    <p:sldId id="308" r:id="rId26"/>
    <p:sldId id="346" r:id="rId27"/>
    <p:sldId id="347" r:id="rId28"/>
    <p:sldId id="374" r:id="rId29"/>
    <p:sldId id="375" r:id="rId30"/>
    <p:sldId id="312" r:id="rId31"/>
    <p:sldId id="376" r:id="rId32"/>
    <p:sldId id="377" r:id="rId33"/>
    <p:sldId id="388" r:id="rId34"/>
    <p:sldId id="378" r:id="rId35"/>
    <p:sldId id="379" r:id="rId36"/>
    <p:sldId id="319" r:id="rId37"/>
    <p:sldId id="320" r:id="rId38"/>
    <p:sldId id="357" r:id="rId39"/>
    <p:sldId id="380" r:id="rId40"/>
    <p:sldId id="381" r:id="rId41"/>
    <p:sldId id="390" r:id="rId42"/>
    <p:sldId id="382" r:id="rId43"/>
    <p:sldId id="325" r:id="rId44"/>
    <p:sldId id="39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7075" autoAdjust="0"/>
  </p:normalViewPr>
  <p:slideViewPr>
    <p:cSldViewPr>
      <p:cViewPr varScale="1">
        <p:scale>
          <a:sx n="65" d="100"/>
          <a:sy n="65" d="100"/>
        </p:scale>
        <p:origin x="-1517"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BA</a:t>
            </a:r>
            <a:r>
              <a:rPr lang="en-US" sz="1200" baseline="0" dirty="0" smtClean="0">
                <a:solidFill>
                  <a:srgbClr val="000000"/>
                </a:solidFill>
                <a:latin typeface="Arial"/>
                <a:cs typeface="Arial"/>
              </a:rPr>
              <a:t> </a:t>
            </a:r>
            <a:r>
              <a:rPr lang="en-US" sz="1200" baseline="0" dirty="0" err="1" smtClean="0">
                <a:solidFill>
                  <a:srgbClr val="000000"/>
                </a:solidFill>
                <a:latin typeface="Arial"/>
                <a:cs typeface="Arial"/>
              </a:rPr>
              <a:t>priv</a:t>
            </a:r>
            <a:endParaRPr lang="en-US" sz="1200" dirty="0">
              <a:solidFill>
                <a:srgbClr val="000000"/>
              </a:solidFill>
              <a:latin typeface="Arial"/>
              <a:cs typeface="Arial"/>
            </a:endParaRPr>
          </a:p>
        </c:rich>
      </c:tx>
      <c:layout/>
      <c:overlay val="0"/>
    </c:title>
    <c:autoTitleDeleted val="0"/>
    <c:plotArea>
      <c:layout/>
      <c:pieChart>
        <c:varyColors val="1"/>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barChart>
        <c:barDir val="bar"/>
        <c:grouping val="stacked"/>
        <c:varyColors val="0"/>
        <c:ser>
          <c:idx val="0"/>
          <c:order val="0"/>
          <c:tx>
            <c:strRef>
              <c:f>Sheet1!$B$1</c:f>
              <c:strCache>
                <c:ptCount val="1"/>
                <c:pt idx="0">
                  <c:v>Deployed broadly</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Sheet1!$B$2:$B$23</c:f>
              <c:numCache>
                <c:formatCode>0.00%</c:formatCode>
                <c:ptCount val="22"/>
                <c:pt idx="0">
                  <c:v>0.53776435045317195</c:v>
                </c:pt>
                <c:pt idx="1">
                  <c:v>0.436555891238671</c:v>
                </c:pt>
                <c:pt idx="2">
                  <c:v>0.37764350453172202</c:v>
                </c:pt>
                <c:pt idx="3">
                  <c:v>0.26283987915407903</c:v>
                </c:pt>
                <c:pt idx="4">
                  <c:v>0.21450151057401801</c:v>
                </c:pt>
                <c:pt idx="5">
                  <c:v>0.37160120845921402</c:v>
                </c:pt>
                <c:pt idx="6">
                  <c:v>0.38670694864048299</c:v>
                </c:pt>
                <c:pt idx="7">
                  <c:v>0.21299093655589099</c:v>
                </c:pt>
                <c:pt idx="8">
                  <c:v>0.31268882175226598</c:v>
                </c:pt>
                <c:pt idx="9">
                  <c:v>0.205438066465257</c:v>
                </c:pt>
                <c:pt idx="10">
                  <c:v>0.199395770392749</c:v>
                </c:pt>
                <c:pt idx="11">
                  <c:v>0.158610271903323</c:v>
                </c:pt>
                <c:pt idx="12">
                  <c:v>0.123867069486405</c:v>
                </c:pt>
                <c:pt idx="13">
                  <c:v>0.11782477341389699</c:v>
                </c:pt>
                <c:pt idx="14">
                  <c:v>9.6676737160120804E-2</c:v>
                </c:pt>
                <c:pt idx="15">
                  <c:v>4.6827794561933499E-2</c:v>
                </c:pt>
                <c:pt idx="16">
                  <c:v>0.15709969788519601</c:v>
                </c:pt>
                <c:pt idx="17">
                  <c:v>3.62537764350453E-2</c:v>
                </c:pt>
                <c:pt idx="18">
                  <c:v>4.5317220543806602E-2</c:v>
                </c:pt>
                <c:pt idx="19">
                  <c:v>0.29607250755287001</c:v>
                </c:pt>
                <c:pt idx="20">
                  <c:v>3.62537764350453E-2</c:v>
                </c:pt>
                <c:pt idx="21">
                  <c:v>9.0634441087613302E-3</c:v>
                </c:pt>
              </c:numCache>
            </c:numRef>
          </c:val>
        </c:ser>
        <c:ser>
          <c:idx val="1"/>
          <c:order val="1"/>
          <c:tx>
            <c:strRef>
              <c:f>Sheet1!$C$1</c:f>
              <c:strCache>
                <c:ptCount val="1"/>
                <c:pt idx="0">
                  <c:v>Deployed sparsely</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Sheet1!$C$2:$C$23</c:f>
              <c:numCache>
                <c:formatCode>0.00%</c:formatCode>
                <c:ptCount val="22"/>
                <c:pt idx="0">
                  <c:v>0.323262839879154</c:v>
                </c:pt>
                <c:pt idx="1">
                  <c:v>0.392749244712991</c:v>
                </c:pt>
                <c:pt idx="2">
                  <c:v>0.38972809667673702</c:v>
                </c:pt>
                <c:pt idx="3">
                  <c:v>0.563444108761329</c:v>
                </c:pt>
                <c:pt idx="4">
                  <c:v>0.61933534743202401</c:v>
                </c:pt>
                <c:pt idx="5">
                  <c:v>0.41842900302114799</c:v>
                </c:pt>
                <c:pt idx="6">
                  <c:v>0.38519637462235601</c:v>
                </c:pt>
                <c:pt idx="7">
                  <c:v>0.575528700906344</c:v>
                </c:pt>
                <c:pt idx="8">
                  <c:v>0.41238670694863999</c:v>
                </c:pt>
                <c:pt idx="9">
                  <c:v>0.45770392749244698</c:v>
                </c:pt>
                <c:pt idx="10">
                  <c:v>0.44712990936555902</c:v>
                </c:pt>
                <c:pt idx="11">
                  <c:v>0.35649546827794598</c:v>
                </c:pt>
                <c:pt idx="12">
                  <c:v>0.45468277945619301</c:v>
                </c:pt>
                <c:pt idx="13">
                  <c:v>0.49848942598187301</c:v>
                </c:pt>
                <c:pt idx="14">
                  <c:v>0.42296072507552901</c:v>
                </c:pt>
                <c:pt idx="15">
                  <c:v>0.45317220543806602</c:v>
                </c:pt>
                <c:pt idx="16">
                  <c:v>0.462235649546828</c:v>
                </c:pt>
                <c:pt idx="17">
                  <c:v>0.53776435045317195</c:v>
                </c:pt>
                <c:pt idx="18">
                  <c:v>0.48640483383685801</c:v>
                </c:pt>
                <c:pt idx="19">
                  <c:v>0.161631419939577</c:v>
                </c:pt>
                <c:pt idx="20">
                  <c:v>0.31419939577039302</c:v>
                </c:pt>
                <c:pt idx="21">
                  <c:v>0.30815709969788502</c:v>
                </c:pt>
              </c:numCache>
            </c:numRef>
          </c:val>
        </c:ser>
        <c:ser>
          <c:idx val="2"/>
          <c:order val="2"/>
          <c:tx>
            <c:strRef>
              <c:f>Sheet1!$D$1</c:f>
              <c:strCache>
                <c:ptCount val="1"/>
                <c:pt idx="0">
                  <c:v>Experimenting</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Sheet1!$D$2:$D$23</c:f>
              <c:numCache>
                <c:formatCode>0.00%</c:formatCode>
                <c:ptCount val="22"/>
                <c:pt idx="0">
                  <c:v>4.3806646525679803E-2</c:v>
                </c:pt>
                <c:pt idx="1">
                  <c:v>6.4954682779456194E-2</c:v>
                </c:pt>
                <c:pt idx="2">
                  <c:v>9.6676737160120804E-2</c:v>
                </c:pt>
                <c:pt idx="3">
                  <c:v>6.3444108761329304E-2</c:v>
                </c:pt>
                <c:pt idx="4">
                  <c:v>4.8338368580060402E-2</c:v>
                </c:pt>
                <c:pt idx="5">
                  <c:v>5.2870090634441098E-2</c:v>
                </c:pt>
                <c:pt idx="6">
                  <c:v>5.2870090634441098E-2</c:v>
                </c:pt>
                <c:pt idx="7">
                  <c:v>9.0634441087613302E-2</c:v>
                </c:pt>
                <c:pt idx="8">
                  <c:v>0.123867069486405</c:v>
                </c:pt>
                <c:pt idx="9">
                  <c:v>0.14048338368580099</c:v>
                </c:pt>
                <c:pt idx="10">
                  <c:v>0.12537764350453201</c:v>
                </c:pt>
                <c:pt idx="11">
                  <c:v>0.21148036253776401</c:v>
                </c:pt>
                <c:pt idx="12">
                  <c:v>0.15256797583081599</c:v>
                </c:pt>
                <c:pt idx="13">
                  <c:v>0.167673716012085</c:v>
                </c:pt>
                <c:pt idx="14">
                  <c:v>0.24622356495468301</c:v>
                </c:pt>
                <c:pt idx="15">
                  <c:v>0.25075528700906302</c:v>
                </c:pt>
                <c:pt idx="16">
                  <c:v>9.2145015105740205E-2</c:v>
                </c:pt>
                <c:pt idx="17">
                  <c:v>0.13746223564954699</c:v>
                </c:pt>
                <c:pt idx="18">
                  <c:v>0.18580060422960701</c:v>
                </c:pt>
                <c:pt idx="19">
                  <c:v>0.101208459214502</c:v>
                </c:pt>
                <c:pt idx="20">
                  <c:v>0.20392749244712999</c:v>
                </c:pt>
                <c:pt idx="21">
                  <c:v>0.202416918429003</c:v>
                </c:pt>
              </c:numCache>
            </c:numRef>
          </c:val>
        </c:ser>
        <c:ser>
          <c:idx val="3"/>
          <c:order val="3"/>
          <c:tx>
            <c:strRef>
              <c:f>Sheet1!$E$1</c:f>
              <c:strCache>
                <c:ptCount val="1"/>
                <c:pt idx="0">
                  <c:v>In planning</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Sheet1!$E$2:$E$23</c:f>
              <c:numCache>
                <c:formatCode>0.00%</c:formatCode>
                <c:ptCount val="22"/>
                <c:pt idx="0">
                  <c:v>4.5317220543806602E-2</c:v>
                </c:pt>
                <c:pt idx="1">
                  <c:v>2.1148036253776401E-2</c:v>
                </c:pt>
                <c:pt idx="2">
                  <c:v>7.7039274924471296E-2</c:v>
                </c:pt>
                <c:pt idx="3">
                  <c:v>1.0574018126888201E-2</c:v>
                </c:pt>
                <c:pt idx="4">
                  <c:v>1.51057401812689E-2</c:v>
                </c:pt>
                <c:pt idx="5">
                  <c:v>1.8126888217522698E-2</c:v>
                </c:pt>
                <c:pt idx="6">
                  <c:v>2.8700906344410901E-2</c:v>
                </c:pt>
                <c:pt idx="7">
                  <c:v>1.9637462235649501E-2</c:v>
                </c:pt>
                <c:pt idx="8">
                  <c:v>3.1722054380664597E-2</c:v>
                </c:pt>
                <c:pt idx="9">
                  <c:v>8.7613293051359495E-2</c:v>
                </c:pt>
                <c:pt idx="10">
                  <c:v>4.3806646525679803E-2</c:v>
                </c:pt>
                <c:pt idx="11">
                  <c:v>0.16314199395770401</c:v>
                </c:pt>
                <c:pt idx="12">
                  <c:v>0.11631419939576999</c:v>
                </c:pt>
                <c:pt idx="13">
                  <c:v>2.1148036253776401E-2</c:v>
                </c:pt>
                <c:pt idx="14">
                  <c:v>0.105740181268882</c:v>
                </c:pt>
                <c:pt idx="15">
                  <c:v>0.11782477341389699</c:v>
                </c:pt>
                <c:pt idx="16">
                  <c:v>3.1722054380664597E-2</c:v>
                </c:pt>
                <c:pt idx="17">
                  <c:v>3.4743202416918403E-2</c:v>
                </c:pt>
                <c:pt idx="18">
                  <c:v>3.32326283987915E-2</c:v>
                </c:pt>
                <c:pt idx="19">
                  <c:v>8.6102719033232605E-2</c:v>
                </c:pt>
                <c:pt idx="20">
                  <c:v>6.9486404833836807E-2</c:v>
                </c:pt>
                <c:pt idx="21">
                  <c:v>2.8700906344410901E-2</c:v>
                </c:pt>
              </c:numCache>
            </c:numRef>
          </c:val>
        </c:ser>
        <c:ser>
          <c:idx val="4"/>
          <c:order val="4"/>
          <c:tx>
            <c:strRef>
              <c:f>Sheet1!$F$1</c:f>
              <c:strCache>
                <c:ptCount val="1"/>
                <c:pt idx="0">
                  <c:v>Considered, not pursued</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Sheet1!$F$2:$F$23</c:f>
              <c:numCache>
                <c:formatCode>0.00%</c:formatCode>
                <c:ptCount val="22"/>
                <c:pt idx="0">
                  <c:v>1.8126888217522698E-2</c:v>
                </c:pt>
                <c:pt idx="1">
                  <c:v>2.8700906344410901E-2</c:v>
                </c:pt>
                <c:pt idx="2">
                  <c:v>3.32326283987915E-2</c:v>
                </c:pt>
                <c:pt idx="3">
                  <c:v>4.6827794561933499E-2</c:v>
                </c:pt>
                <c:pt idx="4">
                  <c:v>3.32326283987915E-2</c:v>
                </c:pt>
                <c:pt idx="5">
                  <c:v>3.0211480362537801E-2</c:v>
                </c:pt>
                <c:pt idx="6">
                  <c:v>3.62537764350453E-2</c:v>
                </c:pt>
                <c:pt idx="7">
                  <c:v>2.7190332326284001E-2</c:v>
                </c:pt>
                <c:pt idx="8">
                  <c:v>1.51057401812689E-2</c:v>
                </c:pt>
                <c:pt idx="9">
                  <c:v>6.3444108761329304E-2</c:v>
                </c:pt>
                <c:pt idx="10">
                  <c:v>3.7764350453172203E-2</c:v>
                </c:pt>
                <c:pt idx="11">
                  <c:v>4.8338368580060402E-2</c:v>
                </c:pt>
                <c:pt idx="12">
                  <c:v>8.6102719033232605E-2</c:v>
                </c:pt>
                <c:pt idx="13">
                  <c:v>5.5891238670694898E-2</c:v>
                </c:pt>
                <c:pt idx="14">
                  <c:v>5.4380664652568002E-2</c:v>
                </c:pt>
                <c:pt idx="15">
                  <c:v>5.1359516616314202E-2</c:v>
                </c:pt>
                <c:pt idx="16">
                  <c:v>5.8912386706948601E-2</c:v>
                </c:pt>
                <c:pt idx="17">
                  <c:v>5.1359516616314202E-2</c:v>
                </c:pt>
                <c:pt idx="18">
                  <c:v>4.8338368580060402E-2</c:v>
                </c:pt>
                <c:pt idx="19">
                  <c:v>0.15709969788519601</c:v>
                </c:pt>
                <c:pt idx="20">
                  <c:v>9.5166163141993901E-2</c:v>
                </c:pt>
                <c:pt idx="21">
                  <c:v>8.4592145015105702E-2</c:v>
                </c:pt>
              </c:numCache>
            </c:numRef>
          </c:val>
        </c:ser>
        <c:ser>
          <c:idx val="5"/>
          <c:order val="5"/>
          <c:tx>
            <c:strRef>
              <c:f>Sheet1!$G$1</c:f>
              <c:strCache>
                <c:ptCount val="1"/>
                <c:pt idx="0">
                  <c:v>No discussion</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Sheet1!$G$2:$G$23</c:f>
              <c:numCache>
                <c:formatCode>0.00%</c:formatCode>
                <c:ptCount val="22"/>
                <c:pt idx="0">
                  <c:v>3.1722054380664597E-2</c:v>
                </c:pt>
                <c:pt idx="1">
                  <c:v>5.5891238670694898E-2</c:v>
                </c:pt>
                <c:pt idx="2">
                  <c:v>2.5679758308157101E-2</c:v>
                </c:pt>
                <c:pt idx="3">
                  <c:v>5.2870090634441098E-2</c:v>
                </c:pt>
                <c:pt idx="4">
                  <c:v>6.9486404833836807E-2</c:v>
                </c:pt>
                <c:pt idx="5">
                  <c:v>0.108761329305136</c:v>
                </c:pt>
                <c:pt idx="6">
                  <c:v>0.110271903323263</c:v>
                </c:pt>
                <c:pt idx="7">
                  <c:v>7.4018126888217503E-2</c:v>
                </c:pt>
                <c:pt idx="8">
                  <c:v>0.104229607250755</c:v>
                </c:pt>
                <c:pt idx="9">
                  <c:v>4.5317220543806602E-2</c:v>
                </c:pt>
                <c:pt idx="10">
                  <c:v>0.14652567975830799</c:v>
                </c:pt>
                <c:pt idx="11">
                  <c:v>6.1933534743202401E-2</c:v>
                </c:pt>
                <c:pt idx="12">
                  <c:v>6.6465256797583097E-2</c:v>
                </c:pt>
                <c:pt idx="13">
                  <c:v>0.138972809667674</c:v>
                </c:pt>
                <c:pt idx="14">
                  <c:v>7.4018126888217503E-2</c:v>
                </c:pt>
                <c:pt idx="15">
                  <c:v>8.0060422960725103E-2</c:v>
                </c:pt>
                <c:pt idx="16">
                  <c:v>0.19788519637462201</c:v>
                </c:pt>
                <c:pt idx="17">
                  <c:v>0.202416918429003</c:v>
                </c:pt>
                <c:pt idx="18">
                  <c:v>0.20090634441087599</c:v>
                </c:pt>
                <c:pt idx="19">
                  <c:v>0.19788519637462201</c:v>
                </c:pt>
                <c:pt idx="20">
                  <c:v>0.28096676737160098</c:v>
                </c:pt>
                <c:pt idx="21">
                  <c:v>0.367069486404834</c:v>
                </c:pt>
              </c:numCache>
            </c:numRef>
          </c:val>
        </c:ser>
        <c:dLbls>
          <c:showLegendKey val="0"/>
          <c:showVal val="0"/>
          <c:showCatName val="0"/>
          <c:showSerName val="0"/>
          <c:showPercent val="0"/>
          <c:showBubbleSize val="0"/>
        </c:dLbls>
        <c:gapWidth val="30"/>
        <c:overlap val="100"/>
        <c:axId val="116945664"/>
        <c:axId val="116947200"/>
      </c:barChart>
      <c:catAx>
        <c:axId val="116945664"/>
        <c:scaling>
          <c:orientation val="minMax"/>
        </c:scaling>
        <c:delete val="0"/>
        <c:axPos val="l"/>
        <c:majorTickMark val="out"/>
        <c:minorTickMark val="none"/>
        <c:tickLblPos val="nextTo"/>
        <c:txPr>
          <a:bodyPr/>
          <a:lstStyle/>
          <a:p>
            <a:pPr>
              <a:defRPr sz="1200"/>
            </a:pPr>
            <a:endParaRPr lang="en-US"/>
          </a:p>
        </c:txPr>
        <c:crossAx val="116947200"/>
        <c:crosses val="autoZero"/>
        <c:auto val="1"/>
        <c:lblAlgn val="ctr"/>
        <c:lblOffset val="100"/>
        <c:noMultiLvlLbl val="0"/>
      </c:catAx>
      <c:valAx>
        <c:axId val="116947200"/>
        <c:scaling>
          <c:orientation val="minMax"/>
          <c:max val="1"/>
        </c:scaling>
        <c:delete val="0"/>
        <c:axPos val="b"/>
        <c:numFmt formatCode="0%" sourceLinked="0"/>
        <c:majorTickMark val="out"/>
        <c:minorTickMark val="none"/>
        <c:tickLblPos val="nextTo"/>
        <c:txPr>
          <a:bodyPr/>
          <a:lstStyle/>
          <a:p>
            <a:pPr>
              <a:defRPr sz="1200"/>
            </a:pPr>
            <a:endParaRPr lang="en-US"/>
          </a:p>
        </c:txPr>
        <c:crossAx val="116945664"/>
        <c:crosses val="autoZero"/>
        <c:crossBetween val="between"/>
      </c:valAx>
    </c:plotArea>
    <c:legend>
      <c:legendPos val="r"/>
      <c:layout>
        <c:manualLayout>
          <c:xMode val="edge"/>
          <c:yMode val="edge"/>
          <c:x val="0.77653452801158496"/>
          <c:y val="0.51548687664042003"/>
          <c:w val="0.20335052945967999"/>
          <c:h val="0.32140719910011201"/>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C6817-7D46-46BF-B07A-3EE31383CADE}" type="datetimeFigureOut">
              <a:rPr lang="en-US" smtClean="0"/>
              <a:t>6/7/2013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B2311-E3A6-46C3-BF37-48EB1B89DD11}" type="slidenum">
              <a:rPr lang="en-US" smtClean="0"/>
              <a:t>‹#›</a:t>
            </a:fld>
            <a:endParaRPr lang="en-US"/>
          </a:p>
        </p:txBody>
      </p:sp>
    </p:spTree>
    <p:extLst>
      <p:ext uri="{BB962C8B-B14F-4D97-AF65-F5344CB8AC3E}">
        <p14:creationId xmlns:p14="http://schemas.microsoft.com/office/powerpoint/2010/main" val="76457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ducause.edu/ITIssu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2</a:t>
            </a:fld>
            <a:endParaRPr lang="en-US"/>
          </a:p>
        </p:txBody>
      </p:sp>
    </p:spTree>
    <p:extLst>
      <p:ext uri="{BB962C8B-B14F-4D97-AF65-F5344CB8AC3E}">
        <p14:creationId xmlns:p14="http://schemas.microsoft.com/office/powerpoint/2010/main" val="319867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 the goals of the IT organization align with the institution’s strategic goals?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CIOs transform sidebar discussions about “technology” into a discussion about the tools, capabilities, and services the institution needs to be successful?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IT leaders possess the communications, strategic thinking, and negotiation skills to interact effectively with executive leadership?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entire IT organization understand the nature of the many “businesses” at the institution well enough?</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24</a:t>
            </a:fld>
            <a:endParaRPr lang="en-US"/>
          </a:p>
        </p:txBody>
      </p:sp>
    </p:spTree>
    <p:extLst>
      <p:ext uri="{BB962C8B-B14F-4D97-AF65-F5344CB8AC3E}">
        <p14:creationId xmlns:p14="http://schemas.microsoft.com/office/powerpoint/2010/main" val="56204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25</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26</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27</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business processes could most benefit from greater operational efficiencies using IT?</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IT organization have strong-enough institutional partners and partnerships to define new processes and to champion and implement change?</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needed technology pieces (e.g., workflow, electronic forms, and digital signing) are in place now?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institutional strategies, policies, and governance models to map out and redefine business processes?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30</a:t>
            </a:fld>
            <a:endParaRPr lang="en-US"/>
          </a:p>
        </p:txBody>
      </p:sp>
    </p:spTree>
    <p:extLst>
      <p:ext uri="{BB962C8B-B14F-4D97-AF65-F5344CB8AC3E}">
        <p14:creationId xmlns:p14="http://schemas.microsoft.com/office/powerpoint/2010/main" val="2158812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business processes could most benefit from greater operational efficiencies using IT?</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IT organization have strong-enough institutional partners and partnerships to define new processes and to champion and implement change?</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needed technology pieces (e.g., workflow, electronic forms, and digital signing) are in place now?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institutional strategies, policies, and governance models to map out and redefine business processes?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33</a:t>
            </a:fld>
            <a:endParaRPr lang="en-US"/>
          </a:p>
        </p:txBody>
      </p:sp>
    </p:spTree>
    <p:extLst>
      <p:ext uri="{BB962C8B-B14F-4D97-AF65-F5344CB8AC3E}">
        <p14:creationId xmlns:p14="http://schemas.microsoft.com/office/powerpoint/2010/main" val="2158812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devices, operating systems, applications, and services fall under this umbrella?</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infrastructure implications, such as bandwidth and connectivity?</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BYOD affect the IT organization’s support strategy?</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security implications?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36</a:t>
            </a:fld>
            <a:endParaRPr lang="en-US"/>
          </a:p>
        </p:txBody>
      </p:sp>
    </p:spTree>
    <p:extLst>
      <p:ext uri="{BB962C8B-B14F-4D97-AF65-F5344CB8AC3E}">
        <p14:creationId xmlns:p14="http://schemas.microsoft.com/office/powerpoint/2010/main" val="1049701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Source: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Building a Flexible BYOD Program</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To succeed at BYOD, organizations must have the flexibility to respond quickly as technologies evolve.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MITCH DAVIS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posted August 13, 2012  |  Appears in the Summer 2012 issue of </a:t>
            </a:r>
            <a:r>
              <a:rPr lang="en-US" dirty="0" err="1" smtClean="0"/>
              <a:t>EdTech</a:t>
            </a:r>
            <a:r>
              <a:rPr lang="en-US" dirty="0" smtClean="0"/>
              <a:t> Magazine.</a:t>
            </a:r>
          </a:p>
          <a:p>
            <a:endParaRPr lang="en-US" dirty="0" smtClean="0"/>
          </a:p>
          <a:p>
            <a:r>
              <a:rPr lang="en-US" dirty="0" smtClean="0"/>
              <a:t>Know what's important to your users. A BYOD program can succeed only if users are happy, so find out what they want. In doing outreach with students, we found that printing from a tablet was at the top of the list. We then moved printers to spaces where students congregate. Now that we've put printers in more convenient locations, there's less need for students to run back to their dorms or apartments to print.</a:t>
            </a:r>
          </a:p>
          <a:p>
            <a:endParaRPr lang="en-US" dirty="0" smtClean="0"/>
          </a:p>
          <a:p>
            <a:r>
              <a:rPr lang="en-US" dirty="0" smtClean="0"/>
              <a:t>Support as many devices as possible. What's unique about mobility today is that everyone has access to a device, and they all want to join the conversation and share information. Don't stand in the way by restricting people to specific devices. Be there to educate, support and deliver service. Also be prepared to support all the main platforms, and deliver exceptional service to the ones that work best. Today, we have people across the IT organization doing research on the many different flavors of mobile devices.</a:t>
            </a:r>
          </a:p>
          <a:p>
            <a:endParaRPr lang="en-US" dirty="0" smtClean="0"/>
          </a:p>
          <a:p>
            <a:r>
              <a:rPr lang="en-US" dirty="0" smtClean="0"/>
              <a:t>Make the technology available to everyone. For a BYOD program to evolve, your stakeholders on campus need access to mobility tools, and not everyone can afford to buy them. That's why we offer free access to equipment through a loaner pool. In the past, users could obtain technology only through their department. Now, everyone has access to every type of mobile device, from tablets and MP3 players to projectors and portable video equipment. Having a loaner program also gives people an opportunity to try new technology before they buy it.</a:t>
            </a:r>
          </a:p>
          <a:p>
            <a:endParaRPr lang="en-US" dirty="0" smtClean="0"/>
          </a:p>
          <a:p>
            <a:r>
              <a:rPr lang="en-US" dirty="0" smtClean="0"/>
              <a:t>Be proactive, not reactive, when building a robust network. Start by creating a specific plan for delivering adequate wired and wireless bandwidth, including adding switches and access points where necessary. Effective BYOD requires a highly available network that never goes down. With the proper infrastructure and a financial model for funding upgrades in place, it's easier to more flexibly support new technologies as they evolve.</a:t>
            </a:r>
          </a:p>
          <a:p>
            <a:endParaRPr lang="en-US" dirty="0" smtClean="0"/>
          </a:p>
          <a:p>
            <a:r>
              <a:rPr lang="en-US" dirty="0" smtClean="0"/>
              <a:t>For example, the need for high-performance computing in classes has greatly expanded over the past three to five years. Students and faculty from the sociology, history and geology departments are now asking for access to major systems that store massive amounts of data — and they want access to that information on all of their devices. The IT staff must build a network that's robust and flexible enough so that when technology changes and users are ready to deploy new devices, the network is ready for them.</a:t>
            </a:r>
          </a:p>
          <a:p>
            <a:endParaRPr lang="en-US" dirty="0" smtClean="0"/>
          </a:p>
          <a:p>
            <a:r>
              <a:rPr lang="en-US" dirty="0" smtClean="0"/>
              <a:t>Keep IT staff engaged and well trained. Create a culture in which continuous learning among IT staff is encouraged and properly funded. It costs time and money to send people to classes, but without the proper training, the IT department will continue to implement old solutions, resist change and be unprepared for a fast-approaching future. The organizational disruption and technology failure that results will hinder everything, from academic research to fundraising.</a:t>
            </a:r>
          </a:p>
          <a:p>
            <a:endParaRPr lang="en-US" dirty="0" smtClean="0"/>
          </a:p>
          <a:p>
            <a:r>
              <a:rPr lang="en-US" dirty="0" smtClean="0"/>
              <a:t>Bottom-line financial managers may have a hard time understanding that IT skills and technology are a strategic advantage. The time-lost multiplier makes it easy to justify having an informed technology staff. Technology changes every three months. When the staff has limited skills, the group's ability to support innovative programs such as BYOD is diminished</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37</a:t>
            </a:fld>
            <a:endParaRPr lang="en-US"/>
          </a:p>
        </p:txBody>
      </p:sp>
    </p:spTree>
    <p:extLst>
      <p:ext uri="{BB962C8B-B14F-4D97-AF65-F5344CB8AC3E}">
        <p14:creationId xmlns:p14="http://schemas.microsoft.com/office/powerpoint/2010/main" val="374738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38</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Does the institution’s strategic plan include transformative objectives?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IT organization viewed as a trusted partner in institutional transformation?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the institution support experimentation with technology to transform teaching and learning without unduly risking students’ learning outcomes?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Are the process reengineering and continuous improvement capabilities in place to enable transformative information technology?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41</a:t>
            </a:fld>
            <a:endParaRPr lang="en-US"/>
          </a:p>
        </p:txBody>
      </p:sp>
    </p:spTree>
    <p:extLst>
      <p:ext uri="{BB962C8B-B14F-4D97-AF65-F5344CB8AC3E}">
        <p14:creationId xmlns:p14="http://schemas.microsoft.com/office/powerpoint/2010/main" val="149489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ＭＳ Ｐゴシック" pitchFamily="-111" charset="-128"/>
                <a:cs typeface="ＭＳ Ｐゴシック" charset="0"/>
              </a:rPr>
              <a:t>The EDUCAUSE annual publication of top IT issues has long resonated as a yearly snapshot of the most pressing issues for IT leaders in higher education. In 2000, EDUCAUSE changed the method by which the issues were selected and ranked, instituting a member survey. For twelve years, members were asked to select the five most-important IT issues out of a selection of about thirty in each of four areas: (1) issues that are critical for strategic success; (2) issues that are expected to increase in significance; (3) issues that demand the greatest amount of the campus IT leader’s time; and (4) issues that require the largest expenditures of human and fiscal resources.</a:t>
            </a:r>
          </a:p>
          <a:p>
            <a:endParaRPr lang="en-US" sz="1200" kern="1200" dirty="0" smtClean="0">
              <a:solidFill>
                <a:schemeClr val="tx1"/>
              </a:solidFill>
              <a:effectLst/>
              <a:latin typeface="+mn-lt"/>
              <a:ea typeface="ＭＳ Ｐゴシック" pitchFamily="-111" charset="-128"/>
              <a:cs typeface="ＭＳ Ｐゴシック" charset="0"/>
            </a:endParaRPr>
          </a:p>
          <a:p>
            <a:r>
              <a:rPr lang="en-US" sz="1200" kern="1200" dirty="0" smtClean="0">
                <a:solidFill>
                  <a:schemeClr val="tx1"/>
                </a:solidFill>
                <a:effectLst/>
                <a:latin typeface="+mn-lt"/>
                <a:ea typeface="ＭＳ Ｐゴシック" pitchFamily="-111" charset="-128"/>
                <a:cs typeface="ＭＳ Ｐゴシック" charset="0"/>
              </a:rPr>
              <a:t>To echo the 2000 article that inaugurated the new survey methodology, this year we “put a new spin on this tradition”—in response to perceptions that the top issues were at risk of becoming a stale recycling of the same fifteen or so issues (many of the thirty choices never made the cut). In 2011, EDUCAUSE appointed a research panel of IT leaders from nineteen representative member institutions to both identify and prioritize the top IT issues facing their institutions. In two focus group sessions in September and October 2011, the panel members were asked the question: “What is the single-biggest IT-related issue currently facing your institution?” In an online survey in December 2011, panel members were asked to select the top IT issues for 2012 from the results of those focus groups and were invited to provide additional suggestions. Finally, the IT Issues Panel met in January 2012 to review the survey results and write-ins before voting on the final set of issues.</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 </a:t>
            </a:r>
          </a:p>
          <a:p>
            <a:r>
              <a:rPr lang="en-US" sz="1200" kern="1200" dirty="0" smtClean="0">
                <a:solidFill>
                  <a:schemeClr val="tx1"/>
                </a:solidFill>
                <a:effectLst/>
                <a:latin typeface="+mn-lt"/>
                <a:ea typeface="ＭＳ Ｐゴシック" pitchFamily="-111" charset="-128"/>
                <a:cs typeface="ＭＳ Ｐゴシック" charset="0"/>
              </a:rPr>
              <a:t>The EDUCAUSE IT Issues Panel (</a:t>
            </a:r>
            <a:r>
              <a:rPr lang="en-US" sz="1200" u="sng" kern="1200" dirty="0" smtClean="0">
                <a:solidFill>
                  <a:schemeClr val="tx1"/>
                </a:solidFill>
                <a:effectLst/>
                <a:latin typeface="+mn-lt"/>
                <a:ea typeface="ＭＳ Ｐゴシック" pitchFamily="-111" charset="-128"/>
                <a:cs typeface="ＭＳ Ｐゴシック" charset="0"/>
                <a:hlinkClick r:id="rId3"/>
              </a:rPr>
              <a:t>http://www.educause.edu/ITIssues</a:t>
            </a:r>
            <a:r>
              <a:rPr lang="en-US" sz="1200" kern="1200" dirty="0" smtClean="0">
                <a:solidFill>
                  <a:schemeClr val="tx1"/>
                </a:solidFill>
                <a:effectLst/>
                <a:latin typeface="+mn-lt"/>
                <a:ea typeface="ＭＳ Ｐゴシック" pitchFamily="-111" charset="-128"/>
                <a:cs typeface="ＭＳ Ｐゴシック" charset="0"/>
              </a:rPr>
              <a:t>) includes individuals from EDUCAUSE member institutions to provide quick feedback to EDUCAUSE on current issues, problems, and proposals across higher education information technology. Panel members, who are recruited from a randomly drawn and statistically valid sample to represent the EDUCAUSE membership, serve for one year, with staggered terms. Panel members meet quarterly for 90 minutes via webinar or in person. The meetings, facilitated by EDUCAUSE Vice President Susan Grajek, are designed to stimulate an ongoing dialogue to flesh out and refine an array of open-ended technology questions about the IT organization, the institution, and cross-institution boundaries. The members discuss, refine, and vote on the most relevant underlying issues or options. Grajek explains: “There is a richness behind the process that is a little different from giving people a list of topics to vote on. We introduce open-ended questions and let the members bat ideas back and forth. Sometimes there is debate, and then it transitions to refining and defining the issue and what it really means. As facilitators, we summarize what we heard and reflect it back to the panel members. We often get it right, but sometimes we don’t: panel members correct us until we arrive at a final list of issues for the panel to vote on. Our process enables the panel to move from a very open-ended question to a set of bulleted answers, adding some depth in quite a short period of time.”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3</a:t>
            </a:fld>
            <a:endParaRPr lang="en-US"/>
          </a:p>
        </p:txBody>
      </p:sp>
    </p:spTree>
    <p:extLst>
      <p:ext uri="{BB962C8B-B14F-4D97-AF65-F5344CB8AC3E}">
        <p14:creationId xmlns:p14="http://schemas.microsoft.com/office/powerpoint/2010/main" val="589561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43</a:t>
            </a:fld>
            <a:endParaRPr lang="en-US"/>
          </a:p>
        </p:txBody>
      </p:sp>
    </p:spTree>
    <p:extLst>
      <p:ext uri="{BB962C8B-B14F-4D97-AF65-F5344CB8AC3E}">
        <p14:creationId xmlns:p14="http://schemas.microsoft.com/office/powerpoint/2010/main" val="20573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Are the institution’s IT governance principles and structure widely understood?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institution’s IT governance deemed effective? If not, how can IT leaders improve it?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IT governance’s institutional realm of influence?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the institution’s IT governance structure adapt to new circumstances and issues such as the decentralization of information technology, new technologies, outsourcing, and cloud-based services?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7</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readable.  You may need multiple slides to focus on specific areas that are readable.</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8</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is the institution’s strategy for funding IT research infrastructure?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balance between the central IT organization and decentralized IT support for the institution’s research mission?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infrastructure, application, support, and staffing (levels and specialized roles) implications for central IT in supporting research?</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opportunities for cross-institutional collaborations? How do IT leaders evaluate the worth and risks of such collaborations? How do they foster participation and buy-in?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11</a:t>
            </a:fld>
            <a:endParaRPr lang="en-US"/>
          </a:p>
        </p:txBody>
      </p:sp>
    </p:spTree>
    <p:extLst>
      <p:ext uri="{BB962C8B-B14F-4D97-AF65-F5344CB8AC3E}">
        <p14:creationId xmlns:p14="http://schemas.microsoft.com/office/powerpoint/2010/main" val="405730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12</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Does the institution’s strategic plan include transformative objectives?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IT organization viewed as a trusted partner in institutional transformation?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the institution support experimentation with technology to transform teaching and learning without unduly risking students’ learning outcomes?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Are the process reengineering and continuous improvement capabilities in place to enable transformative information technology?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15</a:t>
            </a:fld>
            <a:endParaRPr lang="en-US"/>
          </a:p>
        </p:txBody>
      </p:sp>
    </p:spTree>
    <p:extLst>
      <p:ext uri="{BB962C8B-B14F-4D97-AF65-F5344CB8AC3E}">
        <p14:creationId xmlns:p14="http://schemas.microsoft.com/office/powerpoint/2010/main" val="149489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How can IT leaders verify they are doing the very best with available IT resources?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create an institution-wide view of IT funding and expenditures? What relationships and partnerships will they need to cultivate? What business processes might need to be changed?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interweave an IT funding component into broader, institutional initiatives to ensure IT is appropriately funded to deliver what is needed?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18</a:t>
            </a:fld>
            <a:endParaRPr lang="en-US"/>
          </a:p>
        </p:txBody>
      </p:sp>
    </p:spTree>
    <p:extLst>
      <p:ext uri="{BB962C8B-B14F-4D97-AF65-F5344CB8AC3E}">
        <p14:creationId xmlns:p14="http://schemas.microsoft.com/office/powerpoint/2010/main" val="401334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How can IT leaders verify they are doing the very best with available IT resources?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create an institution-wide view of IT funding and expenditures? What relationships and partnerships will they need to cultivate? What business processes might need to be changed?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interweave an IT funding component into broader, institutional initiatives to ensure IT is appropriately funded to deliver what is needed?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21</a:t>
            </a:fld>
            <a:endParaRPr lang="en-US"/>
          </a:p>
        </p:txBody>
      </p:sp>
    </p:spTree>
    <p:extLst>
      <p:ext uri="{BB962C8B-B14F-4D97-AF65-F5344CB8AC3E}">
        <p14:creationId xmlns:p14="http://schemas.microsoft.com/office/powerpoint/2010/main" val="401334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Quote">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U End">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5AFE466-FCFE-0D46-90C4-349E4F3B7CEA}" type="datetime1">
              <a:rPr lang="en-US"/>
              <a:pPr>
                <a:defRPr/>
              </a:pPr>
              <a:t>6/7/2013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3DE5B1-1E2C-E141-A659-A6802FB2E1CC}" type="slidenum">
              <a:rPr lang="en-US"/>
              <a:pPr>
                <a:defRPr/>
              </a:pPr>
              <a:t>‹#›</a:t>
            </a:fld>
            <a:endParaRPr lang="en-US"/>
          </a:p>
        </p:txBody>
      </p:sp>
    </p:spTree>
    <p:extLst>
      <p:ext uri="{BB962C8B-B14F-4D97-AF65-F5344CB8AC3E}">
        <p14:creationId xmlns:p14="http://schemas.microsoft.com/office/powerpoint/2010/main" val="419967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D44A1BB-1F06-2F47-8C2A-21F526A0A1EC}" type="datetime1">
              <a:rPr lang="en-US"/>
              <a:pPr>
                <a:defRPr/>
              </a:pPr>
              <a:t>6/7/2013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D641F3-D9F0-E34D-AE97-D3D6DABE8DB4}" type="slidenum">
              <a:rPr lang="en-US"/>
              <a:pPr>
                <a:defRPr/>
              </a:pPr>
              <a:t>‹#›</a:t>
            </a:fld>
            <a:endParaRPr lang="en-US"/>
          </a:p>
        </p:txBody>
      </p:sp>
    </p:spTree>
    <p:extLst>
      <p:ext uri="{BB962C8B-B14F-4D97-AF65-F5344CB8AC3E}">
        <p14:creationId xmlns:p14="http://schemas.microsoft.com/office/powerpoint/2010/main" val="21667726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2 column with imag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4643551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B - No header backgrou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68770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Room for a full screen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5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Sta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4" r:id="rId5"/>
    <p:sldLayoutId id="2147483662" r:id="rId6"/>
    <p:sldLayoutId id="2147483663" r:id="rId7"/>
    <p:sldLayoutId id="2147483654" r:id="rId8"/>
    <p:sldLayoutId id="2147483656" r:id="rId9"/>
    <p:sldLayoutId id="2147483657" r:id="rId10"/>
    <p:sldLayoutId id="2147483658" r:id="rId11"/>
    <p:sldLayoutId id="2147483665" r:id="rId12"/>
    <p:sldLayoutId id="21474836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940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0" lvl="0" indent="0">
              <a:lnSpc>
                <a:spcPct val="114000"/>
              </a:lnSpc>
            </a:pPr>
            <a:r>
              <a:rPr lang="en-US" sz="3200" dirty="0"/>
              <a:t>Transforming the institution's business with information technology</a:t>
            </a:r>
          </a:p>
        </p:txBody>
      </p:sp>
      <p:sp>
        <p:nvSpPr>
          <p:cNvPr id="4" name="Content Placeholder 3"/>
          <p:cNvSpPr>
            <a:spLocks noGrp="1"/>
          </p:cNvSpPr>
          <p:nvPr>
            <p:ph idx="1"/>
          </p:nvPr>
        </p:nvSpPr>
        <p:spPr>
          <a:xfrm>
            <a:off x="609600" y="1676400"/>
            <a:ext cx="6022571" cy="4546599"/>
          </a:xfrm>
        </p:spPr>
        <p:txBody>
          <a:bodyPr/>
          <a:lstStyle/>
          <a:p>
            <a:pPr marL="0" lvl="0" indent="0">
              <a:buNone/>
            </a:pPr>
            <a:r>
              <a:rPr lang="en-US" sz="2800" dirty="0" smtClean="0"/>
              <a:t>Strategic questions to ask</a:t>
            </a:r>
            <a:r>
              <a:rPr lang="en-US" dirty="0" smtClean="0"/>
              <a:t>:</a:t>
            </a:r>
          </a:p>
          <a:p>
            <a:pPr>
              <a:spcAft>
                <a:spcPts val="1100"/>
              </a:spcAft>
            </a:pPr>
            <a:r>
              <a:rPr lang="en-US" sz="2400" dirty="0"/>
              <a:t>How can </a:t>
            </a:r>
            <a:r>
              <a:rPr lang="en-US" sz="2400" b="1" dirty="0"/>
              <a:t>innovation be encouraged </a:t>
            </a:r>
            <a:r>
              <a:rPr lang="en-US" sz="2400" dirty="0"/>
              <a:t>in both the institution and the IT </a:t>
            </a:r>
            <a:r>
              <a:rPr lang="en-US" sz="2400" dirty="0" smtClean="0"/>
              <a:t>organization? </a:t>
            </a:r>
            <a:endParaRPr lang="en-US" sz="2400" dirty="0"/>
          </a:p>
          <a:p>
            <a:pPr>
              <a:spcAft>
                <a:spcPts val="1100"/>
              </a:spcAft>
            </a:pPr>
            <a:r>
              <a:rPr lang="en-US" sz="2400" dirty="0"/>
              <a:t>Is the organization </a:t>
            </a:r>
            <a:r>
              <a:rPr lang="en-US" sz="2400" b="1" dirty="0"/>
              <a:t>willing to change business </a:t>
            </a:r>
            <a:r>
              <a:rPr lang="en-US" sz="2400" b="1" dirty="0" smtClean="0"/>
              <a:t>process </a:t>
            </a:r>
            <a:r>
              <a:rPr lang="en-US" sz="2400" b="1" dirty="0"/>
              <a:t>or practice </a:t>
            </a:r>
            <a:r>
              <a:rPr lang="en-US" sz="2400" dirty="0"/>
              <a:t>to garner effective and efficient use of its information </a:t>
            </a:r>
            <a:r>
              <a:rPr lang="en-US" sz="2400" dirty="0" smtClean="0"/>
              <a:t>technology? </a:t>
            </a:r>
            <a:endParaRPr lang="en-US" sz="2400" dirty="0"/>
          </a:p>
          <a:p>
            <a:pPr lvl="0">
              <a:spcAft>
                <a:spcPts val="1100"/>
              </a:spcAft>
            </a:pPr>
            <a:r>
              <a:rPr lang="en-US" sz="2400" dirty="0"/>
              <a:t>Does the </a:t>
            </a:r>
            <a:r>
              <a:rPr lang="en-US" sz="2400" b="1" dirty="0"/>
              <a:t>institutional funding model </a:t>
            </a:r>
            <a:r>
              <a:rPr lang="en-US" sz="2400" dirty="0"/>
              <a:t>incentivize or undermine achieving the full benefits of business </a:t>
            </a:r>
            <a:r>
              <a:rPr lang="en-US" sz="2400" dirty="0" smtClean="0"/>
              <a:t>transformation? </a:t>
            </a:r>
            <a:endParaRPr lang="en-US" sz="2400" dirty="0"/>
          </a:p>
        </p:txBody>
      </p:sp>
      <p:sp>
        <p:nvSpPr>
          <p:cNvPr id="14" name="Text Box 21"/>
          <p:cNvSpPr txBox="1"/>
          <p:nvPr/>
        </p:nvSpPr>
        <p:spPr>
          <a:xfrm>
            <a:off x="6781800" y="1905000"/>
            <a:ext cx="2171700" cy="3657600"/>
          </a:xfrm>
          <a:prstGeom prst="rect">
            <a:avLst/>
          </a:prstGeom>
          <a:noFill/>
          <a:ln w="31750" cmpd="dbl">
            <a:solidFill>
              <a:schemeClr val="bg1">
                <a:lumMod val="5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b="1" i="1" dirty="0" smtClean="0">
                <a:solidFill>
                  <a:srgbClr val="4F81BD"/>
                </a:solidFill>
                <a:latin typeface="Arial" pitchFamily="34" charset="0"/>
                <a:ea typeface="Calibri"/>
                <a:cs typeface="Arial" pitchFamily="34" charset="0"/>
              </a:rPr>
              <a:t>“</a:t>
            </a:r>
            <a:r>
              <a:rPr lang="en-US" sz="1600" b="1" i="1" dirty="0">
                <a:solidFill>
                  <a:srgbClr val="4F81BD"/>
                </a:solidFill>
                <a:latin typeface="Arial" pitchFamily="34" charset="0"/>
                <a:ea typeface="Calibri"/>
                <a:cs typeface="Arial" pitchFamily="34" charset="0"/>
              </a:rPr>
              <a:t>Higher education IT will need to change its mindset; it can’t provide everything in-house any more. We need to move from 'service provider' to 'solutions architect.' It’s an opportunity and a key </a:t>
            </a:r>
            <a:r>
              <a:rPr lang="en-US" sz="1600" b="1" i="1" dirty="0" smtClean="0">
                <a:solidFill>
                  <a:srgbClr val="4F81BD"/>
                </a:solidFill>
                <a:latin typeface="Arial" pitchFamily="34" charset="0"/>
                <a:ea typeface="Calibri"/>
                <a:cs typeface="Arial" pitchFamily="34" charset="0"/>
              </a:rPr>
              <a:t>challenge.”</a:t>
            </a:r>
          </a:p>
          <a:p>
            <a:endParaRPr lang="en-US" sz="1600" b="1" i="1" dirty="0">
              <a:solidFill>
                <a:srgbClr val="4F81BD"/>
              </a:solidFill>
              <a:latin typeface="Arial" pitchFamily="34" charset="0"/>
              <a:ea typeface="Calibri"/>
              <a:cs typeface="Arial" pitchFamily="34" charset="0"/>
            </a:endParaRPr>
          </a:p>
          <a:p>
            <a:pPr marL="0" marR="0">
              <a:lnSpc>
                <a:spcPct val="115000"/>
              </a:lnSpc>
              <a:spcBef>
                <a:spcPts val="0"/>
              </a:spcBef>
              <a:spcAft>
                <a:spcPts val="0"/>
              </a:spcAft>
            </a:pPr>
            <a:r>
              <a:rPr lang="en-US" sz="1600" i="1" dirty="0" smtClean="0">
                <a:solidFill>
                  <a:srgbClr val="000000"/>
                </a:solidFill>
                <a:effectLst/>
                <a:latin typeface="Arial" pitchFamily="34" charset="0"/>
                <a:ea typeface="Calibri"/>
                <a:cs typeface="Arial" pitchFamily="34" charset="0"/>
              </a:rPr>
              <a:t>— CIO</a:t>
            </a:r>
          </a:p>
          <a:p>
            <a:pPr marL="0" marR="0">
              <a:lnSpc>
                <a:spcPct val="115000"/>
              </a:lnSpc>
              <a:spcBef>
                <a:spcPts val="0"/>
              </a:spcBef>
              <a:spcAft>
                <a:spcPts val="0"/>
              </a:spcAft>
            </a:pPr>
            <a:endParaRPr lang="en-US" sz="1300" i="1" dirty="0">
              <a:solidFill>
                <a:srgbClr val="000000"/>
              </a:solidFill>
              <a:effectLst/>
              <a:latin typeface="Tekton Pro" pitchFamily="34" charset="0"/>
              <a:ea typeface="Calibri"/>
            </a:endParaRPr>
          </a:p>
        </p:txBody>
      </p:sp>
    </p:spTree>
    <p:extLst>
      <p:ext uri="{BB962C8B-B14F-4D97-AF65-F5344CB8AC3E}">
        <p14:creationId xmlns:p14="http://schemas.microsoft.com/office/powerpoint/2010/main" val="367326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21782" cy="729971"/>
          </a:xfrm>
        </p:spPr>
        <p:txBody>
          <a:bodyPr>
            <a:normAutofit fontScale="90000"/>
          </a:bodyPr>
          <a:lstStyle/>
          <a:p>
            <a:r>
              <a:rPr lang="en-US" dirty="0"/>
              <a:t>Transforming the institution's business with information </a:t>
            </a:r>
            <a:r>
              <a:rPr lang="en-US" dirty="0" smtClean="0"/>
              <a:t>technology: What we know</a:t>
            </a:r>
            <a:endParaRPr lang="en-US" dirty="0"/>
          </a:p>
        </p:txBody>
      </p:sp>
      <p:pic>
        <p:nvPicPr>
          <p:cNvPr id="4" name="Picture 3" descr="Issue 9 IT Costs study fig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172" y="1447800"/>
            <a:ext cx="4311916" cy="4800600"/>
          </a:xfrm>
          <a:prstGeom prst="rect">
            <a:avLst/>
          </a:prstGeom>
        </p:spPr>
      </p:pic>
      <p:sp>
        <p:nvSpPr>
          <p:cNvPr id="5" name="Content Placeholder 2"/>
          <p:cNvSpPr>
            <a:spLocks noGrp="1"/>
          </p:cNvSpPr>
          <p:nvPr>
            <p:ph idx="1"/>
          </p:nvPr>
        </p:nvSpPr>
        <p:spPr>
          <a:xfrm>
            <a:off x="304800" y="1524000"/>
            <a:ext cx="4193771" cy="5257801"/>
          </a:xfrm>
        </p:spPr>
        <p:txBody>
          <a:bodyPr/>
          <a:lstStyle/>
          <a:p>
            <a:r>
              <a:rPr lang="en-US" sz="2700" dirty="0" smtClean="0"/>
              <a:t>Need to develop stronger capabilities to support transformation</a:t>
            </a:r>
          </a:p>
          <a:p>
            <a:r>
              <a:rPr lang="en-US" sz="2700" dirty="0" smtClean="0"/>
              <a:t>Financial capabilities are strongest; process transformation the weakest </a:t>
            </a:r>
          </a:p>
          <a:p>
            <a:endParaRPr lang="en-US" sz="2700" dirty="0"/>
          </a:p>
        </p:txBody>
      </p:sp>
      <p:sp>
        <p:nvSpPr>
          <p:cNvPr id="6" name="TextBox 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Assessing Your Fiscal Bandwidth: Current Practices for Measuring IT Costs in Higher </a:t>
            </a:r>
            <a:r>
              <a:rPr lang="en-US" sz="900" i="1" dirty="0" smtClean="0">
                <a:latin typeface="Arial"/>
                <a:cs typeface="Arial"/>
              </a:rPr>
              <a:t>Education</a:t>
            </a:r>
            <a:r>
              <a:rPr lang="en-US" sz="900" dirty="0" smtClean="0">
                <a:latin typeface="Arial"/>
                <a:cs typeface="Arial"/>
              </a:rPr>
              <a:t>, ECAR, May 2013</a:t>
            </a:r>
            <a:endParaRPr lang="en-US" sz="900" dirty="0">
              <a:latin typeface="Arial"/>
              <a:cs typeface="Arial"/>
            </a:endParaRPr>
          </a:p>
        </p:txBody>
      </p:sp>
    </p:spTree>
    <p:extLst>
      <p:ext uri="{BB962C8B-B14F-4D97-AF65-F5344CB8AC3E}">
        <p14:creationId xmlns:p14="http://schemas.microsoft.com/office/powerpoint/2010/main" val="738391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Titl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Titl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14859" y="2057400"/>
            <a:ext cx="3909671" cy="1930400"/>
          </a:xfrm>
          <a:prstGeom prst="rect">
            <a:avLst/>
          </a:prstGeom>
        </p:spPr>
      </p:pic>
      <p:sp>
        <p:nvSpPr>
          <p:cNvPr id="3" name="Title 2"/>
          <p:cNvSpPr>
            <a:spLocks noGrp="1"/>
          </p:cNvSpPr>
          <p:nvPr>
            <p:ph type="title"/>
          </p:nvPr>
        </p:nvSpPr>
        <p:spPr/>
        <p:txBody>
          <a:bodyPr>
            <a:noAutofit/>
          </a:bodyPr>
          <a:lstStyle/>
          <a:p>
            <a:r>
              <a:rPr lang="en-US" sz="3200" b="1" dirty="0" smtClean="0"/>
              <a:t>CIO Reflections</a:t>
            </a:r>
            <a:endParaRPr lang="en-US" sz="3200" b="1" dirty="0"/>
          </a:p>
        </p:txBody>
      </p:sp>
      <p:sp>
        <p:nvSpPr>
          <p:cNvPr id="4" name="Content Placeholder 3"/>
          <p:cNvSpPr>
            <a:spLocks noGrp="1"/>
          </p:cNvSpPr>
          <p:nvPr>
            <p:ph idx="1"/>
          </p:nvPr>
        </p:nvSpPr>
        <p:spPr>
          <a:xfrm>
            <a:off x="608214" y="2015266"/>
            <a:ext cx="8232371" cy="1600200"/>
          </a:xfrm>
        </p:spPr>
        <p:txBody>
          <a:bodyPr/>
          <a:lstStyle/>
          <a:p>
            <a:pPr marL="0" indent="0">
              <a:spcAft>
                <a:spcPts val="800"/>
              </a:spcAft>
              <a:buNone/>
            </a:pPr>
            <a:r>
              <a:rPr lang="en-US" sz="2800" b="1" dirty="0"/>
              <a:t>Butch </a:t>
            </a:r>
            <a:r>
              <a:rPr lang="en-US" sz="2800" b="1" dirty="0" err="1" smtClean="0"/>
              <a:t>Juelg</a:t>
            </a:r>
            <a:r>
              <a:rPr lang="en-US" sz="2800" b="1" dirty="0" smtClean="0"/>
              <a:t> </a:t>
            </a:r>
          </a:p>
          <a:p>
            <a:pPr marL="0" indent="0">
              <a:spcBef>
                <a:spcPts val="0"/>
              </a:spcBef>
              <a:buNone/>
            </a:pPr>
            <a:r>
              <a:rPr lang="en-US" sz="2800" dirty="0" smtClean="0"/>
              <a:t>Associate </a:t>
            </a:r>
            <a:r>
              <a:rPr lang="en-US" sz="2800" dirty="0"/>
              <a:t>Vice Chancellor, </a:t>
            </a:r>
            <a:endParaRPr lang="en-US" sz="2800" dirty="0" smtClean="0"/>
          </a:p>
          <a:p>
            <a:pPr marL="0" indent="0">
              <a:spcBef>
                <a:spcPts val="0"/>
              </a:spcBef>
              <a:buNone/>
            </a:pPr>
            <a:r>
              <a:rPr lang="en-US" sz="2800" dirty="0" smtClean="0"/>
              <a:t>Technology Services </a:t>
            </a:r>
            <a:br>
              <a:rPr lang="en-US" sz="2800" dirty="0" smtClean="0"/>
            </a:br>
            <a:r>
              <a:rPr lang="en-US" sz="2800" dirty="0" smtClean="0"/>
              <a:t>Lone </a:t>
            </a:r>
            <a:r>
              <a:rPr lang="en-US" sz="2800" dirty="0"/>
              <a:t>Star College System</a:t>
            </a:r>
          </a:p>
        </p:txBody>
      </p:sp>
    </p:spTree>
    <p:extLst>
      <p:ext uri="{BB962C8B-B14F-4D97-AF65-F5344CB8AC3E}">
        <p14:creationId xmlns:p14="http://schemas.microsoft.com/office/powerpoint/2010/main" val="229045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021782" cy="729971"/>
          </a:xfrm>
        </p:spPr>
        <p:txBody>
          <a:bodyPr>
            <a:noAutofit/>
          </a:bodyPr>
          <a:lstStyle/>
          <a:p>
            <a:pPr lvl="0"/>
            <a:r>
              <a:rPr lang="en-US" sz="3200" b="1" dirty="0" smtClean="0"/>
              <a:t>CIO Reflections</a:t>
            </a:r>
            <a:endParaRPr lang="en-US" sz="3200" b="1" dirty="0"/>
          </a:p>
        </p:txBody>
      </p:sp>
      <p:sp>
        <p:nvSpPr>
          <p:cNvPr id="4" name="Content Placeholder 3"/>
          <p:cNvSpPr>
            <a:spLocks noGrp="1"/>
          </p:cNvSpPr>
          <p:nvPr>
            <p:ph idx="1"/>
          </p:nvPr>
        </p:nvSpPr>
        <p:spPr>
          <a:xfrm>
            <a:off x="683111" y="2438401"/>
            <a:ext cx="5943600" cy="1371600"/>
          </a:xfrm>
        </p:spPr>
        <p:txBody>
          <a:bodyPr/>
          <a:lstStyle/>
          <a:p>
            <a:pPr marL="0" indent="0">
              <a:spcAft>
                <a:spcPts val="800"/>
              </a:spcAft>
              <a:buNone/>
            </a:pPr>
            <a:r>
              <a:rPr lang="en-US" sz="2800" b="1" dirty="0"/>
              <a:t>Diane </a:t>
            </a:r>
            <a:r>
              <a:rPr lang="en-US" sz="2800" b="1" dirty="0" err="1" smtClean="0"/>
              <a:t>Dagefoerde</a:t>
            </a:r>
            <a:r>
              <a:rPr lang="en-US" sz="2800" b="1" dirty="0" smtClean="0"/>
              <a:t> </a:t>
            </a:r>
            <a:r>
              <a:rPr lang="en-US" sz="2800" dirty="0" smtClean="0"/>
              <a:t/>
            </a:r>
            <a:br>
              <a:rPr lang="en-US" sz="2800" dirty="0" smtClean="0"/>
            </a:br>
            <a:r>
              <a:rPr lang="en-US" sz="2800" dirty="0" smtClean="0"/>
              <a:t>CIO</a:t>
            </a:r>
            <a:r>
              <a:rPr lang="en-US" sz="2800" dirty="0"/>
              <a:t>, Arts and </a:t>
            </a:r>
            <a:r>
              <a:rPr lang="en-US" sz="2800" dirty="0" smtClean="0"/>
              <a:t>Sciences</a:t>
            </a:r>
            <a:br>
              <a:rPr lang="en-US" sz="2800" dirty="0" smtClean="0"/>
            </a:br>
            <a:endParaRPr lang="en-US" sz="2800" dirty="0"/>
          </a:p>
        </p:txBody>
      </p:sp>
      <p:pic>
        <p:nvPicPr>
          <p:cNvPr id="2" name="Picture 1"/>
          <p:cNvPicPr>
            <a:picLocks noChangeAspect="1"/>
          </p:cNvPicPr>
          <p:nvPr/>
        </p:nvPicPr>
        <p:blipFill>
          <a:blip r:embed="rId3"/>
          <a:stretch>
            <a:fillRect/>
          </a:stretch>
        </p:blipFill>
        <p:spPr>
          <a:xfrm>
            <a:off x="606911" y="1447800"/>
            <a:ext cx="6096000" cy="883920"/>
          </a:xfrm>
          <a:prstGeom prst="rect">
            <a:avLst/>
          </a:prstGeom>
        </p:spPr>
      </p:pic>
    </p:spTree>
    <p:extLst>
      <p:ext uri="{BB962C8B-B14F-4D97-AF65-F5344CB8AC3E}">
        <p14:creationId xmlns:p14="http://schemas.microsoft.com/office/powerpoint/2010/main" val="11149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tle-Title-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021782" cy="729971"/>
          </a:xfrm>
        </p:spPr>
        <p:txBody>
          <a:bodyPr>
            <a:noAutofit/>
          </a:bodyPr>
          <a:lstStyle/>
          <a:p>
            <a:pPr lvl="0"/>
            <a:r>
              <a:rPr lang="en-US" sz="3200" b="1" dirty="0" smtClean="0"/>
              <a:t>CIO Reflections</a:t>
            </a:r>
            <a:endParaRPr lang="en-US" sz="3200" b="1" dirty="0"/>
          </a:p>
        </p:txBody>
      </p:sp>
      <p:sp>
        <p:nvSpPr>
          <p:cNvPr id="4" name="Content Placeholder 3"/>
          <p:cNvSpPr>
            <a:spLocks noGrp="1"/>
          </p:cNvSpPr>
          <p:nvPr>
            <p:ph idx="1"/>
          </p:nvPr>
        </p:nvSpPr>
        <p:spPr>
          <a:xfrm>
            <a:off x="683111" y="2438401"/>
            <a:ext cx="5943600" cy="1371600"/>
          </a:xfrm>
        </p:spPr>
        <p:txBody>
          <a:bodyPr/>
          <a:lstStyle/>
          <a:p>
            <a:pPr marL="0" indent="0">
              <a:spcAft>
                <a:spcPts val="800"/>
              </a:spcAft>
              <a:buNone/>
            </a:pPr>
            <a:r>
              <a:rPr lang="en-US" sz="2800" b="1" dirty="0"/>
              <a:t>Diane </a:t>
            </a:r>
            <a:r>
              <a:rPr lang="en-US" sz="2800" b="1" dirty="0" err="1" smtClean="0"/>
              <a:t>Dagefoerde</a:t>
            </a:r>
            <a:r>
              <a:rPr lang="en-US" sz="2800" b="1" dirty="0" smtClean="0"/>
              <a:t> </a:t>
            </a:r>
            <a:r>
              <a:rPr lang="en-US" sz="2800" dirty="0" smtClean="0"/>
              <a:t/>
            </a:r>
            <a:br>
              <a:rPr lang="en-US" sz="2800" dirty="0" smtClean="0"/>
            </a:br>
            <a:r>
              <a:rPr lang="en-US" sz="2800" dirty="0" smtClean="0"/>
              <a:t>CIO</a:t>
            </a:r>
            <a:r>
              <a:rPr lang="en-US" sz="2800" dirty="0"/>
              <a:t>, Arts and </a:t>
            </a:r>
            <a:r>
              <a:rPr lang="en-US" sz="2800" dirty="0" smtClean="0"/>
              <a:t>Sciences</a:t>
            </a:r>
            <a:br>
              <a:rPr lang="en-US" sz="2800" dirty="0" smtClean="0"/>
            </a:br>
            <a:endParaRPr lang="en-US" sz="2800" dirty="0"/>
          </a:p>
        </p:txBody>
      </p:sp>
      <p:pic>
        <p:nvPicPr>
          <p:cNvPr id="2" name="Picture 1"/>
          <p:cNvPicPr>
            <a:picLocks noChangeAspect="1"/>
          </p:cNvPicPr>
          <p:nvPr/>
        </p:nvPicPr>
        <p:blipFill>
          <a:blip r:embed="rId3"/>
          <a:stretch>
            <a:fillRect/>
          </a:stretch>
        </p:blipFill>
        <p:spPr>
          <a:xfrm>
            <a:off x="606911" y="1447800"/>
            <a:ext cx="6096000" cy="883920"/>
          </a:xfrm>
          <a:prstGeom prst="rect">
            <a:avLst/>
          </a:prstGeom>
        </p:spPr>
      </p:pic>
    </p:spTree>
    <p:extLst>
      <p:ext uri="{BB962C8B-B14F-4D97-AF65-F5344CB8AC3E}">
        <p14:creationId xmlns:p14="http://schemas.microsoft.com/office/powerpoint/2010/main" val="280306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9" y="152401"/>
            <a:ext cx="8021782" cy="916246"/>
          </a:xfrm>
        </p:spPr>
        <p:txBody>
          <a:bodyPr>
            <a:noAutofit/>
          </a:bodyPr>
          <a:lstStyle/>
          <a:p>
            <a:r>
              <a:rPr lang="en-US" sz="3000" dirty="0"/>
              <a:t>Facilitating a better understanding of information security and finding appropriate balance between infrastructure openness and security </a:t>
            </a:r>
          </a:p>
        </p:txBody>
      </p:sp>
      <p:sp>
        <p:nvSpPr>
          <p:cNvPr id="4" name="Content Placeholder 3"/>
          <p:cNvSpPr>
            <a:spLocks noGrp="1"/>
          </p:cNvSpPr>
          <p:nvPr>
            <p:ph idx="1"/>
          </p:nvPr>
        </p:nvSpPr>
        <p:spPr>
          <a:xfrm>
            <a:off x="609600" y="2286000"/>
            <a:ext cx="5489171" cy="3860798"/>
          </a:xfrm>
        </p:spPr>
        <p:txBody>
          <a:bodyPr/>
          <a:lstStyle/>
          <a:p>
            <a:pPr marL="0" lvl="0" indent="0">
              <a:buNone/>
            </a:pPr>
            <a:r>
              <a:rPr lang="en-US" sz="2800" b="1" dirty="0" smtClean="0"/>
              <a:t>Strategic questions to ask:</a:t>
            </a:r>
          </a:p>
          <a:p>
            <a:pPr>
              <a:spcAft>
                <a:spcPts val="1100"/>
              </a:spcAft>
            </a:pPr>
            <a:r>
              <a:rPr lang="en-US" sz="2400" dirty="0"/>
              <a:t>Do </a:t>
            </a:r>
            <a:r>
              <a:rPr lang="en-US" sz="2400" dirty="0" smtClean="0"/>
              <a:t>you have a formal risk management process to identify and prioritize risks? </a:t>
            </a:r>
            <a:endParaRPr lang="en-US" sz="2400" dirty="0"/>
          </a:p>
          <a:p>
            <a:pPr>
              <a:spcAft>
                <a:spcPts val="1100"/>
              </a:spcAft>
            </a:pPr>
            <a:r>
              <a:rPr lang="en-US" sz="2400" dirty="0" smtClean="0"/>
              <a:t>Do you have a dedicated ISO?</a:t>
            </a:r>
          </a:p>
          <a:p>
            <a:pPr>
              <a:spcAft>
                <a:spcPts val="1100"/>
              </a:spcAft>
            </a:pPr>
            <a:r>
              <a:rPr lang="en-US" sz="2400" dirty="0" smtClean="0"/>
              <a:t>How to create </a:t>
            </a:r>
            <a:r>
              <a:rPr lang="en-US" sz="2400" dirty="0"/>
              <a:t>a community of well-informed, vigilant </a:t>
            </a:r>
            <a:r>
              <a:rPr lang="en-US" sz="2400" dirty="0" smtClean="0"/>
              <a:t>users?</a:t>
            </a:r>
            <a:endParaRPr lang="en-US" sz="2400" dirty="0"/>
          </a:p>
        </p:txBody>
      </p:sp>
      <p:sp>
        <p:nvSpPr>
          <p:cNvPr id="14" name="Text Box 21"/>
          <p:cNvSpPr txBox="1"/>
          <p:nvPr/>
        </p:nvSpPr>
        <p:spPr>
          <a:xfrm>
            <a:off x="6248400" y="2015066"/>
            <a:ext cx="2743200" cy="4106333"/>
          </a:xfrm>
          <a:prstGeom prst="rect">
            <a:avLst/>
          </a:prstGeom>
          <a:noFill/>
          <a:ln w="31750" cmpd="dbl">
            <a:solidFill>
              <a:schemeClr val="accent1"/>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sz="1600" b="1" i="1" dirty="0" smtClean="0">
                <a:solidFill>
                  <a:srgbClr val="4F81BD"/>
                </a:solidFill>
                <a:latin typeface="Arial" pitchFamily="34" charset="0"/>
                <a:ea typeface="Calibri"/>
                <a:cs typeface="Arial" pitchFamily="34" charset="0"/>
              </a:rPr>
              <a:t>“</a:t>
            </a:r>
            <a:r>
              <a:rPr lang="en-US" sz="1600" b="1" i="1" dirty="0">
                <a:solidFill>
                  <a:srgbClr val="4F81BD"/>
                </a:solidFill>
                <a:latin typeface="Arial" pitchFamily="34" charset="0"/>
                <a:ea typeface="Calibri"/>
                <a:cs typeface="Arial" pitchFamily="34" charset="0"/>
              </a:rPr>
              <a:t>The now-pervasive nature of technology </a:t>
            </a:r>
            <a:r>
              <a:rPr lang="en-US" sz="1600" b="1" i="1" dirty="0" smtClean="0">
                <a:solidFill>
                  <a:srgbClr val="4F81BD"/>
                </a:solidFill>
                <a:latin typeface="Arial" pitchFamily="34" charset="0"/>
                <a:ea typeface="Calibri"/>
                <a:cs typeface="Arial" pitchFamily="34" charset="0"/>
              </a:rPr>
              <a:t>the </a:t>
            </a:r>
            <a:r>
              <a:rPr lang="en-US" sz="1600" b="1" i="1" dirty="0">
                <a:solidFill>
                  <a:srgbClr val="4F81BD"/>
                </a:solidFill>
                <a:latin typeface="Arial" pitchFamily="34" charset="0"/>
                <a:ea typeface="Calibri"/>
                <a:cs typeface="Arial" pitchFamily="34" charset="0"/>
              </a:rPr>
              <a:t>use of </a:t>
            </a:r>
            <a:r>
              <a:rPr lang="en-US" sz="1600" b="1" i="1" dirty="0" smtClean="0">
                <a:solidFill>
                  <a:srgbClr val="4F81BD"/>
                </a:solidFill>
                <a:latin typeface="Arial" pitchFamily="34" charset="0"/>
                <a:ea typeface="Calibri"/>
                <a:cs typeface="Arial" pitchFamily="34" charset="0"/>
              </a:rPr>
              <a:t>social media compounds </a:t>
            </a:r>
            <a:r>
              <a:rPr lang="en-US" sz="1600" b="1" i="1" dirty="0">
                <a:solidFill>
                  <a:srgbClr val="4F81BD"/>
                </a:solidFill>
                <a:latin typeface="Arial" pitchFamily="34" charset="0"/>
                <a:ea typeface="Calibri"/>
                <a:cs typeface="Arial" pitchFamily="34" charset="0"/>
              </a:rPr>
              <a:t>security issues. Maintaining the balance as perceived by those who are responsible for protecting institutional data and resources and those who use them often differs a great deal .”</a:t>
            </a:r>
            <a:r>
              <a:rPr lang="en-US" sz="1600" b="1" i="1" dirty="0" smtClean="0">
                <a:solidFill>
                  <a:srgbClr val="4F81BD"/>
                </a:solidFill>
                <a:latin typeface="Arial" pitchFamily="34" charset="0"/>
                <a:ea typeface="Calibri"/>
                <a:cs typeface="Arial" pitchFamily="34" charset="0"/>
              </a:rPr>
              <a:t> </a:t>
            </a:r>
            <a:endParaRPr lang="en-US" sz="1600" b="1" i="1" dirty="0">
              <a:solidFill>
                <a:srgbClr val="4F81BD"/>
              </a:solidFill>
              <a:latin typeface="Arial" pitchFamily="34" charset="0"/>
              <a:ea typeface="Calibri"/>
              <a:cs typeface="Arial" pitchFamily="34" charset="0"/>
            </a:endParaRPr>
          </a:p>
          <a:p>
            <a:pPr marL="0" marR="0">
              <a:lnSpc>
                <a:spcPct val="115000"/>
              </a:lnSpc>
              <a:spcBef>
                <a:spcPts val="0"/>
              </a:spcBef>
              <a:spcAft>
                <a:spcPts val="0"/>
              </a:spcAft>
            </a:pPr>
            <a:r>
              <a:rPr lang="en-US" sz="1600" i="1" dirty="0" smtClean="0">
                <a:solidFill>
                  <a:srgbClr val="000000"/>
                </a:solidFill>
                <a:effectLst/>
                <a:latin typeface="Arial" pitchFamily="34" charset="0"/>
                <a:ea typeface="Calibri"/>
                <a:cs typeface="Arial" pitchFamily="34" charset="0"/>
              </a:rPr>
              <a:t>— CIO</a:t>
            </a:r>
            <a:endParaRPr lang="en-US" sz="1600" i="1" dirty="0">
              <a:solidFill>
                <a:srgbClr val="000000"/>
              </a:solidFill>
              <a:effectLst/>
              <a:latin typeface="Arial" pitchFamily="34" charset="0"/>
              <a:ea typeface="Calibri"/>
              <a:cs typeface="Arial" pitchFamily="34" charset="0"/>
            </a:endParaRPr>
          </a:p>
        </p:txBody>
      </p:sp>
    </p:spTree>
    <p:extLst>
      <p:ext uri="{BB962C8B-B14F-4D97-AF65-F5344CB8AC3E}">
        <p14:creationId xmlns:p14="http://schemas.microsoft.com/office/powerpoint/2010/main" val="317909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What we know</a:t>
            </a:r>
            <a:endParaRPr lang="en-US" dirty="0"/>
          </a:p>
        </p:txBody>
      </p:sp>
      <p:grpSp>
        <p:nvGrpSpPr>
          <p:cNvPr id="12" name="Group 11"/>
          <p:cNvGrpSpPr/>
          <p:nvPr/>
        </p:nvGrpSpPr>
        <p:grpSpPr>
          <a:xfrm>
            <a:off x="0" y="1295400"/>
            <a:ext cx="9169400" cy="4926330"/>
            <a:chOff x="0" y="1447800"/>
            <a:chExt cx="9169400" cy="4926330"/>
          </a:xfrm>
        </p:grpSpPr>
        <p:pic>
          <p:nvPicPr>
            <p:cNvPr id="6" name="Picture 5" descr="Issue 5 INfoSec RB security solu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926330"/>
            </a:xfrm>
            <a:prstGeom prst="rect">
              <a:avLst/>
            </a:prstGeom>
          </p:spPr>
        </p:pic>
        <p:sp>
          <p:nvSpPr>
            <p:cNvPr id="7" name="TextBox 6"/>
            <p:cNvSpPr txBox="1"/>
            <p:nvPr/>
          </p:nvSpPr>
          <p:spPr>
            <a:xfrm>
              <a:off x="3124200" y="1447800"/>
              <a:ext cx="914400" cy="830997"/>
            </a:xfrm>
            <a:prstGeom prst="rect">
              <a:avLst/>
            </a:prstGeom>
            <a:solidFill>
              <a:schemeClr val="bg1"/>
            </a:solidFill>
          </p:spPr>
          <p:txBody>
            <a:bodyPr wrap="square" lIns="0" tIns="0" bIns="0" rtlCol="0">
              <a:spAutoFit/>
            </a:bodyPr>
            <a:lstStyle/>
            <a:p>
              <a:r>
                <a:rPr lang="en-US" dirty="0" smtClean="0"/>
                <a:t>Access Control Lists</a:t>
              </a:r>
              <a:endParaRPr lang="en-US" dirty="0"/>
            </a:p>
          </p:txBody>
        </p:sp>
        <p:sp>
          <p:nvSpPr>
            <p:cNvPr id="8" name="TextBox 7"/>
            <p:cNvSpPr txBox="1"/>
            <p:nvPr/>
          </p:nvSpPr>
          <p:spPr>
            <a:xfrm>
              <a:off x="8102600" y="1447800"/>
              <a:ext cx="1066800" cy="553998"/>
            </a:xfrm>
            <a:prstGeom prst="rect">
              <a:avLst/>
            </a:prstGeom>
            <a:solidFill>
              <a:schemeClr val="bg1"/>
            </a:solidFill>
          </p:spPr>
          <p:txBody>
            <a:bodyPr wrap="square" lIns="0" tIns="0" rIns="0" bIns="0" rtlCol="0">
              <a:spAutoFit/>
            </a:bodyPr>
            <a:lstStyle/>
            <a:p>
              <a:r>
                <a:rPr lang="en-US" dirty="0" smtClean="0"/>
                <a:t>Data Loss Prevention</a:t>
              </a:r>
              <a:endParaRPr lang="en-US" dirty="0"/>
            </a:p>
          </p:txBody>
        </p:sp>
        <p:sp>
          <p:nvSpPr>
            <p:cNvPr id="9" name="TextBox 8"/>
            <p:cNvSpPr txBox="1"/>
            <p:nvPr/>
          </p:nvSpPr>
          <p:spPr>
            <a:xfrm>
              <a:off x="6400800" y="1447800"/>
              <a:ext cx="914400" cy="830997"/>
            </a:xfrm>
            <a:prstGeom prst="rect">
              <a:avLst/>
            </a:prstGeom>
            <a:solidFill>
              <a:schemeClr val="bg1"/>
            </a:solidFill>
          </p:spPr>
          <p:txBody>
            <a:bodyPr wrap="square" lIns="0" tIns="0" rIns="0" bIns="0" rtlCol="0">
              <a:spAutoFit/>
            </a:bodyPr>
            <a:lstStyle/>
            <a:p>
              <a:r>
                <a:rPr lang="en-US" dirty="0" smtClean="0"/>
                <a:t>Network Access Control</a:t>
              </a:r>
              <a:endParaRPr lang="en-US" dirty="0"/>
            </a:p>
          </p:txBody>
        </p:sp>
        <p:sp>
          <p:nvSpPr>
            <p:cNvPr id="10" name="TextBox 9"/>
            <p:cNvSpPr txBox="1"/>
            <p:nvPr/>
          </p:nvSpPr>
          <p:spPr>
            <a:xfrm>
              <a:off x="4800600" y="1447800"/>
              <a:ext cx="990600" cy="830997"/>
            </a:xfrm>
            <a:prstGeom prst="rect">
              <a:avLst/>
            </a:prstGeom>
            <a:solidFill>
              <a:schemeClr val="bg1"/>
            </a:solidFill>
          </p:spPr>
          <p:txBody>
            <a:bodyPr wrap="square" lIns="0" tIns="0" rIns="0" bIns="0" rtlCol="0">
              <a:spAutoFit/>
            </a:bodyPr>
            <a:lstStyle/>
            <a:p>
              <a:r>
                <a:rPr lang="en-US" dirty="0" smtClean="0"/>
                <a:t>Intrusion Protection Systems</a:t>
              </a:r>
              <a:endParaRPr lang="en-US" dirty="0"/>
            </a:p>
          </p:txBody>
        </p:sp>
        <p:sp>
          <p:nvSpPr>
            <p:cNvPr id="11" name="TextBox 10"/>
            <p:cNvSpPr txBox="1"/>
            <p:nvPr/>
          </p:nvSpPr>
          <p:spPr>
            <a:xfrm>
              <a:off x="1066800" y="1600200"/>
              <a:ext cx="1066800" cy="276999"/>
            </a:xfrm>
            <a:prstGeom prst="rect">
              <a:avLst/>
            </a:prstGeom>
            <a:solidFill>
              <a:schemeClr val="bg1"/>
            </a:solidFill>
          </p:spPr>
          <p:txBody>
            <a:bodyPr wrap="square" lIns="0" tIns="0" rIns="0" bIns="0" rtlCol="0">
              <a:spAutoFit/>
            </a:bodyPr>
            <a:lstStyle/>
            <a:p>
              <a:r>
                <a:rPr lang="en-US" dirty="0" smtClean="0"/>
                <a:t>Firewalls</a:t>
              </a:r>
              <a:endParaRPr lang="en-US" dirty="0"/>
            </a:p>
          </p:txBody>
        </p:sp>
      </p:grpSp>
      <p:sp>
        <p:nvSpPr>
          <p:cNvPr id="13" name="TextBox 12"/>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Tree>
    <p:extLst>
      <p:ext uri="{BB962C8B-B14F-4D97-AF65-F5344CB8AC3E}">
        <p14:creationId xmlns:p14="http://schemas.microsoft.com/office/powerpoint/2010/main" val="427679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What we know</a:t>
            </a:r>
            <a:endParaRPr lang="en-US" dirty="0"/>
          </a:p>
        </p:txBody>
      </p:sp>
      <p:pic>
        <p:nvPicPr>
          <p:cNvPr id="3" name="Picture 2" descr="Screen Shot 2013-05-24 at 1.03.41 PM.png"/>
          <p:cNvPicPr>
            <a:picLocks noChangeAspect="1"/>
          </p:cNvPicPr>
          <p:nvPr/>
        </p:nvPicPr>
        <p:blipFill rotWithShape="1">
          <a:blip r:embed="rId3">
            <a:extLst>
              <a:ext uri="{28A0092B-C50C-407E-A947-70E740481C1C}">
                <a14:useLocalDpi xmlns:a14="http://schemas.microsoft.com/office/drawing/2010/main" val="0"/>
              </a:ext>
            </a:extLst>
          </a:blip>
          <a:srcRect t="2754" b="1"/>
          <a:stretch/>
        </p:blipFill>
        <p:spPr>
          <a:xfrm>
            <a:off x="1066800" y="3056466"/>
            <a:ext cx="7073900" cy="2988733"/>
          </a:xfrm>
          <a:prstGeom prst="rect">
            <a:avLst/>
          </a:prstGeom>
        </p:spPr>
      </p:pic>
      <p:sp>
        <p:nvSpPr>
          <p:cNvPr id="5" name="Oval Callout 4"/>
          <p:cNvSpPr/>
          <p:nvPr/>
        </p:nvSpPr>
        <p:spPr>
          <a:xfrm>
            <a:off x="76200" y="1295400"/>
            <a:ext cx="2667000" cy="1447800"/>
          </a:xfrm>
          <a:prstGeom prst="wedgeEllipseCallout">
            <a:avLst>
              <a:gd name="adj1" fmla="val 34088"/>
              <a:gd name="adj2" fmla="val 85307"/>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3400" y="1447800"/>
            <a:ext cx="2057400" cy="1323439"/>
          </a:xfrm>
          <a:prstGeom prst="rect">
            <a:avLst/>
          </a:prstGeom>
          <a:noFill/>
        </p:spPr>
        <p:txBody>
          <a:bodyPr wrap="square" rtlCol="0">
            <a:spAutoFit/>
          </a:bodyPr>
          <a:lstStyle/>
          <a:p>
            <a:r>
              <a:rPr lang="en-US" sz="2000" dirty="0"/>
              <a:t>Only 27% of institutions have a dedicated ISO</a:t>
            </a:r>
          </a:p>
          <a:p>
            <a:endParaRPr lang="en-US" sz="2000" dirty="0"/>
          </a:p>
        </p:txBody>
      </p:sp>
      <p:sp>
        <p:nvSpPr>
          <p:cNvPr id="8" name="TextBox 7"/>
          <p:cNvSpPr txBox="1"/>
          <p:nvPr/>
        </p:nvSpPr>
        <p:spPr>
          <a:xfrm>
            <a:off x="2667000" y="2743200"/>
            <a:ext cx="5029200" cy="369332"/>
          </a:xfrm>
          <a:prstGeom prst="rect">
            <a:avLst/>
          </a:prstGeom>
          <a:noFill/>
        </p:spPr>
        <p:txBody>
          <a:bodyPr wrap="square" rtlCol="0">
            <a:spAutoFit/>
          </a:bodyPr>
          <a:lstStyle/>
          <a:p>
            <a:pPr algn="ctr"/>
            <a:r>
              <a:rPr lang="en-US" b="1" dirty="0" smtClean="0">
                <a:latin typeface="Arial"/>
                <a:cs typeface="Arial"/>
              </a:rPr>
              <a:t>Percent FTE of Information Security Officer</a:t>
            </a:r>
            <a:endParaRPr lang="en-US" b="1" dirty="0">
              <a:latin typeface="Arial"/>
              <a:cs typeface="Arial"/>
            </a:endParaRPr>
          </a:p>
        </p:txBody>
      </p:sp>
      <p:sp>
        <p:nvSpPr>
          <p:cNvPr id="9" name="TextBox 8"/>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Tree>
    <p:extLst>
      <p:ext uri="{BB962C8B-B14F-4D97-AF65-F5344CB8AC3E}">
        <p14:creationId xmlns:p14="http://schemas.microsoft.com/office/powerpoint/2010/main" val="252141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What we know</a:t>
            </a:r>
            <a:endParaRPr lang="en-US" dirty="0"/>
          </a:p>
        </p:txBody>
      </p:sp>
      <p:pic>
        <p:nvPicPr>
          <p:cNvPr id="5" name="Picture 4" descr="Issue 5 Risk RB fig_1-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219200"/>
            <a:ext cx="4572153" cy="1962977"/>
          </a:xfrm>
          <a:prstGeom prst="rect">
            <a:avLst/>
          </a:prstGeom>
        </p:spPr>
      </p:pic>
      <p:pic>
        <p:nvPicPr>
          <p:cNvPr id="6" name="Picture 5" descr="Issue 5 Risk RB fig_2-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219200"/>
            <a:ext cx="1863661" cy="2462909"/>
          </a:xfrm>
          <a:prstGeom prst="rect">
            <a:avLst/>
          </a:prstGeom>
        </p:spPr>
      </p:pic>
      <p:pic>
        <p:nvPicPr>
          <p:cNvPr id="7" name="Picture 6" descr="Issue 5 Risk RB fig_3-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429000"/>
            <a:ext cx="4572153" cy="2947514"/>
          </a:xfrm>
          <a:prstGeom prst="rect">
            <a:avLst/>
          </a:prstGeom>
        </p:spPr>
      </p:pic>
      <p:sp>
        <p:nvSpPr>
          <p:cNvPr id="8" name="TextBox 7"/>
          <p:cNvSpPr txBox="1"/>
          <p:nvPr/>
        </p:nvSpPr>
        <p:spPr>
          <a:xfrm>
            <a:off x="533400" y="6172200"/>
            <a:ext cx="8610600" cy="230832"/>
          </a:xfrm>
          <a:prstGeom prst="rect">
            <a:avLst/>
          </a:prstGeom>
          <a:noFill/>
        </p:spPr>
        <p:txBody>
          <a:bodyPr wrap="square" rtlCol="0">
            <a:spAutoFit/>
          </a:bodyPr>
          <a:lstStyle/>
          <a:p>
            <a:pPr algn="r"/>
            <a:r>
              <a:rPr lang="en-US" sz="900" dirty="0" smtClean="0">
                <a:latin typeface="Arial"/>
                <a:cs typeface="Arial"/>
              </a:rPr>
              <a:t>Source</a:t>
            </a:r>
            <a:r>
              <a:rPr lang="en-US" sz="900" dirty="0">
                <a:latin typeface="Arial"/>
                <a:cs typeface="Arial"/>
              </a:rPr>
              <a:t>: </a:t>
            </a:r>
            <a:r>
              <a:rPr lang="en-US" sz="900" i="1" dirty="0" smtClean="0">
                <a:latin typeface="Arial"/>
                <a:cs typeface="Arial"/>
              </a:rPr>
              <a:t>ECAR Risk Management Research Bulletin, Paul Jeffries and Nadine Sterns, forthcoming 2013</a:t>
            </a:r>
            <a:endParaRPr lang="en-US" sz="900" dirty="0">
              <a:latin typeface="Arial"/>
              <a:cs typeface="Arial"/>
            </a:endParaRPr>
          </a:p>
        </p:txBody>
      </p:sp>
    </p:spTree>
    <p:extLst>
      <p:ext uri="{BB962C8B-B14F-4D97-AF65-F5344CB8AC3E}">
        <p14:creationId xmlns:p14="http://schemas.microsoft.com/office/powerpoint/2010/main" val="186613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Today’s Speakers</a:t>
            </a:r>
            <a:endParaRPr lang="en-US" sz="3200" b="1" dirty="0"/>
          </a:p>
        </p:txBody>
      </p:sp>
      <p:sp>
        <p:nvSpPr>
          <p:cNvPr id="3" name="Content Placeholder 2"/>
          <p:cNvSpPr>
            <a:spLocks noGrp="1"/>
          </p:cNvSpPr>
          <p:nvPr>
            <p:ph idx="1"/>
          </p:nvPr>
        </p:nvSpPr>
        <p:spPr>
          <a:xfrm>
            <a:off x="609600" y="1219200"/>
            <a:ext cx="8534400" cy="4546599"/>
          </a:xfrm>
        </p:spPr>
        <p:txBody>
          <a:bodyPr/>
          <a:lstStyle/>
          <a:p>
            <a:pPr>
              <a:spcAft>
                <a:spcPts val="800"/>
              </a:spcAft>
            </a:pPr>
            <a:r>
              <a:rPr lang="en-US" sz="2800" b="1" dirty="0"/>
              <a:t>Diane </a:t>
            </a:r>
            <a:r>
              <a:rPr lang="en-US" sz="2800" b="1" dirty="0" err="1" smtClean="0"/>
              <a:t>Dagefoerde</a:t>
            </a:r>
            <a:r>
              <a:rPr lang="en-US" sz="2800" dirty="0" smtClean="0"/>
              <a:t>, CIO, </a:t>
            </a:r>
            <a:r>
              <a:rPr lang="en-US" sz="2800" dirty="0"/>
              <a:t>Arts and </a:t>
            </a:r>
            <a:r>
              <a:rPr lang="en-US" sz="2800" dirty="0" smtClean="0"/>
              <a:t>Sciences, The Ohio State University</a:t>
            </a:r>
          </a:p>
          <a:p>
            <a:pPr>
              <a:spcAft>
                <a:spcPts val="800"/>
              </a:spcAft>
            </a:pPr>
            <a:r>
              <a:rPr lang="en-US" sz="2800" b="1" dirty="0" smtClean="0"/>
              <a:t>Butch </a:t>
            </a:r>
            <a:r>
              <a:rPr lang="en-US" sz="2800" b="1" dirty="0" err="1" smtClean="0"/>
              <a:t>Juelg</a:t>
            </a:r>
            <a:r>
              <a:rPr lang="en-US" sz="2800" dirty="0" smtClean="0"/>
              <a:t>, Associate </a:t>
            </a:r>
            <a:r>
              <a:rPr lang="en-US" sz="2800" dirty="0"/>
              <a:t>Vice Chancellor, Technology </a:t>
            </a:r>
            <a:r>
              <a:rPr lang="en-US" sz="2800" dirty="0" smtClean="0"/>
              <a:t>Services, Lone </a:t>
            </a:r>
            <a:r>
              <a:rPr lang="en-US" sz="2800" dirty="0"/>
              <a:t>Star College </a:t>
            </a:r>
            <a:r>
              <a:rPr lang="en-US" sz="2800" dirty="0" smtClean="0"/>
              <a:t>System</a:t>
            </a:r>
          </a:p>
          <a:p>
            <a:r>
              <a:rPr lang="en-US" sz="2800" b="1" dirty="0"/>
              <a:t>Joseph </a:t>
            </a:r>
            <a:r>
              <a:rPr lang="en-US" sz="2800" b="1" dirty="0" smtClean="0"/>
              <a:t>Vaughan</a:t>
            </a:r>
            <a:r>
              <a:rPr lang="en-US" sz="2800" dirty="0" smtClean="0"/>
              <a:t>, CIO </a:t>
            </a:r>
            <a:r>
              <a:rPr lang="en-US" sz="2800" dirty="0"/>
              <a:t>and Vice President for Computing and Information </a:t>
            </a:r>
            <a:r>
              <a:rPr lang="en-US" sz="2800" dirty="0" smtClean="0"/>
              <a:t>Services, Harvey </a:t>
            </a:r>
            <a:r>
              <a:rPr lang="en-US" sz="2800" dirty="0" err="1"/>
              <a:t>Mudd</a:t>
            </a:r>
            <a:r>
              <a:rPr lang="en-US" sz="2800" dirty="0"/>
              <a:t> College </a:t>
            </a:r>
            <a:endParaRPr lang="en-US" sz="2800" dirty="0" smtClean="0"/>
          </a:p>
          <a:p>
            <a:r>
              <a:rPr lang="en-US" sz="2800" b="1" dirty="0" smtClean="0"/>
              <a:t>Susan Grajek</a:t>
            </a:r>
            <a:r>
              <a:rPr lang="en-US" sz="2800" dirty="0" smtClean="0"/>
              <a:t>, Vice President of Data, Research and Analytics, EDUCAUSE</a:t>
            </a:r>
            <a:endParaRPr lang="en-US" sz="2800" dirty="0"/>
          </a:p>
          <a:p>
            <a:pPr>
              <a:spcAft>
                <a:spcPts val="800"/>
              </a:spcAft>
            </a:pPr>
            <a:endParaRPr lang="en-US" dirty="0"/>
          </a:p>
          <a:p>
            <a:pPr>
              <a:spcAft>
                <a:spcPts val="800"/>
              </a:spcAft>
            </a:pPr>
            <a:endParaRPr lang="en-US" dirty="0" smtClean="0">
              <a:solidFill>
                <a:schemeClr val="tx1"/>
              </a:solidFill>
              <a:cs typeface="ＭＳ Ｐゴシック" charset="0"/>
            </a:endParaRPr>
          </a:p>
        </p:txBody>
      </p:sp>
    </p:spTree>
    <p:extLst>
      <p:ext uri="{BB962C8B-B14F-4D97-AF65-F5344CB8AC3E}">
        <p14:creationId xmlns:p14="http://schemas.microsoft.com/office/powerpoint/2010/main" val="181961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8" y="338675"/>
            <a:ext cx="8308571" cy="729971"/>
          </a:xfrm>
        </p:spPr>
        <p:txBody>
          <a:bodyPr>
            <a:noAutofit/>
          </a:bodyPr>
          <a:lstStyle/>
          <a:p>
            <a:r>
              <a:rPr lang="en-US" sz="3000" b="1" dirty="0" smtClean="0"/>
              <a:t>CIO Reflections</a:t>
            </a:r>
            <a:endParaRPr lang="en-US" sz="3000" b="1" dirty="0"/>
          </a:p>
        </p:txBody>
      </p:sp>
      <p:sp>
        <p:nvSpPr>
          <p:cNvPr id="4" name="Content Placeholder 3"/>
          <p:cNvSpPr>
            <a:spLocks noGrp="1"/>
          </p:cNvSpPr>
          <p:nvPr>
            <p:ph idx="1"/>
          </p:nvPr>
        </p:nvSpPr>
        <p:spPr>
          <a:xfrm>
            <a:off x="609600" y="1524000"/>
            <a:ext cx="8534400" cy="4546599"/>
          </a:xfrm>
        </p:spPr>
        <p:txBody>
          <a:bodyPr/>
          <a:lstStyle/>
          <a:p>
            <a:pPr marL="0" indent="0">
              <a:buNone/>
            </a:pPr>
            <a:r>
              <a:rPr lang="en-US" sz="2800" b="1" dirty="0"/>
              <a:t>Joseph </a:t>
            </a:r>
            <a:r>
              <a:rPr lang="en-US" sz="2800" b="1" dirty="0" smtClean="0"/>
              <a:t>Vaughan </a:t>
            </a:r>
            <a:r>
              <a:rPr lang="en-US" sz="2800" dirty="0" smtClean="0"/>
              <a:t/>
            </a:r>
            <a:br>
              <a:rPr lang="en-US" sz="2800" dirty="0" smtClean="0"/>
            </a:br>
            <a:r>
              <a:rPr lang="en-US" sz="2800" dirty="0" smtClean="0"/>
              <a:t>CIO</a:t>
            </a:r>
          </a:p>
          <a:p>
            <a:pPr marL="0" indent="0">
              <a:buNone/>
            </a:pPr>
            <a:r>
              <a:rPr lang="en-US" sz="2800" dirty="0" smtClean="0"/>
              <a:t>Vice </a:t>
            </a:r>
            <a:r>
              <a:rPr lang="en-US" sz="2800" dirty="0"/>
              <a:t>President for Computing and Information </a:t>
            </a:r>
            <a:r>
              <a:rPr lang="en-US" sz="2800" dirty="0" smtClean="0"/>
              <a:t>Services </a:t>
            </a:r>
            <a:br>
              <a:rPr lang="en-US" sz="2800" dirty="0" smtClean="0"/>
            </a:br>
            <a:endParaRPr lang="en-US" sz="2800" dirty="0"/>
          </a:p>
        </p:txBody>
      </p:sp>
      <p:pic>
        <p:nvPicPr>
          <p:cNvPr id="6" name="Picture 5"/>
          <p:cNvPicPr>
            <a:picLocks noChangeAspect="1"/>
          </p:cNvPicPr>
          <p:nvPr/>
        </p:nvPicPr>
        <p:blipFill>
          <a:blip r:embed="rId3"/>
          <a:stretch>
            <a:fillRect/>
          </a:stretch>
        </p:blipFill>
        <p:spPr>
          <a:xfrm>
            <a:off x="3962400" y="1524000"/>
            <a:ext cx="3492500" cy="812800"/>
          </a:xfrm>
          <a:prstGeom prst="rect">
            <a:avLst/>
          </a:prstGeom>
        </p:spPr>
      </p:pic>
    </p:spTree>
    <p:extLst>
      <p:ext uri="{BB962C8B-B14F-4D97-AF65-F5344CB8AC3E}">
        <p14:creationId xmlns:p14="http://schemas.microsoft.com/office/powerpoint/2010/main" val="140481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8" y="338675"/>
            <a:ext cx="8308571" cy="729971"/>
          </a:xfrm>
        </p:spPr>
        <p:txBody>
          <a:bodyPr>
            <a:noAutofit/>
          </a:bodyPr>
          <a:lstStyle/>
          <a:p>
            <a:r>
              <a:rPr lang="en-US" sz="3000" b="1" dirty="0" smtClean="0"/>
              <a:t>CIO Reflections</a:t>
            </a:r>
            <a:endParaRPr lang="en-US" sz="3000" b="1" dirty="0"/>
          </a:p>
        </p:txBody>
      </p:sp>
      <p:sp>
        <p:nvSpPr>
          <p:cNvPr id="4" name="Content Placeholder 3"/>
          <p:cNvSpPr>
            <a:spLocks noGrp="1"/>
          </p:cNvSpPr>
          <p:nvPr>
            <p:ph idx="1"/>
          </p:nvPr>
        </p:nvSpPr>
        <p:spPr>
          <a:xfrm>
            <a:off x="609600" y="1524000"/>
            <a:ext cx="8534400" cy="4546599"/>
          </a:xfrm>
        </p:spPr>
        <p:txBody>
          <a:bodyPr/>
          <a:lstStyle/>
          <a:p>
            <a:pPr marL="0" indent="0">
              <a:buNone/>
            </a:pPr>
            <a:r>
              <a:rPr lang="en-US" sz="2800" b="1" dirty="0"/>
              <a:t>Joseph </a:t>
            </a:r>
            <a:r>
              <a:rPr lang="en-US" sz="2800" b="1" dirty="0" smtClean="0"/>
              <a:t>Vaughan </a:t>
            </a:r>
            <a:r>
              <a:rPr lang="en-US" sz="2800" dirty="0" smtClean="0"/>
              <a:t/>
            </a:r>
            <a:br>
              <a:rPr lang="en-US" sz="2800" dirty="0" smtClean="0"/>
            </a:br>
            <a:r>
              <a:rPr lang="en-US" sz="2800" dirty="0" smtClean="0"/>
              <a:t>CIO</a:t>
            </a:r>
          </a:p>
          <a:p>
            <a:pPr marL="0" indent="0">
              <a:buNone/>
            </a:pPr>
            <a:r>
              <a:rPr lang="en-US" sz="2800" dirty="0" smtClean="0"/>
              <a:t>Vice </a:t>
            </a:r>
            <a:r>
              <a:rPr lang="en-US" sz="2800" dirty="0"/>
              <a:t>President for Computing and Information </a:t>
            </a:r>
            <a:r>
              <a:rPr lang="en-US" sz="2800" dirty="0" smtClean="0"/>
              <a:t>Services </a:t>
            </a:r>
            <a:br>
              <a:rPr lang="en-US" sz="2800" dirty="0" smtClean="0"/>
            </a:br>
            <a:endParaRPr lang="en-US" sz="2800" dirty="0"/>
          </a:p>
        </p:txBody>
      </p:sp>
      <p:pic>
        <p:nvPicPr>
          <p:cNvPr id="6" name="Picture 5"/>
          <p:cNvPicPr>
            <a:picLocks noChangeAspect="1"/>
          </p:cNvPicPr>
          <p:nvPr/>
        </p:nvPicPr>
        <p:blipFill>
          <a:blip r:embed="rId3"/>
          <a:stretch>
            <a:fillRect/>
          </a:stretch>
        </p:blipFill>
        <p:spPr>
          <a:xfrm>
            <a:off x="3962400" y="1524000"/>
            <a:ext cx="3492500" cy="812800"/>
          </a:xfrm>
          <a:prstGeom prst="rect">
            <a:avLst/>
          </a:prstGeom>
        </p:spPr>
      </p:pic>
    </p:spTree>
    <p:extLst>
      <p:ext uri="{BB962C8B-B14F-4D97-AF65-F5344CB8AC3E}">
        <p14:creationId xmlns:p14="http://schemas.microsoft.com/office/powerpoint/2010/main" val="1162302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Improving student outcomes through an approach that leverages technology </a:t>
            </a:r>
          </a:p>
        </p:txBody>
      </p:sp>
      <p:sp>
        <p:nvSpPr>
          <p:cNvPr id="4" name="Content Placeholder 3"/>
          <p:cNvSpPr>
            <a:spLocks noGrp="1"/>
          </p:cNvSpPr>
          <p:nvPr>
            <p:ph idx="1"/>
          </p:nvPr>
        </p:nvSpPr>
        <p:spPr>
          <a:xfrm>
            <a:off x="606829" y="1752600"/>
            <a:ext cx="5260571" cy="4648200"/>
          </a:xfrm>
        </p:spPr>
        <p:txBody>
          <a:bodyPr/>
          <a:lstStyle/>
          <a:p>
            <a:pPr marL="0" lvl="0" indent="0">
              <a:buNone/>
            </a:pPr>
            <a:r>
              <a:rPr lang="en-US" sz="2800" b="1" dirty="0" smtClean="0"/>
              <a:t>Strategic questions to ask:</a:t>
            </a:r>
          </a:p>
          <a:p>
            <a:pPr>
              <a:spcAft>
                <a:spcPts val="1100"/>
              </a:spcAft>
            </a:pPr>
            <a:r>
              <a:rPr lang="en-US" sz="2400" dirty="0" smtClean="0"/>
              <a:t>Do you use tools </a:t>
            </a:r>
            <a:r>
              <a:rPr lang="en-US" sz="2400" dirty="0"/>
              <a:t>embedded in </a:t>
            </a:r>
            <a:r>
              <a:rPr lang="en-US" sz="2400" dirty="0" smtClean="0"/>
              <a:t>the LMS </a:t>
            </a:r>
            <a:r>
              <a:rPr lang="en-US" sz="2400" dirty="0"/>
              <a:t>to track student </a:t>
            </a:r>
            <a:r>
              <a:rPr lang="en-US" sz="2400" dirty="0" smtClean="0"/>
              <a:t>learning?</a:t>
            </a:r>
            <a:endParaRPr lang="en-US" sz="2400" dirty="0"/>
          </a:p>
          <a:p>
            <a:pPr>
              <a:spcAft>
                <a:spcPts val="1100"/>
              </a:spcAft>
            </a:pPr>
            <a:r>
              <a:rPr lang="en-US" sz="2400" dirty="0"/>
              <a:t>Do </a:t>
            </a:r>
            <a:r>
              <a:rPr lang="en-US" sz="2400" dirty="0" smtClean="0"/>
              <a:t>faculty reward </a:t>
            </a:r>
            <a:r>
              <a:rPr lang="en-US" sz="2400" dirty="0"/>
              <a:t>systems </a:t>
            </a:r>
            <a:r>
              <a:rPr lang="en-US" sz="2400" dirty="0" smtClean="0"/>
              <a:t>encourage </a:t>
            </a:r>
            <a:r>
              <a:rPr lang="en-US" sz="2400" dirty="0"/>
              <a:t>or impede </a:t>
            </a:r>
            <a:r>
              <a:rPr lang="en-US" sz="2400" dirty="0" smtClean="0"/>
              <a:t>their </a:t>
            </a:r>
            <a:r>
              <a:rPr lang="en-US" sz="2400" dirty="0"/>
              <a:t>use of </a:t>
            </a:r>
            <a:r>
              <a:rPr lang="en-US" sz="2400" dirty="0" smtClean="0"/>
              <a:t>instructional technology?</a:t>
            </a:r>
          </a:p>
          <a:p>
            <a:pPr>
              <a:spcAft>
                <a:spcPts val="1100"/>
              </a:spcAft>
            </a:pPr>
            <a:r>
              <a:rPr lang="en-US" sz="2400" dirty="0"/>
              <a:t>Does </a:t>
            </a:r>
            <a:r>
              <a:rPr lang="en-US" sz="2400" dirty="0" smtClean="0"/>
              <a:t>you provide </a:t>
            </a:r>
            <a:r>
              <a:rPr lang="en-US" sz="2400" dirty="0"/>
              <a:t>adequate and timely instructional design assistance and services </a:t>
            </a:r>
            <a:r>
              <a:rPr lang="en-US" sz="2400" dirty="0" smtClean="0"/>
              <a:t>for students </a:t>
            </a:r>
            <a:r>
              <a:rPr lang="en-US" sz="2400" dirty="0"/>
              <a:t>and </a:t>
            </a:r>
            <a:r>
              <a:rPr lang="en-US" sz="2400" dirty="0" smtClean="0"/>
              <a:t>faculty? </a:t>
            </a:r>
            <a:endParaRPr lang="en-US" sz="2400" dirty="0"/>
          </a:p>
          <a:p>
            <a:pPr>
              <a:spcAft>
                <a:spcPts val="1100"/>
              </a:spcAft>
            </a:pPr>
            <a:endParaRPr lang="en-US" sz="2400" dirty="0"/>
          </a:p>
        </p:txBody>
      </p:sp>
      <p:sp>
        <p:nvSpPr>
          <p:cNvPr id="14" name="Text Box 21"/>
          <p:cNvSpPr txBox="1"/>
          <p:nvPr/>
        </p:nvSpPr>
        <p:spPr>
          <a:xfrm>
            <a:off x="6333065" y="1913466"/>
            <a:ext cx="2582335" cy="4233333"/>
          </a:xfrm>
          <a:prstGeom prst="rect">
            <a:avLst/>
          </a:prstGeom>
          <a:noFill/>
          <a:ln w="31750" cmpd="dbl">
            <a:solidFill>
              <a:schemeClr val="bg1">
                <a:lumMod val="5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sz="1600" b="1" i="1" dirty="0" smtClean="0">
                <a:solidFill>
                  <a:srgbClr val="4F81BD"/>
                </a:solidFill>
                <a:latin typeface="Arial" pitchFamily="34" charset="0"/>
                <a:ea typeface="Calibri"/>
                <a:cs typeface="Arial" pitchFamily="34" charset="0"/>
              </a:rPr>
              <a:t>“</a:t>
            </a:r>
            <a:r>
              <a:rPr lang="en-US" sz="1600" b="1" i="1" dirty="0">
                <a:solidFill>
                  <a:srgbClr val="4F81BD"/>
                </a:solidFill>
                <a:latin typeface="Arial" pitchFamily="34" charset="0"/>
                <a:ea typeface="Calibri"/>
                <a:cs typeface="Arial" pitchFamily="34" charset="0"/>
              </a:rPr>
              <a:t>It’s not enough to identify students at risk. To be successful, we need to ensure follow-through, so that students are provided the support they need in order to remediate problems and connect with the resources they need to </a:t>
            </a:r>
            <a:r>
              <a:rPr lang="en-US" sz="1600" b="1" i="1" dirty="0" smtClean="0">
                <a:solidFill>
                  <a:srgbClr val="4F81BD"/>
                </a:solidFill>
                <a:latin typeface="Arial" pitchFamily="34" charset="0"/>
                <a:ea typeface="Calibri"/>
                <a:cs typeface="Arial" pitchFamily="34" charset="0"/>
              </a:rPr>
              <a:t>succeed.” </a:t>
            </a:r>
            <a:endParaRPr lang="en-US" sz="1600" b="1" i="1" dirty="0">
              <a:solidFill>
                <a:srgbClr val="4F81BD"/>
              </a:solidFill>
              <a:latin typeface="Arial" pitchFamily="34" charset="0"/>
              <a:ea typeface="Calibri"/>
              <a:cs typeface="Arial" pitchFamily="34" charset="0"/>
            </a:endParaRPr>
          </a:p>
          <a:p>
            <a:pPr marL="0" marR="0">
              <a:lnSpc>
                <a:spcPct val="115000"/>
              </a:lnSpc>
              <a:spcBef>
                <a:spcPts val="0"/>
              </a:spcBef>
              <a:spcAft>
                <a:spcPts val="0"/>
              </a:spcAft>
            </a:pPr>
            <a:r>
              <a:rPr lang="en-US" sz="1600" i="1" dirty="0" smtClean="0">
                <a:solidFill>
                  <a:srgbClr val="000000"/>
                </a:solidFill>
                <a:effectLst/>
                <a:latin typeface="Arial" pitchFamily="34" charset="0"/>
                <a:ea typeface="Calibri"/>
                <a:cs typeface="Arial" pitchFamily="34" charset="0"/>
              </a:rPr>
              <a:t>— President</a:t>
            </a:r>
            <a:endParaRPr lang="en-US" sz="1600" i="1" dirty="0">
              <a:solidFill>
                <a:srgbClr val="000000"/>
              </a:solidFill>
              <a:effectLst/>
              <a:latin typeface="Arial" pitchFamily="34" charset="0"/>
              <a:ea typeface="Calibri"/>
              <a:cs typeface="Arial" pitchFamily="34" charset="0"/>
            </a:endParaRPr>
          </a:p>
        </p:txBody>
      </p:sp>
    </p:spTree>
    <p:extLst>
      <p:ext uri="{BB962C8B-B14F-4D97-AF65-F5344CB8AC3E}">
        <p14:creationId xmlns:p14="http://schemas.microsoft.com/office/powerpoint/2010/main" val="270186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915400" cy="990600"/>
          </a:xfrm>
        </p:spPr>
        <p:txBody>
          <a:bodyPr/>
          <a:lstStyle/>
          <a:p>
            <a:r>
              <a:rPr lang="en-US" sz="3200" dirty="0" smtClean="0"/>
              <a:t>Using technology to improve student outcomes: What we know</a:t>
            </a:r>
            <a:endParaRPr lang="en-US" sz="3200" dirty="0"/>
          </a:p>
        </p:txBody>
      </p:sp>
      <p:graphicFrame>
        <p:nvGraphicFramePr>
          <p:cNvPr id="3" name="Chart 2"/>
          <p:cNvGraphicFramePr/>
          <p:nvPr>
            <p:extLst>
              <p:ext uri="{D42A27DB-BD31-4B8C-83A1-F6EECF244321}">
                <p14:modId xmlns:p14="http://schemas.microsoft.com/office/powerpoint/2010/main" val="2727428616"/>
              </p:ext>
            </p:extLst>
          </p:nvPr>
        </p:nvGraphicFramePr>
        <p:xfrm>
          <a:off x="15240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
        <p:nvSpPr>
          <p:cNvPr id="9" name="Content Placeholder 3"/>
          <p:cNvSpPr txBox="1">
            <a:spLocks/>
          </p:cNvSpPr>
          <p:nvPr/>
        </p:nvSpPr>
        <p:spPr>
          <a:xfrm>
            <a:off x="7010400" y="1371600"/>
            <a:ext cx="2057400" cy="23622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800"/>
              </a:spcAft>
              <a:buNone/>
            </a:pPr>
            <a:r>
              <a:rPr lang="en-US" sz="2000" dirty="0" smtClean="0"/>
              <a:t>Most progress in past year with</a:t>
            </a:r>
          </a:p>
          <a:p>
            <a:pPr marL="228600" indent="-228600">
              <a:spcBef>
                <a:spcPts val="0"/>
              </a:spcBef>
              <a:spcAft>
                <a:spcPts val="800"/>
              </a:spcAft>
            </a:pPr>
            <a:r>
              <a:rPr lang="en-US" sz="2000" dirty="0" smtClean="0"/>
              <a:t>E-textbooks</a:t>
            </a:r>
          </a:p>
          <a:p>
            <a:pPr marL="228600" indent="-228600">
              <a:spcBef>
                <a:spcPts val="0"/>
              </a:spcBef>
              <a:spcAft>
                <a:spcPts val="800"/>
              </a:spcAft>
            </a:pPr>
            <a:r>
              <a:rPr lang="en-US" sz="2000" dirty="0" smtClean="0"/>
              <a:t>Mobile apps</a:t>
            </a:r>
          </a:p>
        </p:txBody>
      </p:sp>
      <p:cxnSp>
        <p:nvCxnSpPr>
          <p:cNvPr id="11" name="Straight Connector 10"/>
          <p:cNvCxnSpPr/>
          <p:nvPr/>
        </p:nvCxnSpPr>
        <p:spPr>
          <a:xfrm>
            <a:off x="1828800" y="2895600"/>
            <a:ext cx="76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3657600"/>
            <a:ext cx="76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86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l</a:t>
            </a:r>
            <a:r>
              <a:rPr lang="en-US" dirty="0" smtClean="0"/>
              <a:t>earning: What we know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ssue 7 elearning M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0"/>
            <a:ext cx="4845538" cy="2677160"/>
          </a:xfrm>
          <a:prstGeom prst="rect">
            <a:avLst/>
          </a:prstGeom>
        </p:spPr>
      </p:pic>
      <p:grpSp>
        <p:nvGrpSpPr>
          <p:cNvPr id="9" name="Group 8"/>
          <p:cNvGrpSpPr/>
          <p:nvPr/>
        </p:nvGrpSpPr>
        <p:grpSpPr>
          <a:xfrm>
            <a:off x="0" y="2286000"/>
            <a:ext cx="4055533" cy="2843711"/>
            <a:chOff x="-8467" y="1828800"/>
            <a:chExt cx="4055533" cy="2843711"/>
          </a:xfrm>
        </p:grpSpPr>
        <p:pic>
          <p:nvPicPr>
            <p:cNvPr id="5" name="Picture 4" descr="Issue 7 mi_bars-04 incentives.png"/>
            <p:cNvPicPr>
              <a:picLocks noChangeAspect="1"/>
            </p:cNvPicPr>
            <p:nvPr/>
          </p:nvPicPr>
          <p:blipFill rotWithShape="1">
            <a:blip r:embed="rId4">
              <a:extLst>
                <a:ext uri="{28A0092B-C50C-407E-A947-70E740481C1C}">
                  <a14:useLocalDpi xmlns:a14="http://schemas.microsoft.com/office/drawing/2010/main" val="0"/>
                </a:ext>
              </a:extLst>
            </a:blip>
            <a:srcRect r="11482"/>
            <a:stretch/>
          </p:blipFill>
          <p:spPr>
            <a:xfrm>
              <a:off x="-8467" y="3581400"/>
              <a:ext cx="4046762" cy="1091111"/>
            </a:xfrm>
            <a:prstGeom prst="rect">
              <a:avLst/>
            </a:prstGeom>
          </p:spPr>
        </p:pic>
        <p:pic>
          <p:nvPicPr>
            <p:cNvPr id="6" name="Picture 5" descr="Issue 7 mi_bars-05 readiness.png"/>
            <p:cNvPicPr>
              <a:picLocks noChangeAspect="1"/>
            </p:cNvPicPr>
            <p:nvPr/>
          </p:nvPicPr>
          <p:blipFill rotWithShape="1">
            <a:blip r:embed="rId5">
              <a:extLst>
                <a:ext uri="{28A0092B-C50C-407E-A947-70E740481C1C}">
                  <a14:useLocalDpi xmlns:a14="http://schemas.microsoft.com/office/drawing/2010/main" val="0"/>
                </a:ext>
              </a:extLst>
            </a:blip>
            <a:srcRect r="11291" b="56194"/>
            <a:stretch/>
          </p:blipFill>
          <p:spPr>
            <a:xfrm>
              <a:off x="-8467" y="2743200"/>
              <a:ext cx="4055533" cy="694267"/>
            </a:xfrm>
            <a:prstGeom prst="rect">
              <a:avLst/>
            </a:prstGeom>
          </p:spPr>
        </p:pic>
        <p:pic>
          <p:nvPicPr>
            <p:cNvPr id="7" name="Picture 6" descr="Issue 7 mi_bars-06 assessment.png"/>
            <p:cNvPicPr>
              <a:picLocks noChangeAspect="1"/>
            </p:cNvPicPr>
            <p:nvPr/>
          </p:nvPicPr>
          <p:blipFill rotWithShape="1">
            <a:blip r:embed="rId6">
              <a:extLst>
                <a:ext uri="{28A0092B-C50C-407E-A947-70E740481C1C}">
                  <a14:useLocalDpi xmlns:a14="http://schemas.microsoft.com/office/drawing/2010/main" val="0"/>
                </a:ext>
              </a:extLst>
            </a:blip>
            <a:srcRect r="11846" b="29753"/>
            <a:stretch/>
          </p:blipFill>
          <p:spPr>
            <a:xfrm>
              <a:off x="-8467" y="1828800"/>
              <a:ext cx="4030133" cy="745067"/>
            </a:xfrm>
            <a:prstGeom prst="rect">
              <a:avLst/>
            </a:prstGeom>
          </p:spPr>
        </p:pic>
      </p:grpSp>
      <p:sp>
        <p:nvSpPr>
          <p:cNvPr id="8" name="TextBox 7"/>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sp>
        <p:nvSpPr>
          <p:cNvPr id="10" name="TextBox 9"/>
          <p:cNvSpPr txBox="1"/>
          <p:nvPr/>
        </p:nvSpPr>
        <p:spPr>
          <a:xfrm>
            <a:off x="2286000" y="1676400"/>
            <a:ext cx="4572000" cy="369332"/>
          </a:xfrm>
          <a:prstGeom prst="rect">
            <a:avLst/>
          </a:prstGeom>
          <a:noFill/>
        </p:spPr>
        <p:txBody>
          <a:bodyPr wrap="square" rtlCol="0">
            <a:spAutoFit/>
          </a:bodyPr>
          <a:lstStyle/>
          <a:p>
            <a:pPr algn="ctr"/>
            <a:r>
              <a:rPr lang="en-US" b="1" dirty="0" smtClean="0">
                <a:latin typeface="Arial"/>
                <a:cs typeface="Arial"/>
              </a:rPr>
              <a:t>E-Learning Maturity Index</a:t>
            </a:r>
            <a:endParaRPr lang="en-US" b="1" dirty="0">
              <a:latin typeface="Arial"/>
              <a:cs typeface="Arial"/>
            </a:endParaRPr>
          </a:p>
        </p:txBody>
      </p:sp>
    </p:spTree>
    <p:extLst>
      <p:ext uri="{BB962C8B-B14F-4D97-AF65-F5344CB8AC3E}">
        <p14:creationId xmlns:p14="http://schemas.microsoft.com/office/powerpoint/2010/main" val="225340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nected-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914859" y="2057400"/>
            <a:ext cx="3909671" cy="1930400"/>
          </a:xfrm>
          <a:prstGeom prst="rect">
            <a:avLst/>
          </a:prstGeom>
        </p:spPr>
      </p:pic>
      <p:sp>
        <p:nvSpPr>
          <p:cNvPr id="3" name="Title 2"/>
          <p:cNvSpPr>
            <a:spLocks noGrp="1"/>
          </p:cNvSpPr>
          <p:nvPr>
            <p:ph type="title"/>
          </p:nvPr>
        </p:nvSpPr>
        <p:spPr/>
        <p:txBody>
          <a:bodyPr>
            <a:noAutofit/>
          </a:bodyPr>
          <a:lstStyle/>
          <a:p>
            <a:r>
              <a:rPr lang="en-US" sz="3200" b="1" dirty="0" smtClean="0"/>
              <a:t>CIO Reflections</a:t>
            </a:r>
            <a:endParaRPr lang="en-US" sz="3200" b="1" dirty="0"/>
          </a:p>
        </p:txBody>
      </p:sp>
      <p:sp>
        <p:nvSpPr>
          <p:cNvPr id="4" name="Content Placeholder 3"/>
          <p:cNvSpPr>
            <a:spLocks noGrp="1"/>
          </p:cNvSpPr>
          <p:nvPr>
            <p:ph idx="1"/>
          </p:nvPr>
        </p:nvSpPr>
        <p:spPr>
          <a:xfrm>
            <a:off x="608214" y="2015266"/>
            <a:ext cx="8232371" cy="1600200"/>
          </a:xfrm>
        </p:spPr>
        <p:txBody>
          <a:bodyPr/>
          <a:lstStyle/>
          <a:p>
            <a:pPr marL="0" indent="0">
              <a:spcAft>
                <a:spcPts val="800"/>
              </a:spcAft>
              <a:buNone/>
            </a:pPr>
            <a:r>
              <a:rPr lang="en-US" sz="2800" b="1" dirty="0"/>
              <a:t>Butch </a:t>
            </a:r>
            <a:r>
              <a:rPr lang="en-US" sz="2800" b="1" dirty="0" err="1" smtClean="0"/>
              <a:t>Juelg</a:t>
            </a:r>
            <a:r>
              <a:rPr lang="en-US" sz="2800" b="1" dirty="0" smtClean="0"/>
              <a:t> </a:t>
            </a:r>
          </a:p>
          <a:p>
            <a:pPr marL="0" indent="0">
              <a:spcBef>
                <a:spcPts val="0"/>
              </a:spcBef>
              <a:buNone/>
            </a:pPr>
            <a:r>
              <a:rPr lang="en-US" sz="2800" dirty="0" smtClean="0"/>
              <a:t>Associate </a:t>
            </a:r>
            <a:r>
              <a:rPr lang="en-US" sz="2800" dirty="0"/>
              <a:t>Vice Chancellor, </a:t>
            </a:r>
            <a:endParaRPr lang="en-US" sz="2800" dirty="0" smtClean="0"/>
          </a:p>
          <a:p>
            <a:pPr marL="0" indent="0">
              <a:spcBef>
                <a:spcPts val="0"/>
              </a:spcBef>
              <a:buNone/>
            </a:pPr>
            <a:r>
              <a:rPr lang="en-US" sz="2800" dirty="0" smtClean="0"/>
              <a:t>Technology Services </a:t>
            </a:r>
            <a:br>
              <a:rPr lang="en-US" sz="2800" dirty="0" smtClean="0"/>
            </a:br>
            <a:r>
              <a:rPr lang="en-US" sz="2800" dirty="0" smtClean="0"/>
              <a:t>Lone </a:t>
            </a:r>
            <a:r>
              <a:rPr lang="en-US" sz="2800" dirty="0"/>
              <a:t>Star College System</a:t>
            </a:r>
          </a:p>
        </p:txBody>
      </p:sp>
    </p:spTree>
    <p:extLst>
      <p:ext uri="{BB962C8B-B14F-4D97-AF65-F5344CB8AC3E}">
        <p14:creationId xmlns:p14="http://schemas.microsoft.com/office/powerpoint/2010/main" val="84884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nected-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83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Top 10 IT Issues 2013</a:t>
            </a:r>
            <a:endParaRPr lang="en-US" dirty="0"/>
          </a:p>
        </p:txBody>
      </p:sp>
      <p:sp>
        <p:nvSpPr>
          <p:cNvPr id="5" name="Content Placeholder 4"/>
          <p:cNvSpPr>
            <a:spLocks noGrp="1"/>
          </p:cNvSpPr>
          <p:nvPr>
            <p:ph idx="1"/>
          </p:nvPr>
        </p:nvSpPr>
        <p:spPr>
          <a:xfrm>
            <a:off x="16574" y="1143000"/>
            <a:ext cx="4190999" cy="4648200"/>
          </a:xfrm>
        </p:spPr>
        <p:txBody>
          <a:bodyPr/>
          <a:lstStyle/>
          <a:p>
            <a:pPr marL="971550" lvl="1" indent="-514350">
              <a:buFont typeface="+mj-lt"/>
              <a:buAutoNum type="arabicPeriod"/>
            </a:pPr>
            <a:r>
              <a:rPr lang="en-US" sz="1800" b="1" dirty="0"/>
              <a:t>Leveraging</a:t>
            </a:r>
            <a:r>
              <a:rPr lang="en-US" sz="1800" dirty="0"/>
              <a:t> the wireless and device explosion on campus </a:t>
            </a:r>
          </a:p>
          <a:p>
            <a:pPr marL="971550" lvl="1" indent="-514350">
              <a:buFont typeface="+mj-lt"/>
              <a:buAutoNum type="arabicPeriod"/>
            </a:pPr>
            <a:r>
              <a:rPr lang="en-US" sz="1800" b="1" dirty="0"/>
              <a:t>Improving</a:t>
            </a:r>
            <a:r>
              <a:rPr lang="en-US" sz="1800" dirty="0"/>
              <a:t> student outcomes through an approach that leverages technology</a:t>
            </a:r>
          </a:p>
          <a:p>
            <a:pPr marL="971550" lvl="1" indent="-514350">
              <a:buFont typeface="+mj-lt"/>
              <a:buAutoNum type="arabicPeriod"/>
            </a:pPr>
            <a:r>
              <a:rPr lang="en-US" sz="1800" b="1" dirty="0"/>
              <a:t>Developing</a:t>
            </a:r>
            <a:r>
              <a:rPr lang="en-US" sz="1800" dirty="0"/>
              <a:t> an institution-wide cloud strategy to help the institution </a:t>
            </a:r>
            <a:r>
              <a:rPr lang="en-US" sz="1800" dirty="0" smtClean="0"/>
              <a:t>select </a:t>
            </a:r>
            <a:r>
              <a:rPr lang="en-US" sz="1800" dirty="0"/>
              <a:t>the right sourcing and solution strategies*</a:t>
            </a:r>
          </a:p>
          <a:p>
            <a:pPr marL="971550" lvl="1" indent="-514350">
              <a:buFont typeface="+mj-lt"/>
              <a:buAutoNum type="arabicPeriod"/>
            </a:pPr>
            <a:r>
              <a:rPr lang="en-US" sz="1800" b="1" dirty="0"/>
              <a:t>Developing</a:t>
            </a:r>
            <a:r>
              <a:rPr lang="en-US" sz="1800" dirty="0"/>
              <a:t> a staffing and organizational model to accommodate the changing IT environment and facilitate openness and agility </a:t>
            </a:r>
          </a:p>
          <a:p>
            <a:pPr marL="0" indent="0">
              <a:buNone/>
            </a:pPr>
            <a:endParaRPr lang="en-US" dirty="0"/>
          </a:p>
        </p:txBody>
      </p:sp>
      <p:sp>
        <p:nvSpPr>
          <p:cNvPr id="7" name="Content Placeholder 4"/>
          <p:cNvSpPr>
            <a:spLocks noGrp="1"/>
          </p:cNvSpPr>
          <p:nvPr>
            <p:ph idx="1"/>
          </p:nvPr>
        </p:nvSpPr>
        <p:spPr>
          <a:xfrm>
            <a:off x="4267200" y="1143380"/>
            <a:ext cx="4876800" cy="5321952"/>
          </a:xfrm>
        </p:spPr>
        <p:txBody>
          <a:bodyPr/>
          <a:lstStyle/>
          <a:p>
            <a:pPr lvl="1">
              <a:buFont typeface="+mj-lt"/>
              <a:buAutoNum type="arabicPeriod" startAt="5"/>
            </a:pPr>
            <a:r>
              <a:rPr lang="en-US" sz="1800" b="1" dirty="0"/>
              <a:t>Facilitating</a:t>
            </a:r>
            <a:r>
              <a:rPr lang="en-US" sz="1800" dirty="0"/>
              <a:t> a better understanding of information security and finding appropriate balance between infrastructure openness and security </a:t>
            </a:r>
          </a:p>
          <a:p>
            <a:pPr lvl="1">
              <a:buFont typeface="+mj-lt"/>
              <a:buAutoNum type="arabicPeriod" startAt="5"/>
            </a:pPr>
            <a:r>
              <a:rPr lang="en-US" sz="1800" b="1" dirty="0"/>
              <a:t>Funding</a:t>
            </a:r>
            <a:r>
              <a:rPr lang="en-US" sz="1800" dirty="0"/>
              <a:t> information technology strategically* </a:t>
            </a:r>
          </a:p>
          <a:p>
            <a:pPr lvl="1">
              <a:buFont typeface="+mj-lt"/>
              <a:buAutoNum type="arabicPeriod" startAt="5"/>
            </a:pPr>
            <a:r>
              <a:rPr lang="en-US" sz="1800" b="1" dirty="0"/>
              <a:t>Determining</a:t>
            </a:r>
            <a:r>
              <a:rPr lang="en-US" sz="1800" dirty="0"/>
              <a:t> the role of online learning and developing a sustainable strategy for that role </a:t>
            </a:r>
          </a:p>
          <a:p>
            <a:pPr lvl="1">
              <a:buFont typeface="+mj-lt"/>
              <a:buAutoNum type="arabicPeriod" startAt="5"/>
            </a:pPr>
            <a:r>
              <a:rPr lang="en-US" sz="1800" b="1" dirty="0"/>
              <a:t>Supporting</a:t>
            </a:r>
            <a:r>
              <a:rPr lang="en-US" sz="1800" dirty="0"/>
              <a:t> the trends toward IT </a:t>
            </a:r>
            <a:r>
              <a:rPr lang="en-US" sz="1800" dirty="0" err="1"/>
              <a:t>consumerization</a:t>
            </a:r>
            <a:r>
              <a:rPr lang="en-US" sz="1800" dirty="0"/>
              <a:t> and bring-your-own device*</a:t>
            </a:r>
          </a:p>
          <a:p>
            <a:pPr lvl="1">
              <a:buFont typeface="+mj-lt"/>
              <a:buAutoNum type="arabicPeriod" startAt="5"/>
            </a:pPr>
            <a:r>
              <a:rPr lang="en-US" sz="1800" b="1" dirty="0"/>
              <a:t>Transforming</a:t>
            </a:r>
            <a:r>
              <a:rPr lang="en-US" sz="1800" dirty="0"/>
              <a:t> the institution's business with information technology* </a:t>
            </a:r>
          </a:p>
          <a:p>
            <a:pPr lvl="1">
              <a:buFont typeface="+mj-lt"/>
              <a:buAutoNum type="arabicPeriod" startAt="5"/>
            </a:pPr>
            <a:r>
              <a:rPr lang="en-US" sz="1800" b="1" dirty="0"/>
              <a:t>Using</a:t>
            </a:r>
            <a:r>
              <a:rPr lang="en-US" sz="1800" dirty="0"/>
              <a:t> analytics to support critical institutional outcomes* </a:t>
            </a:r>
          </a:p>
          <a:p>
            <a:pPr marL="0" indent="0">
              <a:buNone/>
            </a:pPr>
            <a:endParaRPr lang="en-US" dirty="0"/>
          </a:p>
        </p:txBody>
      </p:sp>
      <p:sp>
        <p:nvSpPr>
          <p:cNvPr id="8" name="TextBox 7"/>
          <p:cNvSpPr txBox="1"/>
          <p:nvPr/>
        </p:nvSpPr>
        <p:spPr>
          <a:xfrm>
            <a:off x="228600" y="6096000"/>
            <a:ext cx="1885715" cy="369332"/>
          </a:xfrm>
          <a:prstGeom prst="rect">
            <a:avLst/>
          </a:prstGeom>
          <a:noFill/>
        </p:spPr>
        <p:txBody>
          <a:bodyPr wrap="none" rtlCol="0">
            <a:spAutoFit/>
          </a:bodyPr>
          <a:lstStyle/>
          <a:p>
            <a:r>
              <a:rPr lang="en-US" i="1" dirty="0" smtClean="0"/>
              <a:t>*Also on 2012 list</a:t>
            </a:r>
            <a:endParaRPr lang="en-US" i="1" dirty="0"/>
          </a:p>
        </p:txBody>
      </p:sp>
    </p:spTree>
    <p:extLst>
      <p:ext uri="{BB962C8B-B14F-4D97-AF65-F5344CB8AC3E}">
        <p14:creationId xmlns:p14="http://schemas.microsoft.com/office/powerpoint/2010/main" val="33783240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a:xfrm>
            <a:off x="1447800" y="1371599"/>
            <a:ext cx="5791200" cy="4546599"/>
          </a:xfrm>
        </p:spPr>
        <p:txBody>
          <a:bodyPr/>
          <a:lstStyle/>
          <a:p>
            <a:pPr marL="0" indent="0" algn="ctr">
              <a:buNone/>
            </a:pPr>
            <a:r>
              <a:rPr lang="en-US" b="1" dirty="0" smtClean="0"/>
              <a:t>How </a:t>
            </a:r>
            <a:r>
              <a:rPr lang="en-US" b="1" dirty="0"/>
              <a:t>do you plan to make use of this report?</a:t>
            </a:r>
            <a:r>
              <a:rPr lang="en-US" dirty="0"/>
              <a:t> </a:t>
            </a:r>
          </a:p>
        </p:txBody>
      </p:sp>
    </p:spTree>
    <p:extLst>
      <p:ext uri="{BB962C8B-B14F-4D97-AF65-F5344CB8AC3E}">
        <p14:creationId xmlns:p14="http://schemas.microsoft.com/office/powerpoint/2010/main" val="234129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9296400" cy="840046"/>
          </a:xfrm>
        </p:spPr>
        <p:txBody>
          <a:bodyPr>
            <a:noAutofit/>
          </a:bodyPr>
          <a:lstStyle/>
          <a:p>
            <a:r>
              <a:rPr lang="en-US" sz="2800" b="1" dirty="0" smtClean="0"/>
              <a:t>Use </a:t>
            </a:r>
            <a:r>
              <a:rPr lang="en-US" sz="2800" b="1" dirty="0"/>
              <a:t>analytics to support </a:t>
            </a:r>
            <a:r>
              <a:rPr lang="en-US" sz="2800" b="1" dirty="0" smtClean="0"/>
              <a:t/>
            </a:r>
            <a:br>
              <a:rPr lang="en-US" sz="2800" b="1" dirty="0" smtClean="0"/>
            </a:br>
            <a:r>
              <a:rPr lang="en-US" sz="2800" b="1" dirty="0" smtClean="0"/>
              <a:t>critical </a:t>
            </a:r>
            <a:r>
              <a:rPr lang="en-US" sz="2800" b="1" dirty="0"/>
              <a:t>institutional outcome</a:t>
            </a:r>
            <a:r>
              <a:rPr lang="en-US" sz="3000" dirty="0"/>
              <a:t>s </a:t>
            </a:r>
          </a:p>
        </p:txBody>
      </p:sp>
      <p:sp>
        <p:nvSpPr>
          <p:cNvPr id="4" name="Content Placeholder 3"/>
          <p:cNvSpPr>
            <a:spLocks noGrp="1"/>
          </p:cNvSpPr>
          <p:nvPr>
            <p:ph idx="1"/>
          </p:nvPr>
        </p:nvSpPr>
        <p:spPr>
          <a:xfrm>
            <a:off x="606829" y="1219201"/>
            <a:ext cx="5946371" cy="4698998"/>
          </a:xfrm>
        </p:spPr>
        <p:txBody>
          <a:bodyPr/>
          <a:lstStyle/>
          <a:p>
            <a:pPr marL="0" lvl="0" indent="0">
              <a:buNone/>
            </a:pPr>
            <a:r>
              <a:rPr lang="en-US" sz="2800" b="1" dirty="0" smtClean="0"/>
              <a:t>Strategic questions to ask</a:t>
            </a:r>
            <a:r>
              <a:rPr lang="en-US" sz="2800" dirty="0" smtClean="0"/>
              <a:t>:</a:t>
            </a:r>
          </a:p>
          <a:p>
            <a:pPr>
              <a:spcAft>
                <a:spcPts val="1100"/>
              </a:spcAft>
            </a:pPr>
            <a:r>
              <a:rPr lang="en-US" sz="2400" dirty="0" smtClean="0"/>
              <a:t>Do you have a culture of data-driven decision-making? </a:t>
            </a:r>
            <a:endParaRPr lang="en-US" sz="2400" dirty="0"/>
          </a:p>
          <a:p>
            <a:pPr>
              <a:spcAft>
                <a:spcPts val="1100"/>
              </a:spcAft>
            </a:pPr>
            <a:r>
              <a:rPr lang="en-US" sz="2400" dirty="0" smtClean="0"/>
              <a:t>Does your institution view analytics as a strategic investment or as a new cost? </a:t>
            </a:r>
            <a:endParaRPr lang="en-US" sz="2400" dirty="0"/>
          </a:p>
          <a:p>
            <a:pPr>
              <a:spcAft>
                <a:spcPts val="1100"/>
              </a:spcAft>
            </a:pPr>
            <a:r>
              <a:rPr lang="en-US" sz="2400" dirty="0"/>
              <a:t>Do current data flows, definitions, and architectures need to be restructured and redefined to support institution-wide </a:t>
            </a:r>
            <a:r>
              <a:rPr lang="en-US" sz="2400" dirty="0" smtClean="0"/>
              <a:t>analytics? </a:t>
            </a:r>
          </a:p>
          <a:p>
            <a:pPr>
              <a:spcAft>
                <a:spcPts val="1100"/>
              </a:spcAft>
            </a:pPr>
            <a:r>
              <a:rPr lang="en-US" sz="2400" dirty="0" smtClean="0"/>
              <a:t>Have you inventoried the skills </a:t>
            </a:r>
            <a:r>
              <a:rPr lang="en-US" sz="2400" dirty="0"/>
              <a:t>and resources that could support </a:t>
            </a:r>
            <a:r>
              <a:rPr lang="en-US" sz="2400" dirty="0" smtClean="0"/>
              <a:t>analytics?</a:t>
            </a:r>
            <a:endParaRPr lang="en-US" sz="2400" dirty="0"/>
          </a:p>
        </p:txBody>
      </p:sp>
      <p:sp>
        <p:nvSpPr>
          <p:cNvPr id="14" name="Text Box 21"/>
          <p:cNvSpPr txBox="1"/>
          <p:nvPr/>
        </p:nvSpPr>
        <p:spPr>
          <a:xfrm>
            <a:off x="6663268" y="1557867"/>
            <a:ext cx="2252132" cy="3547534"/>
          </a:xfrm>
          <a:prstGeom prst="rect">
            <a:avLst/>
          </a:prstGeom>
          <a:noFill/>
          <a:ln w="31750" cmpd="dbl">
            <a:solidFill>
              <a:schemeClr val="bg1">
                <a:lumMod val="50000"/>
              </a:schemeClr>
            </a:solid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400" b="1" i="1" dirty="0" smtClean="0">
                <a:solidFill>
                  <a:srgbClr val="4F81BD"/>
                </a:solidFill>
                <a:latin typeface="Arial" pitchFamily="34" charset="0"/>
                <a:ea typeface="Calibri"/>
                <a:cs typeface="Arial" pitchFamily="34" charset="0"/>
              </a:rPr>
              <a:t>“</a:t>
            </a:r>
            <a:r>
              <a:rPr lang="en-US" sz="1400" b="1" i="1" dirty="0">
                <a:solidFill>
                  <a:srgbClr val="4F81BD"/>
                </a:solidFill>
                <a:latin typeface="Arial" pitchFamily="34" charset="0"/>
                <a:ea typeface="Calibri"/>
                <a:cs typeface="Arial" pitchFamily="34" charset="0"/>
              </a:rPr>
              <a:t>The strength of data and analytics helps us understand our past and our current state and provides a glimpse of scenarios of the future based on that past and current state. </a:t>
            </a:r>
            <a:r>
              <a:rPr lang="en-US" sz="1400" b="1" i="1" dirty="0" smtClean="0">
                <a:solidFill>
                  <a:srgbClr val="4F81BD"/>
                </a:solidFill>
                <a:latin typeface="Arial" pitchFamily="34" charset="0"/>
                <a:ea typeface="Calibri"/>
                <a:cs typeface="Arial" pitchFamily="34" charset="0"/>
              </a:rPr>
              <a:t>‘</a:t>
            </a:r>
            <a:r>
              <a:rPr lang="en-US" sz="1400" b="1" i="1" dirty="0">
                <a:solidFill>
                  <a:srgbClr val="4F81BD"/>
                </a:solidFill>
                <a:latin typeface="Arial" pitchFamily="34" charset="0"/>
                <a:ea typeface="Calibri"/>
                <a:cs typeface="Arial" pitchFamily="34" charset="0"/>
              </a:rPr>
              <a:t>If you don’t know where you’re going, how will you know when you get there</a:t>
            </a:r>
            <a:r>
              <a:rPr lang="en-US" sz="1400" b="1" i="1" dirty="0" smtClean="0">
                <a:solidFill>
                  <a:srgbClr val="4F81BD"/>
                </a:solidFill>
                <a:latin typeface="Arial" pitchFamily="34" charset="0"/>
                <a:ea typeface="Calibri"/>
                <a:cs typeface="Arial" pitchFamily="34" charset="0"/>
              </a:rPr>
              <a:t>?”</a:t>
            </a:r>
          </a:p>
          <a:p>
            <a:r>
              <a:rPr lang="en-US" sz="1400" b="1" i="1" dirty="0" smtClean="0">
                <a:solidFill>
                  <a:srgbClr val="4F81BD"/>
                </a:solidFill>
                <a:latin typeface="Arial" pitchFamily="34" charset="0"/>
                <a:ea typeface="Calibri"/>
                <a:cs typeface="Arial" pitchFamily="34" charset="0"/>
              </a:rPr>
              <a:t> </a:t>
            </a:r>
            <a:endParaRPr lang="en-US" sz="1400" b="1" i="1" dirty="0">
              <a:solidFill>
                <a:srgbClr val="4F81BD"/>
              </a:solidFill>
              <a:latin typeface="Arial" pitchFamily="34" charset="0"/>
              <a:ea typeface="Calibri"/>
              <a:cs typeface="Arial" pitchFamily="34" charset="0"/>
            </a:endParaRPr>
          </a:p>
          <a:p>
            <a:pPr marL="0" marR="0">
              <a:lnSpc>
                <a:spcPct val="115000"/>
              </a:lnSpc>
              <a:spcBef>
                <a:spcPts val="0"/>
              </a:spcBef>
              <a:spcAft>
                <a:spcPts val="0"/>
              </a:spcAft>
            </a:pPr>
            <a:r>
              <a:rPr lang="en-US" sz="1400" i="1" dirty="0" smtClean="0">
                <a:solidFill>
                  <a:srgbClr val="000000"/>
                </a:solidFill>
                <a:effectLst/>
                <a:latin typeface="Arial" pitchFamily="34" charset="0"/>
                <a:ea typeface="Calibri"/>
                <a:cs typeface="Arial" pitchFamily="34" charset="0"/>
              </a:rPr>
              <a:t>-- CIO and Vice President</a:t>
            </a:r>
            <a:endParaRPr lang="en-US" sz="1400" i="1" dirty="0">
              <a:solidFill>
                <a:srgbClr val="000000"/>
              </a:solidFill>
              <a:effectLst/>
              <a:latin typeface="Arial" pitchFamily="34" charset="0"/>
              <a:ea typeface="Calibri"/>
              <a:cs typeface="Arial" pitchFamily="34" charset="0"/>
            </a:endParaRPr>
          </a:p>
        </p:txBody>
      </p:sp>
    </p:spTree>
    <p:extLst>
      <p:ext uri="{BB962C8B-B14F-4D97-AF65-F5344CB8AC3E}">
        <p14:creationId xmlns:p14="http://schemas.microsoft.com/office/powerpoint/2010/main" val="301474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52400"/>
            <a:ext cx="8021782" cy="729971"/>
          </a:xfrm>
        </p:spPr>
        <p:txBody>
          <a:bodyPr>
            <a:noAutofit/>
          </a:bodyPr>
          <a:lstStyle/>
          <a:p>
            <a:pPr marL="0" lvl="0" indent="0">
              <a:lnSpc>
                <a:spcPct val="110000"/>
              </a:lnSpc>
            </a:pPr>
            <a:r>
              <a:rPr lang="en-US" dirty="0" smtClean="0"/>
              <a:t>Analytics: What we know</a:t>
            </a:r>
            <a:endParaRPr lang="en-US" dirty="0"/>
          </a:p>
        </p:txBody>
      </p:sp>
      <p:graphicFrame>
        <p:nvGraphicFramePr>
          <p:cNvPr id="8" name="Chart 7"/>
          <p:cNvGraphicFramePr/>
          <p:nvPr>
            <p:extLst>
              <p:ext uri="{D42A27DB-BD31-4B8C-83A1-F6EECF244321}">
                <p14:modId xmlns:p14="http://schemas.microsoft.com/office/powerpoint/2010/main" val="3065699492"/>
              </p:ext>
            </p:extLst>
          </p:nvPr>
        </p:nvGraphicFramePr>
        <p:xfrm>
          <a:off x="-730250" y="3644900"/>
          <a:ext cx="3492500" cy="28194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descr="Analytics Maturity Index output.pdf"/>
          <p:cNvPicPr>
            <a:picLocks noChangeAspect="1"/>
          </p:cNvPicPr>
          <p:nvPr/>
        </p:nvPicPr>
        <p:blipFill rotWithShape="1">
          <a:blip r:embed="rId4">
            <a:extLst>
              <a:ext uri="{28A0092B-C50C-407E-A947-70E740481C1C}">
                <a14:useLocalDpi xmlns:a14="http://schemas.microsoft.com/office/drawing/2010/main" val="0"/>
              </a:ext>
            </a:extLst>
          </a:blip>
          <a:srcRect l="6664" t="3918" r="6863" b="27322"/>
          <a:stretch/>
        </p:blipFill>
        <p:spPr>
          <a:xfrm>
            <a:off x="0" y="914400"/>
            <a:ext cx="4582547" cy="4715569"/>
          </a:xfrm>
          <a:prstGeom prst="rect">
            <a:avLst/>
          </a:prstGeom>
        </p:spPr>
      </p:pic>
      <p:grpSp>
        <p:nvGrpSpPr>
          <p:cNvPr id="16" name="Group 15"/>
          <p:cNvGrpSpPr/>
          <p:nvPr/>
        </p:nvGrpSpPr>
        <p:grpSpPr>
          <a:xfrm>
            <a:off x="4597806" y="798905"/>
            <a:ext cx="4529261" cy="6059095"/>
            <a:chOff x="4495800" y="609600"/>
            <a:chExt cx="4529261" cy="6059095"/>
          </a:xfrm>
        </p:grpSpPr>
        <p:pic>
          <p:nvPicPr>
            <p:cNvPr id="13" name="Picture 12" descr="Analytics Maturity Index output.pdf"/>
            <p:cNvPicPr>
              <a:picLocks noChangeAspect="1"/>
            </p:cNvPicPr>
            <p:nvPr/>
          </p:nvPicPr>
          <p:blipFill rotWithShape="1">
            <a:blip r:embed="rId5">
              <a:extLst>
                <a:ext uri="{28A0092B-C50C-407E-A947-70E740481C1C}">
                  <a14:useLocalDpi xmlns:a14="http://schemas.microsoft.com/office/drawing/2010/main" val="0"/>
                </a:ext>
              </a:extLst>
            </a:blip>
            <a:srcRect l="7049" t="3641" r="7483" b="29427"/>
            <a:stretch/>
          </p:blipFill>
          <p:spPr>
            <a:xfrm>
              <a:off x="4495800" y="2078566"/>
              <a:ext cx="4529261" cy="4590129"/>
            </a:xfrm>
            <a:prstGeom prst="rect">
              <a:avLst/>
            </a:prstGeom>
          </p:spPr>
        </p:pic>
        <p:pic>
          <p:nvPicPr>
            <p:cNvPr id="15" name="Picture 14" descr="Analytics Maturity Index output.pdf"/>
            <p:cNvPicPr>
              <a:picLocks noChangeAspect="1"/>
            </p:cNvPicPr>
            <p:nvPr/>
          </p:nvPicPr>
          <p:blipFill rotWithShape="1">
            <a:blip r:embed="rId6">
              <a:extLst>
                <a:ext uri="{28A0092B-C50C-407E-A947-70E740481C1C}">
                  <a14:useLocalDpi xmlns:a14="http://schemas.microsoft.com/office/drawing/2010/main" val="0"/>
                </a:ext>
              </a:extLst>
            </a:blip>
            <a:srcRect l="7222" t="73973" r="9489" b="4545"/>
            <a:stretch/>
          </p:blipFill>
          <p:spPr>
            <a:xfrm>
              <a:off x="4495800" y="609600"/>
              <a:ext cx="4413809" cy="1473200"/>
            </a:xfrm>
            <a:prstGeom prst="rect">
              <a:avLst/>
            </a:prstGeom>
          </p:spPr>
        </p:pic>
      </p:grpSp>
      <p:sp>
        <p:nvSpPr>
          <p:cNvPr id="17" name="TextBox 16"/>
          <p:cNvSpPr txBox="1"/>
          <p:nvPr/>
        </p:nvSpPr>
        <p:spPr>
          <a:xfrm>
            <a:off x="0" y="6553200"/>
            <a:ext cx="46482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ECAR Analytics Maturity Index, 2012</a:t>
            </a:r>
            <a:endParaRPr lang="en-US" sz="900" dirty="0">
              <a:latin typeface="Arial"/>
              <a:cs typeface="Arial"/>
            </a:endParaRPr>
          </a:p>
        </p:txBody>
      </p:sp>
    </p:spTree>
    <p:extLst>
      <p:ext uri="{BB962C8B-B14F-4D97-AF65-F5344CB8AC3E}">
        <p14:creationId xmlns:p14="http://schemas.microsoft.com/office/powerpoint/2010/main" val="394637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2734</TotalTime>
  <Words>3045</Words>
  <Application>Microsoft Office PowerPoint</Application>
  <PresentationFormat>On-screen Show (4:3)</PresentationFormat>
  <Paragraphs>256</Paragraphs>
  <Slides>44</Slides>
  <Notes>20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Today’s Speakers</vt:lpstr>
      <vt:lpstr>PowerPoint Presentation</vt:lpstr>
      <vt:lpstr>PowerPoint Presentation</vt:lpstr>
      <vt:lpstr>PowerPoint Presentation</vt:lpstr>
      <vt:lpstr>Use analytics to support  critical institutional outcomes </vt:lpstr>
      <vt:lpstr>Analytics: What we know</vt:lpstr>
      <vt:lpstr>PowerPoint Presentation</vt:lpstr>
      <vt:lpstr>PowerPoint Presentation</vt:lpstr>
      <vt:lpstr>Transforming the institution's business with information technology</vt:lpstr>
      <vt:lpstr>Transforming the institution's business with information technology: What we know</vt:lpstr>
      <vt:lpstr>PowerPoint Presentation</vt:lpstr>
      <vt:lpstr>PowerPoint Presentation</vt:lpstr>
      <vt:lpstr>CIO Reflections</vt:lpstr>
      <vt:lpstr>PowerPoint Presentation</vt:lpstr>
      <vt:lpstr>PowerPoint Presentation</vt:lpstr>
      <vt:lpstr>CIO Reflections</vt:lpstr>
      <vt:lpstr>PowerPoint Presentation</vt:lpstr>
      <vt:lpstr>PowerPoint Presentation</vt:lpstr>
      <vt:lpstr>CIO Reflections</vt:lpstr>
      <vt:lpstr>PowerPoint Presentation</vt:lpstr>
      <vt:lpstr>PowerPoint Presentation</vt:lpstr>
      <vt:lpstr>Facilitating a better understanding of information security and finding appropriate balance between infrastructure openness and security </vt:lpstr>
      <vt:lpstr>Information security: What we know</vt:lpstr>
      <vt:lpstr>Information security: What we know</vt:lpstr>
      <vt:lpstr>Information security: What we know</vt:lpstr>
      <vt:lpstr>PowerPoint Presentation</vt:lpstr>
      <vt:lpstr>PowerPoint Presentation</vt:lpstr>
      <vt:lpstr>CIO Reflections</vt:lpstr>
      <vt:lpstr>PowerPoint Presentation</vt:lpstr>
      <vt:lpstr>PowerPoint Presentation</vt:lpstr>
      <vt:lpstr>CIO Reflections</vt:lpstr>
      <vt:lpstr>PowerPoint Presentation</vt:lpstr>
      <vt:lpstr>PowerPoint Presentation</vt:lpstr>
      <vt:lpstr>Improving student outcomes through an approach that leverages technology </vt:lpstr>
      <vt:lpstr>Using technology to improve student outcomes: What we know</vt:lpstr>
      <vt:lpstr>Online learning: What we know</vt:lpstr>
      <vt:lpstr>PowerPoint Presentation</vt:lpstr>
      <vt:lpstr>PowerPoint Presentation</vt:lpstr>
      <vt:lpstr>CIO Reflections</vt:lpstr>
      <vt:lpstr>PowerPoint Presentation</vt:lpstr>
      <vt:lpstr>Top 10 IT Issues 2013</vt:lpstr>
      <vt:lpstr>Poll Question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Colleen Keller</cp:lastModifiedBy>
  <cp:revision>86</cp:revision>
  <dcterms:created xsi:type="dcterms:W3CDTF">2012-08-08T18:23:13Z</dcterms:created>
  <dcterms:modified xsi:type="dcterms:W3CDTF">2013-06-07T22:12:22Z</dcterms:modified>
</cp:coreProperties>
</file>