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1"/>
    <p:sldMasterId id="2147483916" r:id="rId2"/>
    <p:sldMasterId id="2147483929" r:id="rId3"/>
  </p:sldMasterIdLst>
  <p:notesMasterIdLst>
    <p:notesMasterId r:id="rId49"/>
  </p:notesMasterIdLst>
  <p:handoutMasterIdLst>
    <p:handoutMasterId r:id="rId50"/>
  </p:handoutMasterIdLst>
  <p:sldIdLst>
    <p:sldId id="256" r:id="rId4"/>
    <p:sldId id="311" r:id="rId5"/>
    <p:sldId id="257" r:id="rId6"/>
    <p:sldId id="297" r:id="rId7"/>
    <p:sldId id="300" r:id="rId8"/>
    <p:sldId id="298" r:id="rId9"/>
    <p:sldId id="301" r:id="rId10"/>
    <p:sldId id="259" r:id="rId11"/>
    <p:sldId id="260" r:id="rId12"/>
    <p:sldId id="261" r:id="rId13"/>
    <p:sldId id="302" r:id="rId14"/>
    <p:sldId id="262" r:id="rId15"/>
    <p:sldId id="263" r:id="rId16"/>
    <p:sldId id="303" r:id="rId17"/>
    <p:sldId id="264" r:id="rId18"/>
    <p:sldId id="266" r:id="rId19"/>
    <p:sldId id="267" r:id="rId20"/>
    <p:sldId id="323" r:id="rId21"/>
    <p:sldId id="312" r:id="rId22"/>
    <p:sldId id="268" r:id="rId23"/>
    <p:sldId id="265" r:id="rId24"/>
    <p:sldId id="269" r:id="rId25"/>
    <p:sldId id="270" r:id="rId26"/>
    <p:sldId id="324" r:id="rId27"/>
    <p:sldId id="271" r:id="rId28"/>
    <p:sldId id="304" r:id="rId29"/>
    <p:sldId id="272" r:id="rId30"/>
    <p:sldId id="275" r:id="rId31"/>
    <p:sldId id="277" r:id="rId32"/>
    <p:sldId id="317" r:id="rId33"/>
    <p:sldId id="320" r:id="rId34"/>
    <p:sldId id="319" r:id="rId35"/>
    <p:sldId id="284" r:id="rId36"/>
    <p:sldId id="286" r:id="rId37"/>
    <p:sldId id="288" r:id="rId38"/>
    <p:sldId id="321" r:id="rId39"/>
    <p:sldId id="316" r:id="rId40"/>
    <p:sldId id="314" r:id="rId41"/>
    <p:sldId id="315" r:id="rId42"/>
    <p:sldId id="322" r:id="rId43"/>
    <p:sldId id="309" r:id="rId44"/>
    <p:sldId id="310" r:id="rId45"/>
    <p:sldId id="293" r:id="rId46"/>
    <p:sldId id="325" r:id="rId47"/>
    <p:sldId id="327" r:id="rId4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C6E66503-F226-4D4F-9B0F-EAA55F18CD66}">
          <p14:sldIdLst>
            <p14:sldId id="256"/>
            <p14:sldId id="311"/>
            <p14:sldId id="257"/>
            <p14:sldId id="297"/>
          </p14:sldIdLst>
        </p14:section>
        <p14:section name="section 1" id="{2425C3C1-786D-3344-A902-648A39A85FF5}">
          <p14:sldIdLst>
            <p14:sldId id="300"/>
            <p14:sldId id="298"/>
            <p14:sldId id="301"/>
            <p14:sldId id="259"/>
            <p14:sldId id="260"/>
            <p14:sldId id="261"/>
            <p14:sldId id="302"/>
            <p14:sldId id="262"/>
            <p14:sldId id="263"/>
            <p14:sldId id="303"/>
            <p14:sldId id="264"/>
            <p14:sldId id="266"/>
            <p14:sldId id="267"/>
            <p14:sldId id="323"/>
            <p14:sldId id="312"/>
            <p14:sldId id="268"/>
            <p14:sldId id="265"/>
            <p14:sldId id="269"/>
            <p14:sldId id="270"/>
            <p14:sldId id="324"/>
            <p14:sldId id="271"/>
          </p14:sldIdLst>
        </p14:section>
        <p14:section name="section 2" id="{2EA0C9C4-5324-224B-B812-47F2EF4D667F}">
          <p14:sldIdLst>
            <p14:sldId id="304"/>
            <p14:sldId id="272"/>
            <p14:sldId id="275"/>
            <p14:sldId id="277"/>
            <p14:sldId id="317"/>
            <p14:sldId id="320"/>
            <p14:sldId id="319"/>
            <p14:sldId id="284"/>
            <p14:sldId id="286"/>
            <p14:sldId id="288"/>
            <p14:sldId id="321"/>
            <p14:sldId id="316"/>
            <p14:sldId id="314"/>
            <p14:sldId id="315"/>
            <p14:sldId id="322"/>
            <p14:sldId id="309"/>
          </p14:sldIdLst>
        </p14:section>
        <p14:section name="section 3" id="{35D4EA25-C7EF-CE4B-859E-BD767493CA58}">
          <p14:sldIdLst>
            <p14:sldId id="310"/>
            <p14:sldId id="293"/>
            <p14:sldId id="325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9FF"/>
    <a:srgbClr val="FA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E907FF-A486-4D09-BE70-E0B95F562DD6}">
  <a:tblStyle styleId="{91E907FF-A486-4D09-BE70-E0B95F562DD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88791" autoAdjust="0"/>
  </p:normalViewPr>
  <p:slideViewPr>
    <p:cSldViewPr snapToGrid="0" snapToObjects="1">
      <p:cViewPr>
        <p:scale>
          <a:sx n="70" d="100"/>
          <a:sy n="70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FD61D-3FAB-CE44-9F94-8BFC365074BB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A6E35-F6EA-1C48-B21C-13211990C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6261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David will introduce the panel, the presentation, moving on to the agenda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skip over this really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Co-authored by Sarah </a:t>
            </a:r>
            <a:r>
              <a:rPr lang="en-US" dirty="0" err="1" smtClean="0"/>
              <a:t>Walkowiak</a:t>
            </a:r>
            <a:r>
              <a:rPr lang="en-US" dirty="0" smtClean="0"/>
              <a:t>, Wentworth Institute of Technology</a:t>
            </a: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Stable as in muck</a:t>
            </a:r>
            <a:r>
              <a:rPr lang="en-US" baseline="0" dirty="0" smtClean="0"/>
              <a:t> out one stall at a time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Something changes on the academic calendar by Academic Affairs, but Campus Ops doesn't know about it. Mass communications go out, and front-line staff don't know.</a:t>
            </a:r>
          </a:p>
          <a:p>
            <a:pPr lvl="0" rtl="0">
              <a:buNone/>
            </a:pPr>
            <a:r>
              <a:rPr lang="en" dirty="0"/>
              <a:t>Students going from one campus to the next have to restart conversations</a:t>
            </a:r>
          </a:p>
          <a:p>
            <a:pPr lvl="0" rtl="0">
              <a:buNone/>
            </a:pPr>
            <a:r>
              <a:rPr lang="en" dirty="0"/>
              <a:t>Projects are done within a department have cross-functional impacts that aren't fully considered, creating resistance to change</a:t>
            </a:r>
          </a:p>
          <a:p>
            <a:pPr lvl="0" rtl="0">
              <a:buNone/>
            </a:pPr>
            <a:r>
              <a:rPr lang="en" dirty="0"/>
              <a:t>People just aren't happy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Tech talks</a:t>
            </a:r>
            <a:r>
              <a:rPr lang="en-US" baseline="0" dirty="0" smtClean="0"/>
              <a:t> are brown bag things; other ITS-wide initiatives: work environment changes; standing desks; shared project management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9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rooms; 4200 in 30 days in general category.  People invite all team members to a doc by default.  Budget</a:t>
            </a:r>
            <a:r>
              <a:rPr lang="en-US" baseline="0" dirty="0" smtClean="0"/>
              <a:t> transparency results in much better decision-making: “we paid THAT for that consultant?!”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4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it's what we do MOST of the time. It's TRANSACTIONAL. Predictable. I do my thing and you do your thing. My group does its thing, yours does </a:t>
            </a:r>
            <a:r>
              <a:rPr lang="en" dirty="0" smtClean="0"/>
              <a:t>yours. </a:t>
            </a:r>
            <a:r>
              <a:rPr lang="en" dirty="0"/>
              <a:t>LOW FEEDBACK &amp; LOW COMMUNICATION</a:t>
            </a:r>
            <a:r>
              <a:rPr lang="en" dirty="0" smtClean="0"/>
              <a:t>.</a:t>
            </a:r>
            <a:r>
              <a:rPr lang="en-US" dirty="0" smtClean="0"/>
              <a:t> Very comforting.</a:t>
            </a:r>
            <a:r>
              <a:rPr lang="en-US" baseline="0" dirty="0" smtClean="0"/>
              <a:t>  </a:t>
            </a:r>
            <a:r>
              <a:rPr lang="en-US" dirty="0" smtClean="0"/>
              <a:t>Quote is from Henri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Rigault</a:t>
            </a:r>
            <a:r>
              <a:rPr lang="en-US" baseline="0" dirty="0" smtClean="0"/>
              <a:t> 1996.</a:t>
            </a: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it's what we do MOST of the time. It's TRANSACTIONAL. Predictable. I do my thing and you do your thing. My group does its thing, yours does yours. We can be replaced. LOW FEEDBACK &amp; LOW COMMUNICATION.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It's what we do when we </a:t>
            </a:r>
            <a:r>
              <a:rPr lang="en-US" dirty="0" smtClean="0"/>
              <a:t>do</a:t>
            </a:r>
            <a:r>
              <a:rPr lang="en-US" baseline="0" dirty="0" smtClean="0"/>
              <a:t> something we’ve not done before</a:t>
            </a:r>
            <a:r>
              <a:rPr lang="en" dirty="0" smtClean="0"/>
              <a:t>. </a:t>
            </a:r>
            <a:r>
              <a:rPr lang="en-US" dirty="0" smtClean="0"/>
              <a:t>Innovation,</a:t>
            </a:r>
            <a:r>
              <a:rPr lang="en-US" baseline="0" dirty="0" smtClean="0"/>
              <a:t> for instance. </a:t>
            </a:r>
            <a:r>
              <a:rPr lang="en" dirty="0" smtClean="0"/>
              <a:t>We </a:t>
            </a:r>
            <a:r>
              <a:rPr lang="en" dirty="0"/>
              <a:t>both figure out as we're doing it, what IT is, and what our roles are. It includes an INVENTORY feeling. It's brief, it's INTENSE. Heavy communication</a:t>
            </a:r>
            <a:r>
              <a:rPr lang="en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“improves learning because it creates awareness of one’s own thinking</a:t>
            </a:r>
            <a:r>
              <a:rPr lang="en-US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processes as multiple perspectives are shared”</a:t>
            </a:r>
            <a:endParaRPr lang="en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APOLLO 13 moment. Roles go out the window, Inventory of stuff, inventory of people.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2983DA4-3B24-449B-95CA-514EB7E30A99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2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90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6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5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7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5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9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1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9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June 19,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June 19,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verlay-ContentSlides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4" r:id="rId15"/>
    <p:sldLayoutId id="2147483913" r:id="rId16"/>
    <p:sldLayoutId id="2147483915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871F-2AD6-5D4D-8438-BD4148CADE6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04DA-9E33-8B41-956F-8658AB238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B0C5-F5CB-F248-B15C-AB70D4BBD047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BC2-FDF4-6148-BD8A-B4744999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wedaman@brandeis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nyguy.com/?p=292" TargetMode="External"/><Relationship Id="rId3" Type="http://schemas.openxmlformats.org/officeDocument/2006/relationships/hyperlink" Target="http://sahrahussain.com/2012/12/24/christmas-is-a-time-to-love/0902_artd/" TargetMode="External"/><Relationship Id="rId7" Type="http://schemas.openxmlformats.org/officeDocument/2006/relationships/hyperlink" Target="http://www.listal.com/viewimage/725816h" TargetMode="External"/><Relationship Id="rId2" Type="http://schemas.openxmlformats.org/officeDocument/2006/relationships/hyperlink" Target="http://mariusart.deviantart.com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utomotiveengineparts.wordpress.com/2012/09/03/lion-peugeot-modern-3-cylinder-automotive-engines-review/" TargetMode="External"/><Relationship Id="rId5" Type="http://schemas.openxmlformats.org/officeDocument/2006/relationships/hyperlink" Target="http://commons.wikimedia.org/wiki/File:Apollo_13_Mailbox_at_Mission_Control.jpg" TargetMode="External"/><Relationship Id="rId4" Type="http://schemas.openxmlformats.org/officeDocument/2006/relationships/hyperlink" Target="http://www.forbes.com/sites/johnkotter/2011/05/03/breaking-down-silos/" TargetMode="External"/><Relationship Id="rId9" Type="http://schemas.openxmlformats.org/officeDocument/2006/relationships/hyperlink" Target="http://www.flickr.com/photos/pagedooley/3199296759/sizes/m/in/photostrea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1lj51l9p3qzy9.cloudfront.net/handle/10207/bitstreams/1038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eb.ebscohost.com.resources.library.brandeis.edu/ehost/pdfviewer/pdfviewer?sid=3f6e1dd1-337e-4ced-96ce-65080e70c6ee@sessionmgr112&amp;vid=2&amp;hid=127" TargetMode="External"/><Relationship Id="rId4" Type="http://schemas.openxmlformats.org/officeDocument/2006/relationships/hyperlink" Target="http://books.google.com/books?hl=en&amp;lr=&amp;id=zeTpXEXfO8oC&amp;oi=fnd&amp;pg=PA100&amp;dq=collaboration+and+cooperation&amp;ots=846FzTfd42&amp;sig=3WYRLdmKEnd5ExxXQUNMdPcpSLA#v=onepage&amp;q=collaboration and cooperation&amp;f=fal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60783" y="2584115"/>
            <a:ext cx="6762749" cy="14700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Unified Organization: Fighting the Silo Tendency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 rot="16200000">
            <a:off x="5010406" y="4054140"/>
            <a:ext cx="6400800" cy="2296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EDUCAUSE LIVE! Webinar</a:t>
            </a:r>
          </a:p>
          <a:p>
            <a:pPr>
              <a:buNone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June 20, 2013</a:t>
            </a:r>
            <a:endParaRPr lang="e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014" y="258411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82923" y="1196346"/>
            <a:ext cx="3405058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Feedback: 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Communication: 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Risk: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Relationship: 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Anxiety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Trust: 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Learning: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low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 of novelty</a:t>
            </a:r>
          </a:p>
          <a:p>
            <a:pPr indent="0">
              <a:lnSpc>
                <a:spcPct val="70000"/>
              </a:lnSpc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to the world: low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109053" y="3736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Cooperation</a:t>
            </a:r>
            <a:endParaRPr lang="en" sz="7200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7948358">
            <a:off x="1427291" y="3318278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9487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7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18405216">
            <a:off x="729401" y="2697215"/>
            <a:ext cx="4835042" cy="15837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We don’t know where we’re going, how we’ll get there, what our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roles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are.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2124176">
            <a:off x="3080302" y="22781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Collaboration</a:t>
            </a:r>
            <a:endParaRPr lang="en" sz="7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8076" y="198422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hape 48"/>
          <p:cNvSpPr txBox="1">
            <a:spLocks/>
          </p:cNvSpPr>
          <p:nvPr/>
        </p:nvSpPr>
        <p:spPr>
          <a:xfrm rot="5400000">
            <a:off x="3639134" y="3019693"/>
            <a:ext cx="3177646" cy="516292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"</a:t>
            </a:r>
            <a:r>
              <a:rPr lang="en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marriage of insufficiencies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3987066" y="-104227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99" y="911673"/>
            <a:ext cx="6090539" cy="487243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"/>
          <p:cNvSpPr txBox="1">
            <a:spLocks/>
          </p:cNvSpPr>
          <p:nvPr/>
        </p:nvSpPr>
        <p:spPr>
          <a:xfrm>
            <a:off x="5473485" y="274637"/>
            <a:ext cx="3405058" cy="496757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Feedback: 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Communication: 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Risk: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Relationship: 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Anxiety: 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Trust: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Learning: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high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 of novelty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to the world: high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16200000">
            <a:off x="1046106" y="15979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Collaboration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78173" y="406767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795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9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730653" y="-192080"/>
            <a:ext cx="4336199" cy="56929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indent="-342900" algn="r">
              <a:buFont typeface="Arial"/>
              <a:buChar char="•"/>
            </a:pPr>
            <a:endParaRPr lang="en" sz="2400" b="1" dirty="0">
              <a:latin typeface="+mj-lt"/>
            </a:endParaRPr>
          </a:p>
          <a:p>
            <a:pPr lvl="0" algn="r" rtl="0"/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Unpredictable</a:t>
            </a:r>
            <a:endParaRPr lang="e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lvl="0" algn="r" rtl="0"/>
            <a:r>
              <a:rPr lang="en-US" sz="2400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Uncomfortable</a:t>
            </a:r>
          </a:p>
          <a:p>
            <a:pPr lvl="0" algn="r" rt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Faith required</a:t>
            </a:r>
            <a:endParaRPr lang="e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lvl="0" algn="r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Intrinsic motivation</a:t>
            </a:r>
          </a:p>
          <a:p>
            <a:pPr lvl="0" algn="r" rtl="0"/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Perspective </a:t>
            </a:r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taking</a:t>
            </a:r>
          </a:p>
          <a:p>
            <a:pPr lvl="0" algn="r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Hard to describe</a:t>
            </a:r>
          </a:p>
          <a:p>
            <a:pPr lvl="0" algn="r" rt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Experiential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Builds relationships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lvl="0" algn="r" rt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Workplace = life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Us</a:t>
            </a:r>
            <a:endParaRPr lang="e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209449" y="-66218"/>
            <a:ext cx="3779699" cy="662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/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Planned </a:t>
            </a:r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outcomes</a:t>
            </a:r>
          </a:p>
          <a:p>
            <a:pPr lvl="0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Stable</a:t>
            </a:r>
          </a:p>
          <a:p>
            <a:pPr lvl="0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Routine</a:t>
            </a:r>
          </a:p>
          <a:p>
            <a:pPr lvl="0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Structured</a:t>
            </a:r>
          </a:p>
          <a:p>
            <a:pPr lvl="0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Predictable</a:t>
            </a:r>
          </a:p>
          <a:p>
            <a:pPr lvl="0" rtl="0"/>
            <a:r>
              <a:rPr lang="en" sz="2400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Comforting</a:t>
            </a:r>
          </a:p>
          <a:p>
            <a:pPr lvl="0" rtl="0"/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Reliable</a:t>
            </a:r>
          </a:p>
          <a:p>
            <a:pPr lvl="0" rtl="0"/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Extrinsic </a:t>
            </a:r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motivation</a:t>
            </a:r>
          </a:p>
          <a:p>
            <a:pPr lvl="0" rt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Workplace</a:t>
            </a:r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=</a:t>
            </a:r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factory</a:t>
            </a:r>
          </a:p>
          <a:p>
            <a:pPr lvl="0" rt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Us vs. </a:t>
            </a:r>
            <a:r>
              <a:rPr lang="e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them</a:t>
            </a:r>
            <a:endParaRPr lang="e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endParaRPr lang="en" sz="2900" dirty="0">
              <a:latin typeface="+mj-lt"/>
            </a:endParaRPr>
          </a:p>
          <a:p>
            <a:endParaRPr lang="en" sz="2900" dirty="0">
              <a:latin typeface="+mj-lt"/>
            </a:endParaRPr>
          </a:p>
        </p:txBody>
      </p:sp>
      <p:sp>
        <p:nvSpPr>
          <p:cNvPr id="8" name="Shape 29"/>
          <p:cNvSpPr txBox="1">
            <a:spLocks/>
          </p:cNvSpPr>
          <p:nvPr/>
        </p:nvSpPr>
        <p:spPr>
          <a:xfrm rot="16200000">
            <a:off x="-3473696" y="10265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Cooperation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hape 29"/>
          <p:cNvSpPr txBox="1">
            <a:spLocks/>
          </p:cNvSpPr>
          <p:nvPr/>
        </p:nvSpPr>
        <p:spPr>
          <a:xfrm rot="5400000">
            <a:off x="4386389" y="3716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Collaboration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3224" y="912746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"/>
          <p:cNvSpPr txBox="1">
            <a:spLocks/>
          </p:cNvSpPr>
          <p:nvPr/>
        </p:nvSpPr>
        <p:spPr>
          <a:xfrm rot="2768755">
            <a:off x="-1019594" y="47421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Related Pairs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 rot="18931176">
            <a:off x="2233742" y="-214550"/>
            <a:ext cx="70410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Judging vs. Perceiving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Evaluation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vs. Ideation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Closing vs. Opening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Transactions vs. virtuous circles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Linear Process vs. dynamic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Department vs. Institution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mindset vs. Growth mindset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ocean vs. Blue ocean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Stable state vs. Learning organization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IQ test vs. Zone of Proximal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Intellect vs. Intuition (Bergson)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Representation vs. Resemblance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(Foucault)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Hierarchy vs. Rhizome (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Deleuze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"/>
          <p:cNvSpPr txBox="1">
            <a:spLocks/>
          </p:cNvSpPr>
          <p:nvPr/>
        </p:nvSpPr>
        <p:spPr>
          <a:xfrm>
            <a:off x="247295" y="1890426"/>
            <a:ext cx="3405058" cy="316690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Cooperation (silos):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Good in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static contexts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Reinforces group identity.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Too much limits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growth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218191" y="3736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Hypotheses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hape 48"/>
          <p:cNvSpPr txBox="1">
            <a:spLocks/>
          </p:cNvSpPr>
          <p:nvPr/>
        </p:nvSpPr>
        <p:spPr>
          <a:xfrm>
            <a:off x="4874728" y="1904991"/>
            <a:ext cx="3891447" cy="496757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Collaboration (anti-silos):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Key in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times of change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Required for organization adaptation.</a:t>
            </a:r>
          </a:p>
          <a:p>
            <a:pPr indent="0">
              <a:lnSpc>
                <a:spcPct val="70000"/>
              </a:lnSpc>
              <a:buFont typeface="Wingdings 2" pitchFamily="18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Too much hinders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mastery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3921" y="19343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15160746">
            <a:off x="3555766" y="1695922"/>
            <a:ext cx="2659894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-US" dirty="0" smtClean="0">
                <a:latin typeface="+mj-lt"/>
              </a:rPr>
              <a:t>Which do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you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prefer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?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" dirty="0">
              <a:latin typeface="+mj-lt"/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15223927">
            <a:off x="4396700" y="3633330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2491983" y="0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819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1783570">
            <a:off x="467460" y="1557819"/>
            <a:ext cx="2659894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-US" dirty="0" smtClean="0">
                <a:latin typeface="+mj-lt"/>
              </a:rPr>
              <a:t>What do </a:t>
            </a:r>
            <a:r>
              <a:rPr lang="en-US" dirty="0" smtClean="0">
                <a:ln>
                  <a:solidFill>
                    <a:srgbClr val="9DF131"/>
                  </a:solidFill>
                </a:ln>
                <a:latin typeface="+mj-lt"/>
              </a:rPr>
              <a:t>you</a:t>
            </a:r>
            <a:r>
              <a:rPr lang="en-US" dirty="0" smtClean="0">
                <a:latin typeface="+mj-lt"/>
              </a:rPr>
              <a:t> have in your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workplace</a:t>
            </a:r>
            <a:r>
              <a:rPr lang="en-US" dirty="0" smtClean="0">
                <a:latin typeface="+mj-lt"/>
              </a:rPr>
              <a:t>?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" dirty="0">
              <a:latin typeface="+mj-lt"/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1943742">
            <a:off x="435039" y="3829871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788768">
            <a:off x="7747354" y="295957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2921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743372">
            <a:off x="942447" y="1112763"/>
            <a:ext cx="5684817" cy="49012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Director of Outreach, Brandeis Library &amp; Technology Services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Chair, NERCOMP Board of Trustees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Co-dean, Learning Organization Academy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Administrator, Boston Digital Humanities Consortium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Certified Immunity to Change Coach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Blog </a:t>
            </a:r>
            <a:r>
              <a:rPr lang="en-US" dirty="0" err="1" smtClean="0"/>
              <a:t>wedaman.wordpress.com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n>
                  <a:solidFill>
                    <a:srgbClr val="9DF131"/>
                  </a:solidFill>
                </a:ln>
              </a:rPr>
              <a:t>Poems </a:t>
            </a:r>
            <a:r>
              <a:rPr lang="en-US" dirty="0" err="1" smtClean="0">
                <a:ln>
                  <a:solidFill>
                    <a:srgbClr val="9DF131"/>
                  </a:solidFill>
                </a:ln>
              </a:rPr>
              <a:t>fixedformpoetry.blogspot.com</a:t>
            </a:r>
            <a:endParaRPr lang="en-US" dirty="0" smtClean="0">
              <a:ln>
                <a:solidFill>
                  <a:srgbClr val="9DF131"/>
                </a:solidFill>
              </a:ln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Twitter @</a:t>
            </a:r>
            <a:r>
              <a:rPr lang="en-US" dirty="0" err="1" smtClean="0"/>
              <a:t>wedaman</a:t>
            </a:r>
            <a:endParaRPr lang="en-US" dirty="0"/>
          </a:p>
        </p:txBody>
      </p:sp>
      <p:sp>
        <p:nvSpPr>
          <p:cNvPr id="9" name="Shape 29"/>
          <p:cNvSpPr txBox="1">
            <a:spLocks noGrp="1"/>
          </p:cNvSpPr>
          <p:nvPr>
            <p:ph type="title"/>
          </p:nvPr>
        </p:nvSpPr>
        <p:spPr>
          <a:xfrm rot="5400000">
            <a:off x="-3319210" y="444801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7200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Bio</a:t>
            </a:r>
            <a:endParaRPr lang="en" sz="7200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9731115">
            <a:off x="7181821" y="2735661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5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19022735">
            <a:off x="3642358" y="358479"/>
            <a:ext cx="2659894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" dirty="0">
                <a:latin typeface="+mj-lt"/>
              </a:rPr>
              <a:t>Ca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you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collaborate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all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the time?</a:t>
            </a:r>
          </a:p>
          <a:p>
            <a:pPr marL="0" indent="0">
              <a:buNone/>
            </a:pPr>
            <a:endParaRPr lang="en" dirty="0">
              <a:latin typeface="+mj-lt"/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18808807">
            <a:off x="4656478" y="2983276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8985129">
            <a:off x="6725427" y="2919909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152400" y="152400"/>
            <a:ext cx="8900700" cy="62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04134" y="5667992"/>
            <a:ext cx="742474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4134" y="5825429"/>
            <a:ext cx="34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4629" y="1880179"/>
            <a:ext cx="0" cy="377497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hape 103"/>
          <p:cNvSpPr/>
          <p:nvPr/>
        </p:nvSpPr>
        <p:spPr>
          <a:xfrm>
            <a:off x="6441601" y="1583761"/>
            <a:ext cx="2245199" cy="578470"/>
          </a:xfrm>
          <a:prstGeom prst="rect">
            <a:avLst/>
          </a:prstGeom>
          <a:solidFill>
            <a:srgbClr val="FF66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1"/>
            <a:r>
              <a:rPr lang="en-US" dirty="0" smtClean="0"/>
              <a:t>          Cooperation</a:t>
            </a:r>
            <a:endParaRPr dirty="0"/>
          </a:p>
        </p:txBody>
      </p:sp>
      <p:sp>
        <p:nvSpPr>
          <p:cNvPr id="18" name="Shape 103"/>
          <p:cNvSpPr/>
          <p:nvPr/>
        </p:nvSpPr>
        <p:spPr>
          <a:xfrm>
            <a:off x="695662" y="4475687"/>
            <a:ext cx="2245199" cy="578470"/>
          </a:xfrm>
          <a:prstGeom prst="rect">
            <a:avLst/>
          </a:prstGeom>
          <a:solidFill>
            <a:srgbClr val="FF66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1"/>
            <a:r>
              <a:rPr lang="en-US" dirty="0" smtClean="0"/>
              <a:t>          Cooperation</a:t>
            </a:r>
            <a:endParaRPr dirty="0"/>
          </a:p>
        </p:txBody>
      </p:sp>
      <p:sp>
        <p:nvSpPr>
          <p:cNvPr id="19" name="Shape 103"/>
          <p:cNvSpPr/>
          <p:nvPr/>
        </p:nvSpPr>
        <p:spPr>
          <a:xfrm>
            <a:off x="3597822" y="2994221"/>
            <a:ext cx="2245199" cy="578470"/>
          </a:xfrm>
          <a:prstGeom prst="rect">
            <a:avLst/>
          </a:prstGeom>
          <a:solidFill>
            <a:srgbClr val="FF66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1"/>
            <a:r>
              <a:rPr lang="en-US" dirty="0" smtClean="0"/>
              <a:t>          Cooperation</a:t>
            </a:r>
            <a:endParaRPr dirty="0"/>
          </a:p>
        </p:txBody>
      </p:sp>
      <p:sp>
        <p:nvSpPr>
          <p:cNvPr id="20" name="Shape 104"/>
          <p:cNvSpPr/>
          <p:nvPr/>
        </p:nvSpPr>
        <p:spPr>
          <a:xfrm>
            <a:off x="2269071" y="3118613"/>
            <a:ext cx="2228367" cy="2051004"/>
          </a:xfrm>
          <a:prstGeom prst="irregularSeal1">
            <a:avLst/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 smtClean="0"/>
              <a:t>Collaboration</a:t>
            </a:r>
            <a:endParaRPr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06037" y="4682402"/>
            <a:ext cx="163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104" name="Shape 104"/>
          <p:cNvSpPr/>
          <p:nvPr/>
        </p:nvSpPr>
        <p:spPr>
          <a:xfrm>
            <a:off x="5380699" y="1811623"/>
            <a:ext cx="2228367" cy="2051004"/>
          </a:xfrm>
          <a:prstGeom prst="irregularSeal1">
            <a:avLst/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 smtClean="0"/>
              <a:t>Collaboration</a:t>
            </a:r>
            <a:endParaRPr dirty="0"/>
          </a:p>
        </p:txBody>
      </p:sp>
      <p:sp>
        <p:nvSpPr>
          <p:cNvPr id="23" name="Shape 29"/>
          <p:cNvSpPr txBox="1">
            <a:spLocks/>
          </p:cNvSpPr>
          <p:nvPr/>
        </p:nvSpPr>
        <p:spPr>
          <a:xfrm rot="20173421">
            <a:off x="1530324" y="8192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Bergsonian</a:t>
            </a:r>
            <a:endParaRPr lang="en" sz="72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Shape 29"/>
          <p:cNvSpPr txBox="1">
            <a:spLocks/>
          </p:cNvSpPr>
          <p:nvPr/>
        </p:nvSpPr>
        <p:spPr>
          <a:xfrm rot="20279049">
            <a:off x="3105505" y="33426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Evolution</a:t>
            </a:r>
            <a:endParaRPr lang="en" sz="72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541" y="515900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521575" y="1984350"/>
            <a:ext cx="1220699" cy="42389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Help Desk</a:t>
            </a:r>
            <a:endParaRPr lang="en" b="1" dirty="0"/>
          </a:p>
        </p:txBody>
      </p:sp>
      <p:sp>
        <p:nvSpPr>
          <p:cNvPr id="112" name="Shape 112"/>
          <p:cNvSpPr/>
          <p:nvPr/>
        </p:nvSpPr>
        <p:spPr>
          <a:xfrm>
            <a:off x="1872450" y="1984350"/>
            <a:ext cx="1220699" cy="42389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Admin Computing</a:t>
            </a:r>
            <a:endParaRPr lang="en" b="1" dirty="0"/>
          </a:p>
        </p:txBody>
      </p:sp>
      <p:sp>
        <p:nvSpPr>
          <p:cNvPr id="113" name="Shape 113"/>
          <p:cNvSpPr/>
          <p:nvPr/>
        </p:nvSpPr>
        <p:spPr>
          <a:xfrm>
            <a:off x="3213725" y="1984350"/>
            <a:ext cx="1220699" cy="4238999"/>
          </a:xfrm>
          <a:prstGeom prst="rect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Research Support</a:t>
            </a:r>
            <a:endParaRPr lang="en" b="1" dirty="0"/>
          </a:p>
        </p:txBody>
      </p:sp>
      <p:sp>
        <p:nvSpPr>
          <p:cNvPr id="114" name="Shape 114"/>
          <p:cNvSpPr/>
          <p:nvPr/>
        </p:nvSpPr>
        <p:spPr>
          <a:xfrm>
            <a:off x="4564625" y="1984350"/>
            <a:ext cx="1220699" cy="42389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Systems</a:t>
            </a:r>
            <a:endParaRPr lang="en" b="1" dirty="0"/>
          </a:p>
        </p:txBody>
      </p:sp>
      <p:sp>
        <p:nvSpPr>
          <p:cNvPr id="115" name="Shape 115"/>
          <p:cNvSpPr/>
          <p:nvPr/>
        </p:nvSpPr>
        <p:spPr>
          <a:xfrm>
            <a:off x="6081200" y="2365191"/>
            <a:ext cx="2968488" cy="3218183"/>
          </a:xfrm>
          <a:prstGeom prst="irregularSeal2">
            <a:avLst/>
          </a:prstGeom>
          <a:solidFill>
            <a:srgbClr val="FF00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Project Management</a:t>
            </a:r>
            <a:endParaRPr lang="en" b="1" dirty="0"/>
          </a:p>
        </p:txBody>
      </p:sp>
      <p:sp>
        <p:nvSpPr>
          <p:cNvPr id="8" name="Shape 29"/>
          <p:cNvSpPr txBox="1">
            <a:spLocks/>
          </p:cNvSpPr>
          <p:nvPr/>
        </p:nvSpPr>
        <p:spPr>
          <a:xfrm>
            <a:off x="2113717" y="8072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stable model</a:t>
            </a:r>
            <a:endParaRPr lang="en" sz="7200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935" y="1950281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4"/>
          <p:cNvSpPr/>
          <p:nvPr/>
        </p:nvSpPr>
        <p:spPr>
          <a:xfrm rot="1096134">
            <a:off x="1074468" y="3921511"/>
            <a:ext cx="2228367" cy="2051004"/>
          </a:xfrm>
          <a:prstGeom prst="irregularSeal1">
            <a:avLst/>
          </a:prstGeom>
          <a:solidFill>
            <a:srgbClr val="008000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 smtClean="0"/>
              <a:t>BAD</a:t>
            </a:r>
            <a:br>
              <a:rPr lang="en-US" dirty="0" smtClean="0"/>
            </a:br>
            <a:r>
              <a:rPr lang="en-US" dirty="0" smtClean="0"/>
              <a:t>Collaboration</a:t>
            </a:r>
            <a:endParaRPr dirty="0"/>
          </a:p>
        </p:txBody>
      </p:sp>
      <p:sp>
        <p:nvSpPr>
          <p:cNvPr id="6" name="Shape 103"/>
          <p:cNvSpPr/>
          <p:nvPr/>
        </p:nvSpPr>
        <p:spPr>
          <a:xfrm>
            <a:off x="4223217" y="2666072"/>
            <a:ext cx="2245199" cy="5784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1"/>
            <a:r>
              <a:rPr lang="en-US" dirty="0" smtClean="0"/>
              <a:t>      GOOD Cooperation</a:t>
            </a:r>
            <a:endParaRPr dirty="0"/>
          </a:p>
        </p:txBody>
      </p:sp>
      <p:sp>
        <p:nvSpPr>
          <p:cNvPr id="7" name="Shape 103"/>
          <p:cNvSpPr/>
          <p:nvPr/>
        </p:nvSpPr>
        <p:spPr>
          <a:xfrm>
            <a:off x="2532136" y="3469398"/>
            <a:ext cx="2245199" cy="5784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1"/>
            <a:r>
              <a:rPr lang="en-US" dirty="0" smtClean="0"/>
              <a:t>      BAD Cooperation</a:t>
            </a:r>
            <a:endParaRPr dirty="0"/>
          </a:p>
        </p:txBody>
      </p:sp>
      <p:sp>
        <p:nvSpPr>
          <p:cNvPr id="5" name="Shape 104"/>
          <p:cNvSpPr/>
          <p:nvPr/>
        </p:nvSpPr>
        <p:spPr>
          <a:xfrm rot="1096134">
            <a:off x="6185007" y="1120812"/>
            <a:ext cx="2228367" cy="2051004"/>
          </a:xfrm>
          <a:prstGeom prst="irregularSeal1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 smtClean="0"/>
              <a:t>GOOD</a:t>
            </a:r>
            <a:br>
              <a:rPr lang="en-US" dirty="0" smtClean="0"/>
            </a:br>
            <a:r>
              <a:rPr lang="en-US" dirty="0" smtClean="0"/>
              <a:t>Collaboration</a:t>
            </a:r>
            <a:endParaRPr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95745" y="461851"/>
            <a:ext cx="6147168" cy="3710397"/>
          </a:xfrm>
          <a:prstGeom prst="straightConnector1">
            <a:avLst/>
          </a:prstGeom>
          <a:ln w="57150" cap="rnd" cmpd="sng">
            <a:solidFill>
              <a:schemeClr val="tx1"/>
            </a:solidFill>
            <a:prstDash val="sysDash"/>
            <a:round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53" y="290625"/>
            <a:ext cx="804132" cy="1296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3" y="5147711"/>
            <a:ext cx="937726" cy="1383145"/>
          </a:xfrm>
          <a:prstGeom prst="rect">
            <a:avLst/>
          </a:prstGeom>
        </p:spPr>
      </p:pic>
      <p:sp>
        <p:nvSpPr>
          <p:cNvPr id="16" name="Shape 29"/>
          <p:cNvSpPr txBox="1">
            <a:spLocks/>
          </p:cNvSpPr>
          <p:nvPr/>
        </p:nvSpPr>
        <p:spPr>
          <a:xfrm rot="19753036">
            <a:off x="-110259" y="795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hierarchy</a:t>
            </a:r>
            <a:endParaRPr lang="en" sz="7200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68" y="3620684"/>
            <a:ext cx="1129145" cy="846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542" y="4295543"/>
            <a:ext cx="1349499" cy="75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202" y="2810822"/>
            <a:ext cx="979483" cy="86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310" y="5539969"/>
            <a:ext cx="1538536" cy="1024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3876483" y="-1786867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2136" y="5446898"/>
            <a:ext cx="1036011" cy="751246"/>
          </a:xfrm>
          <a:prstGeom prst="straightConnector1">
            <a:avLst/>
          </a:prstGeom>
          <a:ln w="57150" cap="rnd" cmpd="sng">
            <a:solidFill>
              <a:srgbClr val="008000"/>
            </a:solidFill>
            <a:prstDash val="sysDash"/>
            <a:round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19754" y="3978108"/>
            <a:ext cx="684788" cy="703671"/>
          </a:xfrm>
          <a:prstGeom prst="straightConnector1">
            <a:avLst/>
          </a:prstGeom>
          <a:ln w="57150" cap="rnd" cmpd="sng">
            <a:solidFill>
              <a:schemeClr val="accent2">
                <a:lumMod val="50000"/>
              </a:schemeClr>
            </a:solidFill>
            <a:prstDash val="sysDash"/>
            <a:round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6519" y="3127504"/>
            <a:ext cx="483036" cy="628811"/>
          </a:xfrm>
          <a:prstGeom prst="straightConnector1">
            <a:avLst/>
          </a:prstGeom>
          <a:ln w="57150" cap="rnd" cmpd="sng">
            <a:solidFill>
              <a:schemeClr val="accent3">
                <a:lumMod val="60000"/>
                <a:lumOff val="40000"/>
              </a:schemeClr>
            </a:solidFill>
            <a:prstDash val="sysDash"/>
            <a:round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93905" y="2674498"/>
            <a:ext cx="538204" cy="794900"/>
          </a:xfrm>
          <a:prstGeom prst="straightConnector1">
            <a:avLst/>
          </a:prstGeom>
          <a:ln w="57150" cap="rnd" cmpd="sng">
            <a:solidFill>
              <a:srgbClr val="FFFF00"/>
            </a:solidFill>
            <a:prstDash val="sysDash"/>
            <a:round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16200000">
            <a:off x="3703817" y="374268"/>
            <a:ext cx="4057553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People orient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to one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or 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other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Confusion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about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wh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ich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is the current paradigm </a:t>
            </a:r>
            <a:r>
              <a:rPr lang="en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freaks </a:t>
            </a:r>
            <a:r>
              <a:rPr lang="en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people out</a:t>
            </a:r>
            <a:r>
              <a:rPr lang="en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en-US" dirty="0" smtClean="0">
              <a:ln w="18415" cmpd="sng">
                <a:solidFill>
                  <a:srgbClr val="9DF13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Collaboration and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ooperation </a:t>
            </a:r>
            <a:r>
              <a:rPr lang="en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build on each </a:t>
            </a:r>
            <a:r>
              <a:rPr lang="en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other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Having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neither is bad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Carry both in your managerial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quiver.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>
            <a:off x="3247119" y="48602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Notate </a:t>
            </a:r>
            <a:r>
              <a:rPr lang="en-US" sz="7200" spc="50" dirty="0" err="1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bene</a:t>
            </a:r>
            <a:endParaRPr lang="en" sz="72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248701" y="-136914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/>
          </p:cNvSpPr>
          <p:nvPr/>
        </p:nvSpPr>
        <p:spPr>
          <a:xfrm rot="3141842">
            <a:off x="-3377016" y="-2797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two</a:t>
            </a:r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13941842">
            <a:off x="-1033000" y="45346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Practice</a:t>
            </a:r>
            <a:endParaRPr lang="en" sz="7200" spc="50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1179278">
            <a:off x="2420919" y="4970801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en" sz="26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2502279">
            <a:off x="5624129" y="-183230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9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390590">
            <a:off x="-446442" y="-3899015"/>
            <a:ext cx="2810351" cy="10860332"/>
            <a:chOff x="2946747" y="-3058873"/>
            <a:chExt cx="2810351" cy="10169009"/>
          </a:xfrm>
        </p:grpSpPr>
        <p:sp>
          <p:nvSpPr>
            <p:cNvPr id="4" name="Shape 29"/>
            <p:cNvSpPr txBox="1">
              <a:spLocks/>
            </p:cNvSpPr>
            <p:nvPr/>
          </p:nvSpPr>
          <p:spPr>
            <a:xfrm rot="17405169">
              <a:off x="-820964" y="1280183"/>
              <a:ext cx="9821111" cy="114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25" tIns="91425" rIns="91425" bIns="91425" rtlCol="0" anchor="b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defTabSz="914400" rtl="0" eaLnBrk="1" latinLnBrk="0" hangingPunct="1">
                <a:spcBef>
                  <a:spcPts val="0"/>
                </a:spcBef>
                <a:buSzPct val="100000"/>
                <a:buFont typeface="Arial"/>
                <a:buNone/>
                <a:defRPr sz="3600" b="1" kern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7200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Granite </a:t>
              </a:r>
              <a:r>
                <a:rPr lang="en-US" sz="7200" spc="50" dirty="0" smtClean="0">
                  <a:ln w="11430"/>
                  <a:solidFill>
                    <a:srgbClr val="008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State</a:t>
              </a:r>
              <a:endParaRPr lang="en" sz="7200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5" name="Shape 29"/>
            <p:cNvSpPr txBox="1">
              <a:spLocks/>
            </p:cNvSpPr>
            <p:nvPr/>
          </p:nvSpPr>
          <p:spPr>
            <a:xfrm>
              <a:off x="2946747" y="5967136"/>
              <a:ext cx="1492674" cy="114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25" tIns="91425" rIns="91425" bIns="91425" rtlCol="0" anchor="b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defTabSz="914400" rtl="0" eaLnBrk="1" latinLnBrk="0" hangingPunct="1">
                <a:spcBef>
                  <a:spcPts val="0"/>
                </a:spcBef>
                <a:buSzPct val="100000"/>
                <a:buFont typeface="Arial"/>
                <a:buNone/>
                <a:defRPr sz="3600" b="1" kern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6000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A</a:t>
              </a:r>
              <a:endParaRPr lang="en" sz="26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" name="Shape 29"/>
            <p:cNvSpPr txBox="1">
              <a:spLocks/>
            </p:cNvSpPr>
            <p:nvPr/>
          </p:nvSpPr>
          <p:spPr>
            <a:xfrm rot="4150748">
              <a:off x="3313775" y="4072396"/>
              <a:ext cx="3743646" cy="114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25" tIns="91425" rIns="91425" bIns="91425" rtlCol="0" anchor="b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defTabSz="914400" rtl="0" eaLnBrk="1" latinLnBrk="0" hangingPunct="1">
                <a:spcBef>
                  <a:spcPts val="0"/>
                </a:spcBef>
                <a:buSzPct val="100000"/>
                <a:buFont typeface="Arial"/>
                <a:buNone/>
                <a:defRPr sz="3600" b="1" kern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algn="l" rtl="0">
                <a:spcBef>
                  <a:spcPts val="0"/>
                </a:spcBef>
                <a:buSzPct val="100000"/>
                <a:buFont typeface="Arial"/>
                <a:buNone/>
                <a:def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7200" spc="50" dirty="0" smtClean="0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College</a:t>
              </a:r>
              <a:endParaRPr lang="en" sz="72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14813044">
            <a:off x="4631970" y="2202856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1864932" y="2673459"/>
            <a:ext cx="4761381" cy="356588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Office </a:t>
            </a: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 </a:t>
            </a:r>
            <a:r>
              <a:rPr 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Undergraduate</a:t>
            </a: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Studies</a:t>
            </a: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School of Education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Office of Graduate Studies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Enrollment Management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Registrar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Finance </a:t>
            </a: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and</a:t>
            </a: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Administration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Human Resources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Institutional Research</a:t>
            </a:r>
            <a:br>
              <a:rPr lang="en-US" sz="2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endParaRPr lang="en" sz="2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654556" y="183943"/>
            <a:ext cx="3303595" cy="5312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29"/>
          <p:cNvSpPr txBox="1">
            <a:spLocks/>
          </p:cNvSpPr>
          <p:nvPr/>
        </p:nvSpPr>
        <p:spPr>
          <a:xfrm rot="432438">
            <a:off x="3245127" y="1269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facts</a:t>
            </a:r>
            <a:endParaRPr lang="en" sz="7200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7757" y="183943"/>
            <a:ext cx="2857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campuses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departments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842406" y="393909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1274058">
            <a:off x="4150297" y="990178"/>
            <a:ext cx="4299779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" dirty="0">
                <a:latin typeface="+mj-lt"/>
              </a:rPr>
              <a:t>"us" </a:t>
            </a:r>
            <a:r>
              <a:rPr lang="en" dirty="0">
                <a:solidFill>
                  <a:srgbClr val="FFFF00"/>
                </a:solidFill>
                <a:latin typeface="+mj-lt"/>
              </a:rPr>
              <a:t>vs.</a:t>
            </a:r>
            <a:r>
              <a:rPr lang="en" dirty="0">
                <a:latin typeface="+mj-lt"/>
              </a:rPr>
              <a:t> "them"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" dirty="0">
                <a:latin typeface="+mj-lt"/>
              </a:rPr>
              <a:t>Inconsistent customer experience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" dirty="0">
                <a:latin typeface="+mj-lt"/>
              </a:rPr>
              <a:t>Resistance to change in processes, technology-related or otherwise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" dirty="0">
                <a:solidFill>
                  <a:srgbClr val="FFFF00"/>
                </a:solidFill>
                <a:latin typeface="+mj-lt"/>
              </a:rPr>
              <a:t>Low employee morale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6647754">
            <a:off x="549722" y="2940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3703" y="3522011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16200000">
            <a:off x="-125354" y="188185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" sz="7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459550" y="2821462"/>
            <a:ext cx="8229600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1. Theory</a:t>
            </a:r>
          </a:p>
          <a:p>
            <a:pPr lvl="1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Cooperation and Collaboration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lvl="0" rtl="0"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2. Practice</a:t>
            </a:r>
          </a:p>
          <a:p>
            <a:pPr marL="438150" lvl="1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A.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Granite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State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College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438150" lvl="1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B.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University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at Albany,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SUNY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438150" lvl="1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C. Brandeis University</a:t>
            </a:r>
          </a:p>
          <a:p>
            <a:pPr marL="438150" lvl="1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D. 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Learning Organization Academy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3. </a:t>
            </a:r>
            <a:r>
              <a:rPr lang="en-US" strike="sng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Q &amp; A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Q &amp; Q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921289" y="2202497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9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84266" y="214806"/>
            <a:ext cx="6333872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Sales Force </a:t>
            </a:r>
            <a:r>
              <a:rPr lang="en-US" dirty="0" smtClean="0">
                <a:latin typeface="+mj-lt"/>
              </a:rPr>
              <a:t>CRM to manage service</a:t>
            </a:r>
            <a:endParaRPr lang="en" dirty="0">
              <a:latin typeface="+mj-lt"/>
            </a:endParaRP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solidFill>
                  <a:srgbClr val="CCFFCC"/>
                </a:solidFill>
                <a:latin typeface="+mj-lt"/>
              </a:rPr>
              <a:t>Basecamp </a:t>
            </a:r>
            <a:r>
              <a:rPr lang="en-US" dirty="0" smtClean="0">
                <a:latin typeface="+mj-lt"/>
              </a:rPr>
              <a:t>to manage projects </a:t>
            </a:r>
            <a:endParaRPr lang="en" dirty="0">
              <a:latin typeface="+mj-lt"/>
            </a:endParaRP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Chatter</a:t>
            </a:r>
            <a:r>
              <a:rPr lang="en-US" dirty="0" smtClean="0">
                <a:latin typeface="+mj-lt"/>
              </a:rPr>
              <a:t> to encourage communication</a:t>
            </a:r>
            <a:endParaRPr lang="en" dirty="0">
              <a:latin typeface="+mj-lt"/>
            </a:endParaRP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solidFill>
                  <a:srgbClr val="CCFFCC"/>
                </a:solidFill>
                <a:latin typeface="+mj-lt"/>
              </a:rPr>
              <a:t>Google docs </a:t>
            </a:r>
            <a:r>
              <a:rPr lang="en-US" dirty="0" smtClean="0">
                <a:latin typeface="+mj-lt"/>
              </a:rPr>
              <a:t>to write a shared “Technology Playbook” and other ides</a:t>
            </a:r>
            <a:endParaRPr lang="en" dirty="0"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-3348329" y="11607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actions</a:t>
            </a:r>
            <a:endParaRPr lang="en" sz="72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368250" y="-1994118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605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149462" y="4451141"/>
            <a:ext cx="6333872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solidFill>
                  <a:srgbClr val="9DF131"/>
                </a:solidFill>
                <a:latin typeface="+mj-lt"/>
              </a:rPr>
              <a:t>Marty</a:t>
            </a:r>
            <a:r>
              <a:rPr lang="en-US" dirty="0" smtClean="0">
                <a:latin typeface="+mj-lt"/>
              </a:rPr>
              <a:t> Chang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Chief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Technology</a:t>
            </a:r>
            <a:r>
              <a:rPr lang="en-US" dirty="0" smtClean="0">
                <a:latin typeface="+mj-lt"/>
              </a:rPr>
              <a:t> Officer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Granite State College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err="1" smtClean="0">
                <a:solidFill>
                  <a:srgbClr val="FFFF00"/>
                </a:solidFill>
                <a:latin typeface="+mj-lt"/>
              </a:rPr>
              <a:t>Marty.Chang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@granite.edu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/>
            </a:r>
            <a:br>
              <a:rPr lang="en-US" dirty="0">
                <a:solidFill>
                  <a:srgbClr val="FFFF00"/>
                </a:solidFill>
                <a:latin typeface="+mj-lt"/>
              </a:rPr>
            </a:b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dirty="0"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-3259034" y="17163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740" y="-114093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296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"/>
          <p:cNvSpPr txBox="1">
            <a:spLocks/>
          </p:cNvSpPr>
          <p:nvPr/>
        </p:nvSpPr>
        <p:spPr>
          <a:xfrm rot="167164">
            <a:off x="-890414" y="992469"/>
            <a:ext cx="9821111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University</a:t>
            </a:r>
          </a:p>
          <a:p>
            <a:pPr algn="r">
              <a:lnSpc>
                <a:spcPct val="80000"/>
              </a:lnSpc>
            </a:pPr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at Albany,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16200000">
            <a:off x="3448641" y="6504290"/>
            <a:ext cx="9821111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7200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SUNY</a:t>
            </a: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>
            <a:off x="5947766" y="4111888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</a:t>
            </a:r>
            <a:endParaRPr lang="en" sz="26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563" y="2034396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453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 rot="2402718">
            <a:off x="457201" y="2065075"/>
            <a:ext cx="8229600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 of 4 University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Centers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in the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SUNY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system</a:t>
            </a: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18,000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students</a:t>
            </a: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5500 faculty/staff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" dirty="0" smtClean="0"/>
              <a:t>Central</a:t>
            </a:r>
            <a:r>
              <a:rPr lang="en-US" dirty="0" smtClean="0"/>
              <a:t> </a:t>
            </a:r>
            <a:r>
              <a:rPr lang="en" dirty="0" smtClean="0"/>
              <a:t>IT</a:t>
            </a:r>
            <a:r>
              <a:rPr lang="en-US" dirty="0" smtClean="0"/>
              <a:t>: </a:t>
            </a:r>
            <a:r>
              <a:rPr lang="e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115 </a:t>
            </a:r>
            <a:r>
              <a:rPr lang="e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staff</a:t>
            </a:r>
            <a:r>
              <a:rPr lang="en" dirty="0"/>
              <a:t>, 6 </a:t>
            </a:r>
            <a:r>
              <a:rPr lang="en" dirty="0">
                <a:solidFill>
                  <a:srgbClr val="FFFF00"/>
                </a:solidFill>
              </a:rPr>
              <a:t>different </a:t>
            </a:r>
            <a:r>
              <a:rPr lang="en" dirty="0" smtClean="0">
                <a:solidFill>
                  <a:srgbClr val="FFFF00"/>
                </a:solidFill>
              </a:rPr>
              <a:t>groups</a:t>
            </a:r>
            <a:r>
              <a:rPr lang="en-US" dirty="0"/>
              <a:t/>
            </a:r>
            <a:br>
              <a:rPr lang="en-US" dirty="0"/>
            </a:br>
            <a:r>
              <a:rPr lang="en" dirty="0" smtClean="0"/>
              <a:t>Staff </a:t>
            </a:r>
            <a:r>
              <a:rPr lang="en" dirty="0"/>
              <a:t>in multiple locations on different campuses</a:t>
            </a:r>
            <a:endParaRPr lang="en-US" dirty="0"/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" dirty="0" smtClean="0"/>
              <a:t> </a:t>
            </a:r>
            <a:endParaRPr lang="en" dirty="0"/>
          </a:p>
          <a:p>
            <a:pPr marL="381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2406143">
            <a:off x="896417" y="34384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</a:t>
            </a:r>
            <a:r>
              <a:rPr lang="en-US" sz="7200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acts</a:t>
            </a:r>
            <a:endParaRPr lang="en" sz="7200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2277943">
            <a:off x="7479470" y="-39684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 rot="5400000">
            <a:off x="3854673" y="758849"/>
            <a:ext cx="4930781" cy="49012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r">
              <a:buClr>
                <a:schemeClr val="dk1"/>
              </a:buClr>
              <a:buSzPct val="166666"/>
              <a:buNone/>
            </a:pPr>
            <a:r>
              <a:rPr lang="en" dirty="0" smtClean="0"/>
              <a:t>We </a:t>
            </a:r>
            <a:r>
              <a:rPr lang="en" dirty="0"/>
              <a:t>don't all </a:t>
            </a:r>
            <a:r>
              <a:rPr lang="en" dirty="0">
                <a:solidFill>
                  <a:srgbClr val="FFFF00"/>
                </a:solidFill>
              </a:rPr>
              <a:t>know each other</a:t>
            </a:r>
          </a:p>
          <a:p>
            <a:pPr marL="38100" lvl="0" indent="0" algn="r" rtl="0"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At</a:t>
            </a:r>
            <a:r>
              <a:rPr lang="en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all-</a:t>
            </a:r>
            <a:r>
              <a:rPr lang="en" dirty="0" smtClean="0">
                <a:latin typeface="+mj-lt"/>
              </a:rPr>
              <a:t>staff </a:t>
            </a:r>
            <a:r>
              <a:rPr lang="en" dirty="0">
                <a:latin typeface="+mj-lt"/>
              </a:rPr>
              <a:t>events, people tend to stick </a:t>
            </a:r>
            <a:r>
              <a:rPr lang="en" dirty="0" smtClean="0">
                <a:latin typeface="+mj-lt"/>
              </a:rPr>
              <a:t>with </a:t>
            </a:r>
            <a:r>
              <a:rPr lang="en" dirty="0">
                <a:latin typeface="+mj-lt"/>
              </a:rPr>
              <a:t>their own </a:t>
            </a:r>
            <a:r>
              <a:rPr lang="en" dirty="0">
                <a:solidFill>
                  <a:srgbClr val="9DF131"/>
                </a:solidFill>
                <a:latin typeface="+mj-lt"/>
              </a:rPr>
              <a:t>group</a:t>
            </a:r>
          </a:p>
          <a:p>
            <a:pPr marL="38100" lvl="0" indent="0" algn="r">
              <a:buClr>
                <a:schemeClr val="dk1"/>
              </a:buClr>
              <a:buSzPct val="166666"/>
              <a:buNone/>
            </a:pPr>
            <a:r>
              <a:rPr lang="en" dirty="0">
                <a:latin typeface="+mj-lt"/>
              </a:rPr>
              <a:t>Differences in information </a:t>
            </a:r>
            <a:r>
              <a:rPr lang="en" dirty="0" smtClean="0">
                <a:latin typeface="+mj-lt"/>
              </a:rPr>
              <a:t>shared</a:t>
            </a:r>
            <a:r>
              <a:rPr lang="en" dirty="0" smtClean="0"/>
              <a:t>—</a:t>
            </a:r>
            <a:r>
              <a:rPr lang="en" dirty="0" smtClean="0">
                <a:latin typeface="+mj-lt"/>
              </a:rPr>
              <a:t>or not—</a:t>
            </a:r>
            <a:r>
              <a:rPr lang="en-US" dirty="0" smtClean="0">
                <a:latin typeface="+mj-lt"/>
              </a:rPr>
              <a:t>create </a:t>
            </a:r>
            <a:r>
              <a:rPr lang="en" dirty="0" smtClean="0">
                <a:latin typeface="+mj-lt"/>
              </a:rPr>
              <a:t>knowledge </a:t>
            </a:r>
            <a:r>
              <a:rPr lang="en" dirty="0">
                <a:latin typeface="+mj-lt"/>
              </a:rPr>
              <a:t>gaps across the </a:t>
            </a:r>
            <a:r>
              <a:rPr lang="en" dirty="0" smtClean="0">
                <a:solidFill>
                  <a:srgbClr val="9DF131"/>
                </a:solidFill>
                <a:latin typeface="+mj-lt"/>
              </a:rPr>
              <a:t>organization</a:t>
            </a:r>
            <a:endParaRPr lang="en" dirty="0">
              <a:solidFill>
                <a:srgbClr val="9DF131"/>
              </a:solidFill>
            </a:endParaRPr>
          </a:p>
          <a:p>
            <a:pPr marL="38100" lvl="0" indent="0" algn="r">
              <a:buClr>
                <a:schemeClr val="dk1"/>
              </a:buClr>
              <a:buSzPct val="166666"/>
              <a:buNone/>
            </a:pPr>
            <a:r>
              <a:rPr lang="en" dirty="0">
                <a:solidFill>
                  <a:srgbClr val="9DF131"/>
                </a:solidFill>
              </a:rPr>
              <a:t>Information</a:t>
            </a:r>
            <a:r>
              <a:rPr lang="en" dirty="0"/>
              <a:t> is most often shared within </a:t>
            </a:r>
            <a:r>
              <a:rPr lang="en" dirty="0" smtClean="0">
                <a:solidFill>
                  <a:srgbClr val="FFFF00"/>
                </a:solidFill>
              </a:rPr>
              <a:t>groups</a:t>
            </a:r>
            <a:r>
              <a:rPr lang="en" dirty="0"/>
              <a:t>, rather than across the entire </a:t>
            </a:r>
            <a:r>
              <a:rPr lang="en" dirty="0" smtClean="0"/>
              <a:t>organization </a:t>
            </a:r>
            <a:endParaRPr lang="en" dirty="0"/>
          </a:p>
          <a:p>
            <a:pPr marL="38100" lvl="0" indent="0" algn="r">
              <a:buClr>
                <a:schemeClr val="dk1"/>
              </a:buClr>
              <a:buSzPct val="166666"/>
              <a:buNone/>
            </a:pPr>
            <a:r>
              <a:rPr lang="en" dirty="0"/>
              <a:t>ITS </a:t>
            </a:r>
            <a:r>
              <a:rPr lang="en" dirty="0">
                <a:solidFill>
                  <a:srgbClr val="9DF131"/>
                </a:solidFill>
              </a:rPr>
              <a:t>culture</a:t>
            </a:r>
            <a:r>
              <a:rPr lang="en" dirty="0"/>
              <a:t> expects </a:t>
            </a:r>
            <a:r>
              <a:rPr lang="en-US" dirty="0" smtClean="0"/>
              <a:t>one-way </a:t>
            </a:r>
            <a:r>
              <a:rPr lang="en" dirty="0" smtClean="0"/>
              <a:t>organizational </a:t>
            </a:r>
            <a:r>
              <a:rPr lang="en" dirty="0"/>
              <a:t>communication</a:t>
            </a:r>
          </a:p>
          <a:p>
            <a:pPr marL="38100" lvl="0" indent="0" algn="r" rtl="0">
              <a:buClr>
                <a:schemeClr val="dk1"/>
              </a:buClr>
              <a:buSzPct val="166666"/>
              <a:buNone/>
            </a:pPr>
            <a:endParaRPr lang="en" dirty="0"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>
            <a:off x="718380" y="55855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568731">
            <a:off x="1641411" y="145044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 rot="19572747">
            <a:off x="2243083" y="150596"/>
            <a:ext cx="8229600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Created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clear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expectations: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Give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everyone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same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information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Make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sharing information a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high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priority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DF13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Increased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co-location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staff</a:t>
            </a: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ook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opportunity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facilitate staff interaction</a:t>
            </a: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Added “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Talks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“Inside ITS” newsletter,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ITS-wide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initiatives </a:t>
            </a: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Feedback,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F1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feedback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feedback</a:t>
            </a:r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3477382">
            <a:off x="-3358256" y="20523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actions</a:t>
            </a:r>
            <a:endParaRPr lang="en" sz="72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672667">
            <a:off x="6913939" y="2519974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337972" y="3082021"/>
            <a:ext cx="6333872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Lisa </a:t>
            </a:r>
            <a:r>
              <a:rPr lang="en-US" dirty="0" err="1" smtClean="0">
                <a:solidFill>
                  <a:srgbClr val="9DF131"/>
                </a:solidFill>
                <a:latin typeface="+mj-lt"/>
              </a:rPr>
              <a:t>Trubitt</a:t>
            </a:r>
            <a:endParaRPr lang="en-US" dirty="0" smtClean="0">
              <a:solidFill>
                <a:srgbClr val="9DF131"/>
              </a:solidFill>
              <a:latin typeface="+mj-lt"/>
            </a:endParaRP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Assistant CIO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University at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Albany</a:t>
            </a:r>
            <a:r>
              <a:rPr lang="en-US" dirty="0" smtClean="0">
                <a:latin typeface="+mj-lt"/>
              </a:rPr>
              <a:t>, SUNY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ltrubitt@albany.edu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/>
            </a:r>
            <a:br>
              <a:rPr lang="en-US" dirty="0">
                <a:solidFill>
                  <a:srgbClr val="FFFF00"/>
                </a:solidFill>
                <a:latin typeface="+mj-lt"/>
              </a:rPr>
            </a:b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dirty="0"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-3259034" y="17163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672895">
            <a:off x="3441377" y="119054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4959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 rot="3086248">
            <a:off x="3930991" y="55448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Brandeis</a:t>
            </a:r>
            <a:br>
              <a:rPr lang="en-US" sz="7200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en-US" sz="7200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University</a:t>
            </a:r>
            <a:endParaRPr lang="en" sz="7200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hape 29"/>
          <p:cNvSpPr txBox="1">
            <a:spLocks/>
          </p:cNvSpPr>
          <p:nvPr/>
        </p:nvSpPr>
        <p:spPr>
          <a:xfrm>
            <a:off x="6905478" y="2895506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</a:t>
            </a:r>
            <a:endParaRPr lang="en" sz="26000" spc="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887646">
            <a:off x="5990898" y="-377005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2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326797" y="2304602"/>
            <a:ext cx="5492794" cy="496757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Network and Systems </a:t>
            </a:r>
            <a:r>
              <a:rPr lang="en-US" dirty="0" smtClean="0">
                <a:latin typeface="+mj-lt"/>
              </a:rPr>
              <a:t>Group</a:t>
            </a:r>
            <a:endParaRPr lang="en-US" dirty="0">
              <a:latin typeface="+mj-lt"/>
            </a:endParaRPr>
          </a:p>
          <a:p>
            <a:pPr marL="0" indent="0" algn="r">
              <a:buNone/>
            </a:pPr>
            <a:r>
              <a:rPr lang="en-US" dirty="0" smtClean="0">
                <a:latin typeface="+mj-lt"/>
              </a:rPr>
              <a:t>14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FTEs</a:t>
            </a:r>
            <a:r>
              <a:rPr lang="en-US" dirty="0" smtClean="0">
                <a:latin typeface="+mj-lt"/>
              </a:rPr>
              <a:t> in three teams: DBAs, systems engineers, network engineers</a:t>
            </a:r>
          </a:p>
          <a:p>
            <a:pPr marL="0" indent="0" algn="r">
              <a:buNone/>
            </a:pPr>
            <a:r>
              <a:rPr lang="en-US" dirty="0" smtClean="0">
                <a:latin typeface="+mj-lt"/>
              </a:rPr>
              <a:t>Were solving problems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as individuals</a:t>
            </a:r>
            <a:r>
              <a:rPr lang="en-US" dirty="0" smtClean="0">
                <a:latin typeface="+mj-lt"/>
              </a:rPr>
              <a:t>; communication and documentation not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emphasized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4276291" y="20203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Shape 29"/>
          <p:cNvSpPr txBox="1">
            <a:spLocks/>
          </p:cNvSpPr>
          <p:nvPr/>
        </p:nvSpPr>
        <p:spPr>
          <a:xfrm rot="18996145">
            <a:off x="5922144" y="-13615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</a:t>
            </a:r>
            <a:r>
              <a:rPr lang="en-US" sz="7200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acts</a:t>
            </a:r>
            <a:endParaRPr lang="en" sz="7200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Shape 29"/>
          <p:cNvSpPr txBox="1">
            <a:spLocks/>
          </p:cNvSpPr>
          <p:nvPr/>
        </p:nvSpPr>
        <p:spPr>
          <a:xfrm rot="18996145">
            <a:off x="6927801" y="-1677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spc="50" dirty="0" smtClean="0">
                <a:ln w="11430"/>
                <a:solidFill>
                  <a:srgbClr val="FF9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&amp;</a:t>
            </a:r>
            <a:endParaRPr lang="en" sz="4000" spc="50" dirty="0">
              <a:ln w="11430"/>
              <a:solidFill>
                <a:srgbClr val="FF9E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20037049">
            <a:off x="1810873" y="58451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 rot="3486247">
            <a:off x="2730539" y="910824"/>
            <a:ext cx="4569295" cy="4967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Use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HIPCHAT</a:t>
            </a:r>
            <a:r>
              <a:rPr lang="en-US" dirty="0" smtClean="0">
                <a:latin typeface="+mj-lt"/>
              </a:rPr>
              <a:t> for group problem troubleshooting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Use all-in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Google Docs </a:t>
            </a:r>
            <a:r>
              <a:rPr lang="en-US" dirty="0" smtClean="0">
                <a:latin typeface="+mj-lt"/>
              </a:rPr>
              <a:t>document sharing protocols; documents are easily findable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Made 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budget process </a:t>
            </a:r>
            <a:r>
              <a:rPr lang="en-US" dirty="0" smtClean="0">
                <a:latin typeface="+mj-lt"/>
              </a:rPr>
              <a:t>transparent</a:t>
            </a: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19617046">
            <a:off x="1046937" y="58336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actions</a:t>
            </a:r>
            <a:endParaRPr lang="en" sz="72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431" y="249169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2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686" y="215554"/>
            <a:ext cx="5557766" cy="4967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Today’s talk is excerpted from a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NERCOMP 2013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presentation.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Thank you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to: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Marty Chang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Granite State College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Lisa </a:t>
            </a:r>
            <a:r>
              <a:rPr lang="en-US" dirty="0" err="1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Trubitt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University at Albany, SUNY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Nick Ragusa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Brandeis University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4239681" y="37588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Thanks!</a:t>
            </a:r>
            <a:endParaRPr lang="en" sz="7200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744783" y="843297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18911" y="3062179"/>
            <a:ext cx="3126752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Nick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Ragusa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Associate Director for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solidFill>
                  <a:srgbClr val="FFFF00"/>
                </a:solidFill>
                <a:latin typeface="+mj-lt"/>
              </a:rPr>
              <a:t>Networks</a:t>
            </a:r>
            <a:r>
              <a:rPr lang="en-US" dirty="0" smtClean="0">
                <a:latin typeface="+mj-lt"/>
              </a:rPr>
              <a:t> and Systems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smtClean="0">
                <a:latin typeface="+mj-lt"/>
              </a:rPr>
              <a:t>Brandeis University</a:t>
            </a: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nragusa@brandeis.edu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</a:b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pPr marL="38100" indent="0">
              <a:lnSpc>
                <a:spcPct val="80000"/>
              </a:lnSpc>
              <a:buClr>
                <a:schemeClr val="dk1"/>
              </a:buClr>
              <a:buSzPct val="166666"/>
              <a:buNone/>
            </a:pPr>
            <a:endParaRPr lang="en" dirty="0"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400000">
            <a:off x="-3259034" y="17163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/>
            <a:r>
              <a:rPr lang="en-US" sz="7200" spc="50" dirty="0" smtClean="0">
                <a:ln w="11430"/>
                <a:solidFill>
                  <a:srgbClr val="AE3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</a:t>
            </a:r>
            <a:endParaRPr lang="en" sz="7200" spc="50" dirty="0">
              <a:ln w="11430"/>
              <a:solidFill>
                <a:srgbClr val="AE3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8656039">
            <a:off x="1506665" y="-326581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7929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216" y="2442896"/>
            <a:ext cx="4851395" cy="496757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July 8 - 10,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Wellesley College</a:t>
            </a:r>
          </a:p>
          <a:p>
            <a:pPr marL="0" indent="0" algn="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days of "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perspectives on learning at work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</a:p>
          <a:p>
            <a:pPr marL="0" indent="0" algn="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Mindfulness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Immunity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Change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 Problem Solving,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Communities of Practice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Intrinsic Motivation, Reflection, music</a:t>
            </a:r>
          </a:p>
          <a:p>
            <a:pPr marL="0" indent="0" algn="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Conch - piano - voice ensemble and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trombone duet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16200000">
            <a:off x="1677021" y="-24040"/>
            <a:ext cx="10711031" cy="238297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</a:t>
            </a:r>
            <a:b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Organization</a:t>
            </a:r>
            <a: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/>
            </a:r>
            <a:b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en-US" sz="7200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Academy</a:t>
            </a:r>
            <a:endParaRPr lang="en" sz="7200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3679496" y="-382469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hape 29"/>
          <p:cNvSpPr txBox="1">
            <a:spLocks/>
          </p:cNvSpPr>
          <p:nvPr/>
        </p:nvSpPr>
        <p:spPr>
          <a:xfrm>
            <a:off x="0" y="2210946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</a:t>
            </a:r>
            <a:endParaRPr lang="en" sz="2600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9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/>
          </p:cNvSpPr>
          <p:nvPr/>
        </p:nvSpPr>
        <p:spPr>
          <a:xfrm rot="804929">
            <a:off x="3951194" y="1327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 &amp; Q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5235088">
            <a:off x="1546251" y="2207739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CC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CC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397612">
            <a:off x="2730504" y="1720247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hape 29"/>
          <p:cNvSpPr txBox="1">
            <a:spLocks/>
          </p:cNvSpPr>
          <p:nvPr/>
        </p:nvSpPr>
        <p:spPr>
          <a:xfrm rot="18291801">
            <a:off x="6573744" y="2626896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0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?</a:t>
            </a:r>
            <a:endParaRPr lang="en" sz="200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hape 29"/>
          <p:cNvSpPr txBox="1">
            <a:spLocks/>
          </p:cNvSpPr>
          <p:nvPr/>
        </p:nvSpPr>
        <p:spPr>
          <a:xfrm>
            <a:off x="3710728" y="3818181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 smtClean="0">
                <a:ln w="11430"/>
                <a:solidFill>
                  <a:srgbClr val="E11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</a:t>
            </a:r>
            <a:endParaRPr lang="en" sz="26000" spc="50" dirty="0">
              <a:ln w="11430"/>
              <a:solidFill>
                <a:srgbClr val="E11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8195" y="259934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9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"/>
          <p:cNvSpPr txBox="1">
            <a:spLocks/>
          </p:cNvSpPr>
          <p:nvPr/>
        </p:nvSpPr>
        <p:spPr>
          <a:xfrm rot="10800000">
            <a:off x="3095542" y="2821247"/>
            <a:ext cx="3085618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/>
            <a:r>
              <a:rPr lang="en-US" sz="7200" spc="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 you!</a:t>
            </a:r>
            <a:endParaRPr lang="en" sz="7200" spc="5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6478" y="5141448"/>
            <a:ext cx="3472563" cy="4967574"/>
          </a:xfrm>
        </p:spPr>
        <p:txBody>
          <a:bodyPr/>
          <a:lstStyle/>
          <a:p>
            <a:pPr marL="0" indent="0" algn="dist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wedaman@brandeis.edu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781-736-4548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wedaman.wordpress.com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@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wedaman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4125968" y="132566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2433" y="2124155"/>
            <a:ext cx="6350452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Picture of Satan: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://mariusart.deviantart.com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/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Precious Moments angel: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http://sahrahussain.com/2012/12/24/christmas-is-a-time-to-love/0902_artd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/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Grain elevator: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http://www.forbes.com/sites/johnkotter/2011/05/03/breaking-down-silos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/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Campuses of Granite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College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from Marty Chang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Apollo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image: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http://commons.wikimedia.org/wiki/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File:Apollo_13_Mailbox_at_Mission_Control.jpg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ngine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http://automotiveengineparts.wordpress.com/2012/09/03/lion-peugeot-modern-3-cylinder-automotive-engines-review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/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Lord of the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Flies image: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http://www.listal.com/viewimage/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725816h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Spiral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consciousness: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http://www.sunnyguy.com/?p=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292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Chaos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http://www.flickr.com/photos/pagedooley/3199296759/sizes/m/in/photostream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/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16200000">
            <a:off x="-3990022" y="226131"/>
            <a:ext cx="10711031" cy="238297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 sources</a:t>
            </a:r>
            <a:endParaRPr lang="en" sz="7200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791038" y="2480307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772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2433" y="2124155"/>
            <a:ext cx="63504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hape 29"/>
          <p:cNvSpPr txBox="1">
            <a:spLocks/>
          </p:cNvSpPr>
          <p:nvPr/>
        </p:nvSpPr>
        <p:spPr>
          <a:xfrm rot="16200000">
            <a:off x="-3973174" y="-152960"/>
            <a:ext cx="10711031" cy="238297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200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Idea sources</a:t>
            </a:r>
            <a:endParaRPr lang="en" sz="7200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791038" y="2480307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6980" y="1971275"/>
            <a:ext cx="5518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Shulman, Lee S. Communities of Learners &amp; Communities of Teachers. Monographs from the Mandel Foundation. Jerusalem: Mandel Foundation, 1997.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Shirley M. “A Synthesis of Research on Organizational Collaboration.” 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Educational Leadership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43, no. 5 (February 1986): 22.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Paulus,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Trena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““Collaboration or Cooperation?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Analyzing Small Group Interactions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Educational Environments.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In Roberts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Tim S. 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Computer-Supported Collaborative Learning in Higher Education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Idea Group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(IGI), 2005.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"/>
          <p:cNvSpPr txBox="1">
            <a:spLocks/>
          </p:cNvSpPr>
          <p:nvPr/>
        </p:nvSpPr>
        <p:spPr>
          <a:xfrm rot="3006586">
            <a:off x="4896163" y="45594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Theory</a:t>
            </a:r>
            <a:endParaRPr lang="en" sz="72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hape 29"/>
          <p:cNvSpPr txBox="1">
            <a:spLocks/>
          </p:cNvSpPr>
          <p:nvPr/>
        </p:nvSpPr>
        <p:spPr>
          <a:xfrm rot="19319819">
            <a:off x="3136550" y="101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Part one:</a:t>
            </a:r>
            <a:endParaRPr lang="en" sz="7200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>
            <a:off x="4760583" y="4296161"/>
            <a:ext cx="14926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0" spc="50" dirty="0" smtClean="0">
                <a:ln w="11430"/>
                <a:solidFill>
                  <a:srgbClr val="FF9E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en" sz="26000" spc="50" dirty="0">
              <a:ln w="11430"/>
              <a:solidFill>
                <a:srgbClr val="FF9E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737333" y="3361669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2B2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2B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6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090" y="3492418"/>
            <a:ext cx="4832414" cy="496757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You can apply ideas from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learning environments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to the workplace with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good effect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  </a:t>
            </a:r>
          </a:p>
        </p:txBody>
      </p:sp>
      <p:sp>
        <p:nvSpPr>
          <p:cNvPr id="5" name="Shape 29"/>
          <p:cNvSpPr txBox="1">
            <a:spLocks/>
          </p:cNvSpPr>
          <p:nvPr/>
        </p:nvSpPr>
        <p:spPr>
          <a:xfrm rot="16200000">
            <a:off x="-3332211" y="632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Proposition</a:t>
            </a:r>
            <a:endParaRPr lang="en" sz="7200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0077988">
            <a:off x="7806883" y="-347242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122237">
            <a:off x="482178" y="1661739"/>
            <a:ext cx="4392506" cy="4967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Cooperation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and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Collaboration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Two kinds of </a:t>
            </a:r>
            <a:r>
              <a:rPr lang="en-US" strike="sng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group learning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workplace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operating systems</a:t>
            </a:r>
            <a:r>
              <a:rPr lang="en-US" dirty="0" smtClean="0">
                <a:latin typeface="+mj-lt"/>
              </a:rPr>
              <a:t>.</a:t>
            </a:r>
            <a:endParaRPr lang="en-US" strike="sngStrike" dirty="0">
              <a:latin typeface="+mj-lt"/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21122237">
            <a:off x="198772" y="2905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Example</a:t>
            </a:r>
            <a:endParaRPr lang="en" sz="7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21115641">
            <a:off x="2459139" y="3042102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6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2565332">
            <a:off x="2409600" y="2080447"/>
            <a:ext cx="5810393" cy="49966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>
              <a:buNone/>
            </a:pP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L.</a:t>
            </a:r>
            <a:r>
              <a:rPr lang="en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Shulman</a:t>
            </a:r>
            <a:r>
              <a:rPr lang="en-US" dirty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Co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mmunities 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of learners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and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</a:b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Communities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 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3"/>
              </a:rPr>
              <a:t>of teachers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.”</a:t>
            </a:r>
          </a:p>
          <a:p>
            <a:pPr lv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T. Paulus,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“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4"/>
              </a:rPr>
              <a:t>Collaboration or Cooperation?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4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4"/>
              </a:rPr>
              <a:t>Analyzing Small Group Interactions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4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4"/>
              </a:rPr>
              <a:t>in Educational Environments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.”</a:t>
            </a:r>
          </a:p>
          <a:p>
            <a:pPr lvl="0" indent="0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S. Ford,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“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5"/>
              </a:rPr>
              <a:t>A Synthesis of Research on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5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hlinkClick r:id="rId5"/>
              </a:rPr>
              <a:t>Organizational Collaboration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.”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lvl="0" indent="0" rtl="0">
              <a:buNone/>
            </a:pP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29"/>
          <p:cNvSpPr txBox="1">
            <a:spLocks noGrp="1"/>
          </p:cNvSpPr>
          <p:nvPr>
            <p:ph type="title"/>
          </p:nvPr>
        </p:nvSpPr>
        <p:spPr>
          <a:xfrm rot="2546225">
            <a:off x="4497506" y="2788291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7200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Sources</a:t>
            </a:r>
            <a:endParaRPr lang="en" sz="7200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608005">
            <a:off x="3322316" y="-125494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3104265">
            <a:off x="2506633" y="1819503"/>
            <a:ext cx="3845982" cy="49585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We know where we’re going, how to get there, and we know our </a:t>
            </a:r>
            <a:r>
              <a:rPr lang="en-US" dirty="0" smtClean="0">
                <a:ln w="18415" cmpd="sng">
                  <a:solidFill>
                    <a:srgbClr val="9DF1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roles</a:t>
            </a:r>
            <a:r>
              <a:rPr lang="e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e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hape 29"/>
          <p:cNvSpPr txBox="1">
            <a:spLocks/>
          </p:cNvSpPr>
          <p:nvPr/>
        </p:nvSpPr>
        <p:spPr>
          <a:xfrm rot="19366977">
            <a:off x="-249505" y="1227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Cooperation</a:t>
            </a:r>
            <a:endParaRPr lang="en" sz="72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25" y="2510053"/>
            <a:ext cx="1031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hape 48"/>
          <p:cNvSpPr txBox="1">
            <a:spLocks/>
          </p:cNvSpPr>
          <p:nvPr/>
        </p:nvSpPr>
        <p:spPr>
          <a:xfrm rot="18673775">
            <a:off x="6326627" y="4658059"/>
            <a:ext cx="3845982" cy="1932948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“tasks are divided up and completed individually”</a:t>
            </a:r>
            <a:endParaRPr lang="e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1300</TotalTime>
  <Words>1713</Words>
  <Application>Microsoft Office PowerPoint</Application>
  <PresentationFormat>On-screen Show (4:3)</PresentationFormat>
  <Paragraphs>740</Paragraphs>
  <Slides>45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Revolution</vt:lpstr>
      <vt:lpstr>Custom Design</vt:lpstr>
      <vt:lpstr>1_Custom Design</vt:lpstr>
      <vt:lpstr>The Unified Organization: Fighting the Silo Tendency</vt:lpstr>
      <vt:lpstr>Bio</vt:lpstr>
      <vt:lpstr>Agenda</vt:lpstr>
      <vt:lpstr>PowerPoint Presentation</vt:lpstr>
      <vt:lpstr>PowerPoint Presentation</vt:lpstr>
      <vt:lpstr>PowerPoint Presentation</vt:lpstr>
      <vt:lpstr>PowerPoint Presentation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Office of Undergraduate Studies School of Education Office of Graduate Studies Enrollment Management Registrar Finance and Administration Human Resources Institutional Research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Unified Organization of the Social Age</dc:title>
  <dc:creator>Loren Benavente</dc:creator>
  <cp:lastModifiedBy>Loren Benavente</cp:lastModifiedBy>
  <cp:revision>120</cp:revision>
  <cp:lastPrinted>2013-06-17T19:20:17Z</cp:lastPrinted>
  <dcterms:modified xsi:type="dcterms:W3CDTF">2013-06-19T19:58:23Z</dcterms:modified>
</cp:coreProperties>
</file>