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 id="2147483842" r:id="rId3"/>
  </p:sldMasterIdLst>
  <p:notesMasterIdLst>
    <p:notesMasterId r:id="rId39"/>
  </p:notesMasterIdLst>
  <p:sldIdLst>
    <p:sldId id="258" r:id="rId4"/>
    <p:sldId id="256" r:id="rId5"/>
    <p:sldId id="257" r:id="rId6"/>
    <p:sldId id="302" r:id="rId7"/>
    <p:sldId id="267" r:id="rId8"/>
    <p:sldId id="268"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25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varScale="1">
        <p:scale>
          <a:sx n="74" d="100"/>
          <a:sy n="74" d="100"/>
        </p:scale>
        <p:origin x="-786" y="-102"/>
      </p:cViewPr>
      <p:guideLst>
        <p:guide orient="horz" pos="2160"/>
        <p:guide pos="2880"/>
      </p:guideLst>
    </p:cSldViewPr>
  </p:slideViewPr>
  <p:outlineViewPr>
    <p:cViewPr>
      <p:scale>
        <a:sx n="33" d="100"/>
        <a:sy n="33" d="100"/>
      </p:scale>
      <p:origin x="48" y="1561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E9E62-F2AB-4F4F-A364-14E462749F62}" type="datetimeFigureOut">
              <a:rPr lang="en-US" smtClean="0"/>
              <a:pPr/>
              <a:t>1/18/2008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7DFC14-0DA7-43D8-89D5-41314AC9F1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Acknowledge that I’m the last thing between</a:t>
            </a:r>
            <a:r>
              <a:rPr lang="en-US" baseline="0" dirty="0" smtClean="0"/>
              <a:t> the audience and the SUN reception</a:t>
            </a:r>
            <a:endParaRPr lang="en-US" dirty="0" smtClean="0"/>
          </a:p>
          <a:p>
            <a:r>
              <a:rPr lang="en-US" dirty="0" smtClean="0"/>
              <a:t>Advertising</a:t>
            </a:r>
            <a:r>
              <a:rPr lang="en-US" baseline="0" dirty="0" smtClean="0"/>
              <a:t> Art to Welding and everything in between</a:t>
            </a:r>
          </a:p>
          <a:p>
            <a:endParaRPr lang="en-US" dirty="0"/>
          </a:p>
        </p:txBody>
      </p:sp>
      <p:sp>
        <p:nvSpPr>
          <p:cNvPr id="4" name="Slide Number Placeholder 3"/>
          <p:cNvSpPr>
            <a:spLocks noGrp="1"/>
          </p:cNvSpPr>
          <p:nvPr>
            <p:ph type="sldNum" sz="quarter" idx="10"/>
          </p:nvPr>
        </p:nvSpPr>
        <p:spPr/>
        <p:txBody>
          <a:bodyPr/>
          <a:lstStyle/>
          <a:p>
            <a:fld id="{207DFC14-0DA7-43D8-89D5-41314AC9F10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b="0" dirty="0" smtClean="0"/>
              <a:t>Spring 2006</a:t>
            </a:r>
            <a:r>
              <a:rPr lang="en-US" sz="1400" b="0" baseline="0" dirty="0" smtClean="0"/>
              <a:t> w</a:t>
            </a:r>
            <a:r>
              <a:rPr lang="en-US" sz="1400" b="0" dirty="0" smtClean="0"/>
              <a:t>ww.pct.edu</a:t>
            </a:r>
            <a:r>
              <a:rPr lang="en-US" sz="1400" b="0" baseline="0" dirty="0" smtClean="0"/>
              <a:t> redesign</a:t>
            </a:r>
          </a:p>
          <a:p>
            <a:pPr>
              <a:buNone/>
            </a:pPr>
            <a:r>
              <a:rPr lang="en-US" sz="1400" b="0" baseline="0" dirty="0" smtClean="0"/>
              <a:t>Lots of www employee content</a:t>
            </a:r>
            <a:endParaRPr lang="en-US" sz="1400" b="0" dirty="0" smtClean="0"/>
          </a:p>
          <a:p>
            <a:pPr>
              <a:buNone/>
            </a:pPr>
            <a:r>
              <a:rPr lang="en-US" sz="1400" b="1" dirty="0" smtClean="0"/>
              <a:t>Secondary</a:t>
            </a:r>
          </a:p>
          <a:p>
            <a:r>
              <a:rPr lang="en-US" sz="1200" dirty="0" smtClean="0"/>
              <a:t>Improve workgroup collaboration (calendars, tasks, documents, discussions)</a:t>
            </a:r>
          </a:p>
          <a:p>
            <a:r>
              <a:rPr lang="en-US" sz="1200" dirty="0" smtClean="0"/>
              <a:t>Provide MySpace-like workplace social networking</a:t>
            </a:r>
          </a:p>
          <a:p>
            <a:r>
              <a:rPr lang="en-US" sz="1200" dirty="0" smtClean="0"/>
              <a:t>Improve communication (presence, blogs, wikis)</a:t>
            </a:r>
          </a:p>
          <a:p>
            <a:r>
              <a:rPr lang="en-US" sz="1200" dirty="0" smtClean="0"/>
              <a:t>Personalization of information, alerts, tasks</a:t>
            </a:r>
            <a:endParaRPr lang="en-US" dirty="0"/>
          </a:p>
        </p:txBody>
      </p:sp>
      <p:sp>
        <p:nvSpPr>
          <p:cNvPr id="4" name="Slide Number Placeholder 3"/>
          <p:cNvSpPr>
            <a:spLocks noGrp="1"/>
          </p:cNvSpPr>
          <p:nvPr>
            <p:ph type="sldNum" sz="quarter" idx="10"/>
          </p:nvPr>
        </p:nvSpPr>
        <p:spPr/>
        <p:txBody>
          <a:bodyPr/>
          <a:lstStyle/>
          <a:p>
            <a:fld id="{CE51EEFA-97B5-4B98-8865-58E534CF6CED}"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DFC14-0DA7-43D8-89D5-41314AC9F10A}"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Phase I goals did not include the original</a:t>
            </a:r>
            <a:r>
              <a:rPr lang="en-US" baseline="0" dirty="0" smtClean="0"/>
              <a:t> employee www content</a:t>
            </a:r>
            <a:endParaRPr lang="en-US" dirty="0"/>
          </a:p>
        </p:txBody>
      </p:sp>
      <p:sp>
        <p:nvSpPr>
          <p:cNvPr id="4" name="Slide Number Placeholder 3"/>
          <p:cNvSpPr>
            <a:spLocks noGrp="1"/>
          </p:cNvSpPr>
          <p:nvPr>
            <p:ph type="sldNum" sz="quarter" idx="10"/>
          </p:nvPr>
        </p:nvSpPr>
        <p:spPr/>
        <p:txBody>
          <a:bodyPr/>
          <a:lstStyle/>
          <a:p>
            <a:fld id="{207DFC14-0DA7-43D8-89D5-41314AC9F10A}"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prototype helped us sell the concept</a:t>
            </a:r>
          </a:p>
          <a:p>
            <a:endParaRPr lang="en-US" dirty="0"/>
          </a:p>
        </p:txBody>
      </p:sp>
      <p:sp>
        <p:nvSpPr>
          <p:cNvPr id="4" name="Slide Number Placeholder 3"/>
          <p:cNvSpPr>
            <a:spLocks noGrp="1"/>
          </p:cNvSpPr>
          <p:nvPr>
            <p:ph type="sldNum" sz="quarter" idx="10"/>
          </p:nvPr>
        </p:nvSpPr>
        <p:spPr/>
        <p:txBody>
          <a:bodyPr/>
          <a:lstStyle/>
          <a:p>
            <a:fld id="{207DFC14-0DA7-43D8-89D5-41314AC9F10A}"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workgroup concept</a:t>
            </a:r>
          </a:p>
          <a:p>
            <a:r>
              <a:rPr lang="en-US" dirty="0" smtClean="0"/>
              <a:t>Explain the my site concept</a:t>
            </a:r>
            <a:endParaRPr lang="en-US" dirty="0"/>
          </a:p>
        </p:txBody>
      </p:sp>
      <p:sp>
        <p:nvSpPr>
          <p:cNvPr id="4" name="Slide Number Placeholder 3"/>
          <p:cNvSpPr>
            <a:spLocks noGrp="1"/>
          </p:cNvSpPr>
          <p:nvPr>
            <p:ph type="sldNum" sz="quarter" idx="10"/>
          </p:nvPr>
        </p:nvSpPr>
        <p:spPr/>
        <p:txBody>
          <a:bodyPr/>
          <a:lstStyle/>
          <a:p>
            <a:fld id="{207DFC14-0DA7-43D8-89D5-41314AC9F10A}"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46AF8B6-6087-4A7F-8760-9C83828516CC}" type="datetimeFigureOut">
              <a:rPr lang="en-US" smtClean="0"/>
              <a:pPr/>
              <a:t>1/18/2008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71AF9D6-ED33-4E27-B179-FF09FF9A142A}"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6AF8B6-6087-4A7F-8760-9C83828516CC}" type="datetimeFigureOut">
              <a:rPr lang="en-US" smtClean="0"/>
              <a:pPr/>
              <a:t>1/18/2008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1AF9D6-ED33-4E27-B179-FF09FF9A14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6AF8B6-6087-4A7F-8760-9C83828516CC}" type="datetimeFigureOut">
              <a:rPr lang="en-US" smtClean="0"/>
              <a:pPr/>
              <a:t>1/18/2008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1AF9D6-ED33-4E27-B179-FF09FF9A14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sldNum" sz="quarter" idx="10"/>
          </p:nvPr>
        </p:nvSpPr>
        <p:spPr>
          <a:ln/>
        </p:spPr>
        <p:txBody>
          <a:bodyPr/>
          <a:lstStyle>
            <a:lvl1pPr>
              <a:defRPr/>
            </a:lvl1pPr>
          </a:lstStyle>
          <a:p>
            <a:pPr>
              <a:defRPr/>
            </a:pPr>
            <a:fld id="{0A30E99B-AA01-421C-ADB6-9C0B16E026A8}"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6AF8B6-6087-4A7F-8760-9C83828516CC}" type="datetimeFigureOut">
              <a:rPr lang="en-US" smtClean="0"/>
              <a:pPr/>
              <a:t>1/18/2008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1AF9D6-ED33-4E27-B179-FF09FF9A14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46AF8B6-6087-4A7F-8760-9C83828516CC}" type="datetimeFigureOut">
              <a:rPr lang="en-US" smtClean="0"/>
              <a:pPr/>
              <a:t>1/18/2008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71AF9D6-ED33-4E27-B179-FF09FF9A142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6AF8B6-6087-4A7F-8760-9C83828516CC}" type="datetimeFigureOut">
              <a:rPr lang="en-US" smtClean="0"/>
              <a:pPr/>
              <a:t>1/18/2008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71AF9D6-ED33-4E27-B179-FF09FF9A142A}"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6AF8B6-6087-4A7F-8760-9C83828516CC}" type="datetimeFigureOut">
              <a:rPr lang="en-US" smtClean="0"/>
              <a:pPr/>
              <a:t>1/18/2008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71AF9D6-ED33-4E27-B179-FF09FF9A14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6AF8B6-6087-4A7F-8760-9C83828516CC}" type="datetimeFigureOut">
              <a:rPr lang="en-US" smtClean="0"/>
              <a:pPr/>
              <a:t>1/18/2008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71AF9D6-ED33-4E27-B179-FF09FF9A142A}"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46AF8B6-6087-4A7F-8760-9C83828516CC}" type="datetimeFigureOut">
              <a:rPr lang="en-US" smtClean="0"/>
              <a:pPr/>
              <a:t>1/18/2008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71AF9D6-ED33-4E27-B179-FF09FF9A14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46AF8B6-6087-4A7F-8760-9C83828516CC}" type="datetimeFigureOut">
              <a:rPr lang="en-US" smtClean="0"/>
              <a:pPr/>
              <a:t>1/18/2008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71AF9D6-ED33-4E27-B179-FF09FF9A142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46AF8B6-6087-4A7F-8760-9C83828516CC}" type="datetimeFigureOut">
              <a:rPr lang="en-US" smtClean="0"/>
              <a:pPr/>
              <a:t>1/18/2008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71AF9D6-ED33-4E27-B179-FF09FF9A142A}"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46AF8B6-6087-4A7F-8760-9C83828516CC}" type="datetimeFigureOut">
              <a:rPr lang="en-US" smtClean="0"/>
              <a:pPr/>
              <a:t>1/18/2008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71AF9D6-ED33-4E27-B179-FF09FF9A142A}"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Line 25"/>
          <p:cNvSpPr>
            <a:spLocks noChangeShapeType="1"/>
          </p:cNvSpPr>
          <p:nvPr/>
        </p:nvSpPr>
        <p:spPr bwMode="gray">
          <a:xfrm flipH="1">
            <a:off x="3175" y="609600"/>
            <a:ext cx="9140825" cy="0"/>
          </a:xfrm>
          <a:prstGeom prst="line">
            <a:avLst/>
          </a:prstGeom>
          <a:noFill/>
          <a:ln w="9525">
            <a:solidFill>
              <a:srgbClr val="CC0000"/>
            </a:solidFill>
            <a:round/>
            <a:headEnd/>
            <a:tailEnd/>
          </a:ln>
          <a:effectLst/>
        </p:spPr>
        <p:txBody>
          <a:bodyPr lIns="45720" rIns="45720" anchor="ctr"/>
          <a:lstStyle/>
          <a:p>
            <a:pPr>
              <a:defRPr/>
            </a:pPr>
            <a:endParaRPr lang="en-US"/>
          </a:p>
        </p:txBody>
      </p:sp>
      <p:sp>
        <p:nvSpPr>
          <p:cNvPr id="1051" name="Rectangle 27"/>
          <p:cNvSpPr>
            <a:spLocks noChangeArrowheads="1"/>
          </p:cNvSpPr>
          <p:nvPr/>
        </p:nvSpPr>
        <p:spPr bwMode="gray">
          <a:xfrm>
            <a:off x="5105400" y="0"/>
            <a:ext cx="4038600" cy="609600"/>
          </a:xfrm>
          <a:prstGeom prst="rect">
            <a:avLst/>
          </a:prstGeom>
          <a:solidFill>
            <a:srgbClr val="CC0000"/>
          </a:solidFill>
          <a:ln w="12700">
            <a:noFill/>
            <a:miter lim="800000"/>
            <a:headEnd/>
            <a:tailEnd/>
          </a:ln>
          <a:effectLst/>
        </p:spPr>
        <p:txBody>
          <a:bodyPr wrap="none" lIns="45720" rIns="45720" anchor="ctr"/>
          <a:lstStyle/>
          <a:p>
            <a:pPr>
              <a:defRPr/>
            </a:pPr>
            <a:endParaRPr lang="en-US"/>
          </a:p>
        </p:txBody>
      </p:sp>
      <p:sp>
        <p:nvSpPr>
          <p:cNvPr id="1028" name="Rectangle 30"/>
          <p:cNvSpPr>
            <a:spLocks noGrp="1" noChangeArrowheads="1"/>
          </p:cNvSpPr>
          <p:nvPr>
            <p:ph type="title"/>
          </p:nvPr>
        </p:nvSpPr>
        <p:spPr bwMode="auto">
          <a:xfrm>
            <a:off x="152400" y="762000"/>
            <a:ext cx="8458200" cy="6096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9" name="Rectangle 31"/>
          <p:cNvSpPr>
            <a:spLocks noGrp="1" noChangeArrowheads="1"/>
          </p:cNvSpPr>
          <p:nvPr>
            <p:ph type="body" idx="1"/>
          </p:nvPr>
        </p:nvSpPr>
        <p:spPr bwMode="auto">
          <a:xfrm>
            <a:off x="228600" y="1524000"/>
            <a:ext cx="8686800" cy="45720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7" name="Rectangle 33"/>
          <p:cNvSpPr>
            <a:spLocks noGrp="1" noChangeArrowheads="1"/>
          </p:cNvSpPr>
          <p:nvPr>
            <p:ph type="sldNum" sz="quarter" idx="4"/>
          </p:nvPr>
        </p:nvSpPr>
        <p:spPr bwMode="auto">
          <a:xfrm>
            <a:off x="0" y="6629400"/>
            <a:ext cx="9144000" cy="2286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lnSpc>
                <a:spcPct val="100000"/>
              </a:lnSpc>
              <a:spcBef>
                <a:spcPct val="0"/>
              </a:spcBef>
              <a:defRPr sz="800">
                <a:solidFill>
                  <a:schemeClr val="tx2"/>
                </a:solidFill>
              </a:defRPr>
            </a:lvl1pPr>
          </a:lstStyle>
          <a:p>
            <a:pPr>
              <a:defRPr/>
            </a:pPr>
            <a:fld id="{5B8DBAC6-7F06-4F4A-A6B6-98ECDF37C1E3}" type="slidenum">
              <a:rPr lang="en-US"/>
              <a:pPr>
                <a:defRPr/>
              </a:pPr>
              <a:t>‹#›</a:t>
            </a:fld>
            <a:endParaRPr lang="en-US"/>
          </a:p>
        </p:txBody>
      </p:sp>
      <p:sp>
        <p:nvSpPr>
          <p:cNvPr id="1060" name="Rectangle 36"/>
          <p:cNvSpPr>
            <a:spLocks noChangeArrowheads="1"/>
          </p:cNvSpPr>
          <p:nvPr/>
        </p:nvSpPr>
        <p:spPr bwMode="gray">
          <a:xfrm>
            <a:off x="1066800" y="0"/>
            <a:ext cx="4038600" cy="609600"/>
          </a:xfrm>
          <a:prstGeom prst="rect">
            <a:avLst/>
          </a:prstGeom>
          <a:gradFill rotWithShape="1">
            <a:gsLst>
              <a:gs pos="0">
                <a:srgbClr val="CC0000">
                  <a:gamma/>
                  <a:tint val="0"/>
                  <a:invGamma/>
                </a:srgbClr>
              </a:gs>
              <a:gs pos="100000">
                <a:srgbClr val="CC0000"/>
              </a:gs>
            </a:gsLst>
            <a:lin ang="0" scaled="1"/>
          </a:gradFill>
          <a:ln w="12700">
            <a:noFill/>
            <a:miter lim="800000"/>
            <a:headEnd/>
            <a:tailEnd/>
          </a:ln>
          <a:effectLst/>
        </p:spPr>
        <p:txBody>
          <a:bodyPr wrap="none" lIns="45720" rIns="45720" anchor="ctr"/>
          <a:lstStyle/>
          <a:p>
            <a:pPr>
              <a:defRPr/>
            </a:pPr>
            <a:endParaRPr lang="en-US"/>
          </a:p>
        </p:txBody>
      </p:sp>
      <p:sp>
        <p:nvSpPr>
          <p:cNvPr id="1062" name="Rectangle 38"/>
          <p:cNvSpPr>
            <a:spLocks noChangeArrowheads="1"/>
          </p:cNvSpPr>
          <p:nvPr/>
        </p:nvSpPr>
        <p:spPr bwMode="auto">
          <a:xfrm>
            <a:off x="5257800" y="0"/>
            <a:ext cx="3810000" cy="609600"/>
          </a:xfrm>
          <a:prstGeom prst="rect">
            <a:avLst/>
          </a:prstGeom>
          <a:noFill/>
          <a:ln w="9525">
            <a:noFill/>
            <a:miter lim="800000"/>
            <a:headEnd/>
            <a:tailEnd/>
          </a:ln>
          <a:effectLst/>
        </p:spPr>
        <p:txBody>
          <a:bodyPr lIns="91429" tIns="45714" rIns="91429" bIns="45714" anchor="ctr"/>
          <a:lstStyle/>
          <a:p>
            <a:pPr algn="r">
              <a:defRPr/>
            </a:pPr>
            <a:endParaRPr lang="en-US" sz="2000" b="1" i="1"/>
          </a:p>
        </p:txBody>
      </p:sp>
      <p:pic>
        <p:nvPicPr>
          <p:cNvPr id="1033" name="Picture 40" descr="DC Red Logo"/>
          <p:cNvPicPr>
            <a:picLocks noChangeAspect="1" noChangeArrowheads="1"/>
          </p:cNvPicPr>
          <p:nvPr/>
        </p:nvPicPr>
        <p:blipFill>
          <a:blip r:embed="rId3"/>
          <a:srcRect/>
          <a:stretch>
            <a:fillRect/>
          </a:stretch>
        </p:blipFill>
        <p:spPr bwMode="auto">
          <a:xfrm>
            <a:off x="0" y="0"/>
            <a:ext cx="609600" cy="587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1" r:id="rId1"/>
  </p:sldLayoutIdLst>
  <p:transition spd="med"/>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533400" y="16462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3" r:id="rId1"/>
  </p:sldLayoutIdLst>
  <p:transition/>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pct.ed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mypct.pct.edu/departments/StrategicPlanningResearch/default.aspxhttps:/mypct.pct.edu/departments/StrategicPlanningResearch/default.aspx"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pct.edu/"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jcunning@pct.edu" TargetMode="External"/><Relationship Id="rId2" Type="http://schemas.openxmlformats.org/officeDocument/2006/relationships/hyperlink" Target="mailto:forrestj@dickinson.edu" TargetMode="Externa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smtClean="0"/>
              <a:t>Copyright Jill M. Forrester and Jim Cunningham 2008.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authors. To disseminate otherwise or to republish requires written permission from the author.</a:t>
            </a:r>
          </a:p>
          <a:p>
            <a:pPr marL="0" indent="0">
              <a:buNone/>
            </a:pP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Our Plan – The Technology</a:t>
            </a:r>
          </a:p>
        </p:txBody>
      </p:sp>
      <p:sp>
        <p:nvSpPr>
          <p:cNvPr id="12291" name="Content Placeholder 2"/>
          <p:cNvSpPr>
            <a:spLocks noGrp="1"/>
          </p:cNvSpPr>
          <p:nvPr>
            <p:ph idx="1"/>
          </p:nvPr>
        </p:nvSpPr>
        <p:spPr/>
        <p:txBody>
          <a:bodyPr/>
          <a:lstStyle/>
          <a:p>
            <a:pPr eaLnBrk="1" hangingPunct="1"/>
            <a:r>
              <a:rPr lang="en-US" smtClean="0"/>
              <a:t>Find a portal administrator</a:t>
            </a:r>
          </a:p>
          <a:p>
            <a:pPr eaLnBrk="1" hangingPunct="1"/>
            <a:r>
              <a:rPr lang="en-US" smtClean="0"/>
              <a:t>Establish a technical support team</a:t>
            </a:r>
          </a:p>
          <a:p>
            <a:pPr eaLnBrk="1" hangingPunct="1"/>
            <a:r>
              <a:rPr lang="en-US" smtClean="0"/>
              <a:t>Train the administrator and support team</a:t>
            </a:r>
          </a:p>
          <a:p>
            <a:pPr eaLnBrk="1" hangingPunct="1"/>
            <a:r>
              <a:rPr lang="en-US" smtClean="0"/>
              <a:t>Install and configure the software</a:t>
            </a:r>
          </a:p>
          <a:p>
            <a:pPr eaLnBrk="1" hangingPunct="1"/>
            <a:r>
              <a:rPr lang="en-US" smtClean="0"/>
              <a:t>Identify the core suite of SSO-enabled web-based applications</a:t>
            </a:r>
          </a:p>
          <a:p>
            <a:pPr eaLnBrk="1" hangingPunct="1"/>
            <a:r>
              <a:rPr lang="en-US" smtClean="0"/>
              <a:t>Develop and test the external authentication framework (SSO)</a:t>
            </a:r>
          </a:p>
          <a:p>
            <a:pPr eaLnBrk="1" hangingPunct="1"/>
            <a:endParaRPr lang="en-US" smtClean="0"/>
          </a:p>
        </p:txBody>
      </p:sp>
      <p:pic>
        <p:nvPicPr>
          <p:cNvPr id="12292" name="Picture 3" descr="kellyda.jpg"/>
          <p:cNvPicPr>
            <a:picLocks noChangeAspect="1"/>
          </p:cNvPicPr>
          <p:nvPr/>
        </p:nvPicPr>
        <p:blipFill>
          <a:blip r:embed="rId2"/>
          <a:srcRect/>
          <a:stretch>
            <a:fillRect/>
          </a:stretch>
        </p:blipFill>
        <p:spPr bwMode="auto">
          <a:xfrm>
            <a:off x="7315200" y="2057400"/>
            <a:ext cx="838200" cy="1270000"/>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Our Plan – The Technology</a:t>
            </a:r>
          </a:p>
        </p:txBody>
      </p:sp>
      <p:sp>
        <p:nvSpPr>
          <p:cNvPr id="13315" name="Content Placeholder 2"/>
          <p:cNvSpPr>
            <a:spLocks noGrp="1"/>
          </p:cNvSpPr>
          <p:nvPr>
            <p:ph idx="1"/>
          </p:nvPr>
        </p:nvSpPr>
        <p:spPr/>
        <p:txBody>
          <a:bodyPr/>
          <a:lstStyle/>
          <a:p>
            <a:pPr eaLnBrk="1" hangingPunct="1"/>
            <a:r>
              <a:rPr lang="en-US" smtClean="0"/>
              <a:t>Core applications made available using Luminis tabs and toolbar icons</a:t>
            </a:r>
          </a:p>
        </p:txBody>
      </p:sp>
      <p:graphicFrame>
        <p:nvGraphicFramePr>
          <p:cNvPr id="14361" name="Group 25"/>
          <p:cNvGraphicFramePr>
            <a:graphicFrameLocks noGrp="1"/>
          </p:cNvGraphicFramePr>
          <p:nvPr/>
        </p:nvGraphicFramePr>
        <p:xfrm>
          <a:off x="1403350" y="3048000"/>
          <a:ext cx="6096000" cy="2619375"/>
        </p:xfrm>
        <a:graphic>
          <a:graphicData uri="http://schemas.openxmlformats.org/drawingml/2006/table">
            <a:tbl>
              <a:tblPr/>
              <a:tblGrid>
                <a:gridCol w="6096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Core Applications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B98A"/>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Email – Microsoft Exchange and </a:t>
                      </a:r>
                      <a:r>
                        <a:rPr kumimoji="0" lang="en-US" sz="1800" b="0" i="0" u="none" strike="noStrike" cap="none" normalizeH="0" baseline="0" dirty="0" err="1" smtClean="0">
                          <a:ln>
                            <a:noFill/>
                          </a:ln>
                          <a:solidFill>
                            <a:srgbClr val="003366"/>
                          </a:solidFill>
                          <a:effectLst/>
                          <a:latin typeface="Arial" charset="0"/>
                        </a:rPr>
                        <a:t>WebMail</a:t>
                      </a:r>
                      <a:endParaRPr kumimoji="0" lang="en-US" sz="1800" b="0" i="0" u="none" strike="noStrike" cap="none" normalizeH="0" baseline="0" dirty="0" smtClean="0">
                        <a:ln>
                          <a:noFill/>
                        </a:ln>
                        <a:solidFill>
                          <a:srgbClr val="0033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D5B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Blackboard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Network File Access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D5B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Banner Self-Service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Cognos Reporting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D5B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CLIQ</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D0"/>
                    </a:solidFill>
                  </a:tcPr>
                </a:tc>
              </a:tr>
            </a:tbl>
          </a:graphicData>
        </a:graphic>
      </p:graphicFrame>
      <p:pic>
        <p:nvPicPr>
          <p:cNvPr id="13334" name="Picture 2"/>
          <p:cNvPicPr>
            <a:picLocks noChangeAspect="1" noChangeArrowheads="1"/>
          </p:cNvPicPr>
          <p:nvPr/>
        </p:nvPicPr>
        <p:blipFill>
          <a:blip r:embed="rId2"/>
          <a:srcRect/>
          <a:stretch>
            <a:fillRect/>
          </a:stretch>
        </p:blipFill>
        <p:spPr bwMode="auto">
          <a:xfrm>
            <a:off x="914400" y="2514600"/>
            <a:ext cx="3505200" cy="381000"/>
          </a:xfrm>
          <a:prstGeom prst="rect">
            <a:avLst/>
          </a:prstGeom>
          <a:noFill/>
          <a:ln w="9525">
            <a:noFill/>
            <a:miter lim="800000"/>
            <a:headEnd/>
            <a:tailEnd/>
          </a:ln>
        </p:spPr>
      </p:pic>
      <p:pic>
        <p:nvPicPr>
          <p:cNvPr id="13335" name="Picture 3"/>
          <p:cNvPicPr>
            <a:picLocks noChangeAspect="1" noChangeArrowheads="1"/>
          </p:cNvPicPr>
          <p:nvPr/>
        </p:nvPicPr>
        <p:blipFill>
          <a:blip r:embed="rId3"/>
          <a:srcRect r="12944"/>
          <a:stretch>
            <a:fillRect/>
          </a:stretch>
        </p:blipFill>
        <p:spPr bwMode="auto">
          <a:xfrm>
            <a:off x="4267200" y="2514600"/>
            <a:ext cx="3689350" cy="476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Our Plan – The People</a:t>
            </a:r>
          </a:p>
        </p:txBody>
      </p:sp>
      <p:sp>
        <p:nvSpPr>
          <p:cNvPr id="14339" name="Content Placeholder 2"/>
          <p:cNvSpPr>
            <a:spLocks noGrp="1"/>
          </p:cNvSpPr>
          <p:nvPr>
            <p:ph idx="1"/>
          </p:nvPr>
        </p:nvSpPr>
        <p:spPr/>
        <p:txBody>
          <a:bodyPr/>
          <a:lstStyle/>
          <a:p>
            <a:pPr eaLnBrk="1" hangingPunct="1"/>
            <a:r>
              <a:rPr lang="en-US" smtClean="0"/>
              <a:t>Establish portal roles and target launch dates for each role</a:t>
            </a:r>
          </a:p>
          <a:p>
            <a:pPr eaLnBrk="1" hangingPunct="1"/>
            <a:r>
              <a:rPr lang="en-US" smtClean="0"/>
              <a:t>Identify content owners and members of the content support teams</a:t>
            </a:r>
          </a:p>
          <a:p>
            <a:pPr eaLnBrk="1" hangingPunct="1">
              <a:buFont typeface="Wingdings" pitchFamily="2" charset="2"/>
              <a:buNone/>
            </a:pPr>
            <a:endParaRPr lang="en-US" smtClean="0"/>
          </a:p>
        </p:txBody>
      </p:sp>
      <p:graphicFrame>
        <p:nvGraphicFramePr>
          <p:cNvPr id="4" name="Table 3"/>
          <p:cNvGraphicFramePr>
            <a:graphicFrameLocks noGrp="1"/>
          </p:cNvGraphicFramePr>
          <p:nvPr/>
        </p:nvGraphicFramePr>
        <p:xfrm>
          <a:off x="381000" y="3505200"/>
          <a:ext cx="8458200" cy="1752918"/>
        </p:xfrm>
        <a:graphic>
          <a:graphicData uri="http://schemas.openxmlformats.org/drawingml/2006/table">
            <a:tbl>
              <a:tblPr/>
              <a:tblGrid>
                <a:gridCol w="2209800"/>
                <a:gridCol w="4495800"/>
                <a:gridCol w="17526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Portal Role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B98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Content Owner and Support Teams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B98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Launch Date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B98A"/>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First-Year 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D5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Orientation Office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D5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May 2007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D5B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Human Resources and Academic Affairs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July 2007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D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Returning 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D5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Student Life, Academic Affairs, Financial Aid, Student Accounts, Global 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D5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August 2007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D5B9"/>
                    </a:solidFill>
                  </a:tcPr>
                </a:tc>
              </a:tr>
            </a:tbl>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Our Plan – The Content</a:t>
            </a:r>
          </a:p>
        </p:txBody>
      </p:sp>
      <p:sp>
        <p:nvSpPr>
          <p:cNvPr id="15363" name="Content Placeholder 2"/>
          <p:cNvSpPr>
            <a:spLocks noGrp="1"/>
          </p:cNvSpPr>
          <p:nvPr>
            <p:ph idx="1"/>
          </p:nvPr>
        </p:nvSpPr>
        <p:spPr/>
        <p:txBody>
          <a:bodyPr/>
          <a:lstStyle/>
          <a:p>
            <a:pPr eaLnBrk="1" hangingPunct="1"/>
            <a:r>
              <a:rPr lang="en-US" smtClean="0"/>
              <a:t>Utilized existing web content</a:t>
            </a:r>
          </a:p>
          <a:p>
            <a:pPr eaLnBrk="1" hangingPunct="1"/>
            <a:r>
              <a:rPr lang="en-US" smtClean="0"/>
              <a:t>Focused on identifying and </a:t>
            </a:r>
            <a:br>
              <a:rPr lang="en-US" smtClean="0"/>
            </a:br>
            <a:r>
              <a:rPr lang="en-US" smtClean="0"/>
              <a:t>organizing relevant information</a:t>
            </a:r>
          </a:p>
          <a:p>
            <a:pPr eaLnBrk="1" hangingPunct="1"/>
            <a:r>
              <a:rPr lang="en-US" smtClean="0"/>
              <a:t>Used the tab and channel </a:t>
            </a:r>
            <a:br>
              <a:rPr lang="en-US" smtClean="0"/>
            </a:br>
            <a:r>
              <a:rPr lang="en-US" smtClean="0"/>
              <a:t>structure to organize </a:t>
            </a:r>
            <a:br>
              <a:rPr lang="en-US" smtClean="0"/>
            </a:br>
            <a:r>
              <a:rPr lang="en-US" smtClean="0"/>
              <a:t>information</a:t>
            </a:r>
          </a:p>
        </p:txBody>
      </p:sp>
      <p:pic>
        <p:nvPicPr>
          <p:cNvPr id="15364" name="Picture 2"/>
          <p:cNvPicPr>
            <a:picLocks noChangeAspect="1" noChangeArrowheads="1"/>
          </p:cNvPicPr>
          <p:nvPr/>
        </p:nvPicPr>
        <p:blipFill>
          <a:blip r:embed="rId2"/>
          <a:srcRect/>
          <a:stretch>
            <a:fillRect/>
          </a:stretch>
        </p:blipFill>
        <p:spPr bwMode="auto">
          <a:xfrm>
            <a:off x="6153150" y="1447800"/>
            <a:ext cx="2686050" cy="2590800"/>
          </a:xfrm>
          <a:prstGeom prst="rect">
            <a:avLst/>
          </a:prstGeom>
          <a:noFill/>
          <a:ln w="9525">
            <a:solidFill>
              <a:schemeClr val="tx1"/>
            </a:solidFill>
            <a:miter lim="800000"/>
            <a:headEnd/>
            <a:tailEnd/>
          </a:ln>
        </p:spPr>
      </p:pic>
      <p:pic>
        <p:nvPicPr>
          <p:cNvPr id="15365" name="Picture 3"/>
          <p:cNvPicPr>
            <a:picLocks noChangeAspect="1" noChangeArrowheads="1"/>
          </p:cNvPicPr>
          <p:nvPr/>
        </p:nvPicPr>
        <p:blipFill>
          <a:blip r:embed="rId3"/>
          <a:srcRect/>
          <a:stretch>
            <a:fillRect/>
          </a:stretch>
        </p:blipFill>
        <p:spPr bwMode="auto">
          <a:xfrm>
            <a:off x="4862513" y="4114800"/>
            <a:ext cx="3976687" cy="2571750"/>
          </a:xfrm>
          <a:prstGeom prst="rect">
            <a:avLst/>
          </a:prstGeom>
          <a:noFill/>
          <a:ln w="9525">
            <a:solidFill>
              <a:schemeClr val="tx1"/>
            </a:solidFill>
            <a:miter lim="800000"/>
            <a:headEnd/>
            <a:tailEnd/>
          </a:ln>
        </p:spPr>
      </p:pic>
      <p:sp>
        <p:nvSpPr>
          <p:cNvPr id="6" name="Bent Arrow 5"/>
          <p:cNvSpPr/>
          <p:nvPr/>
        </p:nvSpPr>
        <p:spPr bwMode="auto">
          <a:xfrm rot="5400000" flipV="1">
            <a:off x="5006182" y="2994818"/>
            <a:ext cx="990600" cy="1096963"/>
          </a:xfrm>
          <a:prstGeom prst="bentArrow">
            <a:avLst>
              <a:gd name="adj1" fmla="val 10424"/>
              <a:gd name="adj2" fmla="val 25000"/>
              <a:gd name="adj3" fmla="val 19170"/>
              <a:gd name="adj4" fmla="val 43750"/>
            </a:avLst>
          </a:prstGeom>
          <a:solidFill>
            <a:srgbClr val="8AB98A"/>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Our Results</a:t>
            </a:r>
          </a:p>
        </p:txBody>
      </p:sp>
      <p:pic>
        <p:nvPicPr>
          <p:cNvPr id="16387" name="Picture 3"/>
          <p:cNvPicPr>
            <a:picLocks noChangeAspect="1" noChangeArrowheads="1"/>
          </p:cNvPicPr>
          <p:nvPr/>
        </p:nvPicPr>
        <p:blipFill>
          <a:blip r:embed="rId2"/>
          <a:srcRect/>
          <a:stretch>
            <a:fillRect/>
          </a:stretch>
        </p:blipFill>
        <p:spPr bwMode="auto">
          <a:xfrm>
            <a:off x="1050925" y="1676400"/>
            <a:ext cx="7026275" cy="4648200"/>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Our Results</a:t>
            </a:r>
          </a:p>
        </p:txBody>
      </p:sp>
      <p:sp>
        <p:nvSpPr>
          <p:cNvPr id="17411" name="Content Placeholder 2"/>
          <p:cNvSpPr>
            <a:spLocks noGrp="1"/>
          </p:cNvSpPr>
          <p:nvPr>
            <p:ph idx="1"/>
          </p:nvPr>
        </p:nvSpPr>
        <p:spPr/>
        <p:txBody>
          <a:bodyPr/>
          <a:lstStyle/>
          <a:p>
            <a:pPr eaLnBrk="1" hangingPunct="1"/>
            <a:r>
              <a:rPr lang="en-US" smtClean="0"/>
              <a:t>All target launch dates were met!</a:t>
            </a:r>
          </a:p>
          <a:p>
            <a:pPr eaLnBrk="1" hangingPunct="1"/>
            <a:r>
              <a:rPr lang="en-US" smtClean="0"/>
              <a:t>First User: May 10, 2007 at 12:35 PM</a:t>
            </a:r>
          </a:p>
          <a:p>
            <a:pPr eaLnBrk="1" hangingPunct="1"/>
            <a:r>
              <a:rPr lang="en-US" smtClean="0"/>
              <a:t>Student and employee usage continues to increase</a:t>
            </a:r>
          </a:p>
        </p:txBody>
      </p:sp>
      <p:graphicFrame>
        <p:nvGraphicFramePr>
          <p:cNvPr id="4" name="Table 3"/>
          <p:cNvGraphicFramePr>
            <a:graphicFrameLocks noGrp="1"/>
          </p:cNvGraphicFramePr>
          <p:nvPr/>
        </p:nvGraphicFramePr>
        <p:xfrm>
          <a:off x="4876800" y="3124200"/>
          <a:ext cx="3048000" cy="2595564"/>
        </p:xfrm>
        <a:graphic>
          <a:graphicData uri="http://schemas.openxmlformats.org/drawingml/2006/table">
            <a:tbl>
              <a:tblPr/>
              <a:tblGrid>
                <a:gridCol w="1600200"/>
                <a:gridCol w="1447800"/>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B98A"/>
                    </a:solidFill>
                  </a:tcPr>
                </a:tc>
                <a:tc hMerge="1">
                  <a:txBody>
                    <a:bodyPr/>
                    <a:lstStyle/>
                    <a:p>
                      <a:endParaRPr lang="en-US"/>
                    </a:p>
                  </a:txBody>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Class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85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Percentage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85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2011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6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6D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6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6DA"/>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3366"/>
                          </a:solidFill>
                          <a:effectLst/>
                          <a:latin typeface="Arial" charset="0"/>
                        </a:rPr>
                        <a:t>All Students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3366"/>
                          </a:solidFill>
                          <a:effectLst/>
                          <a:latin typeface="Arial"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r>
            </a:tbl>
          </a:graphicData>
        </a:graphic>
      </p:graphicFrame>
      <p:graphicFrame>
        <p:nvGraphicFramePr>
          <p:cNvPr id="5" name="Table 4"/>
          <p:cNvGraphicFramePr>
            <a:graphicFrameLocks noGrp="1"/>
          </p:cNvGraphicFramePr>
          <p:nvPr/>
        </p:nvGraphicFramePr>
        <p:xfrm>
          <a:off x="1143000" y="3357563"/>
          <a:ext cx="3352800" cy="2225676"/>
        </p:xfrm>
        <a:graphic>
          <a:graphicData uri="http://schemas.openxmlformats.org/drawingml/2006/table">
            <a:tbl>
              <a:tblPr/>
              <a:tblGrid>
                <a:gridCol w="1760538"/>
                <a:gridCol w="1592262"/>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B98A"/>
                    </a:solidFill>
                  </a:tcPr>
                </a:tc>
                <a:tc hMerge="1">
                  <a:txBody>
                    <a:bodyPr/>
                    <a:lstStyle/>
                    <a:p>
                      <a:endParaRPr lang="en-US"/>
                    </a:p>
                  </a:txBody>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85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Percentage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85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Faculty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Administrators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6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6D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rPr>
                        <a:t>Staff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charset="0"/>
                        </a:rPr>
                        <a:t>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3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3366"/>
                          </a:solidFill>
                          <a:effectLst/>
                          <a:latin typeface="Arial" charset="0"/>
                        </a:rPr>
                        <a:t>All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6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3366"/>
                          </a:solidFill>
                          <a:effectLst/>
                          <a:latin typeface="Arial" charset="0"/>
                        </a:rPr>
                        <a:t>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6DA"/>
                    </a:solidFill>
                  </a:tcPr>
                </a:tc>
              </a:tr>
            </a:tbl>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Our Results</a:t>
            </a:r>
          </a:p>
        </p:txBody>
      </p:sp>
      <p:sp>
        <p:nvSpPr>
          <p:cNvPr id="18435" name="Content Placeholder 2"/>
          <p:cNvSpPr>
            <a:spLocks noGrp="1"/>
          </p:cNvSpPr>
          <p:nvPr>
            <p:ph idx="1"/>
          </p:nvPr>
        </p:nvSpPr>
        <p:spPr/>
        <p:txBody>
          <a:bodyPr/>
          <a:lstStyle/>
          <a:p>
            <a:pPr eaLnBrk="1" hangingPunct="1"/>
            <a:r>
              <a:rPr lang="en-US" smtClean="0"/>
              <a:t>Reduction in the number of first-year computer access problems during orientation</a:t>
            </a:r>
          </a:p>
          <a:p>
            <a:pPr eaLnBrk="1" hangingPunct="1"/>
            <a:r>
              <a:rPr lang="en-US" smtClean="0"/>
              <a:t>Students and employees are very pleased with the SSO access to the core application suite:</a:t>
            </a:r>
          </a:p>
          <a:p>
            <a:pPr lvl="1" eaLnBrk="1" hangingPunct="1">
              <a:buFontTx/>
              <a:buNone/>
            </a:pPr>
            <a:endParaRPr lang="en-US" sz="1600" i="1" smtClean="0"/>
          </a:p>
          <a:p>
            <a:pPr lvl="1" eaLnBrk="1" hangingPunct="1">
              <a:buFontTx/>
              <a:buNone/>
            </a:pPr>
            <a:r>
              <a:rPr lang="en-US" sz="1600" i="1" smtClean="0"/>
              <a:t>Thanks for making the Gateway happen, it is so much easier to use.  Thanks again.          -Alex (Faculty member) </a:t>
            </a:r>
          </a:p>
          <a:p>
            <a:pPr lvl="1" eaLnBrk="1" hangingPunct="1">
              <a:buFontTx/>
              <a:buNone/>
            </a:pPr>
            <a:endParaRPr lang="en-US" sz="1600" i="1" smtClean="0"/>
          </a:p>
          <a:p>
            <a:pPr lvl="1" eaLnBrk="1" hangingPunct="1">
              <a:buFontTx/>
              <a:buNone/>
            </a:pPr>
            <a:r>
              <a:rPr lang="en-US" sz="1600" i="1" smtClean="0"/>
              <a:t>Gateway ROCKS!!!!          -Nancy (Staff member)</a:t>
            </a:r>
          </a:p>
          <a:p>
            <a:pPr eaLnBrk="1" hangingPunct="1">
              <a:buFont typeface="Wingdings" pitchFamily="2" charset="2"/>
              <a:buNone/>
            </a:pPr>
            <a:r>
              <a:rPr lang="en-US" sz="1400" smtClean="0"/>
              <a:t> </a:t>
            </a:r>
          </a:p>
          <a:p>
            <a:pPr eaLnBrk="1" hangingPunct="1">
              <a:buFont typeface="Wingdings" pitchFamily="2" charset="2"/>
              <a:buNone/>
            </a:pPr>
            <a:endParaRPr lang="en-US"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Lessons Learned</a:t>
            </a:r>
          </a:p>
        </p:txBody>
      </p:sp>
      <p:sp>
        <p:nvSpPr>
          <p:cNvPr id="19459" name="Content Placeholder 2"/>
          <p:cNvSpPr>
            <a:spLocks noGrp="1"/>
          </p:cNvSpPr>
          <p:nvPr>
            <p:ph idx="1"/>
          </p:nvPr>
        </p:nvSpPr>
        <p:spPr/>
        <p:txBody>
          <a:bodyPr/>
          <a:lstStyle/>
          <a:p>
            <a:pPr eaLnBrk="1" hangingPunct="1"/>
            <a:r>
              <a:rPr lang="en-US" smtClean="0"/>
              <a:t>Give examples of secure passwords – instructions are not enough</a:t>
            </a:r>
          </a:p>
          <a:p>
            <a:pPr eaLnBrk="1" hangingPunct="1"/>
            <a:r>
              <a:rPr lang="en-US" smtClean="0"/>
              <a:t>Consolidate systems before launching</a:t>
            </a:r>
          </a:p>
          <a:p>
            <a:pPr eaLnBrk="1" hangingPunct="1"/>
            <a:r>
              <a:rPr lang="en-US" smtClean="0"/>
              <a:t>Organizing content takes time – the more people involved the longer it will take</a:t>
            </a:r>
          </a:p>
          <a:p>
            <a:pPr eaLnBrk="1" hangingPunct="1"/>
            <a:r>
              <a:rPr lang="en-US" smtClean="0"/>
              <a:t>Keep content and technical support teams focused</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Since we launched…</a:t>
            </a:r>
          </a:p>
        </p:txBody>
      </p:sp>
      <p:sp>
        <p:nvSpPr>
          <p:cNvPr id="20483" name="Content Placeholder 2"/>
          <p:cNvSpPr>
            <a:spLocks noGrp="1"/>
          </p:cNvSpPr>
          <p:nvPr>
            <p:ph idx="1"/>
          </p:nvPr>
        </p:nvSpPr>
        <p:spPr/>
        <p:txBody>
          <a:bodyPr/>
          <a:lstStyle/>
          <a:p>
            <a:pPr eaLnBrk="1" hangingPunct="1"/>
            <a:r>
              <a:rPr lang="en-US" smtClean="0"/>
              <a:t>New Content</a:t>
            </a:r>
          </a:p>
          <a:p>
            <a:pPr lvl="1" eaLnBrk="1" hangingPunct="1"/>
            <a:r>
              <a:rPr lang="en-US" smtClean="0"/>
              <a:t>October 31: 28 new channels</a:t>
            </a:r>
          </a:p>
          <a:p>
            <a:pPr lvl="2" eaLnBrk="1" hangingPunct="1"/>
            <a:r>
              <a:rPr lang="en-US" smtClean="0"/>
              <a:t>Library Channel Suite (18 channels)</a:t>
            </a:r>
          </a:p>
          <a:p>
            <a:pPr lvl="2" eaLnBrk="1" hangingPunct="1"/>
            <a:r>
              <a:rPr lang="en-US" smtClean="0"/>
              <a:t>Campus Services Channel Suite (5 channels)</a:t>
            </a:r>
          </a:p>
          <a:p>
            <a:pPr lvl="2" eaLnBrk="1" hangingPunct="1"/>
            <a:r>
              <a:rPr lang="en-US" smtClean="0"/>
              <a:t>Gateway Support Channel Suite (5 channels)</a:t>
            </a:r>
          </a:p>
          <a:p>
            <a:pPr lvl="1" eaLnBrk="1" hangingPunct="1"/>
            <a:r>
              <a:rPr lang="en-US" smtClean="0"/>
              <a:t>December 5: 11 new channels</a:t>
            </a:r>
          </a:p>
          <a:p>
            <a:pPr lvl="2" eaLnBrk="1" hangingPunct="1"/>
            <a:r>
              <a:rPr lang="en-US" smtClean="0"/>
              <a:t>LIS Support Channel Suite (3 channels)</a:t>
            </a:r>
          </a:p>
          <a:p>
            <a:pPr lvl="2" eaLnBrk="1" hangingPunct="1"/>
            <a:r>
              <a:rPr lang="en-US" smtClean="0"/>
              <a:t>News and Events Channel Suite (5 channels)</a:t>
            </a:r>
          </a:p>
          <a:p>
            <a:pPr lvl="2" eaLnBrk="1" hangingPunct="1"/>
            <a:r>
              <a:rPr lang="en-US" smtClean="0"/>
              <a:t>Campus Services Channel Suite (3 additional channels)</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What’s Next</a:t>
            </a:r>
          </a:p>
        </p:txBody>
      </p:sp>
      <p:sp>
        <p:nvSpPr>
          <p:cNvPr id="21507" name="Content Placeholder 2"/>
          <p:cNvSpPr>
            <a:spLocks noGrp="1"/>
          </p:cNvSpPr>
          <p:nvPr>
            <p:ph idx="1"/>
          </p:nvPr>
        </p:nvSpPr>
        <p:spPr/>
        <p:txBody>
          <a:bodyPr/>
          <a:lstStyle/>
          <a:p>
            <a:pPr eaLnBrk="1" hangingPunct="1"/>
            <a:r>
              <a:rPr lang="en-US" smtClean="0"/>
              <a:t>Luminis IV Upgrade</a:t>
            </a:r>
          </a:p>
          <a:p>
            <a:pPr eaLnBrk="1" hangingPunct="1"/>
            <a:r>
              <a:rPr lang="en-US" smtClean="0"/>
              <a:t>Alumni Portal Launch</a:t>
            </a:r>
          </a:p>
          <a:p>
            <a:pPr eaLnBrk="1" hangingPunct="1"/>
            <a:r>
              <a:rPr lang="en-US" smtClean="0"/>
              <a:t>Parent Portal Launch</a:t>
            </a:r>
          </a:p>
          <a:p>
            <a:pPr eaLnBrk="1" hangingPunct="1"/>
            <a:r>
              <a:rPr lang="en-US" smtClean="0"/>
              <a:t>Applicant Portal Launch</a:t>
            </a:r>
          </a:p>
          <a:p>
            <a:pPr eaLnBrk="1" hangingPunct="1"/>
            <a:r>
              <a:rPr lang="en-US" smtClean="0"/>
              <a:t>Prospective Student Portal Launch</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1"/>
            <a:ext cx="8229600" cy="990600"/>
          </a:xfrm>
        </p:spPr>
        <p:txBody>
          <a:bodyPr>
            <a:normAutofit/>
          </a:bodyPr>
          <a:lstStyle/>
          <a:p>
            <a:pPr algn="ctr"/>
            <a:r>
              <a:rPr lang="en-US" sz="3600" b="1" i="1" dirty="0" smtClean="0"/>
              <a:t>365 Days to a Campus-Wide Portal</a:t>
            </a:r>
            <a:endParaRPr lang="en-US" sz="3600" dirty="0"/>
          </a:p>
        </p:txBody>
      </p:sp>
      <p:sp>
        <p:nvSpPr>
          <p:cNvPr id="3" name="Subtitle 2"/>
          <p:cNvSpPr>
            <a:spLocks noGrp="1"/>
          </p:cNvSpPr>
          <p:nvPr>
            <p:ph type="subTitle" idx="1"/>
          </p:nvPr>
        </p:nvSpPr>
        <p:spPr>
          <a:xfrm>
            <a:off x="533400" y="1600200"/>
            <a:ext cx="8077200" cy="3429000"/>
          </a:xfrm>
        </p:spPr>
        <p:txBody>
          <a:bodyPr>
            <a:noAutofit/>
          </a:bodyPr>
          <a:lstStyle/>
          <a:p>
            <a:pPr algn="ctr"/>
            <a:endParaRPr lang="en-US" sz="2400" dirty="0" smtClean="0">
              <a:solidFill>
                <a:schemeClr val="tx1"/>
              </a:solidFill>
            </a:endParaRPr>
          </a:p>
          <a:p>
            <a:pPr algn="ctr"/>
            <a:r>
              <a:rPr lang="en-US" sz="2400" dirty="0" smtClean="0">
                <a:solidFill>
                  <a:schemeClr val="tx1"/>
                </a:solidFill>
              </a:rPr>
              <a:t>Educause 2008 Mid-Atlantic Regional Conference</a:t>
            </a:r>
            <a:br>
              <a:rPr lang="en-US" sz="2400" dirty="0" smtClean="0">
                <a:solidFill>
                  <a:schemeClr val="tx1"/>
                </a:solidFill>
              </a:rPr>
            </a:br>
            <a:endParaRPr lang="en-US" sz="2400" dirty="0" smtClean="0">
              <a:solidFill>
                <a:schemeClr val="tx1"/>
              </a:solidFill>
            </a:endParaRPr>
          </a:p>
          <a:p>
            <a:pPr algn="ctr"/>
            <a:endParaRPr lang="en-US" sz="2400" dirty="0" smtClean="0">
              <a:solidFill>
                <a:schemeClr val="tx1"/>
              </a:solidFill>
            </a:endParaRPr>
          </a:p>
          <a:p>
            <a:pPr algn="ctr"/>
            <a:r>
              <a:rPr lang="en-US" sz="2400" dirty="0" smtClean="0">
                <a:solidFill>
                  <a:schemeClr val="tx1"/>
                </a:solidFill>
              </a:rPr>
              <a:t>Jill M. Forrester</a:t>
            </a:r>
          </a:p>
          <a:p>
            <a:pPr algn="ctr"/>
            <a:r>
              <a:rPr lang="en-US" sz="2400" dirty="0" smtClean="0">
                <a:solidFill>
                  <a:schemeClr val="tx1"/>
                </a:solidFill>
              </a:rPr>
              <a:t>Director, Institutional Systems</a:t>
            </a:r>
          </a:p>
          <a:p>
            <a:pPr algn="ctr"/>
            <a:r>
              <a:rPr lang="en-US" sz="2400" dirty="0" smtClean="0">
                <a:solidFill>
                  <a:schemeClr val="tx1"/>
                </a:solidFill>
              </a:rPr>
              <a:t>Dickinson College</a:t>
            </a:r>
          </a:p>
          <a:p>
            <a:pPr algn="ctr"/>
            <a:endParaRPr lang="en-US" sz="2400" dirty="0" smtClean="0">
              <a:solidFill>
                <a:schemeClr val="tx1"/>
              </a:solidFill>
            </a:endParaRPr>
          </a:p>
          <a:p>
            <a:pPr algn="ctr"/>
            <a:r>
              <a:rPr lang="en-US" sz="2400" dirty="0" smtClean="0">
                <a:solidFill>
                  <a:schemeClr val="tx1"/>
                </a:solidFill>
              </a:rPr>
              <a:t>Jim Cunningham</a:t>
            </a:r>
          </a:p>
          <a:p>
            <a:pPr algn="ctr"/>
            <a:r>
              <a:rPr lang="en-US" sz="2400" dirty="0" smtClean="0">
                <a:solidFill>
                  <a:schemeClr val="tx1"/>
                </a:solidFill>
              </a:rPr>
              <a:t>Vice President for Information Technology</a:t>
            </a:r>
          </a:p>
          <a:p>
            <a:pPr algn="ctr"/>
            <a:r>
              <a:rPr lang="en-US" sz="2400" dirty="0" smtClean="0">
                <a:solidFill>
                  <a:schemeClr val="tx1"/>
                </a:solidFill>
              </a:rPr>
              <a:t>Pennsylvania College of Technology</a:t>
            </a:r>
          </a:p>
          <a:p>
            <a:endParaRPr lang="en-US" sz="2400" dirty="0">
              <a:solidFill>
                <a:schemeClr val="tx1"/>
              </a:solidFill>
            </a:endParaRPr>
          </a:p>
        </p:txBody>
      </p:sp>
      <p:pic>
        <p:nvPicPr>
          <p:cNvPr id="4" name="Picture 48" descr="DC Red Logo"/>
          <p:cNvPicPr>
            <a:picLocks noChangeAspect="1" noChangeArrowheads="1"/>
          </p:cNvPicPr>
          <p:nvPr/>
        </p:nvPicPr>
        <p:blipFill>
          <a:blip r:embed="rId2"/>
          <a:srcRect/>
          <a:stretch>
            <a:fillRect/>
          </a:stretch>
        </p:blipFill>
        <p:spPr bwMode="auto">
          <a:xfrm>
            <a:off x="381000" y="2895600"/>
            <a:ext cx="1447800" cy="1395702"/>
          </a:xfrm>
          <a:prstGeom prst="rect">
            <a:avLst/>
          </a:prstGeom>
          <a:noFill/>
          <a:ln w="9525">
            <a:noFill/>
            <a:miter lim="800000"/>
            <a:headEnd/>
            <a:tailEnd/>
          </a:ln>
        </p:spPr>
      </p:pic>
      <p:pic>
        <p:nvPicPr>
          <p:cNvPr id="5" name="Picture 4" descr="logo.gif"/>
          <p:cNvPicPr>
            <a:picLocks noChangeAspect="1"/>
          </p:cNvPicPr>
          <p:nvPr/>
        </p:nvPicPr>
        <p:blipFill>
          <a:blip r:embed="rId3"/>
          <a:stretch>
            <a:fillRect/>
          </a:stretch>
        </p:blipFill>
        <p:spPr>
          <a:xfrm>
            <a:off x="6858000" y="2819400"/>
            <a:ext cx="1905000" cy="1524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dirty="0" smtClean="0"/>
              <a:t>About Penn College</a:t>
            </a:r>
          </a:p>
        </p:txBody>
      </p:sp>
      <p:sp>
        <p:nvSpPr>
          <p:cNvPr id="6147" name="Rectangle 3"/>
          <p:cNvSpPr>
            <a:spLocks noGrp="1" noChangeArrowheads="1"/>
          </p:cNvSpPr>
          <p:nvPr>
            <p:ph idx="1"/>
          </p:nvPr>
        </p:nvSpPr>
        <p:spPr>
          <a:xfrm>
            <a:off x="533400" y="1219200"/>
            <a:ext cx="5638800" cy="4525962"/>
          </a:xfrm>
        </p:spPr>
        <p:txBody>
          <a:bodyPr/>
          <a:lstStyle/>
          <a:p>
            <a:r>
              <a:rPr lang="en-US" sz="2400" dirty="0" smtClean="0"/>
              <a:t>2-year/4-year, public college specializing in applied technology education</a:t>
            </a:r>
          </a:p>
          <a:p>
            <a:r>
              <a:rPr lang="en-US" sz="2400" dirty="0" smtClean="0"/>
              <a:t>Special mission affiliate of the Penn State University system</a:t>
            </a:r>
          </a:p>
          <a:p>
            <a:r>
              <a:rPr lang="en-US" sz="2400" dirty="0" smtClean="0"/>
              <a:t>Students: 6,213</a:t>
            </a:r>
          </a:p>
          <a:p>
            <a:r>
              <a:rPr lang="en-US" sz="2400" dirty="0" smtClean="0"/>
              <a:t>Faculty: 304 full-time, 207 part-time</a:t>
            </a:r>
          </a:p>
          <a:p>
            <a:r>
              <a:rPr lang="en-US" sz="2400" dirty="0" smtClean="0"/>
              <a:t>Employees: 595 full-time, 510 part-time</a:t>
            </a:r>
          </a:p>
          <a:p>
            <a:r>
              <a:rPr lang="en-US" sz="2400" dirty="0" smtClean="0"/>
              <a:t>Homegrown ERP</a:t>
            </a:r>
          </a:p>
        </p:txBody>
      </p:sp>
      <p:pic>
        <p:nvPicPr>
          <p:cNvPr id="32770" name="Picture 2" descr="Penn College main entrance, along Maynard Street"/>
          <p:cNvPicPr>
            <a:picLocks noChangeAspect="1" noChangeArrowheads="1"/>
          </p:cNvPicPr>
          <p:nvPr/>
        </p:nvPicPr>
        <p:blipFill>
          <a:blip r:embed="rId3"/>
          <a:srcRect/>
          <a:stretch>
            <a:fillRect/>
          </a:stretch>
        </p:blipFill>
        <p:spPr bwMode="auto">
          <a:xfrm>
            <a:off x="6324600" y="2514600"/>
            <a:ext cx="2381250" cy="15621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685800"/>
          </a:xfrm>
        </p:spPr>
        <p:txBody>
          <a:bodyPr/>
          <a:lstStyle/>
          <a:p>
            <a:r>
              <a:rPr lang="en-US" dirty="0" smtClean="0"/>
              <a:t>Our Goals</a:t>
            </a:r>
          </a:p>
        </p:txBody>
      </p:sp>
      <p:sp>
        <p:nvSpPr>
          <p:cNvPr id="7171" name="Content Placeholder 2"/>
          <p:cNvSpPr>
            <a:spLocks noGrp="1"/>
          </p:cNvSpPr>
          <p:nvPr>
            <p:ph idx="1"/>
          </p:nvPr>
        </p:nvSpPr>
        <p:spPr>
          <a:xfrm>
            <a:off x="533400" y="990600"/>
            <a:ext cx="8229600" cy="4953000"/>
          </a:xfrm>
        </p:spPr>
        <p:txBody>
          <a:bodyPr/>
          <a:lstStyle/>
          <a:p>
            <a:r>
              <a:rPr lang="en-US" sz="2400" dirty="0" smtClean="0"/>
              <a:t>Eliminate employee internal-only content from </a:t>
            </a:r>
            <a:r>
              <a:rPr lang="en-US" sz="2400" dirty="0" smtClean="0">
                <a:hlinkClick r:id="rId3"/>
              </a:rPr>
              <a:t>www.pct.edu</a:t>
            </a:r>
            <a:r>
              <a:rPr lang="en-US" sz="2400" dirty="0" smtClean="0"/>
              <a:t> and to some extent PCToday (campus electronic newspaper)</a:t>
            </a:r>
          </a:p>
          <a:p>
            <a:r>
              <a:rPr lang="en-US" sz="2400" dirty="0" smtClean="0"/>
              <a:t>“One stop shopping” for employee information needs</a:t>
            </a:r>
          </a:p>
          <a:p>
            <a:pPr lvl="2"/>
            <a:r>
              <a:rPr lang="en-US" dirty="0" smtClean="0"/>
              <a:t>Department specific employee information, W:\public\docs</a:t>
            </a:r>
          </a:p>
          <a:p>
            <a:pPr lvl="2"/>
            <a:r>
              <a:rPr lang="en-US" dirty="0" smtClean="0"/>
              <a:t>Policy and Procedure, W:\Policy and W:\Procedure</a:t>
            </a:r>
          </a:p>
          <a:p>
            <a:pPr lvl="2"/>
            <a:r>
              <a:rPr lang="en-US" dirty="0" smtClean="0"/>
              <a:t>Broadcast employee e-mail “announcements”</a:t>
            </a:r>
          </a:p>
          <a:p>
            <a:pPr lvl="2"/>
            <a:r>
              <a:rPr lang="en-US" dirty="0" smtClean="0"/>
              <a:t>Web-browser based Employee Information System (EIS)</a:t>
            </a:r>
          </a:p>
          <a:p>
            <a:r>
              <a:rPr lang="en-US" sz="2400" dirty="0" smtClean="0"/>
              <a:t>Improve ability to find information (search and logical organization)</a:t>
            </a:r>
            <a:endParaRPr lang="en-US" sz="2400" b="1" dirty="0" smtClean="0"/>
          </a:p>
          <a:p>
            <a:pPr>
              <a:buNone/>
            </a:pPr>
            <a:endParaRPr lang="en-US" sz="2800" b="1" dirty="0" smtClean="0"/>
          </a:p>
          <a:p>
            <a:pPr>
              <a:buNone/>
            </a:pPr>
            <a:endParaRPr lang="en-US" sz="16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Our Solution</a:t>
            </a:r>
          </a:p>
        </p:txBody>
      </p:sp>
      <p:sp>
        <p:nvSpPr>
          <p:cNvPr id="8195" name="Content Placeholder 2"/>
          <p:cNvSpPr>
            <a:spLocks noGrp="1"/>
          </p:cNvSpPr>
          <p:nvPr>
            <p:ph idx="1"/>
          </p:nvPr>
        </p:nvSpPr>
        <p:spPr>
          <a:xfrm>
            <a:off x="533400" y="1646238"/>
            <a:ext cx="8229600" cy="868362"/>
          </a:xfrm>
        </p:spPr>
        <p:txBody>
          <a:bodyPr/>
          <a:lstStyle/>
          <a:p>
            <a:pPr>
              <a:buNone/>
            </a:pPr>
            <a:r>
              <a:rPr lang="en-US" dirty="0" smtClean="0"/>
              <a:t>Microsoft Office Sharepoint Server 2007</a:t>
            </a:r>
          </a:p>
        </p:txBody>
      </p:sp>
      <p:pic>
        <p:nvPicPr>
          <p:cNvPr id="8197" name="Picture 5" descr="http://mypct.pct.edu/_layouts/images/titlegraphic.gif"/>
          <p:cNvPicPr>
            <a:picLocks noChangeAspect="1" noChangeArrowheads="1"/>
          </p:cNvPicPr>
          <p:nvPr/>
        </p:nvPicPr>
        <p:blipFill>
          <a:blip r:embed="rId2"/>
          <a:srcRect/>
          <a:stretch>
            <a:fillRect/>
          </a:stretch>
        </p:blipFill>
        <p:spPr bwMode="auto">
          <a:xfrm>
            <a:off x="0" y="0"/>
            <a:ext cx="228600" cy="190500"/>
          </a:xfrm>
          <a:prstGeom prst="rect">
            <a:avLst/>
          </a:prstGeom>
          <a:noFill/>
        </p:spPr>
      </p:pic>
      <p:pic>
        <p:nvPicPr>
          <p:cNvPr id="8199" name="Picture 7" descr="Microsoft Office SharePoint Server 2007"/>
          <p:cNvPicPr>
            <a:picLocks noChangeAspect="1" noChangeArrowheads="1"/>
          </p:cNvPicPr>
          <p:nvPr/>
        </p:nvPicPr>
        <p:blipFill>
          <a:blip r:embed="rId3"/>
          <a:srcRect/>
          <a:stretch>
            <a:fillRect/>
          </a:stretch>
        </p:blipFill>
        <p:spPr bwMode="auto">
          <a:xfrm>
            <a:off x="3657600" y="2514600"/>
            <a:ext cx="1628775" cy="1885951"/>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Our Challenges</a:t>
            </a:r>
          </a:p>
        </p:txBody>
      </p:sp>
      <p:sp>
        <p:nvSpPr>
          <p:cNvPr id="9219" name="Content Placeholder 2"/>
          <p:cNvSpPr>
            <a:spLocks noGrp="1"/>
          </p:cNvSpPr>
          <p:nvPr>
            <p:ph idx="1"/>
          </p:nvPr>
        </p:nvSpPr>
        <p:spPr>
          <a:xfrm>
            <a:off x="609600" y="1295400"/>
            <a:ext cx="8229600" cy="4525962"/>
          </a:xfrm>
        </p:spPr>
        <p:txBody>
          <a:bodyPr/>
          <a:lstStyle/>
          <a:p>
            <a:r>
              <a:rPr lang="en-US" sz="2800" dirty="0" smtClean="0"/>
              <a:t>No staff with experience with Sharepoint  or web design/portal content management</a:t>
            </a:r>
          </a:p>
          <a:p>
            <a:r>
              <a:rPr lang="en-US" sz="2800" dirty="0" smtClean="0"/>
              <a:t>Content owners had no web experience</a:t>
            </a:r>
          </a:p>
          <a:p>
            <a:r>
              <a:rPr lang="en-US" sz="2800" dirty="0" smtClean="0"/>
              <a:t>&lt; 365 days to launch (very short timeline)</a:t>
            </a:r>
          </a:p>
          <a:p>
            <a:r>
              <a:rPr lang="en-US" sz="2800" dirty="0" smtClean="0"/>
              <a:t>Capabilities of portal software created potential for significant “feature creep”</a:t>
            </a:r>
          </a:p>
          <a:p>
            <a:r>
              <a:rPr lang="en-US" sz="2800" dirty="0" smtClean="0"/>
              <a:t>Concurrent with campus migration from Novell to Microsoft infrastructure conversion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914400"/>
          </a:xfrm>
        </p:spPr>
        <p:txBody>
          <a:bodyPr/>
          <a:lstStyle/>
          <a:p>
            <a:r>
              <a:rPr lang="en-US" dirty="0" smtClean="0"/>
              <a:t>Our Approach</a:t>
            </a:r>
          </a:p>
        </p:txBody>
      </p:sp>
      <p:sp>
        <p:nvSpPr>
          <p:cNvPr id="10243" name="Content Placeholder 2"/>
          <p:cNvSpPr>
            <a:spLocks noGrp="1"/>
          </p:cNvSpPr>
          <p:nvPr>
            <p:ph idx="1"/>
          </p:nvPr>
        </p:nvSpPr>
        <p:spPr>
          <a:xfrm>
            <a:off x="304800" y="1219200"/>
            <a:ext cx="8686800" cy="4648200"/>
          </a:xfrm>
        </p:spPr>
        <p:txBody>
          <a:bodyPr/>
          <a:lstStyle/>
          <a:p>
            <a:r>
              <a:rPr lang="en-US" sz="2400" dirty="0" smtClean="0"/>
              <a:t>Identified clear Phase I goals (department, policy and procedure content)</a:t>
            </a:r>
          </a:p>
          <a:p>
            <a:r>
              <a:rPr lang="en-US" sz="2400" dirty="0" smtClean="0"/>
              <a:t>Partnered w/Academic Affairs to access their technical writer</a:t>
            </a:r>
          </a:p>
          <a:p>
            <a:r>
              <a:rPr lang="en-US" sz="2400" dirty="0" smtClean="0"/>
              <a:t>Designed the overall information architecture</a:t>
            </a:r>
          </a:p>
          <a:p>
            <a:r>
              <a:rPr lang="en-US" sz="2400" dirty="0" smtClean="0"/>
              <a:t>Built a prototype, test, refined design, built working model</a:t>
            </a:r>
          </a:p>
          <a:p>
            <a:r>
              <a:rPr lang="en-US" sz="2400" dirty="0" smtClean="0"/>
              <a:t>Brought in a consultant for advanced training and review of prototype</a:t>
            </a:r>
          </a:p>
          <a:p>
            <a:r>
              <a:rPr lang="en-US" sz="2400" dirty="0" smtClean="0"/>
              <a:t>Freeze development and start migrating content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Our Approach</a:t>
            </a:r>
          </a:p>
        </p:txBody>
      </p:sp>
      <p:sp>
        <p:nvSpPr>
          <p:cNvPr id="11267" name="Content Placeholder 2"/>
          <p:cNvSpPr>
            <a:spLocks noGrp="1"/>
          </p:cNvSpPr>
          <p:nvPr>
            <p:ph idx="1"/>
          </p:nvPr>
        </p:nvSpPr>
        <p:spPr>
          <a:xfrm>
            <a:off x="533400" y="1295400"/>
            <a:ext cx="8229600" cy="4525962"/>
          </a:xfrm>
        </p:spPr>
        <p:txBody>
          <a:bodyPr/>
          <a:lstStyle/>
          <a:p>
            <a:r>
              <a:rPr lang="en-US" dirty="0" smtClean="0"/>
              <a:t>Benefits</a:t>
            </a:r>
          </a:p>
          <a:p>
            <a:pPr lvl="1"/>
            <a:r>
              <a:rPr lang="en-US" dirty="0" smtClean="0"/>
              <a:t>Deliver a portal solution relatively quickly</a:t>
            </a:r>
          </a:p>
          <a:p>
            <a:pPr lvl="1"/>
            <a:r>
              <a:rPr lang="en-US" dirty="0" smtClean="0"/>
              <a:t>Provide immediate benefit to employees with improved access to content</a:t>
            </a:r>
          </a:p>
          <a:p>
            <a:pPr lvl="1"/>
            <a:r>
              <a:rPr lang="en-US" dirty="0" smtClean="0"/>
              <a:t>Availability of standard Sharepoint collaboration features: Announcements, Calendar, Document Libraries, Links, “Presence” for workgroup adoption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Our Approach</a:t>
            </a:r>
          </a:p>
        </p:txBody>
      </p:sp>
      <p:sp>
        <p:nvSpPr>
          <p:cNvPr id="12291" name="Content Placeholder 2"/>
          <p:cNvSpPr>
            <a:spLocks noGrp="1"/>
          </p:cNvSpPr>
          <p:nvPr>
            <p:ph idx="1"/>
          </p:nvPr>
        </p:nvSpPr>
        <p:spPr/>
        <p:txBody>
          <a:bodyPr/>
          <a:lstStyle/>
          <a:p>
            <a:r>
              <a:rPr lang="en-US" dirty="0" smtClean="0"/>
              <a:t>Risks</a:t>
            </a:r>
          </a:p>
          <a:p>
            <a:pPr lvl="1"/>
            <a:r>
              <a:rPr lang="en-US" dirty="0" smtClean="0"/>
              <a:t>Short timeline</a:t>
            </a:r>
          </a:p>
          <a:p>
            <a:pPr lvl="1"/>
            <a:r>
              <a:rPr lang="en-US" dirty="0" smtClean="0"/>
              <a:t>Limited community involvement and feedback</a:t>
            </a:r>
          </a:p>
          <a:p>
            <a:pPr lvl="1"/>
            <a:r>
              <a:rPr lang="en-US" dirty="0" smtClean="0"/>
              <a:t>No new content or applications at launch</a:t>
            </a:r>
          </a:p>
          <a:p>
            <a:pPr lvl="1"/>
            <a:r>
              <a:rPr lang="en-US" dirty="0" smtClean="0"/>
              <a:t>Limited ITS staff resources due to Novell-Microsoft conversion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Our Plan – The Technology</a:t>
            </a:r>
          </a:p>
        </p:txBody>
      </p:sp>
      <p:sp>
        <p:nvSpPr>
          <p:cNvPr id="14339" name="Content Placeholder 2"/>
          <p:cNvSpPr>
            <a:spLocks noGrp="1"/>
          </p:cNvSpPr>
          <p:nvPr>
            <p:ph idx="1"/>
          </p:nvPr>
        </p:nvSpPr>
        <p:spPr>
          <a:xfrm>
            <a:off x="533400" y="1143000"/>
            <a:ext cx="8229600" cy="838200"/>
          </a:xfrm>
        </p:spPr>
        <p:txBody>
          <a:bodyPr/>
          <a:lstStyle/>
          <a:p>
            <a:r>
              <a:rPr lang="en-US" sz="2400" dirty="0" smtClean="0"/>
              <a:t>Utilized Sharepoint portal 100% out-of-the box, no custom graphics, no branding</a:t>
            </a:r>
          </a:p>
          <a:p>
            <a:endParaRPr lang="en-US" dirty="0" smtClean="0"/>
          </a:p>
        </p:txBody>
      </p:sp>
      <p:pic>
        <p:nvPicPr>
          <p:cNvPr id="6" name="Picture 5"/>
          <p:cNvPicPr/>
          <p:nvPr/>
        </p:nvPicPr>
        <p:blipFill>
          <a:blip r:embed="rId2"/>
          <a:srcRect l="24199" t="11258" b="8077"/>
          <a:stretch>
            <a:fillRect/>
          </a:stretch>
        </p:blipFill>
        <p:spPr bwMode="auto">
          <a:xfrm>
            <a:off x="1600200" y="1981200"/>
            <a:ext cx="5486400"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914400"/>
          </a:xfrm>
        </p:spPr>
        <p:txBody>
          <a:bodyPr/>
          <a:lstStyle/>
          <a:p>
            <a:r>
              <a:rPr lang="en-US" dirty="0" smtClean="0"/>
              <a:t>Our Plan – The People</a:t>
            </a:r>
          </a:p>
        </p:txBody>
      </p:sp>
      <p:sp>
        <p:nvSpPr>
          <p:cNvPr id="15363" name="Content Placeholder 2"/>
          <p:cNvSpPr>
            <a:spLocks noGrp="1"/>
          </p:cNvSpPr>
          <p:nvPr>
            <p:ph idx="1"/>
          </p:nvPr>
        </p:nvSpPr>
        <p:spPr>
          <a:xfrm>
            <a:off x="533400" y="1219200"/>
            <a:ext cx="8229600" cy="4419600"/>
          </a:xfrm>
        </p:spPr>
        <p:txBody>
          <a:bodyPr>
            <a:normAutofit/>
          </a:bodyPr>
          <a:lstStyle/>
          <a:p>
            <a:r>
              <a:rPr lang="en-US" sz="2400" dirty="0" smtClean="0"/>
              <a:t>Project Director: project management</a:t>
            </a:r>
          </a:p>
          <a:p>
            <a:r>
              <a:rPr lang="en-US" sz="2400" dirty="0" smtClean="0"/>
              <a:t>Director of Network Services and Server Administrator: Sharepoint Portal server farm and software deployment</a:t>
            </a:r>
          </a:p>
          <a:p>
            <a:r>
              <a:rPr lang="en-US" sz="2400" dirty="0" smtClean="0"/>
              <a:t>Technical Support Staff (3): testers and department content trainers and technical support</a:t>
            </a:r>
          </a:p>
          <a:p>
            <a:r>
              <a:rPr lang="en-US" sz="2400" dirty="0" smtClean="0"/>
              <a:t>Technical Writer: overall design and information architecture</a:t>
            </a:r>
          </a:p>
          <a:p>
            <a:r>
              <a:rPr lang="en-US" sz="2400" dirty="0" smtClean="0"/>
              <a:t>Department content contacts: transition existing documents and update basic department information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914400"/>
          </a:xfrm>
        </p:spPr>
        <p:txBody>
          <a:bodyPr/>
          <a:lstStyle/>
          <a:p>
            <a:r>
              <a:rPr lang="en-US" dirty="0" smtClean="0"/>
              <a:t>Our Plan – The Content</a:t>
            </a:r>
          </a:p>
        </p:txBody>
      </p:sp>
      <p:sp>
        <p:nvSpPr>
          <p:cNvPr id="15363" name="Content Placeholder 2"/>
          <p:cNvSpPr>
            <a:spLocks noGrp="1"/>
          </p:cNvSpPr>
          <p:nvPr>
            <p:ph idx="1"/>
          </p:nvPr>
        </p:nvSpPr>
        <p:spPr>
          <a:xfrm>
            <a:off x="533400" y="914400"/>
            <a:ext cx="8229600" cy="533400"/>
          </a:xfrm>
        </p:spPr>
        <p:txBody>
          <a:bodyPr/>
          <a:lstStyle/>
          <a:p>
            <a:r>
              <a:rPr lang="en-US" sz="2400" dirty="0"/>
              <a:t>T</a:t>
            </a:r>
            <a:r>
              <a:rPr lang="en-US" sz="2400" dirty="0" smtClean="0"/>
              <a:t>emplate for presentation of department content</a:t>
            </a:r>
          </a:p>
        </p:txBody>
      </p:sp>
      <p:pic>
        <p:nvPicPr>
          <p:cNvPr id="5" name="Picture 4">
            <a:hlinkClick r:id="rId2"/>
          </p:cNvPr>
          <p:cNvPicPr/>
          <p:nvPr/>
        </p:nvPicPr>
        <p:blipFill>
          <a:blip r:embed="rId3"/>
          <a:srcRect t="13636" b="12121"/>
          <a:stretch>
            <a:fillRect/>
          </a:stretch>
        </p:blipFill>
        <p:spPr bwMode="auto">
          <a:xfrm>
            <a:off x="685800" y="1447800"/>
            <a:ext cx="7239000"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Dickinson College’s Sungard Luminis Implementation Experience</a:t>
            </a:r>
          </a:p>
          <a:p>
            <a:pPr>
              <a:buNone/>
            </a:pPr>
            <a:endParaRPr lang="en-US" dirty="0" smtClean="0"/>
          </a:p>
          <a:p>
            <a:r>
              <a:rPr lang="en-US" dirty="0" smtClean="0"/>
              <a:t>Pennsylvania College of Technology’s </a:t>
            </a:r>
            <a:r>
              <a:rPr lang="en-US" dirty="0" err="1" smtClean="0"/>
              <a:t>Sharepoint</a:t>
            </a:r>
            <a:r>
              <a:rPr lang="en-US" dirty="0" smtClean="0"/>
              <a:t> Implementation Experience</a:t>
            </a:r>
          </a:p>
          <a:p>
            <a:pPr>
              <a:buNone/>
            </a:pPr>
            <a:endParaRPr lang="en-US" dirty="0" smtClean="0"/>
          </a:p>
          <a:p>
            <a:r>
              <a:rPr lang="en-US" dirty="0" smtClean="0"/>
              <a:t>Questions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914400"/>
          </a:xfrm>
        </p:spPr>
        <p:txBody>
          <a:bodyPr/>
          <a:lstStyle/>
          <a:p>
            <a:r>
              <a:rPr lang="en-US" dirty="0" smtClean="0"/>
              <a:t>Our Plan – The Content</a:t>
            </a:r>
          </a:p>
        </p:txBody>
      </p:sp>
      <p:sp>
        <p:nvSpPr>
          <p:cNvPr id="15363" name="Content Placeholder 2"/>
          <p:cNvSpPr>
            <a:spLocks noGrp="1"/>
          </p:cNvSpPr>
          <p:nvPr>
            <p:ph idx="1"/>
          </p:nvPr>
        </p:nvSpPr>
        <p:spPr>
          <a:xfrm>
            <a:off x="533400" y="914400"/>
            <a:ext cx="8229600" cy="457200"/>
          </a:xfrm>
        </p:spPr>
        <p:txBody>
          <a:bodyPr/>
          <a:lstStyle/>
          <a:p>
            <a:r>
              <a:rPr lang="en-US" sz="2400" dirty="0" smtClean="0"/>
              <a:t>Policy and Procedure</a:t>
            </a:r>
          </a:p>
        </p:txBody>
      </p:sp>
      <p:pic>
        <p:nvPicPr>
          <p:cNvPr id="6" name="Picture 5"/>
          <p:cNvPicPr/>
          <p:nvPr/>
        </p:nvPicPr>
        <p:blipFill>
          <a:blip r:embed="rId2"/>
          <a:srcRect t="13884"/>
          <a:stretch>
            <a:fillRect/>
          </a:stretch>
        </p:blipFill>
        <p:spPr bwMode="auto">
          <a:xfrm>
            <a:off x="1143000" y="1524000"/>
            <a:ext cx="6858000" cy="4371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609600"/>
          </a:xfrm>
        </p:spPr>
        <p:txBody>
          <a:bodyPr/>
          <a:lstStyle/>
          <a:p>
            <a:r>
              <a:rPr lang="en-US" dirty="0" smtClean="0"/>
              <a:t>Our Results</a:t>
            </a:r>
          </a:p>
        </p:txBody>
      </p:sp>
      <p:pic>
        <p:nvPicPr>
          <p:cNvPr id="6" name="Content Placeholder 5"/>
          <p:cNvPicPr>
            <a:picLocks noGrp="1"/>
          </p:cNvPicPr>
          <p:nvPr>
            <p:ph idx="1"/>
          </p:nvPr>
        </p:nvPicPr>
        <p:blipFill>
          <a:blip r:embed="rId2"/>
          <a:srcRect t="11667"/>
          <a:stretch>
            <a:fillRect/>
          </a:stretch>
        </p:blipFill>
        <p:spPr bwMode="auto">
          <a:xfrm>
            <a:off x="609600" y="762000"/>
            <a:ext cx="8077200" cy="4830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Lessons Learned</a:t>
            </a:r>
          </a:p>
        </p:txBody>
      </p:sp>
      <p:sp>
        <p:nvSpPr>
          <p:cNvPr id="20483" name="Content Placeholder 2"/>
          <p:cNvSpPr>
            <a:spLocks noGrp="1"/>
          </p:cNvSpPr>
          <p:nvPr>
            <p:ph idx="1"/>
          </p:nvPr>
        </p:nvSpPr>
        <p:spPr/>
        <p:txBody>
          <a:bodyPr/>
          <a:lstStyle/>
          <a:p>
            <a:r>
              <a:rPr lang="en-US" dirty="0" smtClean="0"/>
              <a:t>Sometimes simple concepts are hard to explain and harder to understand, a picture is worth a thousand words</a:t>
            </a:r>
          </a:p>
          <a:p>
            <a:r>
              <a:rPr lang="en-US" dirty="0" smtClean="0"/>
              <a:t>Organizing content takes time – the more people involved the longer it will take</a:t>
            </a:r>
          </a:p>
          <a:p>
            <a:r>
              <a:rPr lang="en-US" dirty="0" smtClean="0"/>
              <a:t>Keep content and project teams focused</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Since we launched…</a:t>
            </a:r>
          </a:p>
        </p:txBody>
      </p:sp>
      <p:sp>
        <p:nvSpPr>
          <p:cNvPr id="21507" name="Content Placeholder 2"/>
          <p:cNvSpPr>
            <a:spLocks noGrp="1"/>
          </p:cNvSpPr>
          <p:nvPr>
            <p:ph idx="1"/>
          </p:nvPr>
        </p:nvSpPr>
        <p:spPr/>
        <p:txBody>
          <a:bodyPr/>
          <a:lstStyle/>
          <a:p>
            <a:r>
              <a:rPr lang="en-US" dirty="0" smtClean="0"/>
              <a:t>50 </a:t>
            </a:r>
            <a:r>
              <a:rPr lang="en-US" dirty="0" err="1" smtClean="0"/>
              <a:t>myWorkgroup</a:t>
            </a:r>
            <a:r>
              <a:rPr lang="en-US" dirty="0" smtClean="0"/>
              <a:t> sites</a:t>
            </a:r>
          </a:p>
          <a:p>
            <a:r>
              <a:rPr lang="en-US" dirty="0" smtClean="0"/>
              <a:t>460 announcements</a:t>
            </a:r>
          </a:p>
          <a:p>
            <a:r>
              <a:rPr lang="en-US" dirty="0" smtClean="0"/>
              <a:t>1 </a:t>
            </a:r>
            <a:r>
              <a:rPr lang="en-US" dirty="0" smtClean="0">
                <a:hlinkClick r:id="rId3"/>
              </a:rPr>
              <a:t>www.pct.edu</a:t>
            </a:r>
            <a:r>
              <a:rPr lang="en-US" dirty="0" smtClean="0"/>
              <a:t> site migrated, Information Technology Services</a:t>
            </a:r>
          </a:p>
          <a:p>
            <a:r>
              <a:rPr lang="en-US" dirty="0" smtClean="0"/>
              <a:t>Many staff and faculty have updated their My Site social networking information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229600" cy="838200"/>
          </a:xfrm>
        </p:spPr>
        <p:txBody>
          <a:bodyPr/>
          <a:lstStyle/>
          <a:p>
            <a:r>
              <a:rPr lang="en-US" dirty="0" smtClean="0"/>
              <a:t>What’s Next</a:t>
            </a:r>
          </a:p>
        </p:txBody>
      </p:sp>
      <p:sp>
        <p:nvSpPr>
          <p:cNvPr id="22531" name="Content Placeholder 2"/>
          <p:cNvSpPr>
            <a:spLocks noGrp="1"/>
          </p:cNvSpPr>
          <p:nvPr>
            <p:ph idx="1"/>
          </p:nvPr>
        </p:nvSpPr>
        <p:spPr>
          <a:xfrm>
            <a:off x="533400" y="1066800"/>
            <a:ext cx="8229600" cy="4724400"/>
          </a:xfrm>
        </p:spPr>
        <p:txBody>
          <a:bodyPr/>
          <a:lstStyle/>
          <a:p>
            <a:r>
              <a:rPr lang="en-US" sz="2400" dirty="0" smtClean="0"/>
              <a:t>Migrate department specific employee-only web content</a:t>
            </a:r>
          </a:p>
          <a:p>
            <a:r>
              <a:rPr lang="en-US" sz="2400" dirty="0" smtClean="0"/>
              <a:t>Continue to add Workgroups, train Workgroup owners on advanced collaboration tools</a:t>
            </a:r>
          </a:p>
          <a:p>
            <a:r>
              <a:rPr lang="en-US" sz="2400" dirty="0" smtClean="0"/>
              <a:t>Expand use of portal tools; survey, project management, blogs, wikis</a:t>
            </a:r>
          </a:p>
          <a:p>
            <a:r>
              <a:rPr lang="en-US" sz="2400" dirty="0" smtClean="0"/>
              <a:t>Integrate Student content and access</a:t>
            </a:r>
          </a:p>
          <a:p>
            <a:r>
              <a:rPr lang="en-US" sz="2400" dirty="0" smtClean="0"/>
              <a:t>Integrate ERP, Angel, </a:t>
            </a:r>
            <a:r>
              <a:rPr lang="en-US" sz="2400" dirty="0" err="1" smtClean="0"/>
              <a:t>Sirsi</a:t>
            </a:r>
            <a:r>
              <a:rPr lang="en-US" sz="2400" dirty="0" smtClean="0"/>
              <a:t>, R25 Event Management</a:t>
            </a:r>
          </a:p>
          <a:p>
            <a:r>
              <a:rPr lang="en-US" sz="2400" dirty="0" smtClean="0"/>
              <a:t>Promote My Site social networking</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to the Floor</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Comments</a:t>
            </a:r>
          </a:p>
          <a:p>
            <a:endParaRPr lang="en-US" dirty="0" smtClean="0"/>
          </a:p>
          <a:p>
            <a:r>
              <a:rPr lang="en-US" dirty="0" smtClean="0"/>
              <a:t>For more information contact</a:t>
            </a:r>
          </a:p>
          <a:p>
            <a:pPr lvl="1"/>
            <a:r>
              <a:rPr lang="en-US" dirty="0" smtClean="0"/>
              <a:t>Jill Forrester (</a:t>
            </a:r>
            <a:r>
              <a:rPr lang="en-US" dirty="0" smtClean="0">
                <a:hlinkClick r:id="rId2"/>
              </a:rPr>
              <a:t>forrestj@dickinson.edu</a:t>
            </a:r>
            <a:r>
              <a:rPr lang="en-US" dirty="0" smtClean="0"/>
              <a:t>)</a:t>
            </a:r>
          </a:p>
          <a:p>
            <a:pPr lvl="1"/>
            <a:r>
              <a:rPr lang="en-US" dirty="0" smtClean="0"/>
              <a:t>Jim Cunningham (</a:t>
            </a:r>
            <a:r>
              <a:rPr lang="en-US" dirty="0" smtClean="0">
                <a:hlinkClick r:id="rId3"/>
              </a:rPr>
              <a:t>jcunning@pct.edu</a:t>
            </a:r>
            <a:r>
              <a:rPr lang="en-US" dirty="0" smtClean="0"/>
              <a:t>)</a:t>
            </a:r>
          </a:p>
        </p:txBody>
      </p:sp>
      <p:pic>
        <p:nvPicPr>
          <p:cNvPr id="4" name="Picture 5" descr="MCDD00744_0000[1]"/>
          <p:cNvPicPr>
            <a:picLocks noChangeAspect="1" noChangeArrowheads="1"/>
          </p:cNvPicPr>
          <p:nvPr/>
        </p:nvPicPr>
        <p:blipFill>
          <a:blip r:embed="rId4"/>
          <a:srcRect/>
          <a:stretch>
            <a:fillRect/>
          </a:stretch>
        </p:blipFill>
        <p:spPr bwMode="auto">
          <a:xfrm>
            <a:off x="6553200" y="1600200"/>
            <a:ext cx="1765189"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smtClean="0"/>
              <a:t>About Dickinson College</a:t>
            </a:r>
          </a:p>
        </p:txBody>
      </p:sp>
      <p:sp>
        <p:nvSpPr>
          <p:cNvPr id="5123" name="Rectangle 3"/>
          <p:cNvSpPr>
            <a:spLocks noGrp="1" noChangeArrowheads="1"/>
          </p:cNvSpPr>
          <p:nvPr>
            <p:ph idx="1"/>
          </p:nvPr>
        </p:nvSpPr>
        <p:spPr/>
        <p:txBody>
          <a:bodyPr/>
          <a:lstStyle/>
          <a:p>
            <a:pPr eaLnBrk="1" hangingPunct="1"/>
            <a:r>
              <a:rPr lang="en-US" smtClean="0"/>
              <a:t>4-year, private liberal arts college</a:t>
            </a:r>
          </a:p>
          <a:p>
            <a:pPr eaLnBrk="1" hangingPunct="1"/>
            <a:r>
              <a:rPr lang="en-US" smtClean="0"/>
              <a:t>Students: 2,400</a:t>
            </a:r>
          </a:p>
          <a:p>
            <a:pPr eaLnBrk="1" hangingPunct="1"/>
            <a:r>
              <a:rPr lang="en-US" smtClean="0"/>
              <a:t>Faculty: 230</a:t>
            </a:r>
          </a:p>
          <a:p>
            <a:pPr eaLnBrk="1" hangingPunct="1"/>
            <a:r>
              <a:rPr lang="en-US" smtClean="0"/>
              <a:t>Employees: 524 full-time</a:t>
            </a:r>
            <a:br>
              <a:rPr lang="en-US" smtClean="0"/>
            </a:br>
            <a:r>
              <a:rPr lang="en-US" smtClean="0"/>
              <a:t>	              89 part-time</a:t>
            </a:r>
          </a:p>
          <a:p>
            <a:pPr eaLnBrk="1" hangingPunct="1"/>
            <a:r>
              <a:rPr lang="en-US" smtClean="0"/>
              <a:t>Banner client since 2005</a:t>
            </a:r>
          </a:p>
        </p:txBody>
      </p:sp>
      <p:pic>
        <p:nvPicPr>
          <p:cNvPr id="5124" name="Picture 4" descr="random"/>
          <p:cNvPicPr>
            <a:picLocks noChangeAspect="1" noChangeArrowheads="1"/>
          </p:cNvPicPr>
          <p:nvPr/>
        </p:nvPicPr>
        <p:blipFill>
          <a:blip r:embed="rId2"/>
          <a:srcRect/>
          <a:stretch>
            <a:fillRect/>
          </a:stretch>
        </p:blipFill>
        <p:spPr bwMode="auto">
          <a:xfrm>
            <a:off x="6096000" y="1676400"/>
            <a:ext cx="2025650" cy="30384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Our Goal</a:t>
            </a:r>
          </a:p>
        </p:txBody>
      </p:sp>
      <p:sp>
        <p:nvSpPr>
          <p:cNvPr id="6147" name="Content Placeholder 2"/>
          <p:cNvSpPr>
            <a:spLocks noGrp="1"/>
          </p:cNvSpPr>
          <p:nvPr>
            <p:ph idx="1"/>
          </p:nvPr>
        </p:nvSpPr>
        <p:spPr/>
        <p:txBody>
          <a:bodyPr/>
          <a:lstStyle/>
          <a:p>
            <a:pPr eaLnBrk="1" hangingPunct="1"/>
            <a:r>
              <a:rPr lang="en-US" smtClean="0"/>
              <a:t>To provide students and employees with a web-based solution that would integrate with Banner and provide single sign-on (SSO) access to a core suite of heavily used applications.</a:t>
            </a:r>
          </a:p>
        </p:txBody>
      </p:sp>
      <p:pic>
        <p:nvPicPr>
          <p:cNvPr id="6148" name="Picture 3"/>
          <p:cNvPicPr>
            <a:picLocks noChangeAspect="1" noChangeArrowheads="1"/>
          </p:cNvPicPr>
          <p:nvPr/>
        </p:nvPicPr>
        <p:blipFill>
          <a:blip r:embed="rId2"/>
          <a:srcRect/>
          <a:stretch>
            <a:fillRect/>
          </a:stretch>
        </p:blipFill>
        <p:spPr bwMode="auto">
          <a:xfrm>
            <a:off x="376238" y="4195763"/>
            <a:ext cx="3052762" cy="1900237"/>
          </a:xfrm>
          <a:prstGeom prst="rect">
            <a:avLst/>
          </a:prstGeom>
          <a:noFill/>
          <a:ln w="9525">
            <a:solidFill>
              <a:schemeClr val="tx1"/>
            </a:solidFill>
            <a:miter lim="800000"/>
            <a:headEnd/>
            <a:tailEnd/>
          </a:ln>
        </p:spPr>
      </p:pic>
      <p:pic>
        <p:nvPicPr>
          <p:cNvPr id="6149" name="Picture 5"/>
          <p:cNvPicPr>
            <a:picLocks noChangeAspect="1" noChangeArrowheads="1"/>
          </p:cNvPicPr>
          <p:nvPr/>
        </p:nvPicPr>
        <p:blipFill>
          <a:blip r:embed="rId3"/>
          <a:srcRect/>
          <a:stretch>
            <a:fillRect/>
          </a:stretch>
        </p:blipFill>
        <p:spPr bwMode="auto">
          <a:xfrm>
            <a:off x="3886200" y="4233863"/>
            <a:ext cx="3616325" cy="2014537"/>
          </a:xfrm>
          <a:prstGeom prst="rect">
            <a:avLst/>
          </a:prstGeom>
          <a:noFill/>
          <a:ln w="9525">
            <a:solidFill>
              <a:schemeClr val="tx1"/>
            </a:solidFill>
            <a:miter lim="800000"/>
            <a:headEnd/>
            <a:tailEnd/>
          </a:ln>
        </p:spPr>
      </p:pic>
      <p:pic>
        <p:nvPicPr>
          <p:cNvPr id="6150" name="Picture 6"/>
          <p:cNvPicPr>
            <a:picLocks noChangeAspect="1" noChangeArrowheads="1"/>
          </p:cNvPicPr>
          <p:nvPr/>
        </p:nvPicPr>
        <p:blipFill>
          <a:blip r:embed="rId4"/>
          <a:srcRect/>
          <a:stretch>
            <a:fillRect/>
          </a:stretch>
        </p:blipFill>
        <p:spPr bwMode="auto">
          <a:xfrm>
            <a:off x="2362200" y="4648200"/>
            <a:ext cx="2312988" cy="1971675"/>
          </a:xfrm>
          <a:prstGeom prst="rect">
            <a:avLst/>
          </a:prstGeom>
          <a:noFill/>
          <a:ln w="9525">
            <a:solidFill>
              <a:schemeClr val="tx1"/>
            </a:solidFill>
            <a:miter lim="800000"/>
            <a:headEnd/>
            <a:tailEnd/>
          </a:ln>
        </p:spPr>
      </p:pic>
      <p:pic>
        <p:nvPicPr>
          <p:cNvPr id="6151" name="Picture 7"/>
          <p:cNvPicPr>
            <a:picLocks noChangeAspect="1" noChangeArrowheads="1"/>
          </p:cNvPicPr>
          <p:nvPr/>
        </p:nvPicPr>
        <p:blipFill>
          <a:blip r:embed="rId5"/>
          <a:srcRect/>
          <a:stretch>
            <a:fillRect/>
          </a:stretch>
        </p:blipFill>
        <p:spPr bwMode="auto">
          <a:xfrm>
            <a:off x="5257800" y="4876800"/>
            <a:ext cx="3606800" cy="1741488"/>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Our Solution</a:t>
            </a:r>
          </a:p>
        </p:txBody>
      </p:sp>
      <p:sp>
        <p:nvSpPr>
          <p:cNvPr id="7171" name="Content Placeholder 2"/>
          <p:cNvSpPr>
            <a:spLocks noGrp="1"/>
          </p:cNvSpPr>
          <p:nvPr>
            <p:ph idx="1"/>
          </p:nvPr>
        </p:nvSpPr>
        <p:spPr/>
        <p:txBody>
          <a:bodyPr/>
          <a:lstStyle/>
          <a:p>
            <a:pPr eaLnBrk="1" hangingPunct="1"/>
            <a:r>
              <a:rPr lang="en-US" smtClean="0"/>
              <a:t>Implement the Luminis portal solution</a:t>
            </a:r>
          </a:p>
          <a:p>
            <a:pPr eaLnBrk="1" hangingPunct="1"/>
            <a:r>
              <a:rPr lang="en-US" smtClean="0"/>
              <a:t>Utilize the Luminis framework to provide users with SSO access to all campus web-based applications.</a:t>
            </a:r>
          </a:p>
          <a:p>
            <a:pPr eaLnBrk="1" hangingPunct="1">
              <a:buFont typeface="Wingdings" pitchFamily="2" charset="2"/>
              <a:buNone/>
            </a:pPr>
            <a:endParaRPr lang="en-US" smtClean="0"/>
          </a:p>
        </p:txBody>
      </p:sp>
      <p:pic>
        <p:nvPicPr>
          <p:cNvPr id="7172" name="Picture 2"/>
          <p:cNvPicPr>
            <a:picLocks noChangeAspect="1" noChangeArrowheads="1"/>
          </p:cNvPicPr>
          <p:nvPr/>
        </p:nvPicPr>
        <p:blipFill>
          <a:blip r:embed="rId2"/>
          <a:srcRect/>
          <a:stretch>
            <a:fillRect/>
          </a:stretch>
        </p:blipFill>
        <p:spPr bwMode="auto">
          <a:xfrm>
            <a:off x="1981200" y="3124200"/>
            <a:ext cx="5143500" cy="10763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Our Challenges</a:t>
            </a:r>
          </a:p>
        </p:txBody>
      </p:sp>
      <p:sp>
        <p:nvSpPr>
          <p:cNvPr id="8195" name="Content Placeholder 2"/>
          <p:cNvSpPr>
            <a:spLocks noGrp="1"/>
          </p:cNvSpPr>
          <p:nvPr>
            <p:ph idx="1"/>
          </p:nvPr>
        </p:nvSpPr>
        <p:spPr/>
        <p:txBody>
          <a:bodyPr/>
          <a:lstStyle/>
          <a:p>
            <a:pPr eaLnBrk="1" hangingPunct="1"/>
            <a:r>
              <a:rPr lang="en-US" smtClean="0"/>
              <a:t>No portal administrator</a:t>
            </a:r>
          </a:p>
          <a:p>
            <a:pPr eaLnBrk="1" hangingPunct="1"/>
            <a:r>
              <a:rPr lang="en-US" smtClean="0"/>
              <a:t>No staff with experience with Luminis or portal management</a:t>
            </a:r>
          </a:p>
          <a:p>
            <a:pPr eaLnBrk="1" hangingPunct="1"/>
            <a:r>
              <a:rPr lang="en-US" smtClean="0"/>
              <a:t>&lt; 365 days to launch (very short timeline)</a:t>
            </a:r>
          </a:p>
          <a:p>
            <a:pPr eaLnBrk="1" hangingPunct="1"/>
            <a:r>
              <a:rPr lang="en-US" smtClean="0"/>
              <a:t>High expectations and an infinite number of ideas!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Our Approach</a:t>
            </a:r>
          </a:p>
        </p:txBody>
      </p:sp>
      <p:sp>
        <p:nvSpPr>
          <p:cNvPr id="9219" name="Content Placeholder 2"/>
          <p:cNvSpPr>
            <a:spLocks noGrp="1"/>
          </p:cNvSpPr>
          <p:nvPr>
            <p:ph idx="1"/>
          </p:nvPr>
        </p:nvSpPr>
        <p:spPr/>
        <p:txBody>
          <a:bodyPr/>
          <a:lstStyle/>
          <a:p>
            <a:pPr eaLnBrk="1" hangingPunct="1"/>
            <a:r>
              <a:rPr lang="en-US" smtClean="0"/>
              <a:t>Utilize existing web content and applications</a:t>
            </a:r>
          </a:p>
          <a:p>
            <a:pPr eaLnBrk="1" hangingPunct="1"/>
            <a:r>
              <a:rPr lang="en-US" smtClean="0"/>
              <a:t>Limited and focused community involvement</a:t>
            </a:r>
          </a:p>
          <a:p>
            <a:pPr eaLnBrk="1" hangingPunct="1"/>
            <a:r>
              <a:rPr lang="en-US" smtClean="0"/>
              <a:t>Focus on building the technology foundation to provide future enhancements and capabilities</a:t>
            </a:r>
          </a:p>
        </p:txBody>
      </p:sp>
      <p:pic>
        <p:nvPicPr>
          <p:cNvPr id="9220" name="Picture 5" descr="exPortal.jpg"/>
          <p:cNvPicPr>
            <a:picLocks noChangeAspect="1"/>
          </p:cNvPicPr>
          <p:nvPr/>
        </p:nvPicPr>
        <p:blipFill>
          <a:blip r:embed="rId2"/>
          <a:srcRect/>
          <a:stretch>
            <a:fillRect/>
          </a:stretch>
        </p:blipFill>
        <p:spPr bwMode="auto">
          <a:xfrm>
            <a:off x="2971800" y="3581400"/>
            <a:ext cx="3238500" cy="27146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Our Approach</a:t>
            </a:r>
          </a:p>
        </p:txBody>
      </p:sp>
      <p:sp>
        <p:nvSpPr>
          <p:cNvPr id="10243" name="Content Placeholder 2"/>
          <p:cNvSpPr>
            <a:spLocks noGrp="1"/>
          </p:cNvSpPr>
          <p:nvPr>
            <p:ph idx="1"/>
          </p:nvPr>
        </p:nvSpPr>
        <p:spPr/>
        <p:txBody>
          <a:bodyPr/>
          <a:lstStyle/>
          <a:p>
            <a:pPr eaLnBrk="1" hangingPunct="1"/>
            <a:r>
              <a:rPr lang="en-US" dirty="0" smtClean="0"/>
              <a:t>Benefits</a:t>
            </a:r>
          </a:p>
          <a:p>
            <a:pPr lvl="1" eaLnBrk="1" hangingPunct="1"/>
            <a:r>
              <a:rPr lang="en-US" dirty="0" smtClean="0"/>
              <a:t>Deliver a solution very quickly</a:t>
            </a:r>
          </a:p>
          <a:p>
            <a:pPr lvl="1" eaLnBrk="1" hangingPunct="1"/>
            <a:r>
              <a:rPr lang="en-US" dirty="0" smtClean="0"/>
              <a:t>Provide immediate benefit to community with SSO to existing web applications</a:t>
            </a:r>
          </a:p>
          <a:p>
            <a:pPr lvl="1" eaLnBrk="1" hangingPunct="1"/>
            <a:r>
              <a:rPr lang="en-US" dirty="0" smtClean="0"/>
              <a:t>Provide better organization of existing web content</a:t>
            </a:r>
          </a:p>
          <a:p>
            <a:pPr lvl="1" eaLnBrk="1" hangingPunct="1"/>
            <a:r>
              <a:rPr lang="en-US" dirty="0" smtClean="0"/>
              <a:t>Availability of standard Luminis features: Announcements, Calendar, Groups</a:t>
            </a:r>
          </a:p>
          <a:p>
            <a:pPr eaLnBrk="1" hangingPunct="1"/>
            <a:r>
              <a:rPr lang="en-US" dirty="0" smtClean="0"/>
              <a:t>Risks</a:t>
            </a:r>
          </a:p>
          <a:p>
            <a:pPr lvl="1" eaLnBrk="1" hangingPunct="1"/>
            <a:r>
              <a:rPr lang="en-US" dirty="0" smtClean="0"/>
              <a:t>Short timeline</a:t>
            </a:r>
          </a:p>
          <a:p>
            <a:pPr lvl="1" eaLnBrk="1" hangingPunct="1"/>
            <a:r>
              <a:rPr lang="en-US" dirty="0" smtClean="0"/>
              <a:t>Limited community involvement and feedback</a:t>
            </a:r>
          </a:p>
          <a:p>
            <a:pPr lvl="1" eaLnBrk="1" hangingPunct="1"/>
            <a:r>
              <a:rPr lang="en-US" dirty="0" smtClean="0"/>
              <a:t>No new content or web applications at launch</a:t>
            </a:r>
          </a:p>
          <a:p>
            <a:pPr lvl="1" eaLnBrk="1" hangingPunct="1">
              <a:buNone/>
            </a:pPr>
            <a:endParaRPr lang="en-US" dirty="0" smtClean="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Dickinson1">
  <a:themeElements>
    <a:clrScheme name="System Navigation v1(Advancem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ystem Navigation v1(Advanc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2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2600" b="0" i="0" u="none" strike="noStrike" cap="none" normalizeH="0" baseline="0" smtClean="0">
            <a:ln>
              <a:noFill/>
            </a:ln>
            <a:solidFill>
              <a:schemeClr val="bg1"/>
            </a:solidFill>
            <a:effectLst/>
            <a:latin typeface="Arial" charset="0"/>
          </a:defRPr>
        </a:defPPr>
      </a:lstStyle>
    </a:lnDef>
  </a:objectDefaults>
  <a:extraClrSchemeLst>
    <a:extraClrScheme>
      <a:clrScheme name="System Navigation v1(Advanceme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ystem Navigation v1(Advancem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ystem Navigation v1(Advanceme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ystem Navigation v1(Advanceme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ystem Navigation v1(Advanceme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ystem Navigation v1(Advanceme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ystem Navigation v1(Advanceme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tw06_General">
  <a:themeElements>
    <a:clrScheme name="dtw06_General 16">
      <a:dk1>
        <a:srgbClr val="000000"/>
      </a:dk1>
      <a:lt1>
        <a:srgbClr val="FFFFFF"/>
      </a:lt1>
      <a:dk2>
        <a:srgbClr val="003399"/>
      </a:dk2>
      <a:lt2>
        <a:srgbClr val="808080"/>
      </a:lt2>
      <a:accent1>
        <a:srgbClr val="BBE0E3"/>
      </a:accent1>
      <a:accent2>
        <a:srgbClr val="333399"/>
      </a:accent2>
      <a:accent3>
        <a:srgbClr val="FFFFFF"/>
      </a:accent3>
      <a:accent4>
        <a:srgbClr val="000000"/>
      </a:accent4>
      <a:accent5>
        <a:srgbClr val="DAEDEF"/>
      </a:accent5>
      <a:accent6>
        <a:srgbClr val="2D2D8A"/>
      </a:accent6>
      <a:hlink>
        <a:srgbClr val="C20A0A"/>
      </a:hlink>
      <a:folHlink>
        <a:srgbClr val="99CC00"/>
      </a:folHlink>
    </a:clrScheme>
    <a:fontScheme name="dtw06_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tw06_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w06_Gener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w06_Gener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w06_Gener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w06_Gener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w06_Gener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w06_Gener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w06_Gener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w06_Gener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w06_Gener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w06_Gener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w06_Gener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w06_General 13">
        <a:dk1>
          <a:srgbClr val="000000"/>
        </a:dk1>
        <a:lt1>
          <a:srgbClr val="FFFFFF"/>
        </a:lt1>
        <a:dk2>
          <a:srgbClr val="003399"/>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66"/>
        </a:hlink>
        <a:folHlink>
          <a:srgbClr val="99CC00"/>
        </a:folHlink>
      </a:clrScheme>
      <a:clrMap bg1="lt1" tx1="dk1" bg2="lt2" tx2="dk2" accent1="accent1" accent2="accent2" accent3="accent3" accent4="accent4" accent5="accent5" accent6="accent6" hlink="hlink" folHlink="folHlink"/>
    </a:extraClrScheme>
    <a:extraClrScheme>
      <a:clrScheme name="dtw06_General 14">
        <a:dk1>
          <a:srgbClr val="000000"/>
        </a:dk1>
        <a:lt1>
          <a:srgbClr val="FFFFFF"/>
        </a:lt1>
        <a:dk2>
          <a:srgbClr val="003399"/>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clrMap bg1="lt1" tx1="dk1" bg2="lt2" tx2="dk2" accent1="accent1" accent2="accent2" accent3="accent3" accent4="accent4" accent5="accent5" accent6="accent6" hlink="hlink" folHlink="folHlink"/>
    </a:extraClrScheme>
    <a:extraClrScheme>
      <a:clrScheme name="dtw06_General 15">
        <a:dk1>
          <a:srgbClr val="000000"/>
        </a:dk1>
        <a:lt1>
          <a:srgbClr val="FFFFFF"/>
        </a:lt1>
        <a:dk2>
          <a:srgbClr val="003399"/>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66"/>
        </a:hlink>
        <a:folHlink>
          <a:srgbClr val="99CC00"/>
        </a:folHlink>
      </a:clrScheme>
      <a:clrMap bg1="lt1" tx1="dk1" bg2="lt2" tx2="dk2" accent1="accent1" accent2="accent2" accent3="accent3" accent4="accent4" accent5="accent5" accent6="accent6" hlink="hlink" folHlink="folHlink"/>
    </a:extraClrScheme>
    <a:extraClrScheme>
      <a:clrScheme name="dtw06_General 16">
        <a:dk1>
          <a:srgbClr val="000000"/>
        </a:dk1>
        <a:lt1>
          <a:srgbClr val="FFFFFF"/>
        </a:lt1>
        <a:dk2>
          <a:srgbClr val="003399"/>
        </a:dk2>
        <a:lt2>
          <a:srgbClr val="808080"/>
        </a:lt2>
        <a:accent1>
          <a:srgbClr val="BBE0E3"/>
        </a:accent1>
        <a:accent2>
          <a:srgbClr val="333399"/>
        </a:accent2>
        <a:accent3>
          <a:srgbClr val="FFFFFF"/>
        </a:accent3>
        <a:accent4>
          <a:srgbClr val="000000"/>
        </a:accent4>
        <a:accent5>
          <a:srgbClr val="DAEDEF"/>
        </a:accent5>
        <a:accent6>
          <a:srgbClr val="2D2D8A"/>
        </a:accent6>
        <a:hlink>
          <a:srgbClr val="C20A0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97</TotalTime>
  <Words>1302</Words>
  <Application>Microsoft Office PowerPoint</Application>
  <PresentationFormat>On-screen Show (4:3)</PresentationFormat>
  <Paragraphs>237</Paragraphs>
  <Slides>35</Slides>
  <Notes>6</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Foundry</vt:lpstr>
      <vt:lpstr>Dickinson1</vt:lpstr>
      <vt:lpstr>dtw06_General</vt:lpstr>
      <vt:lpstr>Slide 1</vt:lpstr>
      <vt:lpstr>365 Days to a Campus-Wide Portal</vt:lpstr>
      <vt:lpstr>Overview</vt:lpstr>
      <vt:lpstr>About Dickinson College</vt:lpstr>
      <vt:lpstr>Our Goal</vt:lpstr>
      <vt:lpstr>Our Solution</vt:lpstr>
      <vt:lpstr>Our Challenges</vt:lpstr>
      <vt:lpstr>Our Approach</vt:lpstr>
      <vt:lpstr>Our Approach</vt:lpstr>
      <vt:lpstr>Our Plan – The Technology</vt:lpstr>
      <vt:lpstr>Our Plan – The Technology</vt:lpstr>
      <vt:lpstr>Our Plan – The People</vt:lpstr>
      <vt:lpstr>Our Plan – The Content</vt:lpstr>
      <vt:lpstr>Our Results</vt:lpstr>
      <vt:lpstr>Our Results</vt:lpstr>
      <vt:lpstr>Our Results</vt:lpstr>
      <vt:lpstr>Lessons Learned</vt:lpstr>
      <vt:lpstr>Since we launched…</vt:lpstr>
      <vt:lpstr>What’s Next</vt:lpstr>
      <vt:lpstr>About Penn College</vt:lpstr>
      <vt:lpstr>Our Goals</vt:lpstr>
      <vt:lpstr>Our Solution</vt:lpstr>
      <vt:lpstr>Our Challenges</vt:lpstr>
      <vt:lpstr>Our Approach</vt:lpstr>
      <vt:lpstr>Our Approach</vt:lpstr>
      <vt:lpstr>Our Approach</vt:lpstr>
      <vt:lpstr>Our Plan – The Technology</vt:lpstr>
      <vt:lpstr>Our Plan – The People</vt:lpstr>
      <vt:lpstr>Our Plan – The Content</vt:lpstr>
      <vt:lpstr>Our Plan – The Content</vt:lpstr>
      <vt:lpstr>Our Results</vt:lpstr>
      <vt:lpstr>Lessons Learned</vt:lpstr>
      <vt:lpstr>Since we launched…</vt:lpstr>
      <vt:lpstr>What’s Next</vt:lpstr>
      <vt:lpstr>Open to the Floor</vt:lpstr>
    </vt:vector>
  </TitlesOfParts>
  <Company>Dickinson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365 Days to a Campus-Wide Portal</dc:title>
  <dc:subject>MARC08</dc:subject>
  <dc:creator>Jill Forrester and Jim Cunningham</dc:creator>
  <cp:lastModifiedBy>Jim Cunningham</cp:lastModifiedBy>
  <cp:revision>19</cp:revision>
  <dcterms:created xsi:type="dcterms:W3CDTF">2008-01-09T18:08:08Z</dcterms:created>
  <dcterms:modified xsi:type="dcterms:W3CDTF">2008-01-18T16:14:03Z</dcterms:modified>
</cp:coreProperties>
</file>