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9" r:id="rId5"/>
    <p:sldId id="281" r:id="rId6"/>
    <p:sldId id="259" r:id="rId7"/>
    <p:sldId id="260" r:id="rId8"/>
    <p:sldId id="261" r:id="rId9"/>
    <p:sldId id="262" r:id="rId10"/>
    <p:sldId id="263" r:id="rId11"/>
    <p:sldId id="269" r:id="rId12"/>
    <p:sldId id="276" r:id="rId13"/>
    <p:sldId id="277" r:id="rId14"/>
    <p:sldId id="278" r:id="rId15"/>
    <p:sldId id="270" r:id="rId16"/>
    <p:sldId id="272" r:id="rId17"/>
    <p:sldId id="271" r:id="rId18"/>
    <p:sldId id="265" r:id="rId19"/>
    <p:sldId id="280" r:id="rId20"/>
    <p:sldId id="273" r:id="rId21"/>
    <p:sldId id="267" r:id="rId22"/>
    <p:sldId id="268" r:id="rId23"/>
    <p:sldId id="274" r:id="rId24"/>
    <p:sldId id="27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50"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57364"/>
            <a:ext cx="7772400" cy="1470025"/>
          </a:xfrm>
        </p:spPr>
        <p:txBody>
          <a:bodyPr anchor="ctr"/>
          <a:lstStyle>
            <a:lvl1pPr algn="r">
              <a:defRPr b="1" cap="none" spc="0">
                <a:ln w="18000">
                  <a:solidFill>
                    <a:schemeClr val="accent1">
                      <a:lumMod val="50000"/>
                    </a:schemeClr>
                  </a:solidFill>
                  <a:prstDash val="solid"/>
                  <a:miter lim="800000"/>
                </a:ln>
                <a:noFill/>
                <a:effectLst>
                  <a:outerShdw blurRad="25500" dist="23000" dir="7020000" algn="tl">
                    <a:srgbClr val="000000">
                      <a:alpha val="50000"/>
                    </a:srgbClr>
                  </a:outerShdw>
                </a:effectLst>
              </a:defRPr>
            </a:lvl1pPr>
          </a:lstStyle>
          <a:p>
            <a:r>
              <a:rPr kumimoji="0" lang="en-US" dirty="0" smtClean="0"/>
              <a:t>Click to edit Master title style</a:t>
            </a:r>
            <a:endParaRPr kumimoji="0" lang="en-US" dirty="0"/>
          </a:p>
        </p:txBody>
      </p:sp>
      <p:sp>
        <p:nvSpPr>
          <p:cNvPr id="3" name="Subtitle 2"/>
          <p:cNvSpPr>
            <a:spLocks noGrp="1"/>
          </p:cNvSpPr>
          <p:nvPr>
            <p:ph type="subTitle" idx="1"/>
          </p:nvPr>
        </p:nvSpPr>
        <p:spPr>
          <a:xfrm>
            <a:off x="2062792" y="3357562"/>
            <a:ext cx="6400800" cy="1752600"/>
          </a:xfrm>
        </p:spPr>
        <p:txBody>
          <a:bodyPr/>
          <a:lstStyle>
            <a:lvl1pPr marL="0" indent="0" algn="r">
              <a:buNone/>
              <a:defRPr sz="28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en-US" dirty="0" smtClean="0"/>
              <a:t>Click to edit Master subtitle style</a:t>
            </a:r>
            <a:endParaRPr kumimoji="0" lang="en-US" dirty="0"/>
          </a:p>
        </p:txBody>
      </p:sp>
      <p:sp>
        <p:nvSpPr>
          <p:cNvPr id="4" name="Date Placeholder 3"/>
          <p:cNvSpPr>
            <a:spLocks noGrp="1"/>
          </p:cNvSpPr>
          <p:nvPr>
            <p:ph type="dt" sz="half" idx="10"/>
          </p:nvPr>
        </p:nvSpPr>
        <p:spPr/>
        <p:txBody>
          <a:bodyPr/>
          <a:lstStyle/>
          <a:p>
            <a:fld id="{DDD0C049-7129-4E94-8F78-8483702F94A3}"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2416D2-ABAB-469C-8210-AFF2888C18F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p:cNvGrpSpPr/>
          <p:nvPr/>
        </p:nvGrpSpPr>
        <p:grpSpPr>
          <a:xfrm>
            <a:off x="2207747" y="1332379"/>
            <a:ext cx="6482858" cy="144000"/>
            <a:chOff x="2214546" y="1427612"/>
            <a:chExt cx="6482858" cy="144000"/>
          </a:xfrm>
        </p:grpSpPr>
        <p:sp>
          <p:nvSpPr>
            <p:cNvPr id="8" name="Chevron 7"/>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9" name="Rectangle 8"/>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600200"/>
            <a:ext cx="8229600" cy="482919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D0C049-7129-4E94-8F78-8483702F94A3}"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2416D2-ABAB-469C-8210-AFF2888C18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15206" y="274638"/>
            <a:ext cx="1471594" cy="6154758"/>
          </a:xfrm>
        </p:spPr>
        <p:txBody>
          <a:bodyPr vert="eaVert"/>
          <a:lstStyle>
            <a:lvl1pPr>
              <a:defRPr>
                <a:effectLst>
                  <a:outerShdw blurRad="50800" dist="50800" dir="18900000" algn="tl" rotWithShape="0">
                    <a:srgbClr val="000000">
                      <a:alpha val="43137"/>
                    </a:srgbClr>
                  </a:outerShdw>
                </a:effectLst>
              </a:defRPr>
            </a:lvl1p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686568" cy="615475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D0C049-7129-4E94-8F78-8483702F94A3}"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2416D2-ABAB-469C-8210-AFF2888C18F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0" y="76200"/>
            <a:ext cx="7381875" cy="1066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524000" y="1295400"/>
            <a:ext cx="7391400" cy="5257800"/>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6009E20B-D29C-42EF-8675-6492CB3D14F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7" name="Group 23"/>
          <p:cNvGrpSpPr/>
          <p:nvPr/>
        </p:nvGrpSpPr>
        <p:grpSpPr>
          <a:xfrm>
            <a:off x="2207747" y="1332379"/>
            <a:ext cx="6482858" cy="144000"/>
            <a:chOff x="2214546" y="1427612"/>
            <a:chExt cx="6482858" cy="144000"/>
          </a:xfrm>
        </p:grpSpPr>
        <p:sp>
          <p:nvSpPr>
            <p:cNvPr id="10" name="Chevron 9"/>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23" name="Rectangle 22"/>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D0C049-7129-4E94-8F78-8483702F94A3}"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2416D2-ABAB-469C-8210-AFF2888C18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3286113"/>
            <a:ext cx="7772400" cy="1362075"/>
          </a:xfrm>
        </p:spPr>
        <p:txBody>
          <a:bodyPr anchor="t"/>
          <a:lstStyle>
            <a:lvl1pPr algn="r">
              <a:defRPr sz="4000" b="0" cap="all">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1785926"/>
            <a:ext cx="7772400" cy="1500187"/>
          </a:xfrm>
        </p:spPr>
        <p:txBody>
          <a:bodyPr anchor="b"/>
          <a:lstStyle>
            <a:lvl1pPr marL="0" indent="0" algn="r">
              <a:buNone/>
              <a:defRPr sz="2000">
                <a:solidFill>
                  <a:schemeClr val="tx1">
                    <a:tint val="75000"/>
                  </a:schemeClr>
                </a:solidFill>
              </a:defRPr>
            </a:lvl1pPr>
            <a:lvl2pPr marL="457200" indent="0" algn="r">
              <a:buNone/>
              <a:defRPr sz="1800">
                <a:solidFill>
                  <a:schemeClr val="tx1">
                    <a:tint val="75000"/>
                  </a:schemeClr>
                </a:solidFill>
              </a:defRPr>
            </a:lvl2pPr>
            <a:lvl3pPr marL="914400" indent="0" algn="r">
              <a:buNone/>
              <a:defRPr sz="1600">
                <a:solidFill>
                  <a:schemeClr val="tx1">
                    <a:tint val="75000"/>
                  </a:schemeClr>
                </a:solidFill>
              </a:defRPr>
            </a:lvl3pPr>
            <a:lvl4pPr marL="1371600" indent="0" algn="r">
              <a:buNone/>
              <a:defRPr sz="1400">
                <a:solidFill>
                  <a:schemeClr val="tx1">
                    <a:tint val="75000"/>
                  </a:schemeClr>
                </a:solidFill>
              </a:defRPr>
            </a:lvl4pPr>
            <a:lvl5pPr marL="1828800" indent="0" algn="r">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D0C049-7129-4E94-8F78-8483702F94A3}" type="datetimeFigureOut">
              <a:rPr lang="en-US" smtClean="0"/>
              <a:pPr/>
              <a:t>1/16/2008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2416D2-ABAB-469C-8210-AFF2888C18F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p:cNvGrpSpPr/>
          <p:nvPr/>
        </p:nvGrpSpPr>
        <p:grpSpPr>
          <a:xfrm>
            <a:off x="2207747" y="1332379"/>
            <a:ext cx="6482858" cy="144000"/>
            <a:chOff x="2214546" y="1427612"/>
            <a:chExt cx="6482858" cy="144000"/>
          </a:xfrm>
        </p:grpSpPr>
        <p:sp>
          <p:nvSpPr>
            <p:cNvPr id="9" name="Chevron 8"/>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0" name="Rectangle 9"/>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DD0C049-7129-4E94-8F78-8483702F94A3}" type="datetimeFigureOut">
              <a:rPr lang="en-US" smtClean="0"/>
              <a:pPr/>
              <a:t>1/16/2008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2416D2-ABAB-469C-8210-AFF2888C18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2207747" y="1332379"/>
            <a:ext cx="6482858" cy="144000"/>
            <a:chOff x="2214546" y="1427612"/>
            <a:chExt cx="6482858" cy="144000"/>
          </a:xfrm>
        </p:grpSpPr>
        <p:sp>
          <p:nvSpPr>
            <p:cNvPr id="11" name="Chevron 10"/>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2" name="Rectangle 11"/>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DD0C049-7129-4E94-8F78-8483702F94A3}" type="datetimeFigureOut">
              <a:rPr lang="en-US" smtClean="0"/>
              <a:pPr/>
              <a:t>1/16/2008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2416D2-ABAB-469C-8210-AFF2888C18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p:nvGrpSpPr>
        <p:grpSpPr>
          <a:xfrm>
            <a:off x="2207747" y="1332379"/>
            <a:ext cx="6482858" cy="144000"/>
            <a:chOff x="2214546" y="1427612"/>
            <a:chExt cx="6482858" cy="144000"/>
          </a:xfrm>
        </p:grpSpPr>
        <p:sp>
          <p:nvSpPr>
            <p:cNvPr id="7" name="Chevron 6"/>
            <p:cNvSpPr/>
            <p:nvPr userDrawn="1"/>
          </p:nvSpPr>
          <p:spPr>
            <a:xfrm flipH="1">
              <a:off x="8643404" y="1427612"/>
              <a:ext cx="54000" cy="144000"/>
            </a:xfrm>
            <a:prstGeom prst="chevron">
              <a:avLst>
                <a:gd name="adj" fmla="val 50000"/>
              </a:avLst>
            </a:prstGeom>
            <a:gradFill flip="none" rotWithShape="1">
              <a:gsLst>
                <a:gs pos="0">
                  <a:schemeClr val="accent1">
                    <a:alpha val="20000"/>
                  </a:schemeClr>
                </a:gs>
                <a:gs pos="100000">
                  <a:schemeClr val="accent1">
                    <a:alpha val="1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8" name="Rectangle 7"/>
            <p:cNvSpPr/>
            <p:nvPr userDrawn="1"/>
          </p:nvSpPr>
          <p:spPr>
            <a:xfrm>
              <a:off x="2214546" y="1490779"/>
              <a:ext cx="6429600" cy="18000"/>
            </a:xfrm>
            <a:prstGeom prst="rect">
              <a:avLst/>
            </a:prstGeom>
            <a:gradFill flip="none" rotWithShape="1">
              <a:gsLst>
                <a:gs pos="0">
                  <a:schemeClr val="accent1">
                    <a:alpha val="20000"/>
                  </a:schemeClr>
                </a:gs>
                <a:gs pos="100000">
                  <a:schemeClr val="accent1">
                    <a:alpha val="4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sp>
        <p:nvSpPr>
          <p:cNvPr id="2" name="Title 1"/>
          <p:cNvSpPr>
            <a:spLocks noGrp="1"/>
          </p:cNvSpPr>
          <p:nvPr>
            <p:ph type="title"/>
          </p:nvPr>
        </p:nvSpPr>
        <p:spPr/>
        <p:txBody>
          <a:bodyPr/>
          <a:lstStyle>
            <a:lvl1pPr>
              <a:defRPr b="1" cap="none" spc="0">
                <a:ln w="18000">
                  <a:solidFill>
                    <a:schemeClr val="accent1">
                      <a:lumMod val="50000"/>
                    </a:schemeClr>
                  </a:solidFill>
                  <a:prstDash val="solid"/>
                  <a:miter lim="800000"/>
                </a:ln>
                <a:noFill/>
                <a:effectLst>
                  <a:outerShdw blurRad="25500" dist="23000" dir="7020000" algn="tl">
                    <a:srgbClr val="000000">
                      <a:alpha val="50000"/>
                    </a:srgbClr>
                  </a:outerShdw>
                </a:effectLst>
              </a:defRPr>
            </a:lvl1pPr>
          </a:lstStyle>
          <a:p>
            <a:r>
              <a:rPr kumimoji="0" lang="en-US" dirty="0" smtClean="0"/>
              <a:t>Click to edit Master title style</a:t>
            </a:r>
            <a:endParaRPr kumimoji="0" lang="en-US" dirty="0"/>
          </a:p>
        </p:txBody>
      </p:sp>
      <p:sp>
        <p:nvSpPr>
          <p:cNvPr id="3" name="Date Placeholder 2"/>
          <p:cNvSpPr>
            <a:spLocks noGrp="1"/>
          </p:cNvSpPr>
          <p:nvPr>
            <p:ph type="dt" sz="half" idx="10"/>
          </p:nvPr>
        </p:nvSpPr>
        <p:spPr/>
        <p:txBody>
          <a:bodyPr/>
          <a:lstStyle/>
          <a:p>
            <a:fld id="{DDD0C049-7129-4E94-8F78-8483702F94A3}" type="datetimeFigureOut">
              <a:rPr lang="en-US" smtClean="0"/>
              <a:pPr/>
              <a:t>1/16/2008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2416D2-ABAB-469C-8210-AFF2888C18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D0C049-7129-4E94-8F78-8483702F94A3}" type="datetimeFigureOut">
              <a:rPr lang="en-US" smtClean="0"/>
              <a:pPr/>
              <a:t>1/16/2008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2416D2-ABAB-469C-8210-AFF2888C18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580745" y="285728"/>
            <a:ext cx="5106055" cy="1162050"/>
          </a:xfrm>
        </p:spPr>
        <p:txBody>
          <a:bodyPr anchor="ctr">
            <a:normAutofit/>
          </a:bodyPr>
          <a:lstStyle>
            <a:lvl1pPr algn="ctr">
              <a:defRPr sz="3200" b="0" kern="1200" cap="all">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effectLst>
                  <a:outerShdw blurRad="44450" dist="41910" dir="3600000" algn="tl">
                    <a:srgbClr val="000000">
                      <a:alpha val="50000"/>
                    </a:srgbClr>
                  </a:outerShdw>
                </a:effectLst>
                <a:latin typeface="+mj-lt"/>
                <a:ea typeface="+mj-ea"/>
                <a:cs typeface="+mj-cs"/>
              </a:defRPr>
            </a:lvl1pPr>
          </a:lstStyle>
          <a:p>
            <a:r>
              <a:rPr kumimoji="0" lang="en-US" smtClean="0"/>
              <a:t>Click to edit Master title style</a:t>
            </a:r>
            <a:endParaRPr kumimoji="0" lang="en-US"/>
          </a:p>
        </p:txBody>
      </p:sp>
      <p:sp>
        <p:nvSpPr>
          <p:cNvPr id="3" name="Content Placeholder 2"/>
          <p:cNvSpPr>
            <a:spLocks noGrp="1"/>
          </p:cNvSpPr>
          <p:nvPr>
            <p:ph idx="1"/>
          </p:nvPr>
        </p:nvSpPr>
        <p:spPr>
          <a:xfrm>
            <a:off x="3575050" y="1446218"/>
            <a:ext cx="5111750" cy="467967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457201" y="285729"/>
            <a:ext cx="3008313" cy="5840435"/>
          </a:xfrm>
        </p:spPr>
        <p:txBody>
          <a:bodyPr anchor="b"/>
          <a:lstStyle>
            <a:lvl1pPr marL="0" indent="0">
              <a:spcAft>
                <a:spcPts val="0"/>
              </a:spcAft>
              <a:buNone/>
              <a:defRPr sz="1400"/>
            </a:lvl1pPr>
            <a:lvl2pPr marL="457200" indent="0">
              <a:spcAft>
                <a:spcPts val="0"/>
              </a:spcAft>
              <a:buNone/>
              <a:defRPr sz="1200"/>
            </a:lvl2pPr>
            <a:lvl3pPr marL="914400" indent="0">
              <a:spcAft>
                <a:spcPts val="0"/>
              </a:spcAft>
              <a:buNone/>
              <a:defRPr sz="1000"/>
            </a:lvl3pPr>
            <a:lvl4pPr marL="1371600" indent="0">
              <a:spcAft>
                <a:spcPts val="0"/>
              </a:spcAft>
              <a:buNone/>
              <a:defRPr sz="900"/>
            </a:lvl4pPr>
            <a:lvl5pPr marL="1828800" indent="0">
              <a:spcAft>
                <a:spcPts val="0"/>
              </a:spcAft>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DD0C049-7129-4E94-8F78-8483702F94A3}" type="datetimeFigureOut">
              <a:rPr lang="en-US" smtClean="0"/>
              <a:pPr/>
              <a:t>1/16/2008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2416D2-ABAB-469C-8210-AFF2888C18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715272" y="615868"/>
            <a:ext cx="928694" cy="5813528"/>
          </a:xfrm>
        </p:spPr>
        <p:txBody>
          <a:bodyPr vert="eaVert" anchor="ctr">
            <a:normAutofit/>
          </a:bodyPr>
          <a:lstStyle>
            <a:lvl1pPr algn="l">
              <a:defRPr sz="2800" b="0" kern="1200" cap="all">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16200000" scaled="1"/>
                  <a:tileRect/>
                </a:gradFill>
                <a:effectLst>
                  <a:outerShdw blurRad="44450" dist="41910" dir="18600000" algn="tl">
                    <a:srgbClr val="000000">
                      <a:alpha val="50000"/>
                    </a:srgbClr>
                  </a:outerShdw>
                </a:effectLst>
                <a:latin typeface="+mj-lt"/>
                <a:ea typeface="+mj-ea"/>
                <a:cs typeface="+mj-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714348" y="612777"/>
            <a:ext cx="6858048" cy="4745051"/>
          </a:xfrm>
          <a:ln w="38100" cap="flat" cmpd="sng" algn="ctr">
            <a:gradFill flip="none" rotWithShape="1">
              <a:gsLst>
                <a:gs pos="0">
                  <a:srgbClr val="000082"/>
                </a:gs>
                <a:gs pos="30000">
                  <a:srgbClr val="66008F"/>
                </a:gs>
                <a:gs pos="64999">
                  <a:srgbClr val="BA0066"/>
                </a:gs>
                <a:gs pos="89999">
                  <a:srgbClr val="FF0000"/>
                </a:gs>
                <a:gs pos="100000">
                  <a:srgbClr val="FF8200"/>
                </a:gs>
              </a:gsLst>
              <a:path path="rect">
                <a:fillToRect l="100000" t="100000"/>
              </a:path>
              <a:tileRect r="-100000" b="-100000"/>
            </a:gradFill>
            <a:prstDash val="solid"/>
          </a:ln>
          <a:effectLst>
            <a:outerShdw blurRad="38100" dist="50800" dir="5400000" algn="tl" rotWithShape="0">
              <a:srgbClr val="000000">
                <a:alpha val="50000"/>
              </a:srgbClr>
            </a:outerShdw>
          </a:effectLst>
        </p:spPr>
        <p:style>
          <a:lnRef idx="2">
            <a:schemeClr val="accent1"/>
          </a:lnRef>
          <a:fillRef idx="1">
            <a:schemeClr val="lt1"/>
          </a:fillRef>
          <a:effectRef idx="0">
            <a:schemeClr val="accent1"/>
          </a:effectRef>
          <a:fontRef idx="minor">
            <a:schemeClr val="dk1"/>
          </a:fontRef>
        </p:style>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en-US" smtClean="0"/>
              <a:t>Click icon to add picture</a:t>
            </a:r>
            <a:endParaRPr kumimoji="0" lang="en-US"/>
          </a:p>
        </p:txBody>
      </p:sp>
      <p:sp>
        <p:nvSpPr>
          <p:cNvPr id="4" name="Text Placeholder 3"/>
          <p:cNvSpPr>
            <a:spLocks noGrp="1"/>
          </p:cNvSpPr>
          <p:nvPr>
            <p:ph type="body" sz="half" idx="2"/>
          </p:nvPr>
        </p:nvSpPr>
        <p:spPr>
          <a:xfrm>
            <a:off x="714348" y="5500702"/>
            <a:ext cx="6858048" cy="92869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DD0C049-7129-4E94-8F78-8483702F94A3}" type="datetimeFigureOut">
              <a:rPr lang="en-US" smtClean="0"/>
              <a:pPr/>
              <a:t>1/16/2008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2416D2-ABAB-469C-8210-AFF2888C18F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blipFill>
            <a:blip r:embed="rId14">
              <a:alphaModFix amt="30000"/>
              <a:duotone>
                <a:schemeClr val="accent1"/>
                <a:srgbClr val="FFFFFF"/>
              </a:duotone>
            </a:blip>
            <a:tile tx="0" ty="0" sx="100000" sy="100000" flip="none" algn="tl"/>
          </a:blipFill>
          <a:ln w="25400" cap="flat" cmpd="sng" algn="ctr">
            <a:noFill/>
            <a:prstDash val="solid"/>
          </a:ln>
          <a:effectLst/>
        </p:spPr>
        <p:style>
          <a:lnRef idx="2">
            <a:schemeClr val="accent1"/>
          </a:lnRef>
          <a:fillRef idx="1">
            <a:schemeClr val="accent1"/>
          </a:fillRef>
          <a:effectRef idx="0">
            <a:schemeClr val="accent1"/>
          </a:effectRef>
          <a:fontRef idx="minor">
            <a:schemeClr val="lt1"/>
          </a:fontRef>
        </p:style>
        <p:txBody>
          <a:bodyPr rtlCol="0" anchor="ctr"/>
          <a:lstStyle/>
          <a:p>
            <a:pPr marL="0" algn="ctr" rtl="0" eaLnBrk="1" latinLnBrk="0" hangingPunct="1"/>
            <a:endParaRPr kumimoji="0" lang="zh-CN" altLang="en-US" kern="1200">
              <a:solidFill>
                <a:schemeClr val="lt1"/>
              </a:solidFill>
              <a:latin typeface="+mn-lt"/>
              <a:ea typeface="+mn-ea"/>
              <a:cs typeface="+mn-cs"/>
            </a:endParaRPr>
          </a:p>
        </p:txBody>
      </p:sp>
      <p:grpSp>
        <p:nvGrpSpPr>
          <p:cNvPr id="8" name="Group 17"/>
          <p:cNvGrpSpPr/>
          <p:nvPr/>
        </p:nvGrpSpPr>
        <p:grpSpPr>
          <a:xfrm>
            <a:off x="0" y="6570024"/>
            <a:ext cx="9144000" cy="288000"/>
            <a:chOff x="0" y="6353387"/>
            <a:chExt cx="9144000" cy="361763"/>
          </a:xfrm>
        </p:grpSpPr>
        <p:grpSp>
          <p:nvGrpSpPr>
            <p:cNvPr id="9" name="Group 16"/>
            <p:cNvGrpSpPr/>
            <p:nvPr/>
          </p:nvGrpSpPr>
          <p:grpSpPr>
            <a:xfrm>
              <a:off x="0" y="6353387"/>
              <a:ext cx="8756597" cy="360000"/>
              <a:chOff x="1" y="6353387"/>
              <a:chExt cx="8756597" cy="360000"/>
            </a:xfrm>
          </p:grpSpPr>
          <p:sp>
            <p:nvSpPr>
              <p:cNvPr id="10" name="Freeform 9"/>
              <p:cNvSpPr/>
              <p:nvPr userDrawn="1"/>
            </p:nvSpPr>
            <p:spPr>
              <a:xfrm>
                <a:off x="1" y="653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50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sp>
            <p:nvSpPr>
              <p:cNvPr id="11" name="Freeform 10"/>
              <p:cNvSpPr/>
              <p:nvPr userDrawn="1"/>
            </p:nvSpPr>
            <p:spPr>
              <a:xfrm flipV="1">
                <a:off x="1" y="6353387"/>
                <a:ext cx="8756597" cy="180000"/>
              </a:xfrm>
              <a:custGeom>
                <a:avLst/>
                <a:gdLst/>
                <a:ahLst/>
                <a:cxnLst/>
                <a:rect l="0" t="0" r="0" b="0"/>
                <a:pathLst>
                  <a:path w="7867650" h="177288">
                    <a:moveTo>
                      <a:pt x="7867650" y="177288"/>
                    </a:moveTo>
                    <a:lnTo>
                      <a:pt x="0" y="171450"/>
                    </a:lnTo>
                    <a:lnTo>
                      <a:pt x="0" y="0"/>
                    </a:lnTo>
                    <a:lnTo>
                      <a:pt x="7753350" y="0"/>
                    </a:lnTo>
                    <a:close/>
                  </a:path>
                </a:pathLst>
              </a:custGeom>
              <a:gradFill flip="none" rotWithShape="1">
                <a:gsLst>
                  <a:gs pos="25000">
                    <a:schemeClr val="accent1">
                      <a:shade val="75000"/>
                      <a:alpha val="75000"/>
                    </a:schemeClr>
                  </a:gs>
                  <a:gs pos="100000">
                    <a:schemeClr val="accent1">
                      <a:tint val="40000"/>
                      <a:alpha val="5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p>
            </p:txBody>
          </p:sp>
        </p:grpSp>
        <p:grpSp>
          <p:nvGrpSpPr>
            <p:cNvPr id="15" name="Group 15"/>
            <p:cNvGrpSpPr/>
            <p:nvPr/>
          </p:nvGrpSpPr>
          <p:grpSpPr>
            <a:xfrm>
              <a:off x="8640700" y="6354583"/>
              <a:ext cx="503300" cy="360567"/>
              <a:chOff x="8640700" y="6354583"/>
              <a:chExt cx="503300" cy="360567"/>
            </a:xfrm>
          </p:grpSpPr>
          <p:sp>
            <p:nvSpPr>
              <p:cNvPr id="12" name="Chevron 11"/>
              <p:cNvSpPr/>
              <p:nvPr userDrawn="1"/>
            </p:nvSpPr>
            <p:spPr>
              <a:xfrm flipH="1">
                <a:off x="8640700" y="6354583"/>
                <a:ext cx="249884" cy="360000"/>
              </a:xfrm>
              <a:prstGeom prst="chevron">
                <a:avLst>
                  <a:gd name="adj" fmla="val 50000"/>
                </a:avLst>
              </a:prstGeom>
              <a:gradFill flip="none" rotWithShape="1">
                <a:gsLst>
                  <a:gs pos="0">
                    <a:schemeClr val="accent1">
                      <a:alpha val="60000"/>
                    </a:schemeClr>
                  </a:gs>
                  <a:gs pos="100000">
                    <a:schemeClr val="accent1"/>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3" name="Chevron 12"/>
              <p:cNvSpPr/>
              <p:nvPr userDrawn="1"/>
            </p:nvSpPr>
            <p:spPr>
              <a:xfrm flipH="1">
                <a:off x="8767248" y="6355150"/>
                <a:ext cx="249884" cy="360000"/>
              </a:xfrm>
              <a:prstGeom prst="chevron">
                <a:avLst>
                  <a:gd name="adj" fmla="val 50000"/>
                </a:avLst>
              </a:prstGeom>
              <a:gradFill flip="none" rotWithShape="1">
                <a:gsLst>
                  <a:gs pos="0">
                    <a:schemeClr val="accent1"/>
                  </a:gs>
                  <a:gs pos="100000">
                    <a:schemeClr val="accent1">
                      <a:shade val="75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sp>
            <p:nvSpPr>
              <p:cNvPr id="14" name="Chevron 13"/>
              <p:cNvSpPr/>
              <p:nvPr userDrawn="1"/>
            </p:nvSpPr>
            <p:spPr>
              <a:xfrm flipH="1">
                <a:off x="8894116" y="6355000"/>
                <a:ext cx="249884" cy="360000"/>
              </a:xfrm>
              <a:prstGeom prst="chevron">
                <a:avLst>
                  <a:gd name="adj" fmla="val 50000"/>
                </a:avLst>
              </a:prstGeom>
              <a:gradFill flip="none" rotWithShape="1">
                <a:gsLst>
                  <a:gs pos="0">
                    <a:schemeClr val="accent1">
                      <a:shade val="75000"/>
                    </a:schemeClr>
                  </a:gs>
                  <a:gs pos="100000">
                    <a:schemeClr val="accent1">
                      <a:shade val="50000"/>
                      <a:shade val="20000"/>
                    </a:schemeClr>
                  </a:gs>
                </a:gsLst>
                <a:lin ang="10800000" scaled="1"/>
                <a:tileRect/>
              </a:gradFill>
              <a:ln w="254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zh-CN" altLang="en-US">
                  <a:solidFill>
                    <a:schemeClr val="tx1"/>
                  </a:solidFill>
                </a:endParaRPr>
              </a:p>
            </p:txBody>
          </p:sp>
        </p:grpSp>
      </p:grpSp>
      <p:sp>
        <p:nvSpPr>
          <p:cNvPr id="2" name="Title Placeholder 1"/>
          <p:cNvSpPr>
            <a:spLocks noGrp="1"/>
          </p:cNvSpPr>
          <p:nvPr>
            <p:ph type="title"/>
          </p:nvPr>
        </p:nvSpPr>
        <p:spPr>
          <a:xfrm>
            <a:off x="457200" y="274638"/>
            <a:ext cx="8229600" cy="1143000"/>
          </a:xfrm>
          <a:prstGeom prst="rect">
            <a:avLst/>
          </a:prstGeom>
        </p:spPr>
        <p:txBody>
          <a:bodyPr vert="horz" rtlCol="0" anchor="ctr">
            <a:normAutofit/>
            <a:scene3d>
              <a:camera prst="orthographicFront"/>
              <a:lightRig rig="threePt" dir="tl">
                <a:rot lat="0" lon="0" rev="7200000"/>
              </a:lightRig>
            </a:scene3d>
            <a:sp3d contourW="6350">
              <a:contourClr>
                <a:schemeClr val="accent1"/>
              </a:contourClr>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00200"/>
            <a:ext cx="8229600" cy="4525963"/>
          </a:xfrm>
          <a:prstGeom prst="rect">
            <a:avLst/>
          </a:prstGeom>
        </p:spPr>
        <p:txBody>
          <a:bodyPr vert="horz"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0" y="6570000"/>
            <a:ext cx="1643042" cy="288000"/>
          </a:xfrm>
          <a:prstGeom prst="rect">
            <a:avLst/>
          </a:prstGeom>
        </p:spPr>
        <p:txBody>
          <a:bodyPr vert="horz" rtlCol="0" anchor="ctr"/>
          <a:lstStyle>
            <a:lvl1pPr algn="l" eaLnBrk="1" latinLnBrk="0" hangingPunct="1">
              <a:defRPr kumimoji="0" sz="1200">
                <a:solidFill>
                  <a:schemeClr val="tx1">
                    <a:tint val="75000"/>
                  </a:schemeClr>
                </a:solidFill>
              </a:defRPr>
            </a:lvl1pPr>
          </a:lstStyle>
          <a:p>
            <a:fld id="{DDD0C049-7129-4E94-8F78-8483702F94A3}" type="datetimeFigureOut">
              <a:rPr lang="en-US" smtClean="0"/>
              <a:pPr/>
              <a:t>1/16/2008</a:t>
            </a:fld>
            <a:endParaRPr lang="en-US"/>
          </a:p>
        </p:txBody>
      </p:sp>
      <p:sp>
        <p:nvSpPr>
          <p:cNvPr id="5" name="Footer Placeholder 4"/>
          <p:cNvSpPr>
            <a:spLocks noGrp="1"/>
          </p:cNvSpPr>
          <p:nvPr>
            <p:ph type="ftr" sz="quarter" idx="3"/>
          </p:nvPr>
        </p:nvSpPr>
        <p:spPr>
          <a:xfrm>
            <a:off x="1643042" y="6570000"/>
            <a:ext cx="4214842" cy="288000"/>
          </a:xfrm>
          <a:prstGeom prst="rect">
            <a:avLst/>
          </a:prstGeom>
        </p:spPr>
        <p:txBody>
          <a:bodyPr vert="horz" rtlCol="0" anchor="ctr"/>
          <a:lstStyle>
            <a:lvl1pPr algn="l" eaLnBrk="1" latinLnBrk="0" hangingPunct="1">
              <a:defRPr kumimoji="0" sz="1200">
                <a:solidFill>
                  <a:schemeClr val="tx1">
                    <a:tint val="85000"/>
                  </a:schemeClr>
                </a:solidFill>
              </a:defRPr>
            </a:lvl1pPr>
          </a:lstStyle>
          <a:p>
            <a:endParaRPr lang="en-US"/>
          </a:p>
        </p:txBody>
      </p:sp>
      <p:sp>
        <p:nvSpPr>
          <p:cNvPr id="6" name="Slide Number Placeholder 5"/>
          <p:cNvSpPr>
            <a:spLocks noGrp="1"/>
          </p:cNvSpPr>
          <p:nvPr>
            <p:ph type="sldNum" sz="quarter" idx="4"/>
          </p:nvPr>
        </p:nvSpPr>
        <p:spPr>
          <a:xfrm>
            <a:off x="8572528" y="6570000"/>
            <a:ext cx="571472" cy="288000"/>
          </a:xfrm>
          <a:prstGeom prst="rect">
            <a:avLst/>
          </a:prstGeom>
        </p:spPr>
        <p:txBody>
          <a:bodyPr vert="horz" rtlCol="0" anchor="ctr"/>
          <a:lstStyle>
            <a:lvl1pPr algn="ctr" eaLnBrk="1" latinLnBrk="0" hangingPunct="1">
              <a:defRPr kumimoji="0" sz="1200">
                <a:solidFill>
                  <a:schemeClr val="tx1">
                    <a:tint val="95000"/>
                  </a:schemeClr>
                </a:solidFill>
              </a:defRPr>
            </a:lvl1pPr>
          </a:lstStyle>
          <a:p>
            <a:fld id="{172416D2-ABAB-469C-8210-AFF2888C18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latinLnBrk="0" hangingPunct="1">
        <a:spcBef>
          <a:spcPct val="0"/>
        </a:spcBef>
        <a:buNone/>
        <a:defRPr kumimoji="0" lang="zh-CN" altLang="en-US" sz="4400" b="1" kern="1200" dirty="0">
          <a:ln w="11430"/>
          <a:gradFill flip="none" rotWithShape="1">
            <a:gsLst>
              <a:gs pos="0">
                <a:schemeClr val="accent2"/>
              </a:gs>
              <a:gs pos="45000">
                <a:schemeClr val="accent2">
                  <a:tint val="60000"/>
                </a:schemeClr>
              </a:gs>
              <a:gs pos="90000">
                <a:schemeClr val="accent2">
                  <a:tint val="40000"/>
                </a:schemeClr>
              </a:gs>
              <a:gs pos="100000">
                <a:schemeClr val="accent2">
                  <a:tint val="20000"/>
                </a:schemeClr>
              </a:gs>
            </a:gsLst>
            <a:lin ang="5400000" scaled="1"/>
            <a:tileRect/>
          </a:gradFill>
          <a:effectLst>
            <a:outerShdw blurRad="44450" dist="41910" dir="3600000" algn="tl">
              <a:srgbClr val="000000">
                <a:alpha val="50000"/>
              </a:srgbClr>
            </a:outerShdw>
          </a:effectLst>
          <a:latin typeface="+mj-lt"/>
          <a:ea typeface="+mj-ea"/>
          <a:cs typeface="+mj-cs"/>
        </a:defRPr>
      </a:lvl1pPr>
      <a:lvl2pPr eaLnBrk="1" latinLnBrk="0" hangingPunct="1">
        <a:defRPr kumimoji="0">
          <a:solidFill>
            <a:schemeClr val="tx2"/>
          </a:solidFill>
        </a:defRPr>
      </a:lvl2pPr>
      <a:lvl3pPr eaLnBrk="1" latinLnBrk="0" hangingPunct="1">
        <a:defRPr kumimoji="0">
          <a:solidFill>
            <a:schemeClr val="tx2"/>
          </a:solidFill>
        </a:defRPr>
      </a:lvl3pPr>
      <a:lvl4pPr eaLnBrk="1" latinLnBrk="0" hangingPunct="1">
        <a:defRPr kumimoji="0">
          <a:solidFill>
            <a:schemeClr val="tx2"/>
          </a:solidFill>
        </a:defRPr>
      </a:lvl4pPr>
      <a:lvl5pPr eaLnBrk="1" latinLnBrk="0" hangingPunct="1">
        <a:defRPr kumimoji="0">
          <a:solidFill>
            <a:schemeClr val="tx2"/>
          </a:solidFill>
        </a:defRPr>
      </a:lvl5pPr>
      <a:lvl6pPr eaLnBrk="1" latinLnBrk="0" hangingPunct="1">
        <a:defRPr kumimoji="0">
          <a:solidFill>
            <a:schemeClr val="tx2"/>
          </a:solidFill>
        </a:defRPr>
      </a:lvl6pPr>
      <a:lvl7pPr eaLnBrk="1" latinLnBrk="0" hangingPunct="1">
        <a:defRPr kumimoji="0">
          <a:solidFill>
            <a:schemeClr val="tx2"/>
          </a:solidFill>
        </a:defRPr>
      </a:lvl7pPr>
      <a:lvl8pPr eaLnBrk="1" latinLnBrk="0" hangingPunct="1">
        <a:defRPr kumimoji="0">
          <a:solidFill>
            <a:schemeClr val="tx2"/>
          </a:solidFill>
        </a:defRPr>
      </a:lvl8pPr>
      <a:lvl9pPr eaLnBrk="1" latinLnBrk="0" hangingPunct="1">
        <a:defRPr kumimoji="0">
          <a:solidFill>
            <a:schemeClr val="tx2"/>
          </a:solidFill>
        </a:defRPr>
      </a:lvl9pPr>
    </p:titleStyle>
    <p:bodyStyle>
      <a:lvl1pPr marL="342900" indent="-342900" algn="l" rtl="0" eaLnBrk="1" latinLnBrk="0" hangingPunct="1">
        <a:spcBef>
          <a:spcPct val="20000"/>
        </a:spcBef>
        <a:buClr>
          <a:schemeClr val="tx2"/>
        </a:buClr>
        <a:buSzPct val="50000"/>
        <a:buFont typeface="Wingdings 2"/>
        <a:buChar char=""/>
        <a:defRPr kumimoji="0" sz="3200" kern="1200">
          <a:solidFill>
            <a:schemeClr val="tx1"/>
          </a:solidFill>
          <a:latin typeface="+mn-lt"/>
          <a:ea typeface="+mn-ea"/>
          <a:cs typeface="+mn-cs"/>
        </a:defRPr>
      </a:lvl1pPr>
      <a:lvl2pPr marL="742950" indent="-285750" algn="l" rtl="0" eaLnBrk="1" latinLnBrk="0" hangingPunct="1">
        <a:spcBef>
          <a:spcPct val="20000"/>
        </a:spcBef>
        <a:buClr>
          <a:schemeClr val="tx2"/>
        </a:buClr>
        <a:buSzPct val="60000"/>
        <a:buFont typeface="Wingdings 2"/>
        <a:buChar char=""/>
        <a:defRPr kumimoji="0" sz="2800" kern="1200">
          <a:solidFill>
            <a:schemeClr val="tx1"/>
          </a:solidFill>
          <a:latin typeface="+mn-lt"/>
          <a:ea typeface="+mn-ea"/>
          <a:cs typeface="+mn-cs"/>
        </a:defRPr>
      </a:lvl2pPr>
      <a:lvl3pPr marL="1143000" indent="-228600" algn="l" rtl="0" eaLnBrk="1" latinLnBrk="0" hangingPunct="1">
        <a:spcBef>
          <a:spcPct val="20000"/>
        </a:spcBef>
        <a:buClr>
          <a:schemeClr val="tx2"/>
        </a:buClr>
        <a:buSzPct val="60000"/>
        <a:buFont typeface="Wingdings 2"/>
        <a:buChar char=""/>
        <a:defRPr kumimoji="0" sz="2400" kern="1200">
          <a:solidFill>
            <a:schemeClr val="tx1"/>
          </a:solidFill>
          <a:latin typeface="+mn-lt"/>
          <a:ea typeface="+mn-ea"/>
          <a:cs typeface="+mn-cs"/>
        </a:defRPr>
      </a:lvl3pPr>
      <a:lvl4pPr marL="16002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4pPr>
      <a:lvl5pPr marL="2057400" indent="-228600" algn="l" rtl="0" eaLnBrk="1" latinLnBrk="0" hangingPunct="1">
        <a:spcBef>
          <a:spcPct val="20000"/>
        </a:spcBef>
        <a:buClr>
          <a:schemeClr val="tx2"/>
        </a:buClr>
        <a:buSzPct val="60000"/>
        <a:buFont typeface="Wingdings 2"/>
        <a:buChar char=""/>
        <a:defRPr kumimoji="0" sz="2000" kern="1200">
          <a:solidFill>
            <a:schemeClr val="tx1"/>
          </a:solidFill>
          <a:latin typeface="+mn-lt"/>
          <a:ea typeface="+mn-ea"/>
          <a:cs typeface="+mn-cs"/>
        </a:defRPr>
      </a:lvl5pPr>
      <a:lvl6pPr marL="2514600" indent="-228600" algn="l" rtl="0" eaLnBrk="1" latinLnBrk="0" hangingPunct="1">
        <a:spcBef>
          <a:spcPct val="20000"/>
        </a:spcBef>
        <a:buFont typeface="Arial"/>
        <a:buChar char="•"/>
        <a:defRPr kumimoji="0" sz="2000" kern="1200">
          <a:solidFill>
            <a:schemeClr val="tx1"/>
          </a:solidFill>
          <a:latin typeface="+mn-lt"/>
          <a:ea typeface="+mn-ea"/>
          <a:cs typeface="+mn-cs"/>
        </a:defRPr>
      </a:lvl6pPr>
      <a:lvl7pPr marL="2971800" indent="-228600" algn="l" rtl="0" eaLnBrk="1" latinLnBrk="0" hangingPunct="1">
        <a:spcBef>
          <a:spcPct val="20000"/>
        </a:spcBef>
        <a:buFont typeface="Arial"/>
        <a:buChar char="•"/>
        <a:defRPr kumimoji="0" sz="2000" kern="1200">
          <a:solidFill>
            <a:schemeClr val="tx1"/>
          </a:solidFill>
          <a:latin typeface="+mn-lt"/>
          <a:ea typeface="+mn-ea"/>
          <a:cs typeface="+mn-cs"/>
        </a:defRPr>
      </a:lvl7pPr>
      <a:lvl8pPr marL="3429000" indent="-228600" algn="l" rtl="0" eaLnBrk="1" latinLnBrk="0" hangingPunct="1">
        <a:spcBef>
          <a:spcPct val="20000"/>
        </a:spcBef>
        <a:buFont typeface="Arial"/>
        <a:buChar char="•"/>
        <a:defRPr kumimoji="0" sz="2000" kern="1200">
          <a:solidFill>
            <a:schemeClr val="tx1"/>
          </a:solidFill>
          <a:latin typeface="+mn-lt"/>
          <a:ea typeface="+mn-ea"/>
          <a:cs typeface="+mn-cs"/>
        </a:defRPr>
      </a:lvl8pPr>
      <a:lvl9pPr marL="3886200" indent="-228600" algn="l" rtl="0" eaLnBrk="1" latinLnBrk="0" hangingPunct="1">
        <a:spcBef>
          <a:spcPct val="20000"/>
        </a:spcBef>
        <a:buFont typeface="Arial"/>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2.hn.psu.edu/hn/makingtheconnection.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its.psu.edu/students/" TargetMode="External"/><Relationship Id="rId2" Type="http://schemas.openxmlformats.org/officeDocument/2006/relationships/hyperlink" Target="http://eportfolio.psu.edu/" TargetMode="External"/><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its.psu.edu/training/resources/index.html" TargetMode="External"/><Relationship Id="rId2" Type="http://schemas.openxmlformats.org/officeDocument/2006/relationships/hyperlink" Target="http://www2.hn.psu.edu/staff/jritzko/" TargetMode="External"/><Relationship Id="rId1" Type="http://schemas.openxmlformats.org/officeDocument/2006/relationships/slideLayout" Target="../slideLayouts/slideLayout6.xml"/><Relationship Id="rId4" Type="http://schemas.openxmlformats.org/officeDocument/2006/relationships/hyperlink" Target="http://its.psu.edu/training/resources/handouts/index.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13.jpeg"/><Relationship Id="rId7" Type="http://schemas.openxmlformats.org/officeDocument/2006/relationships/image" Target="../media/image17.jpeg"/><Relationship Id="rId2" Type="http://schemas.openxmlformats.org/officeDocument/2006/relationships/image" Target="../media/image12.jpeg"/><Relationship Id="rId1" Type="http://schemas.openxmlformats.org/officeDocument/2006/relationships/slideLayout" Target="../slideLayouts/slideLayout6.xml"/><Relationship Id="rId6" Type="http://schemas.openxmlformats.org/officeDocument/2006/relationships/image" Target="../media/image16.jpeg"/><Relationship Id="rId5" Type="http://schemas.openxmlformats.org/officeDocument/2006/relationships/image" Target="../media/image15.jpeg"/><Relationship Id="rId4" Type="http://schemas.openxmlformats.org/officeDocument/2006/relationships/image" Target="../media/image14.jpeg"/></Relationships>
</file>

<file path=ppt/slides/_rels/slide2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en.wikipedia.org/wiki/AT&amp;T_Hobbit" TargetMode="External"/><Relationship Id="rId2" Type="http://schemas.openxmlformats.org/officeDocument/2006/relationships/hyperlink" Target="http://en.wikipedia.org/wiki/Elk_Cloner" TargetMode="External"/><Relationship Id="rId1" Type="http://schemas.openxmlformats.org/officeDocument/2006/relationships/slideLayout" Target="../slideLayouts/slideLayout2.xml"/><Relationship Id="rId4" Type="http://schemas.openxmlformats.org/officeDocument/2006/relationships/hyperlink" Target="http://en.wikipedia.org/wiki/Mosaic_(web_browser)"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satisfaction2004freq.pdf" TargetMode="External"/><Relationship Id="rId2" Type="http://schemas.openxmlformats.org/officeDocument/2006/relationships/hyperlink" Target="satisfsurvy1.pdf"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How To Make Support Easier Through Effective Training</a:t>
            </a:r>
            <a:endParaRPr lang="en-US" dirty="0"/>
          </a:p>
        </p:txBody>
      </p:sp>
      <p:sp>
        <p:nvSpPr>
          <p:cNvPr id="3" name="Subtitle 2"/>
          <p:cNvSpPr>
            <a:spLocks noGrp="1"/>
          </p:cNvSpPr>
          <p:nvPr>
            <p:ph type="subTitle" idx="1"/>
          </p:nvPr>
        </p:nvSpPr>
        <p:spPr>
          <a:xfrm>
            <a:off x="1295400" y="3357562"/>
            <a:ext cx="7168192" cy="2357438"/>
          </a:xfrm>
        </p:spPr>
        <p:txBody>
          <a:bodyPr>
            <a:noAutofit/>
          </a:bodyPr>
          <a:lstStyle/>
          <a:p>
            <a:r>
              <a:rPr lang="en-US" sz="2200" dirty="0" smtClean="0"/>
              <a:t>EDUCAUSE</a:t>
            </a:r>
          </a:p>
          <a:p>
            <a:r>
              <a:rPr lang="en-US" sz="2200" dirty="0" smtClean="0"/>
              <a:t>Mid-Atlantic Regional Conference 08</a:t>
            </a:r>
          </a:p>
          <a:p>
            <a:r>
              <a:rPr lang="en-US" sz="2200" dirty="0" smtClean="0"/>
              <a:t>Christine </a:t>
            </a:r>
            <a:r>
              <a:rPr lang="en-US" sz="2200" dirty="0" err="1" smtClean="0"/>
              <a:t>Mencer</a:t>
            </a:r>
            <a:endParaRPr lang="en-US" sz="2200" dirty="0" smtClean="0"/>
          </a:p>
          <a:p>
            <a:r>
              <a:rPr lang="en-US" sz="2200" dirty="0" smtClean="0"/>
              <a:t>Director of Information Technology</a:t>
            </a:r>
          </a:p>
          <a:p>
            <a:r>
              <a:rPr lang="en-US" sz="2200" dirty="0" smtClean="0"/>
              <a:t>The Pennsylvania State University, Hazleton Campus</a:t>
            </a:r>
            <a:endParaRPr lang="en-US" sz="2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none"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What We Found</a:t>
            </a:r>
            <a:endParaRPr lang="en-US" b="1" cap="none"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graphicFrame>
        <p:nvGraphicFramePr>
          <p:cNvPr id="10" name="Table 9"/>
          <p:cNvGraphicFramePr>
            <a:graphicFrameLocks noGrp="1"/>
          </p:cNvGraphicFramePr>
          <p:nvPr/>
        </p:nvGraphicFramePr>
        <p:xfrm>
          <a:off x="3440805" y="1219200"/>
          <a:ext cx="5638800" cy="5257800"/>
        </p:xfrm>
        <a:graphic>
          <a:graphicData uri="http://schemas.openxmlformats.org/drawingml/2006/table">
            <a:tbl>
              <a:tblPr firstRow="1" bandRow="1">
                <a:tableStyleId>{21E4AEA4-8DFA-4A89-87EB-49C32662AFE0}</a:tableStyleId>
              </a:tblPr>
              <a:tblGrid>
                <a:gridCol w="1879600"/>
                <a:gridCol w="1879600"/>
                <a:gridCol w="1879600"/>
              </a:tblGrid>
              <a:tr h="660141">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r>
                        <a:rPr lang="en-US" sz="1600" dirty="0" smtClean="0"/>
                        <a:t>Students</a:t>
                      </a:r>
                    </a:p>
                    <a:p>
                      <a:pPr>
                        <a:buFont typeface="Arial" pitchFamily="34" charset="0"/>
                        <a:buNone/>
                      </a:pPr>
                      <a:endParaRPr lang="en-US" sz="1600" dirty="0"/>
                    </a:p>
                  </a:txBody>
                  <a:tcPr/>
                </a:tc>
                <a:tc>
                  <a:txBody>
                    <a:bodyPr/>
                    <a:lstStyle/>
                    <a:p>
                      <a:r>
                        <a:rPr lang="en-US" sz="1600" dirty="0" smtClean="0"/>
                        <a:t>Faculty</a:t>
                      </a:r>
                      <a:endParaRPr lang="en-US" sz="1600" dirty="0"/>
                    </a:p>
                  </a:txBody>
                  <a:tcPr/>
                </a:tc>
                <a:tc>
                  <a:txBody>
                    <a:bodyPr/>
                    <a:lstStyle/>
                    <a:p>
                      <a:r>
                        <a:rPr lang="en-US" sz="1600" dirty="0" smtClean="0"/>
                        <a:t>Staff</a:t>
                      </a:r>
                      <a:endParaRPr lang="en-US" sz="1600" dirty="0"/>
                    </a:p>
                  </a:txBody>
                  <a:tcPr/>
                </a:tc>
              </a:tr>
              <a:tr h="4597659">
                <a:tc>
                  <a:txBody>
                    <a:bodyPr/>
                    <a:lstStyle/>
                    <a:p>
                      <a:pPr marL="342900" indent="-342900" algn="l">
                        <a:buFont typeface="+mj-lt"/>
                        <a:buAutoNum type="arabicPeriod"/>
                      </a:pPr>
                      <a:r>
                        <a:rPr lang="en-US" sz="1400" dirty="0" smtClean="0"/>
                        <a:t>Although are tech savvy,</a:t>
                      </a:r>
                      <a:r>
                        <a:rPr lang="en-US" sz="1400" baseline="0" dirty="0" smtClean="0"/>
                        <a:t> </a:t>
                      </a:r>
                      <a:r>
                        <a:rPr lang="en-US" sz="1400" dirty="0" smtClean="0"/>
                        <a:t>were not comfortable using many of the technologies needed in their classes.</a:t>
                      </a:r>
                    </a:p>
                    <a:p>
                      <a:pPr marL="342900" lvl="0" indent="-342900" algn="l">
                        <a:buFont typeface="+mj-lt"/>
                        <a:buAutoNum type="arabicPeriod"/>
                      </a:pPr>
                      <a:r>
                        <a:rPr lang="en-US" sz="1400" dirty="0" smtClean="0"/>
                        <a:t>Were not using the resources available to them. </a:t>
                      </a:r>
                    </a:p>
                    <a:p>
                      <a:pPr marL="342900" lvl="0" indent="-342900" algn="l">
                        <a:buFont typeface="+mj-lt"/>
                        <a:buAutoNum type="arabicPeriod"/>
                      </a:pPr>
                      <a:r>
                        <a:rPr lang="en-US" sz="1400" dirty="0" smtClean="0"/>
                        <a:t>Were not prepared with the necessary skills to protect themselves on a large network.</a:t>
                      </a:r>
                    </a:p>
                    <a:p>
                      <a:pPr>
                        <a:buFont typeface="Arial" pitchFamily="34" charset="0"/>
                        <a:buNone/>
                      </a:pPr>
                      <a:endParaRPr lang="en-US" sz="1100" dirty="0"/>
                    </a:p>
                  </a:txBody>
                  <a:tcPr/>
                </a:tc>
                <a:tc>
                  <a:txBody>
                    <a:bodyPr/>
                    <a:lstStyle/>
                    <a:p>
                      <a:pPr marL="342900" indent="-342900">
                        <a:buAutoNum type="arabicPeriod"/>
                      </a:pPr>
                      <a:r>
                        <a:rPr lang="en-US" sz="1400" dirty="0" smtClean="0"/>
                        <a:t>Perceived using technology as being to time consuming.</a:t>
                      </a:r>
                    </a:p>
                    <a:p>
                      <a:pPr marL="342900" indent="-342900">
                        <a:buAutoNum type="arabicPeriod"/>
                      </a:pPr>
                      <a:r>
                        <a:rPr lang="en-US" sz="1400" dirty="0" smtClean="0"/>
                        <a:t>Perceived students to be tech savvy and assumed students</a:t>
                      </a:r>
                      <a:r>
                        <a:rPr lang="en-US" sz="1400" baseline="0" dirty="0" smtClean="0"/>
                        <a:t> were able to use the technology without instruction.</a:t>
                      </a:r>
                    </a:p>
                    <a:p>
                      <a:pPr marL="342900" indent="-342900">
                        <a:buAutoNum type="arabicPeriod"/>
                      </a:pPr>
                      <a:r>
                        <a:rPr lang="en-US" sz="1400" baseline="0" dirty="0" smtClean="0"/>
                        <a:t>Were not aware of resources available to them.</a:t>
                      </a:r>
                    </a:p>
                    <a:p>
                      <a:pPr marL="342900" indent="-342900">
                        <a:buAutoNum type="arabicPeriod"/>
                      </a:pPr>
                      <a:r>
                        <a:rPr lang="en-US" sz="1400" baseline="0" dirty="0" smtClean="0"/>
                        <a:t>Were misusing the technology or lacked the skills to use it to their benefit.</a:t>
                      </a:r>
                      <a:endParaRPr lang="en-US" sz="1400" dirty="0"/>
                    </a:p>
                  </a:txBody>
                  <a:tcPr/>
                </a:tc>
                <a:tc>
                  <a:txBody>
                    <a:bodyPr/>
                    <a:lstStyle/>
                    <a:p>
                      <a:pPr marL="342900" indent="-342900">
                        <a:buFont typeface="+mj-lt"/>
                        <a:buAutoNum type="arabicPeriod"/>
                      </a:pPr>
                      <a:r>
                        <a:rPr lang="en-US" sz="1400" dirty="0" smtClean="0"/>
                        <a:t>Lacked</a:t>
                      </a:r>
                      <a:r>
                        <a:rPr lang="en-US" sz="1400" baseline="0" dirty="0" smtClean="0"/>
                        <a:t> skills in newer technologies.</a:t>
                      </a:r>
                    </a:p>
                    <a:p>
                      <a:pPr marL="342900" indent="-342900">
                        <a:buFont typeface="+mj-lt"/>
                        <a:buAutoNum type="arabicPeriod"/>
                      </a:pPr>
                      <a:r>
                        <a:rPr lang="en-US" sz="1400" baseline="0" dirty="0" smtClean="0"/>
                        <a:t>Were not aware of, or were not using  job related technology resources.</a:t>
                      </a:r>
                    </a:p>
                    <a:p>
                      <a:pPr marL="342900" indent="-342900">
                        <a:buFont typeface="+mj-lt"/>
                        <a:buAutoNum type="arabicPeriod"/>
                      </a:pPr>
                      <a:r>
                        <a:rPr lang="en-US" sz="1400" baseline="0" dirty="0" smtClean="0"/>
                        <a:t>Lacked important computer skills, for example, file management.</a:t>
                      </a:r>
                      <a:endParaRPr lang="en-US" sz="1400" dirty="0"/>
                    </a:p>
                  </a:txBody>
                  <a:tcPr/>
                </a:tc>
              </a:tr>
            </a:tbl>
          </a:graphicData>
        </a:graphic>
      </p:graphicFrame>
      <p:sp>
        <p:nvSpPr>
          <p:cNvPr id="13" name="TextBox 12"/>
          <p:cNvSpPr txBox="1"/>
          <p:nvPr/>
        </p:nvSpPr>
        <p:spPr>
          <a:xfrm>
            <a:off x="138447" y="524817"/>
            <a:ext cx="3276600" cy="5940088"/>
          </a:xfrm>
          <a:prstGeom prst="rect">
            <a:avLst/>
          </a:prstGeom>
          <a:noFill/>
          <a:ln>
            <a:solidFill>
              <a:srgbClr val="0070C0"/>
            </a:solidFill>
          </a:ln>
        </p:spPr>
        <p:txBody>
          <a:bodyPr wrap="square" rtlCol="0">
            <a:spAutoFit/>
          </a:bodyPr>
          <a:lstStyle/>
          <a:p>
            <a:r>
              <a:rPr lang="en-US" sz="2000" dirty="0" smtClean="0"/>
              <a:t>In comparing the information we gathered, we also noticed many of the request for IT assistance were directly related to areas of weakness which are mention in the table to the right. It became clear, that if we redirected our training efforts, we could enable our end users to more fluently use the technology resources provided to them.  While also, effectively creating an environment that allowed IT staff to better utilize their time on more campus critical technology infrastructure.</a:t>
            </a:r>
            <a:endParaRPr lang="en-U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51" name="Rectangle 23"/>
          <p:cNvSpPr>
            <a:spLocks noGrp="1" noChangeArrowheads="1"/>
          </p:cNvSpPr>
          <p:nvPr>
            <p:ph type="title"/>
          </p:nvPr>
        </p:nvSpPr>
        <p:spPr>
          <a:xfrm>
            <a:off x="881063" y="76200"/>
            <a:ext cx="7381875" cy="1066800"/>
          </a:xfrm>
        </p:spPr>
        <p:txBody>
          <a:bodyPr/>
          <a:lstStyle/>
          <a:p>
            <a:r>
              <a:rPr lang="en-US"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Help for Everyone</a:t>
            </a:r>
            <a:endParaRPr lang="en-US"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pic>
        <p:nvPicPr>
          <p:cNvPr id="150553" name="Picture 25" descr="17"/>
          <p:cNvPicPr>
            <a:picLocks noChangeAspect="1" noChangeArrowheads="1"/>
          </p:cNvPicPr>
          <p:nvPr/>
        </p:nvPicPr>
        <p:blipFill>
          <a:blip r:embed="rId2" cstate="print"/>
          <a:srcRect/>
          <a:stretch>
            <a:fillRect/>
          </a:stretch>
        </p:blipFill>
        <p:spPr bwMode="auto">
          <a:xfrm>
            <a:off x="1828800" y="2057400"/>
            <a:ext cx="5562600" cy="4448792"/>
          </a:xfrm>
          <a:prstGeom prst="rect">
            <a:avLst/>
          </a:prstGeom>
          <a:noFill/>
        </p:spPr>
      </p:pic>
      <p:sp>
        <p:nvSpPr>
          <p:cNvPr id="8" name="TextBox 7"/>
          <p:cNvSpPr txBox="1"/>
          <p:nvPr/>
        </p:nvSpPr>
        <p:spPr>
          <a:xfrm>
            <a:off x="1524000" y="1219200"/>
            <a:ext cx="6400800" cy="1200329"/>
          </a:xfrm>
          <a:prstGeom prst="rect">
            <a:avLst/>
          </a:prstGeom>
          <a:noFill/>
        </p:spPr>
        <p:txBody>
          <a:bodyPr wrap="square" rtlCol="0">
            <a:spAutoFit/>
          </a:bodyPr>
          <a:lstStyle/>
          <a:p>
            <a:pPr lvl="0"/>
            <a:r>
              <a:rPr kumimoji="1" lang="en-US" sz="2400" b="1" dirty="0" smtClean="0">
                <a:latin typeface="Tahoma" pitchFamily="34" charset="0"/>
              </a:rPr>
              <a:t>Faculty, staff and students can find help online with our online tutorials…</a:t>
            </a:r>
          </a:p>
          <a:p>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51" name="Rectangle 23"/>
          <p:cNvSpPr>
            <a:spLocks noGrp="1" noChangeArrowheads="1"/>
          </p:cNvSpPr>
          <p:nvPr>
            <p:ph type="title"/>
          </p:nvPr>
        </p:nvSpPr>
        <p:spPr>
          <a:xfrm>
            <a:off x="881063" y="76200"/>
            <a:ext cx="7381875" cy="1066800"/>
          </a:xfrm>
        </p:spPr>
        <p:txBody>
          <a:bodyPr/>
          <a:lstStyle/>
          <a:p>
            <a:r>
              <a:rPr lang="en-US"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Help for Everyone</a:t>
            </a:r>
            <a:endParaRPr lang="en-US"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grpSp>
        <p:nvGrpSpPr>
          <p:cNvPr id="9" name="Group 8"/>
          <p:cNvGrpSpPr/>
          <p:nvPr/>
        </p:nvGrpSpPr>
        <p:grpSpPr>
          <a:xfrm>
            <a:off x="1600200" y="1447800"/>
            <a:ext cx="5943600" cy="5212750"/>
            <a:chOff x="1600200" y="1447800"/>
            <a:chExt cx="5943600" cy="5212750"/>
          </a:xfrm>
        </p:grpSpPr>
        <p:pic>
          <p:nvPicPr>
            <p:cNvPr id="150554" name="Picture 26"/>
            <p:cNvPicPr>
              <a:picLocks noChangeAspect="1" noChangeArrowheads="1"/>
            </p:cNvPicPr>
            <p:nvPr/>
          </p:nvPicPr>
          <p:blipFill>
            <a:blip r:embed="rId2" cstate="print"/>
            <a:srcRect/>
            <a:stretch>
              <a:fillRect/>
            </a:stretch>
          </p:blipFill>
          <p:spPr bwMode="auto">
            <a:xfrm>
              <a:off x="1600200" y="1905000"/>
              <a:ext cx="5943600" cy="4755550"/>
            </a:xfrm>
            <a:prstGeom prst="rect">
              <a:avLst/>
            </a:prstGeom>
            <a:noFill/>
            <a:ln w="9525">
              <a:noFill/>
              <a:miter lim="800000"/>
              <a:headEnd/>
              <a:tailEnd/>
            </a:ln>
            <a:effectLst/>
          </p:spPr>
        </p:pic>
        <p:sp>
          <p:nvSpPr>
            <p:cNvPr id="8" name="TextBox 7"/>
            <p:cNvSpPr txBox="1"/>
            <p:nvPr/>
          </p:nvSpPr>
          <p:spPr>
            <a:xfrm>
              <a:off x="2509577" y="1447800"/>
              <a:ext cx="4124847" cy="584775"/>
            </a:xfrm>
            <a:prstGeom prst="rect">
              <a:avLst/>
            </a:prstGeom>
            <a:noFill/>
          </p:spPr>
          <p:txBody>
            <a:bodyPr wrap="none" rtlCol="0">
              <a:spAutoFit/>
            </a:bodyPr>
            <a:lstStyle/>
            <a:p>
              <a:pPr lvl="0"/>
              <a:r>
                <a:rPr kumimoji="1" lang="en-US" sz="2400" b="1" baseline="30000" dirty="0" smtClean="0">
                  <a:latin typeface="Tahoma" pitchFamily="34" charset="0"/>
                </a:rPr>
                <a:t>…or with our online documentation….</a:t>
              </a:r>
            </a:p>
            <a:p>
              <a:endParaRPr lang="en-US" sz="2400" baseline="30000" dirty="0"/>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51" name="Rectangle 23"/>
          <p:cNvSpPr>
            <a:spLocks noGrp="1" noChangeArrowheads="1"/>
          </p:cNvSpPr>
          <p:nvPr>
            <p:ph type="title"/>
          </p:nvPr>
        </p:nvSpPr>
        <p:spPr>
          <a:xfrm>
            <a:off x="881063" y="76200"/>
            <a:ext cx="7381875" cy="1066800"/>
          </a:xfrm>
        </p:spPr>
        <p:txBody>
          <a:bodyPr/>
          <a:lstStyle/>
          <a:p>
            <a:r>
              <a:rPr lang="en-US"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Help for Everyone</a:t>
            </a:r>
            <a:endParaRPr lang="en-US"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grpSp>
        <p:nvGrpSpPr>
          <p:cNvPr id="9" name="Group 8"/>
          <p:cNvGrpSpPr/>
          <p:nvPr/>
        </p:nvGrpSpPr>
        <p:grpSpPr>
          <a:xfrm>
            <a:off x="533400" y="1143000"/>
            <a:ext cx="8077200" cy="5455860"/>
            <a:chOff x="533400" y="1143000"/>
            <a:chExt cx="8077200" cy="5455860"/>
          </a:xfrm>
        </p:grpSpPr>
        <p:pic>
          <p:nvPicPr>
            <p:cNvPr id="150555" name="Picture 27"/>
            <p:cNvPicPr>
              <a:picLocks noChangeAspect="1" noChangeArrowheads="1"/>
            </p:cNvPicPr>
            <p:nvPr/>
          </p:nvPicPr>
          <p:blipFill>
            <a:blip r:embed="rId2" cstate="print"/>
            <a:srcRect/>
            <a:stretch>
              <a:fillRect/>
            </a:stretch>
          </p:blipFill>
          <p:spPr bwMode="auto">
            <a:xfrm>
              <a:off x="533400" y="1143000"/>
              <a:ext cx="8077200" cy="5393890"/>
            </a:xfrm>
            <a:prstGeom prst="rect">
              <a:avLst/>
            </a:prstGeom>
            <a:noFill/>
            <a:ln w="9525">
              <a:noFill/>
              <a:miter lim="800000"/>
              <a:headEnd/>
              <a:tailEnd/>
            </a:ln>
            <a:effectLst/>
          </p:spPr>
        </p:pic>
        <p:sp>
          <p:nvSpPr>
            <p:cNvPr id="8" name="TextBox 7"/>
            <p:cNvSpPr txBox="1"/>
            <p:nvPr/>
          </p:nvSpPr>
          <p:spPr>
            <a:xfrm>
              <a:off x="1447800" y="5029200"/>
              <a:ext cx="6248400" cy="1569660"/>
            </a:xfrm>
            <a:prstGeom prst="rect">
              <a:avLst/>
            </a:prstGeom>
            <a:noFill/>
          </p:spPr>
          <p:txBody>
            <a:bodyPr wrap="square" rtlCol="0">
              <a:spAutoFit/>
            </a:bodyPr>
            <a:lstStyle/>
            <a:p>
              <a:pPr lvl="0"/>
              <a:r>
                <a:rPr kumimoji="1" lang="en-US" sz="2400" b="1" dirty="0" smtClean="0">
                  <a:latin typeface="Tahoma" pitchFamily="34" charset="0"/>
                </a:rPr>
                <a:t>…also, our IDS and IT Director work hard to provide convenient times for many valuable trainings…</a:t>
              </a:r>
            </a:p>
            <a:p>
              <a:endParaRPr lang="en-US" sz="2400" dirty="0"/>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51" name="Rectangle 23"/>
          <p:cNvSpPr>
            <a:spLocks noGrp="1" noChangeArrowheads="1"/>
          </p:cNvSpPr>
          <p:nvPr>
            <p:ph type="title"/>
          </p:nvPr>
        </p:nvSpPr>
        <p:spPr>
          <a:xfrm>
            <a:off x="881063" y="76200"/>
            <a:ext cx="7381875" cy="1066800"/>
          </a:xfrm>
        </p:spPr>
        <p:txBody>
          <a:bodyPr/>
          <a:lstStyle/>
          <a:p>
            <a:r>
              <a:rPr lang="en-US"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Help for Everyone</a:t>
            </a:r>
            <a:endParaRPr lang="en-US"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sp>
        <p:nvSpPr>
          <p:cNvPr id="8" name="Rectangle 7"/>
          <p:cNvSpPr/>
          <p:nvPr/>
        </p:nvSpPr>
        <p:spPr>
          <a:xfrm>
            <a:off x="1447800" y="1413064"/>
            <a:ext cx="5791200" cy="3908762"/>
          </a:xfrm>
          <a:prstGeom prst="rect">
            <a:avLst/>
          </a:prstGeom>
        </p:spPr>
        <p:txBody>
          <a:bodyPr wrap="square">
            <a:spAutoFit/>
          </a:bodyPr>
          <a:lstStyle/>
          <a:p>
            <a:pPr lvl="0" eaLnBrk="0" fontAlgn="base" hangingPunct="0">
              <a:spcBef>
                <a:spcPct val="20000"/>
              </a:spcBef>
              <a:spcAft>
                <a:spcPct val="0"/>
              </a:spcAft>
              <a:buClr>
                <a:srgbClr val="3C605F"/>
              </a:buClr>
              <a:buSzPct val="75000"/>
            </a:pPr>
            <a:r>
              <a:rPr kumimoji="1" lang="en-US" sz="2400" b="1" dirty="0" smtClean="0">
                <a:latin typeface="Tahoma" pitchFamily="34" charset="0"/>
              </a:rPr>
              <a:t>…and they can request one-on-one training or, faculty can request someone come into their class, by contacting the helpdesk.  </a:t>
            </a:r>
          </a:p>
          <a:p>
            <a:pPr lvl="0" algn="ctr" eaLnBrk="0" fontAlgn="base" hangingPunct="0">
              <a:spcBef>
                <a:spcPct val="20000"/>
              </a:spcBef>
              <a:spcAft>
                <a:spcPct val="0"/>
              </a:spcAft>
              <a:buClr>
                <a:srgbClr val="3C605F"/>
              </a:buClr>
              <a:buSzPct val="75000"/>
            </a:pPr>
            <a:endParaRPr kumimoji="1" lang="en-US" b="1" dirty="0" smtClean="0">
              <a:latin typeface="Tahoma" pitchFamily="34" charset="0"/>
            </a:endParaRPr>
          </a:p>
          <a:p>
            <a:pPr lvl="0" algn="ctr" eaLnBrk="0" fontAlgn="base" hangingPunct="0">
              <a:spcBef>
                <a:spcPct val="20000"/>
              </a:spcBef>
              <a:spcAft>
                <a:spcPct val="0"/>
              </a:spcAft>
              <a:buClr>
                <a:srgbClr val="3C605F"/>
              </a:buClr>
              <a:buSzPct val="75000"/>
            </a:pPr>
            <a:r>
              <a:rPr kumimoji="1" lang="en-US" sz="3200" b="1" dirty="0" smtClean="0">
                <a:latin typeface="Tahoma" pitchFamily="34" charset="0"/>
              </a:rPr>
              <a:t>Computer Helpdesk</a:t>
            </a:r>
            <a:r>
              <a:rPr kumimoji="1" lang="en-US" sz="3200" dirty="0" smtClean="0">
                <a:latin typeface="Tahoma" pitchFamily="34" charset="0"/>
              </a:rPr>
              <a:t> </a:t>
            </a:r>
            <a:br>
              <a:rPr kumimoji="1" lang="en-US" sz="3200" dirty="0" smtClean="0">
                <a:latin typeface="Tahoma" pitchFamily="34" charset="0"/>
              </a:rPr>
            </a:br>
            <a:r>
              <a:rPr kumimoji="1" lang="en-US" sz="3200" dirty="0" smtClean="0">
                <a:latin typeface="Tahoma" pitchFamily="34" charset="0"/>
              </a:rPr>
              <a:t>(570) 450-3456 </a:t>
            </a:r>
            <a:br>
              <a:rPr kumimoji="1" lang="en-US" sz="3200" dirty="0" smtClean="0">
                <a:latin typeface="Tahoma" pitchFamily="34" charset="0"/>
              </a:rPr>
            </a:br>
            <a:r>
              <a:rPr kumimoji="1" lang="en-US" sz="3200" dirty="0" smtClean="0">
                <a:latin typeface="Tahoma" pitchFamily="34" charset="0"/>
                <a:hlinkClick r:id=""/>
              </a:rPr>
              <a:t>hn-helpdesk@lists.psu.edu</a:t>
            </a:r>
            <a:r>
              <a:rPr kumimoji="1" lang="en-US" sz="6000" dirty="0" smtClean="0">
                <a:latin typeface="Tahoma" pitchFamily="34" charset="0"/>
              </a:rPr>
              <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US"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Programs for Students</a:t>
            </a:r>
            <a:endParaRPr lang="en-US"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sp>
        <p:nvSpPr>
          <p:cNvPr id="156675" name="Rectangle 3"/>
          <p:cNvSpPr>
            <a:spLocks noGrp="1" noChangeArrowheads="1"/>
          </p:cNvSpPr>
          <p:nvPr>
            <p:ph type="body" idx="1"/>
          </p:nvPr>
        </p:nvSpPr>
        <p:spPr>
          <a:xfrm>
            <a:off x="457200" y="1600200"/>
            <a:ext cx="8382000" cy="4525963"/>
          </a:xfrm>
        </p:spPr>
        <p:txBody>
          <a:bodyPr/>
          <a:lstStyle/>
          <a:p>
            <a:r>
              <a:rPr lang="en-US" sz="2400" dirty="0" smtClean="0">
                <a:hlinkClick r:id="rId2"/>
              </a:rPr>
              <a:t>http://www2.hn.psu.edu/hn/makingtheconnection.pdf</a:t>
            </a:r>
            <a:endParaRPr lang="en-US" sz="2400" dirty="0"/>
          </a:p>
        </p:txBody>
      </p:sp>
      <p:sp>
        <p:nvSpPr>
          <p:cNvPr id="156676" name="Rectangle 4"/>
          <p:cNvSpPr>
            <a:spLocks noChangeArrowheads="1"/>
          </p:cNvSpPr>
          <p:nvPr/>
        </p:nvSpPr>
        <p:spPr bwMode="auto">
          <a:xfrm>
            <a:off x="2858486" y="2133600"/>
            <a:ext cx="3427028" cy="1200329"/>
          </a:xfrm>
          <a:prstGeom prst="rect">
            <a:avLst/>
          </a:prstGeom>
          <a:noFill/>
          <a:ln w="9525">
            <a:noFill/>
            <a:miter lim="800000"/>
            <a:headEnd/>
            <a:tailEnd/>
          </a:ln>
          <a:effectLst/>
        </p:spPr>
        <p:txBody>
          <a:bodyPr wrap="none" anchor="ctr">
            <a:spAutoFit/>
          </a:bodyPr>
          <a:lstStyle/>
          <a:p>
            <a:pPr algn="ctr"/>
            <a:r>
              <a:rPr lang="en-US" sz="2400" dirty="0"/>
              <a:t>Penn State Hazleton</a:t>
            </a:r>
          </a:p>
          <a:p>
            <a:pPr algn="ctr"/>
            <a:r>
              <a:rPr lang="en-US" sz="2400" dirty="0"/>
              <a:t>Orientation </a:t>
            </a:r>
            <a:r>
              <a:rPr lang="en-US" sz="2400" dirty="0" smtClean="0"/>
              <a:t>2007</a:t>
            </a:r>
            <a:endParaRPr lang="en-US" sz="2400" dirty="0"/>
          </a:p>
          <a:p>
            <a:pPr algn="ctr"/>
            <a:r>
              <a:rPr lang="en-US" sz="2400" b="1" dirty="0"/>
              <a:t>Making the Connection</a:t>
            </a:r>
          </a:p>
        </p:txBody>
      </p:sp>
      <p:pic>
        <p:nvPicPr>
          <p:cNvPr id="156677"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010025" y="3352800"/>
            <a:ext cx="1123950" cy="2085975"/>
          </a:xfrm>
          <a:prstGeom prst="rect">
            <a:avLst/>
          </a:prstGeom>
          <a:noFill/>
          <a:ln w="9525">
            <a:noFill/>
            <a:miter lim="800000"/>
            <a:headEnd/>
            <a:tailEnd/>
          </a:ln>
          <a:effectLst/>
        </p:spPr>
      </p:pic>
      <p:sp>
        <p:nvSpPr>
          <p:cNvPr id="156679" name="Text Box 7"/>
          <p:cNvSpPr txBox="1">
            <a:spLocks noChangeArrowheads="1"/>
          </p:cNvSpPr>
          <p:nvPr/>
        </p:nvSpPr>
        <p:spPr bwMode="auto">
          <a:xfrm>
            <a:off x="1447800" y="5638800"/>
            <a:ext cx="6248400" cy="822325"/>
          </a:xfrm>
          <a:prstGeom prst="rect">
            <a:avLst/>
          </a:prstGeom>
          <a:noFill/>
          <a:ln w="9525">
            <a:noFill/>
            <a:miter lim="800000"/>
            <a:headEnd/>
            <a:tailEnd/>
          </a:ln>
          <a:effectLst/>
        </p:spPr>
        <p:txBody>
          <a:bodyPr>
            <a:spAutoFit/>
          </a:bodyPr>
          <a:lstStyle/>
          <a:p>
            <a:r>
              <a:rPr lang="en-US"/>
              <a:t>“Making the Connection”, is tied directly to the students FYS class.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Programs for Students</a:t>
            </a:r>
            <a:endParaRPr lang="en-US"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idx="1"/>
          </p:nvPr>
        </p:nvSpPr>
        <p:spPr/>
        <p:txBody>
          <a:bodyPr/>
          <a:lstStyle/>
          <a:p>
            <a:r>
              <a:rPr lang="en-US" sz="2400" dirty="0" smtClean="0"/>
              <a:t>Our campus offers Residence Halls.  These are wired for student use.  We provide security training for these students.  The program is provided a few weeks after move-in.  However, students are provided with information on how to prepare their computers before they move into the dorms</a:t>
            </a:r>
            <a:r>
              <a:rPr lang="en-US" dirty="0" smtClean="0"/>
              <a:t>.</a:t>
            </a:r>
            <a:endParaRPr lang="en-US" dirty="0"/>
          </a:p>
        </p:txBody>
      </p:sp>
      <p:pic>
        <p:nvPicPr>
          <p:cNvPr id="4" name="Picture 3" descr="reshall.jpg"/>
          <p:cNvPicPr>
            <a:picLocks noChangeAspect="1"/>
          </p:cNvPicPr>
          <p:nvPr/>
        </p:nvPicPr>
        <p:blipFill>
          <a:blip r:embed="rId2"/>
          <a:stretch>
            <a:fillRect/>
          </a:stretch>
        </p:blipFill>
        <p:spPr>
          <a:xfrm>
            <a:off x="2667000" y="4114800"/>
            <a:ext cx="3467100" cy="185420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Students Resources</a:t>
            </a:r>
            <a:endParaRPr lang="en-US" dirty="0"/>
          </a:p>
        </p:txBody>
      </p:sp>
      <p:sp>
        <p:nvSpPr>
          <p:cNvPr id="3" name="TextBox 2"/>
          <p:cNvSpPr txBox="1"/>
          <p:nvPr/>
        </p:nvSpPr>
        <p:spPr>
          <a:xfrm>
            <a:off x="1981200" y="2286000"/>
            <a:ext cx="3970959" cy="2677656"/>
          </a:xfrm>
          <a:prstGeom prst="rect">
            <a:avLst/>
          </a:prstGeom>
          <a:noFill/>
        </p:spPr>
        <p:txBody>
          <a:bodyPr wrap="none" rtlCol="0">
            <a:spAutoFit/>
          </a:bodyPr>
          <a:lstStyle/>
          <a:p>
            <a:r>
              <a:rPr lang="en-US" sz="2400" dirty="0" smtClean="0">
                <a:hlinkClick r:id="rId2"/>
              </a:rPr>
              <a:t>http://eportfolio.psu.edu/</a:t>
            </a:r>
            <a:endParaRPr lang="en-US" sz="2400" dirty="0" smtClean="0"/>
          </a:p>
          <a:p>
            <a:endParaRPr lang="en-US" sz="2400" dirty="0" smtClean="0"/>
          </a:p>
          <a:p>
            <a:endParaRPr lang="en-US" sz="2400" dirty="0" smtClean="0"/>
          </a:p>
          <a:p>
            <a:endParaRPr lang="en-US" sz="2400" dirty="0" smtClean="0"/>
          </a:p>
          <a:p>
            <a:endParaRPr lang="en-US" sz="2400" dirty="0" smtClean="0"/>
          </a:p>
          <a:p>
            <a:r>
              <a:rPr lang="en-US" sz="2400" dirty="0" smtClean="0">
                <a:hlinkClick r:id="rId3"/>
              </a:rPr>
              <a:t>http://its.psu.edu/students/</a:t>
            </a:r>
            <a:endParaRPr lang="en-US" sz="2400" dirty="0" smtClean="0"/>
          </a:p>
          <a:p>
            <a:endParaRPr lang="en-US" sz="2400" dirty="0"/>
          </a:p>
        </p:txBody>
      </p:sp>
      <p:pic>
        <p:nvPicPr>
          <p:cNvPr id="4" name="Picture 3" descr="whatwasithinking.jpg"/>
          <p:cNvPicPr>
            <a:picLocks noChangeAspect="1"/>
          </p:cNvPicPr>
          <p:nvPr/>
        </p:nvPicPr>
        <p:blipFill>
          <a:blip r:embed="rId4"/>
          <a:stretch>
            <a:fillRect/>
          </a:stretch>
        </p:blipFill>
        <p:spPr>
          <a:xfrm>
            <a:off x="381000" y="1600200"/>
            <a:ext cx="1647825" cy="4733925"/>
          </a:xfrm>
          <a:prstGeom prst="rect">
            <a:avLst/>
          </a:prstGeom>
          <a:ln>
            <a:noFill/>
          </a:ln>
          <a:effectLst>
            <a:outerShdw blurRad="292100" dist="139700" dir="2700000" algn="tl" rotWithShape="0">
              <a:srgbClr val="333333">
                <a:alpha val="65000"/>
              </a:srgbClr>
            </a:outerShdw>
          </a:effectLst>
          <a:scene3d>
            <a:camera prst="isometricOffAxis1Right"/>
            <a:lightRig rig="threePt" dir="t"/>
          </a:scene3d>
        </p:spPr>
      </p:pic>
      <p:sp>
        <p:nvSpPr>
          <p:cNvPr id="5" name="Left Arrow Callout 4"/>
          <p:cNvSpPr/>
          <p:nvPr/>
        </p:nvSpPr>
        <p:spPr>
          <a:xfrm>
            <a:off x="5181600" y="1600200"/>
            <a:ext cx="3733800" cy="3657600"/>
          </a:xfrm>
          <a:prstGeom prst="leftArrowCallout">
            <a:avLst/>
          </a:prstGeom>
        </p:spPr>
        <p:style>
          <a:lnRef idx="0">
            <a:schemeClr val="accent2"/>
          </a:lnRef>
          <a:fillRef idx="3">
            <a:schemeClr val="accent2"/>
          </a:fillRef>
          <a:effectRef idx="3">
            <a:schemeClr val="accent2"/>
          </a:effectRef>
          <a:fontRef idx="minor">
            <a:schemeClr val="lt1"/>
          </a:fontRef>
        </p:style>
        <p:txBody>
          <a:bodyPr rtlCol="0" anchor="ctr"/>
          <a:lstStyle/>
          <a:p>
            <a:r>
              <a:rPr lang="en-US" sz="2400" dirty="0" smtClean="0"/>
              <a:t>In addition to making these sites available, our IT staff and Instructional Design Specialist, will provide training sessions. </a:t>
            </a:r>
            <a:endParaRPr lang="en-US"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Programs for Faculty and Staff</a:t>
            </a:r>
            <a:endParaRPr lang="en-US" dirty="0"/>
          </a:p>
        </p:txBody>
      </p:sp>
      <p:pic>
        <p:nvPicPr>
          <p:cNvPr id="6" name="Picture 5" descr="December 2007 Training.jpg"/>
          <p:cNvPicPr>
            <a:picLocks noChangeAspect="1"/>
          </p:cNvPicPr>
          <p:nvPr/>
        </p:nvPicPr>
        <p:blipFill>
          <a:blip r:embed="rId2" cstate="print"/>
          <a:srcRect t="61538"/>
          <a:stretch>
            <a:fillRect/>
          </a:stretch>
        </p:blipFill>
        <p:spPr>
          <a:xfrm>
            <a:off x="1050397" y="1676400"/>
            <a:ext cx="7043207" cy="3505200"/>
          </a:xfrm>
          <a:prstGeom prst="rect">
            <a:avLst/>
          </a:prstGeom>
          <a:ln>
            <a:noFill/>
          </a:ln>
          <a:effectLst>
            <a:outerShdw blurRad="292100" dist="139700" dir="2700000" algn="tl" rotWithShape="0">
              <a:srgbClr val="333333">
                <a:alpha val="65000"/>
              </a:srgbClr>
            </a:outerShdw>
          </a:effectLst>
        </p:spPr>
      </p:pic>
      <p:pic>
        <p:nvPicPr>
          <p:cNvPr id="5" name="Picture 4" descr="December 2007 Training.jpg"/>
          <p:cNvPicPr>
            <a:picLocks noChangeAspect="1"/>
          </p:cNvPicPr>
          <p:nvPr/>
        </p:nvPicPr>
        <p:blipFill>
          <a:blip r:embed="rId2" cstate="print"/>
          <a:srcRect b="37547"/>
          <a:stretch>
            <a:fillRect/>
          </a:stretch>
        </p:blipFill>
        <p:spPr>
          <a:xfrm>
            <a:off x="1447800" y="1447800"/>
            <a:ext cx="6316218" cy="51054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nodeType="clickEffect">
                                  <p:stCondLst>
                                    <p:cond delay="0"/>
                                  </p:stCondLst>
                                  <p:childTnLst>
                                    <p:animEffect transition="out" filter="dissolv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Resources for Faculty and Staff</a:t>
            </a:r>
            <a:endParaRPr lang="en-US" dirty="0"/>
          </a:p>
        </p:txBody>
      </p:sp>
      <p:sp>
        <p:nvSpPr>
          <p:cNvPr id="3" name="TextBox 2"/>
          <p:cNvSpPr txBox="1"/>
          <p:nvPr/>
        </p:nvSpPr>
        <p:spPr>
          <a:xfrm>
            <a:off x="457200" y="2090172"/>
            <a:ext cx="8229600" cy="2677656"/>
          </a:xfrm>
          <a:prstGeom prst="rect">
            <a:avLst/>
          </a:prstGeom>
          <a:noFill/>
        </p:spPr>
        <p:txBody>
          <a:bodyPr wrap="square" rtlCol="0">
            <a:spAutoFit/>
          </a:bodyPr>
          <a:lstStyle/>
          <a:p>
            <a:r>
              <a:rPr lang="en-US" sz="2400" dirty="0" smtClean="0">
                <a:hlinkClick r:id="rId2"/>
              </a:rPr>
              <a:t>http://www2.hn.psu.edu/staff/jritzko/</a:t>
            </a:r>
            <a:endParaRPr lang="en-US" sz="2400" dirty="0" smtClean="0"/>
          </a:p>
          <a:p>
            <a:endParaRPr lang="en-US" sz="2400" dirty="0" smtClean="0"/>
          </a:p>
          <a:p>
            <a:endParaRPr lang="en-US" sz="2400" dirty="0" smtClean="0"/>
          </a:p>
          <a:p>
            <a:r>
              <a:rPr lang="en-US" sz="2400" dirty="0" smtClean="0">
                <a:hlinkClick r:id="rId3"/>
              </a:rPr>
              <a:t>http://its.psu.edu/training/resources/index.html</a:t>
            </a:r>
            <a:endParaRPr lang="en-US" sz="2400" dirty="0" smtClean="0"/>
          </a:p>
          <a:p>
            <a:endParaRPr lang="en-US" sz="2400" dirty="0" smtClean="0"/>
          </a:p>
          <a:p>
            <a:endParaRPr lang="en-US" sz="2400" dirty="0" smtClean="0"/>
          </a:p>
          <a:p>
            <a:r>
              <a:rPr lang="en-US" sz="2400" dirty="0" smtClean="0">
                <a:hlinkClick r:id="rId4"/>
              </a:rPr>
              <a:t>http://its.psu.edu/training/resources/handouts/index.html</a:t>
            </a:r>
            <a:endParaRPr lang="en-US"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Copyright Statement</a:t>
            </a:r>
            <a:endParaRPr lang="en-US" dirty="0"/>
          </a:p>
        </p:txBody>
      </p:sp>
      <p:sp>
        <p:nvSpPr>
          <p:cNvPr id="7" name="TextBox 6"/>
          <p:cNvSpPr txBox="1"/>
          <p:nvPr/>
        </p:nvSpPr>
        <p:spPr>
          <a:xfrm>
            <a:off x="838201" y="1720840"/>
            <a:ext cx="7467599" cy="3416320"/>
          </a:xfrm>
          <a:prstGeom prst="rect">
            <a:avLst/>
          </a:prstGeom>
          <a:noFill/>
        </p:spPr>
        <p:txBody>
          <a:bodyPr wrap="square" rtlCol="0">
            <a:spAutoFit/>
          </a:bodyPr>
          <a:lstStyle/>
          <a:p>
            <a:r>
              <a:rPr lang="en-US" sz="2400" dirty="0" smtClean="0"/>
              <a:t>Copyright Christine </a:t>
            </a:r>
            <a:r>
              <a:rPr lang="en-US" sz="2400" dirty="0" err="1" smtClean="0"/>
              <a:t>Mencer</a:t>
            </a:r>
            <a:r>
              <a:rPr lang="en-US" sz="2400" dirty="0" smtClean="0"/>
              <a:t> 2008.  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endParaRPr lang="en-US"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Keeping the Support Persons Trained</a:t>
            </a:r>
            <a:endParaRPr lang="en-US" dirty="0"/>
          </a:p>
        </p:txBody>
      </p:sp>
      <p:sp>
        <p:nvSpPr>
          <p:cNvPr id="3" name="TextBox 2"/>
          <p:cNvSpPr txBox="1"/>
          <p:nvPr/>
        </p:nvSpPr>
        <p:spPr>
          <a:xfrm>
            <a:off x="990600" y="1828800"/>
            <a:ext cx="7543800" cy="1200329"/>
          </a:xfrm>
          <a:prstGeom prst="rect">
            <a:avLst/>
          </a:prstGeom>
          <a:noFill/>
        </p:spPr>
        <p:txBody>
          <a:bodyPr wrap="square" rtlCol="0" anchor="ctr">
            <a:spAutoFit/>
          </a:bodyPr>
          <a:lstStyle/>
          <a:p>
            <a:r>
              <a:rPr lang="en-US" dirty="0" smtClean="0"/>
              <a:t>With the rapid pace of the development of new technologies and with newer versions of products often engaging our End Users more directly with Internet architecture, IT professionals need to find avenues to keep up.</a:t>
            </a:r>
            <a:endParaRPr lang="en-US" dirty="0"/>
          </a:p>
        </p:txBody>
      </p:sp>
      <p:sp>
        <p:nvSpPr>
          <p:cNvPr id="4" name="TextBox 3"/>
          <p:cNvSpPr txBox="1"/>
          <p:nvPr/>
        </p:nvSpPr>
        <p:spPr>
          <a:xfrm>
            <a:off x="381000" y="4724400"/>
            <a:ext cx="2890215" cy="1477328"/>
          </a:xfrm>
          <a:prstGeom prst="rect">
            <a:avLst/>
          </a:prstGeom>
          <a:scene3d>
            <a:camera prst="perspectiveContrastingRightFacing"/>
            <a:lightRig rig="threePt" dir="t"/>
          </a:scene3d>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dirty="0" smtClean="0"/>
              <a:t>Network Systems Specialist</a:t>
            </a:r>
          </a:p>
          <a:p>
            <a:pPr algn="ctr"/>
            <a:r>
              <a:rPr lang="en-US" dirty="0" smtClean="0"/>
              <a:t>Firewall</a:t>
            </a:r>
          </a:p>
          <a:p>
            <a:pPr algn="ctr"/>
            <a:r>
              <a:rPr lang="en-US" dirty="0" smtClean="0"/>
              <a:t>Routers</a:t>
            </a:r>
          </a:p>
          <a:p>
            <a:pPr algn="ctr"/>
            <a:r>
              <a:rPr lang="en-US" dirty="0" smtClean="0"/>
              <a:t>Switches</a:t>
            </a:r>
          </a:p>
          <a:p>
            <a:pPr algn="ctr"/>
            <a:r>
              <a:rPr lang="en-US" dirty="0" smtClean="0"/>
              <a:t>Security</a:t>
            </a:r>
            <a:endParaRPr lang="en-US" dirty="0"/>
          </a:p>
        </p:txBody>
      </p:sp>
      <p:sp>
        <p:nvSpPr>
          <p:cNvPr id="5" name="TextBox 4"/>
          <p:cNvSpPr txBox="1"/>
          <p:nvPr/>
        </p:nvSpPr>
        <p:spPr>
          <a:xfrm>
            <a:off x="5867400" y="4724400"/>
            <a:ext cx="3003899" cy="1477328"/>
          </a:xfrm>
          <a:prstGeom prst="rect">
            <a:avLst/>
          </a:prstGeom>
          <a:scene3d>
            <a:camera prst="perspectiveHeroicExtremeLeftFacing"/>
            <a:lightRig rig="threePt" dir="t"/>
          </a:scene3d>
        </p:spPr>
        <p:style>
          <a:lnRef idx="1">
            <a:schemeClr val="accent3"/>
          </a:lnRef>
          <a:fillRef idx="2">
            <a:schemeClr val="accent3"/>
          </a:fillRef>
          <a:effectRef idx="1">
            <a:schemeClr val="accent3"/>
          </a:effectRef>
          <a:fontRef idx="minor">
            <a:schemeClr val="dk1"/>
          </a:fontRef>
        </p:style>
        <p:txBody>
          <a:bodyPr wrap="none" rtlCol="0">
            <a:spAutoFit/>
          </a:bodyPr>
          <a:lstStyle/>
          <a:p>
            <a:r>
              <a:rPr lang="en-US" dirty="0" smtClean="0"/>
              <a:t>Computer Support Specialist</a:t>
            </a:r>
          </a:p>
          <a:p>
            <a:pPr algn="ctr"/>
            <a:r>
              <a:rPr lang="en-US" dirty="0" smtClean="0"/>
              <a:t>Podcasting</a:t>
            </a:r>
          </a:p>
          <a:p>
            <a:pPr algn="ctr"/>
            <a:r>
              <a:rPr lang="en-US" dirty="0" smtClean="0"/>
              <a:t>Video Conferencing</a:t>
            </a:r>
          </a:p>
          <a:p>
            <a:pPr algn="ctr"/>
            <a:r>
              <a:rPr lang="en-US" dirty="0" smtClean="0"/>
              <a:t>Web Design</a:t>
            </a:r>
          </a:p>
          <a:p>
            <a:pPr algn="ctr"/>
            <a:r>
              <a:rPr lang="en-US" dirty="0" smtClean="0"/>
              <a:t>New Classroom Technology</a:t>
            </a:r>
            <a:endParaRPr lang="en-US" dirty="0"/>
          </a:p>
        </p:txBody>
      </p:sp>
      <p:sp>
        <p:nvSpPr>
          <p:cNvPr id="6" name="TextBox 5"/>
          <p:cNvSpPr txBox="1"/>
          <p:nvPr/>
        </p:nvSpPr>
        <p:spPr>
          <a:xfrm>
            <a:off x="3482119" y="3505200"/>
            <a:ext cx="2156681" cy="2031325"/>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dirty="0" smtClean="0"/>
              <a:t>Server Management</a:t>
            </a:r>
          </a:p>
          <a:p>
            <a:pPr algn="ctr"/>
            <a:r>
              <a:rPr lang="en-US" dirty="0" smtClean="0"/>
              <a:t>Web Servers</a:t>
            </a:r>
          </a:p>
          <a:p>
            <a:pPr algn="ctr"/>
            <a:r>
              <a:rPr lang="en-US" dirty="0" smtClean="0"/>
              <a:t>SQL</a:t>
            </a:r>
          </a:p>
          <a:p>
            <a:pPr algn="ctr"/>
            <a:r>
              <a:rPr lang="en-US" dirty="0" smtClean="0"/>
              <a:t>Email Servers</a:t>
            </a:r>
          </a:p>
          <a:p>
            <a:pPr algn="ctr"/>
            <a:r>
              <a:rPr lang="en-US" dirty="0" smtClean="0"/>
              <a:t>File Management </a:t>
            </a:r>
          </a:p>
          <a:p>
            <a:pPr algn="ctr"/>
            <a:r>
              <a:rPr lang="en-US" dirty="0" smtClean="0"/>
              <a:t>And </a:t>
            </a:r>
          </a:p>
          <a:p>
            <a:pPr algn="ctr"/>
            <a:r>
              <a:rPr lang="en-US" dirty="0" smtClean="0"/>
              <a:t>File Share Servers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Progress</a:t>
            </a:r>
            <a:endParaRPr lang="en-US" dirty="0"/>
          </a:p>
        </p:txBody>
      </p:sp>
      <p:grpSp>
        <p:nvGrpSpPr>
          <p:cNvPr id="7" name="Group 6"/>
          <p:cNvGrpSpPr>
            <a:grpSpLocks noChangeAspect="1"/>
          </p:cNvGrpSpPr>
          <p:nvPr/>
        </p:nvGrpSpPr>
        <p:grpSpPr>
          <a:xfrm>
            <a:off x="340214" y="1600199"/>
            <a:ext cx="4206240" cy="3384099"/>
            <a:chOff x="476250" y="2057400"/>
            <a:chExt cx="3731183" cy="2755372"/>
          </a:xfrm>
        </p:grpSpPr>
        <p:pic>
          <p:nvPicPr>
            <p:cNvPr id="3" name="Content Placeholder 4" descr="marc1.bmp"/>
            <p:cNvPicPr>
              <a:picLocks noChangeAspect="1"/>
            </p:cNvPicPr>
            <p:nvPr/>
          </p:nvPicPr>
          <p:blipFill>
            <a:blip r:embed="rId2"/>
            <a:srcRect b="10157"/>
            <a:stretch>
              <a:fillRect/>
            </a:stretch>
          </p:blipFill>
          <p:spPr>
            <a:xfrm>
              <a:off x="476252" y="2458244"/>
              <a:ext cx="3731181" cy="2354528"/>
            </a:xfrm>
            <a:prstGeom prst="rect">
              <a:avLst/>
            </a:prstGeom>
          </p:spPr>
        </p:pic>
        <p:sp>
          <p:nvSpPr>
            <p:cNvPr id="5" name="TextBox 4"/>
            <p:cNvSpPr txBox="1"/>
            <p:nvPr/>
          </p:nvSpPr>
          <p:spPr>
            <a:xfrm>
              <a:off x="476250" y="2057400"/>
              <a:ext cx="3271280" cy="369332"/>
            </a:xfrm>
            <a:prstGeom prst="rect">
              <a:avLst/>
            </a:prstGeom>
            <a:noFill/>
          </p:spPr>
          <p:txBody>
            <a:bodyPr wrap="none" rtlCol="0">
              <a:spAutoFit/>
            </a:bodyPr>
            <a:lstStyle/>
            <a:p>
              <a:r>
                <a:rPr lang="en-US" dirty="0" smtClean="0"/>
                <a:t>Before Redirecting Our Efforts</a:t>
              </a:r>
              <a:endParaRPr lang="en-US" dirty="0"/>
            </a:p>
          </p:txBody>
        </p:sp>
      </p:grpSp>
      <p:grpSp>
        <p:nvGrpSpPr>
          <p:cNvPr id="8" name="Group 7"/>
          <p:cNvGrpSpPr>
            <a:grpSpLocks noChangeAspect="1"/>
          </p:cNvGrpSpPr>
          <p:nvPr/>
        </p:nvGrpSpPr>
        <p:grpSpPr>
          <a:xfrm>
            <a:off x="4687911" y="1600199"/>
            <a:ext cx="4206240" cy="3384099"/>
            <a:chOff x="4667250" y="2057400"/>
            <a:chExt cx="3628624" cy="2755372"/>
          </a:xfrm>
        </p:grpSpPr>
        <p:pic>
          <p:nvPicPr>
            <p:cNvPr id="4" name="Content Placeholder 5" descr="marc2.bmp"/>
            <p:cNvPicPr>
              <a:picLocks noChangeAspect="1"/>
            </p:cNvPicPr>
            <p:nvPr/>
          </p:nvPicPr>
          <p:blipFill>
            <a:blip r:embed="rId3"/>
            <a:srcRect b="7618"/>
            <a:stretch>
              <a:fillRect/>
            </a:stretch>
          </p:blipFill>
          <p:spPr>
            <a:xfrm>
              <a:off x="4667250" y="2458244"/>
              <a:ext cx="3628624" cy="2354528"/>
            </a:xfrm>
            <a:prstGeom prst="rect">
              <a:avLst/>
            </a:prstGeom>
          </p:spPr>
        </p:pic>
        <p:sp>
          <p:nvSpPr>
            <p:cNvPr id="6" name="TextBox 5"/>
            <p:cNvSpPr txBox="1"/>
            <p:nvPr/>
          </p:nvSpPr>
          <p:spPr>
            <a:xfrm>
              <a:off x="4667250" y="2057400"/>
              <a:ext cx="3123163" cy="369332"/>
            </a:xfrm>
            <a:prstGeom prst="rect">
              <a:avLst/>
            </a:prstGeom>
            <a:noFill/>
          </p:spPr>
          <p:txBody>
            <a:bodyPr wrap="none" rtlCol="0">
              <a:spAutoFit/>
            </a:bodyPr>
            <a:lstStyle/>
            <a:p>
              <a:r>
                <a:rPr lang="en-US" dirty="0" smtClean="0"/>
                <a:t>After Redirecting Our Efforts</a:t>
              </a:r>
              <a:endParaRPr lang="en-US" dirty="0"/>
            </a:p>
          </p:txBody>
        </p:sp>
      </p:grpSp>
      <p:sp>
        <p:nvSpPr>
          <p:cNvPr id="9" name="TextBox 8"/>
          <p:cNvSpPr txBox="1"/>
          <p:nvPr/>
        </p:nvSpPr>
        <p:spPr>
          <a:xfrm>
            <a:off x="495300" y="5257800"/>
            <a:ext cx="8153400" cy="1200329"/>
          </a:xfrm>
          <a:prstGeom prst="rect">
            <a:avLst/>
          </a:prstGeom>
          <a:noFill/>
        </p:spPr>
        <p:txBody>
          <a:bodyPr wrap="square" rtlCol="0">
            <a:spAutoFit/>
          </a:bodyPr>
          <a:lstStyle/>
          <a:p>
            <a:pPr algn="ctr"/>
            <a:r>
              <a:rPr lang="en-US" sz="2400" dirty="0" smtClean="0"/>
              <a:t>The two most significant areas in which we have been able to decrease support were </a:t>
            </a:r>
            <a:r>
              <a:rPr lang="en-US" sz="2400" b="1" dirty="0" smtClean="0">
                <a:solidFill>
                  <a:srgbClr val="C00000"/>
                </a:solidFill>
              </a:rPr>
              <a:t>Urgent</a:t>
            </a:r>
            <a:r>
              <a:rPr lang="en-US" sz="2400" dirty="0" smtClean="0"/>
              <a:t> and </a:t>
            </a:r>
            <a:r>
              <a:rPr lang="en-US" sz="2400" b="1" dirty="0" smtClean="0">
                <a:solidFill>
                  <a:schemeClr val="accent1">
                    <a:lumMod val="50000"/>
                  </a:schemeClr>
                </a:solidFill>
              </a:rPr>
              <a:t>Low</a:t>
            </a:r>
            <a:r>
              <a:rPr lang="en-US" sz="2400" dirty="0" smtClean="0"/>
              <a:t> priority requests.  </a:t>
            </a:r>
            <a:r>
              <a:rPr lang="en-US" sz="2400" b="1" i="1" dirty="0" smtClean="0">
                <a:solidFill>
                  <a:schemeClr val="accent3">
                    <a:lumMod val="50000"/>
                  </a:schemeClr>
                </a:solidFill>
              </a:rPr>
              <a:t>These were target areas of highest concern.  </a:t>
            </a:r>
            <a:endParaRPr lang="en-US" sz="2400" b="1" i="1"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 we go from here?</a:t>
            </a:r>
            <a:endParaRPr lang="en-US" dirty="0"/>
          </a:p>
        </p:txBody>
      </p:sp>
      <p:pic>
        <p:nvPicPr>
          <p:cNvPr id="5" name="Picture 4" descr="blog.jpg"/>
          <p:cNvPicPr>
            <a:picLocks noChangeAspect="1"/>
          </p:cNvPicPr>
          <p:nvPr/>
        </p:nvPicPr>
        <p:blipFill>
          <a:blip r:embed="rId2"/>
          <a:stretch>
            <a:fillRect/>
          </a:stretch>
        </p:blipFill>
        <p:spPr>
          <a:xfrm>
            <a:off x="457200" y="2514600"/>
            <a:ext cx="2066925" cy="1683544"/>
          </a:xfrm>
          <a:prstGeom prst="rect">
            <a:avLst/>
          </a:prstGeom>
          <a:ln>
            <a:noFill/>
          </a:ln>
          <a:effectLst>
            <a:outerShdw blurRad="292100" dist="139700" dir="2700000" algn="tl" rotWithShape="0">
              <a:srgbClr val="333333">
                <a:alpha val="65000"/>
              </a:srgbClr>
            </a:outerShdw>
          </a:effectLst>
        </p:spPr>
      </p:pic>
      <p:pic>
        <p:nvPicPr>
          <p:cNvPr id="6" name="Picture 5" descr="podcast.jpg"/>
          <p:cNvPicPr>
            <a:picLocks noChangeAspect="1"/>
          </p:cNvPicPr>
          <p:nvPr/>
        </p:nvPicPr>
        <p:blipFill>
          <a:blip r:embed="rId3"/>
          <a:stretch>
            <a:fillRect/>
          </a:stretch>
        </p:blipFill>
        <p:spPr>
          <a:xfrm>
            <a:off x="3505200" y="1371600"/>
            <a:ext cx="2066925" cy="1550194"/>
          </a:xfrm>
          <a:prstGeom prst="rect">
            <a:avLst/>
          </a:prstGeom>
          <a:ln>
            <a:noFill/>
          </a:ln>
          <a:effectLst>
            <a:outerShdw blurRad="292100" dist="139700" dir="2700000" algn="tl" rotWithShape="0">
              <a:srgbClr val="333333">
                <a:alpha val="65000"/>
              </a:srgbClr>
            </a:outerShdw>
          </a:effectLst>
        </p:spPr>
      </p:pic>
      <p:pic>
        <p:nvPicPr>
          <p:cNvPr id="7" name="Picture 6" descr="second life.jpg"/>
          <p:cNvPicPr>
            <a:picLocks noChangeAspect="1"/>
          </p:cNvPicPr>
          <p:nvPr/>
        </p:nvPicPr>
        <p:blipFill>
          <a:blip r:embed="rId4"/>
          <a:stretch>
            <a:fillRect/>
          </a:stretch>
        </p:blipFill>
        <p:spPr>
          <a:xfrm>
            <a:off x="6324599" y="5029200"/>
            <a:ext cx="2166938" cy="1466850"/>
          </a:xfrm>
          <a:prstGeom prst="rect">
            <a:avLst/>
          </a:prstGeom>
          <a:ln>
            <a:noFill/>
          </a:ln>
          <a:effectLst>
            <a:outerShdw blurRad="292100" dist="139700" dir="2700000" algn="tl" rotWithShape="0">
              <a:srgbClr val="333333">
                <a:alpha val="65000"/>
              </a:srgbClr>
            </a:outerShdw>
          </a:effectLst>
        </p:spPr>
      </p:pic>
      <p:pic>
        <p:nvPicPr>
          <p:cNvPr id="8" name="Picture 7" descr="wiki.jpg"/>
          <p:cNvPicPr>
            <a:picLocks noChangeAspect="1"/>
          </p:cNvPicPr>
          <p:nvPr/>
        </p:nvPicPr>
        <p:blipFill>
          <a:blip r:embed="rId5"/>
          <a:stretch>
            <a:fillRect/>
          </a:stretch>
        </p:blipFill>
        <p:spPr>
          <a:xfrm>
            <a:off x="304800" y="4953000"/>
            <a:ext cx="2500313" cy="1600200"/>
          </a:xfrm>
          <a:prstGeom prst="rect">
            <a:avLst/>
          </a:prstGeom>
          <a:ln>
            <a:noFill/>
          </a:ln>
          <a:effectLst>
            <a:outerShdw blurRad="292100" dist="139700" dir="2700000" algn="tl" rotWithShape="0">
              <a:srgbClr val="333333">
                <a:alpha val="65000"/>
              </a:srgbClr>
            </a:outerShdw>
          </a:effectLst>
        </p:spPr>
      </p:pic>
      <p:pic>
        <p:nvPicPr>
          <p:cNvPr id="9" name="Picture 8" descr="facebook.jpg"/>
          <p:cNvPicPr>
            <a:picLocks noChangeAspect="1"/>
          </p:cNvPicPr>
          <p:nvPr/>
        </p:nvPicPr>
        <p:blipFill>
          <a:blip r:embed="rId6"/>
          <a:stretch>
            <a:fillRect/>
          </a:stretch>
        </p:blipFill>
        <p:spPr>
          <a:xfrm>
            <a:off x="6553200" y="2667000"/>
            <a:ext cx="2116931" cy="1466850"/>
          </a:xfrm>
          <a:prstGeom prst="rect">
            <a:avLst/>
          </a:prstGeom>
          <a:ln>
            <a:noFill/>
          </a:ln>
          <a:effectLst>
            <a:outerShdw blurRad="292100" dist="139700" dir="2700000" algn="tl" rotWithShape="0">
              <a:srgbClr val="333333">
                <a:alpha val="65000"/>
              </a:srgbClr>
            </a:outerShdw>
          </a:effectLst>
        </p:spPr>
      </p:pic>
      <p:pic>
        <p:nvPicPr>
          <p:cNvPr id="1028" name="Picture 4" descr="C:\Documents and Settings\clm18\Local Settings\Temporary Internet Files\Content.IE5\S68MVKT5\MPj04225930000[1].jpg"/>
          <p:cNvPicPr>
            <a:picLocks noChangeAspect="1" noChangeArrowheads="1"/>
          </p:cNvPicPr>
          <p:nvPr/>
        </p:nvPicPr>
        <p:blipFill>
          <a:blip r:embed="rId7" cstate="print"/>
          <a:srcRect/>
          <a:stretch>
            <a:fillRect/>
          </a:stretch>
        </p:blipFill>
        <p:spPr bwMode="auto">
          <a:xfrm>
            <a:off x="3409950" y="3733799"/>
            <a:ext cx="2345437" cy="1563624"/>
          </a:xfrm>
          <a:prstGeom prst="ellipse">
            <a:avLst/>
          </a:prstGeom>
          <a:ln>
            <a:noFill/>
          </a:ln>
          <a:effectLst>
            <a:softEdge rad="112500"/>
          </a:effectLst>
        </p:spPr>
      </p:pic>
      <p:cxnSp>
        <p:nvCxnSpPr>
          <p:cNvPr id="13" name="Curved Connector 12"/>
          <p:cNvCxnSpPr/>
          <p:nvPr/>
        </p:nvCxnSpPr>
        <p:spPr>
          <a:xfrm rot="10800000">
            <a:off x="2362200" y="3657600"/>
            <a:ext cx="1143000" cy="762000"/>
          </a:xfrm>
          <a:prstGeom prst="curvedConnector3">
            <a:avLst>
              <a:gd name="adj1" fmla="val 50000"/>
            </a:avLst>
          </a:prstGeom>
          <a:ln>
            <a:solidFill>
              <a:schemeClr val="accent1">
                <a:lumMod val="50000"/>
              </a:schemeClr>
            </a:solidFill>
            <a:headEnd type="arrow"/>
            <a:tailEnd type="arrow"/>
          </a:ln>
        </p:spPr>
        <p:style>
          <a:lnRef idx="2">
            <a:schemeClr val="accent2"/>
          </a:lnRef>
          <a:fillRef idx="0">
            <a:schemeClr val="accent2"/>
          </a:fillRef>
          <a:effectRef idx="1">
            <a:schemeClr val="accent2"/>
          </a:effectRef>
          <a:fontRef idx="minor">
            <a:schemeClr val="tx1"/>
          </a:fontRef>
        </p:style>
      </p:cxnSp>
      <p:cxnSp>
        <p:nvCxnSpPr>
          <p:cNvPr id="37" name="Straight Arrow Connector 36"/>
          <p:cNvCxnSpPr>
            <a:stCxn id="6" idx="2"/>
            <a:endCxn id="1028" idx="0"/>
          </p:cNvCxnSpPr>
          <p:nvPr/>
        </p:nvCxnSpPr>
        <p:spPr>
          <a:xfrm rot="16200000" flipH="1">
            <a:off x="4154664" y="3305793"/>
            <a:ext cx="812005" cy="44006"/>
          </a:xfrm>
          <a:prstGeom prst="straightConnector1">
            <a:avLst/>
          </a:prstGeom>
          <a:ln>
            <a:solidFill>
              <a:schemeClr val="accent1">
                <a:lumMod val="50000"/>
              </a:schemeClr>
            </a:solidFill>
            <a:headEnd type="arrow"/>
            <a:tailEnd type="arrow"/>
          </a:ln>
        </p:spPr>
        <p:style>
          <a:lnRef idx="2">
            <a:schemeClr val="accent2"/>
          </a:lnRef>
          <a:fillRef idx="0">
            <a:schemeClr val="accent2"/>
          </a:fillRef>
          <a:effectRef idx="1">
            <a:schemeClr val="accent2"/>
          </a:effectRef>
          <a:fontRef idx="minor">
            <a:schemeClr val="tx1"/>
          </a:fontRef>
        </p:style>
      </p:cxnSp>
      <p:cxnSp>
        <p:nvCxnSpPr>
          <p:cNvPr id="61" name="Curved Connector 60"/>
          <p:cNvCxnSpPr>
            <a:stCxn id="7" idx="1"/>
          </p:cNvCxnSpPr>
          <p:nvPr/>
        </p:nvCxnSpPr>
        <p:spPr>
          <a:xfrm rot="10800000">
            <a:off x="5334001" y="4953001"/>
            <a:ext cx="990599" cy="809625"/>
          </a:xfrm>
          <a:prstGeom prst="curvedConnector3">
            <a:avLst>
              <a:gd name="adj1" fmla="val 50000"/>
            </a:avLst>
          </a:prstGeom>
          <a:ln>
            <a:solidFill>
              <a:schemeClr val="accent1">
                <a:lumMod val="50000"/>
              </a:schemeClr>
            </a:solidFill>
            <a:headEnd type="arrow"/>
            <a:tailEnd type="arrow"/>
          </a:ln>
        </p:spPr>
        <p:style>
          <a:lnRef idx="2">
            <a:schemeClr val="accent2"/>
          </a:lnRef>
          <a:fillRef idx="0">
            <a:schemeClr val="accent2"/>
          </a:fillRef>
          <a:effectRef idx="1">
            <a:schemeClr val="accent2"/>
          </a:effectRef>
          <a:fontRef idx="minor">
            <a:schemeClr val="tx1"/>
          </a:fontRef>
        </p:style>
      </p:cxnSp>
      <p:cxnSp>
        <p:nvCxnSpPr>
          <p:cNvPr id="62" name="Curved Connector 61"/>
          <p:cNvCxnSpPr/>
          <p:nvPr/>
        </p:nvCxnSpPr>
        <p:spPr>
          <a:xfrm rot="10800000" flipV="1">
            <a:off x="2667000" y="5105400"/>
            <a:ext cx="1295400" cy="838200"/>
          </a:xfrm>
          <a:prstGeom prst="curvedConnector3">
            <a:avLst>
              <a:gd name="adj1" fmla="val 50000"/>
            </a:avLst>
          </a:prstGeom>
          <a:ln>
            <a:solidFill>
              <a:schemeClr val="accent1">
                <a:lumMod val="50000"/>
              </a:schemeClr>
            </a:solidFill>
            <a:headEnd type="arrow"/>
            <a:tailEnd type="arrow"/>
          </a:ln>
        </p:spPr>
        <p:style>
          <a:lnRef idx="2">
            <a:schemeClr val="accent2"/>
          </a:lnRef>
          <a:fillRef idx="0">
            <a:schemeClr val="accent2"/>
          </a:fillRef>
          <a:effectRef idx="1">
            <a:schemeClr val="accent2"/>
          </a:effectRef>
          <a:fontRef idx="minor">
            <a:schemeClr val="tx1"/>
          </a:fontRef>
        </p:style>
      </p:cxnSp>
      <p:cxnSp>
        <p:nvCxnSpPr>
          <p:cNvPr id="63" name="Curved Connector 62"/>
          <p:cNvCxnSpPr/>
          <p:nvPr/>
        </p:nvCxnSpPr>
        <p:spPr>
          <a:xfrm rot="10800000" flipV="1">
            <a:off x="5486400" y="3429000"/>
            <a:ext cx="1066800" cy="838200"/>
          </a:xfrm>
          <a:prstGeom prst="curvedConnector3">
            <a:avLst>
              <a:gd name="adj1" fmla="val 50000"/>
            </a:avLst>
          </a:prstGeom>
          <a:ln>
            <a:solidFill>
              <a:schemeClr val="accent1">
                <a:lumMod val="50000"/>
              </a:schemeClr>
            </a:solidFill>
            <a:headEnd type="arrow"/>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Documents and Settings\clm18\Local Settings\Temporary Internet Files\Content.IE5\S68MVKT5\MCj04348590000[1].png"/>
          <p:cNvPicPr>
            <a:picLocks noChangeAspect="1" noChangeArrowheads="1"/>
          </p:cNvPicPr>
          <p:nvPr/>
        </p:nvPicPr>
        <p:blipFill>
          <a:blip r:embed="rId2"/>
          <a:srcRect/>
          <a:stretch>
            <a:fillRect/>
          </a:stretch>
        </p:blipFill>
        <p:spPr bwMode="auto">
          <a:xfrm>
            <a:off x="3086100" y="1828800"/>
            <a:ext cx="3086100" cy="308610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62847" y="3810000"/>
            <a:ext cx="4818307" cy="1938992"/>
          </a:xfrm>
          <a:prstGeom prst="rect">
            <a:avLst/>
          </a:prstGeom>
          <a:noFill/>
        </p:spPr>
        <p:txBody>
          <a:bodyPr wrap="none" rtlCol="0">
            <a:spAutoFit/>
          </a:bodyPr>
          <a:lstStyle/>
          <a:p>
            <a:pPr algn="ctr"/>
            <a:r>
              <a:rPr lang="en-US" sz="2400" dirty="0" smtClean="0"/>
              <a:t>Christine </a:t>
            </a:r>
            <a:r>
              <a:rPr lang="en-US" sz="2400" dirty="0" err="1" smtClean="0"/>
              <a:t>Mencer</a:t>
            </a:r>
            <a:endParaRPr lang="en-US" sz="2400" dirty="0" smtClean="0"/>
          </a:p>
          <a:p>
            <a:pPr algn="ctr"/>
            <a:r>
              <a:rPr lang="en-US" sz="2400" dirty="0" smtClean="0"/>
              <a:t>Director of Information Technology</a:t>
            </a:r>
          </a:p>
          <a:p>
            <a:pPr algn="ctr"/>
            <a:r>
              <a:rPr lang="en-US" sz="2400" dirty="0" smtClean="0"/>
              <a:t>The Pennsylvania State University</a:t>
            </a:r>
          </a:p>
          <a:p>
            <a:pPr algn="ctr"/>
            <a:r>
              <a:rPr lang="en-US" sz="2400" dirty="0" smtClean="0"/>
              <a:t>Hazleton Campus</a:t>
            </a:r>
          </a:p>
          <a:p>
            <a:pPr algn="ctr"/>
            <a:r>
              <a:rPr lang="en-US" sz="2400" dirty="0" smtClean="0"/>
              <a:t>clm18@psu.edu</a:t>
            </a:r>
            <a:endParaRPr lang="en-US" sz="2400" dirty="0"/>
          </a:p>
        </p:txBody>
      </p:sp>
      <p:pic>
        <p:nvPicPr>
          <p:cNvPr id="3075" name="Picture 3" descr="C:\Documents and Settings\clm18\Local Settings\Temporary Internet Files\Content.IE5\F0WXC4B2\MCSO02753_0000[1].wmf"/>
          <p:cNvPicPr>
            <a:picLocks noChangeAspect="1" noChangeArrowheads="1"/>
          </p:cNvPicPr>
          <p:nvPr/>
        </p:nvPicPr>
        <p:blipFill>
          <a:blip r:embed="rId2"/>
          <a:srcRect/>
          <a:stretch>
            <a:fillRect/>
          </a:stretch>
        </p:blipFill>
        <p:spPr bwMode="auto">
          <a:xfrm>
            <a:off x="1301008" y="1447800"/>
            <a:ext cx="6541984" cy="114556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Where IT Support Began</a:t>
            </a:r>
            <a:endParaRPr lang="en-US" sz="3600"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sp>
        <p:nvSpPr>
          <p:cNvPr id="4" name="Content Placeholder 3"/>
          <p:cNvSpPr>
            <a:spLocks noGrp="1"/>
          </p:cNvSpPr>
          <p:nvPr>
            <p:ph sz="half" idx="1"/>
          </p:nvPr>
        </p:nvSpPr>
        <p:spPr>
          <a:xfrm>
            <a:off x="1143000" y="1447800"/>
            <a:ext cx="7010400" cy="4678363"/>
          </a:xfrm>
          <a:ln>
            <a:noFill/>
          </a:ln>
        </p:spPr>
        <p:txBody>
          <a:bodyPr>
            <a:noAutofit/>
          </a:bodyPr>
          <a:lstStyle/>
          <a:p>
            <a:pPr>
              <a:buNone/>
            </a:pPr>
            <a:endParaRPr lang="en-US" sz="2400" dirty="0" smtClean="0"/>
          </a:p>
          <a:p>
            <a:pPr indent="0">
              <a:buNone/>
            </a:pPr>
            <a:r>
              <a:rPr lang="en-US" sz="2400" dirty="0" smtClean="0"/>
              <a:t>Finding the elusive first IT support person may be difficult, but it is  well understood, that as long as we have had a mechanism to move information from one place to another, we have had someone who provided support.  However, as the need grew to operate personal computers, and network these devices, events occurred to change our ways of supporting what we now call the End User.  Consider the timeline.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Timeline </a:t>
            </a:r>
            <a:endParaRPr lang="en-US"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sp>
        <p:nvSpPr>
          <p:cNvPr id="5" name="Content Placeholder 4"/>
          <p:cNvSpPr>
            <a:spLocks noGrp="1"/>
          </p:cNvSpPr>
          <p:nvPr>
            <p:ph idx="1"/>
          </p:nvPr>
        </p:nvSpPr>
        <p:spPr/>
        <p:txBody>
          <a:bodyPr>
            <a:normAutofit fontScale="70000" lnSpcReduction="20000"/>
          </a:bodyPr>
          <a:lstStyle/>
          <a:p>
            <a:r>
              <a:rPr lang="en-US" b="1" dirty="0" smtClean="0"/>
              <a:t>1982</a:t>
            </a:r>
            <a:r>
              <a:rPr lang="en-US" dirty="0" smtClean="0"/>
              <a:t> - </a:t>
            </a:r>
            <a:r>
              <a:rPr lang="en-US" dirty="0" smtClean="0">
                <a:hlinkClick r:id="rId2"/>
              </a:rPr>
              <a:t>Elk Cloner</a:t>
            </a:r>
            <a:r>
              <a:rPr lang="en-US" dirty="0" smtClean="0"/>
              <a:t>, widely credited with being the first virus to appear "in the wild" (outside a lab), infects Apple II machines.</a:t>
            </a:r>
          </a:p>
          <a:p>
            <a:r>
              <a:rPr lang="en-US" b="1" dirty="0" smtClean="0"/>
              <a:t>1984</a:t>
            </a:r>
            <a:r>
              <a:rPr lang="en-US" dirty="0" smtClean="0"/>
              <a:t> - IBM announces the PC Cluster system, allowing up to 64 IBM PCs to be connected.</a:t>
            </a:r>
          </a:p>
          <a:p>
            <a:r>
              <a:rPr lang="en-US" b="1" dirty="0" smtClean="0"/>
              <a:t>1986</a:t>
            </a:r>
            <a:r>
              <a:rPr lang="en-US" dirty="0" smtClean="0"/>
              <a:t> - AT&amp;T produces a </a:t>
            </a:r>
            <a:r>
              <a:rPr lang="en-US" dirty="0" smtClean="0">
                <a:hlinkClick r:id="rId3"/>
              </a:rPr>
              <a:t>32-bit CISC processor</a:t>
            </a:r>
            <a:endParaRPr lang="en-US" dirty="0" smtClean="0"/>
          </a:p>
          <a:p>
            <a:r>
              <a:rPr lang="en-US" b="1" dirty="0" smtClean="0"/>
              <a:t>1986</a:t>
            </a:r>
            <a:r>
              <a:rPr lang="en-US" dirty="0" smtClean="0"/>
              <a:t> – The percent of US homes with personal computers: 16.6%</a:t>
            </a:r>
          </a:p>
          <a:p>
            <a:r>
              <a:rPr lang="en-US" b="1" dirty="0" smtClean="0"/>
              <a:t>1993</a:t>
            </a:r>
            <a:r>
              <a:rPr lang="en-US" dirty="0" smtClean="0"/>
              <a:t> – the web browser </a:t>
            </a:r>
            <a:r>
              <a:rPr lang="en-US" dirty="0" smtClean="0">
                <a:hlinkClick r:id="rId4"/>
              </a:rPr>
              <a:t>MOSAIC</a:t>
            </a:r>
            <a:r>
              <a:rPr lang="en-US" dirty="0" smtClean="0"/>
              <a:t> was developed.</a:t>
            </a:r>
          </a:p>
          <a:p>
            <a:r>
              <a:rPr lang="en-US" b="1" dirty="0" smtClean="0"/>
              <a:t>1994 </a:t>
            </a:r>
            <a:r>
              <a:rPr lang="en-US" dirty="0" smtClean="0"/>
              <a:t>- The first test versions of the 100 MHz PowerPC 604 processor are created by IBM and Motorola</a:t>
            </a:r>
          </a:p>
          <a:p>
            <a:r>
              <a:rPr lang="en-US" b="1" dirty="0" smtClean="0"/>
              <a:t>2006 </a:t>
            </a:r>
            <a:r>
              <a:rPr lang="en-US" dirty="0" smtClean="0"/>
              <a:t>- Unit sales of personal computers worldwide: Dell 39.1 million, Hewlett-Packard 38.8 million, Lenovo 16.6 million</a:t>
            </a:r>
          </a:p>
          <a:p>
            <a:r>
              <a:rPr lang="en-US" b="1" dirty="0" smtClean="0"/>
              <a:t>2007 </a:t>
            </a:r>
            <a:r>
              <a:rPr lang="en-US" dirty="0" smtClean="0"/>
              <a:t>- To date, Microsoft has sold over 60 million licenses to </a:t>
            </a:r>
            <a:r>
              <a:rPr lang="en-US" i="1" dirty="0" smtClean="0"/>
              <a:t>Windows Vista</a:t>
            </a: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Then Came The IT Professional</a:t>
            </a:r>
            <a:endParaRPr lang="en-US" dirty="0"/>
          </a:p>
        </p:txBody>
      </p:sp>
      <p:pic>
        <p:nvPicPr>
          <p:cNvPr id="7" name="Picture 6" descr="SNL_Nick_Burns_Cloud10_jamie_fox_0001.jpg"/>
          <p:cNvPicPr>
            <a:picLocks noChangeAspect="1"/>
          </p:cNvPicPr>
          <p:nvPr/>
        </p:nvPicPr>
        <p:blipFill>
          <a:blip r:embed="rId2"/>
          <a:stretch>
            <a:fillRect/>
          </a:stretch>
        </p:blipFill>
        <p:spPr>
          <a:xfrm>
            <a:off x="3048000" y="1905000"/>
            <a:ext cx="3048000" cy="2286000"/>
          </a:xfrm>
          <a:prstGeom prst="rect">
            <a:avLst/>
          </a:prstGeom>
        </p:spPr>
      </p:pic>
      <p:sp>
        <p:nvSpPr>
          <p:cNvPr id="8" name="TextBox 7"/>
          <p:cNvSpPr txBox="1"/>
          <p:nvPr/>
        </p:nvSpPr>
        <p:spPr>
          <a:xfrm>
            <a:off x="1295400" y="2705100"/>
            <a:ext cx="788999" cy="369332"/>
          </a:xfrm>
          <a:prstGeom prst="rect">
            <a:avLst/>
          </a:prstGeom>
          <a:scene3d>
            <a:camera prst="isometricOffAxis1Right"/>
            <a:lightRig rig="threePt" dir="t"/>
          </a:scene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dirty="0" smtClean="0"/>
              <a:t>Geeky</a:t>
            </a:r>
            <a:endParaRPr lang="en-US" dirty="0"/>
          </a:p>
        </p:txBody>
      </p:sp>
      <p:sp>
        <p:nvSpPr>
          <p:cNvPr id="9" name="TextBox 8"/>
          <p:cNvSpPr txBox="1"/>
          <p:nvPr/>
        </p:nvSpPr>
        <p:spPr>
          <a:xfrm>
            <a:off x="457200" y="4806434"/>
            <a:ext cx="2891304" cy="369332"/>
          </a:xfrm>
          <a:prstGeom prst="rect">
            <a:avLst/>
          </a:prstGeom>
          <a:scene3d>
            <a:camera prst="isometricOffAxis1Right"/>
            <a:lightRig rig="threePt" dir="t"/>
          </a:scene3d>
        </p:spPr>
        <p:style>
          <a:lnRef idx="1">
            <a:schemeClr val="accent3"/>
          </a:lnRef>
          <a:fillRef idx="2">
            <a:schemeClr val="accent3"/>
          </a:fillRef>
          <a:effectRef idx="1">
            <a:schemeClr val="accent3"/>
          </a:effectRef>
          <a:fontRef idx="minor">
            <a:schemeClr val="dk1"/>
          </a:fontRef>
        </p:style>
        <p:txBody>
          <a:bodyPr wrap="none" rtlCol="0">
            <a:spAutoFit/>
          </a:bodyPr>
          <a:lstStyle/>
          <a:p>
            <a:r>
              <a:rPr lang="en-US" dirty="0" smtClean="0"/>
              <a:t>Speaks that crazy Language</a:t>
            </a:r>
            <a:endParaRPr lang="en-US" dirty="0"/>
          </a:p>
        </p:txBody>
      </p:sp>
      <p:sp>
        <p:nvSpPr>
          <p:cNvPr id="10" name="TextBox 9"/>
          <p:cNvSpPr txBox="1"/>
          <p:nvPr/>
        </p:nvSpPr>
        <p:spPr>
          <a:xfrm>
            <a:off x="6629400" y="2705100"/>
            <a:ext cx="1930144" cy="369332"/>
          </a:xfrm>
          <a:prstGeom prst="rect">
            <a:avLst/>
          </a:prstGeom>
          <a:scene3d>
            <a:camera prst="isometricOffAxis2Left"/>
            <a:lightRig rig="threePt" dir="t"/>
          </a:scene3d>
        </p:spPr>
        <p:style>
          <a:lnRef idx="1">
            <a:schemeClr val="accent4"/>
          </a:lnRef>
          <a:fillRef idx="2">
            <a:schemeClr val="accent4"/>
          </a:fillRef>
          <a:effectRef idx="1">
            <a:schemeClr val="accent4"/>
          </a:effectRef>
          <a:fontRef idx="minor">
            <a:schemeClr val="dk1"/>
          </a:fontRef>
        </p:style>
        <p:txBody>
          <a:bodyPr wrap="none" rtlCol="0">
            <a:spAutoFit/>
          </a:bodyPr>
          <a:lstStyle/>
          <a:p>
            <a:r>
              <a:rPr lang="en-US" dirty="0" smtClean="0"/>
              <a:t>Not approachable</a:t>
            </a:r>
            <a:endParaRPr lang="en-US" dirty="0"/>
          </a:p>
        </p:txBody>
      </p:sp>
      <p:sp>
        <p:nvSpPr>
          <p:cNvPr id="12" name="TextBox 11"/>
          <p:cNvSpPr txBox="1"/>
          <p:nvPr/>
        </p:nvSpPr>
        <p:spPr>
          <a:xfrm>
            <a:off x="5029200" y="4806434"/>
            <a:ext cx="3753848" cy="369332"/>
          </a:xfrm>
          <a:prstGeom prst="rect">
            <a:avLst/>
          </a:prstGeom>
          <a:scene3d>
            <a:camera prst="isometricOffAxis2Left"/>
            <a:lightRig rig="threePt" dir="t"/>
          </a:scene3d>
        </p:spPr>
        <p:style>
          <a:lnRef idx="1">
            <a:schemeClr val="accent6"/>
          </a:lnRef>
          <a:fillRef idx="2">
            <a:schemeClr val="accent6"/>
          </a:fillRef>
          <a:effectRef idx="1">
            <a:schemeClr val="accent6"/>
          </a:effectRef>
          <a:fontRef idx="minor">
            <a:schemeClr val="dk1"/>
          </a:fontRef>
        </p:style>
        <p:txBody>
          <a:bodyPr wrap="none" rtlCol="0">
            <a:spAutoFit/>
          </a:bodyPr>
          <a:lstStyle/>
          <a:p>
            <a:r>
              <a:rPr lang="en-US" dirty="0" smtClean="0"/>
              <a:t>Changes things just to drive us crazy</a:t>
            </a:r>
            <a:endParaRPr lang="en-US" dirty="0"/>
          </a:p>
        </p:txBody>
      </p:sp>
      <p:sp>
        <p:nvSpPr>
          <p:cNvPr id="13" name="TextBox 12"/>
          <p:cNvSpPr txBox="1"/>
          <p:nvPr/>
        </p:nvSpPr>
        <p:spPr>
          <a:xfrm>
            <a:off x="457200" y="5638800"/>
            <a:ext cx="8229600" cy="523220"/>
          </a:xfrm>
          <a:prstGeom prst="rect">
            <a:avLst/>
          </a:prstGeom>
          <a:noFill/>
        </p:spPr>
        <p:txBody>
          <a:bodyPr wrap="square" rtlCol="0">
            <a:spAutoFit/>
          </a:bodyPr>
          <a:lstStyle/>
          <a:p>
            <a:pPr algn="ctr"/>
            <a:r>
              <a:rPr lang="en-US" sz="2800" dirty="0" smtClean="0"/>
              <a:t>If nothing else this perception needed to change</a:t>
            </a:r>
            <a:endParaRPr 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fontScale="90000"/>
          </a:bodyPr>
          <a:lstStyle/>
          <a:p>
            <a:r>
              <a:rPr lang="en-US" dirty="0" smtClean="0"/>
              <a:t>The Rationale Behind Our Research and Implementation of Training Programs</a:t>
            </a:r>
            <a:endParaRPr lang="en-US" dirty="0"/>
          </a:p>
        </p:txBody>
      </p:sp>
      <p:sp>
        <p:nvSpPr>
          <p:cNvPr id="3" name="TextBox 2"/>
          <p:cNvSpPr txBox="1"/>
          <p:nvPr/>
        </p:nvSpPr>
        <p:spPr>
          <a:xfrm>
            <a:off x="783303" y="2274838"/>
            <a:ext cx="7577395" cy="2308324"/>
          </a:xfrm>
          <a:prstGeom prst="rect">
            <a:avLst/>
          </a:prstGeom>
          <a:noFill/>
        </p:spPr>
        <p:txBody>
          <a:bodyPr wrap="square" rtlCol="0">
            <a:spAutoFit/>
          </a:bodyPr>
          <a:lstStyle/>
          <a:p>
            <a:r>
              <a:rPr lang="en-US" sz="2400" dirty="0" smtClean="0"/>
              <a:t>Due to the ever changing and emerging technologies, the desire to integrate technology into the learning experience, and Net Generation of learners, we believe it would be better to have informed End Users  who were more able to make decisions about their own information technology needs.  </a:t>
            </a:r>
            <a:endParaRPr lang="en-US"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Research and Data Collected</a:t>
            </a:r>
            <a:endParaRPr lang="en-US"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sz="half" idx="1"/>
          </p:nvPr>
        </p:nvSpPr>
        <p:spPr/>
        <p:txBody>
          <a:bodyPr/>
          <a:lstStyle/>
          <a:p>
            <a:pPr algn="ctr">
              <a:buNone/>
            </a:pPr>
            <a:r>
              <a:rPr lang="en-US" b="1" dirty="0" smtClean="0">
                <a:solidFill>
                  <a:srgbClr val="7030A0"/>
                </a:solidFill>
              </a:rPr>
              <a:t>Research</a:t>
            </a:r>
          </a:p>
          <a:p>
            <a:r>
              <a:rPr lang="en-US" dirty="0" smtClean="0"/>
              <a:t>Literature Reviewed</a:t>
            </a:r>
          </a:p>
          <a:p>
            <a:r>
              <a:rPr lang="en-US" dirty="0" smtClean="0"/>
              <a:t>Others Best Practices</a:t>
            </a:r>
          </a:p>
          <a:p>
            <a:endParaRPr lang="en-US" dirty="0" smtClean="0"/>
          </a:p>
          <a:p>
            <a:endParaRPr lang="en-US" dirty="0" smtClean="0"/>
          </a:p>
          <a:p>
            <a:pPr>
              <a:buNone/>
            </a:pPr>
            <a:endParaRPr lang="en-US" dirty="0" smtClean="0"/>
          </a:p>
        </p:txBody>
      </p:sp>
      <p:sp>
        <p:nvSpPr>
          <p:cNvPr id="4" name="Content Placeholder 3"/>
          <p:cNvSpPr>
            <a:spLocks noGrp="1"/>
          </p:cNvSpPr>
          <p:nvPr>
            <p:ph sz="half" idx="2"/>
          </p:nvPr>
        </p:nvSpPr>
        <p:spPr/>
        <p:txBody>
          <a:bodyPr/>
          <a:lstStyle/>
          <a:p>
            <a:pPr algn="ctr">
              <a:buNone/>
            </a:pPr>
            <a:r>
              <a:rPr lang="en-US" b="1" dirty="0" smtClean="0">
                <a:solidFill>
                  <a:srgbClr val="7030A0"/>
                </a:solidFill>
              </a:rPr>
              <a:t>Data Collected</a:t>
            </a:r>
          </a:p>
          <a:p>
            <a:r>
              <a:rPr lang="en-US" dirty="0" smtClean="0"/>
              <a:t>Information collected from Footprints</a:t>
            </a:r>
          </a:p>
          <a:p>
            <a:r>
              <a:rPr lang="en-US" dirty="0" smtClean="0"/>
              <a:t>Information collected from University wide satisfaction surveys</a:t>
            </a:r>
          </a:p>
          <a:p>
            <a:r>
              <a:rPr lang="en-US" dirty="0" smtClean="0"/>
              <a:t>Information collected from local campus surveys and feedback</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n w="18000">
                  <a:solidFill>
                    <a:schemeClr val="accent1">
                      <a:lumMod val="50000"/>
                    </a:schemeClr>
                  </a:solidFill>
                  <a:prstDash val="solid"/>
                  <a:miter lim="800000"/>
                </a:ln>
                <a:noFill/>
                <a:effectLst>
                  <a:outerShdw blurRad="25500" dist="23000" dir="7020000" algn="tl">
                    <a:srgbClr val="000000">
                      <a:alpha val="50000"/>
                    </a:srgbClr>
                  </a:outerShdw>
                </a:effectLst>
              </a:rPr>
              <a:t>Research</a:t>
            </a:r>
            <a:endParaRPr lang="en-US" sz="4800" dirty="0">
              <a:ln w="18000">
                <a:solidFill>
                  <a:schemeClr val="accent1">
                    <a:lumMod val="50000"/>
                  </a:schemeClr>
                </a:solidFill>
                <a:prstDash val="solid"/>
                <a:miter lim="800000"/>
              </a:ln>
              <a:noFill/>
              <a:effectLst>
                <a:outerShdw blurRad="25500" dist="23000" dir="7020000" algn="tl">
                  <a:srgbClr val="000000">
                    <a:alpha val="50000"/>
                  </a:srgbClr>
                </a:outerShdw>
              </a:effectLst>
            </a:endParaRPr>
          </a:p>
        </p:txBody>
      </p:sp>
      <p:sp>
        <p:nvSpPr>
          <p:cNvPr id="3" name="Content Placeholder 2"/>
          <p:cNvSpPr>
            <a:spLocks noGrp="1"/>
          </p:cNvSpPr>
          <p:nvPr>
            <p:ph sz="half" idx="1"/>
          </p:nvPr>
        </p:nvSpPr>
        <p:spPr/>
        <p:txBody>
          <a:bodyPr>
            <a:normAutofit/>
          </a:bodyPr>
          <a:lstStyle/>
          <a:p>
            <a:pPr algn="ctr">
              <a:buNone/>
            </a:pPr>
            <a:r>
              <a:rPr lang="en-US" dirty="0" smtClean="0"/>
              <a:t>Literature Reviewed</a:t>
            </a:r>
          </a:p>
          <a:p>
            <a:r>
              <a:rPr lang="en-US" sz="1800" dirty="0" smtClean="0"/>
              <a:t>Technology Strategic Planning, The Search for IT Governance In Higher Education.  Common Solutions Group – January 4, 2006</a:t>
            </a:r>
          </a:p>
          <a:p>
            <a:r>
              <a:rPr lang="en-US" sz="1800" dirty="0" smtClean="0"/>
              <a:t>Faculty Development for the Net Generation ; Anne H. Moore, John F. Moore, and Shelli B. Fowler Virginia Polytechnic Institute and State University </a:t>
            </a:r>
          </a:p>
          <a:p>
            <a:pPr>
              <a:buNone/>
            </a:pPr>
            <a:endParaRPr lang="en-US" sz="1600" dirty="0" smtClean="0"/>
          </a:p>
          <a:p>
            <a:endParaRPr lang="en-US" sz="1600" dirty="0" smtClean="0"/>
          </a:p>
          <a:p>
            <a:endParaRPr lang="en-US" sz="1600" dirty="0"/>
          </a:p>
        </p:txBody>
      </p:sp>
      <p:sp>
        <p:nvSpPr>
          <p:cNvPr id="4" name="Content Placeholder 3"/>
          <p:cNvSpPr>
            <a:spLocks noGrp="1"/>
          </p:cNvSpPr>
          <p:nvPr>
            <p:ph sz="half" idx="2"/>
          </p:nvPr>
        </p:nvSpPr>
        <p:spPr/>
        <p:txBody>
          <a:bodyPr>
            <a:normAutofit/>
          </a:bodyPr>
          <a:lstStyle/>
          <a:p>
            <a:pPr algn="ctr">
              <a:buNone/>
            </a:pPr>
            <a:r>
              <a:rPr lang="en-US" dirty="0" smtClean="0"/>
              <a:t>Best Practices Reviewed</a:t>
            </a:r>
          </a:p>
          <a:p>
            <a:r>
              <a:rPr lang="en-US" sz="1800" dirty="0" smtClean="0"/>
              <a:t>Syracuse University Information Technology and Services: Campus Connections, Accomplishments and New Horizons(2005)</a:t>
            </a:r>
          </a:p>
          <a:p>
            <a:r>
              <a:rPr lang="en-US" sz="1800" dirty="0" smtClean="0"/>
              <a:t>Best Practices: A Triangulated Support Approach in Transitioning Faculty to Online Teaching; </a:t>
            </a:r>
            <a:r>
              <a:rPr lang="en-US" sz="1800" i="1" dirty="0" smtClean="0"/>
              <a:t>Online Journal of Distance Learning Administration, Volume VIII, Number I, Spring 2005 State University of West Georgia, Distance Education Center </a:t>
            </a:r>
          </a:p>
          <a:p>
            <a:endParaRPr lang="en-US" sz="1600" dirty="0"/>
          </a:p>
          <a:p>
            <a:endParaRPr lang="en-US" sz="16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Collected</a:t>
            </a:r>
            <a:endParaRPr lang="en-US" dirty="0"/>
          </a:p>
        </p:txBody>
      </p:sp>
      <p:sp>
        <p:nvSpPr>
          <p:cNvPr id="3" name="TextBox 2"/>
          <p:cNvSpPr txBox="1"/>
          <p:nvPr/>
        </p:nvSpPr>
        <p:spPr>
          <a:xfrm>
            <a:off x="990600" y="1600200"/>
            <a:ext cx="5975162" cy="4247317"/>
          </a:xfrm>
          <a:prstGeom prst="rect">
            <a:avLst/>
          </a:prstGeom>
          <a:noFill/>
        </p:spPr>
        <p:txBody>
          <a:bodyPr wrap="none" rtlCol="0">
            <a:spAutoFit/>
          </a:bodyPr>
          <a:lstStyle/>
          <a:p>
            <a:pPr>
              <a:buFont typeface="Arial" pitchFamily="34" charset="0"/>
              <a:buChar char="•"/>
            </a:pPr>
            <a:r>
              <a:rPr lang="en-US" dirty="0" smtClean="0"/>
              <a:t>Student Surveys</a:t>
            </a:r>
          </a:p>
          <a:p>
            <a:pPr lvl="1">
              <a:buFont typeface="Arial" pitchFamily="34" charset="0"/>
              <a:buChar char="•"/>
            </a:pPr>
            <a:r>
              <a:rPr lang="en-US" dirty="0" smtClean="0">
                <a:hlinkClick r:id="rId2" action="ppaction://hlinkfile"/>
              </a:rPr>
              <a:t>2002 Penn State Student Satisfaction Survey</a:t>
            </a:r>
            <a:endParaRPr lang="en-US" dirty="0" smtClean="0"/>
          </a:p>
          <a:p>
            <a:pPr lvl="1">
              <a:buFont typeface="Arial" pitchFamily="34" charset="0"/>
              <a:buChar char="•"/>
            </a:pPr>
            <a:r>
              <a:rPr lang="en-US" dirty="0" smtClean="0">
                <a:hlinkClick r:id="rId3" action="ppaction://hlinkfile"/>
              </a:rPr>
              <a:t>2004 Penn State Student Satisfaction Survey</a:t>
            </a:r>
            <a:endParaRPr lang="en-US" dirty="0" smtClean="0"/>
          </a:p>
          <a:p>
            <a:pPr>
              <a:buFont typeface="Arial" pitchFamily="34" charset="0"/>
              <a:buChar char="•"/>
            </a:pPr>
            <a:r>
              <a:rPr lang="en-US" dirty="0" smtClean="0"/>
              <a:t>Faculty responses to local questionnaires and committees.</a:t>
            </a:r>
          </a:p>
          <a:p>
            <a:pPr lvl="1">
              <a:buFont typeface="Arial" pitchFamily="34" charset="0"/>
              <a:buChar char="•"/>
            </a:pPr>
            <a:r>
              <a:rPr lang="en-US" dirty="0" smtClean="0"/>
              <a:t>Email correspondences (emails requesting feedback)</a:t>
            </a:r>
          </a:p>
          <a:p>
            <a:pPr lvl="1">
              <a:buFont typeface="Arial" pitchFamily="34" charset="0"/>
              <a:buChar char="•"/>
            </a:pPr>
            <a:r>
              <a:rPr lang="en-US" dirty="0" smtClean="0"/>
              <a:t>Educational Technology Committee</a:t>
            </a:r>
          </a:p>
          <a:p>
            <a:pPr lvl="1">
              <a:buFont typeface="Arial" pitchFamily="34" charset="0"/>
              <a:buChar char="•"/>
            </a:pPr>
            <a:r>
              <a:rPr lang="en-US" dirty="0" smtClean="0"/>
              <a:t>Campus Council</a:t>
            </a:r>
          </a:p>
          <a:p>
            <a:pPr lvl="1">
              <a:buFont typeface="Arial" pitchFamily="34" charset="0"/>
              <a:buChar char="•"/>
            </a:pPr>
            <a:r>
              <a:rPr lang="en-US" dirty="0" smtClean="0"/>
              <a:t>Faculty Senate</a:t>
            </a:r>
          </a:p>
          <a:p>
            <a:pPr lvl="1">
              <a:buFont typeface="Arial" pitchFamily="34" charset="0"/>
              <a:buChar char="•"/>
            </a:pPr>
            <a:r>
              <a:rPr lang="en-US" dirty="0" smtClean="0"/>
              <a:t>Direct feedback (direct conversation with faculty)</a:t>
            </a:r>
          </a:p>
          <a:p>
            <a:pPr>
              <a:buFont typeface="Arial" pitchFamily="34" charset="0"/>
              <a:buChar char="•"/>
            </a:pPr>
            <a:r>
              <a:rPr lang="en-US" dirty="0" smtClean="0"/>
              <a:t>Staff  responses to local questionnaires and committees.</a:t>
            </a:r>
          </a:p>
          <a:p>
            <a:pPr lvl="1">
              <a:buFont typeface="Arial" pitchFamily="34" charset="0"/>
              <a:buChar char="•"/>
            </a:pPr>
            <a:r>
              <a:rPr lang="en-US" dirty="0" smtClean="0"/>
              <a:t>Email correspondences (emails requesting feedback)</a:t>
            </a:r>
          </a:p>
          <a:p>
            <a:pPr lvl="1">
              <a:buFont typeface="Arial" pitchFamily="34" charset="0"/>
              <a:buChar char="•"/>
            </a:pPr>
            <a:r>
              <a:rPr lang="en-US" dirty="0" smtClean="0"/>
              <a:t>Educational Technology Committee</a:t>
            </a:r>
          </a:p>
          <a:p>
            <a:pPr lvl="1">
              <a:buFont typeface="Arial" pitchFamily="34" charset="0"/>
              <a:buChar char="•"/>
            </a:pPr>
            <a:r>
              <a:rPr lang="en-US" dirty="0" smtClean="0"/>
              <a:t>Campus Council</a:t>
            </a:r>
          </a:p>
          <a:p>
            <a:pPr lvl="1">
              <a:buFont typeface="Arial" pitchFamily="34" charset="0"/>
              <a:buChar char="•"/>
            </a:pPr>
            <a:r>
              <a:rPr lang="en-US" dirty="0" smtClean="0"/>
              <a:t>Direct feedback (direct conversation with staff)</a:t>
            </a:r>
          </a:p>
          <a:p>
            <a:pPr>
              <a:buFont typeface="Arial" pitchFamily="34" charset="0"/>
              <a:buChar char="•"/>
            </a:pPr>
            <a:r>
              <a:rPr lang="en-US" dirty="0" smtClean="0"/>
              <a:t>Data collected from local helpdesk response tracking.</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elcome">
  <a:themeElements>
    <a:clrScheme name="Welcome">
      <a:dk1>
        <a:sysClr val="windowText" lastClr="000000"/>
      </a:dk1>
      <a:lt1>
        <a:sysClr val="window" lastClr="FFFFFF"/>
      </a:lt1>
      <a:dk2>
        <a:srgbClr val="00272B"/>
      </a:dk2>
      <a:lt2>
        <a:srgbClr val="F7F7FF"/>
      </a:lt2>
      <a:accent1>
        <a:srgbClr val="006AED"/>
      </a:accent1>
      <a:accent2>
        <a:srgbClr val="0087BF"/>
      </a:accent2>
      <a:accent3>
        <a:srgbClr val="5D974B"/>
      </a:accent3>
      <a:accent4>
        <a:srgbClr val="9DBB3F"/>
      </a:accent4>
      <a:accent5>
        <a:srgbClr val="C77CC7"/>
      </a:accent5>
      <a:accent6>
        <a:srgbClr val="996699"/>
      </a:accent6>
      <a:hlink>
        <a:srgbClr val="E78707"/>
      </a:hlink>
      <a:folHlink>
        <a:srgbClr val="C618BA"/>
      </a:folHlink>
    </a:clrScheme>
    <a:fontScheme name="Welcome">
      <a:majorFont>
        <a:latin typeface="Book Antiqua"/>
        <a:ea typeface=""/>
        <a:cs typeface=""/>
        <a:font script="Jpan" typeface="ＭＳ Ｐゴシック"/>
        <a:font script="Hang" typeface="돋움"/>
        <a:font script="Hans" typeface="华文中宋"/>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mbria"/>
        <a:ea typeface=""/>
        <a:cs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elcome">
      <a:fillStyleLst>
        <a:solidFill>
          <a:schemeClr val="phClr">
            <a:tint val="100000"/>
            <a:shade val="100000"/>
            <a:hueMod val="100000"/>
            <a:satMod val="150000"/>
          </a:schemeClr>
        </a:solidFill>
        <a:gradFill rotWithShape="1">
          <a:gsLst>
            <a:gs pos="0">
              <a:schemeClr val="phClr">
                <a:tint val="10000"/>
                <a:shade val="100000"/>
                <a:hueMod val="100000"/>
                <a:satMod val="1000000"/>
              </a:schemeClr>
            </a:gs>
            <a:gs pos="100000">
              <a:schemeClr val="phClr">
                <a:tint val="100000"/>
                <a:shade val="100000"/>
                <a:hueMod val="100000"/>
                <a:satMod val="300000"/>
              </a:schemeClr>
            </a:gs>
          </a:gsLst>
          <a:lin ang="16200000" scaled="1"/>
        </a:gradFill>
        <a:gradFill flip="none" rotWithShape="1">
          <a:gsLst>
            <a:gs pos="0">
              <a:schemeClr val="phClr">
                <a:tint val="70000"/>
              </a:schemeClr>
            </a:gs>
            <a:gs pos="30000">
              <a:schemeClr val="phClr">
                <a:tint val="90000"/>
              </a:schemeClr>
            </a:gs>
            <a:gs pos="88000">
              <a:schemeClr val="phClr">
                <a:shade val="30000"/>
              </a:schemeClr>
            </a:gs>
            <a:gs pos="100000">
              <a:schemeClr val="phClr">
                <a:shade val="20000"/>
              </a:schemeClr>
            </a:gs>
          </a:gsLst>
          <a:lin ang="5400000" scaled="1"/>
          <a:tileRect/>
        </a:gradFill>
      </a:fillStyleLst>
      <a:lnStyleLst>
        <a:ln w="127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glow>
              <a:schemeClr val="phClr">
                <a:tint val="100000"/>
                <a:shade val="100000"/>
                <a:hueMod val="100000"/>
                <a:satMod val="100000"/>
              </a:schemeClr>
            </a:glow>
          </a:effectLst>
        </a:effectStyle>
        <a:effectStyle>
          <a:effectLst>
            <a:outerShdw blurRad="39000" dist="25400" dir="5400000">
              <a:srgbClr val="000000">
                <a:alpha val="40000"/>
              </a:srgbClr>
            </a:outerShdw>
          </a:effectLst>
        </a:effectStyle>
        <a:effectStyle>
          <a:effectLst>
            <a:outerShdw blurRad="39000" dist="25400" dir="5400000">
              <a:srgbClr val="000000">
                <a:alpha val="30000"/>
              </a:srgbClr>
            </a:outerShdw>
          </a:effectLst>
          <a:scene3d>
            <a:camera prst="orthographicFront" fov="0">
              <a:rot lat="0" lon="0" rev="0"/>
            </a:camera>
            <a:lightRig rig="contrasting" dir="t">
              <a:rot lat="0" lon="0" rev="16500000"/>
            </a:lightRig>
          </a:scene3d>
          <a:sp3d prstMaterial="powder">
            <a:bevelT w="152400"/>
            <a:contourClr>
              <a:schemeClr val="phClr"/>
            </a:contourClr>
          </a:sp3d>
        </a:effectStyle>
      </a:effectStyleLst>
      <a:bgFillStyleLst>
        <a:solidFill>
          <a:schemeClr val="phClr">
            <a:tint val="100000"/>
            <a:shade val="100000"/>
            <a:hueMod val="100000"/>
            <a:satMod val="100000"/>
          </a:schemeClr>
        </a:solidFill>
        <a:gradFill rotWithShape="1">
          <a:gsLst>
            <a:gs pos="0">
              <a:schemeClr val="phClr">
                <a:tint val="100000"/>
                <a:shade val="30000"/>
                <a:hueMod val="100000"/>
              </a:schemeClr>
            </a:gs>
            <a:gs pos="20000">
              <a:schemeClr val="phClr">
                <a:tint val="100000"/>
                <a:shade val="100000"/>
                <a:hueMod val="100000"/>
              </a:schemeClr>
            </a:gs>
            <a:gs pos="100000">
              <a:schemeClr val="phClr">
                <a:tint val="90000"/>
                <a:shade val="100000"/>
                <a:hueMod val="100000"/>
                <a:satMod val="1600000"/>
              </a:schemeClr>
            </a:gs>
          </a:gsLst>
          <a:lin ang="16200000" scaled="1"/>
        </a:gradFill>
        <a:gradFill rotWithShape="1">
          <a:gsLst>
            <a:gs pos="0">
              <a:schemeClr val="phClr">
                <a:tint val="100000"/>
                <a:shade val="30000"/>
                <a:hueMod val="100000"/>
                <a:satMod val="1600000"/>
              </a:schemeClr>
            </a:gs>
            <a:gs pos="20000">
              <a:schemeClr val="phClr">
                <a:tint val="100000"/>
                <a:shade val="100000"/>
                <a:hueMod val="100000"/>
                <a:satMod val="500000"/>
              </a:schemeClr>
            </a:gs>
            <a:gs pos="100000">
              <a:schemeClr val="phClr">
                <a:tint val="90000"/>
                <a:shade val="100000"/>
                <a:hueMod val="100000"/>
                <a:satMod val="16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Welcome</Template>
  <TotalTime>1831</TotalTime>
  <Words>1176</Words>
  <Application>Microsoft Office PowerPoint</Application>
  <PresentationFormat>On-screen Show (4:3)</PresentationFormat>
  <Paragraphs>140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Welcome</vt:lpstr>
      <vt:lpstr>How To Make Support Easier Through Effective Training</vt:lpstr>
      <vt:lpstr>Copyright Statement</vt:lpstr>
      <vt:lpstr>Where IT Support Began</vt:lpstr>
      <vt:lpstr>Timeline </vt:lpstr>
      <vt:lpstr>Then Came The IT Professional</vt:lpstr>
      <vt:lpstr>The Rationale Behind Our Research and Implementation of Training Programs</vt:lpstr>
      <vt:lpstr>Research and Data Collected</vt:lpstr>
      <vt:lpstr>Research</vt:lpstr>
      <vt:lpstr>Data Collected</vt:lpstr>
      <vt:lpstr>What We Found</vt:lpstr>
      <vt:lpstr>Help for Everyone</vt:lpstr>
      <vt:lpstr>Help for Everyone</vt:lpstr>
      <vt:lpstr>Help for Everyone</vt:lpstr>
      <vt:lpstr>Help for Everyone</vt:lpstr>
      <vt:lpstr>Programs for Students</vt:lpstr>
      <vt:lpstr>Programs for Students</vt:lpstr>
      <vt:lpstr>Students Resources</vt:lpstr>
      <vt:lpstr>Programs for Faculty and Staff</vt:lpstr>
      <vt:lpstr>Resources for Faculty and Staff</vt:lpstr>
      <vt:lpstr>Keeping the Support Persons Trained</vt:lpstr>
      <vt:lpstr>Progress</vt:lpstr>
      <vt:lpstr>Where do we go from here?</vt:lpstr>
      <vt:lpstr>Slide 23</vt:lpstr>
      <vt:lpstr>Slide 24</vt:lpstr>
    </vt:vector>
  </TitlesOfParts>
  <Company>PSU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Make Support Eas</dc:title>
  <dc:creator>Christine Mencer</dc:creator>
  <cp:lastModifiedBy>Christine Mencer</cp:lastModifiedBy>
  <cp:revision>125</cp:revision>
  <dcterms:created xsi:type="dcterms:W3CDTF">2008-01-09T02:21:17Z</dcterms:created>
  <dcterms:modified xsi:type="dcterms:W3CDTF">2008-01-16T15:17:46Z</dcterms:modified>
</cp:coreProperties>
</file>