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28" r:id="rId1"/>
  </p:sldMasterIdLst>
  <p:notesMasterIdLst>
    <p:notesMasterId r:id="rId16"/>
  </p:notesMasterIdLst>
  <p:sldIdLst>
    <p:sldId id="272" r:id="rId2"/>
    <p:sldId id="257" r:id="rId3"/>
    <p:sldId id="262" r:id="rId4"/>
    <p:sldId id="258" r:id="rId5"/>
    <p:sldId id="268" r:id="rId6"/>
    <p:sldId id="259" r:id="rId7"/>
    <p:sldId id="269" r:id="rId8"/>
    <p:sldId id="270" r:id="rId9"/>
    <p:sldId id="271" r:id="rId10"/>
    <p:sldId id="266" r:id="rId11"/>
    <p:sldId id="260" r:id="rId12"/>
    <p:sldId id="263" r:id="rId13"/>
    <p:sldId id="261" r:id="rId14"/>
    <p:sldId id="267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664" autoAdjust="0"/>
    <p:restoredTop sz="94660"/>
  </p:normalViewPr>
  <p:slideViewPr>
    <p:cSldViewPr>
      <p:cViewPr varScale="1">
        <p:scale>
          <a:sx n="72" d="100"/>
          <a:sy n="72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F8CA0E0-9DA3-4AC8-8E3E-A3E0CA753E3A}" type="datetimeFigureOut">
              <a:rPr lang="en-US"/>
              <a:pPr>
                <a:defRPr/>
              </a:pPr>
              <a:t>3/31/2008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029E10A-EB5B-431E-ADB8-272A3DA2D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A7875DB-44AB-47FC-A62F-CDC50A302A7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039879D-BC56-41A2-A3CB-2DF1856CDB9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AFAD855-B36B-46CD-ACBE-C2AB1BAB712F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54CC24A-758D-4FF6-A34B-8B334D6DD62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289244C-5BC3-4E8E-B639-DAFA49A6B3A3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A8E0213-6552-440E-B373-F24021055E4A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F5E9B84-722D-4336-AE6D-F506DC01C06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619DD07-9652-40EA-BD2B-E1D70ADF5AFB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6082C1F-AFEB-4005-9B6B-9A90F8C6A870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4382802-94E7-4515-8DBF-637464E06CEC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AEF9D50-FCDC-40EF-A36B-52CCF23FB35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90B353E-C8F8-4C29-8EDC-5C849A71053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9F3B377-7267-4CD6-9964-43396DB1D376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29A544A-3645-47FF-A555-A11C515CDA36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6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 smtClean="0"/>
            </a:lvl1pPr>
          </a:lstStyle>
          <a:p>
            <a:pPr>
              <a:defRPr/>
            </a:pPr>
            <a:fld id="{9F4FCFD8-D153-4463-ADB4-0F57D924E526}" type="datetimeFigureOut">
              <a:rPr lang="en-US"/>
              <a:pPr>
                <a:defRPr/>
              </a:pPr>
              <a:t>3/31/2008</a:t>
            </a:fld>
            <a:endParaRPr lang="en-US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718D144-3266-47A8-96DB-5B7CDC0195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E91A1-4131-4C67-9699-FF6ADA11BB94}" type="datetimeFigureOut">
              <a:rPr lang="en-US"/>
              <a:pPr>
                <a:defRPr/>
              </a:pPr>
              <a:t>3/31/2008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D0FC2-F9F9-4F73-A9FA-211B9B0D64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D33FE-AE82-4350-9D98-6F2865A70696}" type="datetimeFigureOut">
              <a:rPr lang="en-US"/>
              <a:pPr>
                <a:defRPr/>
              </a:pPr>
              <a:t>3/31/2008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D83BD-7346-45CD-AEE7-AB6BA1A01D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32393-A1DB-4EC8-B5FE-4A1032E96629}" type="datetimeFigureOut">
              <a:rPr lang="en-US"/>
              <a:pPr>
                <a:defRPr/>
              </a:pPr>
              <a:t>3/31/2008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D5BC3-0974-45E1-A098-721CF407F7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Isosceles Triangle 7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10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9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FBE18-DBDA-47AA-93C2-D43972ED0E23}" type="datetimeFigureOut">
              <a:rPr lang="en-US"/>
              <a:pPr>
                <a:defRPr/>
              </a:pPr>
              <a:t>3/31/2008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DB19D-3F06-4EF7-9EA2-C808EC1C7A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8D306-8FF4-4DEB-A19B-E0A8306478DE}" type="datetimeFigureOut">
              <a:rPr lang="en-US"/>
              <a:pPr>
                <a:defRPr/>
              </a:pPr>
              <a:t>3/31/2008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913EA-CBE0-479D-9932-3F74A50ECE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0B944-FC2F-4E00-AA02-DFCB841D5CF8}" type="datetimeFigureOut">
              <a:rPr lang="en-US"/>
              <a:pPr>
                <a:defRPr/>
              </a:pPr>
              <a:t>3/31/2008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CA5CC79D-B690-4239-AB01-7836465E6F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1DC5A-A082-4DD4-BA79-2E448B63CF20}" type="datetimeFigureOut">
              <a:rPr lang="en-US"/>
              <a:pPr>
                <a:defRPr/>
              </a:pPr>
              <a:t>3/31/2008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9EF51-1C4B-4235-A7AA-BB9B6D6D8E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F5D35-2B6B-4CAD-8CA0-2DDEF1C197F1}" type="datetimeFigureOut">
              <a:rPr lang="en-US"/>
              <a:pPr>
                <a:defRPr/>
              </a:pPr>
              <a:t>3/31/2008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6D85B-5A85-4972-8956-96CBA9EBAB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358BA448-96F3-4A49-8E21-DBDE3FE1B494}" type="datetimeFigureOut">
              <a:rPr lang="en-US"/>
              <a:pPr>
                <a:defRPr/>
              </a:pPr>
              <a:t>3/31/2008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7C14438E-6B04-45FC-9486-A5CC5FF47E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2A4869C1-07A6-452C-B70B-62767BD8B9CB}" type="datetimeFigureOut">
              <a:rPr lang="en-US"/>
              <a:pPr>
                <a:defRPr/>
              </a:pPr>
              <a:t>3/31/2008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 smtClean="0"/>
            </a:lvl1pPr>
          </a:lstStyle>
          <a:p>
            <a:pPr>
              <a:defRPr/>
            </a:pPr>
            <a:fld id="{04B988C4-0018-483D-A984-58151408E0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D9B551-25EC-46E6-A9B1-032F8BEBACC4}" type="datetimeFigureOut">
              <a:rPr lang="en-US"/>
              <a:pPr>
                <a:defRPr/>
              </a:pPr>
              <a:t>3/31/2008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B65CD7-1C44-4411-B058-7BD27BFB7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36" r:id="rId6"/>
    <p:sldLayoutId id="2147484437" r:id="rId7"/>
    <p:sldLayoutId id="2147484445" r:id="rId8"/>
    <p:sldLayoutId id="2147484446" r:id="rId9"/>
    <p:sldLayoutId id="2147484438" r:id="rId10"/>
    <p:sldLayoutId id="2147484439" r:id="rId11"/>
  </p:sldLayoutIdLst>
  <p:txStyles>
    <p:titleStyle>
      <a:lvl1pPr marL="484188" indent="-484188" algn="l" rtl="0" fontAlgn="base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fontAlgn="base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239000" cy="2471736"/>
          </a:xfrm>
        </p:spPr>
        <p:txBody>
          <a:bodyPr/>
          <a:lstStyle/>
          <a:p>
            <a:pPr indent="0" algn="ctr" fontAlgn="auto"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Partnering Effectively with Cross-Campus Groups and Organizations</a:t>
            </a:r>
            <a:endParaRPr lang="en-US" sz="44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971800"/>
            <a:ext cx="8229600" cy="3657600"/>
          </a:xfrm>
        </p:spPr>
        <p:txBody>
          <a:bodyPr>
            <a:normAutofit lnSpcReduction="10000"/>
          </a:bodyPr>
          <a:lstStyle/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i="1" dirty="0" smtClean="0"/>
              <a:t>Presented by a collaborative team from: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University of Wisconsin Stevens Point 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1000" dirty="0" smtClean="0"/>
              <a:t>Dr. Kathy Davis, University Library Director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1000" dirty="0" smtClean="0"/>
              <a:t>Terri Muraski, Information Systems Librarian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1000" dirty="0" smtClean="0"/>
              <a:t>Patricia Ploetz, Director of the Center for Academic 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1000" dirty="0" smtClean="0"/>
              <a:t>Excellence and Student Engagement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990600" y="1676400"/>
            <a:ext cx="7239000" cy="3505200"/>
          </a:xfrm>
        </p:spPr>
        <p:txBody>
          <a:bodyPr>
            <a:noAutofit/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en-US" sz="36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“A boat doesn’t go forward if each one is rowing their own way.”</a:t>
            </a:r>
            <a: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en-U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n-US" sz="24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4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4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						</a:t>
            </a:r>
            <a:r>
              <a:rPr lang="en-US" sz="16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Swahili proverb</a:t>
            </a:r>
            <a:endParaRPr lang="en-US" sz="16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indent="0" algn="ctr" fontAlgn="auto">
              <a:spcAft>
                <a:spcPts val="0"/>
              </a:spcAft>
              <a:defRPr/>
            </a:pP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Roadblocks to </a:t>
            </a:r>
            <a:b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Individual Collaboration</a:t>
            </a:r>
            <a:endParaRPr lang="en-US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981200" y="1905000"/>
            <a:ext cx="5718175" cy="3906838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8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Lack of:</a:t>
            </a:r>
          </a:p>
          <a:p>
            <a:pPr marL="53975" indent="347663" fontAlgn="auto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sz="2400" dirty="0" smtClean="0"/>
              <a:t>Rewards for Collaboration</a:t>
            </a:r>
          </a:p>
          <a:p>
            <a:pPr marL="53975" indent="347663" fontAlgn="auto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sz="2400" dirty="0" smtClean="0"/>
              <a:t>Time </a:t>
            </a:r>
          </a:p>
          <a:p>
            <a:pPr marL="53975" indent="347663" fontAlgn="auto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sz="2400" dirty="0" smtClean="0"/>
              <a:t>Knowledge of service cultures</a:t>
            </a:r>
          </a:p>
          <a:p>
            <a:pPr marL="53975" indent="347663" fontAlgn="auto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sz="2400" dirty="0" smtClean="0"/>
              <a:t>Common language/terminology</a:t>
            </a:r>
          </a:p>
          <a:p>
            <a:pPr marL="53975" indent="347663" fontAlgn="auto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sz="2400" dirty="0" smtClean="0"/>
              <a:t>Funds</a:t>
            </a:r>
          </a:p>
          <a:p>
            <a:pPr marL="53975" indent="347663" fontAlgn="auto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sz="2400" dirty="0" smtClean="0"/>
              <a:t>Collaborative skills</a:t>
            </a:r>
          </a:p>
          <a:p>
            <a:pPr marL="53975" indent="347663" fontAlgn="auto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sz="2400" dirty="0" smtClean="0"/>
              <a:t>Common priorities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2286000"/>
            <a:ext cx="8229600" cy="1399032"/>
          </a:xfrm>
        </p:spPr>
        <p:txBody>
          <a:bodyPr>
            <a:noAutofit/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en-US" sz="2800" i="1" dirty="0" smtClean="0">
                <a:solidFill>
                  <a:schemeClr val="tx1"/>
                </a:solidFill>
              </a:rPr>
              <a:t/>
            </a:r>
            <a:br>
              <a:rPr lang="en-US" sz="2800" i="1" dirty="0" smtClean="0">
                <a:solidFill>
                  <a:schemeClr val="tx1"/>
                </a:solidFill>
              </a:rPr>
            </a:br>
            <a:r>
              <a:rPr lang="en-US" sz="2800" i="1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“</a:t>
            </a:r>
            <a:r>
              <a:rPr lang="en-US" sz="2800" i="1" dirty="0" smtClean="0">
                <a:ln w="6350">
                  <a:solidFill>
                    <a:schemeClr val="accent2"/>
                  </a:solidFill>
                </a:ln>
                <a:solidFill>
                  <a:schemeClr val="accent2"/>
                </a:solidFill>
              </a:rPr>
              <a:t>Teamwork</a:t>
            </a:r>
            <a:r>
              <a:rPr lang="en-US" sz="2800" i="1" dirty="0" smtClean="0">
                <a:ln w="6350">
                  <a:solidFill>
                    <a:schemeClr val="tx1"/>
                  </a:solidFill>
                </a:ln>
                <a:solidFill>
                  <a:schemeClr val="accent2"/>
                </a:solidFill>
              </a:rPr>
              <a:t> </a:t>
            </a:r>
            <a:r>
              <a:rPr lang="en-US" sz="2800" i="1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</a:rPr>
              <a:t>is the ability to work together toward a common vision. The ability to direct individual accomplishments toward organizational objectives. It is the fuel that allows common people to attain uncommon results.”</a:t>
            </a:r>
            <a:r>
              <a:rPr lang="en-US" sz="2400" dirty="0" smtClean="0">
                <a:ln w="6350">
                  <a:solidFill>
                    <a:schemeClr val="tx1"/>
                  </a:solidFill>
                </a:ln>
                <a:solidFill>
                  <a:schemeClr val="accent2"/>
                </a:solidFill>
                <a:effectLst/>
              </a:rPr>
              <a:t/>
            </a:r>
            <a:br>
              <a:rPr lang="en-US" sz="2400" dirty="0" smtClean="0">
                <a:ln w="6350">
                  <a:solidFill>
                    <a:schemeClr val="tx1"/>
                  </a:solidFill>
                </a:ln>
                <a:solidFill>
                  <a:schemeClr val="accent2"/>
                </a:solidFill>
                <a:effectLst/>
              </a:rPr>
            </a:br>
            <a:endParaRPr lang="en-US" sz="2400" dirty="0">
              <a:ln w="6350">
                <a:solidFill>
                  <a:schemeClr val="tx1"/>
                </a:solidFill>
              </a:ln>
              <a:solidFill>
                <a:schemeClr val="accent2"/>
              </a:solidFill>
              <a:effectLst/>
            </a:endParaRPr>
          </a:p>
        </p:txBody>
      </p:sp>
      <p:sp>
        <p:nvSpPr>
          <p:cNvPr id="36866" name="Content Placeholder 4"/>
          <p:cNvSpPr>
            <a:spLocks noGrp="1"/>
          </p:cNvSpPr>
          <p:nvPr>
            <p:ph idx="1"/>
          </p:nvPr>
        </p:nvSpPr>
        <p:spPr>
          <a:xfrm>
            <a:off x="5029200" y="5638800"/>
            <a:ext cx="8229600" cy="50292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endParaRPr lang="en-US" smtClean="0"/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pPr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idx="4294967295"/>
          </p:nvPr>
        </p:nvSpPr>
        <p:spPr>
          <a:xfrm>
            <a:off x="1524000" y="1828800"/>
            <a:ext cx="6172200" cy="1893888"/>
          </a:xfrm>
        </p:spPr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en-US" sz="6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Questions???</a:t>
            </a:r>
            <a:endParaRPr lang="en-US" sz="6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0" y="457200"/>
            <a:ext cx="8156575" cy="776288"/>
          </a:xfrm>
        </p:spPr>
        <p:txBody>
          <a:bodyPr>
            <a:normAutofit fontScale="90000"/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Contact information:</a:t>
            </a:r>
            <a:r>
              <a:rPr lang="en-US" sz="2000" dirty="0" smtClean="0">
                <a:solidFill>
                  <a:schemeClr val="bg1"/>
                </a:solidFill>
              </a:rPr>
              <a:t/>
            </a:r>
            <a:br>
              <a:rPr lang="en-US" sz="2000" dirty="0" smtClean="0">
                <a:solidFill>
                  <a:schemeClr val="bg1"/>
                </a:solidFill>
              </a:rPr>
            </a:br>
            <a:r>
              <a:rPr lang="en-US" sz="2000" dirty="0" smtClean="0">
                <a:ln w="6350">
                  <a:solidFill>
                    <a:schemeClr val="tx1"/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en-US" sz="2000" dirty="0" smtClean="0">
                <a:ln w="6350">
                  <a:solidFill>
                    <a:schemeClr val="tx1"/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en-US" sz="2000" dirty="0" smtClean="0">
                <a:ln w="6350">
                  <a:solidFill>
                    <a:schemeClr val="tx1"/>
                  </a:solidFill>
                </a:ln>
                <a:solidFill>
                  <a:schemeClr val="tx1">
                    <a:lumMod val="95000"/>
                  </a:schemeClr>
                </a:solidFill>
              </a:rPr>
              <a:t>Patricia Ploetz  (pploetz@uwsp.edu)</a:t>
            </a:r>
            <a:br>
              <a:rPr lang="en-US" sz="2000" dirty="0" smtClean="0">
                <a:ln w="6350">
                  <a:solidFill>
                    <a:schemeClr val="tx1"/>
                  </a:solidFill>
                </a:ln>
                <a:solidFill>
                  <a:schemeClr val="tx1">
                    <a:lumMod val="95000"/>
                  </a:schemeClr>
                </a:solidFill>
              </a:rPr>
            </a:br>
            <a:r>
              <a:rPr lang="en-US" sz="2000" dirty="0" smtClean="0">
                <a:ln w="6350">
                  <a:solidFill>
                    <a:schemeClr val="tx1"/>
                  </a:solidFill>
                </a:ln>
                <a:solidFill>
                  <a:schemeClr val="tx1">
                    <a:lumMod val="95000"/>
                  </a:schemeClr>
                </a:solidFill>
              </a:rPr>
              <a:t>Dr. Kathy Davis  (kdavis@uwsp.edu)</a:t>
            </a:r>
            <a:br>
              <a:rPr lang="en-US" sz="2000" dirty="0" smtClean="0">
                <a:ln w="6350">
                  <a:solidFill>
                    <a:schemeClr val="tx1"/>
                  </a:solidFill>
                </a:ln>
                <a:solidFill>
                  <a:schemeClr val="tx1">
                    <a:lumMod val="95000"/>
                  </a:schemeClr>
                </a:solidFill>
              </a:rPr>
            </a:br>
            <a:r>
              <a:rPr lang="en-US" sz="2000" dirty="0" smtClean="0">
                <a:ln w="6350">
                  <a:solidFill>
                    <a:schemeClr val="tx1"/>
                  </a:solidFill>
                </a:ln>
                <a:solidFill>
                  <a:schemeClr val="tx1">
                    <a:lumMod val="95000"/>
                  </a:schemeClr>
                </a:solidFill>
              </a:rPr>
              <a:t>Terri Muraski  (tmuraski@uwsp.edu)</a:t>
            </a:r>
            <a:r>
              <a:rPr lang="en-US" sz="3200" dirty="0" smtClean="0">
                <a:ln w="6350">
                  <a:solidFill>
                    <a:schemeClr val="tx1"/>
                  </a:solidFill>
                </a:ln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en-US" sz="3200" dirty="0" smtClean="0">
                <a:ln w="6350">
                  <a:solidFill>
                    <a:schemeClr val="tx1"/>
                  </a:solidFill>
                </a:ln>
                <a:solidFill>
                  <a:schemeClr val="tx1">
                    <a:lumMod val="95000"/>
                  </a:schemeClr>
                </a:solidFill>
              </a:rPr>
            </a:br>
            <a:endParaRPr lang="en-US" dirty="0">
              <a:ln w="6350">
                <a:solidFill>
                  <a:schemeClr val="tx1"/>
                </a:solidFill>
              </a:ln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>
          <a:xfrm>
            <a:off x="1295400" y="1143000"/>
            <a:ext cx="6172200" cy="2667000"/>
          </a:xfrm>
        </p:spPr>
        <p:txBody>
          <a:bodyPr>
            <a:normAutofit fontScale="85000" lnSpcReduction="20000"/>
          </a:bodyPr>
          <a:lstStyle/>
          <a:p>
            <a:pPr marL="448056" indent="-384048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77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Thank you for your participation!</a:t>
            </a:r>
          </a:p>
          <a:p>
            <a:pPr marL="448056" indent="-384048" algn="ctr" fontAlgn="auto">
              <a:spcAft>
                <a:spcPts val="0"/>
              </a:spcAft>
              <a:buFont typeface="Wingdings 2"/>
              <a:buNone/>
              <a:defRPr/>
            </a:pPr>
            <a:endParaRPr lang="en-US" sz="4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indent="0" algn="ctr" fontAlgn="auto">
              <a:spcAft>
                <a:spcPts val="0"/>
              </a:spcAft>
              <a:defRPr/>
            </a:pPr>
            <a:r>
              <a:rPr lang="en-US" sz="48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Agenda</a:t>
            </a:r>
            <a:endParaRPr lang="en-US" sz="4800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371600" y="1676400"/>
            <a:ext cx="6629400" cy="4973638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tabLst>
                <a:tab pos="284163" algn="l"/>
              </a:tabLst>
              <a:defRPr/>
            </a:pPr>
            <a:r>
              <a:rPr lang="en-US" sz="3200" dirty="0" smtClean="0"/>
              <a:t> Introductions</a:t>
            </a:r>
          </a:p>
          <a:p>
            <a:pPr fontAlgn="auto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sz="3200" dirty="0" smtClean="0"/>
              <a:t> Benefits to Collaboration – </a:t>
            </a:r>
          </a:p>
          <a:p>
            <a:pPr fontAlgn="auto">
              <a:spcAft>
                <a:spcPts val="0"/>
              </a:spcAft>
              <a:buClr>
                <a:schemeClr val="accent2"/>
              </a:buClr>
              <a:buFont typeface="Wingdings 2"/>
              <a:buNone/>
              <a:defRPr/>
            </a:pPr>
            <a:r>
              <a:rPr lang="en-US" sz="3200" dirty="0" smtClean="0"/>
              <a:t>	</a:t>
            </a:r>
            <a:r>
              <a:rPr lang="en-US" sz="3200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WhyCollaborate</a:t>
            </a:r>
            <a:r>
              <a:rPr lang="en-US" sz="32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?</a:t>
            </a:r>
          </a:p>
          <a:p>
            <a:pPr fontAlgn="auto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Institutional players</a:t>
            </a:r>
          </a:p>
          <a:p>
            <a:pPr fontAlgn="auto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tabLst>
                <a:tab pos="284163" algn="l"/>
              </a:tabLst>
              <a:defRPr/>
            </a:pPr>
            <a:r>
              <a:rPr lang="en-US" sz="3200" dirty="0" smtClean="0"/>
              <a:t> Institutional Roles in       	Collaboration</a:t>
            </a:r>
          </a:p>
          <a:p>
            <a:pPr fontAlgn="auto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tabLst>
                <a:tab pos="284163" algn="l"/>
              </a:tabLst>
              <a:defRPr/>
            </a:pPr>
            <a:r>
              <a:rPr lang="en-US" sz="3200" dirty="0" smtClean="0"/>
              <a:t> Roadblocks to Individual                               	Collaboration</a:t>
            </a:r>
          </a:p>
          <a:p>
            <a:pPr fontAlgn="auto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sz="3200" dirty="0" smtClean="0"/>
              <a:t> Questions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4294967295"/>
          </p:nvPr>
        </p:nvSpPr>
        <p:spPr>
          <a:xfrm>
            <a:off x="609600" y="2209800"/>
            <a:ext cx="7696200" cy="2971800"/>
          </a:xfrm>
        </p:spPr>
        <p:txBody>
          <a:bodyPr>
            <a:normAutofit fontScale="92500"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42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“Coming together is a beginning. Keeping together is progress. Working together is success.”</a:t>
            </a:r>
          </a:p>
          <a:p>
            <a:pPr marL="448056" indent="-384048"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800" b="1" dirty="0" smtClean="0"/>
              <a:t>Henry Ford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 algn="ctr" fontAlgn="auto">
              <a:spcAft>
                <a:spcPts val="0"/>
              </a:spcAft>
              <a:defRPr/>
            </a:pP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Why </a:t>
            </a:r>
            <a:r>
              <a:rPr lang="en-US" sz="40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Collaborate</a:t>
            </a: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?</a:t>
            </a:r>
            <a:endParaRPr lang="en-US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762000" y="1676400"/>
            <a:ext cx="7370763" cy="4745038"/>
          </a:xfrm>
        </p:spPr>
        <p:txBody>
          <a:bodyPr>
            <a:normAutofit/>
          </a:bodyPr>
          <a:lstStyle/>
          <a:p>
            <a:pPr marL="82296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Provides access to and efficient use of resources</a:t>
            </a:r>
          </a:p>
          <a:p>
            <a:pPr marL="82296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Develops new approaches to problem solving</a:t>
            </a:r>
          </a:p>
          <a:p>
            <a:pPr marL="82296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Opens the door to new ideas/opportunities/ perspectives</a:t>
            </a:r>
          </a:p>
          <a:p>
            <a:pPr marL="82296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Develops an appreciation/trust of different institutional cultures</a:t>
            </a:r>
          </a:p>
          <a:p>
            <a:pPr marL="82296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Leads to professional growth</a:t>
            </a:r>
          </a:p>
          <a:p>
            <a:pPr marL="82296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Promotes professional growth</a:t>
            </a:r>
          </a:p>
          <a:p>
            <a:pPr marL="822960"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Shares the workload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76400"/>
            <a:ext cx="7772400" cy="4572000"/>
          </a:xfrm>
        </p:spPr>
        <p:txBody>
          <a:bodyPr>
            <a:normAutofit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32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“If the administrative structures reinforce people staying in their boxes, then this makes partnerships difficult”</a:t>
            </a:r>
          </a:p>
          <a:p>
            <a:pPr lvl="8">
              <a:buFont typeface="Wingdings 2"/>
              <a:buNone/>
              <a:defRPr/>
            </a:pPr>
            <a:endParaRPr lang="en-US" sz="2800" b="1" dirty="0" smtClean="0">
              <a:latin typeface="Corbel" pitchFamily="34" charset="0"/>
            </a:endParaRPr>
          </a:p>
          <a:p>
            <a:pPr lvl="8" algn="r">
              <a:buFont typeface="Wingdings 2"/>
              <a:buNone/>
              <a:defRPr/>
            </a:pPr>
            <a:r>
              <a:rPr lang="en-US" sz="1800" b="1" dirty="0" smtClean="0">
                <a:latin typeface="Corbel" pitchFamily="34" charset="0"/>
              </a:rPr>
              <a:t>Adrianne </a:t>
            </a:r>
            <a:r>
              <a:rPr lang="en-US" sz="1800" b="1" dirty="0" err="1" smtClean="0">
                <a:latin typeface="Corbel" pitchFamily="34" charset="0"/>
              </a:rPr>
              <a:t>Kazar</a:t>
            </a:r>
            <a:r>
              <a:rPr lang="en-US" sz="1800" b="1" dirty="0" smtClean="0">
                <a:latin typeface="Corbel" pitchFamily="34" charset="0"/>
              </a:rPr>
              <a:t>, University of Southern California</a:t>
            </a:r>
            <a:endParaRPr lang="en-US" sz="1800" b="1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            </a:t>
            </a:r>
            <a:r>
              <a:rPr lang="en-US" sz="44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Institutional Players</a:t>
            </a:r>
            <a:endParaRPr lang="en-US" sz="44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371600" y="1981200"/>
            <a:ext cx="5791200" cy="3852863"/>
          </a:xfrm>
        </p:spPr>
        <p:txBody>
          <a:bodyPr>
            <a:normAutofit/>
          </a:bodyPr>
          <a:lstStyle/>
          <a:p>
            <a:pPr marL="53975"/>
            <a:r>
              <a:rPr lang="en-US" smtClean="0">
                <a:solidFill>
                  <a:srgbClr val="AB0043"/>
                </a:solidFill>
              </a:rPr>
              <a:t>  </a:t>
            </a:r>
            <a:r>
              <a:rPr lang="en-US" b="1" smtClean="0">
                <a:solidFill>
                  <a:srgbClr val="AB0043"/>
                </a:solidFill>
              </a:rPr>
              <a:t>System/Institution mission/vision </a:t>
            </a:r>
          </a:p>
          <a:p>
            <a:pPr lvl="1"/>
            <a:r>
              <a:rPr lang="en-US" smtClean="0">
                <a:solidFill>
                  <a:srgbClr val="FFFFFF"/>
                </a:solidFill>
              </a:rPr>
              <a:t>System Administration/Regents</a:t>
            </a:r>
          </a:p>
          <a:p>
            <a:pPr lvl="1"/>
            <a:r>
              <a:rPr lang="en-US" smtClean="0">
                <a:solidFill>
                  <a:srgbClr val="FFFFFF"/>
                </a:solidFill>
              </a:rPr>
              <a:t>Chancellor/President</a:t>
            </a:r>
          </a:p>
          <a:p>
            <a:pPr lvl="1"/>
            <a:r>
              <a:rPr lang="en-US" smtClean="0">
                <a:solidFill>
                  <a:srgbClr val="FFFFFF"/>
                </a:solidFill>
              </a:rPr>
              <a:t>Advisory boards/unit</a:t>
            </a:r>
          </a:p>
          <a:p>
            <a:pPr marL="53975"/>
            <a:r>
              <a:rPr lang="en-US" b="1" smtClean="0">
                <a:solidFill>
                  <a:srgbClr val="AB0043"/>
                </a:solidFill>
              </a:rPr>
              <a:t>  Administrative Support</a:t>
            </a:r>
          </a:p>
          <a:p>
            <a:pPr lvl="1"/>
            <a:r>
              <a:rPr lang="en-US" smtClean="0">
                <a:solidFill>
                  <a:srgbClr val="FFFFFF"/>
                </a:solidFill>
              </a:rPr>
              <a:t>Provost/Vice President/Vice Chancellor</a:t>
            </a:r>
          </a:p>
          <a:p>
            <a:pPr lvl="1"/>
            <a:r>
              <a:rPr lang="en-US" smtClean="0">
                <a:solidFill>
                  <a:srgbClr val="FFFFFF"/>
                </a:solidFill>
              </a:rPr>
              <a:t>Dean/CIO</a:t>
            </a:r>
          </a:p>
          <a:p>
            <a:pPr lvl="1"/>
            <a:r>
              <a:rPr lang="en-US" smtClean="0">
                <a:solidFill>
                  <a:srgbClr val="FFFFFF"/>
                </a:solidFill>
              </a:rPr>
              <a:t>Department Head/Director</a:t>
            </a:r>
          </a:p>
          <a:p>
            <a:pPr marL="53975"/>
            <a:r>
              <a:rPr lang="en-US" smtClean="0">
                <a:solidFill>
                  <a:srgbClr val="FFFFFF"/>
                </a:solidFill>
              </a:rPr>
              <a:t>  </a:t>
            </a:r>
            <a:r>
              <a:rPr lang="en-US" b="1" smtClean="0">
                <a:solidFill>
                  <a:srgbClr val="AB0043"/>
                </a:solidFill>
              </a:rPr>
              <a:t>Departments/Units/ Service Areas</a:t>
            </a:r>
          </a:p>
          <a:p>
            <a:pPr lvl="1"/>
            <a:r>
              <a:rPr lang="en-US" smtClean="0">
                <a:solidFill>
                  <a:srgbClr val="FFFFFF"/>
                </a:solidFill>
              </a:rPr>
              <a:t>Faculty</a:t>
            </a:r>
          </a:p>
          <a:p>
            <a:pPr lvl="1"/>
            <a:r>
              <a:rPr lang="en-US" smtClean="0">
                <a:solidFill>
                  <a:srgbClr val="FFFFFF"/>
                </a:solidFill>
              </a:rPr>
              <a:t>Service and Support</a:t>
            </a:r>
          </a:p>
          <a:p>
            <a:pPr marL="53975"/>
            <a:endParaRPr lang="en-US" smtClean="0">
              <a:solidFill>
                <a:srgbClr val="FFFFFF"/>
              </a:solidFill>
            </a:endParaRPr>
          </a:p>
          <a:p>
            <a:pPr marL="53975"/>
            <a:endParaRPr 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484632" indent="0" algn="ctr" fontAlgn="auto">
              <a:spcAft>
                <a:spcPts val="0"/>
              </a:spcAft>
              <a:defRPr/>
            </a:pPr>
            <a:r>
              <a:rPr lang="en-US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System/Institutional Roles </a:t>
            </a:r>
            <a:r>
              <a:rPr lang="en-US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	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subTitle" idx="1"/>
          </p:nvPr>
        </p:nvSpPr>
        <p:spPr>
          <a:xfrm>
            <a:off x="609600" y="2209800"/>
            <a:ext cx="8062913" cy="3962400"/>
          </a:xfrm>
        </p:spPr>
        <p:txBody>
          <a:bodyPr>
            <a:noAutofit/>
          </a:bodyPr>
          <a:lstStyle/>
          <a:p>
            <a:pPr lvl="1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Active support through mission/values/vision</a:t>
            </a:r>
          </a:p>
          <a:p>
            <a:pPr lvl="1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000" dirty="0" smtClean="0"/>
          </a:p>
          <a:p>
            <a:pPr lvl="1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Campus/building design/classroom design</a:t>
            </a:r>
          </a:p>
          <a:p>
            <a:pPr lvl="1" algn="l" fontAlgn="auto">
              <a:spcAft>
                <a:spcPts val="0"/>
              </a:spcAft>
              <a:buFont typeface="Verdana"/>
              <a:buNone/>
              <a:defRPr/>
            </a:pPr>
            <a:r>
              <a:rPr lang="en-US" sz="2000" dirty="0" smtClean="0"/>
              <a:t>  Technology investments</a:t>
            </a:r>
          </a:p>
          <a:p>
            <a:pPr lvl="1" algn="l" fontAlgn="auto">
              <a:spcAft>
                <a:spcPts val="0"/>
              </a:spcAft>
              <a:buFont typeface="Verdana"/>
              <a:buNone/>
              <a:defRPr/>
            </a:pPr>
            <a:endParaRPr lang="en-US" sz="2000" dirty="0" smtClean="0"/>
          </a:p>
          <a:p>
            <a:pPr marL="576263" lvl="1" indent="-119063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Hierarchy</a:t>
            </a:r>
            <a:r>
              <a:rPr lang="en-US" sz="2000" dirty="0" smtClean="0"/>
              <a:t> of support – development of support units that promote and direct collaboration</a:t>
            </a:r>
          </a:p>
          <a:p>
            <a:pPr marL="576263" lvl="1" indent="-119063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000" dirty="0" smtClean="0"/>
          </a:p>
          <a:p>
            <a:pPr marL="576263" lvl="1" indent="-119063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Funding priority/grant support</a:t>
            </a:r>
          </a:p>
          <a:p>
            <a:pPr marL="576263" lvl="1" indent="-119063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000" dirty="0" smtClean="0"/>
          </a:p>
          <a:p>
            <a:pPr marL="576263" lvl="1" indent="-119063" algn="l" fontAlgn="auto">
              <a:spcAft>
                <a:spcPts val="0"/>
              </a:spcAft>
              <a:buFont typeface="Verdana"/>
              <a:buNone/>
              <a:defRPr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609600"/>
            <a:ext cx="8156448" cy="777240"/>
          </a:xfrm>
        </p:spPr>
        <p:txBody>
          <a:bodyPr/>
          <a:lstStyle/>
          <a:p>
            <a:pPr indent="0" algn="ctr" fontAlgn="auto">
              <a:spcAft>
                <a:spcPts val="0"/>
              </a:spcAft>
              <a:defRPr/>
            </a:pP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Administrative Roles</a:t>
            </a:r>
            <a:endParaRPr lang="en-US" sz="3200" i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990600" y="2057400"/>
            <a:ext cx="7391400" cy="4440238"/>
          </a:xfrm>
        </p:spPr>
        <p:txBody>
          <a:bodyPr>
            <a:normAutofit/>
          </a:bodyPr>
          <a:lstStyle/>
          <a:p>
            <a:pPr marL="457200" indent="-457200" fontAlgn="auto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sz="2800" dirty="0" smtClean="0"/>
              <a:t>Understanding the value of   collaboration for the institution</a:t>
            </a:r>
          </a:p>
          <a:p>
            <a:pPr marL="457200" indent="-457200" fontAlgn="auto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sz="2800" dirty="0" smtClean="0"/>
              <a:t>Funding Priority</a:t>
            </a:r>
          </a:p>
          <a:p>
            <a:pPr marL="457200" indent="-457200" fontAlgn="auto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sz="2800" dirty="0" smtClean="0"/>
              <a:t>Incentives/Rewards/Release time</a:t>
            </a:r>
          </a:p>
          <a:p>
            <a:pPr marL="457200" indent="-457200" fontAlgn="auto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sz="2800" dirty="0" smtClean="0"/>
              <a:t>Networking</a:t>
            </a:r>
          </a:p>
          <a:p>
            <a:pPr marL="457200" indent="-457200" fontAlgn="auto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tabLst>
                <a:tab pos="228600" algn="l"/>
              </a:tabLst>
              <a:defRPr/>
            </a:pPr>
            <a:r>
              <a:rPr lang="en-US" sz="2800" dirty="0" smtClean="0"/>
              <a:t>Communication of efforts </a:t>
            </a:r>
          </a:p>
          <a:p>
            <a:pPr marL="457200" indent="-457200" fontAlgn="auto">
              <a:spcAft>
                <a:spcPts val="0"/>
              </a:spcAft>
              <a:buClr>
                <a:schemeClr val="accent2"/>
              </a:buClr>
              <a:buFont typeface="Wingdings 2"/>
              <a:buNone/>
              <a:tabLst>
                <a:tab pos="228600" algn="l"/>
              </a:tabLst>
              <a:defRPr/>
            </a:pPr>
            <a:r>
              <a:rPr lang="en-US" sz="2800" dirty="0" smtClean="0"/>
              <a:t>		campus-wide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914400"/>
            <a:ext cx="8062912" cy="1470025"/>
          </a:xfrm>
        </p:spPr>
        <p:txBody>
          <a:bodyPr>
            <a:normAutofit fontScale="90000"/>
          </a:bodyPr>
          <a:lstStyle/>
          <a:p>
            <a:pPr marL="484632" indent="0" algn="ctr" fontAlgn="auto">
              <a:spcAft>
                <a:spcPts val="0"/>
              </a:spcAft>
              <a:defRPr/>
            </a:pP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</a:t>
            </a:r>
            <a:r>
              <a:rPr lang="en-US" sz="40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Department/Unit/</a:t>
            </a:r>
            <a:br>
              <a:rPr lang="en-US" sz="40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n-US" sz="40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Service Area Issues</a:t>
            </a: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endParaRPr lang="en-US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0722" name="Text Placeholder 1"/>
          <p:cNvSpPr>
            <a:spLocks noGrp="1"/>
          </p:cNvSpPr>
          <p:nvPr>
            <p:ph type="subTitle" idx="1"/>
          </p:nvPr>
        </p:nvSpPr>
        <p:spPr>
          <a:xfrm>
            <a:off x="914400" y="2209800"/>
            <a:ext cx="8062913" cy="3236913"/>
          </a:xfrm>
        </p:spPr>
        <p:txBody>
          <a:bodyPr/>
          <a:lstStyle/>
          <a:p>
            <a:pPr lvl="1" algn="l">
              <a:buFont typeface="Arial" charset="0"/>
              <a:buChar char="•"/>
            </a:pPr>
            <a:r>
              <a:rPr lang="en-US" sz="2800" smtClean="0"/>
              <a:t>Silo Thinking/ Protection of status quo</a:t>
            </a:r>
          </a:p>
          <a:p>
            <a:pPr lvl="1" algn="l">
              <a:buFont typeface="Arial" charset="0"/>
              <a:buChar char="•"/>
            </a:pPr>
            <a:r>
              <a:rPr lang="en-US" sz="2800" smtClean="0"/>
              <a:t>Diverse Cultures/Perspectives</a:t>
            </a:r>
          </a:p>
          <a:p>
            <a:pPr lvl="1" algn="l">
              <a:buFont typeface="Arial" charset="0"/>
              <a:buChar char="•"/>
            </a:pPr>
            <a:r>
              <a:rPr lang="en-US" sz="2800" smtClean="0"/>
              <a:t>Language/Terminology/</a:t>
            </a:r>
          </a:p>
          <a:p>
            <a:pPr lvl="1" algn="l"/>
            <a:r>
              <a:rPr lang="en-US" sz="2800" smtClean="0"/>
              <a:t>     ” service-speak”</a:t>
            </a:r>
          </a:p>
          <a:p>
            <a:pPr lvl="1" algn="l">
              <a:buFont typeface="Arial" charset="0"/>
              <a:buChar char="•"/>
            </a:pPr>
            <a:r>
              <a:rPr lang="en-US" sz="2800" smtClean="0"/>
              <a:t>Fear of Change</a:t>
            </a:r>
          </a:p>
          <a:p>
            <a:pPr lvl="1" algn="l">
              <a:buFont typeface="Arial" charset="0"/>
              <a:buChar char="•"/>
            </a:pPr>
            <a:r>
              <a:rPr lang="en-US" sz="2800" smtClean="0"/>
              <a:t>Priority of time</a:t>
            </a:r>
          </a:p>
          <a:p>
            <a:pPr lvl="1" algn="l"/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481</TotalTime>
  <Words>218</Words>
  <Application>Microsoft Office PowerPoint</Application>
  <PresentationFormat>On-screen Show (4:3)</PresentationFormat>
  <Paragraphs>85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8</vt:i4>
      </vt:variant>
      <vt:variant>
        <vt:lpstr>Slide Titles</vt:lpstr>
      </vt:variant>
      <vt:variant>
        <vt:i4>14</vt:i4>
      </vt:variant>
    </vt:vector>
  </HeadingPairs>
  <TitlesOfParts>
    <vt:vector size="27" baseType="lpstr">
      <vt:lpstr>Century Gothic</vt:lpstr>
      <vt:lpstr>Arial</vt:lpstr>
      <vt:lpstr>Wingdings 2</vt:lpstr>
      <vt:lpstr>Verdana</vt:lpstr>
      <vt:lpstr>Calibri</vt:lpstr>
      <vt:lpstr>Verve</vt:lpstr>
      <vt:lpstr>Verve</vt:lpstr>
      <vt:lpstr>Verve</vt:lpstr>
      <vt:lpstr>Verve</vt:lpstr>
      <vt:lpstr>Verve</vt:lpstr>
      <vt:lpstr>Verve</vt:lpstr>
      <vt:lpstr>Verve</vt:lpstr>
      <vt:lpstr>Verve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Partnering Effectively with Cross-Campus Groups and Organizations</dc:title>
  <dc:creator>Kathy Davis</dc:creator>
  <cp:lastModifiedBy>pploetz</cp:lastModifiedBy>
  <cp:revision>61</cp:revision>
  <dcterms:created xsi:type="dcterms:W3CDTF">2008-02-19T17:38:22Z</dcterms:created>
  <dcterms:modified xsi:type="dcterms:W3CDTF">2008-03-31T13:33:40Z</dcterms:modified>
</cp:coreProperties>
</file>