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harts/chart9.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drawings/drawing9.xml" ContentType="application/vnd.openxmlformats-officedocument.drawingml.chartshapes+xml"/>
  <Override PartName="/ppt/diagrams/layout1.xml" ContentType="application/vnd.openxmlformats-officedocument.drawingml.diagramLayou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7.xml" ContentType="application/vnd.openxmlformats-officedocument.drawingml.chartshapes+xml"/>
  <Override PartName="/ppt/drawings/drawing8.xml" ContentType="application/vnd.openxmlformats-officedocument.drawingml.chartshap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ppt/drawings/drawing6.xml" ContentType="application/vnd.openxmlformats-officedocument.drawingml.chartshape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4"/>
  </p:notesMasterIdLst>
  <p:handoutMasterIdLst>
    <p:handoutMasterId r:id="rId25"/>
  </p:handoutMasterIdLst>
  <p:sldIdLst>
    <p:sldId id="309" r:id="rId2"/>
    <p:sldId id="348" r:id="rId3"/>
    <p:sldId id="310" r:id="rId4"/>
    <p:sldId id="256" r:id="rId5"/>
    <p:sldId id="353" r:id="rId6"/>
    <p:sldId id="311" r:id="rId7"/>
    <p:sldId id="312" r:id="rId8"/>
    <p:sldId id="287" r:id="rId9"/>
    <p:sldId id="258" r:id="rId10"/>
    <p:sldId id="288" r:id="rId11"/>
    <p:sldId id="332" r:id="rId12"/>
    <p:sldId id="333" r:id="rId13"/>
    <p:sldId id="340" r:id="rId14"/>
    <p:sldId id="301" r:id="rId15"/>
    <p:sldId id="345" r:id="rId16"/>
    <p:sldId id="351" r:id="rId17"/>
    <p:sldId id="349" r:id="rId18"/>
    <p:sldId id="331" r:id="rId19"/>
    <p:sldId id="350" r:id="rId20"/>
    <p:sldId id="352" r:id="rId21"/>
    <p:sldId id="354" r:id="rId22"/>
    <p:sldId id="347" r:id="rId23"/>
  </p:sldIdLst>
  <p:sldSz cx="9144000" cy="6858000" type="screen4x3"/>
  <p:notesSz cx="9296400" cy="7010400"/>
  <p:defaultTextStyle>
    <a:defPPr>
      <a:defRPr lang="en-US"/>
    </a:defPPr>
    <a:lvl1pPr algn="l" rtl="0" eaLnBrk="0" fontAlgn="base" hangingPunct="0">
      <a:spcBef>
        <a:spcPct val="0"/>
      </a:spcBef>
      <a:spcAft>
        <a:spcPct val="0"/>
      </a:spcAft>
      <a:defRPr sz="4800" kern="1200">
        <a:solidFill>
          <a:schemeClr val="tx1"/>
        </a:solidFill>
        <a:latin typeface="Times" pitchFamily="-80" charset="0"/>
        <a:ea typeface="+mn-ea"/>
        <a:cs typeface="+mn-cs"/>
      </a:defRPr>
    </a:lvl1pPr>
    <a:lvl2pPr marL="457200" algn="l" rtl="0" eaLnBrk="0" fontAlgn="base" hangingPunct="0">
      <a:spcBef>
        <a:spcPct val="0"/>
      </a:spcBef>
      <a:spcAft>
        <a:spcPct val="0"/>
      </a:spcAft>
      <a:defRPr sz="4800" kern="1200">
        <a:solidFill>
          <a:schemeClr val="tx1"/>
        </a:solidFill>
        <a:latin typeface="Times" pitchFamily="-80" charset="0"/>
        <a:ea typeface="+mn-ea"/>
        <a:cs typeface="+mn-cs"/>
      </a:defRPr>
    </a:lvl2pPr>
    <a:lvl3pPr marL="914400" algn="l" rtl="0" eaLnBrk="0" fontAlgn="base" hangingPunct="0">
      <a:spcBef>
        <a:spcPct val="0"/>
      </a:spcBef>
      <a:spcAft>
        <a:spcPct val="0"/>
      </a:spcAft>
      <a:defRPr sz="4800" kern="1200">
        <a:solidFill>
          <a:schemeClr val="tx1"/>
        </a:solidFill>
        <a:latin typeface="Times" pitchFamily="-80" charset="0"/>
        <a:ea typeface="+mn-ea"/>
        <a:cs typeface="+mn-cs"/>
      </a:defRPr>
    </a:lvl3pPr>
    <a:lvl4pPr marL="1371600" algn="l" rtl="0" eaLnBrk="0" fontAlgn="base" hangingPunct="0">
      <a:spcBef>
        <a:spcPct val="0"/>
      </a:spcBef>
      <a:spcAft>
        <a:spcPct val="0"/>
      </a:spcAft>
      <a:defRPr sz="4800" kern="1200">
        <a:solidFill>
          <a:schemeClr val="tx1"/>
        </a:solidFill>
        <a:latin typeface="Times" pitchFamily="-80" charset="0"/>
        <a:ea typeface="+mn-ea"/>
        <a:cs typeface="+mn-cs"/>
      </a:defRPr>
    </a:lvl4pPr>
    <a:lvl5pPr marL="1828800" algn="l" rtl="0" eaLnBrk="0" fontAlgn="base" hangingPunct="0">
      <a:spcBef>
        <a:spcPct val="0"/>
      </a:spcBef>
      <a:spcAft>
        <a:spcPct val="0"/>
      </a:spcAft>
      <a:defRPr sz="4800" kern="1200">
        <a:solidFill>
          <a:schemeClr val="tx1"/>
        </a:solidFill>
        <a:latin typeface="Times" pitchFamily="-80" charset="0"/>
        <a:ea typeface="+mn-ea"/>
        <a:cs typeface="+mn-cs"/>
      </a:defRPr>
    </a:lvl5pPr>
    <a:lvl6pPr marL="2286000" algn="l" defTabSz="914400" rtl="0" eaLnBrk="1" latinLnBrk="0" hangingPunct="1">
      <a:defRPr sz="4800" kern="1200">
        <a:solidFill>
          <a:schemeClr val="tx1"/>
        </a:solidFill>
        <a:latin typeface="Times" pitchFamily="-80" charset="0"/>
        <a:ea typeface="+mn-ea"/>
        <a:cs typeface="+mn-cs"/>
      </a:defRPr>
    </a:lvl6pPr>
    <a:lvl7pPr marL="2743200" algn="l" defTabSz="914400" rtl="0" eaLnBrk="1" latinLnBrk="0" hangingPunct="1">
      <a:defRPr sz="4800" kern="1200">
        <a:solidFill>
          <a:schemeClr val="tx1"/>
        </a:solidFill>
        <a:latin typeface="Times" pitchFamily="-80" charset="0"/>
        <a:ea typeface="+mn-ea"/>
        <a:cs typeface="+mn-cs"/>
      </a:defRPr>
    </a:lvl7pPr>
    <a:lvl8pPr marL="3200400" algn="l" defTabSz="914400" rtl="0" eaLnBrk="1" latinLnBrk="0" hangingPunct="1">
      <a:defRPr sz="4800" kern="1200">
        <a:solidFill>
          <a:schemeClr val="tx1"/>
        </a:solidFill>
        <a:latin typeface="Times" pitchFamily="-80" charset="0"/>
        <a:ea typeface="+mn-ea"/>
        <a:cs typeface="+mn-cs"/>
      </a:defRPr>
    </a:lvl8pPr>
    <a:lvl9pPr marL="3657600" algn="l" defTabSz="914400" rtl="0" eaLnBrk="1" latinLnBrk="0" hangingPunct="1">
      <a:defRPr sz="4800" kern="1200">
        <a:solidFill>
          <a:schemeClr val="tx1"/>
        </a:solidFill>
        <a:latin typeface="Times" pitchFamily="-80"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54"/>
    <a:srgbClr val="A1183E"/>
    <a:srgbClr val="800000"/>
    <a:srgbClr val="ADA07A"/>
    <a:srgbClr val="4C452B"/>
    <a:srgbClr val="FFD261"/>
    <a:srgbClr val="004459"/>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22370" autoAdjust="0"/>
    <p:restoredTop sz="98765" autoAdjust="0"/>
  </p:normalViewPr>
  <p:slideViewPr>
    <p:cSldViewPr snapToGrid="0" snapToObjects="1" showGuides="1">
      <p:cViewPr varScale="1">
        <p:scale>
          <a:sx n="95" d="100"/>
          <a:sy n="95" d="100"/>
        </p:scale>
        <p:origin x="-90" y="-216"/>
      </p:cViewPr>
      <p:guideLst>
        <p:guide orient="horz" pos="2976"/>
        <p:guide pos="27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9" d="100"/>
        <a:sy n="59" d="100"/>
      </p:scale>
      <p:origin x="0" y="66"/>
    </p:cViewPr>
  </p:sorterViewPr>
  <p:notesViewPr>
    <p:cSldViewPr snapToGrid="0" snapToObjects="1" showGuides="1">
      <p:cViewPr varScale="1">
        <p:scale>
          <a:sx n="53" d="100"/>
          <a:sy n="53" d="100"/>
        </p:scale>
        <p:origin x="-1842" y="-102"/>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ngradmin.eng.iastate.edu\users\mccoy\HOME\Working\Campus%20IT%20Leadership\Service%20Lifecycle\Chart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engradmin.eng.iastate.edu\users\mccoy\HOME\Working\Campus%20IT%20Leadership\Service%20Lifecycle\Chart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engradmin.eng.iastate.edu\users\mccoy\HOME\Working\Campus%20IT%20Leadership\Service%20Lifecycle\Charts.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engradmin.eng.iastate.edu\users\mccoy\HOME\Working\Campus%20IT%20Leadership\Service%20Lifecycle\Charts.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engradmin.eng.iastate.edu\users\mccoy\HOME\Working\Campus%20IT%20Leadership\Service%20Lifecycle\Charts.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engradmin.eng.iastate.edu\users\mccoy\HOME\Working\Campus%20IT%20Leadership\Service%20Lifecycle\Charts.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engradmin.eng.iastate.edu\users\mccoy\HOME\Working\Campus%20IT%20Leadership\Service%20Lifecycle\Charts.xlsx"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engradmin.eng.iastate.edu\users\mccoy\HOME\Working\Campus%20IT%20Leadership\Service%20Lifecycle\Charts.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engradmin.eng.iastate.edu\users\mccoy\HOME\Working\Campus%20IT%20Leadership\Service%20Lifecycle\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2.9325917871521096E-3</c:v>
                </c:pt>
                <c:pt idx="2">
                  <c:v>4.4915636537217118E-3</c:v>
                </c:pt>
                <c:pt idx="3">
                  <c:v>6.8732735798267813E-3</c:v>
                </c:pt>
                <c:pt idx="4">
                  <c:v>1.0503885878858865E-2</c:v>
                </c:pt>
                <c:pt idx="5">
                  <c:v>1.6019691717150963E-2</c:v>
                </c:pt>
                <c:pt idx="6">
                  <c:v>2.435686816632178E-2</c:v>
                </c:pt>
                <c:pt idx="7">
                  <c:v>3.6861739892046948E-2</c:v>
                </c:pt>
                <c:pt idx="8">
                  <c:v>5.5402384204884171E-2</c:v>
                </c:pt>
                <c:pt idx="9">
                  <c:v>8.2426771275353583E-2</c:v>
                </c:pt>
                <c:pt idx="10">
                  <c:v>0.12085243467090936</c:v>
                </c:pt>
                <c:pt idx="11">
                  <c:v>0.17360679774997895</c:v>
                </c:pt>
                <c:pt idx="12">
                  <c:v>0.24265020481744104</c:v>
                </c:pt>
                <c:pt idx="13">
                  <c:v>0.32756716046512635</c:v>
                </c:pt>
                <c:pt idx="14">
                  <c:v>0.42437257114420501</c:v>
                </c:pt>
                <c:pt idx="15">
                  <c:v>0.52562742885579761</c:v>
                </c:pt>
                <c:pt idx="16">
                  <c:v>0.62243283953487538</c:v>
                </c:pt>
                <c:pt idx="17">
                  <c:v>0.70734979518255969</c:v>
                </c:pt>
                <c:pt idx="18">
                  <c:v>0.77639320225002317</c:v>
                </c:pt>
                <c:pt idx="19">
                  <c:v>0.82914756532909062</c:v>
                </c:pt>
                <c:pt idx="20">
                  <c:v>0.86757322872464637</c:v>
                </c:pt>
                <c:pt idx="21">
                  <c:v>0.89459761579511587</c:v>
                </c:pt>
                <c:pt idx="22">
                  <c:v>0.91313826010795107</c:v>
                </c:pt>
                <c:pt idx="23">
                  <c:v>0.92564313183367863</c:v>
                </c:pt>
                <c:pt idx="24">
                  <c:v>0.9339803082828485</c:v>
                </c:pt>
                <c:pt idx="25">
                  <c:v>0.93949611412114109</c:v>
                </c:pt>
                <c:pt idx="26">
                  <c:v>0.94312672642017514</c:v>
                </c:pt>
                <c:pt idx="27">
                  <c:v>0.9455084363462799</c:v>
                </c:pt>
                <c:pt idx="28">
                  <c:v>0.94706740821284752</c:v>
                </c:pt>
                <c:pt idx="29">
                  <c:v>0.94808637339939572</c:v>
                </c:pt>
                <c:pt idx="30">
                  <c:v>0.94875175320916216</c:v>
                </c:pt>
                <c:pt idx="31">
                  <c:v>0.94918597498434143</c:v>
                </c:pt>
                <c:pt idx="32">
                  <c:v>0.94946923056448063</c:v>
                </c:pt>
                <c:pt idx="33">
                  <c:v>0.94965395787884122</c:v>
                </c:pt>
                <c:pt idx="34">
                  <c:v>0.94977440855899953</c:v>
                </c:pt>
                <c:pt idx="35">
                  <c:v>0.94985293914117563</c:v>
                </c:pt>
                <c:pt idx="36">
                  <c:v>0.94990413522057948</c:v>
                </c:pt>
                <c:pt idx="37">
                  <c:v>0.94993750965708801</c:v>
                </c:pt>
                <c:pt idx="38">
                  <c:v>0.94995926559039023</c:v>
                </c:pt>
              </c:numCache>
            </c:numRef>
          </c:val>
        </c:ser>
        <c:marker val="1"/>
        <c:axId val="53720192"/>
        <c:axId val="53722112"/>
      </c:lineChart>
      <c:catAx>
        <c:axId val="53720192"/>
        <c:scaling>
          <c:orientation val="minMax"/>
        </c:scaling>
        <c:axPos val="b"/>
        <c:title>
          <c:tx>
            <c:rich>
              <a:bodyPr/>
              <a:lstStyle/>
              <a:p>
                <a:pPr>
                  <a:defRPr sz="1800"/>
                </a:pPr>
                <a:r>
                  <a:rPr lang="en-US" sz="1800"/>
                  <a:t>Age of Service</a:t>
                </a:r>
              </a:p>
            </c:rich>
          </c:tx>
          <c:layout>
            <c:manualLayout>
              <c:xMode val="edge"/>
              <c:yMode val="edge"/>
              <c:x val="0.37335590944862102"/>
              <c:y val="0.93946079599721855"/>
            </c:manualLayout>
          </c:layout>
        </c:title>
        <c:numFmt formatCode="General" sourceLinked="1"/>
        <c:tickLblPos val="none"/>
        <c:spPr>
          <a:ln w="38100">
            <a:solidFill>
              <a:schemeClr val="tx1"/>
            </a:solidFill>
            <a:tailEnd type="arrow"/>
          </a:ln>
        </c:spPr>
        <c:crossAx val="53722112"/>
        <c:crosses val="autoZero"/>
        <c:auto val="1"/>
        <c:lblAlgn val="ctr"/>
        <c:lblOffset val="100"/>
        <c:tickMarkSkip val="10"/>
      </c:catAx>
      <c:valAx>
        <c:axId val="53722112"/>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096"/>
            </c:manualLayout>
          </c:layout>
        </c:title>
        <c:numFmt formatCode="0.00%" sourceLinked="1"/>
        <c:tickLblPos val="none"/>
        <c:spPr>
          <a:noFill/>
          <a:ln w="38100">
            <a:solidFill>
              <a:sysClr val="windowText" lastClr="000000"/>
            </a:solidFill>
            <a:tailEnd type="arrow"/>
          </a:ln>
        </c:spPr>
        <c:crossAx val="53720192"/>
        <c:crosses val="autoZero"/>
        <c:crossBetween val="between"/>
        <c:majorUnit val="0.30000000000000032"/>
      </c:valAx>
      <c:spPr>
        <a:noFill/>
        <a:ln w="9525">
          <a:prstDash val="solid"/>
        </a:ln>
      </c:spPr>
    </c:plotArea>
    <c:legend>
      <c:legendPos val="r"/>
      <c:layout>
        <c:manualLayout>
          <c:xMode val="edge"/>
          <c:yMode val="edge"/>
          <c:x val="0.8187182598003655"/>
          <c:y val="0.48983122717799876"/>
          <c:w val="0.13955261266112048"/>
          <c:h val="0.14385608539733993"/>
        </c:manualLayout>
      </c:layout>
      <c:spPr>
        <a:noFill/>
        <a:ln>
          <a:solidFill>
            <a:sysClr val="windowText" lastClr="000000"/>
          </a:solidFill>
        </a:ln>
        <a:effectLst/>
      </c:spPr>
    </c:legend>
    <c:plotVisOnly val="1"/>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2.9325917871521091E-3</c:v>
                </c:pt>
                <c:pt idx="2">
                  <c:v>4.4915636537217118E-3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0.24265020481744104</c:v>
                </c:pt>
                <c:pt idx="13">
                  <c:v>0.32756716046512635</c:v>
                </c:pt>
                <c:pt idx="14">
                  <c:v>0.42437257114420501</c:v>
                </c:pt>
                <c:pt idx="15">
                  <c:v>0.52562742885579761</c:v>
                </c:pt>
                <c:pt idx="16">
                  <c:v>0.62243283953487538</c:v>
                </c:pt>
                <c:pt idx="17">
                  <c:v>0.70734979518255969</c:v>
                </c:pt>
                <c:pt idx="18">
                  <c:v>0.77639320225002328</c:v>
                </c:pt>
                <c:pt idx="19">
                  <c:v>0.82914756532909062</c:v>
                </c:pt>
                <c:pt idx="20">
                  <c:v>0.86757322872464637</c:v>
                </c:pt>
                <c:pt idx="21">
                  <c:v>0.89459761579511576</c:v>
                </c:pt>
                <c:pt idx="22">
                  <c:v>0.91313826010795107</c:v>
                </c:pt>
                <c:pt idx="23">
                  <c:v>0.92564313183367863</c:v>
                </c:pt>
                <c:pt idx="24">
                  <c:v>0.9339803082828485</c:v>
                </c:pt>
                <c:pt idx="25">
                  <c:v>0.93949611412114109</c:v>
                </c:pt>
                <c:pt idx="26">
                  <c:v>0.94312672642017514</c:v>
                </c:pt>
                <c:pt idx="27">
                  <c:v>0.9455084363462799</c:v>
                </c:pt>
                <c:pt idx="28">
                  <c:v>0.94706740821284752</c:v>
                </c:pt>
                <c:pt idx="29">
                  <c:v>0.94808637339939572</c:v>
                </c:pt>
                <c:pt idx="30">
                  <c:v>0.94875175320916216</c:v>
                </c:pt>
                <c:pt idx="31">
                  <c:v>0.94918597498434143</c:v>
                </c:pt>
                <c:pt idx="32">
                  <c:v>0.94946923056448063</c:v>
                </c:pt>
                <c:pt idx="33">
                  <c:v>0.94965395787884122</c:v>
                </c:pt>
                <c:pt idx="34">
                  <c:v>0.94977440855899953</c:v>
                </c:pt>
                <c:pt idx="35">
                  <c:v>0.94985293914117563</c:v>
                </c:pt>
                <c:pt idx="36">
                  <c:v>0.94990413522057948</c:v>
                </c:pt>
                <c:pt idx="37">
                  <c:v>0.94993750965708801</c:v>
                </c:pt>
                <c:pt idx="38">
                  <c:v>0.94995926559039023</c:v>
                </c:pt>
              </c:numCache>
            </c:numRef>
          </c:val>
        </c:ser>
        <c:ser>
          <c:idx val="3"/>
          <c:order val="1"/>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1.1955084363462813</c:v>
                </c:pt>
                <c:pt idx="7" formatCode="0.00%">
                  <c:v>1.1931267264201733</c:v>
                </c:pt>
                <c:pt idx="8" formatCode="0.00%">
                  <c:v>1.1894961141211411</c:v>
                </c:pt>
                <c:pt idx="9" formatCode="0.00%">
                  <c:v>1.1839803082828491</c:v>
                </c:pt>
                <c:pt idx="10" formatCode="0.00%">
                  <c:v>1.1756431318336811</c:v>
                </c:pt>
                <c:pt idx="11" formatCode="0.00%">
                  <c:v>1.163138260107953</c:v>
                </c:pt>
                <c:pt idx="12" formatCode="0.00%">
                  <c:v>1.1445976157951159</c:v>
                </c:pt>
                <c:pt idx="13" formatCode="0.00%">
                  <c:v>1.1175732287246458</c:v>
                </c:pt>
                <c:pt idx="14" formatCode="0.00%">
                  <c:v>1.0791475653290905</c:v>
                </c:pt>
                <c:pt idx="15" formatCode="0.00%">
                  <c:v>1.0263932022500182</c:v>
                </c:pt>
                <c:pt idx="16" formatCode="0.00%">
                  <c:v>0.95734979518255969</c:v>
                </c:pt>
                <c:pt idx="17" formatCode="0.00%">
                  <c:v>0.8724328395348756</c:v>
                </c:pt>
                <c:pt idx="18" formatCode="0.00%">
                  <c:v>0.77562742885579905</c:v>
                </c:pt>
                <c:pt idx="19" formatCode="0.00%">
                  <c:v>0.67437257114420279</c:v>
                </c:pt>
                <c:pt idx="20" formatCode="0.00%">
                  <c:v>0.57756716046512557</c:v>
                </c:pt>
                <c:pt idx="21" formatCode="0.00%">
                  <c:v>0.49265020481744176</c:v>
                </c:pt>
                <c:pt idx="22" formatCode="0.00%">
                  <c:v>0.42360679774998033</c:v>
                </c:pt>
                <c:pt idx="23" formatCode="0.00%">
                  <c:v>0.37085243467091011</c:v>
                </c:pt>
                <c:pt idx="24" formatCode="0.00%">
                  <c:v>0.33242677127535614</c:v>
                </c:pt>
                <c:pt idx="25" formatCode="0.00%">
                  <c:v>0.30540238420488586</c:v>
                </c:pt>
                <c:pt idx="26" formatCode="0.00%">
                  <c:v>0.28686173989204838</c:v>
                </c:pt>
                <c:pt idx="27" formatCode="0.00%">
                  <c:v>0.27435686816632188</c:v>
                </c:pt>
                <c:pt idx="28" formatCode="0.00%">
                  <c:v>0.26601969171715184</c:v>
                </c:pt>
                <c:pt idx="29" formatCode="0.00%">
                  <c:v>0.26050388587885992</c:v>
                </c:pt>
                <c:pt idx="30" formatCode="0.00%">
                  <c:v>0.25687327357982775</c:v>
                </c:pt>
                <c:pt idx="31" formatCode="0.00%">
                  <c:v>0.25449156365372172</c:v>
                </c:pt>
                <c:pt idx="32" formatCode="0.00%">
                  <c:v>0.25293259178715238</c:v>
                </c:pt>
                <c:pt idx="33" formatCode="0.00%">
                  <c:v>0.25191362660060435</c:v>
                </c:pt>
                <c:pt idx="34" formatCode="0.00%">
                  <c:v>0.25124824679083929</c:v>
                </c:pt>
                <c:pt idx="35" formatCode="0.00%">
                  <c:v>0.25081402501565964</c:v>
                </c:pt>
                <c:pt idx="36" formatCode="0.00%">
                  <c:v>0.25053076943552166</c:v>
                </c:pt>
                <c:pt idx="37" formatCode="0.00%">
                  <c:v>0.25034604212116013</c:v>
                </c:pt>
                <c:pt idx="38" formatCode="0.00%">
                  <c:v>0.25022559144100309</c:v>
                </c:pt>
              </c:numCache>
            </c:numRef>
          </c:val>
        </c:ser>
        <c:marker val="1"/>
        <c:axId val="54623232"/>
        <c:axId val="54644096"/>
      </c:lineChart>
      <c:catAx>
        <c:axId val="54623232"/>
        <c:scaling>
          <c:orientation val="minMax"/>
        </c:scaling>
        <c:axPos val="b"/>
        <c:title>
          <c:tx>
            <c:rich>
              <a:bodyPr/>
              <a:lstStyle/>
              <a:p>
                <a:pPr>
                  <a:defRPr sz="1800"/>
                </a:pPr>
                <a:r>
                  <a:rPr lang="en-US" sz="1800"/>
                  <a:t>Age of Service</a:t>
                </a:r>
              </a:p>
            </c:rich>
          </c:tx>
          <c:layout>
            <c:manualLayout>
              <c:xMode val="edge"/>
              <c:yMode val="edge"/>
              <c:x val="0.37335590944862102"/>
              <c:y val="0.93946079599721855"/>
            </c:manualLayout>
          </c:layout>
        </c:title>
        <c:numFmt formatCode="General" sourceLinked="1"/>
        <c:tickLblPos val="none"/>
        <c:spPr>
          <a:ln w="38100">
            <a:solidFill>
              <a:schemeClr val="tx1"/>
            </a:solidFill>
            <a:tailEnd type="arrow"/>
          </a:ln>
        </c:spPr>
        <c:crossAx val="54644096"/>
        <c:crosses val="autoZero"/>
        <c:auto val="1"/>
        <c:lblAlgn val="ctr"/>
        <c:lblOffset val="100"/>
        <c:tickMarkSkip val="10"/>
      </c:catAx>
      <c:valAx>
        <c:axId val="54644096"/>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096"/>
            </c:manualLayout>
          </c:layout>
        </c:title>
        <c:numFmt formatCode="0.00%" sourceLinked="1"/>
        <c:tickLblPos val="none"/>
        <c:spPr>
          <a:noFill/>
          <a:ln w="38100">
            <a:solidFill>
              <a:sysClr val="windowText" lastClr="000000"/>
            </a:solidFill>
            <a:tailEnd type="arrow"/>
          </a:ln>
        </c:spPr>
        <c:crossAx val="54623232"/>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18483968313762694"/>
        </c:manualLayout>
      </c:layout>
      <c:spPr>
        <a:noFill/>
        <a:ln>
          <a:solidFill>
            <a:sysClr val="windowText" lastClr="000000"/>
          </a:solidFill>
        </a:ln>
        <a:effectLst/>
      </c:spPr>
    </c:legend>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2.9325917871521091E-3</c:v>
                </c:pt>
                <c:pt idx="2">
                  <c:v>4.4915636537217118E-3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0.24265020481744104</c:v>
                </c:pt>
                <c:pt idx="13">
                  <c:v>0.32756716046512635</c:v>
                </c:pt>
                <c:pt idx="14">
                  <c:v>0.42437257114420501</c:v>
                </c:pt>
                <c:pt idx="15">
                  <c:v>0.52562742885579761</c:v>
                </c:pt>
                <c:pt idx="16">
                  <c:v>0.62243283953487538</c:v>
                </c:pt>
                <c:pt idx="17">
                  <c:v>0.70734979518255969</c:v>
                </c:pt>
                <c:pt idx="18">
                  <c:v>0.77639320225002328</c:v>
                </c:pt>
                <c:pt idx="19">
                  <c:v>0.82914756532909062</c:v>
                </c:pt>
                <c:pt idx="20">
                  <c:v>0.86757322872464637</c:v>
                </c:pt>
                <c:pt idx="21">
                  <c:v>0.89459761579511576</c:v>
                </c:pt>
                <c:pt idx="22">
                  <c:v>0.91313826010795107</c:v>
                </c:pt>
                <c:pt idx="23">
                  <c:v>0.92564313183367863</c:v>
                </c:pt>
                <c:pt idx="24">
                  <c:v>0.9339803082828485</c:v>
                </c:pt>
                <c:pt idx="25">
                  <c:v>0.93949611412114109</c:v>
                </c:pt>
                <c:pt idx="26">
                  <c:v>0.94312672642017514</c:v>
                </c:pt>
                <c:pt idx="27">
                  <c:v>0.9455084363462799</c:v>
                </c:pt>
                <c:pt idx="28">
                  <c:v>0.94706740821284752</c:v>
                </c:pt>
                <c:pt idx="29">
                  <c:v>0.94808637339939572</c:v>
                </c:pt>
                <c:pt idx="30">
                  <c:v>0.94875175320916216</c:v>
                </c:pt>
                <c:pt idx="31">
                  <c:v>0.94918597498434143</c:v>
                </c:pt>
                <c:pt idx="32">
                  <c:v>0.94946923056448063</c:v>
                </c:pt>
                <c:pt idx="33">
                  <c:v>0.94965395787884122</c:v>
                </c:pt>
                <c:pt idx="34">
                  <c:v>0.94977440855899953</c:v>
                </c:pt>
                <c:pt idx="35">
                  <c:v>0.94985293914117563</c:v>
                </c:pt>
                <c:pt idx="36">
                  <c:v>0.94990413522057948</c:v>
                </c:pt>
                <c:pt idx="37">
                  <c:v>0.94993750965708801</c:v>
                </c:pt>
                <c:pt idx="38">
                  <c:v>0.94995926559039023</c:v>
                </c:pt>
              </c:numCache>
            </c:numRef>
          </c:val>
        </c:ser>
        <c:ser>
          <c:idx val="2"/>
          <c:order val="1"/>
          <c:tx>
            <c:v>Upper Safety</c:v>
          </c:tx>
          <c:spPr>
            <a:ln w="63500"/>
          </c:spPr>
          <c:marker>
            <c:symbol val="none"/>
          </c:marker>
          <c:val>
            <c:numRef>
              <c:f>Sheet1!$D$10:$D$48</c:f>
              <c:numCache>
                <c:formatCode>0.00%</c:formatCode>
                <c:ptCount val="39"/>
                <c:pt idx="0">
                  <c:v>5.2284263959390988E-3</c:v>
                </c:pt>
                <c:pt idx="1">
                  <c:v>8.0942406953922828E-3</c:v>
                </c:pt>
                <c:pt idx="2">
                  <c:v>1.2511691709767583E-2</c:v>
                </c:pt>
                <c:pt idx="3">
                  <c:v>1.9294458445964429E-2</c:v>
                </c:pt>
                <c:pt idx="4">
                  <c:v>2.9647120088565959E-2</c:v>
                </c:pt>
                <c:pt idx="5">
                  <c:v>4.5305620624867864E-2</c:v>
                </c:pt>
                <c:pt idx="6">
                  <c:v>6.8666666666666681E-2</c:v>
                </c:pt>
                <c:pt idx="7">
                  <c:v>0.10281568637072851</c:v>
                </c:pt>
                <c:pt idx="8">
                  <c:v>0.15127513778597107</c:v>
                </c:pt>
                <c:pt idx="9">
                  <c:v>0.21722362372132045</c:v>
                </c:pt>
                <c:pt idx="10">
                  <c:v>0.30204018489800882</c:v>
                </c:pt>
                <c:pt idx="11">
                  <c:v>0.40353175866471303</c:v>
                </c:pt>
                <c:pt idx="12">
                  <c:v>0.51500000000000001</c:v>
                </c:pt>
                <c:pt idx="13">
                  <c:v>0.626468241335287</c:v>
                </c:pt>
                <c:pt idx="14">
                  <c:v>0.72795981510199326</c:v>
                </c:pt>
                <c:pt idx="15">
                  <c:v>0.81277637627868204</c:v>
                </c:pt>
                <c:pt idx="16">
                  <c:v>0.87872486221403256</c:v>
                </c:pt>
                <c:pt idx="17">
                  <c:v>0.92718431362927312</c:v>
                </c:pt>
                <c:pt idx="18">
                  <c:v>0.9613333333333336</c:v>
                </c:pt>
                <c:pt idx="19">
                  <c:v>0.9846943793751326</c:v>
                </c:pt>
                <c:pt idx="20">
                  <c:v>1.0003528799114383</c:v>
                </c:pt>
                <c:pt idx="21">
                  <c:v>1.010705541554036</c:v>
                </c:pt>
                <c:pt idx="22">
                  <c:v>1.0174883082902324</c:v>
                </c:pt>
                <c:pt idx="23">
                  <c:v>1.0219057593046046</c:v>
                </c:pt>
                <c:pt idx="24">
                  <c:v>1.024771573604061</c:v>
                </c:pt>
                <c:pt idx="25">
                  <c:v>1.0266260792149782</c:v>
                </c:pt>
                <c:pt idx="26">
                  <c:v>1.0278241944179451</c:v>
                </c:pt>
                <c:pt idx="27">
                  <c:v>1.02859742741898</c:v>
                </c:pt>
                <c:pt idx="28">
                  <c:v>1.029096112232508</c:v>
                </c:pt>
                <c:pt idx="29">
                  <c:v>1.0294175900081275</c:v>
                </c:pt>
                <c:pt idx="30">
                  <c:v>1.0296247723132932</c:v>
                </c:pt>
                <c:pt idx="31">
                  <c:v>1.0297582703950368</c:v>
                </c:pt>
                <c:pt idx="32">
                  <c:v>1.0298442798635812</c:v>
                </c:pt>
                <c:pt idx="33">
                  <c:v>1.0298996894059589</c:v>
                </c:pt>
                <c:pt idx="34">
                  <c:v>1.0299353839338248</c:v>
                </c:pt>
                <c:pt idx="35">
                  <c:v>1.0299583774320498</c:v>
                </c:pt>
                <c:pt idx="36">
                  <c:v>1.0299731889528074</c:v>
                </c:pt>
                <c:pt idx="37">
                  <c:v>1.0299827298360407</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1.3320291833360419E-3</c:v>
                </c:pt>
                <c:pt idx="2">
                  <c:v>2.1538461538461542E-3</c:v>
                </c:pt>
                <c:pt idx="3">
                  <c:v>3.4801708002563186E-3</c:v>
                </c:pt>
                <c:pt idx="4">
                  <c:v>5.6166640493050899E-3</c:v>
                </c:pt>
                <c:pt idx="5">
                  <c:v>9.0477229733670096E-3</c:v>
                </c:pt>
                <c:pt idx="6">
                  <c:v>1.4530857232532344E-2</c:v>
                </c:pt>
                <c:pt idx="7">
                  <c:v>2.3225206585290852E-2</c:v>
                </c:pt>
                <c:pt idx="8">
                  <c:v>3.6842105263157891E-2</c:v>
                </c:pt>
                <c:pt idx="9">
                  <c:v>5.7761189166432483E-2</c:v>
                </c:pt>
                <c:pt idx="10">
                  <c:v>8.8964743840948005E-2</c:v>
                </c:pt>
                <c:pt idx="11">
                  <c:v>0.13352049888138282</c:v>
                </c:pt>
                <c:pt idx="12">
                  <c:v>0.19333057067251364</c:v>
                </c:pt>
                <c:pt idx="13">
                  <c:v>0.26729081292691426</c:v>
                </c:pt>
                <c:pt idx="14">
                  <c:v>0.35000000000000031</c:v>
                </c:pt>
                <c:pt idx="15">
                  <c:v>0.43270918707308581</c:v>
                </c:pt>
                <c:pt idx="16">
                  <c:v>0.50666942932748593</c:v>
                </c:pt>
                <c:pt idx="17">
                  <c:v>0.56647950111861767</c:v>
                </c:pt>
                <c:pt idx="18">
                  <c:v>0.61103525615905419</c:v>
                </c:pt>
                <c:pt idx="19">
                  <c:v>0.64223881083356926</c:v>
                </c:pt>
                <c:pt idx="20">
                  <c:v>0.66315789473684261</c:v>
                </c:pt>
                <c:pt idx="21">
                  <c:v>0.67677479341471236</c:v>
                </c:pt>
                <c:pt idx="22">
                  <c:v>0.68546914276746596</c:v>
                </c:pt>
                <c:pt idx="23">
                  <c:v>0.69095227702663298</c:v>
                </c:pt>
                <c:pt idx="24">
                  <c:v>0.69438333595069457</c:v>
                </c:pt>
                <c:pt idx="25">
                  <c:v>0.69651982919974353</c:v>
                </c:pt>
                <c:pt idx="26">
                  <c:v>0.69784615384615378</c:v>
                </c:pt>
                <c:pt idx="27">
                  <c:v>0.69866797081666221</c:v>
                </c:pt>
                <c:pt idx="28">
                  <c:v>0.69917658703987262</c:v>
                </c:pt>
                <c:pt idx="29">
                  <c:v>0.69949113690711262</c:v>
                </c:pt>
                <c:pt idx="30">
                  <c:v>0.69968558042463169</c:v>
                </c:pt>
                <c:pt idx="31">
                  <c:v>0.69980574505980364</c:v>
                </c:pt>
                <c:pt idx="32">
                  <c:v>0.69987999314246563</c:v>
                </c:pt>
                <c:pt idx="33">
                  <c:v>0.69992586514486044</c:v>
                </c:pt>
                <c:pt idx="34">
                  <c:v>0.69995420395825292</c:v>
                </c:pt>
                <c:pt idx="35">
                  <c:v>0.69997171040563322</c:v>
                </c:pt>
                <c:pt idx="36">
                  <c:v>0.69998252483254997</c:v>
                </c:pt>
                <c:pt idx="37">
                  <c:v>0.69998920522967822</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1.1955084363462813</c:v>
                </c:pt>
                <c:pt idx="7" formatCode="0.00%">
                  <c:v>1.1931267264201733</c:v>
                </c:pt>
                <c:pt idx="8" formatCode="0.00%">
                  <c:v>1.1894961141211411</c:v>
                </c:pt>
                <c:pt idx="9" formatCode="0.00%">
                  <c:v>1.1839803082828491</c:v>
                </c:pt>
                <c:pt idx="10" formatCode="0.00%">
                  <c:v>1.1756431318336811</c:v>
                </c:pt>
                <c:pt idx="11" formatCode="0.00%">
                  <c:v>1.163138260107953</c:v>
                </c:pt>
                <c:pt idx="12" formatCode="0.00%">
                  <c:v>1.1445976157951159</c:v>
                </c:pt>
                <c:pt idx="13" formatCode="0.00%">
                  <c:v>1.1175732287246458</c:v>
                </c:pt>
                <c:pt idx="14" formatCode="0.00%">
                  <c:v>1.0791475653290905</c:v>
                </c:pt>
                <c:pt idx="15" formatCode="0.00%">
                  <c:v>1.0263932022500182</c:v>
                </c:pt>
                <c:pt idx="16" formatCode="0.00%">
                  <c:v>0.95734979518255969</c:v>
                </c:pt>
                <c:pt idx="17" formatCode="0.00%">
                  <c:v>0.8724328395348756</c:v>
                </c:pt>
                <c:pt idx="18" formatCode="0.00%">
                  <c:v>0.77562742885579905</c:v>
                </c:pt>
                <c:pt idx="19" formatCode="0.00%">
                  <c:v>0.67437257114420279</c:v>
                </c:pt>
                <c:pt idx="20" formatCode="0.00%">
                  <c:v>0.57756716046512557</c:v>
                </c:pt>
                <c:pt idx="21" formatCode="0.00%">
                  <c:v>0.49265020481744176</c:v>
                </c:pt>
                <c:pt idx="22" formatCode="0.00%">
                  <c:v>0.42360679774998033</c:v>
                </c:pt>
                <c:pt idx="23" formatCode="0.00%">
                  <c:v>0.37085243467091011</c:v>
                </c:pt>
                <c:pt idx="24" formatCode="0.00%">
                  <c:v>0.33242677127535614</c:v>
                </c:pt>
                <c:pt idx="25" formatCode="0.00%">
                  <c:v>0.30540238420488586</c:v>
                </c:pt>
                <c:pt idx="26" formatCode="0.00%">
                  <c:v>0.28686173989204838</c:v>
                </c:pt>
                <c:pt idx="27" formatCode="0.00%">
                  <c:v>0.27435686816632188</c:v>
                </c:pt>
                <c:pt idx="28" formatCode="0.00%">
                  <c:v>0.26601969171715184</c:v>
                </c:pt>
                <c:pt idx="29" formatCode="0.00%">
                  <c:v>0.26050388587885992</c:v>
                </c:pt>
                <c:pt idx="30" formatCode="0.00%">
                  <c:v>0.25687327357982775</c:v>
                </c:pt>
                <c:pt idx="31" formatCode="0.00%">
                  <c:v>0.25449156365372172</c:v>
                </c:pt>
                <c:pt idx="32" formatCode="0.00%">
                  <c:v>0.25293259178715238</c:v>
                </c:pt>
                <c:pt idx="33" formatCode="0.00%">
                  <c:v>0.25191362660060435</c:v>
                </c:pt>
                <c:pt idx="34" formatCode="0.00%">
                  <c:v>0.25124824679083929</c:v>
                </c:pt>
                <c:pt idx="35" formatCode="0.00%">
                  <c:v>0.25081402501565964</c:v>
                </c:pt>
                <c:pt idx="36" formatCode="0.00%">
                  <c:v>0.25053076943552166</c:v>
                </c:pt>
                <c:pt idx="37" formatCode="0.00%">
                  <c:v>0.25034604212116013</c:v>
                </c:pt>
                <c:pt idx="38" formatCode="0.00%">
                  <c:v>0.25022559144100309</c:v>
                </c:pt>
              </c:numCache>
            </c:numRef>
          </c:val>
        </c:ser>
        <c:marker val="1"/>
        <c:axId val="55109504"/>
        <c:axId val="54992896"/>
      </c:lineChart>
      <c:catAx>
        <c:axId val="55109504"/>
        <c:scaling>
          <c:orientation val="minMax"/>
        </c:scaling>
        <c:axPos val="b"/>
        <c:title>
          <c:tx>
            <c:rich>
              <a:bodyPr/>
              <a:lstStyle/>
              <a:p>
                <a:pPr>
                  <a:defRPr sz="1800"/>
                </a:pPr>
                <a:r>
                  <a:rPr lang="en-US" sz="1800"/>
                  <a:t>Age of Service</a:t>
                </a:r>
              </a:p>
            </c:rich>
          </c:tx>
          <c:layout>
            <c:manualLayout>
              <c:xMode val="edge"/>
              <c:yMode val="edge"/>
              <c:x val="0.37335590944862102"/>
              <c:y val="0.93946079599721855"/>
            </c:manualLayout>
          </c:layout>
        </c:title>
        <c:numFmt formatCode="General" sourceLinked="1"/>
        <c:tickLblPos val="none"/>
        <c:spPr>
          <a:ln w="38100">
            <a:solidFill>
              <a:schemeClr val="tx1"/>
            </a:solidFill>
            <a:tailEnd type="arrow"/>
          </a:ln>
        </c:spPr>
        <c:crossAx val="54992896"/>
        <c:crosses val="autoZero"/>
        <c:auto val="1"/>
        <c:lblAlgn val="ctr"/>
        <c:lblOffset val="100"/>
        <c:tickMarkSkip val="10"/>
      </c:catAx>
      <c:valAx>
        <c:axId val="54992896"/>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096"/>
            </c:manualLayout>
          </c:layout>
        </c:title>
        <c:numFmt formatCode="0.00%" sourceLinked="1"/>
        <c:tickLblPos val="none"/>
        <c:spPr>
          <a:noFill/>
          <a:ln w="38100">
            <a:solidFill>
              <a:sysClr val="windowText" lastClr="000000"/>
            </a:solidFill>
            <a:tailEnd type="arrow"/>
          </a:ln>
        </c:spPr>
        <c:crossAx val="55109504"/>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2.9325917871521096E-3</c:v>
                </c:pt>
                <c:pt idx="2">
                  <c:v>4.4915636537217135E-3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0.24265020481744107</c:v>
                </c:pt>
                <c:pt idx="13">
                  <c:v>0.32756716046512635</c:v>
                </c:pt>
                <c:pt idx="14">
                  <c:v>0.42437257114420518</c:v>
                </c:pt>
                <c:pt idx="15">
                  <c:v>0.52562742885579761</c:v>
                </c:pt>
                <c:pt idx="16">
                  <c:v>0.6224328395348756</c:v>
                </c:pt>
                <c:pt idx="17">
                  <c:v>0.70734979518255969</c:v>
                </c:pt>
                <c:pt idx="18">
                  <c:v>0.77639320225002351</c:v>
                </c:pt>
                <c:pt idx="19">
                  <c:v>0.82914756532909062</c:v>
                </c:pt>
                <c:pt idx="20">
                  <c:v>0.86757322872464637</c:v>
                </c:pt>
                <c:pt idx="21">
                  <c:v>0.89459761579511576</c:v>
                </c:pt>
                <c:pt idx="22">
                  <c:v>0.91313826010795096</c:v>
                </c:pt>
                <c:pt idx="23">
                  <c:v>0.92564313183367863</c:v>
                </c:pt>
                <c:pt idx="24">
                  <c:v>0.9339803082828485</c:v>
                </c:pt>
                <c:pt idx="25">
                  <c:v>0.93949611412114109</c:v>
                </c:pt>
                <c:pt idx="26">
                  <c:v>0.94312672642017525</c:v>
                </c:pt>
                <c:pt idx="27">
                  <c:v>0.94550843634628001</c:v>
                </c:pt>
                <c:pt idx="28">
                  <c:v>0.94706740821284752</c:v>
                </c:pt>
                <c:pt idx="29">
                  <c:v>0.94808637339939572</c:v>
                </c:pt>
                <c:pt idx="30">
                  <c:v>0.94875175320916239</c:v>
                </c:pt>
                <c:pt idx="31">
                  <c:v>0.94918597498434143</c:v>
                </c:pt>
                <c:pt idx="32">
                  <c:v>0.94946923056448074</c:v>
                </c:pt>
                <c:pt idx="33">
                  <c:v>0.94965395787884133</c:v>
                </c:pt>
                <c:pt idx="34">
                  <c:v>0.94977440855899975</c:v>
                </c:pt>
                <c:pt idx="35">
                  <c:v>0.94985293914117563</c:v>
                </c:pt>
                <c:pt idx="36">
                  <c:v>0.9499041352205797</c:v>
                </c:pt>
                <c:pt idx="37">
                  <c:v>0.94993750965708801</c:v>
                </c:pt>
                <c:pt idx="38">
                  <c:v>0.94995926559039034</c:v>
                </c:pt>
              </c:numCache>
            </c:numRef>
          </c:val>
        </c:ser>
        <c:ser>
          <c:idx val="2"/>
          <c:order val="1"/>
          <c:tx>
            <c:v>Upper Safety</c:v>
          </c:tx>
          <c:spPr>
            <a:ln w="63500"/>
          </c:spPr>
          <c:marker>
            <c:symbol val="none"/>
          </c:marker>
          <c:val>
            <c:numRef>
              <c:f>Sheet1!$D$10:$D$48</c:f>
              <c:numCache>
                <c:formatCode>0.00%</c:formatCode>
                <c:ptCount val="39"/>
                <c:pt idx="0">
                  <c:v>5.2284263959390996E-3</c:v>
                </c:pt>
                <c:pt idx="1">
                  <c:v>8.0942406953922828E-3</c:v>
                </c:pt>
                <c:pt idx="2">
                  <c:v>1.2511691709767583E-2</c:v>
                </c:pt>
                <c:pt idx="3">
                  <c:v>1.9294458445964432E-2</c:v>
                </c:pt>
                <c:pt idx="4">
                  <c:v>2.9647120088565966E-2</c:v>
                </c:pt>
                <c:pt idx="5">
                  <c:v>4.5305620624867864E-2</c:v>
                </c:pt>
                <c:pt idx="6">
                  <c:v>6.8666666666666681E-2</c:v>
                </c:pt>
                <c:pt idx="7">
                  <c:v>0.10281568637072851</c:v>
                </c:pt>
                <c:pt idx="8">
                  <c:v>0.15127513778597113</c:v>
                </c:pt>
                <c:pt idx="9">
                  <c:v>0.21722362372132048</c:v>
                </c:pt>
                <c:pt idx="10">
                  <c:v>0.30204018489800882</c:v>
                </c:pt>
                <c:pt idx="11">
                  <c:v>0.40353175866471303</c:v>
                </c:pt>
                <c:pt idx="12">
                  <c:v>0.51500000000000001</c:v>
                </c:pt>
                <c:pt idx="13">
                  <c:v>0.626468241335287</c:v>
                </c:pt>
                <c:pt idx="14">
                  <c:v>0.72795981510199348</c:v>
                </c:pt>
                <c:pt idx="15">
                  <c:v>0.81277637627868216</c:v>
                </c:pt>
                <c:pt idx="16">
                  <c:v>0.8787248622140329</c:v>
                </c:pt>
                <c:pt idx="17">
                  <c:v>0.92718431362927323</c:v>
                </c:pt>
                <c:pt idx="18">
                  <c:v>0.9613333333333336</c:v>
                </c:pt>
                <c:pt idx="19">
                  <c:v>0.9846943793751326</c:v>
                </c:pt>
                <c:pt idx="20">
                  <c:v>1.0003528799114385</c:v>
                </c:pt>
                <c:pt idx="21">
                  <c:v>1.010705541554036</c:v>
                </c:pt>
                <c:pt idx="22">
                  <c:v>1.0174883082902324</c:v>
                </c:pt>
                <c:pt idx="23">
                  <c:v>1.0219057593046044</c:v>
                </c:pt>
                <c:pt idx="24">
                  <c:v>1.024771573604061</c:v>
                </c:pt>
                <c:pt idx="25">
                  <c:v>1.0266260792149779</c:v>
                </c:pt>
                <c:pt idx="26">
                  <c:v>1.0278241944179447</c:v>
                </c:pt>
                <c:pt idx="27">
                  <c:v>1.02859742741898</c:v>
                </c:pt>
                <c:pt idx="28">
                  <c:v>1.0290961122325077</c:v>
                </c:pt>
                <c:pt idx="29">
                  <c:v>1.0294175900081275</c:v>
                </c:pt>
                <c:pt idx="30">
                  <c:v>1.029624772313293</c:v>
                </c:pt>
                <c:pt idx="31">
                  <c:v>1.0297582703950368</c:v>
                </c:pt>
                <c:pt idx="32">
                  <c:v>1.0298442798635812</c:v>
                </c:pt>
                <c:pt idx="33">
                  <c:v>1.0298996894059584</c:v>
                </c:pt>
                <c:pt idx="34">
                  <c:v>1.0299353839338248</c:v>
                </c:pt>
                <c:pt idx="35">
                  <c:v>1.0299583774320498</c:v>
                </c:pt>
                <c:pt idx="36">
                  <c:v>1.0299731889528074</c:v>
                </c:pt>
                <c:pt idx="37">
                  <c:v>1.0299827298360409</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1.3320291833360423E-3</c:v>
                </c:pt>
                <c:pt idx="2">
                  <c:v>2.1538461538461542E-3</c:v>
                </c:pt>
                <c:pt idx="3">
                  <c:v>3.4801708002563199E-3</c:v>
                </c:pt>
                <c:pt idx="4">
                  <c:v>5.6166640493050899E-3</c:v>
                </c:pt>
                <c:pt idx="5">
                  <c:v>9.0477229733670096E-3</c:v>
                </c:pt>
                <c:pt idx="6">
                  <c:v>1.4530857232532347E-2</c:v>
                </c:pt>
                <c:pt idx="7">
                  <c:v>2.3225206585290852E-2</c:v>
                </c:pt>
                <c:pt idx="8">
                  <c:v>3.6842105263157891E-2</c:v>
                </c:pt>
                <c:pt idx="9">
                  <c:v>5.7761189166432483E-2</c:v>
                </c:pt>
                <c:pt idx="10">
                  <c:v>8.8964743840948005E-2</c:v>
                </c:pt>
                <c:pt idx="11">
                  <c:v>0.13352049888138287</c:v>
                </c:pt>
                <c:pt idx="12">
                  <c:v>0.19333057067251361</c:v>
                </c:pt>
                <c:pt idx="13">
                  <c:v>0.26729081292691426</c:v>
                </c:pt>
                <c:pt idx="14">
                  <c:v>0.35000000000000031</c:v>
                </c:pt>
                <c:pt idx="15">
                  <c:v>0.43270918707308581</c:v>
                </c:pt>
                <c:pt idx="16">
                  <c:v>0.50666942932748593</c:v>
                </c:pt>
                <c:pt idx="17">
                  <c:v>0.56647950111861767</c:v>
                </c:pt>
                <c:pt idx="18">
                  <c:v>0.61103525615905441</c:v>
                </c:pt>
                <c:pt idx="19">
                  <c:v>0.64223881083356948</c:v>
                </c:pt>
                <c:pt idx="20">
                  <c:v>0.66315789473684261</c:v>
                </c:pt>
                <c:pt idx="21">
                  <c:v>0.67677479341471269</c:v>
                </c:pt>
                <c:pt idx="22">
                  <c:v>0.68546914276746584</c:v>
                </c:pt>
                <c:pt idx="23">
                  <c:v>0.69095227702663298</c:v>
                </c:pt>
                <c:pt idx="24">
                  <c:v>0.69438333595069457</c:v>
                </c:pt>
                <c:pt idx="25">
                  <c:v>0.69651982919974353</c:v>
                </c:pt>
                <c:pt idx="26">
                  <c:v>0.69784615384615378</c:v>
                </c:pt>
                <c:pt idx="27">
                  <c:v>0.6986679708166621</c:v>
                </c:pt>
                <c:pt idx="28">
                  <c:v>0.69917658703987262</c:v>
                </c:pt>
                <c:pt idx="29">
                  <c:v>0.69949113690711262</c:v>
                </c:pt>
                <c:pt idx="30">
                  <c:v>0.69968558042463169</c:v>
                </c:pt>
                <c:pt idx="31">
                  <c:v>0.69980574505980364</c:v>
                </c:pt>
                <c:pt idx="32">
                  <c:v>0.69987999314246563</c:v>
                </c:pt>
                <c:pt idx="33">
                  <c:v>0.69992586514486055</c:v>
                </c:pt>
                <c:pt idx="34">
                  <c:v>0.69995420395825292</c:v>
                </c:pt>
                <c:pt idx="35">
                  <c:v>0.69997171040563333</c:v>
                </c:pt>
                <c:pt idx="36">
                  <c:v>0.69998252483254986</c:v>
                </c:pt>
                <c:pt idx="37">
                  <c:v>0.69998920522967834</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1.1955084363462816</c:v>
                </c:pt>
                <c:pt idx="7" formatCode="0.00%">
                  <c:v>1.1931267264201733</c:v>
                </c:pt>
                <c:pt idx="8" formatCode="0.00%">
                  <c:v>1.1894961141211411</c:v>
                </c:pt>
                <c:pt idx="9" formatCode="0.00%">
                  <c:v>1.1839803082828491</c:v>
                </c:pt>
                <c:pt idx="10" formatCode="0.00%">
                  <c:v>1.1756431318336813</c:v>
                </c:pt>
                <c:pt idx="11" formatCode="0.00%">
                  <c:v>1.163138260107953</c:v>
                </c:pt>
                <c:pt idx="12" formatCode="0.00%">
                  <c:v>1.1445976157951159</c:v>
                </c:pt>
                <c:pt idx="13" formatCode="0.00%">
                  <c:v>1.1175732287246458</c:v>
                </c:pt>
                <c:pt idx="14" formatCode="0.00%">
                  <c:v>1.0791475653290905</c:v>
                </c:pt>
                <c:pt idx="15" formatCode="0.00%">
                  <c:v>1.026393202250018</c:v>
                </c:pt>
                <c:pt idx="16" formatCode="0.00%">
                  <c:v>0.95734979518255969</c:v>
                </c:pt>
                <c:pt idx="17" formatCode="0.00%">
                  <c:v>0.87243283953487571</c:v>
                </c:pt>
                <c:pt idx="18" formatCode="0.00%">
                  <c:v>0.77562742885579916</c:v>
                </c:pt>
                <c:pt idx="19" formatCode="0.00%">
                  <c:v>0.67437257114420279</c:v>
                </c:pt>
                <c:pt idx="20" formatCode="0.00%">
                  <c:v>0.57756716046512557</c:v>
                </c:pt>
                <c:pt idx="21" formatCode="0.00%">
                  <c:v>0.49265020481744187</c:v>
                </c:pt>
                <c:pt idx="22" formatCode="0.00%">
                  <c:v>0.42360679774998045</c:v>
                </c:pt>
                <c:pt idx="23" formatCode="0.00%">
                  <c:v>0.37085243467091017</c:v>
                </c:pt>
                <c:pt idx="24" formatCode="0.00%">
                  <c:v>0.33242677127535636</c:v>
                </c:pt>
                <c:pt idx="25" formatCode="0.00%">
                  <c:v>0.30540238420488597</c:v>
                </c:pt>
                <c:pt idx="26" formatCode="0.00%">
                  <c:v>0.28686173989204844</c:v>
                </c:pt>
                <c:pt idx="27" formatCode="0.00%">
                  <c:v>0.27435686816632188</c:v>
                </c:pt>
                <c:pt idx="28" formatCode="0.00%">
                  <c:v>0.2660196917171519</c:v>
                </c:pt>
                <c:pt idx="29" formatCode="0.00%">
                  <c:v>0.26050388587885998</c:v>
                </c:pt>
                <c:pt idx="30" formatCode="0.00%">
                  <c:v>0.25687327357982787</c:v>
                </c:pt>
                <c:pt idx="31" formatCode="0.00%">
                  <c:v>0.25449156365372172</c:v>
                </c:pt>
                <c:pt idx="32" formatCode="0.00%">
                  <c:v>0.25293259178715238</c:v>
                </c:pt>
                <c:pt idx="33" formatCode="0.00%">
                  <c:v>0.25191362660060435</c:v>
                </c:pt>
                <c:pt idx="34" formatCode="0.00%">
                  <c:v>0.25124824679083929</c:v>
                </c:pt>
                <c:pt idx="35" formatCode="0.00%">
                  <c:v>0.25081402501565975</c:v>
                </c:pt>
                <c:pt idx="36" formatCode="0.00%">
                  <c:v>0.25053076943552166</c:v>
                </c:pt>
                <c:pt idx="37" formatCode="0.00%">
                  <c:v>0.25034604212116013</c:v>
                </c:pt>
                <c:pt idx="38" formatCode="0.00%">
                  <c:v>0.25022559144100309</c:v>
                </c:pt>
              </c:numCache>
            </c:numRef>
          </c:val>
        </c:ser>
        <c:marker val="1"/>
        <c:axId val="55020160"/>
        <c:axId val="55124352"/>
      </c:lineChart>
      <c:catAx>
        <c:axId val="55020160"/>
        <c:scaling>
          <c:orientation val="minMax"/>
        </c:scaling>
        <c:axPos val="b"/>
        <c:title>
          <c:tx>
            <c:rich>
              <a:bodyPr/>
              <a:lstStyle/>
              <a:p>
                <a:pPr>
                  <a:defRPr sz="1800"/>
                </a:pPr>
                <a:r>
                  <a:rPr lang="en-US" sz="1800"/>
                  <a:t>Age of Service</a:t>
                </a:r>
              </a:p>
            </c:rich>
          </c:tx>
          <c:layout>
            <c:manualLayout>
              <c:xMode val="edge"/>
              <c:yMode val="edge"/>
              <c:x val="0.37335590944862107"/>
              <c:y val="0.93946079599721832"/>
            </c:manualLayout>
          </c:layout>
        </c:title>
        <c:numFmt formatCode="General" sourceLinked="1"/>
        <c:tickLblPos val="none"/>
        <c:spPr>
          <a:ln w="38100">
            <a:solidFill>
              <a:schemeClr val="tx1"/>
            </a:solidFill>
            <a:tailEnd type="arrow"/>
          </a:ln>
        </c:spPr>
        <c:crossAx val="55124352"/>
        <c:crosses val="autoZero"/>
        <c:auto val="1"/>
        <c:lblAlgn val="ctr"/>
        <c:lblOffset val="100"/>
        <c:tickMarkSkip val="10"/>
      </c:catAx>
      <c:valAx>
        <c:axId val="55124352"/>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107"/>
            </c:manualLayout>
          </c:layout>
        </c:title>
        <c:numFmt formatCode="0.00%" sourceLinked="1"/>
        <c:tickLblPos val="none"/>
        <c:spPr>
          <a:noFill/>
          <a:ln w="38100">
            <a:solidFill>
              <a:sysClr val="windowText" lastClr="000000"/>
            </a:solidFill>
            <a:tailEnd type="arrow"/>
          </a:ln>
        </c:spPr>
        <c:crossAx val="55020160"/>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2.9325917871521117E-3</c:v>
                </c:pt>
                <c:pt idx="2">
                  <c:v>4.4915636537217188E-3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0.24265020481744123</c:v>
                </c:pt>
                <c:pt idx="13">
                  <c:v>0.32756716046512635</c:v>
                </c:pt>
                <c:pt idx="14">
                  <c:v>0.42437257114420568</c:v>
                </c:pt>
                <c:pt idx="15">
                  <c:v>0.52562742885579761</c:v>
                </c:pt>
                <c:pt idx="16">
                  <c:v>0.62243283953487594</c:v>
                </c:pt>
                <c:pt idx="17">
                  <c:v>0.70734979518255969</c:v>
                </c:pt>
                <c:pt idx="18">
                  <c:v>0.77639320225002395</c:v>
                </c:pt>
                <c:pt idx="19">
                  <c:v>0.82914756532909062</c:v>
                </c:pt>
                <c:pt idx="20">
                  <c:v>0.86757322872464637</c:v>
                </c:pt>
                <c:pt idx="21">
                  <c:v>0.89459761579511576</c:v>
                </c:pt>
                <c:pt idx="22">
                  <c:v>0.91313826010795041</c:v>
                </c:pt>
                <c:pt idx="23">
                  <c:v>0.92564313183367863</c:v>
                </c:pt>
                <c:pt idx="24">
                  <c:v>0.9339803082828485</c:v>
                </c:pt>
                <c:pt idx="25">
                  <c:v>0.93949611412114109</c:v>
                </c:pt>
                <c:pt idx="26">
                  <c:v>0.94312672642017581</c:v>
                </c:pt>
                <c:pt idx="27">
                  <c:v>0.94550843634628035</c:v>
                </c:pt>
                <c:pt idx="28">
                  <c:v>0.94706740821284752</c:v>
                </c:pt>
                <c:pt idx="29">
                  <c:v>0.94808637339939572</c:v>
                </c:pt>
                <c:pt idx="30">
                  <c:v>0.94875175320916283</c:v>
                </c:pt>
                <c:pt idx="31">
                  <c:v>0.94918597498434143</c:v>
                </c:pt>
                <c:pt idx="32">
                  <c:v>0.94946923056448118</c:v>
                </c:pt>
                <c:pt idx="33">
                  <c:v>0.94965395787884166</c:v>
                </c:pt>
                <c:pt idx="34">
                  <c:v>0.9497744085590003</c:v>
                </c:pt>
                <c:pt idx="35">
                  <c:v>0.94985293914117563</c:v>
                </c:pt>
                <c:pt idx="36">
                  <c:v>0.94990413522058004</c:v>
                </c:pt>
                <c:pt idx="37">
                  <c:v>0.94993750965708801</c:v>
                </c:pt>
                <c:pt idx="38">
                  <c:v>0.94995926559039079</c:v>
                </c:pt>
              </c:numCache>
            </c:numRef>
          </c:val>
        </c:ser>
        <c:ser>
          <c:idx val="2"/>
          <c:order val="1"/>
          <c:tx>
            <c:v>Upper Safety</c:v>
          </c:tx>
          <c:spPr>
            <a:ln w="63500"/>
          </c:spPr>
          <c:marker>
            <c:symbol val="none"/>
          </c:marker>
          <c:val>
            <c:numRef>
              <c:f>Sheet1!$D$10:$D$48</c:f>
              <c:numCache>
                <c:formatCode>0.00%</c:formatCode>
                <c:ptCount val="39"/>
                <c:pt idx="0">
                  <c:v>5.2284263959391031E-3</c:v>
                </c:pt>
                <c:pt idx="1">
                  <c:v>8.0942406953922828E-3</c:v>
                </c:pt>
                <c:pt idx="2">
                  <c:v>1.2511691709767583E-2</c:v>
                </c:pt>
                <c:pt idx="3">
                  <c:v>1.9294458445964446E-2</c:v>
                </c:pt>
                <c:pt idx="4">
                  <c:v>2.9647120088565994E-2</c:v>
                </c:pt>
                <c:pt idx="5">
                  <c:v>4.5305620624867864E-2</c:v>
                </c:pt>
                <c:pt idx="6">
                  <c:v>6.8666666666666681E-2</c:v>
                </c:pt>
                <c:pt idx="7">
                  <c:v>0.10281568637072851</c:v>
                </c:pt>
                <c:pt idx="8">
                  <c:v>0.15127513778597126</c:v>
                </c:pt>
                <c:pt idx="9">
                  <c:v>0.21722362372132056</c:v>
                </c:pt>
                <c:pt idx="10">
                  <c:v>0.30204018489800882</c:v>
                </c:pt>
                <c:pt idx="11">
                  <c:v>0.40353175866471303</c:v>
                </c:pt>
                <c:pt idx="12">
                  <c:v>0.51500000000000001</c:v>
                </c:pt>
                <c:pt idx="13">
                  <c:v>0.626468241335287</c:v>
                </c:pt>
                <c:pt idx="14">
                  <c:v>0.72795981510199392</c:v>
                </c:pt>
                <c:pt idx="15">
                  <c:v>0.81277637627868271</c:v>
                </c:pt>
                <c:pt idx="16">
                  <c:v>0.87872486221403356</c:v>
                </c:pt>
                <c:pt idx="17">
                  <c:v>0.92718431362927356</c:v>
                </c:pt>
                <c:pt idx="18">
                  <c:v>0.9613333333333336</c:v>
                </c:pt>
                <c:pt idx="19">
                  <c:v>0.9846943793751326</c:v>
                </c:pt>
                <c:pt idx="20">
                  <c:v>1.0003528799114394</c:v>
                </c:pt>
                <c:pt idx="21">
                  <c:v>1.010705541554036</c:v>
                </c:pt>
                <c:pt idx="22">
                  <c:v>1.0174883082902324</c:v>
                </c:pt>
                <c:pt idx="23">
                  <c:v>1.0219057593046035</c:v>
                </c:pt>
                <c:pt idx="24">
                  <c:v>1.024771573604061</c:v>
                </c:pt>
                <c:pt idx="25">
                  <c:v>1.0266260792149773</c:v>
                </c:pt>
                <c:pt idx="26">
                  <c:v>1.0278241944179436</c:v>
                </c:pt>
                <c:pt idx="27">
                  <c:v>1.02859742741898</c:v>
                </c:pt>
                <c:pt idx="28">
                  <c:v>1.0290961122325071</c:v>
                </c:pt>
                <c:pt idx="29">
                  <c:v>1.0294175900081275</c:v>
                </c:pt>
                <c:pt idx="30">
                  <c:v>1.0296247723132919</c:v>
                </c:pt>
                <c:pt idx="31">
                  <c:v>1.0297582703950368</c:v>
                </c:pt>
                <c:pt idx="32">
                  <c:v>1.0298442798635812</c:v>
                </c:pt>
                <c:pt idx="33">
                  <c:v>1.0298996894059573</c:v>
                </c:pt>
                <c:pt idx="34">
                  <c:v>1.0299353839338248</c:v>
                </c:pt>
                <c:pt idx="35">
                  <c:v>1.0299583774320498</c:v>
                </c:pt>
                <c:pt idx="36">
                  <c:v>1.0299731889528074</c:v>
                </c:pt>
                <c:pt idx="37">
                  <c:v>1.0299827298360416</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1.3320291833360429E-3</c:v>
                </c:pt>
                <c:pt idx="2">
                  <c:v>2.1538461538461542E-3</c:v>
                </c:pt>
                <c:pt idx="3">
                  <c:v>3.4801708002563233E-3</c:v>
                </c:pt>
                <c:pt idx="4">
                  <c:v>5.6166640493050899E-3</c:v>
                </c:pt>
                <c:pt idx="5">
                  <c:v>9.0477229733670096E-3</c:v>
                </c:pt>
                <c:pt idx="6">
                  <c:v>1.4530857232532359E-2</c:v>
                </c:pt>
                <c:pt idx="7">
                  <c:v>2.3225206585290852E-2</c:v>
                </c:pt>
                <c:pt idx="8">
                  <c:v>3.6842105263157891E-2</c:v>
                </c:pt>
                <c:pt idx="9">
                  <c:v>5.7761189166432483E-2</c:v>
                </c:pt>
                <c:pt idx="10">
                  <c:v>8.8964743840948005E-2</c:v>
                </c:pt>
                <c:pt idx="11">
                  <c:v>0.13352049888138298</c:v>
                </c:pt>
                <c:pt idx="12">
                  <c:v>0.19333057067251352</c:v>
                </c:pt>
                <c:pt idx="13">
                  <c:v>0.26729081292691426</c:v>
                </c:pt>
                <c:pt idx="14">
                  <c:v>0.35000000000000031</c:v>
                </c:pt>
                <c:pt idx="15">
                  <c:v>0.43270918707308581</c:v>
                </c:pt>
                <c:pt idx="16">
                  <c:v>0.50666942932748593</c:v>
                </c:pt>
                <c:pt idx="17">
                  <c:v>0.56647950111861767</c:v>
                </c:pt>
                <c:pt idx="18">
                  <c:v>0.61103525615905485</c:v>
                </c:pt>
                <c:pt idx="19">
                  <c:v>0.64223881083356993</c:v>
                </c:pt>
                <c:pt idx="20">
                  <c:v>0.66315789473684261</c:v>
                </c:pt>
                <c:pt idx="21">
                  <c:v>0.67677479341471336</c:v>
                </c:pt>
                <c:pt idx="22">
                  <c:v>0.68546914276746529</c:v>
                </c:pt>
                <c:pt idx="23">
                  <c:v>0.69095227702663298</c:v>
                </c:pt>
                <c:pt idx="24">
                  <c:v>0.69438333595069457</c:v>
                </c:pt>
                <c:pt idx="25">
                  <c:v>0.69651982919974353</c:v>
                </c:pt>
                <c:pt idx="26">
                  <c:v>0.69784615384615378</c:v>
                </c:pt>
                <c:pt idx="27">
                  <c:v>0.69866797081666177</c:v>
                </c:pt>
                <c:pt idx="28">
                  <c:v>0.69917658703987262</c:v>
                </c:pt>
                <c:pt idx="29">
                  <c:v>0.69949113690711262</c:v>
                </c:pt>
                <c:pt idx="30">
                  <c:v>0.69968558042463169</c:v>
                </c:pt>
                <c:pt idx="31">
                  <c:v>0.69980574505980364</c:v>
                </c:pt>
                <c:pt idx="32">
                  <c:v>0.69987999314246563</c:v>
                </c:pt>
                <c:pt idx="33">
                  <c:v>0.69992586514486088</c:v>
                </c:pt>
                <c:pt idx="34">
                  <c:v>0.69995420395825292</c:v>
                </c:pt>
                <c:pt idx="35">
                  <c:v>0.69997171040563366</c:v>
                </c:pt>
                <c:pt idx="36">
                  <c:v>0.69998252483254941</c:v>
                </c:pt>
                <c:pt idx="37">
                  <c:v>0.69998920522967878</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1.1955084363462825</c:v>
                </c:pt>
                <c:pt idx="7" formatCode="0.00%">
                  <c:v>1.1931267264201733</c:v>
                </c:pt>
                <c:pt idx="8" formatCode="0.00%">
                  <c:v>1.1894961141211411</c:v>
                </c:pt>
                <c:pt idx="9" formatCode="0.00%">
                  <c:v>1.1839803082828491</c:v>
                </c:pt>
                <c:pt idx="10" formatCode="0.00%">
                  <c:v>1.175643131833682</c:v>
                </c:pt>
                <c:pt idx="11" formatCode="0.00%">
                  <c:v>1.163138260107953</c:v>
                </c:pt>
                <c:pt idx="12" formatCode="0.00%">
                  <c:v>1.1445976157951159</c:v>
                </c:pt>
                <c:pt idx="13" formatCode="0.00%">
                  <c:v>1.1175732287246458</c:v>
                </c:pt>
                <c:pt idx="14" formatCode="0.00%">
                  <c:v>1.0791475653290905</c:v>
                </c:pt>
                <c:pt idx="15" formatCode="0.00%">
                  <c:v>1.0263932022500173</c:v>
                </c:pt>
                <c:pt idx="16" formatCode="0.00%">
                  <c:v>0.95734979518255969</c:v>
                </c:pt>
                <c:pt idx="17" formatCode="0.00%">
                  <c:v>0.87243283953487605</c:v>
                </c:pt>
                <c:pt idx="18" formatCode="0.00%">
                  <c:v>0.77562742885579972</c:v>
                </c:pt>
                <c:pt idx="19" formatCode="0.00%">
                  <c:v>0.67437257114420279</c:v>
                </c:pt>
                <c:pt idx="20" formatCode="0.00%">
                  <c:v>0.57756716046512557</c:v>
                </c:pt>
                <c:pt idx="21" formatCode="0.00%">
                  <c:v>0.49265020481744215</c:v>
                </c:pt>
                <c:pt idx="22" formatCode="0.00%">
                  <c:v>0.42360679774998078</c:v>
                </c:pt>
                <c:pt idx="23" formatCode="0.00%">
                  <c:v>0.37085243467091034</c:v>
                </c:pt>
                <c:pt idx="24" formatCode="0.00%">
                  <c:v>0.33242677127535697</c:v>
                </c:pt>
                <c:pt idx="25" formatCode="0.00%">
                  <c:v>0.30540238420488636</c:v>
                </c:pt>
                <c:pt idx="26" formatCode="0.00%">
                  <c:v>0.28686173989204877</c:v>
                </c:pt>
                <c:pt idx="27" formatCode="0.00%">
                  <c:v>0.27435686816632188</c:v>
                </c:pt>
                <c:pt idx="28" formatCode="0.00%">
                  <c:v>0.26601969171715206</c:v>
                </c:pt>
                <c:pt idx="29" formatCode="0.00%">
                  <c:v>0.26050388587886025</c:v>
                </c:pt>
                <c:pt idx="30" formatCode="0.00%">
                  <c:v>0.25687327357982803</c:v>
                </c:pt>
                <c:pt idx="31" formatCode="0.00%">
                  <c:v>0.25449156365372172</c:v>
                </c:pt>
                <c:pt idx="32" formatCode="0.00%">
                  <c:v>0.25293259178715238</c:v>
                </c:pt>
                <c:pt idx="33" formatCode="0.00%">
                  <c:v>0.25191362660060435</c:v>
                </c:pt>
                <c:pt idx="34" formatCode="0.00%">
                  <c:v>0.25124824679083929</c:v>
                </c:pt>
                <c:pt idx="35" formatCode="0.00%">
                  <c:v>0.25081402501565997</c:v>
                </c:pt>
                <c:pt idx="36" formatCode="0.00%">
                  <c:v>0.25053076943552166</c:v>
                </c:pt>
                <c:pt idx="37" formatCode="0.00%">
                  <c:v>0.25034604212116013</c:v>
                </c:pt>
                <c:pt idx="38" formatCode="0.00%">
                  <c:v>0.25022559144100309</c:v>
                </c:pt>
              </c:numCache>
            </c:numRef>
          </c:val>
        </c:ser>
        <c:marker val="1"/>
        <c:axId val="55147520"/>
        <c:axId val="55248000"/>
      </c:lineChart>
      <c:catAx>
        <c:axId val="55147520"/>
        <c:scaling>
          <c:orientation val="minMax"/>
        </c:scaling>
        <c:axPos val="b"/>
        <c:title>
          <c:tx>
            <c:rich>
              <a:bodyPr/>
              <a:lstStyle/>
              <a:p>
                <a:pPr>
                  <a:defRPr sz="1800"/>
                </a:pPr>
                <a:r>
                  <a:rPr lang="en-US" sz="1800"/>
                  <a:t>Age of Service</a:t>
                </a:r>
              </a:p>
            </c:rich>
          </c:tx>
          <c:layout>
            <c:manualLayout>
              <c:xMode val="edge"/>
              <c:yMode val="edge"/>
              <c:x val="0.37335590944862135"/>
              <c:y val="0.93946079599721766"/>
            </c:manualLayout>
          </c:layout>
        </c:title>
        <c:numFmt formatCode="General" sourceLinked="1"/>
        <c:tickLblPos val="none"/>
        <c:spPr>
          <a:ln w="38100">
            <a:solidFill>
              <a:schemeClr val="tx1"/>
            </a:solidFill>
            <a:tailEnd type="arrow"/>
          </a:ln>
        </c:spPr>
        <c:crossAx val="55248000"/>
        <c:crosses val="autoZero"/>
        <c:auto val="1"/>
        <c:lblAlgn val="ctr"/>
        <c:lblOffset val="100"/>
        <c:tickMarkSkip val="10"/>
      </c:catAx>
      <c:valAx>
        <c:axId val="55248000"/>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146"/>
            </c:manualLayout>
          </c:layout>
        </c:title>
        <c:numFmt formatCode="0.00%" sourceLinked="1"/>
        <c:tickLblPos val="none"/>
        <c:spPr>
          <a:noFill/>
          <a:ln w="38100">
            <a:solidFill>
              <a:sysClr val="windowText" lastClr="000000"/>
            </a:solidFill>
            <a:tailEnd type="arrow"/>
          </a:ln>
        </c:spPr>
        <c:crossAx val="55147520"/>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2.93259178715211E-3</c:v>
                </c:pt>
                <c:pt idx="2">
                  <c:v>4.4915636537217153E-3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0.24265020481744112</c:v>
                </c:pt>
                <c:pt idx="13">
                  <c:v>0.32756716046512635</c:v>
                </c:pt>
                <c:pt idx="14">
                  <c:v>0.42437257114420535</c:v>
                </c:pt>
                <c:pt idx="15">
                  <c:v>0.52562742885579761</c:v>
                </c:pt>
                <c:pt idx="16">
                  <c:v>0.62243283953487571</c:v>
                </c:pt>
                <c:pt idx="17">
                  <c:v>0.70734979518255969</c:v>
                </c:pt>
                <c:pt idx="18">
                  <c:v>0.77639320225002373</c:v>
                </c:pt>
                <c:pt idx="19">
                  <c:v>0.82914756532909062</c:v>
                </c:pt>
                <c:pt idx="20">
                  <c:v>0.86757322872464637</c:v>
                </c:pt>
                <c:pt idx="21">
                  <c:v>0.89459761579511576</c:v>
                </c:pt>
                <c:pt idx="22">
                  <c:v>0.91313826010795085</c:v>
                </c:pt>
                <c:pt idx="23">
                  <c:v>0.92564313183367863</c:v>
                </c:pt>
                <c:pt idx="24">
                  <c:v>0.9339803082828485</c:v>
                </c:pt>
                <c:pt idx="25">
                  <c:v>0.93949611412114109</c:v>
                </c:pt>
                <c:pt idx="26">
                  <c:v>0.94312672642017537</c:v>
                </c:pt>
                <c:pt idx="27">
                  <c:v>0.94550843634628012</c:v>
                </c:pt>
                <c:pt idx="28">
                  <c:v>0.94706740821284752</c:v>
                </c:pt>
                <c:pt idx="29">
                  <c:v>0.94808637339939572</c:v>
                </c:pt>
                <c:pt idx="30">
                  <c:v>0.94875175320916261</c:v>
                </c:pt>
                <c:pt idx="31">
                  <c:v>0.94918597498434143</c:v>
                </c:pt>
                <c:pt idx="32">
                  <c:v>0.94946923056448085</c:v>
                </c:pt>
                <c:pt idx="33">
                  <c:v>0.94965395787884144</c:v>
                </c:pt>
                <c:pt idx="34">
                  <c:v>0.94977440855899986</c:v>
                </c:pt>
                <c:pt idx="35">
                  <c:v>0.94985293914117563</c:v>
                </c:pt>
                <c:pt idx="36">
                  <c:v>0.94990413522057981</c:v>
                </c:pt>
                <c:pt idx="37">
                  <c:v>0.94993750965708801</c:v>
                </c:pt>
                <c:pt idx="38">
                  <c:v>0.94995926559039046</c:v>
                </c:pt>
              </c:numCache>
            </c:numRef>
          </c:val>
        </c:ser>
        <c:ser>
          <c:idx val="2"/>
          <c:order val="1"/>
          <c:tx>
            <c:v>Upper Safety</c:v>
          </c:tx>
          <c:spPr>
            <a:ln w="63500"/>
          </c:spPr>
          <c:marker>
            <c:symbol val="none"/>
          </c:marker>
          <c:val>
            <c:numRef>
              <c:f>Sheet1!$D$10:$D$48</c:f>
              <c:numCache>
                <c:formatCode>0.00%</c:formatCode>
                <c:ptCount val="39"/>
                <c:pt idx="0">
                  <c:v>5.2284263959391005E-3</c:v>
                </c:pt>
                <c:pt idx="1">
                  <c:v>8.0942406953922828E-3</c:v>
                </c:pt>
                <c:pt idx="2">
                  <c:v>1.2511691709767583E-2</c:v>
                </c:pt>
                <c:pt idx="3">
                  <c:v>1.9294458445964436E-2</c:v>
                </c:pt>
                <c:pt idx="4">
                  <c:v>2.9647120088565976E-2</c:v>
                </c:pt>
                <c:pt idx="5">
                  <c:v>4.5305620624867864E-2</c:v>
                </c:pt>
                <c:pt idx="6">
                  <c:v>6.8666666666666681E-2</c:v>
                </c:pt>
                <c:pt idx="7">
                  <c:v>0.10281568637072851</c:v>
                </c:pt>
                <c:pt idx="8">
                  <c:v>0.15127513778597118</c:v>
                </c:pt>
                <c:pt idx="9">
                  <c:v>0.21722362372132051</c:v>
                </c:pt>
                <c:pt idx="10">
                  <c:v>0.30204018489800882</c:v>
                </c:pt>
                <c:pt idx="11">
                  <c:v>0.40353175866471303</c:v>
                </c:pt>
                <c:pt idx="12">
                  <c:v>0.51500000000000001</c:v>
                </c:pt>
                <c:pt idx="13">
                  <c:v>0.626468241335287</c:v>
                </c:pt>
                <c:pt idx="14">
                  <c:v>0.7279598151019937</c:v>
                </c:pt>
                <c:pt idx="15">
                  <c:v>0.81277637627868238</c:v>
                </c:pt>
                <c:pt idx="16">
                  <c:v>0.87872486221403312</c:v>
                </c:pt>
                <c:pt idx="17">
                  <c:v>0.92718431362927334</c:v>
                </c:pt>
                <c:pt idx="18">
                  <c:v>0.9613333333333336</c:v>
                </c:pt>
                <c:pt idx="19">
                  <c:v>0.9846943793751326</c:v>
                </c:pt>
                <c:pt idx="20">
                  <c:v>1.0003528799114387</c:v>
                </c:pt>
                <c:pt idx="21">
                  <c:v>1.010705541554036</c:v>
                </c:pt>
                <c:pt idx="22">
                  <c:v>1.0174883082902324</c:v>
                </c:pt>
                <c:pt idx="23">
                  <c:v>1.0219057593046041</c:v>
                </c:pt>
                <c:pt idx="24">
                  <c:v>1.024771573604061</c:v>
                </c:pt>
                <c:pt idx="25">
                  <c:v>1.0266260792149777</c:v>
                </c:pt>
                <c:pt idx="26">
                  <c:v>1.0278241944179443</c:v>
                </c:pt>
                <c:pt idx="27">
                  <c:v>1.02859742741898</c:v>
                </c:pt>
                <c:pt idx="28">
                  <c:v>1.0290961122325075</c:v>
                </c:pt>
                <c:pt idx="29">
                  <c:v>1.0294175900081275</c:v>
                </c:pt>
                <c:pt idx="30">
                  <c:v>1.0296247723132927</c:v>
                </c:pt>
                <c:pt idx="31">
                  <c:v>1.0297582703950368</c:v>
                </c:pt>
                <c:pt idx="32">
                  <c:v>1.0298442798635812</c:v>
                </c:pt>
                <c:pt idx="33">
                  <c:v>1.029899689405958</c:v>
                </c:pt>
                <c:pt idx="34">
                  <c:v>1.0299353839338248</c:v>
                </c:pt>
                <c:pt idx="35">
                  <c:v>1.0299583774320498</c:v>
                </c:pt>
                <c:pt idx="36">
                  <c:v>1.0299731889528074</c:v>
                </c:pt>
                <c:pt idx="37">
                  <c:v>1.0299827298360411</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1.3320291833360425E-3</c:v>
                </c:pt>
                <c:pt idx="2">
                  <c:v>2.1538461538461542E-3</c:v>
                </c:pt>
                <c:pt idx="3">
                  <c:v>3.4801708002563212E-3</c:v>
                </c:pt>
                <c:pt idx="4">
                  <c:v>5.6166640493050899E-3</c:v>
                </c:pt>
                <c:pt idx="5">
                  <c:v>9.0477229733670096E-3</c:v>
                </c:pt>
                <c:pt idx="6">
                  <c:v>1.453085723253235E-2</c:v>
                </c:pt>
                <c:pt idx="7">
                  <c:v>2.3225206585290852E-2</c:v>
                </c:pt>
                <c:pt idx="8">
                  <c:v>3.6842105263157891E-2</c:v>
                </c:pt>
                <c:pt idx="9">
                  <c:v>5.7761189166432483E-2</c:v>
                </c:pt>
                <c:pt idx="10">
                  <c:v>8.8964743840948005E-2</c:v>
                </c:pt>
                <c:pt idx="11">
                  <c:v>0.13352049888138293</c:v>
                </c:pt>
                <c:pt idx="12">
                  <c:v>0.19333057067251358</c:v>
                </c:pt>
                <c:pt idx="13">
                  <c:v>0.26729081292691426</c:v>
                </c:pt>
                <c:pt idx="14">
                  <c:v>0.35000000000000031</c:v>
                </c:pt>
                <c:pt idx="15">
                  <c:v>0.43270918707308581</c:v>
                </c:pt>
                <c:pt idx="16">
                  <c:v>0.50666942932748593</c:v>
                </c:pt>
                <c:pt idx="17">
                  <c:v>0.56647950111861767</c:v>
                </c:pt>
                <c:pt idx="18">
                  <c:v>0.61103525615905463</c:v>
                </c:pt>
                <c:pt idx="19">
                  <c:v>0.64223881083356971</c:v>
                </c:pt>
                <c:pt idx="20">
                  <c:v>0.66315789473684261</c:v>
                </c:pt>
                <c:pt idx="21">
                  <c:v>0.67677479341471292</c:v>
                </c:pt>
                <c:pt idx="22">
                  <c:v>0.68546914276746562</c:v>
                </c:pt>
                <c:pt idx="23">
                  <c:v>0.69095227702663298</c:v>
                </c:pt>
                <c:pt idx="24">
                  <c:v>0.69438333595069457</c:v>
                </c:pt>
                <c:pt idx="25">
                  <c:v>0.69651982919974353</c:v>
                </c:pt>
                <c:pt idx="26">
                  <c:v>0.69784615384615378</c:v>
                </c:pt>
                <c:pt idx="27">
                  <c:v>0.69866797081666199</c:v>
                </c:pt>
                <c:pt idx="28">
                  <c:v>0.69917658703987262</c:v>
                </c:pt>
                <c:pt idx="29">
                  <c:v>0.69949113690711262</c:v>
                </c:pt>
                <c:pt idx="30">
                  <c:v>0.69968558042463169</c:v>
                </c:pt>
                <c:pt idx="31">
                  <c:v>0.69980574505980364</c:v>
                </c:pt>
                <c:pt idx="32">
                  <c:v>0.69987999314246563</c:v>
                </c:pt>
                <c:pt idx="33">
                  <c:v>0.69992586514486066</c:v>
                </c:pt>
                <c:pt idx="34">
                  <c:v>0.69995420395825292</c:v>
                </c:pt>
                <c:pt idx="35">
                  <c:v>0.69997171040563344</c:v>
                </c:pt>
                <c:pt idx="36">
                  <c:v>0.69998252483254975</c:v>
                </c:pt>
                <c:pt idx="37">
                  <c:v>0.69998920522967845</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1.195508436346282</c:v>
                </c:pt>
                <c:pt idx="7" formatCode="0.00%">
                  <c:v>1.1931267264201733</c:v>
                </c:pt>
                <c:pt idx="8" formatCode="0.00%">
                  <c:v>1.1894961141211411</c:v>
                </c:pt>
                <c:pt idx="9" formatCode="0.00%">
                  <c:v>1.1839803082828491</c:v>
                </c:pt>
                <c:pt idx="10" formatCode="0.00%">
                  <c:v>1.1756431318336815</c:v>
                </c:pt>
                <c:pt idx="11" formatCode="0.00%">
                  <c:v>1.163138260107953</c:v>
                </c:pt>
                <c:pt idx="12" formatCode="0.00%">
                  <c:v>1.1445976157951159</c:v>
                </c:pt>
                <c:pt idx="13" formatCode="0.00%">
                  <c:v>1.1175732287246458</c:v>
                </c:pt>
                <c:pt idx="14" formatCode="0.00%">
                  <c:v>1.0791475653290905</c:v>
                </c:pt>
                <c:pt idx="15" formatCode="0.00%">
                  <c:v>1.0263932022500177</c:v>
                </c:pt>
                <c:pt idx="16" formatCode="0.00%">
                  <c:v>0.95734979518255969</c:v>
                </c:pt>
                <c:pt idx="17" formatCode="0.00%">
                  <c:v>0.87243283953487583</c:v>
                </c:pt>
                <c:pt idx="18" formatCode="0.00%">
                  <c:v>0.77562742885579938</c:v>
                </c:pt>
                <c:pt idx="19" formatCode="0.00%">
                  <c:v>0.67437257114420279</c:v>
                </c:pt>
                <c:pt idx="20" formatCode="0.00%">
                  <c:v>0.57756716046512557</c:v>
                </c:pt>
                <c:pt idx="21" formatCode="0.00%">
                  <c:v>0.49265020481744193</c:v>
                </c:pt>
                <c:pt idx="22" formatCode="0.00%">
                  <c:v>0.42360679774998056</c:v>
                </c:pt>
                <c:pt idx="23" formatCode="0.00%">
                  <c:v>0.37085243467091022</c:v>
                </c:pt>
                <c:pt idx="24" formatCode="0.00%">
                  <c:v>0.33242677127535653</c:v>
                </c:pt>
                <c:pt idx="25" formatCode="0.00%">
                  <c:v>0.30540238420488608</c:v>
                </c:pt>
                <c:pt idx="26" formatCode="0.00%">
                  <c:v>0.28686173989204855</c:v>
                </c:pt>
                <c:pt idx="27" formatCode="0.00%">
                  <c:v>0.27435686816632188</c:v>
                </c:pt>
                <c:pt idx="28" formatCode="0.00%">
                  <c:v>0.26601969171715195</c:v>
                </c:pt>
                <c:pt idx="29" formatCode="0.00%">
                  <c:v>0.26050388587886003</c:v>
                </c:pt>
                <c:pt idx="30" formatCode="0.00%">
                  <c:v>0.25687327357982792</c:v>
                </c:pt>
                <c:pt idx="31" formatCode="0.00%">
                  <c:v>0.25449156365372172</c:v>
                </c:pt>
                <c:pt idx="32" formatCode="0.00%">
                  <c:v>0.25293259178715238</c:v>
                </c:pt>
                <c:pt idx="33" formatCode="0.00%">
                  <c:v>0.25191362660060435</c:v>
                </c:pt>
                <c:pt idx="34" formatCode="0.00%">
                  <c:v>0.25124824679083929</c:v>
                </c:pt>
                <c:pt idx="35" formatCode="0.00%">
                  <c:v>0.25081402501565986</c:v>
                </c:pt>
                <c:pt idx="36" formatCode="0.00%">
                  <c:v>0.25053076943552166</c:v>
                </c:pt>
                <c:pt idx="37" formatCode="0.00%">
                  <c:v>0.25034604212116013</c:v>
                </c:pt>
                <c:pt idx="38" formatCode="0.00%">
                  <c:v>0.25022559144100309</c:v>
                </c:pt>
              </c:numCache>
            </c:numRef>
          </c:val>
        </c:ser>
        <c:marker val="1"/>
        <c:axId val="55160832"/>
        <c:axId val="55162752"/>
      </c:lineChart>
      <c:catAx>
        <c:axId val="55160832"/>
        <c:scaling>
          <c:orientation val="minMax"/>
        </c:scaling>
        <c:axPos val="b"/>
        <c:title>
          <c:tx>
            <c:rich>
              <a:bodyPr/>
              <a:lstStyle/>
              <a:p>
                <a:pPr>
                  <a:defRPr sz="1800"/>
                </a:pPr>
                <a:r>
                  <a:rPr lang="en-US" sz="1800"/>
                  <a:t>Age of Service</a:t>
                </a:r>
              </a:p>
            </c:rich>
          </c:tx>
          <c:layout>
            <c:manualLayout>
              <c:xMode val="edge"/>
              <c:yMode val="edge"/>
              <c:x val="0.37335590944862113"/>
              <c:y val="0.9394607959972181"/>
            </c:manualLayout>
          </c:layout>
        </c:title>
        <c:numFmt formatCode="General" sourceLinked="1"/>
        <c:tickLblPos val="none"/>
        <c:spPr>
          <a:ln w="38100">
            <a:solidFill>
              <a:schemeClr val="tx1"/>
            </a:solidFill>
            <a:tailEnd type="arrow"/>
          </a:ln>
        </c:spPr>
        <c:crossAx val="55162752"/>
        <c:crosses val="autoZero"/>
        <c:auto val="1"/>
        <c:lblAlgn val="ctr"/>
        <c:lblOffset val="100"/>
        <c:tickMarkSkip val="10"/>
      </c:catAx>
      <c:valAx>
        <c:axId val="55162752"/>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118"/>
            </c:manualLayout>
          </c:layout>
        </c:title>
        <c:numFmt formatCode="0.00%" sourceLinked="1"/>
        <c:tickLblPos val="none"/>
        <c:spPr>
          <a:noFill/>
          <a:ln w="38100">
            <a:solidFill>
              <a:sysClr val="windowText" lastClr="000000"/>
            </a:solidFill>
            <a:tailEnd type="arrow"/>
          </a:ln>
        </c:spPr>
        <c:crossAx val="55160832"/>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2.9325917871521083E-3</c:v>
                </c:pt>
                <c:pt idx="2">
                  <c:v>4.4915636537217101E-3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0.24265020481744101</c:v>
                </c:pt>
                <c:pt idx="13">
                  <c:v>0.32756716046512635</c:v>
                </c:pt>
                <c:pt idx="14">
                  <c:v>0.42437257114420485</c:v>
                </c:pt>
                <c:pt idx="15">
                  <c:v>0.52562742885579761</c:v>
                </c:pt>
                <c:pt idx="16">
                  <c:v>0.62243283953487516</c:v>
                </c:pt>
                <c:pt idx="17">
                  <c:v>0.70734979518255969</c:v>
                </c:pt>
                <c:pt idx="18">
                  <c:v>0.77639320225002306</c:v>
                </c:pt>
                <c:pt idx="19">
                  <c:v>0.82914756532909062</c:v>
                </c:pt>
                <c:pt idx="20">
                  <c:v>0.86757322872464637</c:v>
                </c:pt>
                <c:pt idx="21">
                  <c:v>0.89459761579511576</c:v>
                </c:pt>
                <c:pt idx="22">
                  <c:v>0.91313826010795118</c:v>
                </c:pt>
                <c:pt idx="23">
                  <c:v>0.92564313183367863</c:v>
                </c:pt>
                <c:pt idx="24">
                  <c:v>0.9339803082828485</c:v>
                </c:pt>
                <c:pt idx="25">
                  <c:v>0.93949611412114109</c:v>
                </c:pt>
                <c:pt idx="26">
                  <c:v>0.94312672642017503</c:v>
                </c:pt>
                <c:pt idx="27">
                  <c:v>0.94550843634627979</c:v>
                </c:pt>
                <c:pt idx="28">
                  <c:v>0.94706740821284752</c:v>
                </c:pt>
                <c:pt idx="29">
                  <c:v>0.94808637339939572</c:v>
                </c:pt>
                <c:pt idx="30">
                  <c:v>0.94875175320916205</c:v>
                </c:pt>
                <c:pt idx="31">
                  <c:v>0.94918597498434143</c:v>
                </c:pt>
                <c:pt idx="32">
                  <c:v>0.9494692305644804</c:v>
                </c:pt>
                <c:pt idx="33">
                  <c:v>0.9496539578788411</c:v>
                </c:pt>
                <c:pt idx="34">
                  <c:v>0.94977440855899931</c:v>
                </c:pt>
                <c:pt idx="35">
                  <c:v>0.94985293914117563</c:v>
                </c:pt>
                <c:pt idx="36">
                  <c:v>0.94990413522057926</c:v>
                </c:pt>
                <c:pt idx="37">
                  <c:v>0.94993750965708801</c:v>
                </c:pt>
                <c:pt idx="38">
                  <c:v>0.94995926559039012</c:v>
                </c:pt>
              </c:numCache>
            </c:numRef>
          </c:val>
        </c:ser>
        <c:ser>
          <c:idx val="2"/>
          <c:order val="1"/>
          <c:tx>
            <c:v>Upper Safety</c:v>
          </c:tx>
          <c:spPr>
            <a:ln w="63500"/>
          </c:spPr>
          <c:marker>
            <c:symbol val="none"/>
          </c:marker>
          <c:val>
            <c:numRef>
              <c:f>Sheet1!$D$10:$D$48</c:f>
              <c:numCache>
                <c:formatCode>0.00%</c:formatCode>
                <c:ptCount val="39"/>
                <c:pt idx="0">
                  <c:v>5.2284263959390979E-3</c:v>
                </c:pt>
                <c:pt idx="1">
                  <c:v>8.0942406953922828E-3</c:v>
                </c:pt>
                <c:pt idx="2">
                  <c:v>1.2511691709767583E-2</c:v>
                </c:pt>
                <c:pt idx="3">
                  <c:v>1.9294458445964426E-2</c:v>
                </c:pt>
                <c:pt idx="4">
                  <c:v>2.9647120088565949E-2</c:v>
                </c:pt>
                <c:pt idx="5">
                  <c:v>4.5305620624867864E-2</c:v>
                </c:pt>
                <c:pt idx="6">
                  <c:v>6.8666666666666681E-2</c:v>
                </c:pt>
                <c:pt idx="7">
                  <c:v>0.10281568637072851</c:v>
                </c:pt>
                <c:pt idx="8">
                  <c:v>0.15127513778597104</c:v>
                </c:pt>
                <c:pt idx="9">
                  <c:v>0.21722362372132042</c:v>
                </c:pt>
                <c:pt idx="10">
                  <c:v>0.30204018489800882</c:v>
                </c:pt>
                <c:pt idx="11">
                  <c:v>0.40353175866471303</c:v>
                </c:pt>
                <c:pt idx="12">
                  <c:v>0.51500000000000001</c:v>
                </c:pt>
                <c:pt idx="13">
                  <c:v>0.626468241335287</c:v>
                </c:pt>
                <c:pt idx="14">
                  <c:v>0.72795981510199315</c:v>
                </c:pt>
                <c:pt idx="15">
                  <c:v>0.81277637627868193</c:v>
                </c:pt>
                <c:pt idx="16">
                  <c:v>0.87872486221403234</c:v>
                </c:pt>
                <c:pt idx="17">
                  <c:v>0.927184313629273</c:v>
                </c:pt>
                <c:pt idx="18">
                  <c:v>0.9613333333333336</c:v>
                </c:pt>
                <c:pt idx="19">
                  <c:v>0.9846943793751326</c:v>
                </c:pt>
                <c:pt idx="20">
                  <c:v>1.0003528799114378</c:v>
                </c:pt>
                <c:pt idx="21">
                  <c:v>1.010705541554036</c:v>
                </c:pt>
                <c:pt idx="22">
                  <c:v>1.0174883082902324</c:v>
                </c:pt>
                <c:pt idx="23">
                  <c:v>1.0219057593046048</c:v>
                </c:pt>
                <c:pt idx="24">
                  <c:v>1.024771573604061</c:v>
                </c:pt>
                <c:pt idx="25">
                  <c:v>1.0266260792149784</c:v>
                </c:pt>
                <c:pt idx="26">
                  <c:v>1.0278241944179454</c:v>
                </c:pt>
                <c:pt idx="27">
                  <c:v>1.02859742741898</c:v>
                </c:pt>
                <c:pt idx="28">
                  <c:v>1.0290961122325082</c:v>
                </c:pt>
                <c:pt idx="29">
                  <c:v>1.0294175900081275</c:v>
                </c:pt>
                <c:pt idx="30">
                  <c:v>1.0296247723132934</c:v>
                </c:pt>
                <c:pt idx="31">
                  <c:v>1.0297582703950368</c:v>
                </c:pt>
                <c:pt idx="32">
                  <c:v>1.0298442798635812</c:v>
                </c:pt>
                <c:pt idx="33">
                  <c:v>1.0298996894059593</c:v>
                </c:pt>
                <c:pt idx="34">
                  <c:v>1.0299353839338248</c:v>
                </c:pt>
                <c:pt idx="35">
                  <c:v>1.0299583774320498</c:v>
                </c:pt>
                <c:pt idx="36">
                  <c:v>1.0299731889528074</c:v>
                </c:pt>
                <c:pt idx="37">
                  <c:v>1.0299827298360404</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1.3320291833360414E-3</c:v>
                </c:pt>
                <c:pt idx="2">
                  <c:v>2.1538461538461542E-3</c:v>
                </c:pt>
                <c:pt idx="3">
                  <c:v>3.4801708002563168E-3</c:v>
                </c:pt>
                <c:pt idx="4">
                  <c:v>5.6166640493050899E-3</c:v>
                </c:pt>
                <c:pt idx="5">
                  <c:v>9.0477229733670096E-3</c:v>
                </c:pt>
                <c:pt idx="6">
                  <c:v>1.4530857232532338E-2</c:v>
                </c:pt>
                <c:pt idx="7">
                  <c:v>2.3225206585290852E-2</c:v>
                </c:pt>
                <c:pt idx="8">
                  <c:v>3.6842105263157891E-2</c:v>
                </c:pt>
                <c:pt idx="9">
                  <c:v>5.7761189166432483E-2</c:v>
                </c:pt>
                <c:pt idx="10">
                  <c:v>8.8964743840948005E-2</c:v>
                </c:pt>
                <c:pt idx="11">
                  <c:v>0.13352049888138279</c:v>
                </c:pt>
                <c:pt idx="12">
                  <c:v>0.19333057067251366</c:v>
                </c:pt>
                <c:pt idx="13">
                  <c:v>0.26729081292691426</c:v>
                </c:pt>
                <c:pt idx="14">
                  <c:v>0.35000000000000031</c:v>
                </c:pt>
                <c:pt idx="15">
                  <c:v>0.43270918707308581</c:v>
                </c:pt>
                <c:pt idx="16">
                  <c:v>0.50666942932748593</c:v>
                </c:pt>
                <c:pt idx="17">
                  <c:v>0.56647950111861767</c:v>
                </c:pt>
                <c:pt idx="18">
                  <c:v>0.61103525615905396</c:v>
                </c:pt>
                <c:pt idx="19">
                  <c:v>0.64223881083356915</c:v>
                </c:pt>
                <c:pt idx="20">
                  <c:v>0.66315789473684261</c:v>
                </c:pt>
                <c:pt idx="21">
                  <c:v>0.67677479341471214</c:v>
                </c:pt>
                <c:pt idx="22">
                  <c:v>0.68546914276746607</c:v>
                </c:pt>
                <c:pt idx="23">
                  <c:v>0.69095227702663298</c:v>
                </c:pt>
                <c:pt idx="24">
                  <c:v>0.69438333595069457</c:v>
                </c:pt>
                <c:pt idx="25">
                  <c:v>0.69651982919974353</c:v>
                </c:pt>
                <c:pt idx="26">
                  <c:v>0.69784615384615378</c:v>
                </c:pt>
                <c:pt idx="27">
                  <c:v>0.69866797081666232</c:v>
                </c:pt>
                <c:pt idx="28">
                  <c:v>0.69917658703987262</c:v>
                </c:pt>
                <c:pt idx="29">
                  <c:v>0.69949113690711262</c:v>
                </c:pt>
                <c:pt idx="30">
                  <c:v>0.69968558042463169</c:v>
                </c:pt>
                <c:pt idx="31">
                  <c:v>0.69980574505980364</c:v>
                </c:pt>
                <c:pt idx="32">
                  <c:v>0.69987999314246563</c:v>
                </c:pt>
                <c:pt idx="33">
                  <c:v>0.69992586514486033</c:v>
                </c:pt>
                <c:pt idx="34">
                  <c:v>0.69995420395825292</c:v>
                </c:pt>
                <c:pt idx="35">
                  <c:v>0.69997171040563311</c:v>
                </c:pt>
                <c:pt idx="36">
                  <c:v>0.69998252483255008</c:v>
                </c:pt>
                <c:pt idx="37">
                  <c:v>0.69998920522967811</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1.1955084363462811</c:v>
                </c:pt>
                <c:pt idx="7" formatCode="0.00%">
                  <c:v>1.1931267264201733</c:v>
                </c:pt>
                <c:pt idx="8" formatCode="0.00%">
                  <c:v>1.1894961141211411</c:v>
                </c:pt>
                <c:pt idx="9" formatCode="0.00%">
                  <c:v>1.1839803082828491</c:v>
                </c:pt>
                <c:pt idx="10" formatCode="0.00%">
                  <c:v>1.1756431318336809</c:v>
                </c:pt>
                <c:pt idx="11" formatCode="0.00%">
                  <c:v>1.163138260107953</c:v>
                </c:pt>
                <c:pt idx="12" formatCode="0.00%">
                  <c:v>1.1445976157951159</c:v>
                </c:pt>
                <c:pt idx="13" formatCode="0.00%">
                  <c:v>1.1175732287246458</c:v>
                </c:pt>
                <c:pt idx="14" formatCode="0.00%">
                  <c:v>1.0791475653290905</c:v>
                </c:pt>
                <c:pt idx="15" formatCode="0.00%">
                  <c:v>1.0263932022500184</c:v>
                </c:pt>
                <c:pt idx="16" formatCode="0.00%">
                  <c:v>0.95734979518255969</c:v>
                </c:pt>
                <c:pt idx="17" formatCode="0.00%">
                  <c:v>0.87243283953487538</c:v>
                </c:pt>
                <c:pt idx="18" formatCode="0.00%">
                  <c:v>0.77562742885579894</c:v>
                </c:pt>
                <c:pt idx="19" formatCode="0.00%">
                  <c:v>0.67437257114420279</c:v>
                </c:pt>
                <c:pt idx="20" formatCode="0.00%">
                  <c:v>0.57756716046512557</c:v>
                </c:pt>
                <c:pt idx="21" formatCode="0.00%">
                  <c:v>0.49265020481744165</c:v>
                </c:pt>
                <c:pt idx="22" formatCode="0.00%">
                  <c:v>0.42360679774998022</c:v>
                </c:pt>
                <c:pt idx="23" formatCode="0.00%">
                  <c:v>0.37085243467091006</c:v>
                </c:pt>
                <c:pt idx="24" formatCode="0.00%">
                  <c:v>0.33242677127535597</c:v>
                </c:pt>
                <c:pt idx="25" formatCode="0.00%">
                  <c:v>0.30540238420488569</c:v>
                </c:pt>
                <c:pt idx="26" formatCode="0.00%">
                  <c:v>0.28686173989204827</c:v>
                </c:pt>
                <c:pt idx="27" formatCode="0.00%">
                  <c:v>0.27435686816632188</c:v>
                </c:pt>
                <c:pt idx="28" formatCode="0.00%">
                  <c:v>0.26601969171715173</c:v>
                </c:pt>
                <c:pt idx="29" formatCode="0.00%">
                  <c:v>0.26050388587885986</c:v>
                </c:pt>
                <c:pt idx="30" formatCode="0.00%">
                  <c:v>0.25687327357982764</c:v>
                </c:pt>
                <c:pt idx="31" formatCode="0.00%">
                  <c:v>0.25449156365372172</c:v>
                </c:pt>
                <c:pt idx="32" formatCode="0.00%">
                  <c:v>0.25293259178715238</c:v>
                </c:pt>
                <c:pt idx="33" formatCode="0.00%">
                  <c:v>0.25191362660060435</c:v>
                </c:pt>
                <c:pt idx="34" formatCode="0.00%">
                  <c:v>0.25124824679083929</c:v>
                </c:pt>
                <c:pt idx="35" formatCode="0.00%">
                  <c:v>0.25081402501565953</c:v>
                </c:pt>
                <c:pt idx="36" formatCode="0.00%">
                  <c:v>0.25053076943552166</c:v>
                </c:pt>
                <c:pt idx="37" formatCode="0.00%">
                  <c:v>0.25034604212116013</c:v>
                </c:pt>
                <c:pt idx="38" formatCode="0.00%">
                  <c:v>0.25022559144100309</c:v>
                </c:pt>
              </c:numCache>
            </c:numRef>
          </c:val>
        </c:ser>
        <c:marker val="1"/>
        <c:axId val="55307648"/>
        <c:axId val="55367168"/>
      </c:lineChart>
      <c:catAx>
        <c:axId val="55307648"/>
        <c:scaling>
          <c:orientation val="minMax"/>
        </c:scaling>
        <c:axPos val="b"/>
        <c:title>
          <c:tx>
            <c:rich>
              <a:bodyPr/>
              <a:lstStyle/>
              <a:p>
                <a:pPr>
                  <a:defRPr sz="1800"/>
                </a:pPr>
                <a:r>
                  <a:rPr lang="en-US" sz="1800"/>
                  <a:t>Age of Service</a:t>
                </a:r>
              </a:p>
            </c:rich>
          </c:tx>
          <c:layout>
            <c:manualLayout>
              <c:xMode val="edge"/>
              <c:yMode val="edge"/>
              <c:x val="0.37335590944862096"/>
              <c:y val="0.93946079599721877"/>
            </c:manualLayout>
          </c:layout>
        </c:title>
        <c:numFmt formatCode="General" sourceLinked="1"/>
        <c:tickLblPos val="none"/>
        <c:spPr>
          <a:ln w="38100">
            <a:solidFill>
              <a:schemeClr val="tx1"/>
            </a:solidFill>
            <a:tailEnd type="arrow"/>
          </a:ln>
        </c:spPr>
        <c:crossAx val="55367168"/>
        <c:crosses val="autoZero"/>
        <c:auto val="1"/>
        <c:lblAlgn val="ctr"/>
        <c:lblOffset val="100"/>
        <c:tickMarkSkip val="10"/>
      </c:catAx>
      <c:valAx>
        <c:axId val="55367168"/>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079"/>
            </c:manualLayout>
          </c:layout>
        </c:title>
        <c:numFmt formatCode="0.00%" sourceLinked="1"/>
        <c:tickLblPos val="none"/>
        <c:spPr>
          <a:noFill/>
          <a:ln w="38100">
            <a:solidFill>
              <a:sysClr val="windowText" lastClr="000000"/>
            </a:solidFill>
            <a:tailEnd type="arrow"/>
          </a:ln>
        </c:spPr>
        <c:crossAx val="55307648"/>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2.9325917871521109E-3</c:v>
                </c:pt>
                <c:pt idx="2">
                  <c:v>4.491563653721717E-3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0.24265020481744118</c:v>
                </c:pt>
                <c:pt idx="13">
                  <c:v>0.32756716046512635</c:v>
                </c:pt>
                <c:pt idx="14">
                  <c:v>0.42437257114420551</c:v>
                </c:pt>
                <c:pt idx="15">
                  <c:v>0.52562742885579761</c:v>
                </c:pt>
                <c:pt idx="16">
                  <c:v>0.62243283953487583</c:v>
                </c:pt>
                <c:pt idx="17">
                  <c:v>0.70734979518255969</c:v>
                </c:pt>
                <c:pt idx="18">
                  <c:v>0.77639320225002384</c:v>
                </c:pt>
                <c:pt idx="19">
                  <c:v>0.82914756532909062</c:v>
                </c:pt>
                <c:pt idx="20">
                  <c:v>0.86757322872464637</c:v>
                </c:pt>
                <c:pt idx="21">
                  <c:v>0.89459761579511576</c:v>
                </c:pt>
                <c:pt idx="22">
                  <c:v>0.91313826010795063</c:v>
                </c:pt>
                <c:pt idx="23">
                  <c:v>0.92564313183367863</c:v>
                </c:pt>
                <c:pt idx="24">
                  <c:v>0.9339803082828485</c:v>
                </c:pt>
                <c:pt idx="25">
                  <c:v>0.93949611412114109</c:v>
                </c:pt>
                <c:pt idx="26">
                  <c:v>0.94312672642017559</c:v>
                </c:pt>
                <c:pt idx="27">
                  <c:v>0.94550843634628023</c:v>
                </c:pt>
                <c:pt idx="28">
                  <c:v>0.94706740821284752</c:v>
                </c:pt>
                <c:pt idx="29">
                  <c:v>0.94808637339939572</c:v>
                </c:pt>
                <c:pt idx="30">
                  <c:v>0.94875175320916272</c:v>
                </c:pt>
                <c:pt idx="31">
                  <c:v>0.94918597498434143</c:v>
                </c:pt>
                <c:pt idx="32">
                  <c:v>0.94946923056448096</c:v>
                </c:pt>
                <c:pt idx="33">
                  <c:v>0.94965395787884155</c:v>
                </c:pt>
                <c:pt idx="34">
                  <c:v>0.94977440855900008</c:v>
                </c:pt>
                <c:pt idx="35">
                  <c:v>0.94985293914117563</c:v>
                </c:pt>
                <c:pt idx="36">
                  <c:v>0.94990413522057993</c:v>
                </c:pt>
                <c:pt idx="37">
                  <c:v>0.94993750965708801</c:v>
                </c:pt>
                <c:pt idx="38">
                  <c:v>0.94995926559039068</c:v>
                </c:pt>
              </c:numCache>
            </c:numRef>
          </c:val>
        </c:ser>
        <c:ser>
          <c:idx val="2"/>
          <c:order val="1"/>
          <c:tx>
            <c:v>Upper Safety</c:v>
          </c:tx>
          <c:spPr>
            <a:ln w="63500"/>
          </c:spPr>
          <c:marker>
            <c:symbol val="none"/>
          </c:marker>
          <c:val>
            <c:numRef>
              <c:f>Sheet1!$D$10:$D$48</c:f>
              <c:numCache>
                <c:formatCode>0.00%</c:formatCode>
                <c:ptCount val="39"/>
                <c:pt idx="0">
                  <c:v>5.2284263959391022E-3</c:v>
                </c:pt>
                <c:pt idx="1">
                  <c:v>8.0942406953922828E-3</c:v>
                </c:pt>
                <c:pt idx="2">
                  <c:v>1.2511691709767583E-2</c:v>
                </c:pt>
                <c:pt idx="3">
                  <c:v>1.9294458445964443E-2</c:v>
                </c:pt>
                <c:pt idx="4">
                  <c:v>2.9647120088565983E-2</c:v>
                </c:pt>
                <c:pt idx="5">
                  <c:v>4.5305620624867864E-2</c:v>
                </c:pt>
                <c:pt idx="6">
                  <c:v>6.8666666666666681E-2</c:v>
                </c:pt>
                <c:pt idx="7">
                  <c:v>0.10281568637072851</c:v>
                </c:pt>
                <c:pt idx="8">
                  <c:v>0.15127513778597124</c:v>
                </c:pt>
                <c:pt idx="9">
                  <c:v>0.21722362372132054</c:v>
                </c:pt>
                <c:pt idx="10">
                  <c:v>0.30204018489800882</c:v>
                </c:pt>
                <c:pt idx="11">
                  <c:v>0.40353175866471303</c:v>
                </c:pt>
                <c:pt idx="12">
                  <c:v>0.51500000000000001</c:v>
                </c:pt>
                <c:pt idx="13">
                  <c:v>0.626468241335287</c:v>
                </c:pt>
                <c:pt idx="14">
                  <c:v>0.72795981510199381</c:v>
                </c:pt>
                <c:pt idx="15">
                  <c:v>0.8127763762786826</c:v>
                </c:pt>
                <c:pt idx="16">
                  <c:v>0.87872486221403334</c:v>
                </c:pt>
                <c:pt idx="17">
                  <c:v>0.92718431362927345</c:v>
                </c:pt>
                <c:pt idx="18">
                  <c:v>0.9613333333333336</c:v>
                </c:pt>
                <c:pt idx="19">
                  <c:v>0.9846943793751326</c:v>
                </c:pt>
                <c:pt idx="20">
                  <c:v>1.000352879911439</c:v>
                </c:pt>
                <c:pt idx="21">
                  <c:v>1.010705541554036</c:v>
                </c:pt>
                <c:pt idx="22">
                  <c:v>1.0174883082902324</c:v>
                </c:pt>
                <c:pt idx="23">
                  <c:v>1.0219057593046037</c:v>
                </c:pt>
                <c:pt idx="24">
                  <c:v>1.024771573604061</c:v>
                </c:pt>
                <c:pt idx="25">
                  <c:v>1.0266260792149775</c:v>
                </c:pt>
                <c:pt idx="26">
                  <c:v>1.0278241944179438</c:v>
                </c:pt>
                <c:pt idx="27">
                  <c:v>1.02859742741898</c:v>
                </c:pt>
                <c:pt idx="28">
                  <c:v>1.0290961122325073</c:v>
                </c:pt>
                <c:pt idx="29">
                  <c:v>1.0294175900081275</c:v>
                </c:pt>
                <c:pt idx="30">
                  <c:v>1.0296247723132923</c:v>
                </c:pt>
                <c:pt idx="31">
                  <c:v>1.0297582703950368</c:v>
                </c:pt>
                <c:pt idx="32">
                  <c:v>1.0298442798635812</c:v>
                </c:pt>
                <c:pt idx="33">
                  <c:v>1.0298996894059576</c:v>
                </c:pt>
                <c:pt idx="34">
                  <c:v>1.0299353839338248</c:v>
                </c:pt>
                <c:pt idx="35">
                  <c:v>1.0299583774320498</c:v>
                </c:pt>
                <c:pt idx="36">
                  <c:v>1.0299731889528074</c:v>
                </c:pt>
                <c:pt idx="37">
                  <c:v>1.0299827298360413</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1.3320291833360427E-3</c:v>
                </c:pt>
                <c:pt idx="2">
                  <c:v>2.1538461538461542E-3</c:v>
                </c:pt>
                <c:pt idx="3">
                  <c:v>3.480170800256322E-3</c:v>
                </c:pt>
                <c:pt idx="4">
                  <c:v>5.6166640493050899E-3</c:v>
                </c:pt>
                <c:pt idx="5">
                  <c:v>9.0477229733670096E-3</c:v>
                </c:pt>
                <c:pt idx="6">
                  <c:v>1.4530857232532354E-2</c:v>
                </c:pt>
                <c:pt idx="7">
                  <c:v>2.3225206585290852E-2</c:v>
                </c:pt>
                <c:pt idx="8">
                  <c:v>3.6842105263157891E-2</c:v>
                </c:pt>
                <c:pt idx="9">
                  <c:v>5.7761189166432483E-2</c:v>
                </c:pt>
                <c:pt idx="10">
                  <c:v>8.8964743840948005E-2</c:v>
                </c:pt>
                <c:pt idx="11">
                  <c:v>0.13352049888138295</c:v>
                </c:pt>
                <c:pt idx="12">
                  <c:v>0.19333057067251355</c:v>
                </c:pt>
                <c:pt idx="13">
                  <c:v>0.26729081292691426</c:v>
                </c:pt>
                <c:pt idx="14">
                  <c:v>0.35000000000000031</c:v>
                </c:pt>
                <c:pt idx="15">
                  <c:v>0.43270918707308581</c:v>
                </c:pt>
                <c:pt idx="16">
                  <c:v>0.50666942932748593</c:v>
                </c:pt>
                <c:pt idx="17">
                  <c:v>0.56647950111861767</c:v>
                </c:pt>
                <c:pt idx="18">
                  <c:v>0.61103525615905474</c:v>
                </c:pt>
                <c:pt idx="19">
                  <c:v>0.64223881083356982</c:v>
                </c:pt>
                <c:pt idx="20">
                  <c:v>0.66315789473684261</c:v>
                </c:pt>
                <c:pt idx="21">
                  <c:v>0.67677479341471314</c:v>
                </c:pt>
                <c:pt idx="22">
                  <c:v>0.6854691427674654</c:v>
                </c:pt>
                <c:pt idx="23">
                  <c:v>0.69095227702663298</c:v>
                </c:pt>
                <c:pt idx="24">
                  <c:v>0.69438333595069457</c:v>
                </c:pt>
                <c:pt idx="25">
                  <c:v>0.69651982919974353</c:v>
                </c:pt>
                <c:pt idx="26">
                  <c:v>0.69784615384615378</c:v>
                </c:pt>
                <c:pt idx="27">
                  <c:v>0.69866797081666188</c:v>
                </c:pt>
                <c:pt idx="28">
                  <c:v>0.69917658703987262</c:v>
                </c:pt>
                <c:pt idx="29">
                  <c:v>0.69949113690711262</c:v>
                </c:pt>
                <c:pt idx="30">
                  <c:v>0.69968558042463169</c:v>
                </c:pt>
                <c:pt idx="31">
                  <c:v>0.69980574505980364</c:v>
                </c:pt>
                <c:pt idx="32">
                  <c:v>0.69987999314246563</c:v>
                </c:pt>
                <c:pt idx="33">
                  <c:v>0.69992586514486077</c:v>
                </c:pt>
                <c:pt idx="34">
                  <c:v>0.69995420395825292</c:v>
                </c:pt>
                <c:pt idx="35">
                  <c:v>0.69997171040563355</c:v>
                </c:pt>
                <c:pt idx="36">
                  <c:v>0.69998252483254952</c:v>
                </c:pt>
                <c:pt idx="37">
                  <c:v>0.69998920522967856</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1.1955084363462822</c:v>
                </c:pt>
                <c:pt idx="7" formatCode="0.00%">
                  <c:v>1.1931267264201733</c:v>
                </c:pt>
                <c:pt idx="8" formatCode="0.00%">
                  <c:v>1.1894961141211411</c:v>
                </c:pt>
                <c:pt idx="9" formatCode="0.00%">
                  <c:v>1.1839803082828491</c:v>
                </c:pt>
                <c:pt idx="10" formatCode="0.00%">
                  <c:v>1.1756431318336817</c:v>
                </c:pt>
                <c:pt idx="11" formatCode="0.00%">
                  <c:v>1.163138260107953</c:v>
                </c:pt>
                <c:pt idx="12" formatCode="0.00%">
                  <c:v>1.1445976157951159</c:v>
                </c:pt>
                <c:pt idx="13" formatCode="0.00%">
                  <c:v>1.1175732287246458</c:v>
                </c:pt>
                <c:pt idx="14" formatCode="0.00%">
                  <c:v>1.0791475653290905</c:v>
                </c:pt>
                <c:pt idx="15" formatCode="0.00%">
                  <c:v>1.0263932022500175</c:v>
                </c:pt>
                <c:pt idx="16" formatCode="0.00%">
                  <c:v>0.95734979518255969</c:v>
                </c:pt>
                <c:pt idx="17" formatCode="0.00%">
                  <c:v>0.87243283953487594</c:v>
                </c:pt>
                <c:pt idx="18" formatCode="0.00%">
                  <c:v>0.77562742885579961</c:v>
                </c:pt>
                <c:pt idx="19" formatCode="0.00%">
                  <c:v>0.67437257114420279</c:v>
                </c:pt>
                <c:pt idx="20" formatCode="0.00%">
                  <c:v>0.57756716046512557</c:v>
                </c:pt>
                <c:pt idx="21" formatCode="0.00%">
                  <c:v>0.49265020481744204</c:v>
                </c:pt>
                <c:pt idx="22" formatCode="0.00%">
                  <c:v>0.42360679774998067</c:v>
                </c:pt>
                <c:pt idx="23" formatCode="0.00%">
                  <c:v>0.37085243467091028</c:v>
                </c:pt>
                <c:pt idx="24" formatCode="0.00%">
                  <c:v>0.33242677127535675</c:v>
                </c:pt>
                <c:pt idx="25" formatCode="0.00%">
                  <c:v>0.30540238420488619</c:v>
                </c:pt>
                <c:pt idx="26" formatCode="0.00%">
                  <c:v>0.28686173989204866</c:v>
                </c:pt>
                <c:pt idx="27" formatCode="0.00%">
                  <c:v>0.27435686816632188</c:v>
                </c:pt>
                <c:pt idx="28" formatCode="0.00%">
                  <c:v>0.26601969171715201</c:v>
                </c:pt>
                <c:pt idx="29" formatCode="0.00%">
                  <c:v>0.26050388587886014</c:v>
                </c:pt>
                <c:pt idx="30" formatCode="0.00%">
                  <c:v>0.25687327357982798</c:v>
                </c:pt>
                <c:pt idx="31" formatCode="0.00%">
                  <c:v>0.25449156365372172</c:v>
                </c:pt>
                <c:pt idx="32" formatCode="0.00%">
                  <c:v>0.25293259178715238</c:v>
                </c:pt>
                <c:pt idx="33" formatCode="0.00%">
                  <c:v>0.25191362660060435</c:v>
                </c:pt>
                <c:pt idx="34" formatCode="0.00%">
                  <c:v>0.25124824679083929</c:v>
                </c:pt>
                <c:pt idx="35" formatCode="0.00%">
                  <c:v>0.25081402501565991</c:v>
                </c:pt>
                <c:pt idx="36" formatCode="0.00%">
                  <c:v>0.25053076943552166</c:v>
                </c:pt>
                <c:pt idx="37" formatCode="0.00%">
                  <c:v>0.25034604212116013</c:v>
                </c:pt>
                <c:pt idx="38" formatCode="0.00%">
                  <c:v>0.25022559144100309</c:v>
                </c:pt>
              </c:numCache>
            </c:numRef>
          </c:val>
        </c:ser>
        <c:marker val="1"/>
        <c:axId val="55528064"/>
        <c:axId val="55542528"/>
      </c:lineChart>
      <c:catAx>
        <c:axId val="55528064"/>
        <c:scaling>
          <c:orientation val="minMax"/>
        </c:scaling>
        <c:axPos val="b"/>
        <c:title>
          <c:tx>
            <c:rich>
              <a:bodyPr/>
              <a:lstStyle/>
              <a:p>
                <a:pPr>
                  <a:defRPr sz="1800"/>
                </a:pPr>
                <a:r>
                  <a:rPr lang="en-US" sz="1800"/>
                  <a:t>Age of Service</a:t>
                </a:r>
              </a:p>
            </c:rich>
          </c:tx>
          <c:layout>
            <c:manualLayout>
              <c:xMode val="edge"/>
              <c:yMode val="edge"/>
              <c:x val="0.37335590944862124"/>
              <c:y val="0.93946079599721788"/>
            </c:manualLayout>
          </c:layout>
        </c:title>
        <c:numFmt formatCode="General" sourceLinked="1"/>
        <c:tickLblPos val="none"/>
        <c:spPr>
          <a:ln w="38100">
            <a:solidFill>
              <a:schemeClr val="tx1"/>
            </a:solidFill>
            <a:tailEnd type="arrow"/>
          </a:ln>
        </c:spPr>
        <c:crossAx val="55542528"/>
        <c:crosses val="autoZero"/>
        <c:auto val="1"/>
        <c:lblAlgn val="ctr"/>
        <c:lblOffset val="100"/>
        <c:tickMarkSkip val="10"/>
      </c:catAx>
      <c:valAx>
        <c:axId val="55542528"/>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129"/>
            </c:manualLayout>
          </c:layout>
        </c:title>
        <c:numFmt formatCode="0.00%" sourceLinked="1"/>
        <c:tickLblPos val="none"/>
        <c:spPr>
          <a:noFill/>
          <a:ln w="38100">
            <a:solidFill>
              <a:sysClr val="windowText" lastClr="000000"/>
            </a:solidFill>
            <a:tailEnd type="arrow"/>
          </a:ln>
        </c:spPr>
        <c:crossAx val="55528064"/>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v>Service</c:v>
          </c:tx>
          <c:spPr>
            <a:ln w="63500"/>
          </c:spPr>
          <c:marker>
            <c:symbol val="none"/>
          </c:marker>
          <c:cat>
            <c:numRef>
              <c:f>Sheet1!$A$13:$A$48</c:f>
              <c:numCache>
                <c:formatCode>General</c:formatCode>
                <c:ptCount val="3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pt idx="19">
                  <c:v>2026</c:v>
                </c:pt>
                <c:pt idx="20">
                  <c:v>2027</c:v>
                </c:pt>
                <c:pt idx="21">
                  <c:v>2028</c:v>
                </c:pt>
                <c:pt idx="22">
                  <c:v>2029</c:v>
                </c:pt>
                <c:pt idx="23">
                  <c:v>2030</c:v>
                </c:pt>
                <c:pt idx="24">
                  <c:v>2031</c:v>
                </c:pt>
                <c:pt idx="25">
                  <c:v>2032</c:v>
                </c:pt>
                <c:pt idx="26">
                  <c:v>2033</c:v>
                </c:pt>
                <c:pt idx="27">
                  <c:v>2034</c:v>
                </c:pt>
                <c:pt idx="28">
                  <c:v>2035</c:v>
                </c:pt>
                <c:pt idx="29">
                  <c:v>2036</c:v>
                </c:pt>
                <c:pt idx="30">
                  <c:v>2037</c:v>
                </c:pt>
                <c:pt idx="31">
                  <c:v>2038</c:v>
                </c:pt>
                <c:pt idx="32">
                  <c:v>2039</c:v>
                </c:pt>
                <c:pt idx="33">
                  <c:v>2040</c:v>
                </c:pt>
                <c:pt idx="34">
                  <c:v>2041</c:v>
                </c:pt>
                <c:pt idx="35">
                  <c:v>2042</c:v>
                </c:pt>
              </c:numCache>
            </c:numRef>
          </c:cat>
          <c:val>
            <c:numRef>
              <c:f>Sheet1!$B$10:$B$48</c:f>
              <c:numCache>
                <c:formatCode>0.00%</c:formatCode>
                <c:ptCount val="39"/>
                <c:pt idx="0">
                  <c:v>1.9136266006043246E-3</c:v>
                </c:pt>
                <c:pt idx="1">
                  <c:v>2.9325917871521117E-3</c:v>
                </c:pt>
                <c:pt idx="2">
                  <c:v>4.4915636537217188E-3</c:v>
                </c:pt>
                <c:pt idx="3">
                  <c:v>6.8732735798267804E-3</c:v>
                </c:pt>
                <c:pt idx="4">
                  <c:v>1.0503885878858863E-2</c:v>
                </c:pt>
                <c:pt idx="5">
                  <c:v>1.6019691717150959E-2</c:v>
                </c:pt>
                <c:pt idx="6">
                  <c:v>2.4356868166321776E-2</c:v>
                </c:pt>
                <c:pt idx="7">
                  <c:v>3.6861739892046941E-2</c:v>
                </c:pt>
                <c:pt idx="8">
                  <c:v>5.5402384204884164E-2</c:v>
                </c:pt>
                <c:pt idx="9">
                  <c:v>8.2426771275353583E-2</c:v>
                </c:pt>
                <c:pt idx="10">
                  <c:v>0.12085243467090936</c:v>
                </c:pt>
                <c:pt idx="11">
                  <c:v>0.17360679774997895</c:v>
                </c:pt>
                <c:pt idx="12">
                  <c:v>0.24265020481744123</c:v>
                </c:pt>
                <c:pt idx="13">
                  <c:v>0.32756716046512635</c:v>
                </c:pt>
                <c:pt idx="14">
                  <c:v>0.42437257114420568</c:v>
                </c:pt>
                <c:pt idx="15">
                  <c:v>0.52562742885579761</c:v>
                </c:pt>
                <c:pt idx="16">
                  <c:v>0.62243283953487594</c:v>
                </c:pt>
                <c:pt idx="17">
                  <c:v>0.70734979518255969</c:v>
                </c:pt>
                <c:pt idx="18">
                  <c:v>0.77639320225002395</c:v>
                </c:pt>
                <c:pt idx="19">
                  <c:v>0.82914756532909062</c:v>
                </c:pt>
                <c:pt idx="20">
                  <c:v>0.86757322872464637</c:v>
                </c:pt>
                <c:pt idx="21">
                  <c:v>0.89459761579511576</c:v>
                </c:pt>
                <c:pt idx="22">
                  <c:v>0.91313826010795041</c:v>
                </c:pt>
                <c:pt idx="23">
                  <c:v>0.92564313183367863</c:v>
                </c:pt>
                <c:pt idx="24">
                  <c:v>0.9339803082828485</c:v>
                </c:pt>
                <c:pt idx="25">
                  <c:v>0.93949611412114109</c:v>
                </c:pt>
                <c:pt idx="26">
                  <c:v>0.94312672642017581</c:v>
                </c:pt>
                <c:pt idx="27">
                  <c:v>0.94550843634628035</c:v>
                </c:pt>
                <c:pt idx="28">
                  <c:v>0.94706740821284752</c:v>
                </c:pt>
                <c:pt idx="29">
                  <c:v>0.94808637339939572</c:v>
                </c:pt>
                <c:pt idx="30">
                  <c:v>0.94875175320916283</c:v>
                </c:pt>
                <c:pt idx="31">
                  <c:v>0.94918597498434143</c:v>
                </c:pt>
                <c:pt idx="32">
                  <c:v>0.94946923056448118</c:v>
                </c:pt>
                <c:pt idx="33">
                  <c:v>0.94965395787884166</c:v>
                </c:pt>
                <c:pt idx="34">
                  <c:v>0.9497744085590003</c:v>
                </c:pt>
                <c:pt idx="35">
                  <c:v>0.94985293914117563</c:v>
                </c:pt>
                <c:pt idx="36">
                  <c:v>0.94990413522058004</c:v>
                </c:pt>
                <c:pt idx="37">
                  <c:v>0.94993750965708801</c:v>
                </c:pt>
                <c:pt idx="38">
                  <c:v>0.94995926559039079</c:v>
                </c:pt>
              </c:numCache>
            </c:numRef>
          </c:val>
        </c:ser>
        <c:ser>
          <c:idx val="2"/>
          <c:order val="1"/>
          <c:tx>
            <c:v>Upper Safety</c:v>
          </c:tx>
          <c:spPr>
            <a:ln w="63500"/>
          </c:spPr>
          <c:marker>
            <c:symbol val="none"/>
          </c:marker>
          <c:val>
            <c:numRef>
              <c:f>Sheet1!$D$10:$D$48</c:f>
              <c:numCache>
                <c:formatCode>0.00%</c:formatCode>
                <c:ptCount val="39"/>
                <c:pt idx="0">
                  <c:v>5.2284263959391031E-3</c:v>
                </c:pt>
                <c:pt idx="1">
                  <c:v>8.0942406953922828E-3</c:v>
                </c:pt>
                <c:pt idx="2">
                  <c:v>1.2511691709767583E-2</c:v>
                </c:pt>
                <c:pt idx="3">
                  <c:v>1.9294458445964446E-2</c:v>
                </c:pt>
                <c:pt idx="4">
                  <c:v>2.9647120088565994E-2</c:v>
                </c:pt>
                <c:pt idx="5">
                  <c:v>4.5305620624867864E-2</c:v>
                </c:pt>
                <c:pt idx="6">
                  <c:v>6.8666666666666681E-2</c:v>
                </c:pt>
                <c:pt idx="7">
                  <c:v>0.10281568637072851</c:v>
                </c:pt>
                <c:pt idx="8">
                  <c:v>0.15127513778597126</c:v>
                </c:pt>
                <c:pt idx="9">
                  <c:v>0.21722362372132056</c:v>
                </c:pt>
                <c:pt idx="10">
                  <c:v>0.30204018489800882</c:v>
                </c:pt>
                <c:pt idx="11">
                  <c:v>0.40353175866471303</c:v>
                </c:pt>
                <c:pt idx="12">
                  <c:v>0.51500000000000001</c:v>
                </c:pt>
                <c:pt idx="13">
                  <c:v>0.626468241335287</c:v>
                </c:pt>
                <c:pt idx="14">
                  <c:v>0.72795981510199392</c:v>
                </c:pt>
                <c:pt idx="15">
                  <c:v>0.81277637627868271</c:v>
                </c:pt>
                <c:pt idx="16">
                  <c:v>0.87872486221403356</c:v>
                </c:pt>
                <c:pt idx="17">
                  <c:v>0.92718431362927356</c:v>
                </c:pt>
                <c:pt idx="18">
                  <c:v>0.9613333333333336</c:v>
                </c:pt>
                <c:pt idx="19">
                  <c:v>0.9846943793751326</c:v>
                </c:pt>
                <c:pt idx="20">
                  <c:v>1.0003528799114394</c:v>
                </c:pt>
                <c:pt idx="21">
                  <c:v>1.010705541554036</c:v>
                </c:pt>
                <c:pt idx="22">
                  <c:v>1.0174883082902324</c:v>
                </c:pt>
                <c:pt idx="23">
                  <c:v>1.0219057593046035</c:v>
                </c:pt>
                <c:pt idx="24">
                  <c:v>1.024771573604061</c:v>
                </c:pt>
                <c:pt idx="25">
                  <c:v>1.0266260792149773</c:v>
                </c:pt>
                <c:pt idx="26">
                  <c:v>1.0278241944179436</c:v>
                </c:pt>
                <c:pt idx="27">
                  <c:v>1.02859742741898</c:v>
                </c:pt>
                <c:pt idx="28">
                  <c:v>1.0290961122325071</c:v>
                </c:pt>
                <c:pt idx="29">
                  <c:v>1.0294175900081275</c:v>
                </c:pt>
                <c:pt idx="30">
                  <c:v>1.0296247723132919</c:v>
                </c:pt>
                <c:pt idx="31">
                  <c:v>1.0297582703950368</c:v>
                </c:pt>
                <c:pt idx="32">
                  <c:v>1.0298442798635812</c:v>
                </c:pt>
                <c:pt idx="33">
                  <c:v>1.0298996894059573</c:v>
                </c:pt>
                <c:pt idx="34">
                  <c:v>1.0299353839338248</c:v>
                </c:pt>
                <c:pt idx="35">
                  <c:v>1.0299583774320498</c:v>
                </c:pt>
                <c:pt idx="36">
                  <c:v>1.0299731889528074</c:v>
                </c:pt>
                <c:pt idx="37">
                  <c:v>1.0299827298360416</c:v>
                </c:pt>
                <c:pt idx="38">
                  <c:v>1.0299888755714022</c:v>
                </c:pt>
              </c:numCache>
            </c:numRef>
          </c:val>
        </c:ser>
        <c:ser>
          <c:idx val="1"/>
          <c:order val="2"/>
          <c:tx>
            <c:v>Lower Safety</c:v>
          </c:tx>
          <c:spPr>
            <a:ln w="63500"/>
          </c:spPr>
          <c:marker>
            <c:symbol val="none"/>
          </c:marker>
          <c:val>
            <c:numRef>
              <c:f>Sheet1!$C$10:$C$48</c:f>
              <c:numCache>
                <c:formatCode>0.00%</c:formatCode>
                <c:ptCount val="39"/>
                <c:pt idx="0">
                  <c:v>8.2341296012795309E-4</c:v>
                </c:pt>
                <c:pt idx="1">
                  <c:v>1.3320291833360429E-3</c:v>
                </c:pt>
                <c:pt idx="2">
                  <c:v>2.1538461538461542E-3</c:v>
                </c:pt>
                <c:pt idx="3">
                  <c:v>3.4801708002563233E-3</c:v>
                </c:pt>
                <c:pt idx="4">
                  <c:v>5.6166640493050899E-3</c:v>
                </c:pt>
                <c:pt idx="5">
                  <c:v>9.0477229733670096E-3</c:v>
                </c:pt>
                <c:pt idx="6">
                  <c:v>1.4530857232532359E-2</c:v>
                </c:pt>
                <c:pt idx="7">
                  <c:v>2.3225206585290852E-2</c:v>
                </c:pt>
                <c:pt idx="8">
                  <c:v>3.6842105263157891E-2</c:v>
                </c:pt>
                <c:pt idx="9">
                  <c:v>5.7761189166432483E-2</c:v>
                </c:pt>
                <c:pt idx="10">
                  <c:v>8.8964743840948005E-2</c:v>
                </c:pt>
                <c:pt idx="11">
                  <c:v>0.13352049888138298</c:v>
                </c:pt>
                <c:pt idx="12">
                  <c:v>0.19333057067251352</c:v>
                </c:pt>
                <c:pt idx="13">
                  <c:v>0.26729081292691426</c:v>
                </c:pt>
                <c:pt idx="14">
                  <c:v>0.35000000000000031</c:v>
                </c:pt>
                <c:pt idx="15">
                  <c:v>0.43270918707308581</c:v>
                </c:pt>
                <c:pt idx="16">
                  <c:v>0.50666942932748593</c:v>
                </c:pt>
                <c:pt idx="17">
                  <c:v>0.56647950111861767</c:v>
                </c:pt>
                <c:pt idx="18">
                  <c:v>0.61103525615905485</c:v>
                </c:pt>
                <c:pt idx="19">
                  <c:v>0.64223881083356993</c:v>
                </c:pt>
                <c:pt idx="20">
                  <c:v>0.66315789473684261</c:v>
                </c:pt>
                <c:pt idx="21">
                  <c:v>0.67677479341471336</c:v>
                </c:pt>
                <c:pt idx="22">
                  <c:v>0.68546914276746529</c:v>
                </c:pt>
                <c:pt idx="23">
                  <c:v>0.69095227702663298</c:v>
                </c:pt>
                <c:pt idx="24">
                  <c:v>0.69438333595069457</c:v>
                </c:pt>
                <c:pt idx="25">
                  <c:v>0.69651982919974353</c:v>
                </c:pt>
                <c:pt idx="26">
                  <c:v>0.69784615384615378</c:v>
                </c:pt>
                <c:pt idx="27">
                  <c:v>0.69866797081666177</c:v>
                </c:pt>
                <c:pt idx="28">
                  <c:v>0.69917658703987262</c:v>
                </c:pt>
                <c:pt idx="29">
                  <c:v>0.69949113690711262</c:v>
                </c:pt>
                <c:pt idx="30">
                  <c:v>0.69968558042463169</c:v>
                </c:pt>
                <c:pt idx="31">
                  <c:v>0.69980574505980364</c:v>
                </c:pt>
                <c:pt idx="32">
                  <c:v>0.69987999314246563</c:v>
                </c:pt>
                <c:pt idx="33">
                  <c:v>0.69992586514486088</c:v>
                </c:pt>
                <c:pt idx="34">
                  <c:v>0.69995420395825292</c:v>
                </c:pt>
                <c:pt idx="35">
                  <c:v>0.69997171040563366</c:v>
                </c:pt>
                <c:pt idx="36">
                  <c:v>0.69998252483254941</c:v>
                </c:pt>
                <c:pt idx="37">
                  <c:v>0.69998920522967878</c:v>
                </c:pt>
                <c:pt idx="38">
                  <c:v>0.69999333187269597</c:v>
                </c:pt>
              </c:numCache>
            </c:numRef>
          </c:val>
        </c:ser>
        <c:ser>
          <c:idx val="3"/>
          <c:order val="3"/>
          <c:tx>
            <c:v>User Perception</c:v>
          </c:tx>
          <c:spPr>
            <a:ln w="63500"/>
          </c:spPr>
          <c:marker>
            <c:symbol val="none"/>
          </c:marker>
          <c:val>
            <c:numRef>
              <c:f>Sheet1!$E$10:$E$48</c:f>
              <c:numCache>
                <c:formatCode>General</c:formatCode>
                <c:ptCount val="39"/>
                <c:pt idx="4" formatCode="0.00%">
                  <c:v>1.1980863733993961</c:v>
                </c:pt>
                <c:pt idx="5" formatCode="0.00%">
                  <c:v>1.1970674082128481</c:v>
                </c:pt>
                <c:pt idx="6" formatCode="0.00%">
                  <c:v>1.1955084363462825</c:v>
                </c:pt>
                <c:pt idx="7" formatCode="0.00%">
                  <c:v>1.1931267264201733</c:v>
                </c:pt>
                <c:pt idx="8" formatCode="0.00%">
                  <c:v>1.1894961141211411</c:v>
                </c:pt>
                <c:pt idx="9" formatCode="0.00%">
                  <c:v>1.1839803082828491</c:v>
                </c:pt>
                <c:pt idx="10" formatCode="0.00%">
                  <c:v>1.175643131833682</c:v>
                </c:pt>
                <c:pt idx="11" formatCode="0.00%">
                  <c:v>1.163138260107953</c:v>
                </c:pt>
                <c:pt idx="12" formatCode="0.00%">
                  <c:v>1.1445976157951159</c:v>
                </c:pt>
                <c:pt idx="13" formatCode="0.00%">
                  <c:v>1.1175732287246458</c:v>
                </c:pt>
                <c:pt idx="14" formatCode="0.00%">
                  <c:v>1.0791475653290905</c:v>
                </c:pt>
                <c:pt idx="15" formatCode="0.00%">
                  <c:v>1.0263932022500173</c:v>
                </c:pt>
                <c:pt idx="16" formatCode="0.00%">
                  <c:v>0.95734979518255969</c:v>
                </c:pt>
                <c:pt idx="17" formatCode="0.00%">
                  <c:v>0.87243283953487605</c:v>
                </c:pt>
                <c:pt idx="18" formatCode="0.00%">
                  <c:v>0.77562742885579972</c:v>
                </c:pt>
                <c:pt idx="19" formatCode="0.00%">
                  <c:v>0.67437257114420279</c:v>
                </c:pt>
                <c:pt idx="20" formatCode="0.00%">
                  <c:v>0.57756716046512557</c:v>
                </c:pt>
                <c:pt idx="21" formatCode="0.00%">
                  <c:v>0.49265020481744215</c:v>
                </c:pt>
                <c:pt idx="22" formatCode="0.00%">
                  <c:v>0.42360679774998078</c:v>
                </c:pt>
                <c:pt idx="23" formatCode="0.00%">
                  <c:v>0.37085243467091034</c:v>
                </c:pt>
                <c:pt idx="24" formatCode="0.00%">
                  <c:v>0.33242677127535697</c:v>
                </c:pt>
                <c:pt idx="25" formatCode="0.00%">
                  <c:v>0.30540238420488636</c:v>
                </c:pt>
                <c:pt idx="26" formatCode="0.00%">
                  <c:v>0.28686173989204877</c:v>
                </c:pt>
                <c:pt idx="27" formatCode="0.00%">
                  <c:v>0.27435686816632188</c:v>
                </c:pt>
                <c:pt idx="28" formatCode="0.00%">
                  <c:v>0.26601969171715206</c:v>
                </c:pt>
                <c:pt idx="29" formatCode="0.00%">
                  <c:v>0.26050388587886025</c:v>
                </c:pt>
                <c:pt idx="30" formatCode="0.00%">
                  <c:v>0.25687327357982803</c:v>
                </c:pt>
                <c:pt idx="31" formatCode="0.00%">
                  <c:v>0.25449156365372172</c:v>
                </c:pt>
                <c:pt idx="32" formatCode="0.00%">
                  <c:v>0.25293259178715238</c:v>
                </c:pt>
                <c:pt idx="33" formatCode="0.00%">
                  <c:v>0.25191362660060435</c:v>
                </c:pt>
                <c:pt idx="34" formatCode="0.00%">
                  <c:v>0.25124824679083929</c:v>
                </c:pt>
                <c:pt idx="35" formatCode="0.00%">
                  <c:v>0.25081402501565997</c:v>
                </c:pt>
                <c:pt idx="36" formatCode="0.00%">
                  <c:v>0.25053076943552166</c:v>
                </c:pt>
                <c:pt idx="37" formatCode="0.00%">
                  <c:v>0.25034604212116013</c:v>
                </c:pt>
                <c:pt idx="38" formatCode="0.00%">
                  <c:v>0.25022559144100309</c:v>
                </c:pt>
              </c:numCache>
            </c:numRef>
          </c:val>
        </c:ser>
        <c:marker val="1"/>
        <c:axId val="55565696"/>
        <c:axId val="55608832"/>
      </c:lineChart>
      <c:catAx>
        <c:axId val="55565696"/>
        <c:scaling>
          <c:orientation val="minMax"/>
        </c:scaling>
        <c:axPos val="b"/>
        <c:title>
          <c:tx>
            <c:rich>
              <a:bodyPr/>
              <a:lstStyle/>
              <a:p>
                <a:pPr>
                  <a:defRPr sz="1800"/>
                </a:pPr>
                <a:r>
                  <a:rPr lang="en-US" sz="1800"/>
                  <a:t>Age of Service</a:t>
                </a:r>
              </a:p>
            </c:rich>
          </c:tx>
          <c:layout>
            <c:manualLayout>
              <c:xMode val="edge"/>
              <c:yMode val="edge"/>
              <c:x val="0.37335590944862135"/>
              <c:y val="0.93946079599721766"/>
            </c:manualLayout>
          </c:layout>
        </c:title>
        <c:numFmt formatCode="General" sourceLinked="1"/>
        <c:tickLblPos val="none"/>
        <c:spPr>
          <a:ln w="38100">
            <a:solidFill>
              <a:schemeClr val="tx1"/>
            </a:solidFill>
            <a:tailEnd type="arrow"/>
          </a:ln>
        </c:spPr>
        <c:crossAx val="55608832"/>
        <c:crosses val="autoZero"/>
        <c:auto val="1"/>
        <c:lblAlgn val="ctr"/>
        <c:lblOffset val="100"/>
        <c:tickMarkSkip val="10"/>
      </c:catAx>
      <c:valAx>
        <c:axId val="55608832"/>
        <c:scaling>
          <c:orientation val="minMax"/>
          <c:max val="1.2"/>
        </c:scaling>
        <c:axPos val="l"/>
        <c:majorGridlines/>
        <c:title>
          <c:tx>
            <c:rich>
              <a:bodyPr rot="-5400000" vert="horz"/>
              <a:lstStyle/>
              <a:p>
                <a:pPr>
                  <a:defRPr sz="1800"/>
                </a:pPr>
                <a:r>
                  <a:rPr lang="en-US" sz="1800"/>
                  <a:t>Saturation</a:t>
                </a:r>
              </a:p>
            </c:rich>
          </c:tx>
          <c:layout>
            <c:manualLayout>
              <c:xMode val="edge"/>
              <c:yMode val="edge"/>
              <c:x val="0"/>
              <c:y val="0.38357237463865146"/>
            </c:manualLayout>
          </c:layout>
        </c:title>
        <c:numFmt formatCode="0.00%" sourceLinked="1"/>
        <c:tickLblPos val="none"/>
        <c:spPr>
          <a:noFill/>
          <a:ln w="38100">
            <a:solidFill>
              <a:sysClr val="windowText" lastClr="000000"/>
            </a:solidFill>
            <a:tailEnd type="arrow"/>
          </a:ln>
        </c:spPr>
        <c:crossAx val="55565696"/>
        <c:crosses val="autoZero"/>
        <c:crossBetween val="between"/>
        <c:majorUnit val="0.30000000000000032"/>
      </c:valAx>
      <c:spPr>
        <a:noFill/>
        <a:ln w="9525">
          <a:prstDash val="solid"/>
        </a:ln>
      </c:spPr>
    </c:plotArea>
    <c:legend>
      <c:legendPos val="r"/>
      <c:layout>
        <c:manualLayout>
          <c:xMode val="edge"/>
          <c:yMode val="edge"/>
          <c:x val="0.83994756287871564"/>
          <c:y val="0.50076009326075088"/>
          <c:w val="0.13955261266112048"/>
          <c:h val="0.23401994866065526"/>
        </c:manualLayout>
      </c:layout>
      <c:spPr>
        <a:noFill/>
        <a:ln>
          <a:solidFill>
            <a:sysClr val="windowText" lastClr="000000"/>
          </a:solidFill>
        </a:ln>
        <a:effectLst/>
      </c:spPr>
    </c:legend>
    <c:plotVisOnly val="1"/>
  </c:chart>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D0EF05-0CCB-4AC0-9E54-0E178FB54B50}" type="doc">
      <dgm:prSet loTypeId="urn:microsoft.com/office/officeart/2005/8/layout/arrow2" loCatId="process" qsTypeId="urn:microsoft.com/office/officeart/2005/8/quickstyle/3d4" qsCatId="3D" csTypeId="urn:microsoft.com/office/officeart/2005/8/colors/colorful2" csCatId="colorful" phldr="1"/>
      <dgm:spPr/>
    </dgm:pt>
    <dgm:pt modelId="{2B23E9FB-272D-43A0-8394-6BACF9F96136}">
      <dgm:prSet phldrT="[Text]"/>
      <dgm:spPr/>
      <dgm:t>
        <a:bodyPr/>
        <a:lstStyle/>
        <a:p>
          <a:r>
            <a:rPr lang="en-US" b="1" dirty="0" smtClean="0"/>
            <a:t>Stabilization</a:t>
          </a:r>
          <a:endParaRPr lang="en-US" b="1" dirty="0"/>
        </a:p>
      </dgm:t>
    </dgm:pt>
    <dgm:pt modelId="{5A2F8489-8DE3-4298-8A33-21C890BBA6F7}" type="sibTrans" cxnId="{48ABFF63-79F8-4223-B45C-CB65AFA80029}">
      <dgm:prSet/>
      <dgm:spPr/>
      <dgm:t>
        <a:bodyPr/>
        <a:lstStyle/>
        <a:p>
          <a:endParaRPr lang="en-US"/>
        </a:p>
      </dgm:t>
    </dgm:pt>
    <dgm:pt modelId="{8EEAA597-81F8-498B-BA33-E7E87D4AEDAC}" type="parTrans" cxnId="{48ABFF63-79F8-4223-B45C-CB65AFA80029}">
      <dgm:prSet/>
      <dgm:spPr/>
      <dgm:t>
        <a:bodyPr/>
        <a:lstStyle/>
        <a:p>
          <a:endParaRPr lang="en-US"/>
        </a:p>
      </dgm:t>
    </dgm:pt>
    <dgm:pt modelId="{093EA88C-11AA-4D2F-BA27-9EFB1CEB29B8}">
      <dgm:prSet phldrT="[Text]"/>
      <dgm:spPr/>
      <dgm:t>
        <a:bodyPr/>
        <a:lstStyle/>
        <a:p>
          <a:r>
            <a:rPr lang="en-US" b="1" dirty="0" smtClean="0"/>
            <a:t>Growth</a:t>
          </a:r>
          <a:endParaRPr lang="en-US" b="1" dirty="0"/>
        </a:p>
      </dgm:t>
    </dgm:pt>
    <dgm:pt modelId="{967E3DE0-43C4-4FE5-BF60-8A2CAB071C3D}" type="sibTrans" cxnId="{7D919CEE-C514-4483-87DD-DA4594F2653E}">
      <dgm:prSet/>
      <dgm:spPr/>
      <dgm:t>
        <a:bodyPr/>
        <a:lstStyle/>
        <a:p>
          <a:endParaRPr lang="en-US"/>
        </a:p>
      </dgm:t>
    </dgm:pt>
    <dgm:pt modelId="{170E3C80-DD62-4517-833D-A53E94D33C5F}" type="parTrans" cxnId="{7D919CEE-C514-4483-87DD-DA4594F2653E}">
      <dgm:prSet/>
      <dgm:spPr/>
      <dgm:t>
        <a:bodyPr/>
        <a:lstStyle/>
        <a:p>
          <a:endParaRPr lang="en-US"/>
        </a:p>
      </dgm:t>
    </dgm:pt>
    <dgm:pt modelId="{FC35E512-AB63-4B11-BFFD-B21CDE2C8AF3}">
      <dgm:prSet phldrT="[Text]"/>
      <dgm:spPr/>
      <dgm:t>
        <a:bodyPr/>
        <a:lstStyle/>
        <a:p>
          <a:r>
            <a:rPr lang="en-US" b="1" dirty="0" smtClean="0"/>
            <a:t>Birth</a:t>
          </a:r>
          <a:endParaRPr lang="en-US" b="1" dirty="0"/>
        </a:p>
      </dgm:t>
    </dgm:pt>
    <dgm:pt modelId="{2FC203CE-8D3D-46EB-B9C5-9A19869C091B}" type="sibTrans" cxnId="{981F852E-212E-4D6E-B012-68B1056EC99E}">
      <dgm:prSet/>
      <dgm:spPr/>
      <dgm:t>
        <a:bodyPr/>
        <a:lstStyle/>
        <a:p>
          <a:endParaRPr lang="en-US"/>
        </a:p>
      </dgm:t>
    </dgm:pt>
    <dgm:pt modelId="{A763B5BD-BCEA-4249-AAA7-65CA2AC46592}" type="parTrans" cxnId="{981F852E-212E-4D6E-B012-68B1056EC99E}">
      <dgm:prSet/>
      <dgm:spPr/>
      <dgm:t>
        <a:bodyPr/>
        <a:lstStyle/>
        <a:p>
          <a:endParaRPr lang="en-US"/>
        </a:p>
      </dgm:t>
    </dgm:pt>
    <dgm:pt modelId="{01104188-EF19-40D7-8A93-B46EC1305CAC}">
      <dgm:prSet/>
      <dgm:spPr/>
      <dgm:t>
        <a:bodyPr/>
        <a:lstStyle/>
        <a:p>
          <a:r>
            <a:rPr lang="en-US" b="1" dirty="0" smtClean="0"/>
            <a:t>Maturity</a:t>
          </a:r>
          <a:endParaRPr lang="en-US" b="1" dirty="0"/>
        </a:p>
      </dgm:t>
    </dgm:pt>
    <dgm:pt modelId="{01B67032-AB53-4DA8-A914-3008352732AC}" type="parTrans" cxnId="{6EDC3CEE-BF5E-4D56-93FD-6E654792389D}">
      <dgm:prSet/>
      <dgm:spPr/>
      <dgm:t>
        <a:bodyPr/>
        <a:lstStyle/>
        <a:p>
          <a:endParaRPr lang="en-US"/>
        </a:p>
      </dgm:t>
    </dgm:pt>
    <dgm:pt modelId="{37B0E188-EDB8-4292-B040-79F1A8290ED2}" type="sibTrans" cxnId="{6EDC3CEE-BF5E-4D56-93FD-6E654792389D}">
      <dgm:prSet/>
      <dgm:spPr/>
      <dgm:t>
        <a:bodyPr/>
        <a:lstStyle/>
        <a:p>
          <a:endParaRPr lang="en-US"/>
        </a:p>
      </dgm:t>
    </dgm:pt>
    <dgm:pt modelId="{4B22730F-1D36-472F-A26B-A5CB8042BC2A}" type="pres">
      <dgm:prSet presAssocID="{FAD0EF05-0CCB-4AC0-9E54-0E178FB54B50}" presName="arrowDiagram" presStyleCnt="0">
        <dgm:presLayoutVars>
          <dgm:chMax val="5"/>
          <dgm:dir/>
          <dgm:resizeHandles val="exact"/>
        </dgm:presLayoutVars>
      </dgm:prSet>
      <dgm:spPr/>
    </dgm:pt>
    <dgm:pt modelId="{800CA9BB-E931-4D75-B8DB-3AC65F815D2B}" type="pres">
      <dgm:prSet presAssocID="{FAD0EF05-0CCB-4AC0-9E54-0E178FB54B50}" presName="arrow" presStyleLbl="bgShp" presStyleIdx="0" presStyleCnt="1" custAng="0" custScaleY="96721"/>
      <dgm:spPr>
        <a:solidFill>
          <a:schemeClr val="bg1">
            <a:lumMod val="65000"/>
          </a:schemeClr>
        </a:solidFill>
      </dgm:spPr>
    </dgm:pt>
    <dgm:pt modelId="{A2A30E86-7A2E-428C-BB98-6BEF6FE57575}" type="pres">
      <dgm:prSet presAssocID="{FAD0EF05-0CCB-4AC0-9E54-0E178FB54B50}" presName="arrowDiagram4" presStyleCnt="0"/>
      <dgm:spPr/>
    </dgm:pt>
    <dgm:pt modelId="{8BB03B68-1071-488D-BE8A-62838C658CCB}" type="pres">
      <dgm:prSet presAssocID="{FC35E512-AB63-4B11-BFFD-B21CDE2C8AF3}" presName="bullet4a" presStyleLbl="node1" presStyleIdx="0" presStyleCnt="4" custScaleX="72532" custScaleY="72534" custLinFactX="-100000" custLinFactY="100000" custLinFactNeighborX="-109075" custLinFactNeighborY="151674"/>
      <dgm:spPr/>
    </dgm:pt>
    <dgm:pt modelId="{80DE8678-6336-4806-B214-7D477532DCF8}" type="pres">
      <dgm:prSet presAssocID="{FC35E512-AB63-4B11-BFFD-B21CDE2C8AF3}" presName="textBox4a" presStyleLbl="revTx" presStyleIdx="0" presStyleCnt="4" custScaleX="85649" custScaleY="33386" custLinFactNeighborX="-28572" custLinFactNeighborY="6669">
        <dgm:presLayoutVars>
          <dgm:bulletEnabled val="1"/>
        </dgm:presLayoutVars>
      </dgm:prSet>
      <dgm:spPr/>
      <dgm:t>
        <a:bodyPr/>
        <a:lstStyle/>
        <a:p>
          <a:endParaRPr lang="en-US"/>
        </a:p>
      </dgm:t>
    </dgm:pt>
    <dgm:pt modelId="{4D663FFD-1FC1-4D40-A50E-118B1768D1AB}" type="pres">
      <dgm:prSet presAssocID="{093EA88C-11AA-4D2F-BA27-9EFB1CEB29B8}" presName="bullet4b" presStyleLbl="node1" presStyleIdx="1" presStyleCnt="4" custLinFactX="-100000" custLinFactY="43626" custLinFactNeighborX="-120952" custLinFactNeighborY="100000"/>
      <dgm:spPr/>
    </dgm:pt>
    <dgm:pt modelId="{87C98334-3A38-4DBD-BE0D-9DB566947EFD}" type="pres">
      <dgm:prSet presAssocID="{093EA88C-11AA-4D2F-BA27-9EFB1CEB29B8}" presName="textBox4b" presStyleLbl="revTx" presStyleIdx="1" presStyleCnt="4" custScaleX="70779" custScaleY="18092" custLinFactNeighborX="-47324" custLinFactNeighborY="-20840">
        <dgm:presLayoutVars>
          <dgm:bulletEnabled val="1"/>
        </dgm:presLayoutVars>
      </dgm:prSet>
      <dgm:spPr/>
      <dgm:t>
        <a:bodyPr/>
        <a:lstStyle/>
        <a:p>
          <a:endParaRPr lang="en-US"/>
        </a:p>
      </dgm:t>
    </dgm:pt>
    <dgm:pt modelId="{DC727B20-C0FD-4BDE-94C7-E9276519B100}" type="pres">
      <dgm:prSet presAssocID="{2B23E9FB-272D-43A0-8394-6BACF9F96136}" presName="bullet4c" presStyleLbl="node1" presStyleIdx="2" presStyleCnt="4" custLinFactX="-83902" custLinFactNeighborX="-100000" custLinFactNeighborY="67483"/>
      <dgm:spPr/>
    </dgm:pt>
    <dgm:pt modelId="{A5BA3F4F-ED2D-45DF-810F-48C2930D02C3}" type="pres">
      <dgm:prSet presAssocID="{2B23E9FB-272D-43A0-8394-6BACF9F96136}" presName="textBox4c" presStyleLbl="revTx" presStyleIdx="2" presStyleCnt="4" custScaleX="103175" custScaleY="18149" custLinFactNeighborX="-29100" custLinFactNeighborY="-28253">
        <dgm:presLayoutVars>
          <dgm:bulletEnabled val="1"/>
        </dgm:presLayoutVars>
      </dgm:prSet>
      <dgm:spPr/>
      <dgm:t>
        <a:bodyPr/>
        <a:lstStyle/>
        <a:p>
          <a:endParaRPr lang="en-US"/>
        </a:p>
      </dgm:t>
    </dgm:pt>
    <dgm:pt modelId="{DC0535FE-F811-4027-936D-A87F62AAA81F}" type="pres">
      <dgm:prSet presAssocID="{01104188-EF19-40D7-8A93-B46EC1305CAC}" presName="bullet4d" presStyleLbl="node1" presStyleIdx="3" presStyleCnt="4" custLinFactX="-20244" custLinFactNeighborX="-100000" custLinFactNeighborY="24444"/>
      <dgm:spPr/>
    </dgm:pt>
    <dgm:pt modelId="{B870D82F-8242-4C0D-A7B2-48B0EB36C289}" type="pres">
      <dgm:prSet presAssocID="{01104188-EF19-40D7-8A93-B46EC1305CAC}" presName="textBox4d" presStyleLbl="revTx" presStyleIdx="3" presStyleCnt="4" custScaleX="88965" custScaleY="17710" custLinFactNeighborX="-30007" custLinFactNeighborY="-31911">
        <dgm:presLayoutVars>
          <dgm:bulletEnabled val="1"/>
        </dgm:presLayoutVars>
      </dgm:prSet>
      <dgm:spPr/>
      <dgm:t>
        <a:bodyPr/>
        <a:lstStyle/>
        <a:p>
          <a:endParaRPr lang="en-US"/>
        </a:p>
      </dgm:t>
    </dgm:pt>
  </dgm:ptLst>
  <dgm:cxnLst>
    <dgm:cxn modelId="{48ABFF63-79F8-4223-B45C-CB65AFA80029}" srcId="{FAD0EF05-0CCB-4AC0-9E54-0E178FB54B50}" destId="{2B23E9FB-272D-43A0-8394-6BACF9F96136}" srcOrd="2" destOrd="0" parTransId="{8EEAA597-81F8-498B-BA33-E7E87D4AEDAC}" sibTransId="{5A2F8489-8DE3-4298-8A33-21C890BBA6F7}"/>
    <dgm:cxn modelId="{AB657242-03F2-4056-8E8A-2D0A11A4DE95}" type="presOf" srcId="{01104188-EF19-40D7-8A93-B46EC1305CAC}" destId="{B870D82F-8242-4C0D-A7B2-48B0EB36C289}" srcOrd="0" destOrd="0" presId="urn:microsoft.com/office/officeart/2005/8/layout/arrow2"/>
    <dgm:cxn modelId="{7D919CEE-C514-4483-87DD-DA4594F2653E}" srcId="{FAD0EF05-0CCB-4AC0-9E54-0E178FB54B50}" destId="{093EA88C-11AA-4D2F-BA27-9EFB1CEB29B8}" srcOrd="1" destOrd="0" parTransId="{170E3C80-DD62-4517-833D-A53E94D33C5F}" sibTransId="{967E3DE0-43C4-4FE5-BF60-8A2CAB071C3D}"/>
    <dgm:cxn modelId="{51B0CBCC-21CB-4BB1-ABDF-1791F253C2DA}" type="presOf" srcId="{2B23E9FB-272D-43A0-8394-6BACF9F96136}" destId="{A5BA3F4F-ED2D-45DF-810F-48C2930D02C3}" srcOrd="0" destOrd="0" presId="urn:microsoft.com/office/officeart/2005/8/layout/arrow2"/>
    <dgm:cxn modelId="{5619868C-740B-444A-97BD-4BEF1620D3C9}" type="presOf" srcId="{FAD0EF05-0CCB-4AC0-9E54-0E178FB54B50}" destId="{4B22730F-1D36-472F-A26B-A5CB8042BC2A}" srcOrd="0" destOrd="0" presId="urn:microsoft.com/office/officeart/2005/8/layout/arrow2"/>
    <dgm:cxn modelId="{6EDC3CEE-BF5E-4D56-93FD-6E654792389D}" srcId="{FAD0EF05-0CCB-4AC0-9E54-0E178FB54B50}" destId="{01104188-EF19-40D7-8A93-B46EC1305CAC}" srcOrd="3" destOrd="0" parTransId="{01B67032-AB53-4DA8-A914-3008352732AC}" sibTransId="{37B0E188-EDB8-4292-B040-79F1A8290ED2}"/>
    <dgm:cxn modelId="{48EFE206-0EB4-4D91-AD3E-60B8F9059926}" type="presOf" srcId="{FC35E512-AB63-4B11-BFFD-B21CDE2C8AF3}" destId="{80DE8678-6336-4806-B214-7D477532DCF8}" srcOrd="0" destOrd="0" presId="urn:microsoft.com/office/officeart/2005/8/layout/arrow2"/>
    <dgm:cxn modelId="{883A46D9-0454-4857-AF54-FCDE0F9735B7}" type="presOf" srcId="{093EA88C-11AA-4D2F-BA27-9EFB1CEB29B8}" destId="{87C98334-3A38-4DBD-BE0D-9DB566947EFD}" srcOrd="0" destOrd="0" presId="urn:microsoft.com/office/officeart/2005/8/layout/arrow2"/>
    <dgm:cxn modelId="{981F852E-212E-4D6E-B012-68B1056EC99E}" srcId="{FAD0EF05-0CCB-4AC0-9E54-0E178FB54B50}" destId="{FC35E512-AB63-4B11-BFFD-B21CDE2C8AF3}" srcOrd="0" destOrd="0" parTransId="{A763B5BD-BCEA-4249-AAA7-65CA2AC46592}" sibTransId="{2FC203CE-8D3D-46EB-B9C5-9A19869C091B}"/>
    <dgm:cxn modelId="{04F52A0D-A588-4438-BC15-FB76895F47BF}" type="presParOf" srcId="{4B22730F-1D36-472F-A26B-A5CB8042BC2A}" destId="{800CA9BB-E931-4D75-B8DB-3AC65F815D2B}" srcOrd="0" destOrd="0" presId="urn:microsoft.com/office/officeart/2005/8/layout/arrow2"/>
    <dgm:cxn modelId="{3E5D483E-1DD2-41AE-8537-94835F631F20}" type="presParOf" srcId="{4B22730F-1D36-472F-A26B-A5CB8042BC2A}" destId="{A2A30E86-7A2E-428C-BB98-6BEF6FE57575}" srcOrd="1" destOrd="0" presId="urn:microsoft.com/office/officeart/2005/8/layout/arrow2"/>
    <dgm:cxn modelId="{8859798D-0842-46CD-B807-2177E8750EBB}" type="presParOf" srcId="{A2A30E86-7A2E-428C-BB98-6BEF6FE57575}" destId="{8BB03B68-1071-488D-BE8A-62838C658CCB}" srcOrd="0" destOrd="0" presId="urn:microsoft.com/office/officeart/2005/8/layout/arrow2"/>
    <dgm:cxn modelId="{6E48BB8E-75E7-4792-93FB-596ED9566753}" type="presParOf" srcId="{A2A30E86-7A2E-428C-BB98-6BEF6FE57575}" destId="{80DE8678-6336-4806-B214-7D477532DCF8}" srcOrd="1" destOrd="0" presId="urn:microsoft.com/office/officeart/2005/8/layout/arrow2"/>
    <dgm:cxn modelId="{815E64F0-ED40-4905-B92F-3E0EF15D21E6}" type="presParOf" srcId="{A2A30E86-7A2E-428C-BB98-6BEF6FE57575}" destId="{4D663FFD-1FC1-4D40-A50E-118B1768D1AB}" srcOrd="2" destOrd="0" presId="urn:microsoft.com/office/officeart/2005/8/layout/arrow2"/>
    <dgm:cxn modelId="{964ADD09-2090-4836-9DD2-F6B889EC6210}" type="presParOf" srcId="{A2A30E86-7A2E-428C-BB98-6BEF6FE57575}" destId="{87C98334-3A38-4DBD-BE0D-9DB566947EFD}" srcOrd="3" destOrd="0" presId="urn:microsoft.com/office/officeart/2005/8/layout/arrow2"/>
    <dgm:cxn modelId="{190C4BE2-D8BD-4E89-81C4-A36BB95EB41A}" type="presParOf" srcId="{A2A30E86-7A2E-428C-BB98-6BEF6FE57575}" destId="{DC727B20-C0FD-4BDE-94C7-E9276519B100}" srcOrd="4" destOrd="0" presId="urn:microsoft.com/office/officeart/2005/8/layout/arrow2"/>
    <dgm:cxn modelId="{F54E0B81-1FFA-4B5E-B69B-F9F55A5BA2E5}" type="presParOf" srcId="{A2A30E86-7A2E-428C-BB98-6BEF6FE57575}" destId="{A5BA3F4F-ED2D-45DF-810F-48C2930D02C3}" srcOrd="5" destOrd="0" presId="urn:microsoft.com/office/officeart/2005/8/layout/arrow2"/>
    <dgm:cxn modelId="{6554ABAE-56A4-483E-AFCE-A6F44CDBFE89}" type="presParOf" srcId="{A2A30E86-7A2E-428C-BB98-6BEF6FE57575}" destId="{DC0535FE-F811-4027-936D-A87F62AAA81F}" srcOrd="6" destOrd="0" presId="urn:microsoft.com/office/officeart/2005/8/layout/arrow2"/>
    <dgm:cxn modelId="{68E7DB98-5746-405A-BC03-D3341866976F}" type="presParOf" srcId="{A2A30E86-7A2E-428C-BB98-6BEF6FE57575}" destId="{B870D82F-8242-4C0D-A7B2-48B0EB36C289}" srcOrd="7"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userShapes>
</file>

<file path=ppt/drawings/drawing2.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userShapes>
</file>

<file path=ppt/drawings/drawing3.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userShapes>
</file>

<file path=ppt/drawings/drawing4.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0.04691</cdr:x>
      <cdr:y>0.54888</cdr:y>
    </cdr:from>
    <cdr:to>
      <cdr:x>0.38704</cdr:x>
      <cdr:y>0.9297</cdr:y>
    </cdr:to>
    <cdr:sp macro="" textlink="">
      <cdr:nvSpPr>
        <cdr:cNvPr id="6" name="Rectangle 5"/>
        <cdr:cNvSpPr/>
      </cdr:nvSpPr>
      <cdr:spPr bwMode="auto">
        <a:xfrm xmlns:a="http://schemas.openxmlformats.org/drawingml/2006/main">
          <a:off x="406862" y="3458592"/>
          <a:ext cx="2950031" cy="2399591"/>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0.43395</cdr:x>
      <cdr:y>0.1042</cdr:y>
    </cdr:from>
    <cdr:to>
      <cdr:x>0.83336</cdr:x>
      <cdr:y>0.40946</cdr:y>
    </cdr:to>
    <cdr:sp macro="" textlink="">
      <cdr:nvSpPr>
        <cdr:cNvPr id="7" name="Rectangle 6"/>
        <cdr:cNvSpPr/>
      </cdr:nvSpPr>
      <cdr:spPr bwMode="auto">
        <a:xfrm xmlns:a="http://schemas.openxmlformats.org/drawingml/2006/main">
          <a:off x="3763761" y="656577"/>
          <a:ext cx="3464141" cy="1923496"/>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0.04691</cdr:x>
      <cdr:y>0.54888</cdr:y>
    </cdr:from>
    <cdr:to>
      <cdr:x>0.38704</cdr:x>
      <cdr:y>0.9297</cdr:y>
    </cdr:to>
    <cdr:sp macro="" textlink="">
      <cdr:nvSpPr>
        <cdr:cNvPr id="6" name="Rectangle 5"/>
        <cdr:cNvSpPr/>
      </cdr:nvSpPr>
      <cdr:spPr bwMode="auto">
        <a:xfrm xmlns:a="http://schemas.openxmlformats.org/drawingml/2006/main">
          <a:off x="406862" y="3458592"/>
          <a:ext cx="2950031" cy="2399591"/>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dr:relSizeAnchor xmlns:cdr="http://schemas.openxmlformats.org/drawingml/2006/chartDrawing">
    <cdr:from>
      <cdr:x>0.43395</cdr:x>
      <cdr:y>0.1042</cdr:y>
    </cdr:from>
    <cdr:to>
      <cdr:x>0.83336</cdr:x>
      <cdr:y>0.40946</cdr:y>
    </cdr:to>
    <cdr:sp macro="" textlink="">
      <cdr:nvSpPr>
        <cdr:cNvPr id="7" name="Rectangle 6"/>
        <cdr:cNvSpPr/>
      </cdr:nvSpPr>
      <cdr:spPr bwMode="auto">
        <a:xfrm xmlns:a="http://schemas.openxmlformats.org/drawingml/2006/main">
          <a:off x="3763761" y="656577"/>
          <a:ext cx="3464141" cy="1923496"/>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0.04691</cdr:x>
      <cdr:y>0.54888</cdr:y>
    </cdr:from>
    <cdr:to>
      <cdr:x>0.38704</cdr:x>
      <cdr:y>0.9297</cdr:y>
    </cdr:to>
    <cdr:sp macro="" textlink="">
      <cdr:nvSpPr>
        <cdr:cNvPr id="6" name="Rectangle 5"/>
        <cdr:cNvSpPr/>
      </cdr:nvSpPr>
      <cdr:spPr bwMode="auto">
        <a:xfrm xmlns:a="http://schemas.openxmlformats.org/drawingml/2006/main">
          <a:off x="406862" y="3458592"/>
          <a:ext cx="2950031" cy="2399591"/>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dr:relSizeAnchor xmlns:cdr="http://schemas.openxmlformats.org/drawingml/2006/chartDrawing">
    <cdr:from>
      <cdr:x>0.43395</cdr:x>
      <cdr:y>0.1042</cdr:y>
    </cdr:from>
    <cdr:to>
      <cdr:x>0.83336</cdr:x>
      <cdr:y>0.40946</cdr:y>
    </cdr:to>
    <cdr:sp macro="" textlink="">
      <cdr:nvSpPr>
        <cdr:cNvPr id="7" name="Rectangle 6"/>
        <cdr:cNvSpPr/>
      </cdr:nvSpPr>
      <cdr:spPr bwMode="auto">
        <a:xfrm xmlns:a="http://schemas.openxmlformats.org/drawingml/2006/main">
          <a:off x="3763761" y="656577"/>
          <a:ext cx="3464141" cy="1923496"/>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dr:relSizeAnchor xmlns:cdr="http://schemas.openxmlformats.org/drawingml/2006/chartDrawing">
    <cdr:from>
      <cdr:x>0.32627</cdr:x>
      <cdr:y>0.25537</cdr:y>
    </cdr:from>
    <cdr:to>
      <cdr:x>0.4941</cdr:x>
      <cdr:y>0.65653</cdr:y>
    </cdr:to>
    <cdr:sp macro="" textlink="">
      <cdr:nvSpPr>
        <cdr:cNvPr id="8" name="Oval 7"/>
        <cdr:cNvSpPr/>
      </cdr:nvSpPr>
      <cdr:spPr bwMode="auto">
        <a:xfrm xmlns:a="http://schemas.openxmlformats.org/drawingml/2006/main" rot="18989196">
          <a:off x="2829789" y="1609104"/>
          <a:ext cx="1455631" cy="2527771"/>
        </a:xfrm>
        <a:prstGeom xmlns:a="http://schemas.openxmlformats.org/drawingml/2006/main" prst="ellipse">
          <a:avLst/>
        </a:prstGeom>
        <a:noFill xmlns:a="http://schemas.openxmlformats.org/drawingml/2006/main"/>
        <a:ln xmlns:a="http://schemas.openxmlformats.org/drawingml/2006/main" w="38100"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0.43395</cdr:x>
      <cdr:y>0.1042</cdr:y>
    </cdr:from>
    <cdr:to>
      <cdr:x>0.83336</cdr:x>
      <cdr:y>0.40946</cdr:y>
    </cdr:to>
    <cdr:sp macro="" textlink="">
      <cdr:nvSpPr>
        <cdr:cNvPr id="7" name="Rectangle 6"/>
        <cdr:cNvSpPr/>
      </cdr:nvSpPr>
      <cdr:spPr bwMode="auto">
        <a:xfrm xmlns:a="http://schemas.openxmlformats.org/drawingml/2006/main">
          <a:off x="3763761" y="656577"/>
          <a:ext cx="3464141" cy="1923496"/>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0.06891</cdr:x>
      <cdr:y>0.74845</cdr:y>
    </cdr:from>
    <cdr:to>
      <cdr:x>0.2434</cdr:x>
      <cdr:y>0.81443</cdr:y>
    </cdr:to>
    <cdr:sp macro="" textlink="">
      <cdr:nvSpPr>
        <cdr:cNvPr id="2" name="TextBox 1"/>
        <cdr:cNvSpPr txBox="1"/>
      </cdr:nvSpPr>
      <cdr:spPr>
        <a:xfrm xmlns:a="http://schemas.openxmlformats.org/drawingml/2006/main">
          <a:off x="447675" y="3457575"/>
          <a:ext cx="1133475" cy="3048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400" b="1">
              <a:latin typeface="Calibri" pitchFamily="34" charset="0"/>
            </a:rPr>
            <a:t>Birth</a:t>
          </a:r>
        </a:p>
      </cdr:txBody>
    </cdr:sp>
  </cdr:relSizeAnchor>
  <cdr:relSizeAnchor xmlns:cdr="http://schemas.openxmlformats.org/drawingml/2006/chartDrawing">
    <cdr:from>
      <cdr:x>0.07038</cdr:x>
      <cdr:y>0.56828</cdr:y>
    </cdr:from>
    <cdr:to>
      <cdr:x>0.24487</cdr:x>
      <cdr:y>0.63426</cdr:y>
    </cdr:to>
    <cdr:sp macro="" textlink="">
      <cdr:nvSpPr>
        <cdr:cNvPr id="3" name="TextBox 1"/>
        <cdr:cNvSpPr txBox="1"/>
      </cdr:nvSpPr>
      <cdr:spPr>
        <a:xfrm xmlns:a="http://schemas.openxmlformats.org/drawingml/2006/main">
          <a:off x="457200" y="279306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Growth</a:t>
          </a:r>
        </a:p>
      </cdr:txBody>
    </cdr:sp>
  </cdr:relSizeAnchor>
  <cdr:relSizeAnchor xmlns:cdr="http://schemas.openxmlformats.org/drawingml/2006/chartDrawing">
    <cdr:from>
      <cdr:x>0.06891</cdr:x>
      <cdr:y>0.37179</cdr:y>
    </cdr:from>
    <cdr:to>
      <cdr:x>0.2434</cdr:x>
      <cdr:y>0.43777</cdr:y>
    </cdr:to>
    <cdr:sp macro="" textlink="">
      <cdr:nvSpPr>
        <cdr:cNvPr id="4" name="TextBox 1"/>
        <cdr:cNvSpPr txBox="1"/>
      </cdr:nvSpPr>
      <cdr:spPr>
        <a:xfrm xmlns:a="http://schemas.openxmlformats.org/drawingml/2006/main">
          <a:off x="447675" y="1827307"/>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US" sz="1400" b="1">
              <a:latin typeface="Calibri" pitchFamily="34" charset="0"/>
            </a:rPr>
            <a:t>Stabilization</a:t>
          </a:r>
        </a:p>
      </cdr:txBody>
    </cdr:sp>
  </cdr:relSizeAnchor>
  <cdr:relSizeAnchor xmlns:cdr="http://schemas.openxmlformats.org/drawingml/2006/chartDrawing">
    <cdr:from>
      <cdr:x>0.06891</cdr:x>
      <cdr:y>0.17636</cdr:y>
    </cdr:from>
    <cdr:to>
      <cdr:x>0.2434</cdr:x>
      <cdr:y>0.24234</cdr:y>
    </cdr:to>
    <cdr:sp macro="" textlink="">
      <cdr:nvSpPr>
        <cdr:cNvPr id="5" name="TextBox 1"/>
        <cdr:cNvSpPr txBox="1"/>
      </cdr:nvSpPr>
      <cdr:spPr>
        <a:xfrm xmlns:a="http://schemas.openxmlformats.org/drawingml/2006/main">
          <a:off x="447675" y="866814"/>
          <a:ext cx="1133475" cy="3242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a:latin typeface="Calibri" pitchFamily="34" charset="0"/>
            </a:rPr>
            <a:t>Maturity</a:t>
          </a:r>
        </a:p>
      </cdr:txBody>
    </cdr:sp>
  </cdr:relSizeAnchor>
  <cdr:relSizeAnchor xmlns:cdr="http://schemas.openxmlformats.org/drawingml/2006/chartDrawing">
    <cdr:from>
      <cdr:x>0.04691</cdr:x>
      <cdr:y>0.54888</cdr:y>
    </cdr:from>
    <cdr:to>
      <cdr:x>0.38704</cdr:x>
      <cdr:y>0.9297</cdr:y>
    </cdr:to>
    <cdr:sp macro="" textlink="">
      <cdr:nvSpPr>
        <cdr:cNvPr id="6" name="Rectangle 5"/>
        <cdr:cNvSpPr/>
      </cdr:nvSpPr>
      <cdr:spPr bwMode="auto">
        <a:xfrm xmlns:a="http://schemas.openxmlformats.org/drawingml/2006/main">
          <a:off x="406862" y="3458592"/>
          <a:ext cx="2950031" cy="2399591"/>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dr:relSizeAnchor xmlns:cdr="http://schemas.openxmlformats.org/drawingml/2006/chartDrawing">
    <cdr:from>
      <cdr:x>0.43395</cdr:x>
      <cdr:y>0.1042</cdr:y>
    </cdr:from>
    <cdr:to>
      <cdr:x>0.83336</cdr:x>
      <cdr:y>0.40946</cdr:y>
    </cdr:to>
    <cdr:sp macro="" textlink="">
      <cdr:nvSpPr>
        <cdr:cNvPr id="7" name="Rectangle 6"/>
        <cdr:cNvSpPr/>
      </cdr:nvSpPr>
      <cdr:spPr bwMode="auto">
        <a:xfrm xmlns:a="http://schemas.openxmlformats.org/drawingml/2006/main">
          <a:off x="3763761" y="656577"/>
          <a:ext cx="3464141" cy="1923496"/>
        </a:xfrm>
        <a:prstGeom xmlns:a="http://schemas.openxmlformats.org/drawingml/2006/main" prst="rect">
          <a:avLst/>
        </a:prstGeom>
        <a:noFill xmlns:a="http://schemas.openxmlformats.org/drawingml/2006/main"/>
        <a:ln xmlns:a="http://schemas.openxmlformats.org/drawingml/2006/main" w="41275"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dr:relSizeAnchor xmlns:cdr="http://schemas.openxmlformats.org/drawingml/2006/chartDrawing">
    <cdr:from>
      <cdr:x>0.32627</cdr:x>
      <cdr:y>0.25537</cdr:y>
    </cdr:from>
    <cdr:to>
      <cdr:x>0.4941</cdr:x>
      <cdr:y>0.65653</cdr:y>
    </cdr:to>
    <cdr:sp macro="" textlink="">
      <cdr:nvSpPr>
        <cdr:cNvPr id="8" name="Oval 7"/>
        <cdr:cNvSpPr/>
      </cdr:nvSpPr>
      <cdr:spPr bwMode="auto">
        <a:xfrm xmlns:a="http://schemas.openxmlformats.org/drawingml/2006/main" rot="18989196">
          <a:off x="2829789" y="1609104"/>
          <a:ext cx="1455631" cy="2527771"/>
        </a:xfrm>
        <a:prstGeom xmlns:a="http://schemas.openxmlformats.org/drawingml/2006/main" prst="ellipse">
          <a:avLst/>
        </a:prstGeom>
        <a:noFill xmlns:a="http://schemas.openxmlformats.org/drawingml/2006/main"/>
        <a:ln xmlns:a="http://schemas.openxmlformats.org/drawingml/2006/main" w="38100" cap="flat" cmpd="sng" algn="ctr">
          <a:solidFill>
            <a:srgbClr val="002654"/>
          </a:solidFill>
          <a:prstDash val="sysDash"/>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4800" kern="1200">
              <a:solidFill>
                <a:srgbClr val="000000"/>
              </a:solidFill>
              <a:latin typeface="Times" pitchFamily="-80" charset="0"/>
            </a:defRPr>
          </a:lvl1pPr>
          <a:lvl2pPr marL="457200" algn="l" rtl="0" eaLnBrk="0" fontAlgn="base" hangingPunct="0">
            <a:spcBef>
              <a:spcPct val="0"/>
            </a:spcBef>
            <a:spcAft>
              <a:spcPct val="0"/>
            </a:spcAft>
            <a:defRPr sz="4800" kern="1200">
              <a:solidFill>
                <a:srgbClr val="000000"/>
              </a:solidFill>
              <a:latin typeface="Times" pitchFamily="-80" charset="0"/>
            </a:defRPr>
          </a:lvl2pPr>
          <a:lvl3pPr marL="914400" algn="l" rtl="0" eaLnBrk="0" fontAlgn="base" hangingPunct="0">
            <a:spcBef>
              <a:spcPct val="0"/>
            </a:spcBef>
            <a:spcAft>
              <a:spcPct val="0"/>
            </a:spcAft>
            <a:defRPr sz="4800" kern="1200">
              <a:solidFill>
                <a:srgbClr val="000000"/>
              </a:solidFill>
              <a:latin typeface="Times" pitchFamily="-80" charset="0"/>
            </a:defRPr>
          </a:lvl3pPr>
          <a:lvl4pPr marL="1371600" algn="l" rtl="0" eaLnBrk="0" fontAlgn="base" hangingPunct="0">
            <a:spcBef>
              <a:spcPct val="0"/>
            </a:spcBef>
            <a:spcAft>
              <a:spcPct val="0"/>
            </a:spcAft>
            <a:defRPr sz="4800" kern="1200">
              <a:solidFill>
                <a:srgbClr val="000000"/>
              </a:solidFill>
              <a:latin typeface="Times" pitchFamily="-80" charset="0"/>
            </a:defRPr>
          </a:lvl4pPr>
          <a:lvl5pPr marL="1828800" algn="l" rtl="0" eaLnBrk="0" fontAlgn="base" hangingPunct="0">
            <a:spcBef>
              <a:spcPct val="0"/>
            </a:spcBef>
            <a:spcAft>
              <a:spcPct val="0"/>
            </a:spcAft>
            <a:defRPr sz="4800" kern="1200">
              <a:solidFill>
                <a:srgbClr val="000000"/>
              </a:solidFill>
              <a:latin typeface="Times" pitchFamily="-80" charset="0"/>
            </a:defRPr>
          </a:lvl5pPr>
          <a:lvl6pPr marL="2286000" algn="l" defTabSz="914400" rtl="0" eaLnBrk="1" latinLnBrk="0" hangingPunct="1">
            <a:defRPr sz="4800" kern="1200">
              <a:solidFill>
                <a:srgbClr val="000000"/>
              </a:solidFill>
              <a:latin typeface="Times" pitchFamily="-80" charset="0"/>
            </a:defRPr>
          </a:lvl6pPr>
          <a:lvl7pPr marL="2743200" algn="l" defTabSz="914400" rtl="0" eaLnBrk="1" latinLnBrk="0" hangingPunct="1">
            <a:defRPr sz="4800" kern="1200">
              <a:solidFill>
                <a:srgbClr val="000000"/>
              </a:solidFill>
              <a:latin typeface="Times" pitchFamily="-80" charset="0"/>
            </a:defRPr>
          </a:lvl7pPr>
          <a:lvl8pPr marL="3200400" algn="l" defTabSz="914400" rtl="0" eaLnBrk="1" latinLnBrk="0" hangingPunct="1">
            <a:defRPr sz="4800" kern="1200">
              <a:solidFill>
                <a:srgbClr val="000000"/>
              </a:solidFill>
              <a:latin typeface="Times" pitchFamily="-80" charset="0"/>
            </a:defRPr>
          </a:lvl8pPr>
          <a:lvl9pPr marL="3657600" algn="l" defTabSz="914400" rtl="0" eaLnBrk="1" latinLnBrk="0" hangingPunct="1">
            <a:defRPr sz="4800" kern="1200">
              <a:solidFill>
                <a:srgbClr val="000000"/>
              </a:solidFill>
              <a:latin typeface="Times" pitchFamily="-80" charset="0"/>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smtClean="0">
            <a:ln>
              <a:noFill/>
            </a:ln>
            <a:solidFill>
              <a:srgbClr val="000000"/>
            </a:solidFill>
            <a:effectLst/>
            <a:latin typeface="Times" pitchFamily="-80"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9746A55F-A23B-453D-8131-30E67B03E451}" type="datetimeFigureOut">
              <a:rPr lang="en-US" smtClean="0"/>
              <a:pPr/>
              <a:t>3/16/2008</a:t>
            </a:fld>
            <a:endParaRPr lang="en-US" dirty="0"/>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ACDE790D-97EA-42AF-8419-98BF6A142F90}"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12291" name="Rectangle 3"/>
          <p:cNvSpPr>
            <a:spLocks noGrp="1" noChangeArrowheads="1"/>
          </p:cNvSpPr>
          <p:nvPr>
            <p:ph type="dt"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2292"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a:effectLst/>
        </p:spPr>
      </p:sp>
      <p:sp>
        <p:nvSpPr>
          <p:cNvPr id="12293" name="Rectangle 5"/>
          <p:cNvSpPr>
            <a:spLocks noGrp="1" noChangeArrowheads="1"/>
          </p:cNvSpPr>
          <p:nvPr>
            <p:ph type="body" sz="quarter" idx="3"/>
          </p:nvPr>
        </p:nvSpPr>
        <p:spPr bwMode="auto">
          <a:xfrm>
            <a:off x="1239520" y="3329940"/>
            <a:ext cx="681736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ftr" sz="quarter" idx="4"/>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12295" name="Rectangle 7"/>
          <p:cNvSpPr>
            <a:spLocks noGrp="1" noChangeArrowheads="1"/>
          </p:cNvSpPr>
          <p:nvPr>
            <p:ph type="sldNum" sz="quarter" idx="5"/>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A9D63295-BEE9-4192-A749-F4C884EA38A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80" charset="0"/>
        <a:ea typeface="+mn-ea"/>
        <a:cs typeface="+mn-cs"/>
      </a:defRPr>
    </a:lvl1pPr>
    <a:lvl2pPr marL="457200" algn="l" rtl="0" fontAlgn="base">
      <a:spcBef>
        <a:spcPct val="30000"/>
      </a:spcBef>
      <a:spcAft>
        <a:spcPct val="0"/>
      </a:spcAft>
      <a:defRPr sz="1200" kern="1200">
        <a:solidFill>
          <a:schemeClr val="tx1"/>
        </a:solidFill>
        <a:latin typeface="Times" pitchFamily="-80" charset="0"/>
        <a:ea typeface="+mn-ea"/>
        <a:cs typeface="+mn-cs"/>
      </a:defRPr>
    </a:lvl2pPr>
    <a:lvl3pPr marL="914400" algn="l" rtl="0" fontAlgn="base">
      <a:spcBef>
        <a:spcPct val="30000"/>
      </a:spcBef>
      <a:spcAft>
        <a:spcPct val="0"/>
      </a:spcAft>
      <a:defRPr sz="1200" kern="1200">
        <a:solidFill>
          <a:schemeClr val="tx1"/>
        </a:solidFill>
        <a:latin typeface="Times" pitchFamily="-80" charset="0"/>
        <a:ea typeface="+mn-ea"/>
        <a:cs typeface="+mn-cs"/>
      </a:defRPr>
    </a:lvl3pPr>
    <a:lvl4pPr marL="1371600" algn="l" rtl="0" fontAlgn="base">
      <a:spcBef>
        <a:spcPct val="30000"/>
      </a:spcBef>
      <a:spcAft>
        <a:spcPct val="0"/>
      </a:spcAft>
      <a:defRPr sz="1200" kern="1200">
        <a:solidFill>
          <a:schemeClr val="tx1"/>
        </a:solidFill>
        <a:latin typeface="Times" pitchFamily="-80" charset="0"/>
        <a:ea typeface="+mn-ea"/>
        <a:cs typeface="+mn-cs"/>
      </a:defRPr>
    </a:lvl4pPr>
    <a:lvl5pPr marL="1828800" algn="l" rtl="0" fontAlgn="base">
      <a:spcBef>
        <a:spcPct val="30000"/>
      </a:spcBef>
      <a:spcAft>
        <a:spcPct val="0"/>
      </a:spcAft>
      <a:defRPr sz="1200" kern="1200">
        <a:solidFill>
          <a:schemeClr val="tx1"/>
        </a:solidFill>
        <a:latin typeface="Times" pitchFamily="-80"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D63295-BEE9-4192-A749-F4C884EA38A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D63295-BEE9-4192-A749-F4C884EA38A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D63295-BEE9-4192-A749-F4C884EA38A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D63295-BEE9-4192-A749-F4C884EA38A6}"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9D63295-BEE9-4192-A749-F4C884EA38A6}"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6" name="Text Placeholder 15"/>
          <p:cNvSpPr>
            <a:spLocks noGrp="1"/>
          </p:cNvSpPr>
          <p:nvPr>
            <p:ph type="body" sz="quarter" idx="11" hasCustomPrompt="1"/>
          </p:nvPr>
        </p:nvSpPr>
        <p:spPr>
          <a:xfrm>
            <a:off x="304800" y="5257800"/>
            <a:ext cx="8534400" cy="914400"/>
          </a:xfrm>
        </p:spPr>
        <p:txBody>
          <a:bodyPr/>
          <a:lstStyle>
            <a:lvl1pPr algn="ctr">
              <a:spcBef>
                <a:spcPts val="0"/>
              </a:spcBef>
              <a:buNone/>
              <a:defRPr sz="2000" b="1"/>
            </a:lvl1pPr>
            <a:lvl2pPr algn="ctr">
              <a:spcBef>
                <a:spcPts val="0"/>
              </a:spcBef>
              <a:buNone/>
              <a:defRPr sz="2000"/>
            </a:lvl2pPr>
            <a:lvl3pPr algn="ctr">
              <a:buNone/>
              <a:defRPr/>
            </a:lvl3pPr>
            <a:lvl4pPr algn="ctr">
              <a:buNone/>
              <a:defRPr/>
            </a:lvl4pPr>
            <a:lvl5pPr>
              <a:buNone/>
              <a:defRPr/>
            </a:lvl5pPr>
          </a:lstStyle>
          <a:p>
            <a:pPr lvl="0"/>
            <a:r>
              <a:rPr lang="en-US" dirty="0" smtClean="0"/>
              <a:t>First and Last Name, Title</a:t>
            </a:r>
          </a:p>
          <a:p>
            <a:pPr lvl="1"/>
            <a:r>
              <a:rPr lang="en-US" dirty="0" smtClean="0"/>
              <a:t>Department</a:t>
            </a:r>
          </a:p>
          <a:p>
            <a:pPr lvl="1"/>
            <a:r>
              <a:rPr lang="en-US" dirty="0" smtClean="0"/>
              <a:t>Iowa State University</a:t>
            </a:r>
          </a:p>
        </p:txBody>
      </p:sp>
      <p:sp>
        <p:nvSpPr>
          <p:cNvPr id="2" name="Title 1"/>
          <p:cNvSpPr>
            <a:spLocks noGrp="1"/>
          </p:cNvSpPr>
          <p:nvPr>
            <p:ph type="ctrTitle" hasCustomPrompt="1"/>
          </p:nvPr>
        </p:nvSpPr>
        <p:spPr>
          <a:xfrm>
            <a:off x="304800" y="2286000"/>
            <a:ext cx="8534400" cy="1676400"/>
          </a:xfrm>
        </p:spPr>
        <p:txBody>
          <a:bodyPr anchor="ctr" anchorCtr="0">
            <a:normAutofit/>
          </a:bodyPr>
          <a:lstStyle>
            <a:lvl1pPr algn="ctr">
              <a:defRPr sz="6000">
                <a:effectLst>
                  <a:outerShdw blurRad="38100" dist="38100" dir="2700000" algn="tl">
                    <a:srgbClr val="000000">
                      <a:alpha val="43137"/>
                    </a:srgbClr>
                  </a:outerShdw>
                </a:effectLst>
              </a:defRPr>
            </a:lvl1pPr>
          </a:lstStyle>
          <a:p>
            <a:r>
              <a:rPr lang="en-US" dirty="0" smtClean="0"/>
              <a:t>“Major Headline”</a:t>
            </a:r>
            <a:endParaRPr lang="en-US" dirty="0"/>
          </a:p>
        </p:txBody>
      </p:sp>
      <p:sp>
        <p:nvSpPr>
          <p:cNvPr id="4" name="Rectangle 2"/>
          <p:cNvSpPr>
            <a:spLocks noChangeArrowheads="1"/>
          </p:cNvSpPr>
          <p:nvPr userDrawn="1"/>
        </p:nvSpPr>
        <p:spPr bwMode="auto">
          <a:xfrm>
            <a:off x="0" y="0"/>
            <a:ext cx="9144000" cy="1828800"/>
          </a:xfrm>
          <a:prstGeom prst="rect">
            <a:avLst/>
          </a:prstGeom>
          <a:solidFill>
            <a:srgbClr val="800000"/>
          </a:solidFill>
          <a:ln w="9525">
            <a:noFill/>
            <a:miter lim="800000"/>
            <a:headEnd/>
            <a:tailEnd/>
          </a:ln>
          <a:effectLst/>
        </p:spPr>
        <p:txBody>
          <a:bodyPr wrap="none" lIns="19043" tIns="9522" rIns="19043" bIns="9522" anchor="ctr"/>
          <a:lstStyle/>
          <a:p>
            <a:pPr algn="ctr" defTabSz="190500"/>
            <a:endParaRPr lang="en-US" sz="500">
              <a:solidFill>
                <a:srgbClr val="893126"/>
              </a:solidFill>
            </a:endParaRPr>
          </a:p>
        </p:txBody>
      </p:sp>
      <p:sp>
        <p:nvSpPr>
          <p:cNvPr id="6" name="Text Box 24"/>
          <p:cNvSpPr txBox="1">
            <a:spLocks noChangeArrowheads="1"/>
          </p:cNvSpPr>
          <p:nvPr userDrawn="1"/>
        </p:nvSpPr>
        <p:spPr bwMode="auto">
          <a:xfrm>
            <a:off x="1952625" y="1066800"/>
            <a:ext cx="4981575" cy="293688"/>
          </a:xfrm>
          <a:prstGeom prst="rect">
            <a:avLst/>
          </a:prstGeom>
          <a:noFill/>
          <a:ln w="9525">
            <a:noFill/>
            <a:miter lim="800000"/>
            <a:headEnd/>
            <a:tailEnd/>
          </a:ln>
          <a:effectLst/>
        </p:spPr>
        <p:txBody>
          <a:bodyPr lIns="19043" tIns="9522" rIns="19043" bIns="9522">
            <a:spAutoFit/>
          </a:bodyPr>
          <a:lstStyle/>
          <a:p>
            <a:pPr algn="ctr"/>
            <a:r>
              <a:rPr lang="en-US" sz="1800" b="1" dirty="0">
                <a:solidFill>
                  <a:srgbClr val="9D9975"/>
                </a:solidFill>
                <a:latin typeface="Arial Black" pitchFamily="-80" charset="0"/>
                <a:ea typeface="ＭＳ Ｐゴシック" pitchFamily="-80" charset="-128"/>
              </a:rPr>
              <a:t>College of Engineering</a:t>
            </a:r>
          </a:p>
        </p:txBody>
      </p:sp>
      <p:sp>
        <p:nvSpPr>
          <p:cNvPr id="7" name="Rectangle 14"/>
          <p:cNvSpPr>
            <a:spLocks noChangeArrowheads="1"/>
          </p:cNvSpPr>
          <p:nvPr userDrawn="1"/>
        </p:nvSpPr>
        <p:spPr bwMode="auto">
          <a:xfrm>
            <a:off x="0" y="1828800"/>
            <a:ext cx="9144000" cy="333375"/>
          </a:xfrm>
          <a:prstGeom prst="rect">
            <a:avLst/>
          </a:prstGeom>
          <a:solidFill>
            <a:srgbClr val="ADA07A"/>
          </a:solidFill>
          <a:ln w="9525">
            <a:noFill/>
            <a:miter lim="800000"/>
            <a:headEnd/>
            <a:tailEnd/>
          </a:ln>
          <a:effectLst/>
        </p:spPr>
        <p:txBody>
          <a:bodyPr wrap="none" anchor="ctr"/>
          <a:lstStyle/>
          <a:p>
            <a:endParaRPr lang="en-US"/>
          </a:p>
        </p:txBody>
      </p:sp>
      <p:sp>
        <p:nvSpPr>
          <p:cNvPr id="10" name="Rectangle 10"/>
          <p:cNvSpPr>
            <a:spLocks noChangeArrowheads="1"/>
          </p:cNvSpPr>
          <p:nvPr userDrawn="1"/>
        </p:nvSpPr>
        <p:spPr bwMode="auto">
          <a:xfrm>
            <a:off x="0" y="6477000"/>
            <a:ext cx="9144000" cy="381000"/>
          </a:xfrm>
          <a:prstGeom prst="rect">
            <a:avLst/>
          </a:prstGeom>
          <a:solidFill>
            <a:srgbClr val="002654"/>
          </a:solidFill>
          <a:ln w="9525">
            <a:noFill/>
            <a:miter lim="800000"/>
            <a:headEnd/>
            <a:tailEnd/>
          </a:ln>
          <a:effectLst/>
        </p:spPr>
        <p:txBody>
          <a:bodyPr wrap="none" anchor="ctr"/>
          <a:lstStyle/>
          <a:p>
            <a:endParaRPr lang="en-US"/>
          </a:p>
        </p:txBody>
      </p:sp>
      <p:sp>
        <p:nvSpPr>
          <p:cNvPr id="12" name="Text Box 20"/>
          <p:cNvSpPr txBox="1">
            <a:spLocks noChangeArrowheads="1"/>
          </p:cNvSpPr>
          <p:nvPr userDrawn="1"/>
        </p:nvSpPr>
        <p:spPr bwMode="auto">
          <a:xfrm>
            <a:off x="0" y="6473825"/>
            <a:ext cx="9144000" cy="384175"/>
          </a:xfrm>
          <a:prstGeom prst="rect">
            <a:avLst/>
          </a:prstGeom>
          <a:noFill/>
          <a:ln w="9525">
            <a:noFill/>
            <a:miter lim="800000"/>
            <a:headEnd/>
            <a:tailEnd/>
          </a:ln>
          <a:effectLst/>
        </p:spPr>
        <p:txBody>
          <a:bodyPr lIns="19043" tIns="9522" rIns="19043" bIns="9522">
            <a:spAutoFit/>
          </a:bodyPr>
          <a:lstStyle/>
          <a:p>
            <a:pPr algn="ctr"/>
            <a:r>
              <a:rPr lang="en-US" sz="2000" dirty="0">
                <a:solidFill>
                  <a:srgbClr val="9D9975"/>
                </a:solidFill>
                <a:latin typeface="Arial Black" pitchFamily="-80" charset="0"/>
              </a:rPr>
              <a:t>Discovery with Purpose</a:t>
            </a:r>
            <a:r>
              <a:rPr lang="en-US" sz="2400" dirty="0">
                <a:solidFill>
                  <a:srgbClr val="9D9975"/>
                </a:solidFill>
                <a:latin typeface="Arial Black" pitchFamily="-80" charset="0"/>
              </a:rPr>
              <a:t>        </a:t>
            </a:r>
            <a:r>
              <a:rPr lang="en-US" sz="1800" i="1" dirty="0">
                <a:solidFill>
                  <a:srgbClr val="9D9975"/>
                </a:solidFill>
                <a:latin typeface="Arial" charset="0"/>
              </a:rPr>
              <a:t>www.engineering.iastate.edu</a:t>
            </a:r>
            <a:endParaRPr lang="en-US" sz="2400" dirty="0">
              <a:solidFill>
                <a:srgbClr val="9D9975"/>
              </a:solidFill>
              <a:latin typeface="Arial Black" pitchFamily="-80" charset="0"/>
            </a:endParaRPr>
          </a:p>
        </p:txBody>
      </p:sp>
      <p:sp>
        <p:nvSpPr>
          <p:cNvPr id="14" name="Text Placeholder 13"/>
          <p:cNvSpPr>
            <a:spLocks noGrp="1"/>
          </p:cNvSpPr>
          <p:nvPr>
            <p:ph type="body" sz="quarter" idx="10" hasCustomPrompt="1"/>
          </p:nvPr>
        </p:nvSpPr>
        <p:spPr>
          <a:xfrm>
            <a:off x="304800" y="4114800"/>
            <a:ext cx="8534400" cy="838200"/>
          </a:xfrm>
        </p:spPr>
        <p:txBody>
          <a:bodyPr anchor="ctr" anchorCtr="0">
            <a:normAutofit/>
          </a:bodyPr>
          <a:lstStyle>
            <a:lvl1pPr algn="ctr">
              <a:spcBef>
                <a:spcPts val="0"/>
              </a:spcBef>
              <a:buNone/>
              <a:defRPr sz="3000" b="1">
                <a:latin typeface="+mn-lt"/>
              </a:defRPr>
            </a:lvl1pPr>
            <a:lvl2pPr algn="ctr">
              <a:buNone/>
              <a:defRPr/>
            </a:lvl2pPr>
            <a:lvl3pPr algn="ctr">
              <a:buNone/>
              <a:defRPr/>
            </a:lvl3pPr>
            <a:lvl4pPr algn="ctr">
              <a:buNone/>
              <a:defRPr/>
            </a:lvl4pPr>
            <a:lvl5pPr>
              <a:buNone/>
              <a:defRPr/>
            </a:lvl5pPr>
          </a:lstStyle>
          <a:p>
            <a:pPr lvl="0"/>
            <a:r>
              <a:rPr lang="en-US" dirty="0" smtClean="0"/>
              <a:t>Secondary Headline</a:t>
            </a:r>
          </a:p>
        </p:txBody>
      </p:sp>
      <p:grpSp>
        <p:nvGrpSpPr>
          <p:cNvPr id="2052" name="Group 4"/>
          <p:cNvGrpSpPr>
            <a:grpSpLocks noChangeAspect="1"/>
          </p:cNvGrpSpPr>
          <p:nvPr userDrawn="1"/>
        </p:nvGrpSpPr>
        <p:grpSpPr bwMode="auto">
          <a:xfrm>
            <a:off x="1981200" y="533400"/>
            <a:ext cx="4987925" cy="428625"/>
            <a:chOff x="1248" y="336"/>
            <a:chExt cx="3142" cy="270"/>
          </a:xfrm>
        </p:grpSpPr>
        <p:sp>
          <p:nvSpPr>
            <p:cNvPr id="2051" name="AutoShape 3"/>
            <p:cNvSpPr>
              <a:spLocks noChangeAspect="1" noChangeArrowheads="1" noTextEdit="1"/>
            </p:cNvSpPr>
            <p:nvPr userDrawn="1"/>
          </p:nvSpPr>
          <p:spPr bwMode="auto">
            <a:xfrm>
              <a:off x="1248" y="336"/>
              <a:ext cx="3142" cy="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4" name="Freeform 6"/>
            <p:cNvSpPr>
              <a:spLocks/>
            </p:cNvSpPr>
            <p:nvPr userDrawn="1"/>
          </p:nvSpPr>
          <p:spPr bwMode="auto">
            <a:xfrm>
              <a:off x="3346" y="391"/>
              <a:ext cx="195" cy="213"/>
            </a:xfrm>
            <a:custGeom>
              <a:avLst/>
              <a:gdLst/>
              <a:ahLst/>
              <a:cxnLst>
                <a:cxn ang="0">
                  <a:pos x="0" y="0"/>
                </a:cxn>
                <a:cxn ang="0">
                  <a:pos x="4" y="0"/>
                </a:cxn>
                <a:cxn ang="0">
                  <a:pos x="14" y="0"/>
                </a:cxn>
                <a:cxn ang="0">
                  <a:pos x="23" y="0"/>
                </a:cxn>
                <a:cxn ang="0">
                  <a:pos x="31" y="0"/>
                </a:cxn>
                <a:cxn ang="0">
                  <a:pos x="40" y="0"/>
                </a:cxn>
                <a:cxn ang="0">
                  <a:pos x="51" y="0"/>
                </a:cxn>
                <a:cxn ang="0">
                  <a:pos x="61" y="0"/>
                </a:cxn>
                <a:cxn ang="0">
                  <a:pos x="64" y="0"/>
                </a:cxn>
                <a:cxn ang="0">
                  <a:pos x="64" y="6"/>
                </a:cxn>
                <a:cxn ang="0">
                  <a:pos x="55" y="7"/>
                </a:cxn>
                <a:cxn ang="0">
                  <a:pos x="51" y="13"/>
                </a:cxn>
                <a:cxn ang="0">
                  <a:pos x="49" y="21"/>
                </a:cxn>
                <a:cxn ang="0">
                  <a:pos x="54" y="35"/>
                </a:cxn>
                <a:cxn ang="0">
                  <a:pos x="103" y="168"/>
                </a:cxn>
                <a:cxn ang="0">
                  <a:pos x="152" y="23"/>
                </a:cxn>
                <a:cxn ang="0">
                  <a:pos x="152" y="19"/>
                </a:cxn>
                <a:cxn ang="0">
                  <a:pos x="152" y="16"/>
                </a:cxn>
                <a:cxn ang="0">
                  <a:pos x="152" y="13"/>
                </a:cxn>
                <a:cxn ang="0">
                  <a:pos x="149" y="9"/>
                </a:cxn>
                <a:cxn ang="0">
                  <a:pos x="146" y="7"/>
                </a:cxn>
                <a:cxn ang="0">
                  <a:pos x="138" y="6"/>
                </a:cxn>
                <a:cxn ang="0">
                  <a:pos x="138" y="0"/>
                </a:cxn>
                <a:cxn ang="0">
                  <a:pos x="143" y="0"/>
                </a:cxn>
                <a:cxn ang="0">
                  <a:pos x="152" y="0"/>
                </a:cxn>
                <a:cxn ang="0">
                  <a:pos x="163" y="0"/>
                </a:cxn>
                <a:cxn ang="0">
                  <a:pos x="171" y="0"/>
                </a:cxn>
                <a:cxn ang="0">
                  <a:pos x="177" y="0"/>
                </a:cxn>
                <a:cxn ang="0">
                  <a:pos x="181" y="0"/>
                </a:cxn>
                <a:cxn ang="0">
                  <a:pos x="188" y="0"/>
                </a:cxn>
                <a:cxn ang="0">
                  <a:pos x="192" y="0"/>
                </a:cxn>
                <a:cxn ang="0">
                  <a:pos x="194" y="0"/>
                </a:cxn>
                <a:cxn ang="0">
                  <a:pos x="195" y="0"/>
                </a:cxn>
                <a:cxn ang="0">
                  <a:pos x="195" y="6"/>
                </a:cxn>
                <a:cxn ang="0">
                  <a:pos x="185" y="6"/>
                </a:cxn>
                <a:cxn ang="0">
                  <a:pos x="177" y="11"/>
                </a:cxn>
                <a:cxn ang="0">
                  <a:pos x="171" y="19"/>
                </a:cxn>
                <a:cxn ang="0">
                  <a:pos x="165" y="35"/>
                </a:cxn>
                <a:cxn ang="0">
                  <a:pos x="98" y="213"/>
                </a:cxn>
                <a:cxn ang="0">
                  <a:pos x="92" y="213"/>
                </a:cxn>
                <a:cxn ang="0">
                  <a:pos x="91" y="212"/>
                </a:cxn>
                <a:cxn ang="0">
                  <a:pos x="88" y="201"/>
                </a:cxn>
                <a:cxn ang="0">
                  <a:pos x="81" y="184"/>
                </a:cxn>
                <a:cxn ang="0">
                  <a:pos x="74" y="165"/>
                </a:cxn>
                <a:cxn ang="0">
                  <a:pos x="66" y="142"/>
                </a:cxn>
                <a:cxn ang="0">
                  <a:pos x="57" y="118"/>
                </a:cxn>
                <a:cxn ang="0">
                  <a:pos x="49" y="96"/>
                </a:cxn>
                <a:cxn ang="0">
                  <a:pos x="40" y="73"/>
                </a:cxn>
                <a:cxn ang="0">
                  <a:pos x="34" y="56"/>
                </a:cxn>
                <a:cxn ang="0">
                  <a:pos x="29" y="42"/>
                </a:cxn>
                <a:cxn ang="0">
                  <a:pos x="26" y="35"/>
                </a:cxn>
                <a:cxn ang="0">
                  <a:pos x="20" y="21"/>
                </a:cxn>
                <a:cxn ang="0">
                  <a:pos x="15" y="13"/>
                </a:cxn>
                <a:cxn ang="0">
                  <a:pos x="11" y="7"/>
                </a:cxn>
                <a:cxn ang="0">
                  <a:pos x="0" y="6"/>
                </a:cxn>
                <a:cxn ang="0">
                  <a:pos x="0" y="0"/>
                </a:cxn>
                <a:cxn ang="0">
                  <a:pos x="0" y="0"/>
                </a:cxn>
              </a:cxnLst>
              <a:rect l="0" t="0" r="r" b="b"/>
              <a:pathLst>
                <a:path w="195" h="213">
                  <a:moveTo>
                    <a:pt x="0" y="0"/>
                  </a:moveTo>
                  <a:lnTo>
                    <a:pt x="4" y="0"/>
                  </a:lnTo>
                  <a:lnTo>
                    <a:pt x="14" y="0"/>
                  </a:lnTo>
                  <a:lnTo>
                    <a:pt x="23" y="0"/>
                  </a:lnTo>
                  <a:lnTo>
                    <a:pt x="31" y="0"/>
                  </a:lnTo>
                  <a:lnTo>
                    <a:pt x="40" y="0"/>
                  </a:lnTo>
                  <a:lnTo>
                    <a:pt x="51" y="0"/>
                  </a:lnTo>
                  <a:lnTo>
                    <a:pt x="61" y="0"/>
                  </a:lnTo>
                  <a:lnTo>
                    <a:pt x="64" y="0"/>
                  </a:lnTo>
                  <a:lnTo>
                    <a:pt x="64" y="6"/>
                  </a:lnTo>
                  <a:lnTo>
                    <a:pt x="55" y="7"/>
                  </a:lnTo>
                  <a:lnTo>
                    <a:pt x="51" y="13"/>
                  </a:lnTo>
                  <a:lnTo>
                    <a:pt x="49" y="21"/>
                  </a:lnTo>
                  <a:lnTo>
                    <a:pt x="54" y="35"/>
                  </a:lnTo>
                  <a:lnTo>
                    <a:pt x="103" y="168"/>
                  </a:lnTo>
                  <a:lnTo>
                    <a:pt x="152" y="23"/>
                  </a:lnTo>
                  <a:lnTo>
                    <a:pt x="152" y="19"/>
                  </a:lnTo>
                  <a:lnTo>
                    <a:pt x="152" y="16"/>
                  </a:lnTo>
                  <a:lnTo>
                    <a:pt x="152" y="13"/>
                  </a:lnTo>
                  <a:lnTo>
                    <a:pt x="149" y="9"/>
                  </a:lnTo>
                  <a:lnTo>
                    <a:pt x="146" y="7"/>
                  </a:lnTo>
                  <a:lnTo>
                    <a:pt x="138" y="6"/>
                  </a:lnTo>
                  <a:lnTo>
                    <a:pt x="138" y="0"/>
                  </a:lnTo>
                  <a:lnTo>
                    <a:pt x="143" y="0"/>
                  </a:lnTo>
                  <a:lnTo>
                    <a:pt x="152" y="0"/>
                  </a:lnTo>
                  <a:lnTo>
                    <a:pt x="163" y="0"/>
                  </a:lnTo>
                  <a:lnTo>
                    <a:pt x="171" y="0"/>
                  </a:lnTo>
                  <a:lnTo>
                    <a:pt x="177" y="0"/>
                  </a:lnTo>
                  <a:lnTo>
                    <a:pt x="181" y="0"/>
                  </a:lnTo>
                  <a:lnTo>
                    <a:pt x="188" y="0"/>
                  </a:lnTo>
                  <a:lnTo>
                    <a:pt x="192" y="0"/>
                  </a:lnTo>
                  <a:lnTo>
                    <a:pt x="194" y="0"/>
                  </a:lnTo>
                  <a:lnTo>
                    <a:pt x="195" y="0"/>
                  </a:lnTo>
                  <a:lnTo>
                    <a:pt x="195" y="6"/>
                  </a:lnTo>
                  <a:lnTo>
                    <a:pt x="185" y="6"/>
                  </a:lnTo>
                  <a:lnTo>
                    <a:pt x="177" y="11"/>
                  </a:lnTo>
                  <a:lnTo>
                    <a:pt x="171" y="19"/>
                  </a:lnTo>
                  <a:lnTo>
                    <a:pt x="165" y="35"/>
                  </a:lnTo>
                  <a:lnTo>
                    <a:pt x="98" y="213"/>
                  </a:lnTo>
                  <a:lnTo>
                    <a:pt x="92" y="213"/>
                  </a:lnTo>
                  <a:lnTo>
                    <a:pt x="91" y="212"/>
                  </a:lnTo>
                  <a:lnTo>
                    <a:pt x="88" y="201"/>
                  </a:lnTo>
                  <a:lnTo>
                    <a:pt x="81" y="184"/>
                  </a:lnTo>
                  <a:lnTo>
                    <a:pt x="74" y="165"/>
                  </a:lnTo>
                  <a:lnTo>
                    <a:pt x="66" y="142"/>
                  </a:lnTo>
                  <a:lnTo>
                    <a:pt x="57" y="118"/>
                  </a:lnTo>
                  <a:lnTo>
                    <a:pt x="49" y="96"/>
                  </a:lnTo>
                  <a:lnTo>
                    <a:pt x="40" y="73"/>
                  </a:lnTo>
                  <a:lnTo>
                    <a:pt x="34" y="56"/>
                  </a:lnTo>
                  <a:lnTo>
                    <a:pt x="29" y="42"/>
                  </a:lnTo>
                  <a:lnTo>
                    <a:pt x="26" y="35"/>
                  </a:lnTo>
                  <a:lnTo>
                    <a:pt x="20" y="21"/>
                  </a:lnTo>
                  <a:lnTo>
                    <a:pt x="15" y="13"/>
                  </a:lnTo>
                  <a:lnTo>
                    <a:pt x="11" y="7"/>
                  </a:lnTo>
                  <a:lnTo>
                    <a:pt x="0" y="6"/>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5" name="Freeform 7"/>
            <p:cNvSpPr>
              <a:spLocks/>
            </p:cNvSpPr>
            <p:nvPr userDrawn="1"/>
          </p:nvSpPr>
          <p:spPr bwMode="auto">
            <a:xfrm>
              <a:off x="1248" y="346"/>
              <a:ext cx="74" cy="257"/>
            </a:xfrm>
            <a:custGeom>
              <a:avLst/>
              <a:gdLst/>
              <a:ahLst/>
              <a:cxnLst>
                <a:cxn ang="0">
                  <a:pos x="22" y="83"/>
                </a:cxn>
                <a:cxn ang="0">
                  <a:pos x="22" y="172"/>
                </a:cxn>
                <a:cxn ang="0">
                  <a:pos x="22" y="203"/>
                </a:cxn>
                <a:cxn ang="0">
                  <a:pos x="20" y="224"/>
                </a:cxn>
                <a:cxn ang="0">
                  <a:pos x="18" y="236"/>
                </a:cxn>
                <a:cxn ang="0">
                  <a:pos x="15" y="243"/>
                </a:cxn>
                <a:cxn ang="0">
                  <a:pos x="9" y="248"/>
                </a:cxn>
                <a:cxn ang="0">
                  <a:pos x="0" y="250"/>
                </a:cxn>
                <a:cxn ang="0">
                  <a:pos x="0" y="253"/>
                </a:cxn>
                <a:cxn ang="0">
                  <a:pos x="0" y="255"/>
                </a:cxn>
                <a:cxn ang="0">
                  <a:pos x="0" y="257"/>
                </a:cxn>
                <a:cxn ang="0">
                  <a:pos x="0" y="257"/>
                </a:cxn>
                <a:cxn ang="0">
                  <a:pos x="3" y="255"/>
                </a:cxn>
                <a:cxn ang="0">
                  <a:pos x="12" y="255"/>
                </a:cxn>
                <a:cxn ang="0">
                  <a:pos x="25" y="255"/>
                </a:cxn>
                <a:cxn ang="0">
                  <a:pos x="37" y="255"/>
                </a:cxn>
                <a:cxn ang="0">
                  <a:pos x="49" y="255"/>
                </a:cxn>
                <a:cxn ang="0">
                  <a:pos x="62" y="255"/>
                </a:cxn>
                <a:cxn ang="0">
                  <a:pos x="71" y="255"/>
                </a:cxn>
                <a:cxn ang="0">
                  <a:pos x="74" y="257"/>
                </a:cxn>
                <a:cxn ang="0">
                  <a:pos x="74" y="257"/>
                </a:cxn>
                <a:cxn ang="0">
                  <a:pos x="74" y="255"/>
                </a:cxn>
                <a:cxn ang="0">
                  <a:pos x="74" y="253"/>
                </a:cxn>
                <a:cxn ang="0">
                  <a:pos x="74" y="250"/>
                </a:cxn>
                <a:cxn ang="0">
                  <a:pos x="65" y="248"/>
                </a:cxn>
                <a:cxn ang="0">
                  <a:pos x="59" y="243"/>
                </a:cxn>
                <a:cxn ang="0">
                  <a:pos x="55" y="236"/>
                </a:cxn>
                <a:cxn ang="0">
                  <a:pos x="54" y="224"/>
                </a:cxn>
                <a:cxn ang="0">
                  <a:pos x="52" y="203"/>
                </a:cxn>
                <a:cxn ang="0">
                  <a:pos x="52" y="172"/>
                </a:cxn>
                <a:cxn ang="0">
                  <a:pos x="52" y="83"/>
                </a:cxn>
                <a:cxn ang="0">
                  <a:pos x="52" y="54"/>
                </a:cxn>
                <a:cxn ang="0">
                  <a:pos x="54" y="33"/>
                </a:cxn>
                <a:cxn ang="0">
                  <a:pos x="55" y="19"/>
                </a:cxn>
                <a:cxn ang="0">
                  <a:pos x="59" y="13"/>
                </a:cxn>
                <a:cxn ang="0">
                  <a:pos x="65" y="9"/>
                </a:cxn>
                <a:cxn ang="0">
                  <a:pos x="74" y="7"/>
                </a:cxn>
                <a:cxn ang="0">
                  <a:pos x="74" y="4"/>
                </a:cxn>
                <a:cxn ang="0">
                  <a:pos x="74" y="2"/>
                </a:cxn>
                <a:cxn ang="0">
                  <a:pos x="74" y="0"/>
                </a:cxn>
                <a:cxn ang="0">
                  <a:pos x="74" y="0"/>
                </a:cxn>
                <a:cxn ang="0">
                  <a:pos x="71" y="0"/>
                </a:cxn>
                <a:cxn ang="0">
                  <a:pos x="62" y="2"/>
                </a:cxn>
                <a:cxn ang="0">
                  <a:pos x="49" y="2"/>
                </a:cxn>
                <a:cxn ang="0">
                  <a:pos x="37" y="2"/>
                </a:cxn>
                <a:cxn ang="0">
                  <a:pos x="25" y="2"/>
                </a:cxn>
                <a:cxn ang="0">
                  <a:pos x="12" y="2"/>
                </a:cxn>
                <a:cxn ang="0">
                  <a:pos x="3" y="0"/>
                </a:cxn>
                <a:cxn ang="0">
                  <a:pos x="0" y="0"/>
                </a:cxn>
                <a:cxn ang="0">
                  <a:pos x="0" y="0"/>
                </a:cxn>
                <a:cxn ang="0">
                  <a:pos x="0" y="2"/>
                </a:cxn>
                <a:cxn ang="0">
                  <a:pos x="0" y="4"/>
                </a:cxn>
                <a:cxn ang="0">
                  <a:pos x="0" y="7"/>
                </a:cxn>
                <a:cxn ang="0">
                  <a:pos x="9" y="9"/>
                </a:cxn>
                <a:cxn ang="0">
                  <a:pos x="15" y="13"/>
                </a:cxn>
                <a:cxn ang="0">
                  <a:pos x="18" y="19"/>
                </a:cxn>
                <a:cxn ang="0">
                  <a:pos x="22" y="33"/>
                </a:cxn>
                <a:cxn ang="0">
                  <a:pos x="22" y="54"/>
                </a:cxn>
                <a:cxn ang="0">
                  <a:pos x="22" y="83"/>
                </a:cxn>
              </a:cxnLst>
              <a:rect l="0" t="0" r="r" b="b"/>
              <a:pathLst>
                <a:path w="74" h="257">
                  <a:moveTo>
                    <a:pt x="22" y="83"/>
                  </a:moveTo>
                  <a:lnTo>
                    <a:pt x="22" y="172"/>
                  </a:lnTo>
                  <a:lnTo>
                    <a:pt x="22" y="203"/>
                  </a:lnTo>
                  <a:lnTo>
                    <a:pt x="20" y="224"/>
                  </a:lnTo>
                  <a:lnTo>
                    <a:pt x="18" y="236"/>
                  </a:lnTo>
                  <a:lnTo>
                    <a:pt x="15" y="243"/>
                  </a:lnTo>
                  <a:lnTo>
                    <a:pt x="9" y="248"/>
                  </a:lnTo>
                  <a:lnTo>
                    <a:pt x="0" y="250"/>
                  </a:lnTo>
                  <a:lnTo>
                    <a:pt x="0" y="253"/>
                  </a:lnTo>
                  <a:lnTo>
                    <a:pt x="0" y="255"/>
                  </a:lnTo>
                  <a:lnTo>
                    <a:pt x="0" y="257"/>
                  </a:lnTo>
                  <a:lnTo>
                    <a:pt x="0" y="257"/>
                  </a:lnTo>
                  <a:lnTo>
                    <a:pt x="3" y="255"/>
                  </a:lnTo>
                  <a:lnTo>
                    <a:pt x="12" y="255"/>
                  </a:lnTo>
                  <a:lnTo>
                    <a:pt x="25" y="255"/>
                  </a:lnTo>
                  <a:lnTo>
                    <a:pt x="37" y="255"/>
                  </a:lnTo>
                  <a:lnTo>
                    <a:pt x="49" y="255"/>
                  </a:lnTo>
                  <a:lnTo>
                    <a:pt x="62" y="255"/>
                  </a:lnTo>
                  <a:lnTo>
                    <a:pt x="71" y="255"/>
                  </a:lnTo>
                  <a:lnTo>
                    <a:pt x="74" y="257"/>
                  </a:lnTo>
                  <a:lnTo>
                    <a:pt x="74" y="257"/>
                  </a:lnTo>
                  <a:lnTo>
                    <a:pt x="74" y="255"/>
                  </a:lnTo>
                  <a:lnTo>
                    <a:pt x="74" y="253"/>
                  </a:lnTo>
                  <a:lnTo>
                    <a:pt x="74" y="250"/>
                  </a:lnTo>
                  <a:lnTo>
                    <a:pt x="65" y="248"/>
                  </a:lnTo>
                  <a:lnTo>
                    <a:pt x="59" y="243"/>
                  </a:lnTo>
                  <a:lnTo>
                    <a:pt x="55" y="236"/>
                  </a:lnTo>
                  <a:lnTo>
                    <a:pt x="54" y="224"/>
                  </a:lnTo>
                  <a:lnTo>
                    <a:pt x="52" y="203"/>
                  </a:lnTo>
                  <a:lnTo>
                    <a:pt x="52" y="172"/>
                  </a:lnTo>
                  <a:lnTo>
                    <a:pt x="52" y="83"/>
                  </a:lnTo>
                  <a:lnTo>
                    <a:pt x="52" y="54"/>
                  </a:lnTo>
                  <a:lnTo>
                    <a:pt x="54" y="33"/>
                  </a:lnTo>
                  <a:lnTo>
                    <a:pt x="55" y="19"/>
                  </a:lnTo>
                  <a:lnTo>
                    <a:pt x="59" y="13"/>
                  </a:lnTo>
                  <a:lnTo>
                    <a:pt x="65" y="9"/>
                  </a:lnTo>
                  <a:lnTo>
                    <a:pt x="74" y="7"/>
                  </a:lnTo>
                  <a:lnTo>
                    <a:pt x="74" y="4"/>
                  </a:lnTo>
                  <a:lnTo>
                    <a:pt x="74" y="2"/>
                  </a:lnTo>
                  <a:lnTo>
                    <a:pt x="74" y="0"/>
                  </a:lnTo>
                  <a:lnTo>
                    <a:pt x="74" y="0"/>
                  </a:lnTo>
                  <a:lnTo>
                    <a:pt x="71" y="0"/>
                  </a:lnTo>
                  <a:lnTo>
                    <a:pt x="62" y="2"/>
                  </a:lnTo>
                  <a:lnTo>
                    <a:pt x="49" y="2"/>
                  </a:lnTo>
                  <a:lnTo>
                    <a:pt x="37" y="2"/>
                  </a:lnTo>
                  <a:lnTo>
                    <a:pt x="25" y="2"/>
                  </a:lnTo>
                  <a:lnTo>
                    <a:pt x="12" y="2"/>
                  </a:lnTo>
                  <a:lnTo>
                    <a:pt x="3" y="0"/>
                  </a:lnTo>
                  <a:lnTo>
                    <a:pt x="0" y="0"/>
                  </a:lnTo>
                  <a:lnTo>
                    <a:pt x="0" y="0"/>
                  </a:lnTo>
                  <a:lnTo>
                    <a:pt x="0" y="2"/>
                  </a:lnTo>
                  <a:lnTo>
                    <a:pt x="0" y="4"/>
                  </a:lnTo>
                  <a:lnTo>
                    <a:pt x="0" y="7"/>
                  </a:lnTo>
                  <a:lnTo>
                    <a:pt x="9" y="9"/>
                  </a:lnTo>
                  <a:lnTo>
                    <a:pt x="15" y="13"/>
                  </a:lnTo>
                  <a:lnTo>
                    <a:pt x="18" y="19"/>
                  </a:lnTo>
                  <a:lnTo>
                    <a:pt x="22" y="33"/>
                  </a:lnTo>
                  <a:lnTo>
                    <a:pt x="22" y="54"/>
                  </a:lnTo>
                  <a:lnTo>
                    <a:pt x="22" y="83"/>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6" name="Freeform 8"/>
            <p:cNvSpPr>
              <a:spLocks/>
            </p:cNvSpPr>
            <p:nvPr userDrawn="1"/>
          </p:nvSpPr>
          <p:spPr bwMode="auto">
            <a:xfrm>
              <a:off x="2010" y="341"/>
              <a:ext cx="147" cy="263"/>
            </a:xfrm>
            <a:custGeom>
              <a:avLst/>
              <a:gdLst/>
              <a:ahLst/>
              <a:cxnLst>
                <a:cxn ang="0">
                  <a:pos x="133" y="11"/>
                </a:cxn>
                <a:cxn ang="0">
                  <a:pos x="111" y="5"/>
                </a:cxn>
                <a:cxn ang="0">
                  <a:pos x="84" y="0"/>
                </a:cxn>
                <a:cxn ang="0">
                  <a:pos x="36" y="16"/>
                </a:cxn>
                <a:cxn ang="0">
                  <a:pos x="10" y="52"/>
                </a:cxn>
                <a:cxn ang="0">
                  <a:pos x="8" y="94"/>
                </a:cxn>
                <a:cxn ang="0">
                  <a:pos x="27" y="121"/>
                </a:cxn>
                <a:cxn ang="0">
                  <a:pos x="54" y="139"/>
                </a:cxn>
                <a:cxn ang="0">
                  <a:pos x="85" y="153"/>
                </a:cxn>
                <a:cxn ang="0">
                  <a:pos x="110" y="172"/>
                </a:cxn>
                <a:cxn ang="0">
                  <a:pos x="121" y="199"/>
                </a:cxn>
                <a:cxn ang="0">
                  <a:pos x="107" y="234"/>
                </a:cxn>
                <a:cxn ang="0">
                  <a:pos x="76" y="251"/>
                </a:cxn>
                <a:cxn ang="0">
                  <a:pos x="37" y="246"/>
                </a:cxn>
                <a:cxn ang="0">
                  <a:pos x="13" y="225"/>
                </a:cxn>
                <a:cxn ang="0">
                  <a:pos x="8" y="203"/>
                </a:cxn>
                <a:cxn ang="0">
                  <a:pos x="2" y="203"/>
                </a:cxn>
                <a:cxn ang="0">
                  <a:pos x="0" y="203"/>
                </a:cxn>
                <a:cxn ang="0">
                  <a:pos x="7" y="253"/>
                </a:cxn>
                <a:cxn ang="0">
                  <a:pos x="30" y="260"/>
                </a:cxn>
                <a:cxn ang="0">
                  <a:pos x="50" y="263"/>
                </a:cxn>
                <a:cxn ang="0">
                  <a:pos x="90" y="262"/>
                </a:cxn>
                <a:cxn ang="0">
                  <a:pos x="127" y="239"/>
                </a:cxn>
                <a:cxn ang="0">
                  <a:pos x="145" y="204"/>
                </a:cxn>
                <a:cxn ang="0">
                  <a:pos x="145" y="165"/>
                </a:cxn>
                <a:cxn ang="0">
                  <a:pos x="127" y="137"/>
                </a:cxn>
                <a:cxn ang="0">
                  <a:pos x="97" y="120"/>
                </a:cxn>
                <a:cxn ang="0">
                  <a:pos x="67" y="106"/>
                </a:cxn>
                <a:cxn ang="0">
                  <a:pos x="42" y="88"/>
                </a:cxn>
                <a:cxn ang="0">
                  <a:pos x="33" y="61"/>
                </a:cxn>
                <a:cxn ang="0">
                  <a:pos x="42" y="30"/>
                </a:cxn>
                <a:cxn ang="0">
                  <a:pos x="68" y="16"/>
                </a:cxn>
                <a:cxn ang="0">
                  <a:pos x="101" y="18"/>
                </a:cxn>
                <a:cxn ang="0">
                  <a:pos x="124" y="33"/>
                </a:cxn>
                <a:cxn ang="0">
                  <a:pos x="130" y="52"/>
                </a:cxn>
                <a:cxn ang="0">
                  <a:pos x="137" y="57"/>
                </a:cxn>
                <a:cxn ang="0">
                  <a:pos x="136" y="12"/>
                </a:cxn>
              </a:cxnLst>
              <a:rect l="0" t="0" r="r" b="b"/>
              <a:pathLst>
                <a:path w="147" h="263">
                  <a:moveTo>
                    <a:pt x="136" y="12"/>
                  </a:moveTo>
                  <a:lnTo>
                    <a:pt x="133" y="11"/>
                  </a:lnTo>
                  <a:lnTo>
                    <a:pt x="124" y="7"/>
                  </a:lnTo>
                  <a:lnTo>
                    <a:pt x="111" y="5"/>
                  </a:lnTo>
                  <a:lnTo>
                    <a:pt x="97" y="2"/>
                  </a:lnTo>
                  <a:lnTo>
                    <a:pt x="84" y="0"/>
                  </a:lnTo>
                  <a:lnTo>
                    <a:pt x="57" y="5"/>
                  </a:lnTo>
                  <a:lnTo>
                    <a:pt x="36" y="16"/>
                  </a:lnTo>
                  <a:lnTo>
                    <a:pt x="20" y="31"/>
                  </a:lnTo>
                  <a:lnTo>
                    <a:pt x="10" y="52"/>
                  </a:lnTo>
                  <a:lnTo>
                    <a:pt x="5" y="73"/>
                  </a:lnTo>
                  <a:lnTo>
                    <a:pt x="8" y="94"/>
                  </a:lnTo>
                  <a:lnTo>
                    <a:pt x="16" y="109"/>
                  </a:lnTo>
                  <a:lnTo>
                    <a:pt x="27" y="121"/>
                  </a:lnTo>
                  <a:lnTo>
                    <a:pt x="39" y="132"/>
                  </a:lnTo>
                  <a:lnTo>
                    <a:pt x="54" y="139"/>
                  </a:lnTo>
                  <a:lnTo>
                    <a:pt x="70" y="146"/>
                  </a:lnTo>
                  <a:lnTo>
                    <a:pt x="85" y="153"/>
                  </a:lnTo>
                  <a:lnTo>
                    <a:pt x="99" y="161"/>
                  </a:lnTo>
                  <a:lnTo>
                    <a:pt x="110" y="172"/>
                  </a:lnTo>
                  <a:lnTo>
                    <a:pt x="117" y="184"/>
                  </a:lnTo>
                  <a:lnTo>
                    <a:pt x="121" y="199"/>
                  </a:lnTo>
                  <a:lnTo>
                    <a:pt x="116" y="218"/>
                  </a:lnTo>
                  <a:lnTo>
                    <a:pt x="107" y="234"/>
                  </a:lnTo>
                  <a:lnTo>
                    <a:pt x="93" y="246"/>
                  </a:lnTo>
                  <a:lnTo>
                    <a:pt x="76" y="251"/>
                  </a:lnTo>
                  <a:lnTo>
                    <a:pt x="56" y="253"/>
                  </a:lnTo>
                  <a:lnTo>
                    <a:pt x="37" y="246"/>
                  </a:lnTo>
                  <a:lnTo>
                    <a:pt x="19" y="236"/>
                  </a:lnTo>
                  <a:lnTo>
                    <a:pt x="13" y="225"/>
                  </a:lnTo>
                  <a:lnTo>
                    <a:pt x="10" y="215"/>
                  </a:lnTo>
                  <a:lnTo>
                    <a:pt x="8" y="203"/>
                  </a:lnTo>
                  <a:lnTo>
                    <a:pt x="3" y="203"/>
                  </a:lnTo>
                  <a:lnTo>
                    <a:pt x="2" y="203"/>
                  </a:lnTo>
                  <a:lnTo>
                    <a:pt x="0" y="203"/>
                  </a:lnTo>
                  <a:lnTo>
                    <a:pt x="0" y="203"/>
                  </a:lnTo>
                  <a:lnTo>
                    <a:pt x="3" y="251"/>
                  </a:lnTo>
                  <a:lnTo>
                    <a:pt x="7" y="253"/>
                  </a:lnTo>
                  <a:lnTo>
                    <a:pt x="16" y="256"/>
                  </a:lnTo>
                  <a:lnTo>
                    <a:pt x="30" y="260"/>
                  </a:lnTo>
                  <a:lnTo>
                    <a:pt x="47" y="263"/>
                  </a:lnTo>
                  <a:lnTo>
                    <a:pt x="50" y="263"/>
                  </a:lnTo>
                  <a:lnTo>
                    <a:pt x="73" y="263"/>
                  </a:lnTo>
                  <a:lnTo>
                    <a:pt x="90" y="262"/>
                  </a:lnTo>
                  <a:lnTo>
                    <a:pt x="111" y="253"/>
                  </a:lnTo>
                  <a:lnTo>
                    <a:pt x="127" y="239"/>
                  </a:lnTo>
                  <a:lnTo>
                    <a:pt x="137" y="223"/>
                  </a:lnTo>
                  <a:lnTo>
                    <a:pt x="145" y="204"/>
                  </a:lnTo>
                  <a:lnTo>
                    <a:pt x="147" y="185"/>
                  </a:lnTo>
                  <a:lnTo>
                    <a:pt x="145" y="165"/>
                  </a:lnTo>
                  <a:lnTo>
                    <a:pt x="137" y="149"/>
                  </a:lnTo>
                  <a:lnTo>
                    <a:pt x="127" y="137"/>
                  </a:lnTo>
                  <a:lnTo>
                    <a:pt x="113" y="127"/>
                  </a:lnTo>
                  <a:lnTo>
                    <a:pt x="97" y="120"/>
                  </a:lnTo>
                  <a:lnTo>
                    <a:pt x="82" y="113"/>
                  </a:lnTo>
                  <a:lnTo>
                    <a:pt x="67" y="106"/>
                  </a:lnTo>
                  <a:lnTo>
                    <a:pt x="53" y="97"/>
                  </a:lnTo>
                  <a:lnTo>
                    <a:pt x="42" y="88"/>
                  </a:lnTo>
                  <a:lnTo>
                    <a:pt x="34" y="76"/>
                  </a:lnTo>
                  <a:lnTo>
                    <a:pt x="33" y="61"/>
                  </a:lnTo>
                  <a:lnTo>
                    <a:pt x="34" y="43"/>
                  </a:lnTo>
                  <a:lnTo>
                    <a:pt x="42" y="30"/>
                  </a:lnTo>
                  <a:lnTo>
                    <a:pt x="54" y="21"/>
                  </a:lnTo>
                  <a:lnTo>
                    <a:pt x="68" y="16"/>
                  </a:lnTo>
                  <a:lnTo>
                    <a:pt x="85" y="14"/>
                  </a:lnTo>
                  <a:lnTo>
                    <a:pt x="101" y="18"/>
                  </a:lnTo>
                  <a:lnTo>
                    <a:pt x="117" y="26"/>
                  </a:lnTo>
                  <a:lnTo>
                    <a:pt x="124" y="33"/>
                  </a:lnTo>
                  <a:lnTo>
                    <a:pt x="127" y="43"/>
                  </a:lnTo>
                  <a:lnTo>
                    <a:pt x="130" y="52"/>
                  </a:lnTo>
                  <a:lnTo>
                    <a:pt x="130" y="57"/>
                  </a:lnTo>
                  <a:lnTo>
                    <a:pt x="137" y="57"/>
                  </a:lnTo>
                  <a:lnTo>
                    <a:pt x="136" y="12"/>
                  </a:lnTo>
                  <a:lnTo>
                    <a:pt x="136" y="12"/>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7" name="Freeform 9"/>
            <p:cNvSpPr>
              <a:spLocks/>
            </p:cNvSpPr>
            <p:nvPr userDrawn="1"/>
          </p:nvSpPr>
          <p:spPr bwMode="auto">
            <a:xfrm>
              <a:off x="2158" y="391"/>
              <a:ext cx="162" cy="212"/>
            </a:xfrm>
            <a:custGeom>
              <a:avLst/>
              <a:gdLst/>
              <a:ahLst/>
              <a:cxnLst>
                <a:cxn ang="0">
                  <a:pos x="3" y="0"/>
                </a:cxn>
                <a:cxn ang="0">
                  <a:pos x="20" y="0"/>
                </a:cxn>
                <a:cxn ang="0">
                  <a:pos x="56" y="0"/>
                </a:cxn>
                <a:cxn ang="0">
                  <a:pos x="82" y="0"/>
                </a:cxn>
                <a:cxn ang="0">
                  <a:pos x="108" y="0"/>
                </a:cxn>
                <a:cxn ang="0">
                  <a:pos x="143" y="0"/>
                </a:cxn>
                <a:cxn ang="0">
                  <a:pos x="160" y="0"/>
                </a:cxn>
                <a:cxn ang="0">
                  <a:pos x="162" y="38"/>
                </a:cxn>
                <a:cxn ang="0">
                  <a:pos x="160" y="38"/>
                </a:cxn>
                <a:cxn ang="0">
                  <a:pos x="153" y="25"/>
                </a:cxn>
                <a:cxn ang="0">
                  <a:pos x="134" y="13"/>
                </a:cxn>
                <a:cxn ang="0">
                  <a:pos x="108" y="11"/>
                </a:cxn>
                <a:cxn ang="0">
                  <a:pos x="99" y="11"/>
                </a:cxn>
                <a:cxn ang="0">
                  <a:pos x="96" y="11"/>
                </a:cxn>
                <a:cxn ang="0">
                  <a:pos x="96" y="11"/>
                </a:cxn>
                <a:cxn ang="0">
                  <a:pos x="96" y="189"/>
                </a:cxn>
                <a:cxn ang="0">
                  <a:pos x="105" y="203"/>
                </a:cxn>
                <a:cxn ang="0">
                  <a:pos x="116" y="208"/>
                </a:cxn>
                <a:cxn ang="0">
                  <a:pos x="116" y="212"/>
                </a:cxn>
                <a:cxn ang="0">
                  <a:pos x="113" y="210"/>
                </a:cxn>
                <a:cxn ang="0">
                  <a:pos x="93" y="210"/>
                </a:cxn>
                <a:cxn ang="0">
                  <a:pos x="70" y="210"/>
                </a:cxn>
                <a:cxn ang="0">
                  <a:pos x="50" y="210"/>
                </a:cxn>
                <a:cxn ang="0">
                  <a:pos x="46" y="212"/>
                </a:cxn>
                <a:cxn ang="0">
                  <a:pos x="46" y="208"/>
                </a:cxn>
                <a:cxn ang="0">
                  <a:pos x="59" y="203"/>
                </a:cxn>
                <a:cxn ang="0">
                  <a:pos x="68" y="189"/>
                </a:cxn>
                <a:cxn ang="0">
                  <a:pos x="68" y="11"/>
                </a:cxn>
                <a:cxn ang="0">
                  <a:pos x="28" y="13"/>
                </a:cxn>
                <a:cxn ang="0">
                  <a:pos x="9" y="25"/>
                </a:cxn>
                <a:cxn ang="0">
                  <a:pos x="2" y="38"/>
                </a:cxn>
                <a:cxn ang="0">
                  <a:pos x="0" y="38"/>
                </a:cxn>
              </a:cxnLst>
              <a:rect l="0" t="0" r="r" b="b"/>
              <a:pathLst>
                <a:path w="162" h="212">
                  <a:moveTo>
                    <a:pt x="0" y="38"/>
                  </a:moveTo>
                  <a:lnTo>
                    <a:pt x="3" y="0"/>
                  </a:lnTo>
                  <a:lnTo>
                    <a:pt x="8" y="0"/>
                  </a:lnTo>
                  <a:lnTo>
                    <a:pt x="20" y="0"/>
                  </a:lnTo>
                  <a:lnTo>
                    <a:pt x="37" y="0"/>
                  </a:lnTo>
                  <a:lnTo>
                    <a:pt x="56" y="0"/>
                  </a:lnTo>
                  <a:lnTo>
                    <a:pt x="71" y="0"/>
                  </a:lnTo>
                  <a:lnTo>
                    <a:pt x="82" y="0"/>
                  </a:lnTo>
                  <a:lnTo>
                    <a:pt x="93" y="0"/>
                  </a:lnTo>
                  <a:lnTo>
                    <a:pt x="108" y="0"/>
                  </a:lnTo>
                  <a:lnTo>
                    <a:pt x="127" y="0"/>
                  </a:lnTo>
                  <a:lnTo>
                    <a:pt x="143" y="0"/>
                  </a:lnTo>
                  <a:lnTo>
                    <a:pt x="156" y="0"/>
                  </a:lnTo>
                  <a:lnTo>
                    <a:pt x="160" y="0"/>
                  </a:lnTo>
                  <a:lnTo>
                    <a:pt x="162" y="38"/>
                  </a:lnTo>
                  <a:lnTo>
                    <a:pt x="162" y="38"/>
                  </a:lnTo>
                  <a:lnTo>
                    <a:pt x="162" y="38"/>
                  </a:lnTo>
                  <a:lnTo>
                    <a:pt x="160" y="38"/>
                  </a:lnTo>
                  <a:lnTo>
                    <a:pt x="157" y="38"/>
                  </a:lnTo>
                  <a:lnTo>
                    <a:pt x="153" y="25"/>
                  </a:lnTo>
                  <a:lnTo>
                    <a:pt x="147" y="16"/>
                  </a:lnTo>
                  <a:lnTo>
                    <a:pt x="134" y="13"/>
                  </a:lnTo>
                  <a:lnTo>
                    <a:pt x="116" y="11"/>
                  </a:lnTo>
                  <a:lnTo>
                    <a:pt x="108" y="11"/>
                  </a:lnTo>
                  <a:lnTo>
                    <a:pt x="103" y="11"/>
                  </a:lnTo>
                  <a:lnTo>
                    <a:pt x="99" y="11"/>
                  </a:lnTo>
                  <a:lnTo>
                    <a:pt x="97" y="11"/>
                  </a:lnTo>
                  <a:lnTo>
                    <a:pt x="96" y="11"/>
                  </a:lnTo>
                  <a:lnTo>
                    <a:pt x="96" y="11"/>
                  </a:lnTo>
                  <a:lnTo>
                    <a:pt x="96" y="11"/>
                  </a:lnTo>
                  <a:lnTo>
                    <a:pt x="96" y="173"/>
                  </a:lnTo>
                  <a:lnTo>
                    <a:pt x="96" y="189"/>
                  </a:lnTo>
                  <a:lnTo>
                    <a:pt x="97" y="198"/>
                  </a:lnTo>
                  <a:lnTo>
                    <a:pt x="105" y="203"/>
                  </a:lnTo>
                  <a:lnTo>
                    <a:pt x="116" y="205"/>
                  </a:lnTo>
                  <a:lnTo>
                    <a:pt x="116" y="208"/>
                  </a:lnTo>
                  <a:lnTo>
                    <a:pt x="116" y="210"/>
                  </a:lnTo>
                  <a:lnTo>
                    <a:pt x="116" y="212"/>
                  </a:lnTo>
                  <a:lnTo>
                    <a:pt x="116" y="212"/>
                  </a:lnTo>
                  <a:lnTo>
                    <a:pt x="113" y="210"/>
                  </a:lnTo>
                  <a:lnTo>
                    <a:pt x="103" y="210"/>
                  </a:lnTo>
                  <a:lnTo>
                    <a:pt x="93" y="210"/>
                  </a:lnTo>
                  <a:lnTo>
                    <a:pt x="82" y="210"/>
                  </a:lnTo>
                  <a:lnTo>
                    <a:pt x="70" y="210"/>
                  </a:lnTo>
                  <a:lnTo>
                    <a:pt x="59" y="210"/>
                  </a:lnTo>
                  <a:lnTo>
                    <a:pt x="50" y="210"/>
                  </a:lnTo>
                  <a:lnTo>
                    <a:pt x="46" y="212"/>
                  </a:lnTo>
                  <a:lnTo>
                    <a:pt x="46" y="212"/>
                  </a:lnTo>
                  <a:lnTo>
                    <a:pt x="46" y="210"/>
                  </a:lnTo>
                  <a:lnTo>
                    <a:pt x="46" y="208"/>
                  </a:lnTo>
                  <a:lnTo>
                    <a:pt x="46" y="205"/>
                  </a:lnTo>
                  <a:lnTo>
                    <a:pt x="59" y="203"/>
                  </a:lnTo>
                  <a:lnTo>
                    <a:pt x="65" y="198"/>
                  </a:lnTo>
                  <a:lnTo>
                    <a:pt x="68" y="189"/>
                  </a:lnTo>
                  <a:lnTo>
                    <a:pt x="68" y="173"/>
                  </a:lnTo>
                  <a:lnTo>
                    <a:pt x="68" y="11"/>
                  </a:lnTo>
                  <a:lnTo>
                    <a:pt x="46" y="11"/>
                  </a:lnTo>
                  <a:lnTo>
                    <a:pt x="28" y="13"/>
                  </a:lnTo>
                  <a:lnTo>
                    <a:pt x="17" y="16"/>
                  </a:lnTo>
                  <a:lnTo>
                    <a:pt x="9" y="25"/>
                  </a:lnTo>
                  <a:lnTo>
                    <a:pt x="5" y="38"/>
                  </a:lnTo>
                  <a:lnTo>
                    <a:pt x="2" y="38"/>
                  </a:lnTo>
                  <a:lnTo>
                    <a:pt x="0" y="38"/>
                  </a:lnTo>
                  <a:lnTo>
                    <a:pt x="0" y="38"/>
                  </a:lnTo>
                  <a:lnTo>
                    <a:pt x="0" y="3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8" name="Freeform 10"/>
            <p:cNvSpPr>
              <a:spLocks/>
            </p:cNvSpPr>
            <p:nvPr userDrawn="1"/>
          </p:nvSpPr>
          <p:spPr bwMode="auto">
            <a:xfrm>
              <a:off x="2636" y="390"/>
              <a:ext cx="129" cy="211"/>
            </a:xfrm>
            <a:custGeom>
              <a:avLst/>
              <a:gdLst/>
              <a:ahLst/>
              <a:cxnLst>
                <a:cxn ang="0">
                  <a:pos x="4" y="0"/>
                </a:cxn>
                <a:cxn ang="0">
                  <a:pos x="29" y="0"/>
                </a:cxn>
                <a:cxn ang="0">
                  <a:pos x="57" y="0"/>
                </a:cxn>
                <a:cxn ang="0">
                  <a:pos x="92" y="0"/>
                </a:cxn>
                <a:cxn ang="0">
                  <a:pos x="115" y="0"/>
                </a:cxn>
                <a:cxn ang="0">
                  <a:pos x="118" y="24"/>
                </a:cxn>
                <a:cxn ang="0">
                  <a:pos x="115" y="34"/>
                </a:cxn>
                <a:cxn ang="0">
                  <a:pos x="106" y="19"/>
                </a:cxn>
                <a:cxn ang="0">
                  <a:pos x="86" y="12"/>
                </a:cxn>
                <a:cxn ang="0">
                  <a:pos x="43" y="12"/>
                </a:cxn>
                <a:cxn ang="0">
                  <a:pos x="43" y="29"/>
                </a:cxn>
                <a:cxn ang="0">
                  <a:pos x="43" y="62"/>
                </a:cxn>
                <a:cxn ang="0">
                  <a:pos x="43" y="91"/>
                </a:cxn>
                <a:cxn ang="0">
                  <a:pos x="71" y="95"/>
                </a:cxn>
                <a:cxn ang="0">
                  <a:pos x="98" y="91"/>
                </a:cxn>
                <a:cxn ang="0">
                  <a:pos x="106" y="74"/>
                </a:cxn>
                <a:cxn ang="0">
                  <a:pos x="111" y="93"/>
                </a:cxn>
                <a:cxn ang="0">
                  <a:pos x="109" y="128"/>
                </a:cxn>
                <a:cxn ang="0">
                  <a:pos x="103" y="117"/>
                </a:cxn>
                <a:cxn ang="0">
                  <a:pos x="88" y="107"/>
                </a:cxn>
                <a:cxn ang="0">
                  <a:pos x="43" y="107"/>
                </a:cxn>
                <a:cxn ang="0">
                  <a:pos x="71" y="199"/>
                </a:cxn>
                <a:cxn ang="0">
                  <a:pos x="108" y="194"/>
                </a:cxn>
                <a:cxn ang="0">
                  <a:pos x="124" y="171"/>
                </a:cxn>
                <a:cxn ang="0">
                  <a:pos x="128" y="183"/>
                </a:cxn>
                <a:cxn ang="0">
                  <a:pos x="121" y="206"/>
                </a:cxn>
                <a:cxn ang="0">
                  <a:pos x="115" y="211"/>
                </a:cxn>
                <a:cxn ang="0">
                  <a:pos x="86" y="211"/>
                </a:cxn>
                <a:cxn ang="0">
                  <a:pos x="54" y="211"/>
                </a:cxn>
                <a:cxn ang="0">
                  <a:pos x="29" y="211"/>
                </a:cxn>
                <a:cxn ang="0">
                  <a:pos x="4" y="211"/>
                </a:cxn>
                <a:cxn ang="0">
                  <a:pos x="0" y="206"/>
                </a:cxn>
                <a:cxn ang="0">
                  <a:pos x="14" y="200"/>
                </a:cxn>
                <a:cxn ang="0">
                  <a:pos x="17" y="174"/>
                </a:cxn>
                <a:cxn ang="0">
                  <a:pos x="17" y="20"/>
                </a:cxn>
                <a:cxn ang="0">
                  <a:pos x="7" y="7"/>
                </a:cxn>
                <a:cxn ang="0">
                  <a:pos x="0" y="0"/>
                </a:cxn>
              </a:cxnLst>
              <a:rect l="0" t="0" r="r" b="b"/>
              <a:pathLst>
                <a:path w="129" h="211">
                  <a:moveTo>
                    <a:pt x="0" y="0"/>
                  </a:moveTo>
                  <a:lnTo>
                    <a:pt x="4" y="0"/>
                  </a:lnTo>
                  <a:lnTo>
                    <a:pt x="15" y="0"/>
                  </a:lnTo>
                  <a:lnTo>
                    <a:pt x="29" y="0"/>
                  </a:lnTo>
                  <a:lnTo>
                    <a:pt x="44" y="0"/>
                  </a:lnTo>
                  <a:lnTo>
                    <a:pt x="57" y="0"/>
                  </a:lnTo>
                  <a:lnTo>
                    <a:pt x="74" y="0"/>
                  </a:lnTo>
                  <a:lnTo>
                    <a:pt x="92" y="0"/>
                  </a:lnTo>
                  <a:lnTo>
                    <a:pt x="106" y="0"/>
                  </a:lnTo>
                  <a:lnTo>
                    <a:pt x="115" y="0"/>
                  </a:lnTo>
                  <a:lnTo>
                    <a:pt x="117" y="10"/>
                  </a:lnTo>
                  <a:lnTo>
                    <a:pt x="118" y="24"/>
                  </a:lnTo>
                  <a:lnTo>
                    <a:pt x="118" y="34"/>
                  </a:lnTo>
                  <a:lnTo>
                    <a:pt x="115" y="34"/>
                  </a:lnTo>
                  <a:lnTo>
                    <a:pt x="111" y="26"/>
                  </a:lnTo>
                  <a:lnTo>
                    <a:pt x="106" y="19"/>
                  </a:lnTo>
                  <a:lnTo>
                    <a:pt x="98" y="14"/>
                  </a:lnTo>
                  <a:lnTo>
                    <a:pt x="86" y="12"/>
                  </a:lnTo>
                  <a:lnTo>
                    <a:pt x="67" y="10"/>
                  </a:lnTo>
                  <a:lnTo>
                    <a:pt x="43" y="12"/>
                  </a:lnTo>
                  <a:lnTo>
                    <a:pt x="43" y="17"/>
                  </a:lnTo>
                  <a:lnTo>
                    <a:pt x="43" y="29"/>
                  </a:lnTo>
                  <a:lnTo>
                    <a:pt x="43" y="45"/>
                  </a:lnTo>
                  <a:lnTo>
                    <a:pt x="43" y="62"/>
                  </a:lnTo>
                  <a:lnTo>
                    <a:pt x="43" y="79"/>
                  </a:lnTo>
                  <a:lnTo>
                    <a:pt x="43" y="91"/>
                  </a:lnTo>
                  <a:lnTo>
                    <a:pt x="43" y="95"/>
                  </a:lnTo>
                  <a:lnTo>
                    <a:pt x="71" y="95"/>
                  </a:lnTo>
                  <a:lnTo>
                    <a:pt x="88" y="95"/>
                  </a:lnTo>
                  <a:lnTo>
                    <a:pt x="98" y="91"/>
                  </a:lnTo>
                  <a:lnTo>
                    <a:pt x="104" y="84"/>
                  </a:lnTo>
                  <a:lnTo>
                    <a:pt x="106" y="74"/>
                  </a:lnTo>
                  <a:lnTo>
                    <a:pt x="111" y="74"/>
                  </a:lnTo>
                  <a:lnTo>
                    <a:pt x="111" y="93"/>
                  </a:lnTo>
                  <a:lnTo>
                    <a:pt x="109" y="109"/>
                  </a:lnTo>
                  <a:lnTo>
                    <a:pt x="109" y="128"/>
                  </a:lnTo>
                  <a:lnTo>
                    <a:pt x="104" y="128"/>
                  </a:lnTo>
                  <a:lnTo>
                    <a:pt x="103" y="117"/>
                  </a:lnTo>
                  <a:lnTo>
                    <a:pt x="98" y="110"/>
                  </a:lnTo>
                  <a:lnTo>
                    <a:pt x="88" y="107"/>
                  </a:lnTo>
                  <a:lnTo>
                    <a:pt x="69" y="107"/>
                  </a:lnTo>
                  <a:lnTo>
                    <a:pt x="43" y="107"/>
                  </a:lnTo>
                  <a:lnTo>
                    <a:pt x="43" y="197"/>
                  </a:lnTo>
                  <a:lnTo>
                    <a:pt x="71" y="199"/>
                  </a:lnTo>
                  <a:lnTo>
                    <a:pt x="91" y="197"/>
                  </a:lnTo>
                  <a:lnTo>
                    <a:pt x="108" y="194"/>
                  </a:lnTo>
                  <a:lnTo>
                    <a:pt x="117" y="185"/>
                  </a:lnTo>
                  <a:lnTo>
                    <a:pt x="124" y="171"/>
                  </a:lnTo>
                  <a:lnTo>
                    <a:pt x="129" y="173"/>
                  </a:lnTo>
                  <a:lnTo>
                    <a:pt x="128" y="183"/>
                  </a:lnTo>
                  <a:lnTo>
                    <a:pt x="124" y="195"/>
                  </a:lnTo>
                  <a:lnTo>
                    <a:pt x="121" y="206"/>
                  </a:lnTo>
                  <a:lnTo>
                    <a:pt x="120" y="211"/>
                  </a:lnTo>
                  <a:lnTo>
                    <a:pt x="115" y="211"/>
                  </a:lnTo>
                  <a:lnTo>
                    <a:pt x="103" y="211"/>
                  </a:lnTo>
                  <a:lnTo>
                    <a:pt x="86" y="211"/>
                  </a:lnTo>
                  <a:lnTo>
                    <a:pt x="69" y="211"/>
                  </a:lnTo>
                  <a:lnTo>
                    <a:pt x="54" y="211"/>
                  </a:lnTo>
                  <a:lnTo>
                    <a:pt x="44" y="211"/>
                  </a:lnTo>
                  <a:lnTo>
                    <a:pt x="29" y="211"/>
                  </a:lnTo>
                  <a:lnTo>
                    <a:pt x="15" y="211"/>
                  </a:lnTo>
                  <a:lnTo>
                    <a:pt x="4" y="211"/>
                  </a:lnTo>
                  <a:lnTo>
                    <a:pt x="0" y="211"/>
                  </a:lnTo>
                  <a:lnTo>
                    <a:pt x="0" y="206"/>
                  </a:lnTo>
                  <a:lnTo>
                    <a:pt x="9" y="204"/>
                  </a:lnTo>
                  <a:lnTo>
                    <a:pt x="14" y="200"/>
                  </a:lnTo>
                  <a:lnTo>
                    <a:pt x="17" y="192"/>
                  </a:lnTo>
                  <a:lnTo>
                    <a:pt x="17" y="174"/>
                  </a:lnTo>
                  <a:lnTo>
                    <a:pt x="17" y="36"/>
                  </a:lnTo>
                  <a:lnTo>
                    <a:pt x="17" y="20"/>
                  </a:lnTo>
                  <a:lnTo>
                    <a:pt x="14" y="10"/>
                  </a:lnTo>
                  <a:lnTo>
                    <a:pt x="7" y="7"/>
                  </a:lnTo>
                  <a:lnTo>
                    <a:pt x="0" y="5"/>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9" name="Freeform 11"/>
            <p:cNvSpPr>
              <a:spLocks/>
            </p:cNvSpPr>
            <p:nvPr userDrawn="1"/>
          </p:nvSpPr>
          <p:spPr bwMode="auto">
            <a:xfrm>
              <a:off x="2848" y="346"/>
              <a:ext cx="210" cy="258"/>
            </a:xfrm>
            <a:custGeom>
              <a:avLst/>
              <a:gdLst/>
              <a:ahLst/>
              <a:cxnLst>
                <a:cxn ang="0">
                  <a:pos x="3" y="0"/>
                </a:cxn>
                <a:cxn ang="0">
                  <a:pos x="25" y="0"/>
                </a:cxn>
                <a:cxn ang="0">
                  <a:pos x="50" y="0"/>
                </a:cxn>
                <a:cxn ang="0">
                  <a:pos x="71" y="0"/>
                </a:cxn>
                <a:cxn ang="0">
                  <a:pos x="76" y="7"/>
                </a:cxn>
                <a:cxn ang="0">
                  <a:pos x="65" y="11"/>
                </a:cxn>
                <a:cxn ang="0">
                  <a:pos x="57" y="21"/>
                </a:cxn>
                <a:cxn ang="0">
                  <a:pos x="53" y="51"/>
                </a:cxn>
                <a:cxn ang="0">
                  <a:pos x="54" y="180"/>
                </a:cxn>
                <a:cxn ang="0">
                  <a:pos x="59" y="205"/>
                </a:cxn>
                <a:cxn ang="0">
                  <a:pos x="62" y="212"/>
                </a:cxn>
                <a:cxn ang="0">
                  <a:pos x="70" y="222"/>
                </a:cxn>
                <a:cxn ang="0">
                  <a:pos x="94" y="238"/>
                </a:cxn>
                <a:cxn ang="0">
                  <a:pos x="133" y="238"/>
                </a:cxn>
                <a:cxn ang="0">
                  <a:pos x="156" y="222"/>
                </a:cxn>
                <a:cxn ang="0">
                  <a:pos x="164" y="212"/>
                </a:cxn>
                <a:cxn ang="0">
                  <a:pos x="167" y="205"/>
                </a:cxn>
                <a:cxn ang="0">
                  <a:pos x="171" y="182"/>
                </a:cxn>
                <a:cxn ang="0">
                  <a:pos x="173" y="154"/>
                </a:cxn>
                <a:cxn ang="0">
                  <a:pos x="173" y="116"/>
                </a:cxn>
                <a:cxn ang="0">
                  <a:pos x="173" y="71"/>
                </a:cxn>
                <a:cxn ang="0">
                  <a:pos x="173" y="51"/>
                </a:cxn>
                <a:cxn ang="0">
                  <a:pos x="170" y="19"/>
                </a:cxn>
                <a:cxn ang="0">
                  <a:pos x="156" y="9"/>
                </a:cxn>
                <a:cxn ang="0">
                  <a:pos x="144" y="0"/>
                </a:cxn>
                <a:cxn ang="0">
                  <a:pos x="160" y="0"/>
                </a:cxn>
                <a:cxn ang="0">
                  <a:pos x="194" y="0"/>
                </a:cxn>
                <a:cxn ang="0">
                  <a:pos x="210" y="0"/>
                </a:cxn>
                <a:cxn ang="0">
                  <a:pos x="210" y="4"/>
                </a:cxn>
                <a:cxn ang="0">
                  <a:pos x="210" y="7"/>
                </a:cxn>
                <a:cxn ang="0">
                  <a:pos x="196" y="13"/>
                </a:cxn>
                <a:cxn ang="0">
                  <a:pos x="188" y="30"/>
                </a:cxn>
                <a:cxn ang="0">
                  <a:pos x="188" y="170"/>
                </a:cxn>
                <a:cxn ang="0">
                  <a:pos x="180" y="210"/>
                </a:cxn>
                <a:cxn ang="0">
                  <a:pos x="170" y="229"/>
                </a:cxn>
                <a:cxn ang="0">
                  <a:pos x="167" y="234"/>
                </a:cxn>
                <a:cxn ang="0">
                  <a:pos x="145" y="250"/>
                </a:cxn>
                <a:cxn ang="0">
                  <a:pos x="103" y="258"/>
                </a:cxn>
                <a:cxn ang="0">
                  <a:pos x="80" y="257"/>
                </a:cxn>
                <a:cxn ang="0">
                  <a:pos x="50" y="241"/>
                </a:cxn>
                <a:cxn ang="0">
                  <a:pos x="34" y="225"/>
                </a:cxn>
                <a:cxn ang="0">
                  <a:pos x="31" y="222"/>
                </a:cxn>
                <a:cxn ang="0">
                  <a:pos x="25" y="203"/>
                </a:cxn>
                <a:cxn ang="0">
                  <a:pos x="20" y="158"/>
                </a:cxn>
                <a:cxn ang="0">
                  <a:pos x="20" y="32"/>
                </a:cxn>
                <a:cxn ang="0">
                  <a:pos x="14" y="13"/>
                </a:cxn>
                <a:cxn ang="0">
                  <a:pos x="0" y="7"/>
                </a:cxn>
                <a:cxn ang="0">
                  <a:pos x="0" y="0"/>
                </a:cxn>
              </a:cxnLst>
              <a:rect l="0" t="0" r="r" b="b"/>
              <a:pathLst>
                <a:path w="210" h="258">
                  <a:moveTo>
                    <a:pt x="0" y="0"/>
                  </a:moveTo>
                  <a:lnTo>
                    <a:pt x="3" y="0"/>
                  </a:lnTo>
                  <a:lnTo>
                    <a:pt x="13" y="0"/>
                  </a:lnTo>
                  <a:lnTo>
                    <a:pt x="25" y="0"/>
                  </a:lnTo>
                  <a:lnTo>
                    <a:pt x="37" y="0"/>
                  </a:lnTo>
                  <a:lnTo>
                    <a:pt x="50" y="0"/>
                  </a:lnTo>
                  <a:lnTo>
                    <a:pt x="62" y="0"/>
                  </a:lnTo>
                  <a:lnTo>
                    <a:pt x="71" y="0"/>
                  </a:lnTo>
                  <a:lnTo>
                    <a:pt x="76" y="0"/>
                  </a:lnTo>
                  <a:lnTo>
                    <a:pt x="76" y="7"/>
                  </a:lnTo>
                  <a:lnTo>
                    <a:pt x="70" y="7"/>
                  </a:lnTo>
                  <a:lnTo>
                    <a:pt x="65" y="11"/>
                  </a:lnTo>
                  <a:lnTo>
                    <a:pt x="60" y="14"/>
                  </a:lnTo>
                  <a:lnTo>
                    <a:pt x="57" y="21"/>
                  </a:lnTo>
                  <a:lnTo>
                    <a:pt x="54" y="32"/>
                  </a:lnTo>
                  <a:lnTo>
                    <a:pt x="53" y="51"/>
                  </a:lnTo>
                  <a:lnTo>
                    <a:pt x="53" y="158"/>
                  </a:lnTo>
                  <a:lnTo>
                    <a:pt x="54" y="180"/>
                  </a:lnTo>
                  <a:lnTo>
                    <a:pt x="56" y="196"/>
                  </a:lnTo>
                  <a:lnTo>
                    <a:pt x="59" y="205"/>
                  </a:lnTo>
                  <a:lnTo>
                    <a:pt x="62" y="210"/>
                  </a:lnTo>
                  <a:lnTo>
                    <a:pt x="62" y="212"/>
                  </a:lnTo>
                  <a:lnTo>
                    <a:pt x="63" y="213"/>
                  </a:lnTo>
                  <a:lnTo>
                    <a:pt x="70" y="222"/>
                  </a:lnTo>
                  <a:lnTo>
                    <a:pt x="79" y="231"/>
                  </a:lnTo>
                  <a:lnTo>
                    <a:pt x="94" y="238"/>
                  </a:lnTo>
                  <a:lnTo>
                    <a:pt x="114" y="241"/>
                  </a:lnTo>
                  <a:lnTo>
                    <a:pt x="133" y="238"/>
                  </a:lnTo>
                  <a:lnTo>
                    <a:pt x="147" y="231"/>
                  </a:lnTo>
                  <a:lnTo>
                    <a:pt x="156" y="222"/>
                  </a:lnTo>
                  <a:lnTo>
                    <a:pt x="162" y="213"/>
                  </a:lnTo>
                  <a:lnTo>
                    <a:pt x="164" y="212"/>
                  </a:lnTo>
                  <a:lnTo>
                    <a:pt x="164" y="210"/>
                  </a:lnTo>
                  <a:lnTo>
                    <a:pt x="167" y="205"/>
                  </a:lnTo>
                  <a:lnTo>
                    <a:pt x="168" y="196"/>
                  </a:lnTo>
                  <a:lnTo>
                    <a:pt x="171" y="182"/>
                  </a:lnTo>
                  <a:lnTo>
                    <a:pt x="173" y="160"/>
                  </a:lnTo>
                  <a:lnTo>
                    <a:pt x="173" y="154"/>
                  </a:lnTo>
                  <a:lnTo>
                    <a:pt x="173" y="139"/>
                  </a:lnTo>
                  <a:lnTo>
                    <a:pt x="173" y="116"/>
                  </a:lnTo>
                  <a:lnTo>
                    <a:pt x="173" y="94"/>
                  </a:lnTo>
                  <a:lnTo>
                    <a:pt x="173" y="71"/>
                  </a:lnTo>
                  <a:lnTo>
                    <a:pt x="173" y="56"/>
                  </a:lnTo>
                  <a:lnTo>
                    <a:pt x="173" y="51"/>
                  </a:lnTo>
                  <a:lnTo>
                    <a:pt x="171" y="32"/>
                  </a:lnTo>
                  <a:lnTo>
                    <a:pt x="170" y="19"/>
                  </a:lnTo>
                  <a:lnTo>
                    <a:pt x="165" y="13"/>
                  </a:lnTo>
                  <a:lnTo>
                    <a:pt x="156" y="9"/>
                  </a:lnTo>
                  <a:lnTo>
                    <a:pt x="144" y="7"/>
                  </a:lnTo>
                  <a:lnTo>
                    <a:pt x="144" y="0"/>
                  </a:lnTo>
                  <a:lnTo>
                    <a:pt x="148" y="0"/>
                  </a:lnTo>
                  <a:lnTo>
                    <a:pt x="160" y="0"/>
                  </a:lnTo>
                  <a:lnTo>
                    <a:pt x="179" y="0"/>
                  </a:lnTo>
                  <a:lnTo>
                    <a:pt x="194" y="0"/>
                  </a:lnTo>
                  <a:lnTo>
                    <a:pt x="205" y="0"/>
                  </a:lnTo>
                  <a:lnTo>
                    <a:pt x="210" y="0"/>
                  </a:lnTo>
                  <a:lnTo>
                    <a:pt x="210" y="0"/>
                  </a:lnTo>
                  <a:lnTo>
                    <a:pt x="210" y="4"/>
                  </a:lnTo>
                  <a:lnTo>
                    <a:pt x="210" y="6"/>
                  </a:lnTo>
                  <a:lnTo>
                    <a:pt x="210" y="7"/>
                  </a:lnTo>
                  <a:lnTo>
                    <a:pt x="202" y="9"/>
                  </a:lnTo>
                  <a:lnTo>
                    <a:pt x="196" y="13"/>
                  </a:lnTo>
                  <a:lnTo>
                    <a:pt x="191" y="19"/>
                  </a:lnTo>
                  <a:lnTo>
                    <a:pt x="188" y="30"/>
                  </a:lnTo>
                  <a:lnTo>
                    <a:pt x="188" y="49"/>
                  </a:lnTo>
                  <a:lnTo>
                    <a:pt x="188" y="170"/>
                  </a:lnTo>
                  <a:lnTo>
                    <a:pt x="185" y="193"/>
                  </a:lnTo>
                  <a:lnTo>
                    <a:pt x="180" y="210"/>
                  </a:lnTo>
                  <a:lnTo>
                    <a:pt x="176" y="222"/>
                  </a:lnTo>
                  <a:lnTo>
                    <a:pt x="170" y="229"/>
                  </a:lnTo>
                  <a:lnTo>
                    <a:pt x="168" y="231"/>
                  </a:lnTo>
                  <a:lnTo>
                    <a:pt x="167" y="234"/>
                  </a:lnTo>
                  <a:lnTo>
                    <a:pt x="157" y="241"/>
                  </a:lnTo>
                  <a:lnTo>
                    <a:pt x="145" y="250"/>
                  </a:lnTo>
                  <a:lnTo>
                    <a:pt x="127" y="257"/>
                  </a:lnTo>
                  <a:lnTo>
                    <a:pt x="103" y="258"/>
                  </a:lnTo>
                  <a:lnTo>
                    <a:pt x="99" y="258"/>
                  </a:lnTo>
                  <a:lnTo>
                    <a:pt x="80" y="257"/>
                  </a:lnTo>
                  <a:lnTo>
                    <a:pt x="62" y="250"/>
                  </a:lnTo>
                  <a:lnTo>
                    <a:pt x="50" y="241"/>
                  </a:lnTo>
                  <a:lnTo>
                    <a:pt x="40" y="232"/>
                  </a:lnTo>
                  <a:lnTo>
                    <a:pt x="34" y="225"/>
                  </a:lnTo>
                  <a:lnTo>
                    <a:pt x="33" y="224"/>
                  </a:lnTo>
                  <a:lnTo>
                    <a:pt x="31" y="222"/>
                  </a:lnTo>
                  <a:lnTo>
                    <a:pt x="28" y="215"/>
                  </a:lnTo>
                  <a:lnTo>
                    <a:pt x="25" y="203"/>
                  </a:lnTo>
                  <a:lnTo>
                    <a:pt x="22" y="184"/>
                  </a:lnTo>
                  <a:lnTo>
                    <a:pt x="20" y="158"/>
                  </a:lnTo>
                  <a:lnTo>
                    <a:pt x="20" y="51"/>
                  </a:lnTo>
                  <a:lnTo>
                    <a:pt x="20" y="32"/>
                  </a:lnTo>
                  <a:lnTo>
                    <a:pt x="17" y="19"/>
                  </a:lnTo>
                  <a:lnTo>
                    <a:pt x="14" y="13"/>
                  </a:lnTo>
                  <a:lnTo>
                    <a:pt x="8" y="9"/>
                  </a:lnTo>
                  <a:lnTo>
                    <a:pt x="0" y="7"/>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0" name="Freeform 12"/>
            <p:cNvSpPr>
              <a:spLocks/>
            </p:cNvSpPr>
            <p:nvPr userDrawn="1"/>
          </p:nvSpPr>
          <p:spPr bwMode="auto">
            <a:xfrm>
              <a:off x="3062" y="391"/>
              <a:ext cx="202" cy="213"/>
            </a:xfrm>
            <a:custGeom>
              <a:avLst/>
              <a:gdLst/>
              <a:ahLst/>
              <a:cxnLst>
                <a:cxn ang="0">
                  <a:pos x="0" y="0"/>
                </a:cxn>
                <a:cxn ang="0">
                  <a:pos x="2" y="0"/>
                </a:cxn>
                <a:cxn ang="0">
                  <a:pos x="5" y="0"/>
                </a:cxn>
                <a:cxn ang="0">
                  <a:pos x="11" y="0"/>
                </a:cxn>
                <a:cxn ang="0">
                  <a:pos x="17" y="0"/>
                </a:cxn>
                <a:cxn ang="0">
                  <a:pos x="25" y="0"/>
                </a:cxn>
                <a:cxn ang="0">
                  <a:pos x="33" y="0"/>
                </a:cxn>
                <a:cxn ang="0">
                  <a:pos x="39" y="0"/>
                </a:cxn>
                <a:cxn ang="0">
                  <a:pos x="42" y="0"/>
                </a:cxn>
                <a:cxn ang="0">
                  <a:pos x="42" y="0"/>
                </a:cxn>
                <a:cxn ang="0">
                  <a:pos x="171" y="163"/>
                </a:cxn>
                <a:cxn ang="0">
                  <a:pos x="171" y="35"/>
                </a:cxn>
                <a:cxn ang="0">
                  <a:pos x="170" y="21"/>
                </a:cxn>
                <a:cxn ang="0">
                  <a:pos x="167" y="13"/>
                </a:cxn>
                <a:cxn ang="0">
                  <a:pos x="159" y="7"/>
                </a:cxn>
                <a:cxn ang="0">
                  <a:pos x="148" y="6"/>
                </a:cxn>
                <a:cxn ang="0">
                  <a:pos x="148" y="0"/>
                </a:cxn>
                <a:cxn ang="0">
                  <a:pos x="153" y="0"/>
                </a:cxn>
                <a:cxn ang="0">
                  <a:pos x="164" y="0"/>
                </a:cxn>
                <a:cxn ang="0">
                  <a:pos x="176" y="0"/>
                </a:cxn>
                <a:cxn ang="0">
                  <a:pos x="188" y="0"/>
                </a:cxn>
                <a:cxn ang="0">
                  <a:pos x="199" y="0"/>
                </a:cxn>
                <a:cxn ang="0">
                  <a:pos x="202" y="0"/>
                </a:cxn>
                <a:cxn ang="0">
                  <a:pos x="202" y="6"/>
                </a:cxn>
                <a:cxn ang="0">
                  <a:pos x="193" y="9"/>
                </a:cxn>
                <a:cxn ang="0">
                  <a:pos x="188" y="13"/>
                </a:cxn>
                <a:cxn ang="0">
                  <a:pos x="185" y="21"/>
                </a:cxn>
                <a:cxn ang="0">
                  <a:pos x="184" y="35"/>
                </a:cxn>
                <a:cxn ang="0">
                  <a:pos x="184" y="213"/>
                </a:cxn>
                <a:cxn ang="0">
                  <a:pos x="181" y="213"/>
                </a:cxn>
                <a:cxn ang="0">
                  <a:pos x="174" y="213"/>
                </a:cxn>
                <a:cxn ang="0">
                  <a:pos x="40" y="42"/>
                </a:cxn>
                <a:cxn ang="0">
                  <a:pos x="40" y="173"/>
                </a:cxn>
                <a:cxn ang="0">
                  <a:pos x="40" y="186"/>
                </a:cxn>
                <a:cxn ang="0">
                  <a:pos x="43" y="196"/>
                </a:cxn>
                <a:cxn ang="0">
                  <a:pos x="50" y="201"/>
                </a:cxn>
                <a:cxn ang="0">
                  <a:pos x="62" y="205"/>
                </a:cxn>
                <a:cxn ang="0">
                  <a:pos x="62" y="210"/>
                </a:cxn>
                <a:cxn ang="0">
                  <a:pos x="57" y="210"/>
                </a:cxn>
                <a:cxn ang="0">
                  <a:pos x="47" y="210"/>
                </a:cxn>
                <a:cxn ang="0">
                  <a:pos x="34" y="210"/>
                </a:cxn>
                <a:cxn ang="0">
                  <a:pos x="22" y="210"/>
                </a:cxn>
                <a:cxn ang="0">
                  <a:pos x="11" y="210"/>
                </a:cxn>
                <a:cxn ang="0">
                  <a:pos x="7" y="210"/>
                </a:cxn>
                <a:cxn ang="0">
                  <a:pos x="7" y="205"/>
                </a:cxn>
                <a:cxn ang="0">
                  <a:pos x="17" y="201"/>
                </a:cxn>
                <a:cxn ang="0">
                  <a:pos x="25" y="196"/>
                </a:cxn>
                <a:cxn ang="0">
                  <a:pos x="28" y="186"/>
                </a:cxn>
                <a:cxn ang="0">
                  <a:pos x="28" y="173"/>
                </a:cxn>
                <a:cxn ang="0">
                  <a:pos x="28" y="35"/>
                </a:cxn>
                <a:cxn ang="0">
                  <a:pos x="27" y="21"/>
                </a:cxn>
                <a:cxn ang="0">
                  <a:pos x="19" y="13"/>
                </a:cxn>
                <a:cxn ang="0">
                  <a:pos x="11" y="7"/>
                </a:cxn>
                <a:cxn ang="0">
                  <a:pos x="0" y="6"/>
                </a:cxn>
                <a:cxn ang="0">
                  <a:pos x="0" y="0"/>
                </a:cxn>
                <a:cxn ang="0">
                  <a:pos x="0" y="0"/>
                </a:cxn>
              </a:cxnLst>
              <a:rect l="0" t="0" r="r" b="b"/>
              <a:pathLst>
                <a:path w="202" h="213">
                  <a:moveTo>
                    <a:pt x="0" y="0"/>
                  </a:moveTo>
                  <a:lnTo>
                    <a:pt x="2" y="0"/>
                  </a:lnTo>
                  <a:lnTo>
                    <a:pt x="5" y="0"/>
                  </a:lnTo>
                  <a:lnTo>
                    <a:pt x="11" y="0"/>
                  </a:lnTo>
                  <a:lnTo>
                    <a:pt x="17" y="0"/>
                  </a:lnTo>
                  <a:lnTo>
                    <a:pt x="25" y="0"/>
                  </a:lnTo>
                  <a:lnTo>
                    <a:pt x="33" y="0"/>
                  </a:lnTo>
                  <a:lnTo>
                    <a:pt x="39" y="0"/>
                  </a:lnTo>
                  <a:lnTo>
                    <a:pt x="42" y="0"/>
                  </a:lnTo>
                  <a:lnTo>
                    <a:pt x="42" y="0"/>
                  </a:lnTo>
                  <a:lnTo>
                    <a:pt x="171" y="163"/>
                  </a:lnTo>
                  <a:lnTo>
                    <a:pt x="171" y="35"/>
                  </a:lnTo>
                  <a:lnTo>
                    <a:pt x="170" y="21"/>
                  </a:lnTo>
                  <a:lnTo>
                    <a:pt x="167" y="13"/>
                  </a:lnTo>
                  <a:lnTo>
                    <a:pt x="159" y="7"/>
                  </a:lnTo>
                  <a:lnTo>
                    <a:pt x="148" y="6"/>
                  </a:lnTo>
                  <a:lnTo>
                    <a:pt x="148" y="0"/>
                  </a:lnTo>
                  <a:lnTo>
                    <a:pt x="153" y="0"/>
                  </a:lnTo>
                  <a:lnTo>
                    <a:pt x="164" y="0"/>
                  </a:lnTo>
                  <a:lnTo>
                    <a:pt x="176" y="0"/>
                  </a:lnTo>
                  <a:lnTo>
                    <a:pt x="188" y="0"/>
                  </a:lnTo>
                  <a:lnTo>
                    <a:pt x="199" y="0"/>
                  </a:lnTo>
                  <a:lnTo>
                    <a:pt x="202" y="0"/>
                  </a:lnTo>
                  <a:lnTo>
                    <a:pt x="202" y="6"/>
                  </a:lnTo>
                  <a:lnTo>
                    <a:pt x="193" y="9"/>
                  </a:lnTo>
                  <a:lnTo>
                    <a:pt x="188" y="13"/>
                  </a:lnTo>
                  <a:lnTo>
                    <a:pt x="185" y="21"/>
                  </a:lnTo>
                  <a:lnTo>
                    <a:pt x="184" y="35"/>
                  </a:lnTo>
                  <a:lnTo>
                    <a:pt x="184" y="213"/>
                  </a:lnTo>
                  <a:lnTo>
                    <a:pt x="181" y="213"/>
                  </a:lnTo>
                  <a:lnTo>
                    <a:pt x="174" y="213"/>
                  </a:lnTo>
                  <a:lnTo>
                    <a:pt x="40" y="42"/>
                  </a:lnTo>
                  <a:lnTo>
                    <a:pt x="40" y="173"/>
                  </a:lnTo>
                  <a:lnTo>
                    <a:pt x="40" y="186"/>
                  </a:lnTo>
                  <a:lnTo>
                    <a:pt x="43" y="196"/>
                  </a:lnTo>
                  <a:lnTo>
                    <a:pt x="50" y="201"/>
                  </a:lnTo>
                  <a:lnTo>
                    <a:pt x="62" y="205"/>
                  </a:lnTo>
                  <a:lnTo>
                    <a:pt x="62" y="210"/>
                  </a:lnTo>
                  <a:lnTo>
                    <a:pt x="57" y="210"/>
                  </a:lnTo>
                  <a:lnTo>
                    <a:pt x="47" y="210"/>
                  </a:lnTo>
                  <a:lnTo>
                    <a:pt x="34" y="210"/>
                  </a:lnTo>
                  <a:lnTo>
                    <a:pt x="22" y="210"/>
                  </a:lnTo>
                  <a:lnTo>
                    <a:pt x="11" y="210"/>
                  </a:lnTo>
                  <a:lnTo>
                    <a:pt x="7" y="210"/>
                  </a:lnTo>
                  <a:lnTo>
                    <a:pt x="7" y="205"/>
                  </a:lnTo>
                  <a:lnTo>
                    <a:pt x="17" y="201"/>
                  </a:lnTo>
                  <a:lnTo>
                    <a:pt x="25" y="196"/>
                  </a:lnTo>
                  <a:lnTo>
                    <a:pt x="28" y="186"/>
                  </a:lnTo>
                  <a:lnTo>
                    <a:pt x="28" y="173"/>
                  </a:lnTo>
                  <a:lnTo>
                    <a:pt x="28" y="35"/>
                  </a:lnTo>
                  <a:lnTo>
                    <a:pt x="27" y="21"/>
                  </a:lnTo>
                  <a:lnTo>
                    <a:pt x="19" y="13"/>
                  </a:lnTo>
                  <a:lnTo>
                    <a:pt x="11" y="7"/>
                  </a:lnTo>
                  <a:lnTo>
                    <a:pt x="0" y="6"/>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1" name="Freeform 13"/>
            <p:cNvSpPr>
              <a:spLocks/>
            </p:cNvSpPr>
            <p:nvPr userDrawn="1"/>
          </p:nvSpPr>
          <p:spPr bwMode="auto">
            <a:xfrm>
              <a:off x="4224" y="391"/>
              <a:ext cx="160" cy="210"/>
            </a:xfrm>
            <a:custGeom>
              <a:avLst/>
              <a:gdLst/>
              <a:ahLst/>
              <a:cxnLst>
                <a:cxn ang="0">
                  <a:pos x="4" y="0"/>
                </a:cxn>
                <a:cxn ang="0">
                  <a:pos x="29" y="0"/>
                </a:cxn>
                <a:cxn ang="0">
                  <a:pos x="55" y="0"/>
                </a:cxn>
                <a:cxn ang="0">
                  <a:pos x="61" y="6"/>
                </a:cxn>
                <a:cxn ang="0">
                  <a:pos x="54" y="7"/>
                </a:cxn>
                <a:cxn ang="0">
                  <a:pos x="47" y="11"/>
                </a:cxn>
                <a:cxn ang="0">
                  <a:pos x="47" y="16"/>
                </a:cxn>
                <a:cxn ang="0">
                  <a:pos x="50" y="25"/>
                </a:cxn>
                <a:cxn ang="0">
                  <a:pos x="127" y="25"/>
                </a:cxn>
                <a:cxn ang="0">
                  <a:pos x="131" y="16"/>
                </a:cxn>
                <a:cxn ang="0">
                  <a:pos x="131" y="11"/>
                </a:cxn>
                <a:cxn ang="0">
                  <a:pos x="123" y="6"/>
                </a:cxn>
                <a:cxn ang="0">
                  <a:pos x="117" y="0"/>
                </a:cxn>
                <a:cxn ang="0">
                  <a:pos x="120" y="0"/>
                </a:cxn>
                <a:cxn ang="0">
                  <a:pos x="129" y="0"/>
                </a:cxn>
                <a:cxn ang="0">
                  <a:pos x="141" y="0"/>
                </a:cxn>
                <a:cxn ang="0">
                  <a:pos x="154" y="0"/>
                </a:cxn>
                <a:cxn ang="0">
                  <a:pos x="160" y="0"/>
                </a:cxn>
                <a:cxn ang="0">
                  <a:pos x="157" y="6"/>
                </a:cxn>
                <a:cxn ang="0">
                  <a:pos x="151" y="11"/>
                </a:cxn>
                <a:cxn ang="0">
                  <a:pos x="146" y="19"/>
                </a:cxn>
                <a:cxn ang="0">
                  <a:pos x="94" y="109"/>
                </a:cxn>
                <a:cxn ang="0">
                  <a:pos x="95" y="191"/>
                </a:cxn>
                <a:cxn ang="0">
                  <a:pos x="106" y="203"/>
                </a:cxn>
                <a:cxn ang="0">
                  <a:pos x="117" y="210"/>
                </a:cxn>
                <a:cxn ang="0">
                  <a:pos x="104" y="210"/>
                </a:cxn>
                <a:cxn ang="0">
                  <a:pos x="83" y="210"/>
                </a:cxn>
                <a:cxn ang="0">
                  <a:pos x="60" y="210"/>
                </a:cxn>
                <a:cxn ang="0">
                  <a:pos x="49" y="210"/>
                </a:cxn>
                <a:cxn ang="0">
                  <a:pos x="58" y="203"/>
                </a:cxn>
                <a:cxn ang="0">
                  <a:pos x="67" y="191"/>
                </a:cxn>
                <a:cxn ang="0">
                  <a:pos x="69" y="109"/>
                </a:cxn>
                <a:cxn ang="0">
                  <a:pos x="17" y="19"/>
                </a:cxn>
                <a:cxn ang="0">
                  <a:pos x="12" y="13"/>
                </a:cxn>
                <a:cxn ang="0">
                  <a:pos x="9" y="9"/>
                </a:cxn>
                <a:cxn ang="0">
                  <a:pos x="3" y="7"/>
                </a:cxn>
                <a:cxn ang="0">
                  <a:pos x="0" y="0"/>
                </a:cxn>
              </a:cxnLst>
              <a:rect l="0" t="0" r="r" b="b"/>
              <a:pathLst>
                <a:path w="160" h="210">
                  <a:moveTo>
                    <a:pt x="0" y="0"/>
                  </a:moveTo>
                  <a:lnTo>
                    <a:pt x="4" y="0"/>
                  </a:lnTo>
                  <a:lnTo>
                    <a:pt x="17" y="0"/>
                  </a:lnTo>
                  <a:lnTo>
                    <a:pt x="29" y="0"/>
                  </a:lnTo>
                  <a:lnTo>
                    <a:pt x="43" y="0"/>
                  </a:lnTo>
                  <a:lnTo>
                    <a:pt x="55" y="0"/>
                  </a:lnTo>
                  <a:lnTo>
                    <a:pt x="61" y="0"/>
                  </a:lnTo>
                  <a:lnTo>
                    <a:pt x="61" y="6"/>
                  </a:lnTo>
                  <a:lnTo>
                    <a:pt x="57" y="7"/>
                  </a:lnTo>
                  <a:lnTo>
                    <a:pt x="54" y="7"/>
                  </a:lnTo>
                  <a:lnTo>
                    <a:pt x="50" y="9"/>
                  </a:lnTo>
                  <a:lnTo>
                    <a:pt x="47" y="11"/>
                  </a:lnTo>
                  <a:lnTo>
                    <a:pt x="47" y="13"/>
                  </a:lnTo>
                  <a:lnTo>
                    <a:pt x="47" y="16"/>
                  </a:lnTo>
                  <a:lnTo>
                    <a:pt x="47" y="19"/>
                  </a:lnTo>
                  <a:lnTo>
                    <a:pt x="50" y="25"/>
                  </a:lnTo>
                  <a:lnTo>
                    <a:pt x="91" y="97"/>
                  </a:lnTo>
                  <a:lnTo>
                    <a:pt x="127" y="25"/>
                  </a:lnTo>
                  <a:lnTo>
                    <a:pt x="129" y="21"/>
                  </a:lnTo>
                  <a:lnTo>
                    <a:pt x="131" y="16"/>
                  </a:lnTo>
                  <a:lnTo>
                    <a:pt x="131" y="14"/>
                  </a:lnTo>
                  <a:lnTo>
                    <a:pt x="131" y="11"/>
                  </a:lnTo>
                  <a:lnTo>
                    <a:pt x="127" y="9"/>
                  </a:lnTo>
                  <a:lnTo>
                    <a:pt x="123" y="6"/>
                  </a:lnTo>
                  <a:lnTo>
                    <a:pt x="117" y="6"/>
                  </a:lnTo>
                  <a:lnTo>
                    <a:pt x="117" y="0"/>
                  </a:lnTo>
                  <a:lnTo>
                    <a:pt x="117" y="0"/>
                  </a:lnTo>
                  <a:lnTo>
                    <a:pt x="120" y="0"/>
                  </a:lnTo>
                  <a:lnTo>
                    <a:pt x="124" y="0"/>
                  </a:lnTo>
                  <a:lnTo>
                    <a:pt x="129" y="0"/>
                  </a:lnTo>
                  <a:lnTo>
                    <a:pt x="135" y="0"/>
                  </a:lnTo>
                  <a:lnTo>
                    <a:pt x="141" y="0"/>
                  </a:lnTo>
                  <a:lnTo>
                    <a:pt x="148" y="0"/>
                  </a:lnTo>
                  <a:lnTo>
                    <a:pt x="154" y="0"/>
                  </a:lnTo>
                  <a:lnTo>
                    <a:pt x="158" y="0"/>
                  </a:lnTo>
                  <a:lnTo>
                    <a:pt x="160" y="0"/>
                  </a:lnTo>
                  <a:lnTo>
                    <a:pt x="160" y="6"/>
                  </a:lnTo>
                  <a:lnTo>
                    <a:pt x="157" y="6"/>
                  </a:lnTo>
                  <a:lnTo>
                    <a:pt x="154" y="9"/>
                  </a:lnTo>
                  <a:lnTo>
                    <a:pt x="151" y="11"/>
                  </a:lnTo>
                  <a:lnTo>
                    <a:pt x="149" y="14"/>
                  </a:lnTo>
                  <a:lnTo>
                    <a:pt x="146" y="19"/>
                  </a:lnTo>
                  <a:lnTo>
                    <a:pt x="143" y="25"/>
                  </a:lnTo>
                  <a:lnTo>
                    <a:pt x="94" y="109"/>
                  </a:lnTo>
                  <a:lnTo>
                    <a:pt x="94" y="173"/>
                  </a:lnTo>
                  <a:lnTo>
                    <a:pt x="95" y="191"/>
                  </a:lnTo>
                  <a:lnTo>
                    <a:pt x="100" y="198"/>
                  </a:lnTo>
                  <a:lnTo>
                    <a:pt x="106" y="203"/>
                  </a:lnTo>
                  <a:lnTo>
                    <a:pt x="117" y="205"/>
                  </a:lnTo>
                  <a:lnTo>
                    <a:pt x="117" y="210"/>
                  </a:lnTo>
                  <a:lnTo>
                    <a:pt x="114" y="210"/>
                  </a:lnTo>
                  <a:lnTo>
                    <a:pt x="104" y="210"/>
                  </a:lnTo>
                  <a:lnTo>
                    <a:pt x="94" y="210"/>
                  </a:lnTo>
                  <a:lnTo>
                    <a:pt x="83" y="210"/>
                  </a:lnTo>
                  <a:lnTo>
                    <a:pt x="71" y="210"/>
                  </a:lnTo>
                  <a:lnTo>
                    <a:pt x="60" y="210"/>
                  </a:lnTo>
                  <a:lnTo>
                    <a:pt x="52" y="210"/>
                  </a:lnTo>
                  <a:lnTo>
                    <a:pt x="49" y="210"/>
                  </a:lnTo>
                  <a:lnTo>
                    <a:pt x="49" y="205"/>
                  </a:lnTo>
                  <a:lnTo>
                    <a:pt x="58" y="203"/>
                  </a:lnTo>
                  <a:lnTo>
                    <a:pt x="64" y="199"/>
                  </a:lnTo>
                  <a:lnTo>
                    <a:pt x="67" y="191"/>
                  </a:lnTo>
                  <a:lnTo>
                    <a:pt x="69" y="173"/>
                  </a:lnTo>
                  <a:lnTo>
                    <a:pt x="69" y="109"/>
                  </a:lnTo>
                  <a:lnTo>
                    <a:pt x="21" y="26"/>
                  </a:lnTo>
                  <a:lnTo>
                    <a:pt x="17" y="19"/>
                  </a:lnTo>
                  <a:lnTo>
                    <a:pt x="15" y="16"/>
                  </a:lnTo>
                  <a:lnTo>
                    <a:pt x="12" y="13"/>
                  </a:lnTo>
                  <a:lnTo>
                    <a:pt x="10" y="11"/>
                  </a:lnTo>
                  <a:lnTo>
                    <a:pt x="9" y="9"/>
                  </a:lnTo>
                  <a:lnTo>
                    <a:pt x="6" y="7"/>
                  </a:lnTo>
                  <a:lnTo>
                    <a:pt x="3" y="7"/>
                  </a:lnTo>
                  <a:lnTo>
                    <a:pt x="0" y="6"/>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2" name="Freeform 14"/>
            <p:cNvSpPr>
              <a:spLocks/>
            </p:cNvSpPr>
            <p:nvPr userDrawn="1"/>
          </p:nvSpPr>
          <p:spPr bwMode="auto">
            <a:xfrm>
              <a:off x="1510" y="390"/>
              <a:ext cx="279" cy="214"/>
            </a:xfrm>
            <a:custGeom>
              <a:avLst/>
              <a:gdLst/>
              <a:ahLst/>
              <a:cxnLst>
                <a:cxn ang="0">
                  <a:pos x="100" y="0"/>
                </a:cxn>
                <a:cxn ang="0">
                  <a:pos x="126" y="0"/>
                </a:cxn>
                <a:cxn ang="0">
                  <a:pos x="154" y="0"/>
                </a:cxn>
                <a:cxn ang="0">
                  <a:pos x="160" y="0"/>
                </a:cxn>
                <a:cxn ang="0">
                  <a:pos x="160" y="1"/>
                </a:cxn>
                <a:cxn ang="0">
                  <a:pos x="154" y="7"/>
                </a:cxn>
                <a:cxn ang="0">
                  <a:pos x="145" y="12"/>
                </a:cxn>
                <a:cxn ang="0">
                  <a:pos x="142" y="19"/>
                </a:cxn>
                <a:cxn ang="0">
                  <a:pos x="197" y="169"/>
                </a:cxn>
                <a:cxn ang="0">
                  <a:pos x="245" y="19"/>
                </a:cxn>
                <a:cxn ang="0">
                  <a:pos x="242" y="10"/>
                </a:cxn>
                <a:cxn ang="0">
                  <a:pos x="232" y="7"/>
                </a:cxn>
                <a:cxn ang="0">
                  <a:pos x="225" y="1"/>
                </a:cxn>
                <a:cxn ang="0">
                  <a:pos x="225" y="0"/>
                </a:cxn>
                <a:cxn ang="0">
                  <a:pos x="229" y="0"/>
                </a:cxn>
                <a:cxn ang="0">
                  <a:pos x="251" y="0"/>
                </a:cxn>
                <a:cxn ang="0">
                  <a:pos x="274" y="0"/>
                </a:cxn>
                <a:cxn ang="0">
                  <a:pos x="279" y="0"/>
                </a:cxn>
                <a:cxn ang="0">
                  <a:pos x="279" y="1"/>
                </a:cxn>
                <a:cxn ang="0">
                  <a:pos x="272" y="7"/>
                </a:cxn>
                <a:cxn ang="0">
                  <a:pos x="265" y="12"/>
                </a:cxn>
                <a:cxn ang="0">
                  <a:pos x="260" y="19"/>
                </a:cxn>
                <a:cxn ang="0">
                  <a:pos x="194" y="214"/>
                </a:cxn>
                <a:cxn ang="0">
                  <a:pos x="142" y="95"/>
                </a:cxn>
                <a:cxn ang="0">
                  <a:pos x="91" y="214"/>
                </a:cxn>
                <a:cxn ang="0">
                  <a:pos x="20" y="19"/>
                </a:cxn>
                <a:cxn ang="0">
                  <a:pos x="15" y="12"/>
                </a:cxn>
                <a:cxn ang="0">
                  <a:pos x="8" y="7"/>
                </a:cxn>
                <a:cxn ang="0">
                  <a:pos x="0" y="1"/>
                </a:cxn>
                <a:cxn ang="0">
                  <a:pos x="0" y="0"/>
                </a:cxn>
                <a:cxn ang="0">
                  <a:pos x="6" y="0"/>
                </a:cxn>
                <a:cxn ang="0">
                  <a:pos x="32" y="0"/>
                </a:cxn>
                <a:cxn ang="0">
                  <a:pos x="60" y="0"/>
                </a:cxn>
                <a:cxn ang="0">
                  <a:pos x="66" y="0"/>
                </a:cxn>
                <a:cxn ang="0">
                  <a:pos x="66" y="1"/>
                </a:cxn>
                <a:cxn ang="0">
                  <a:pos x="58" y="7"/>
                </a:cxn>
                <a:cxn ang="0">
                  <a:pos x="51" y="12"/>
                </a:cxn>
                <a:cxn ang="0">
                  <a:pos x="49" y="19"/>
                </a:cxn>
                <a:cxn ang="0">
                  <a:pos x="101" y="169"/>
                </a:cxn>
                <a:cxn ang="0">
                  <a:pos x="117" y="26"/>
                </a:cxn>
                <a:cxn ang="0">
                  <a:pos x="111" y="14"/>
                </a:cxn>
                <a:cxn ang="0">
                  <a:pos x="105" y="8"/>
                </a:cxn>
                <a:cxn ang="0">
                  <a:pos x="94" y="5"/>
                </a:cxn>
                <a:cxn ang="0">
                  <a:pos x="94" y="0"/>
                </a:cxn>
                <a:cxn ang="0">
                  <a:pos x="94" y="0"/>
                </a:cxn>
              </a:cxnLst>
              <a:rect l="0" t="0" r="r" b="b"/>
              <a:pathLst>
                <a:path w="279" h="214">
                  <a:moveTo>
                    <a:pt x="94" y="0"/>
                  </a:moveTo>
                  <a:lnTo>
                    <a:pt x="100" y="0"/>
                  </a:lnTo>
                  <a:lnTo>
                    <a:pt x="112" y="0"/>
                  </a:lnTo>
                  <a:lnTo>
                    <a:pt x="126" y="0"/>
                  </a:lnTo>
                  <a:lnTo>
                    <a:pt x="142" y="0"/>
                  </a:lnTo>
                  <a:lnTo>
                    <a:pt x="154" y="0"/>
                  </a:lnTo>
                  <a:lnTo>
                    <a:pt x="160" y="0"/>
                  </a:lnTo>
                  <a:lnTo>
                    <a:pt x="160" y="0"/>
                  </a:lnTo>
                  <a:lnTo>
                    <a:pt x="160" y="0"/>
                  </a:lnTo>
                  <a:lnTo>
                    <a:pt x="160" y="1"/>
                  </a:lnTo>
                  <a:lnTo>
                    <a:pt x="160" y="5"/>
                  </a:lnTo>
                  <a:lnTo>
                    <a:pt x="154" y="7"/>
                  </a:lnTo>
                  <a:lnTo>
                    <a:pt x="148" y="8"/>
                  </a:lnTo>
                  <a:lnTo>
                    <a:pt x="145" y="12"/>
                  </a:lnTo>
                  <a:lnTo>
                    <a:pt x="143" y="15"/>
                  </a:lnTo>
                  <a:lnTo>
                    <a:pt x="142" y="19"/>
                  </a:lnTo>
                  <a:lnTo>
                    <a:pt x="143" y="26"/>
                  </a:lnTo>
                  <a:lnTo>
                    <a:pt x="197" y="169"/>
                  </a:lnTo>
                  <a:lnTo>
                    <a:pt x="243" y="26"/>
                  </a:lnTo>
                  <a:lnTo>
                    <a:pt x="245" y="19"/>
                  </a:lnTo>
                  <a:lnTo>
                    <a:pt x="245" y="14"/>
                  </a:lnTo>
                  <a:lnTo>
                    <a:pt x="242" y="10"/>
                  </a:lnTo>
                  <a:lnTo>
                    <a:pt x="239" y="8"/>
                  </a:lnTo>
                  <a:lnTo>
                    <a:pt x="232" y="7"/>
                  </a:lnTo>
                  <a:lnTo>
                    <a:pt x="225" y="5"/>
                  </a:lnTo>
                  <a:lnTo>
                    <a:pt x="225" y="1"/>
                  </a:lnTo>
                  <a:lnTo>
                    <a:pt x="225" y="0"/>
                  </a:lnTo>
                  <a:lnTo>
                    <a:pt x="225" y="0"/>
                  </a:lnTo>
                  <a:lnTo>
                    <a:pt x="225" y="0"/>
                  </a:lnTo>
                  <a:lnTo>
                    <a:pt x="229" y="0"/>
                  </a:lnTo>
                  <a:lnTo>
                    <a:pt x="239" y="0"/>
                  </a:lnTo>
                  <a:lnTo>
                    <a:pt x="251" y="0"/>
                  </a:lnTo>
                  <a:lnTo>
                    <a:pt x="263" y="0"/>
                  </a:lnTo>
                  <a:lnTo>
                    <a:pt x="274" y="0"/>
                  </a:lnTo>
                  <a:lnTo>
                    <a:pt x="279" y="0"/>
                  </a:lnTo>
                  <a:lnTo>
                    <a:pt x="279" y="0"/>
                  </a:lnTo>
                  <a:lnTo>
                    <a:pt x="279" y="0"/>
                  </a:lnTo>
                  <a:lnTo>
                    <a:pt x="279" y="1"/>
                  </a:lnTo>
                  <a:lnTo>
                    <a:pt x="279" y="5"/>
                  </a:lnTo>
                  <a:lnTo>
                    <a:pt x="272" y="7"/>
                  </a:lnTo>
                  <a:lnTo>
                    <a:pt x="268" y="8"/>
                  </a:lnTo>
                  <a:lnTo>
                    <a:pt x="265" y="12"/>
                  </a:lnTo>
                  <a:lnTo>
                    <a:pt x="263" y="15"/>
                  </a:lnTo>
                  <a:lnTo>
                    <a:pt x="260" y="19"/>
                  </a:lnTo>
                  <a:lnTo>
                    <a:pt x="259" y="24"/>
                  </a:lnTo>
                  <a:lnTo>
                    <a:pt x="194" y="214"/>
                  </a:lnTo>
                  <a:lnTo>
                    <a:pt x="186" y="214"/>
                  </a:lnTo>
                  <a:lnTo>
                    <a:pt x="142" y="95"/>
                  </a:lnTo>
                  <a:lnTo>
                    <a:pt x="97" y="214"/>
                  </a:lnTo>
                  <a:lnTo>
                    <a:pt x="91" y="214"/>
                  </a:lnTo>
                  <a:lnTo>
                    <a:pt x="23" y="24"/>
                  </a:lnTo>
                  <a:lnTo>
                    <a:pt x="20" y="19"/>
                  </a:lnTo>
                  <a:lnTo>
                    <a:pt x="18" y="15"/>
                  </a:lnTo>
                  <a:lnTo>
                    <a:pt x="15" y="12"/>
                  </a:lnTo>
                  <a:lnTo>
                    <a:pt x="12" y="10"/>
                  </a:lnTo>
                  <a:lnTo>
                    <a:pt x="8" y="7"/>
                  </a:lnTo>
                  <a:lnTo>
                    <a:pt x="0" y="5"/>
                  </a:lnTo>
                  <a:lnTo>
                    <a:pt x="0" y="1"/>
                  </a:lnTo>
                  <a:lnTo>
                    <a:pt x="0" y="0"/>
                  </a:lnTo>
                  <a:lnTo>
                    <a:pt x="0" y="0"/>
                  </a:lnTo>
                  <a:lnTo>
                    <a:pt x="0" y="0"/>
                  </a:lnTo>
                  <a:lnTo>
                    <a:pt x="6" y="0"/>
                  </a:lnTo>
                  <a:lnTo>
                    <a:pt x="18" y="0"/>
                  </a:lnTo>
                  <a:lnTo>
                    <a:pt x="32" y="0"/>
                  </a:lnTo>
                  <a:lnTo>
                    <a:pt x="48" y="0"/>
                  </a:lnTo>
                  <a:lnTo>
                    <a:pt x="60" y="0"/>
                  </a:lnTo>
                  <a:lnTo>
                    <a:pt x="66" y="0"/>
                  </a:lnTo>
                  <a:lnTo>
                    <a:pt x="66" y="0"/>
                  </a:lnTo>
                  <a:lnTo>
                    <a:pt x="66" y="0"/>
                  </a:lnTo>
                  <a:lnTo>
                    <a:pt x="66" y="1"/>
                  </a:lnTo>
                  <a:lnTo>
                    <a:pt x="66" y="5"/>
                  </a:lnTo>
                  <a:lnTo>
                    <a:pt x="58" y="7"/>
                  </a:lnTo>
                  <a:lnTo>
                    <a:pt x="54" y="8"/>
                  </a:lnTo>
                  <a:lnTo>
                    <a:pt x="51" y="12"/>
                  </a:lnTo>
                  <a:lnTo>
                    <a:pt x="49" y="15"/>
                  </a:lnTo>
                  <a:lnTo>
                    <a:pt x="49" y="19"/>
                  </a:lnTo>
                  <a:lnTo>
                    <a:pt x="51" y="26"/>
                  </a:lnTo>
                  <a:lnTo>
                    <a:pt x="101" y="169"/>
                  </a:lnTo>
                  <a:lnTo>
                    <a:pt x="135" y="78"/>
                  </a:lnTo>
                  <a:lnTo>
                    <a:pt x="117" y="26"/>
                  </a:lnTo>
                  <a:lnTo>
                    <a:pt x="114" y="19"/>
                  </a:lnTo>
                  <a:lnTo>
                    <a:pt x="111" y="14"/>
                  </a:lnTo>
                  <a:lnTo>
                    <a:pt x="109" y="10"/>
                  </a:lnTo>
                  <a:lnTo>
                    <a:pt x="105" y="8"/>
                  </a:lnTo>
                  <a:lnTo>
                    <a:pt x="100" y="7"/>
                  </a:lnTo>
                  <a:lnTo>
                    <a:pt x="94" y="5"/>
                  </a:lnTo>
                  <a:lnTo>
                    <a:pt x="94" y="1"/>
                  </a:lnTo>
                  <a:lnTo>
                    <a:pt x="94" y="0"/>
                  </a:lnTo>
                  <a:lnTo>
                    <a:pt x="94" y="0"/>
                  </a:lnTo>
                  <a:lnTo>
                    <a:pt x="94" y="0"/>
                  </a:lnTo>
                  <a:lnTo>
                    <a:pt x="94"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3" name="Freeform 15"/>
            <p:cNvSpPr>
              <a:spLocks/>
            </p:cNvSpPr>
            <p:nvPr userDrawn="1"/>
          </p:nvSpPr>
          <p:spPr bwMode="auto">
            <a:xfrm>
              <a:off x="2462" y="391"/>
              <a:ext cx="161" cy="212"/>
            </a:xfrm>
            <a:custGeom>
              <a:avLst/>
              <a:gdLst/>
              <a:ahLst/>
              <a:cxnLst>
                <a:cxn ang="0">
                  <a:pos x="3" y="0"/>
                </a:cxn>
                <a:cxn ang="0">
                  <a:pos x="20" y="0"/>
                </a:cxn>
                <a:cxn ang="0">
                  <a:pos x="54" y="0"/>
                </a:cxn>
                <a:cxn ang="0">
                  <a:pos x="80" y="0"/>
                </a:cxn>
                <a:cxn ang="0">
                  <a:pos x="107" y="0"/>
                </a:cxn>
                <a:cxn ang="0">
                  <a:pos x="141" y="0"/>
                </a:cxn>
                <a:cxn ang="0">
                  <a:pos x="160" y="0"/>
                </a:cxn>
                <a:cxn ang="0">
                  <a:pos x="161" y="38"/>
                </a:cxn>
                <a:cxn ang="0">
                  <a:pos x="160" y="38"/>
                </a:cxn>
                <a:cxn ang="0">
                  <a:pos x="152" y="25"/>
                </a:cxn>
                <a:cxn ang="0">
                  <a:pos x="134" y="13"/>
                </a:cxn>
                <a:cxn ang="0">
                  <a:pos x="107" y="11"/>
                </a:cxn>
                <a:cxn ang="0">
                  <a:pos x="98" y="11"/>
                </a:cxn>
                <a:cxn ang="0">
                  <a:pos x="94" y="11"/>
                </a:cxn>
                <a:cxn ang="0">
                  <a:pos x="94" y="11"/>
                </a:cxn>
                <a:cxn ang="0">
                  <a:pos x="94" y="189"/>
                </a:cxn>
                <a:cxn ang="0">
                  <a:pos x="103" y="203"/>
                </a:cxn>
                <a:cxn ang="0">
                  <a:pos x="115" y="208"/>
                </a:cxn>
                <a:cxn ang="0">
                  <a:pos x="115" y="212"/>
                </a:cxn>
                <a:cxn ang="0">
                  <a:pos x="111" y="210"/>
                </a:cxn>
                <a:cxn ang="0">
                  <a:pos x="92" y="210"/>
                </a:cxn>
                <a:cxn ang="0">
                  <a:pos x="69" y="210"/>
                </a:cxn>
                <a:cxn ang="0">
                  <a:pos x="49" y="210"/>
                </a:cxn>
                <a:cxn ang="0">
                  <a:pos x="46" y="212"/>
                </a:cxn>
                <a:cxn ang="0">
                  <a:pos x="46" y="208"/>
                </a:cxn>
                <a:cxn ang="0">
                  <a:pos x="57" y="203"/>
                </a:cxn>
                <a:cxn ang="0">
                  <a:pos x="66" y="189"/>
                </a:cxn>
                <a:cxn ang="0">
                  <a:pos x="66" y="11"/>
                </a:cxn>
                <a:cxn ang="0">
                  <a:pos x="27" y="13"/>
                </a:cxn>
                <a:cxn ang="0">
                  <a:pos x="9" y="25"/>
                </a:cxn>
                <a:cxn ang="0">
                  <a:pos x="1" y="38"/>
                </a:cxn>
                <a:cxn ang="0">
                  <a:pos x="0" y="38"/>
                </a:cxn>
              </a:cxnLst>
              <a:rect l="0" t="0" r="r" b="b"/>
              <a:pathLst>
                <a:path w="161" h="212">
                  <a:moveTo>
                    <a:pt x="0" y="38"/>
                  </a:moveTo>
                  <a:lnTo>
                    <a:pt x="3" y="0"/>
                  </a:lnTo>
                  <a:lnTo>
                    <a:pt x="7" y="0"/>
                  </a:lnTo>
                  <a:lnTo>
                    <a:pt x="20" y="0"/>
                  </a:lnTo>
                  <a:lnTo>
                    <a:pt x="35" y="0"/>
                  </a:lnTo>
                  <a:lnTo>
                    <a:pt x="54" y="0"/>
                  </a:lnTo>
                  <a:lnTo>
                    <a:pt x="69" y="0"/>
                  </a:lnTo>
                  <a:lnTo>
                    <a:pt x="80" y="0"/>
                  </a:lnTo>
                  <a:lnTo>
                    <a:pt x="91" y="0"/>
                  </a:lnTo>
                  <a:lnTo>
                    <a:pt x="107" y="0"/>
                  </a:lnTo>
                  <a:lnTo>
                    <a:pt x="124" y="0"/>
                  </a:lnTo>
                  <a:lnTo>
                    <a:pt x="141" y="0"/>
                  </a:lnTo>
                  <a:lnTo>
                    <a:pt x="155" y="0"/>
                  </a:lnTo>
                  <a:lnTo>
                    <a:pt x="160" y="0"/>
                  </a:lnTo>
                  <a:lnTo>
                    <a:pt x="161" y="38"/>
                  </a:lnTo>
                  <a:lnTo>
                    <a:pt x="161" y="38"/>
                  </a:lnTo>
                  <a:lnTo>
                    <a:pt x="161" y="38"/>
                  </a:lnTo>
                  <a:lnTo>
                    <a:pt x="160" y="38"/>
                  </a:lnTo>
                  <a:lnTo>
                    <a:pt x="155" y="38"/>
                  </a:lnTo>
                  <a:lnTo>
                    <a:pt x="152" y="25"/>
                  </a:lnTo>
                  <a:lnTo>
                    <a:pt x="144" y="16"/>
                  </a:lnTo>
                  <a:lnTo>
                    <a:pt x="134" y="13"/>
                  </a:lnTo>
                  <a:lnTo>
                    <a:pt x="115" y="11"/>
                  </a:lnTo>
                  <a:lnTo>
                    <a:pt x="107" y="11"/>
                  </a:lnTo>
                  <a:lnTo>
                    <a:pt x="101" y="11"/>
                  </a:lnTo>
                  <a:lnTo>
                    <a:pt x="98" y="11"/>
                  </a:lnTo>
                  <a:lnTo>
                    <a:pt x="95" y="11"/>
                  </a:lnTo>
                  <a:lnTo>
                    <a:pt x="94" y="11"/>
                  </a:lnTo>
                  <a:lnTo>
                    <a:pt x="94" y="11"/>
                  </a:lnTo>
                  <a:lnTo>
                    <a:pt x="94" y="11"/>
                  </a:lnTo>
                  <a:lnTo>
                    <a:pt x="94" y="173"/>
                  </a:lnTo>
                  <a:lnTo>
                    <a:pt x="94" y="189"/>
                  </a:lnTo>
                  <a:lnTo>
                    <a:pt x="97" y="198"/>
                  </a:lnTo>
                  <a:lnTo>
                    <a:pt x="103" y="203"/>
                  </a:lnTo>
                  <a:lnTo>
                    <a:pt x="115" y="205"/>
                  </a:lnTo>
                  <a:lnTo>
                    <a:pt x="115" y="208"/>
                  </a:lnTo>
                  <a:lnTo>
                    <a:pt x="115" y="210"/>
                  </a:lnTo>
                  <a:lnTo>
                    <a:pt x="115" y="212"/>
                  </a:lnTo>
                  <a:lnTo>
                    <a:pt x="115" y="212"/>
                  </a:lnTo>
                  <a:lnTo>
                    <a:pt x="111" y="210"/>
                  </a:lnTo>
                  <a:lnTo>
                    <a:pt x="103" y="210"/>
                  </a:lnTo>
                  <a:lnTo>
                    <a:pt x="92" y="210"/>
                  </a:lnTo>
                  <a:lnTo>
                    <a:pt x="80" y="210"/>
                  </a:lnTo>
                  <a:lnTo>
                    <a:pt x="69" y="210"/>
                  </a:lnTo>
                  <a:lnTo>
                    <a:pt x="57" y="210"/>
                  </a:lnTo>
                  <a:lnTo>
                    <a:pt x="49" y="210"/>
                  </a:lnTo>
                  <a:lnTo>
                    <a:pt x="44" y="212"/>
                  </a:lnTo>
                  <a:lnTo>
                    <a:pt x="46" y="212"/>
                  </a:lnTo>
                  <a:lnTo>
                    <a:pt x="46" y="210"/>
                  </a:lnTo>
                  <a:lnTo>
                    <a:pt x="46" y="208"/>
                  </a:lnTo>
                  <a:lnTo>
                    <a:pt x="44" y="205"/>
                  </a:lnTo>
                  <a:lnTo>
                    <a:pt x="57" y="203"/>
                  </a:lnTo>
                  <a:lnTo>
                    <a:pt x="64" y="198"/>
                  </a:lnTo>
                  <a:lnTo>
                    <a:pt x="66" y="189"/>
                  </a:lnTo>
                  <a:lnTo>
                    <a:pt x="66" y="173"/>
                  </a:lnTo>
                  <a:lnTo>
                    <a:pt x="66" y="11"/>
                  </a:lnTo>
                  <a:lnTo>
                    <a:pt x="44" y="11"/>
                  </a:lnTo>
                  <a:lnTo>
                    <a:pt x="27" y="13"/>
                  </a:lnTo>
                  <a:lnTo>
                    <a:pt x="15" y="16"/>
                  </a:lnTo>
                  <a:lnTo>
                    <a:pt x="9" y="25"/>
                  </a:lnTo>
                  <a:lnTo>
                    <a:pt x="4" y="38"/>
                  </a:lnTo>
                  <a:lnTo>
                    <a:pt x="1" y="38"/>
                  </a:lnTo>
                  <a:lnTo>
                    <a:pt x="0" y="38"/>
                  </a:lnTo>
                  <a:lnTo>
                    <a:pt x="0" y="38"/>
                  </a:lnTo>
                  <a:lnTo>
                    <a:pt x="0" y="3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4" name="Freeform 16"/>
            <p:cNvSpPr>
              <a:spLocks/>
            </p:cNvSpPr>
            <p:nvPr userDrawn="1"/>
          </p:nvSpPr>
          <p:spPr bwMode="auto">
            <a:xfrm>
              <a:off x="3990" y="391"/>
              <a:ext cx="61" cy="210"/>
            </a:xfrm>
            <a:custGeom>
              <a:avLst/>
              <a:gdLst/>
              <a:ahLst/>
              <a:cxnLst>
                <a:cxn ang="0">
                  <a:pos x="16" y="68"/>
                </a:cxn>
                <a:cxn ang="0">
                  <a:pos x="16" y="141"/>
                </a:cxn>
                <a:cxn ang="0">
                  <a:pos x="16" y="167"/>
                </a:cxn>
                <a:cxn ang="0">
                  <a:pos x="16" y="184"/>
                </a:cxn>
                <a:cxn ang="0">
                  <a:pos x="15" y="194"/>
                </a:cxn>
                <a:cxn ang="0">
                  <a:pos x="12" y="199"/>
                </a:cxn>
                <a:cxn ang="0">
                  <a:pos x="7" y="203"/>
                </a:cxn>
                <a:cxn ang="0">
                  <a:pos x="0" y="205"/>
                </a:cxn>
                <a:cxn ang="0">
                  <a:pos x="0" y="208"/>
                </a:cxn>
                <a:cxn ang="0">
                  <a:pos x="0" y="210"/>
                </a:cxn>
                <a:cxn ang="0">
                  <a:pos x="0" y="210"/>
                </a:cxn>
                <a:cxn ang="0">
                  <a:pos x="0" y="210"/>
                </a:cxn>
                <a:cxn ang="0">
                  <a:pos x="3" y="210"/>
                </a:cxn>
                <a:cxn ang="0">
                  <a:pos x="9" y="210"/>
                </a:cxn>
                <a:cxn ang="0">
                  <a:pos x="20" y="210"/>
                </a:cxn>
                <a:cxn ang="0">
                  <a:pos x="30" y="210"/>
                </a:cxn>
                <a:cxn ang="0">
                  <a:pos x="40" y="210"/>
                </a:cxn>
                <a:cxn ang="0">
                  <a:pos x="50" y="210"/>
                </a:cxn>
                <a:cxn ang="0">
                  <a:pos x="58" y="210"/>
                </a:cxn>
                <a:cxn ang="0">
                  <a:pos x="61" y="210"/>
                </a:cxn>
                <a:cxn ang="0">
                  <a:pos x="61" y="210"/>
                </a:cxn>
                <a:cxn ang="0">
                  <a:pos x="61" y="210"/>
                </a:cxn>
                <a:cxn ang="0">
                  <a:pos x="61" y="208"/>
                </a:cxn>
                <a:cxn ang="0">
                  <a:pos x="61" y="205"/>
                </a:cxn>
                <a:cxn ang="0">
                  <a:pos x="53" y="203"/>
                </a:cxn>
                <a:cxn ang="0">
                  <a:pos x="47" y="199"/>
                </a:cxn>
                <a:cxn ang="0">
                  <a:pos x="44" y="194"/>
                </a:cxn>
                <a:cxn ang="0">
                  <a:pos x="43" y="184"/>
                </a:cxn>
                <a:cxn ang="0">
                  <a:pos x="43" y="167"/>
                </a:cxn>
                <a:cxn ang="0">
                  <a:pos x="43" y="141"/>
                </a:cxn>
                <a:cxn ang="0">
                  <a:pos x="43" y="68"/>
                </a:cxn>
                <a:cxn ang="0">
                  <a:pos x="43" y="42"/>
                </a:cxn>
                <a:cxn ang="0">
                  <a:pos x="43" y="26"/>
                </a:cxn>
                <a:cxn ang="0">
                  <a:pos x="44" y="16"/>
                </a:cxn>
                <a:cxn ang="0">
                  <a:pos x="47" y="9"/>
                </a:cxn>
                <a:cxn ang="0">
                  <a:pos x="53" y="7"/>
                </a:cxn>
                <a:cxn ang="0">
                  <a:pos x="61" y="6"/>
                </a:cxn>
                <a:cxn ang="0">
                  <a:pos x="61" y="2"/>
                </a:cxn>
                <a:cxn ang="0">
                  <a:pos x="61" y="0"/>
                </a:cxn>
                <a:cxn ang="0">
                  <a:pos x="61" y="0"/>
                </a:cxn>
                <a:cxn ang="0">
                  <a:pos x="61" y="0"/>
                </a:cxn>
                <a:cxn ang="0">
                  <a:pos x="55" y="0"/>
                </a:cxn>
                <a:cxn ang="0">
                  <a:pos x="44" y="0"/>
                </a:cxn>
                <a:cxn ang="0">
                  <a:pos x="30" y="0"/>
                </a:cxn>
                <a:cxn ang="0">
                  <a:pos x="20" y="0"/>
                </a:cxn>
                <a:cxn ang="0">
                  <a:pos x="9" y="0"/>
                </a:cxn>
                <a:cxn ang="0">
                  <a:pos x="3" y="0"/>
                </a:cxn>
                <a:cxn ang="0">
                  <a:pos x="0" y="0"/>
                </a:cxn>
                <a:cxn ang="0">
                  <a:pos x="0" y="0"/>
                </a:cxn>
                <a:cxn ang="0">
                  <a:pos x="0" y="0"/>
                </a:cxn>
                <a:cxn ang="0">
                  <a:pos x="0" y="2"/>
                </a:cxn>
                <a:cxn ang="0">
                  <a:pos x="0" y="6"/>
                </a:cxn>
                <a:cxn ang="0">
                  <a:pos x="7" y="7"/>
                </a:cxn>
                <a:cxn ang="0">
                  <a:pos x="12" y="9"/>
                </a:cxn>
                <a:cxn ang="0">
                  <a:pos x="15" y="16"/>
                </a:cxn>
                <a:cxn ang="0">
                  <a:pos x="16" y="26"/>
                </a:cxn>
                <a:cxn ang="0">
                  <a:pos x="16" y="42"/>
                </a:cxn>
                <a:cxn ang="0">
                  <a:pos x="16" y="68"/>
                </a:cxn>
              </a:cxnLst>
              <a:rect l="0" t="0" r="r" b="b"/>
              <a:pathLst>
                <a:path w="61" h="210">
                  <a:moveTo>
                    <a:pt x="16" y="68"/>
                  </a:moveTo>
                  <a:lnTo>
                    <a:pt x="16" y="141"/>
                  </a:lnTo>
                  <a:lnTo>
                    <a:pt x="16" y="167"/>
                  </a:lnTo>
                  <a:lnTo>
                    <a:pt x="16" y="184"/>
                  </a:lnTo>
                  <a:lnTo>
                    <a:pt x="15" y="194"/>
                  </a:lnTo>
                  <a:lnTo>
                    <a:pt x="12" y="199"/>
                  </a:lnTo>
                  <a:lnTo>
                    <a:pt x="7" y="203"/>
                  </a:lnTo>
                  <a:lnTo>
                    <a:pt x="0" y="205"/>
                  </a:lnTo>
                  <a:lnTo>
                    <a:pt x="0" y="208"/>
                  </a:lnTo>
                  <a:lnTo>
                    <a:pt x="0" y="210"/>
                  </a:lnTo>
                  <a:lnTo>
                    <a:pt x="0" y="210"/>
                  </a:lnTo>
                  <a:lnTo>
                    <a:pt x="0" y="210"/>
                  </a:lnTo>
                  <a:lnTo>
                    <a:pt x="3" y="210"/>
                  </a:lnTo>
                  <a:lnTo>
                    <a:pt x="9" y="210"/>
                  </a:lnTo>
                  <a:lnTo>
                    <a:pt x="20" y="210"/>
                  </a:lnTo>
                  <a:lnTo>
                    <a:pt x="30" y="210"/>
                  </a:lnTo>
                  <a:lnTo>
                    <a:pt x="40" y="210"/>
                  </a:lnTo>
                  <a:lnTo>
                    <a:pt x="50" y="210"/>
                  </a:lnTo>
                  <a:lnTo>
                    <a:pt x="58" y="210"/>
                  </a:lnTo>
                  <a:lnTo>
                    <a:pt x="61" y="210"/>
                  </a:lnTo>
                  <a:lnTo>
                    <a:pt x="61" y="210"/>
                  </a:lnTo>
                  <a:lnTo>
                    <a:pt x="61" y="210"/>
                  </a:lnTo>
                  <a:lnTo>
                    <a:pt x="61" y="208"/>
                  </a:lnTo>
                  <a:lnTo>
                    <a:pt x="61" y="205"/>
                  </a:lnTo>
                  <a:lnTo>
                    <a:pt x="53" y="203"/>
                  </a:lnTo>
                  <a:lnTo>
                    <a:pt x="47" y="199"/>
                  </a:lnTo>
                  <a:lnTo>
                    <a:pt x="44" y="194"/>
                  </a:lnTo>
                  <a:lnTo>
                    <a:pt x="43" y="184"/>
                  </a:lnTo>
                  <a:lnTo>
                    <a:pt x="43" y="167"/>
                  </a:lnTo>
                  <a:lnTo>
                    <a:pt x="43" y="141"/>
                  </a:lnTo>
                  <a:lnTo>
                    <a:pt x="43" y="68"/>
                  </a:lnTo>
                  <a:lnTo>
                    <a:pt x="43" y="42"/>
                  </a:lnTo>
                  <a:lnTo>
                    <a:pt x="43" y="26"/>
                  </a:lnTo>
                  <a:lnTo>
                    <a:pt x="44" y="16"/>
                  </a:lnTo>
                  <a:lnTo>
                    <a:pt x="47" y="9"/>
                  </a:lnTo>
                  <a:lnTo>
                    <a:pt x="53" y="7"/>
                  </a:lnTo>
                  <a:lnTo>
                    <a:pt x="61" y="6"/>
                  </a:lnTo>
                  <a:lnTo>
                    <a:pt x="61" y="2"/>
                  </a:lnTo>
                  <a:lnTo>
                    <a:pt x="61" y="0"/>
                  </a:lnTo>
                  <a:lnTo>
                    <a:pt x="61" y="0"/>
                  </a:lnTo>
                  <a:lnTo>
                    <a:pt x="61" y="0"/>
                  </a:lnTo>
                  <a:lnTo>
                    <a:pt x="55" y="0"/>
                  </a:lnTo>
                  <a:lnTo>
                    <a:pt x="44" y="0"/>
                  </a:lnTo>
                  <a:lnTo>
                    <a:pt x="30" y="0"/>
                  </a:lnTo>
                  <a:lnTo>
                    <a:pt x="20" y="0"/>
                  </a:lnTo>
                  <a:lnTo>
                    <a:pt x="9" y="0"/>
                  </a:lnTo>
                  <a:lnTo>
                    <a:pt x="3" y="0"/>
                  </a:lnTo>
                  <a:lnTo>
                    <a:pt x="0" y="0"/>
                  </a:lnTo>
                  <a:lnTo>
                    <a:pt x="0" y="0"/>
                  </a:lnTo>
                  <a:lnTo>
                    <a:pt x="0" y="0"/>
                  </a:lnTo>
                  <a:lnTo>
                    <a:pt x="0" y="2"/>
                  </a:lnTo>
                  <a:lnTo>
                    <a:pt x="0" y="6"/>
                  </a:lnTo>
                  <a:lnTo>
                    <a:pt x="7" y="7"/>
                  </a:lnTo>
                  <a:lnTo>
                    <a:pt x="12" y="9"/>
                  </a:lnTo>
                  <a:lnTo>
                    <a:pt x="15" y="16"/>
                  </a:lnTo>
                  <a:lnTo>
                    <a:pt x="16" y="26"/>
                  </a:lnTo>
                  <a:lnTo>
                    <a:pt x="16" y="42"/>
                  </a:lnTo>
                  <a:lnTo>
                    <a:pt x="16" y="6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5" name="Freeform 17"/>
            <p:cNvSpPr>
              <a:spLocks/>
            </p:cNvSpPr>
            <p:nvPr userDrawn="1"/>
          </p:nvSpPr>
          <p:spPr bwMode="auto">
            <a:xfrm>
              <a:off x="3284" y="391"/>
              <a:ext cx="63" cy="210"/>
            </a:xfrm>
            <a:custGeom>
              <a:avLst/>
              <a:gdLst/>
              <a:ahLst/>
              <a:cxnLst>
                <a:cxn ang="0">
                  <a:pos x="19" y="68"/>
                </a:cxn>
                <a:cxn ang="0">
                  <a:pos x="19" y="141"/>
                </a:cxn>
                <a:cxn ang="0">
                  <a:pos x="19" y="167"/>
                </a:cxn>
                <a:cxn ang="0">
                  <a:pos x="19" y="184"/>
                </a:cxn>
                <a:cxn ang="0">
                  <a:pos x="17" y="194"/>
                </a:cxn>
                <a:cxn ang="0">
                  <a:pos x="14" y="199"/>
                </a:cxn>
                <a:cxn ang="0">
                  <a:pos x="8" y="203"/>
                </a:cxn>
                <a:cxn ang="0">
                  <a:pos x="0" y="205"/>
                </a:cxn>
                <a:cxn ang="0">
                  <a:pos x="2" y="208"/>
                </a:cxn>
                <a:cxn ang="0">
                  <a:pos x="2" y="210"/>
                </a:cxn>
                <a:cxn ang="0">
                  <a:pos x="2" y="210"/>
                </a:cxn>
                <a:cxn ang="0">
                  <a:pos x="0" y="210"/>
                </a:cxn>
                <a:cxn ang="0">
                  <a:pos x="3" y="210"/>
                </a:cxn>
                <a:cxn ang="0">
                  <a:pos x="11" y="210"/>
                </a:cxn>
                <a:cxn ang="0">
                  <a:pos x="22" y="210"/>
                </a:cxn>
                <a:cxn ang="0">
                  <a:pos x="32" y="210"/>
                </a:cxn>
                <a:cxn ang="0">
                  <a:pos x="42" y="210"/>
                </a:cxn>
                <a:cxn ang="0">
                  <a:pos x="53" y="210"/>
                </a:cxn>
                <a:cxn ang="0">
                  <a:pos x="60" y="210"/>
                </a:cxn>
                <a:cxn ang="0">
                  <a:pos x="63" y="210"/>
                </a:cxn>
                <a:cxn ang="0">
                  <a:pos x="63" y="210"/>
                </a:cxn>
                <a:cxn ang="0">
                  <a:pos x="63" y="210"/>
                </a:cxn>
                <a:cxn ang="0">
                  <a:pos x="63" y="208"/>
                </a:cxn>
                <a:cxn ang="0">
                  <a:pos x="63" y="205"/>
                </a:cxn>
                <a:cxn ang="0">
                  <a:pos x="56" y="203"/>
                </a:cxn>
                <a:cxn ang="0">
                  <a:pos x="49" y="199"/>
                </a:cxn>
                <a:cxn ang="0">
                  <a:pos x="48" y="194"/>
                </a:cxn>
                <a:cxn ang="0">
                  <a:pos x="46" y="184"/>
                </a:cxn>
                <a:cxn ang="0">
                  <a:pos x="45" y="167"/>
                </a:cxn>
                <a:cxn ang="0">
                  <a:pos x="45" y="141"/>
                </a:cxn>
                <a:cxn ang="0">
                  <a:pos x="45" y="68"/>
                </a:cxn>
                <a:cxn ang="0">
                  <a:pos x="45" y="42"/>
                </a:cxn>
                <a:cxn ang="0">
                  <a:pos x="46" y="26"/>
                </a:cxn>
                <a:cxn ang="0">
                  <a:pos x="48" y="16"/>
                </a:cxn>
                <a:cxn ang="0">
                  <a:pos x="49" y="9"/>
                </a:cxn>
                <a:cxn ang="0">
                  <a:pos x="56" y="7"/>
                </a:cxn>
                <a:cxn ang="0">
                  <a:pos x="63" y="6"/>
                </a:cxn>
                <a:cxn ang="0">
                  <a:pos x="63" y="2"/>
                </a:cxn>
                <a:cxn ang="0">
                  <a:pos x="63" y="0"/>
                </a:cxn>
                <a:cxn ang="0">
                  <a:pos x="63" y="0"/>
                </a:cxn>
                <a:cxn ang="0">
                  <a:pos x="63" y="0"/>
                </a:cxn>
                <a:cxn ang="0">
                  <a:pos x="57" y="0"/>
                </a:cxn>
                <a:cxn ang="0">
                  <a:pos x="46" y="0"/>
                </a:cxn>
                <a:cxn ang="0">
                  <a:pos x="32" y="0"/>
                </a:cxn>
                <a:cxn ang="0">
                  <a:pos x="19" y="0"/>
                </a:cxn>
                <a:cxn ang="0">
                  <a:pos x="6" y="0"/>
                </a:cxn>
                <a:cxn ang="0">
                  <a:pos x="0" y="0"/>
                </a:cxn>
                <a:cxn ang="0">
                  <a:pos x="2" y="0"/>
                </a:cxn>
                <a:cxn ang="0">
                  <a:pos x="2" y="0"/>
                </a:cxn>
                <a:cxn ang="0">
                  <a:pos x="2" y="2"/>
                </a:cxn>
                <a:cxn ang="0">
                  <a:pos x="0" y="6"/>
                </a:cxn>
                <a:cxn ang="0">
                  <a:pos x="8" y="7"/>
                </a:cxn>
                <a:cxn ang="0">
                  <a:pos x="14" y="9"/>
                </a:cxn>
                <a:cxn ang="0">
                  <a:pos x="17" y="16"/>
                </a:cxn>
                <a:cxn ang="0">
                  <a:pos x="19" y="26"/>
                </a:cxn>
                <a:cxn ang="0">
                  <a:pos x="19" y="42"/>
                </a:cxn>
                <a:cxn ang="0">
                  <a:pos x="19" y="68"/>
                </a:cxn>
              </a:cxnLst>
              <a:rect l="0" t="0" r="r" b="b"/>
              <a:pathLst>
                <a:path w="63" h="210">
                  <a:moveTo>
                    <a:pt x="19" y="68"/>
                  </a:moveTo>
                  <a:lnTo>
                    <a:pt x="19" y="141"/>
                  </a:lnTo>
                  <a:lnTo>
                    <a:pt x="19" y="167"/>
                  </a:lnTo>
                  <a:lnTo>
                    <a:pt x="19" y="184"/>
                  </a:lnTo>
                  <a:lnTo>
                    <a:pt x="17" y="194"/>
                  </a:lnTo>
                  <a:lnTo>
                    <a:pt x="14" y="199"/>
                  </a:lnTo>
                  <a:lnTo>
                    <a:pt x="8" y="203"/>
                  </a:lnTo>
                  <a:lnTo>
                    <a:pt x="0" y="205"/>
                  </a:lnTo>
                  <a:lnTo>
                    <a:pt x="2" y="208"/>
                  </a:lnTo>
                  <a:lnTo>
                    <a:pt x="2" y="210"/>
                  </a:lnTo>
                  <a:lnTo>
                    <a:pt x="2" y="210"/>
                  </a:lnTo>
                  <a:lnTo>
                    <a:pt x="0" y="210"/>
                  </a:lnTo>
                  <a:lnTo>
                    <a:pt x="3" y="210"/>
                  </a:lnTo>
                  <a:lnTo>
                    <a:pt x="11" y="210"/>
                  </a:lnTo>
                  <a:lnTo>
                    <a:pt x="22" y="210"/>
                  </a:lnTo>
                  <a:lnTo>
                    <a:pt x="32" y="210"/>
                  </a:lnTo>
                  <a:lnTo>
                    <a:pt x="42" y="210"/>
                  </a:lnTo>
                  <a:lnTo>
                    <a:pt x="53" y="210"/>
                  </a:lnTo>
                  <a:lnTo>
                    <a:pt x="60" y="210"/>
                  </a:lnTo>
                  <a:lnTo>
                    <a:pt x="63" y="210"/>
                  </a:lnTo>
                  <a:lnTo>
                    <a:pt x="63" y="210"/>
                  </a:lnTo>
                  <a:lnTo>
                    <a:pt x="63" y="210"/>
                  </a:lnTo>
                  <a:lnTo>
                    <a:pt x="63" y="208"/>
                  </a:lnTo>
                  <a:lnTo>
                    <a:pt x="63" y="205"/>
                  </a:lnTo>
                  <a:lnTo>
                    <a:pt x="56" y="203"/>
                  </a:lnTo>
                  <a:lnTo>
                    <a:pt x="49" y="199"/>
                  </a:lnTo>
                  <a:lnTo>
                    <a:pt x="48" y="194"/>
                  </a:lnTo>
                  <a:lnTo>
                    <a:pt x="46" y="184"/>
                  </a:lnTo>
                  <a:lnTo>
                    <a:pt x="45" y="167"/>
                  </a:lnTo>
                  <a:lnTo>
                    <a:pt x="45" y="141"/>
                  </a:lnTo>
                  <a:lnTo>
                    <a:pt x="45" y="68"/>
                  </a:lnTo>
                  <a:lnTo>
                    <a:pt x="45" y="42"/>
                  </a:lnTo>
                  <a:lnTo>
                    <a:pt x="46" y="26"/>
                  </a:lnTo>
                  <a:lnTo>
                    <a:pt x="48" y="16"/>
                  </a:lnTo>
                  <a:lnTo>
                    <a:pt x="49" y="9"/>
                  </a:lnTo>
                  <a:lnTo>
                    <a:pt x="56" y="7"/>
                  </a:lnTo>
                  <a:lnTo>
                    <a:pt x="63" y="6"/>
                  </a:lnTo>
                  <a:lnTo>
                    <a:pt x="63" y="2"/>
                  </a:lnTo>
                  <a:lnTo>
                    <a:pt x="63" y="0"/>
                  </a:lnTo>
                  <a:lnTo>
                    <a:pt x="63" y="0"/>
                  </a:lnTo>
                  <a:lnTo>
                    <a:pt x="63" y="0"/>
                  </a:lnTo>
                  <a:lnTo>
                    <a:pt x="57" y="0"/>
                  </a:lnTo>
                  <a:lnTo>
                    <a:pt x="46" y="0"/>
                  </a:lnTo>
                  <a:lnTo>
                    <a:pt x="32" y="0"/>
                  </a:lnTo>
                  <a:lnTo>
                    <a:pt x="19" y="0"/>
                  </a:lnTo>
                  <a:lnTo>
                    <a:pt x="6" y="0"/>
                  </a:lnTo>
                  <a:lnTo>
                    <a:pt x="0" y="0"/>
                  </a:lnTo>
                  <a:lnTo>
                    <a:pt x="2" y="0"/>
                  </a:lnTo>
                  <a:lnTo>
                    <a:pt x="2" y="0"/>
                  </a:lnTo>
                  <a:lnTo>
                    <a:pt x="2" y="2"/>
                  </a:lnTo>
                  <a:lnTo>
                    <a:pt x="0" y="6"/>
                  </a:lnTo>
                  <a:lnTo>
                    <a:pt x="8" y="7"/>
                  </a:lnTo>
                  <a:lnTo>
                    <a:pt x="14" y="9"/>
                  </a:lnTo>
                  <a:lnTo>
                    <a:pt x="17" y="16"/>
                  </a:lnTo>
                  <a:lnTo>
                    <a:pt x="19" y="26"/>
                  </a:lnTo>
                  <a:lnTo>
                    <a:pt x="19" y="42"/>
                  </a:lnTo>
                  <a:lnTo>
                    <a:pt x="19" y="6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6" name="Freeform 18"/>
            <p:cNvSpPr>
              <a:spLocks/>
            </p:cNvSpPr>
            <p:nvPr userDrawn="1"/>
          </p:nvSpPr>
          <p:spPr bwMode="auto">
            <a:xfrm>
              <a:off x="3541" y="391"/>
              <a:ext cx="130" cy="212"/>
            </a:xfrm>
            <a:custGeom>
              <a:avLst/>
              <a:gdLst/>
              <a:ahLst/>
              <a:cxnLst>
                <a:cxn ang="0">
                  <a:pos x="5" y="0"/>
                </a:cxn>
                <a:cxn ang="0">
                  <a:pos x="30" y="0"/>
                </a:cxn>
                <a:cxn ang="0">
                  <a:pos x="57" y="0"/>
                </a:cxn>
                <a:cxn ang="0">
                  <a:pos x="91" y="0"/>
                </a:cxn>
                <a:cxn ang="0">
                  <a:pos x="116" y="0"/>
                </a:cxn>
                <a:cxn ang="0">
                  <a:pos x="117" y="25"/>
                </a:cxn>
                <a:cxn ang="0">
                  <a:pos x="114" y="35"/>
                </a:cxn>
                <a:cxn ang="0">
                  <a:pos x="107" y="19"/>
                </a:cxn>
                <a:cxn ang="0">
                  <a:pos x="87" y="11"/>
                </a:cxn>
                <a:cxn ang="0">
                  <a:pos x="42" y="11"/>
                </a:cxn>
                <a:cxn ang="0">
                  <a:pos x="42" y="28"/>
                </a:cxn>
                <a:cxn ang="0">
                  <a:pos x="42" y="63"/>
                </a:cxn>
                <a:cxn ang="0">
                  <a:pos x="42" y="90"/>
                </a:cxn>
                <a:cxn ang="0">
                  <a:pos x="70" y="96"/>
                </a:cxn>
                <a:cxn ang="0">
                  <a:pos x="99" y="92"/>
                </a:cxn>
                <a:cxn ang="0">
                  <a:pos x="107" y="75"/>
                </a:cxn>
                <a:cxn ang="0">
                  <a:pos x="110" y="101"/>
                </a:cxn>
                <a:cxn ang="0">
                  <a:pos x="105" y="127"/>
                </a:cxn>
                <a:cxn ang="0">
                  <a:pos x="99" y="111"/>
                </a:cxn>
                <a:cxn ang="0">
                  <a:pos x="70" y="108"/>
                </a:cxn>
                <a:cxn ang="0">
                  <a:pos x="42" y="198"/>
                </a:cxn>
                <a:cxn ang="0">
                  <a:pos x="91" y="198"/>
                </a:cxn>
                <a:cxn ang="0">
                  <a:pos x="117" y="184"/>
                </a:cxn>
                <a:cxn ang="0">
                  <a:pos x="130" y="173"/>
                </a:cxn>
                <a:cxn ang="0">
                  <a:pos x="124" y="196"/>
                </a:cxn>
                <a:cxn ang="0">
                  <a:pos x="120" y="212"/>
                </a:cxn>
                <a:cxn ang="0">
                  <a:pos x="104" y="212"/>
                </a:cxn>
                <a:cxn ang="0">
                  <a:pos x="70" y="210"/>
                </a:cxn>
                <a:cxn ang="0">
                  <a:pos x="43" y="210"/>
                </a:cxn>
                <a:cxn ang="0">
                  <a:pos x="16" y="210"/>
                </a:cxn>
                <a:cxn ang="0">
                  <a:pos x="0" y="212"/>
                </a:cxn>
                <a:cxn ang="0">
                  <a:pos x="10" y="205"/>
                </a:cxn>
                <a:cxn ang="0">
                  <a:pos x="17" y="191"/>
                </a:cxn>
                <a:cxn ang="0">
                  <a:pos x="17" y="37"/>
                </a:cxn>
                <a:cxn ang="0">
                  <a:pos x="14" y="11"/>
                </a:cxn>
                <a:cxn ang="0">
                  <a:pos x="0" y="6"/>
                </a:cxn>
              </a:cxnLst>
              <a:rect l="0" t="0" r="r" b="b"/>
              <a:pathLst>
                <a:path w="130" h="212">
                  <a:moveTo>
                    <a:pt x="0" y="0"/>
                  </a:moveTo>
                  <a:lnTo>
                    <a:pt x="5" y="0"/>
                  </a:lnTo>
                  <a:lnTo>
                    <a:pt x="14" y="0"/>
                  </a:lnTo>
                  <a:lnTo>
                    <a:pt x="30" y="0"/>
                  </a:lnTo>
                  <a:lnTo>
                    <a:pt x="43" y="0"/>
                  </a:lnTo>
                  <a:lnTo>
                    <a:pt x="57" y="0"/>
                  </a:lnTo>
                  <a:lnTo>
                    <a:pt x="74" y="0"/>
                  </a:lnTo>
                  <a:lnTo>
                    <a:pt x="91" y="0"/>
                  </a:lnTo>
                  <a:lnTo>
                    <a:pt x="107" y="0"/>
                  </a:lnTo>
                  <a:lnTo>
                    <a:pt x="116" y="0"/>
                  </a:lnTo>
                  <a:lnTo>
                    <a:pt x="116" y="11"/>
                  </a:lnTo>
                  <a:lnTo>
                    <a:pt x="117" y="25"/>
                  </a:lnTo>
                  <a:lnTo>
                    <a:pt x="119" y="33"/>
                  </a:lnTo>
                  <a:lnTo>
                    <a:pt x="114" y="35"/>
                  </a:lnTo>
                  <a:lnTo>
                    <a:pt x="111" y="26"/>
                  </a:lnTo>
                  <a:lnTo>
                    <a:pt x="107" y="19"/>
                  </a:lnTo>
                  <a:lnTo>
                    <a:pt x="99" y="14"/>
                  </a:lnTo>
                  <a:lnTo>
                    <a:pt x="87" y="11"/>
                  </a:lnTo>
                  <a:lnTo>
                    <a:pt x="68" y="11"/>
                  </a:lnTo>
                  <a:lnTo>
                    <a:pt x="42" y="11"/>
                  </a:lnTo>
                  <a:lnTo>
                    <a:pt x="42" y="16"/>
                  </a:lnTo>
                  <a:lnTo>
                    <a:pt x="42" y="28"/>
                  </a:lnTo>
                  <a:lnTo>
                    <a:pt x="42" y="45"/>
                  </a:lnTo>
                  <a:lnTo>
                    <a:pt x="42" y="63"/>
                  </a:lnTo>
                  <a:lnTo>
                    <a:pt x="42" y="78"/>
                  </a:lnTo>
                  <a:lnTo>
                    <a:pt x="42" y="90"/>
                  </a:lnTo>
                  <a:lnTo>
                    <a:pt x="42" y="96"/>
                  </a:lnTo>
                  <a:lnTo>
                    <a:pt x="70" y="96"/>
                  </a:lnTo>
                  <a:lnTo>
                    <a:pt x="88" y="96"/>
                  </a:lnTo>
                  <a:lnTo>
                    <a:pt x="99" y="92"/>
                  </a:lnTo>
                  <a:lnTo>
                    <a:pt x="104" y="85"/>
                  </a:lnTo>
                  <a:lnTo>
                    <a:pt x="107" y="75"/>
                  </a:lnTo>
                  <a:lnTo>
                    <a:pt x="111" y="75"/>
                  </a:lnTo>
                  <a:lnTo>
                    <a:pt x="110" y="101"/>
                  </a:lnTo>
                  <a:lnTo>
                    <a:pt x="110" y="127"/>
                  </a:lnTo>
                  <a:lnTo>
                    <a:pt x="105" y="127"/>
                  </a:lnTo>
                  <a:lnTo>
                    <a:pt x="104" y="116"/>
                  </a:lnTo>
                  <a:lnTo>
                    <a:pt x="99" y="111"/>
                  </a:lnTo>
                  <a:lnTo>
                    <a:pt x="88" y="108"/>
                  </a:lnTo>
                  <a:lnTo>
                    <a:pt x="70" y="108"/>
                  </a:lnTo>
                  <a:lnTo>
                    <a:pt x="42" y="108"/>
                  </a:lnTo>
                  <a:lnTo>
                    <a:pt x="42" y="198"/>
                  </a:lnTo>
                  <a:lnTo>
                    <a:pt x="70" y="199"/>
                  </a:lnTo>
                  <a:lnTo>
                    <a:pt x="91" y="198"/>
                  </a:lnTo>
                  <a:lnTo>
                    <a:pt x="107" y="193"/>
                  </a:lnTo>
                  <a:lnTo>
                    <a:pt x="117" y="184"/>
                  </a:lnTo>
                  <a:lnTo>
                    <a:pt x="125" y="170"/>
                  </a:lnTo>
                  <a:lnTo>
                    <a:pt x="130" y="173"/>
                  </a:lnTo>
                  <a:lnTo>
                    <a:pt x="127" y="182"/>
                  </a:lnTo>
                  <a:lnTo>
                    <a:pt x="124" y="196"/>
                  </a:lnTo>
                  <a:lnTo>
                    <a:pt x="122" y="206"/>
                  </a:lnTo>
                  <a:lnTo>
                    <a:pt x="120" y="212"/>
                  </a:lnTo>
                  <a:lnTo>
                    <a:pt x="116" y="212"/>
                  </a:lnTo>
                  <a:lnTo>
                    <a:pt x="104" y="212"/>
                  </a:lnTo>
                  <a:lnTo>
                    <a:pt x="87" y="210"/>
                  </a:lnTo>
                  <a:lnTo>
                    <a:pt x="70" y="210"/>
                  </a:lnTo>
                  <a:lnTo>
                    <a:pt x="54" y="210"/>
                  </a:lnTo>
                  <a:lnTo>
                    <a:pt x="43" y="210"/>
                  </a:lnTo>
                  <a:lnTo>
                    <a:pt x="30" y="210"/>
                  </a:lnTo>
                  <a:lnTo>
                    <a:pt x="16" y="210"/>
                  </a:lnTo>
                  <a:lnTo>
                    <a:pt x="5" y="212"/>
                  </a:lnTo>
                  <a:lnTo>
                    <a:pt x="0" y="212"/>
                  </a:lnTo>
                  <a:lnTo>
                    <a:pt x="0" y="206"/>
                  </a:lnTo>
                  <a:lnTo>
                    <a:pt x="10" y="205"/>
                  </a:lnTo>
                  <a:lnTo>
                    <a:pt x="14" y="199"/>
                  </a:lnTo>
                  <a:lnTo>
                    <a:pt x="17" y="191"/>
                  </a:lnTo>
                  <a:lnTo>
                    <a:pt x="17" y="175"/>
                  </a:lnTo>
                  <a:lnTo>
                    <a:pt x="17" y="37"/>
                  </a:lnTo>
                  <a:lnTo>
                    <a:pt x="17" y="19"/>
                  </a:lnTo>
                  <a:lnTo>
                    <a:pt x="14" y="11"/>
                  </a:lnTo>
                  <a:lnTo>
                    <a:pt x="10" y="6"/>
                  </a:lnTo>
                  <a:lnTo>
                    <a:pt x="0" y="6"/>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7" name="Freeform 19"/>
            <p:cNvSpPr>
              <a:spLocks/>
            </p:cNvSpPr>
            <p:nvPr userDrawn="1"/>
          </p:nvSpPr>
          <p:spPr bwMode="auto">
            <a:xfrm>
              <a:off x="4059" y="391"/>
              <a:ext cx="162" cy="212"/>
            </a:xfrm>
            <a:custGeom>
              <a:avLst/>
              <a:gdLst/>
              <a:ahLst/>
              <a:cxnLst>
                <a:cxn ang="0">
                  <a:pos x="3" y="0"/>
                </a:cxn>
                <a:cxn ang="0">
                  <a:pos x="20" y="0"/>
                </a:cxn>
                <a:cxn ang="0">
                  <a:pos x="54" y="0"/>
                </a:cxn>
                <a:cxn ang="0">
                  <a:pos x="80" y="0"/>
                </a:cxn>
                <a:cxn ang="0">
                  <a:pos x="108" y="0"/>
                </a:cxn>
                <a:cxn ang="0">
                  <a:pos x="142" y="0"/>
                </a:cxn>
                <a:cxn ang="0">
                  <a:pos x="160" y="0"/>
                </a:cxn>
                <a:cxn ang="0">
                  <a:pos x="162" y="38"/>
                </a:cxn>
                <a:cxn ang="0">
                  <a:pos x="160" y="38"/>
                </a:cxn>
                <a:cxn ang="0">
                  <a:pos x="152" y="25"/>
                </a:cxn>
                <a:cxn ang="0">
                  <a:pos x="134" y="13"/>
                </a:cxn>
                <a:cxn ang="0">
                  <a:pos x="108" y="11"/>
                </a:cxn>
                <a:cxn ang="0">
                  <a:pos x="98" y="11"/>
                </a:cxn>
                <a:cxn ang="0">
                  <a:pos x="95" y="11"/>
                </a:cxn>
                <a:cxn ang="0">
                  <a:pos x="94" y="11"/>
                </a:cxn>
                <a:cxn ang="0">
                  <a:pos x="95" y="189"/>
                </a:cxn>
                <a:cxn ang="0">
                  <a:pos x="103" y="203"/>
                </a:cxn>
                <a:cxn ang="0">
                  <a:pos x="115" y="208"/>
                </a:cxn>
                <a:cxn ang="0">
                  <a:pos x="115" y="212"/>
                </a:cxn>
                <a:cxn ang="0">
                  <a:pos x="112" y="210"/>
                </a:cxn>
                <a:cxn ang="0">
                  <a:pos x="92" y="210"/>
                </a:cxn>
                <a:cxn ang="0">
                  <a:pos x="69" y="210"/>
                </a:cxn>
                <a:cxn ang="0">
                  <a:pos x="49" y="210"/>
                </a:cxn>
                <a:cxn ang="0">
                  <a:pos x="46" y="212"/>
                </a:cxn>
                <a:cxn ang="0">
                  <a:pos x="46" y="208"/>
                </a:cxn>
                <a:cxn ang="0">
                  <a:pos x="58" y="203"/>
                </a:cxn>
                <a:cxn ang="0">
                  <a:pos x="66" y="189"/>
                </a:cxn>
                <a:cxn ang="0">
                  <a:pos x="68" y="11"/>
                </a:cxn>
                <a:cxn ang="0">
                  <a:pos x="28" y="13"/>
                </a:cxn>
                <a:cxn ang="0">
                  <a:pos x="9" y="25"/>
                </a:cxn>
                <a:cxn ang="0">
                  <a:pos x="1" y="38"/>
                </a:cxn>
                <a:cxn ang="0">
                  <a:pos x="0" y="38"/>
                </a:cxn>
              </a:cxnLst>
              <a:rect l="0" t="0" r="r" b="b"/>
              <a:pathLst>
                <a:path w="162" h="212">
                  <a:moveTo>
                    <a:pt x="0" y="38"/>
                  </a:moveTo>
                  <a:lnTo>
                    <a:pt x="3" y="0"/>
                  </a:lnTo>
                  <a:lnTo>
                    <a:pt x="8" y="0"/>
                  </a:lnTo>
                  <a:lnTo>
                    <a:pt x="20" y="0"/>
                  </a:lnTo>
                  <a:lnTo>
                    <a:pt x="37" y="0"/>
                  </a:lnTo>
                  <a:lnTo>
                    <a:pt x="54" y="0"/>
                  </a:lnTo>
                  <a:lnTo>
                    <a:pt x="69" y="0"/>
                  </a:lnTo>
                  <a:lnTo>
                    <a:pt x="80" y="0"/>
                  </a:lnTo>
                  <a:lnTo>
                    <a:pt x="91" y="0"/>
                  </a:lnTo>
                  <a:lnTo>
                    <a:pt x="108" y="0"/>
                  </a:lnTo>
                  <a:lnTo>
                    <a:pt x="126" y="0"/>
                  </a:lnTo>
                  <a:lnTo>
                    <a:pt x="142" y="0"/>
                  </a:lnTo>
                  <a:lnTo>
                    <a:pt x="155" y="0"/>
                  </a:lnTo>
                  <a:lnTo>
                    <a:pt x="160" y="0"/>
                  </a:lnTo>
                  <a:lnTo>
                    <a:pt x="162" y="38"/>
                  </a:lnTo>
                  <a:lnTo>
                    <a:pt x="162" y="38"/>
                  </a:lnTo>
                  <a:lnTo>
                    <a:pt x="162" y="38"/>
                  </a:lnTo>
                  <a:lnTo>
                    <a:pt x="160" y="38"/>
                  </a:lnTo>
                  <a:lnTo>
                    <a:pt x="157" y="38"/>
                  </a:lnTo>
                  <a:lnTo>
                    <a:pt x="152" y="25"/>
                  </a:lnTo>
                  <a:lnTo>
                    <a:pt x="145" y="16"/>
                  </a:lnTo>
                  <a:lnTo>
                    <a:pt x="134" y="13"/>
                  </a:lnTo>
                  <a:lnTo>
                    <a:pt x="115" y="11"/>
                  </a:lnTo>
                  <a:lnTo>
                    <a:pt x="108" y="11"/>
                  </a:lnTo>
                  <a:lnTo>
                    <a:pt x="102" y="11"/>
                  </a:lnTo>
                  <a:lnTo>
                    <a:pt x="98" y="11"/>
                  </a:lnTo>
                  <a:lnTo>
                    <a:pt x="95" y="11"/>
                  </a:lnTo>
                  <a:lnTo>
                    <a:pt x="95" y="11"/>
                  </a:lnTo>
                  <a:lnTo>
                    <a:pt x="94" y="11"/>
                  </a:lnTo>
                  <a:lnTo>
                    <a:pt x="94" y="11"/>
                  </a:lnTo>
                  <a:lnTo>
                    <a:pt x="94" y="173"/>
                  </a:lnTo>
                  <a:lnTo>
                    <a:pt x="95" y="189"/>
                  </a:lnTo>
                  <a:lnTo>
                    <a:pt x="97" y="198"/>
                  </a:lnTo>
                  <a:lnTo>
                    <a:pt x="103" y="203"/>
                  </a:lnTo>
                  <a:lnTo>
                    <a:pt x="115" y="205"/>
                  </a:lnTo>
                  <a:lnTo>
                    <a:pt x="115" y="208"/>
                  </a:lnTo>
                  <a:lnTo>
                    <a:pt x="115" y="210"/>
                  </a:lnTo>
                  <a:lnTo>
                    <a:pt x="115" y="212"/>
                  </a:lnTo>
                  <a:lnTo>
                    <a:pt x="115" y="212"/>
                  </a:lnTo>
                  <a:lnTo>
                    <a:pt x="112" y="210"/>
                  </a:lnTo>
                  <a:lnTo>
                    <a:pt x="103" y="210"/>
                  </a:lnTo>
                  <a:lnTo>
                    <a:pt x="92" y="210"/>
                  </a:lnTo>
                  <a:lnTo>
                    <a:pt x="80" y="210"/>
                  </a:lnTo>
                  <a:lnTo>
                    <a:pt x="69" y="210"/>
                  </a:lnTo>
                  <a:lnTo>
                    <a:pt x="58" y="210"/>
                  </a:lnTo>
                  <a:lnTo>
                    <a:pt x="49" y="210"/>
                  </a:lnTo>
                  <a:lnTo>
                    <a:pt x="46" y="212"/>
                  </a:lnTo>
                  <a:lnTo>
                    <a:pt x="46" y="212"/>
                  </a:lnTo>
                  <a:lnTo>
                    <a:pt x="46" y="210"/>
                  </a:lnTo>
                  <a:lnTo>
                    <a:pt x="46" y="208"/>
                  </a:lnTo>
                  <a:lnTo>
                    <a:pt x="46" y="205"/>
                  </a:lnTo>
                  <a:lnTo>
                    <a:pt x="58" y="203"/>
                  </a:lnTo>
                  <a:lnTo>
                    <a:pt x="65" y="198"/>
                  </a:lnTo>
                  <a:lnTo>
                    <a:pt x="66" y="189"/>
                  </a:lnTo>
                  <a:lnTo>
                    <a:pt x="68" y="173"/>
                  </a:lnTo>
                  <a:lnTo>
                    <a:pt x="68" y="11"/>
                  </a:lnTo>
                  <a:lnTo>
                    <a:pt x="46" y="11"/>
                  </a:lnTo>
                  <a:lnTo>
                    <a:pt x="28" y="13"/>
                  </a:lnTo>
                  <a:lnTo>
                    <a:pt x="15" y="16"/>
                  </a:lnTo>
                  <a:lnTo>
                    <a:pt x="9" y="25"/>
                  </a:lnTo>
                  <a:lnTo>
                    <a:pt x="4" y="38"/>
                  </a:lnTo>
                  <a:lnTo>
                    <a:pt x="1" y="38"/>
                  </a:lnTo>
                  <a:lnTo>
                    <a:pt x="0" y="38"/>
                  </a:lnTo>
                  <a:lnTo>
                    <a:pt x="0" y="38"/>
                  </a:lnTo>
                  <a:lnTo>
                    <a:pt x="0" y="3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8" name="Freeform 20"/>
            <p:cNvSpPr>
              <a:spLocks/>
            </p:cNvSpPr>
            <p:nvPr userDrawn="1"/>
          </p:nvSpPr>
          <p:spPr bwMode="auto">
            <a:xfrm>
              <a:off x="3846" y="388"/>
              <a:ext cx="122" cy="216"/>
            </a:xfrm>
            <a:custGeom>
              <a:avLst/>
              <a:gdLst/>
              <a:ahLst/>
              <a:cxnLst>
                <a:cxn ang="0">
                  <a:pos x="108" y="7"/>
                </a:cxn>
                <a:cxn ang="0">
                  <a:pos x="83" y="0"/>
                </a:cxn>
                <a:cxn ang="0">
                  <a:pos x="48" y="3"/>
                </a:cxn>
                <a:cxn ang="0">
                  <a:pos x="17" y="24"/>
                </a:cxn>
                <a:cxn ang="0">
                  <a:pos x="5" y="59"/>
                </a:cxn>
                <a:cxn ang="0">
                  <a:pos x="14" y="90"/>
                </a:cxn>
                <a:cxn ang="0">
                  <a:pos x="37" y="109"/>
                </a:cxn>
                <a:cxn ang="0">
                  <a:pos x="67" y="123"/>
                </a:cxn>
                <a:cxn ang="0">
                  <a:pos x="90" y="137"/>
                </a:cxn>
                <a:cxn ang="0">
                  <a:pos x="99" y="161"/>
                </a:cxn>
                <a:cxn ang="0">
                  <a:pos x="88" y="190"/>
                </a:cxn>
                <a:cxn ang="0">
                  <a:pos x="62" y="206"/>
                </a:cxn>
                <a:cxn ang="0">
                  <a:pos x="31" y="201"/>
                </a:cxn>
                <a:cxn ang="0">
                  <a:pos x="13" y="187"/>
                </a:cxn>
                <a:cxn ang="0">
                  <a:pos x="8" y="176"/>
                </a:cxn>
                <a:cxn ang="0">
                  <a:pos x="6" y="166"/>
                </a:cxn>
                <a:cxn ang="0">
                  <a:pos x="2" y="166"/>
                </a:cxn>
                <a:cxn ang="0">
                  <a:pos x="0" y="166"/>
                </a:cxn>
                <a:cxn ang="0">
                  <a:pos x="6" y="206"/>
                </a:cxn>
                <a:cxn ang="0">
                  <a:pos x="25" y="213"/>
                </a:cxn>
                <a:cxn ang="0">
                  <a:pos x="54" y="216"/>
                </a:cxn>
                <a:cxn ang="0">
                  <a:pos x="91" y="206"/>
                </a:cxn>
                <a:cxn ang="0">
                  <a:pos x="114" y="182"/>
                </a:cxn>
                <a:cxn ang="0">
                  <a:pos x="122" y="151"/>
                </a:cxn>
                <a:cxn ang="0">
                  <a:pos x="113" y="119"/>
                </a:cxn>
                <a:cxn ang="0">
                  <a:pos x="88" y="100"/>
                </a:cxn>
                <a:cxn ang="0">
                  <a:pos x="60" y="86"/>
                </a:cxn>
                <a:cxn ang="0">
                  <a:pos x="36" y="73"/>
                </a:cxn>
                <a:cxn ang="0">
                  <a:pos x="26" y="48"/>
                </a:cxn>
                <a:cxn ang="0">
                  <a:pos x="39" y="21"/>
                </a:cxn>
                <a:cxn ang="0">
                  <a:pos x="65" y="10"/>
                </a:cxn>
                <a:cxn ang="0">
                  <a:pos x="97" y="19"/>
                </a:cxn>
                <a:cxn ang="0">
                  <a:pos x="102" y="26"/>
                </a:cxn>
                <a:cxn ang="0">
                  <a:pos x="105" y="36"/>
                </a:cxn>
                <a:cxn ang="0">
                  <a:pos x="108" y="43"/>
                </a:cxn>
                <a:cxn ang="0">
                  <a:pos x="114" y="45"/>
                </a:cxn>
              </a:cxnLst>
              <a:rect l="0" t="0" r="r" b="b"/>
              <a:pathLst>
                <a:path w="122" h="216">
                  <a:moveTo>
                    <a:pt x="111" y="9"/>
                  </a:moveTo>
                  <a:lnTo>
                    <a:pt x="108" y="7"/>
                  </a:lnTo>
                  <a:lnTo>
                    <a:pt x="97" y="3"/>
                  </a:lnTo>
                  <a:lnTo>
                    <a:pt x="83" y="0"/>
                  </a:lnTo>
                  <a:lnTo>
                    <a:pt x="70" y="0"/>
                  </a:lnTo>
                  <a:lnTo>
                    <a:pt x="48" y="3"/>
                  </a:lnTo>
                  <a:lnTo>
                    <a:pt x="31" y="12"/>
                  </a:lnTo>
                  <a:lnTo>
                    <a:pt x="17" y="24"/>
                  </a:lnTo>
                  <a:lnTo>
                    <a:pt x="8" y="41"/>
                  </a:lnTo>
                  <a:lnTo>
                    <a:pt x="5" y="59"/>
                  </a:lnTo>
                  <a:lnTo>
                    <a:pt x="6" y="76"/>
                  </a:lnTo>
                  <a:lnTo>
                    <a:pt x="14" y="90"/>
                  </a:lnTo>
                  <a:lnTo>
                    <a:pt x="25" y="100"/>
                  </a:lnTo>
                  <a:lnTo>
                    <a:pt x="37" y="109"/>
                  </a:lnTo>
                  <a:lnTo>
                    <a:pt x="51" y="116"/>
                  </a:lnTo>
                  <a:lnTo>
                    <a:pt x="67" y="123"/>
                  </a:lnTo>
                  <a:lnTo>
                    <a:pt x="79" y="128"/>
                  </a:lnTo>
                  <a:lnTo>
                    <a:pt x="90" y="137"/>
                  </a:lnTo>
                  <a:lnTo>
                    <a:pt x="96" y="147"/>
                  </a:lnTo>
                  <a:lnTo>
                    <a:pt x="99" y="161"/>
                  </a:lnTo>
                  <a:lnTo>
                    <a:pt x="96" y="178"/>
                  </a:lnTo>
                  <a:lnTo>
                    <a:pt x="88" y="190"/>
                  </a:lnTo>
                  <a:lnTo>
                    <a:pt x="77" y="201"/>
                  </a:lnTo>
                  <a:lnTo>
                    <a:pt x="62" y="206"/>
                  </a:lnTo>
                  <a:lnTo>
                    <a:pt x="47" y="206"/>
                  </a:lnTo>
                  <a:lnTo>
                    <a:pt x="31" y="201"/>
                  </a:lnTo>
                  <a:lnTo>
                    <a:pt x="16" y="192"/>
                  </a:lnTo>
                  <a:lnTo>
                    <a:pt x="13" y="187"/>
                  </a:lnTo>
                  <a:lnTo>
                    <a:pt x="10" y="182"/>
                  </a:lnTo>
                  <a:lnTo>
                    <a:pt x="8" y="176"/>
                  </a:lnTo>
                  <a:lnTo>
                    <a:pt x="8" y="171"/>
                  </a:lnTo>
                  <a:lnTo>
                    <a:pt x="6" y="166"/>
                  </a:lnTo>
                  <a:lnTo>
                    <a:pt x="3" y="166"/>
                  </a:lnTo>
                  <a:lnTo>
                    <a:pt x="2" y="166"/>
                  </a:lnTo>
                  <a:lnTo>
                    <a:pt x="0" y="166"/>
                  </a:lnTo>
                  <a:lnTo>
                    <a:pt x="0" y="166"/>
                  </a:lnTo>
                  <a:lnTo>
                    <a:pt x="3" y="204"/>
                  </a:lnTo>
                  <a:lnTo>
                    <a:pt x="6" y="206"/>
                  </a:lnTo>
                  <a:lnTo>
                    <a:pt x="14" y="209"/>
                  </a:lnTo>
                  <a:lnTo>
                    <a:pt x="25" y="213"/>
                  </a:lnTo>
                  <a:lnTo>
                    <a:pt x="39" y="215"/>
                  </a:lnTo>
                  <a:lnTo>
                    <a:pt x="54" y="216"/>
                  </a:lnTo>
                  <a:lnTo>
                    <a:pt x="74" y="213"/>
                  </a:lnTo>
                  <a:lnTo>
                    <a:pt x="91" y="206"/>
                  </a:lnTo>
                  <a:lnTo>
                    <a:pt x="105" y="196"/>
                  </a:lnTo>
                  <a:lnTo>
                    <a:pt x="114" y="182"/>
                  </a:lnTo>
                  <a:lnTo>
                    <a:pt x="120" y="166"/>
                  </a:lnTo>
                  <a:lnTo>
                    <a:pt x="122" y="151"/>
                  </a:lnTo>
                  <a:lnTo>
                    <a:pt x="119" y="133"/>
                  </a:lnTo>
                  <a:lnTo>
                    <a:pt x="113" y="119"/>
                  </a:lnTo>
                  <a:lnTo>
                    <a:pt x="102" y="107"/>
                  </a:lnTo>
                  <a:lnTo>
                    <a:pt x="88" y="100"/>
                  </a:lnTo>
                  <a:lnTo>
                    <a:pt x="74" y="93"/>
                  </a:lnTo>
                  <a:lnTo>
                    <a:pt x="60" y="86"/>
                  </a:lnTo>
                  <a:lnTo>
                    <a:pt x="47" y="81"/>
                  </a:lnTo>
                  <a:lnTo>
                    <a:pt x="36" y="73"/>
                  </a:lnTo>
                  <a:lnTo>
                    <a:pt x="30" y="62"/>
                  </a:lnTo>
                  <a:lnTo>
                    <a:pt x="26" y="48"/>
                  </a:lnTo>
                  <a:lnTo>
                    <a:pt x="30" y="31"/>
                  </a:lnTo>
                  <a:lnTo>
                    <a:pt x="39" y="21"/>
                  </a:lnTo>
                  <a:lnTo>
                    <a:pt x="51" y="12"/>
                  </a:lnTo>
                  <a:lnTo>
                    <a:pt x="65" y="10"/>
                  </a:lnTo>
                  <a:lnTo>
                    <a:pt x="82" y="12"/>
                  </a:lnTo>
                  <a:lnTo>
                    <a:pt x="97" y="19"/>
                  </a:lnTo>
                  <a:lnTo>
                    <a:pt x="100" y="22"/>
                  </a:lnTo>
                  <a:lnTo>
                    <a:pt x="102" y="26"/>
                  </a:lnTo>
                  <a:lnTo>
                    <a:pt x="104" y="31"/>
                  </a:lnTo>
                  <a:lnTo>
                    <a:pt x="105" y="36"/>
                  </a:lnTo>
                  <a:lnTo>
                    <a:pt x="107" y="40"/>
                  </a:lnTo>
                  <a:lnTo>
                    <a:pt x="108" y="43"/>
                  </a:lnTo>
                  <a:lnTo>
                    <a:pt x="108" y="45"/>
                  </a:lnTo>
                  <a:lnTo>
                    <a:pt x="114" y="45"/>
                  </a:lnTo>
                  <a:lnTo>
                    <a:pt x="111" y="9"/>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9" name="Freeform 21"/>
            <p:cNvSpPr>
              <a:spLocks noEditPoints="1"/>
            </p:cNvSpPr>
            <p:nvPr userDrawn="1"/>
          </p:nvSpPr>
          <p:spPr bwMode="auto">
            <a:xfrm>
              <a:off x="1330" y="386"/>
              <a:ext cx="197" cy="218"/>
            </a:xfrm>
            <a:custGeom>
              <a:avLst/>
              <a:gdLst/>
              <a:ahLst/>
              <a:cxnLst>
                <a:cxn ang="0">
                  <a:pos x="98" y="0"/>
                </a:cxn>
                <a:cxn ang="0">
                  <a:pos x="72" y="4"/>
                </a:cxn>
                <a:cxn ang="0">
                  <a:pos x="49" y="16"/>
                </a:cxn>
                <a:cxn ang="0">
                  <a:pos x="29" y="31"/>
                </a:cxn>
                <a:cxn ang="0">
                  <a:pos x="13" y="54"/>
                </a:cxn>
                <a:cxn ang="0">
                  <a:pos x="3" y="80"/>
                </a:cxn>
                <a:cxn ang="0">
                  <a:pos x="0" y="109"/>
                </a:cxn>
                <a:cxn ang="0">
                  <a:pos x="0" y="123"/>
                </a:cxn>
                <a:cxn ang="0">
                  <a:pos x="3" y="135"/>
                </a:cxn>
                <a:cxn ang="0">
                  <a:pos x="12" y="163"/>
                </a:cxn>
                <a:cxn ang="0">
                  <a:pos x="27" y="185"/>
                </a:cxn>
                <a:cxn ang="0">
                  <a:pos x="47" y="203"/>
                </a:cxn>
                <a:cxn ang="0">
                  <a:pos x="70" y="215"/>
                </a:cxn>
                <a:cxn ang="0">
                  <a:pos x="98" y="218"/>
                </a:cxn>
                <a:cxn ang="0">
                  <a:pos x="124" y="215"/>
                </a:cxn>
                <a:cxn ang="0">
                  <a:pos x="147" y="203"/>
                </a:cxn>
                <a:cxn ang="0">
                  <a:pos x="169" y="185"/>
                </a:cxn>
                <a:cxn ang="0">
                  <a:pos x="184" y="163"/>
                </a:cxn>
                <a:cxn ang="0">
                  <a:pos x="194" y="135"/>
                </a:cxn>
                <a:cxn ang="0">
                  <a:pos x="195" y="123"/>
                </a:cxn>
                <a:cxn ang="0">
                  <a:pos x="197" y="109"/>
                </a:cxn>
                <a:cxn ang="0">
                  <a:pos x="194" y="80"/>
                </a:cxn>
                <a:cxn ang="0">
                  <a:pos x="183" y="54"/>
                </a:cxn>
                <a:cxn ang="0">
                  <a:pos x="168" y="31"/>
                </a:cxn>
                <a:cxn ang="0">
                  <a:pos x="147" y="16"/>
                </a:cxn>
                <a:cxn ang="0">
                  <a:pos x="123" y="4"/>
                </a:cxn>
                <a:cxn ang="0">
                  <a:pos x="98" y="0"/>
                </a:cxn>
                <a:cxn ang="0">
                  <a:pos x="98" y="208"/>
                </a:cxn>
                <a:cxn ang="0">
                  <a:pos x="80" y="206"/>
                </a:cxn>
                <a:cxn ang="0">
                  <a:pos x="63" y="198"/>
                </a:cxn>
                <a:cxn ang="0">
                  <a:pos x="49" y="184"/>
                </a:cxn>
                <a:cxn ang="0">
                  <a:pos x="38" y="163"/>
                </a:cxn>
                <a:cxn ang="0">
                  <a:pos x="30" y="135"/>
                </a:cxn>
                <a:cxn ang="0">
                  <a:pos x="30" y="123"/>
                </a:cxn>
                <a:cxn ang="0">
                  <a:pos x="29" y="109"/>
                </a:cxn>
                <a:cxn ang="0">
                  <a:pos x="32" y="78"/>
                </a:cxn>
                <a:cxn ang="0">
                  <a:pos x="40" y="54"/>
                </a:cxn>
                <a:cxn ang="0">
                  <a:pos x="50" y="35"/>
                </a:cxn>
                <a:cxn ang="0">
                  <a:pos x="64" y="21"/>
                </a:cxn>
                <a:cxn ang="0">
                  <a:pos x="80" y="14"/>
                </a:cxn>
                <a:cxn ang="0">
                  <a:pos x="98" y="12"/>
                </a:cxn>
                <a:cxn ang="0">
                  <a:pos x="115" y="14"/>
                </a:cxn>
                <a:cxn ang="0">
                  <a:pos x="131" y="21"/>
                </a:cxn>
                <a:cxn ang="0">
                  <a:pos x="144" y="35"/>
                </a:cxn>
                <a:cxn ang="0">
                  <a:pos x="157" y="54"/>
                </a:cxn>
                <a:cxn ang="0">
                  <a:pos x="163" y="78"/>
                </a:cxn>
                <a:cxn ang="0">
                  <a:pos x="166" y="109"/>
                </a:cxn>
                <a:cxn ang="0">
                  <a:pos x="166" y="123"/>
                </a:cxn>
                <a:cxn ang="0">
                  <a:pos x="164" y="135"/>
                </a:cxn>
                <a:cxn ang="0">
                  <a:pos x="157" y="163"/>
                </a:cxn>
                <a:cxn ang="0">
                  <a:pos x="146" y="184"/>
                </a:cxn>
                <a:cxn ang="0">
                  <a:pos x="132" y="198"/>
                </a:cxn>
                <a:cxn ang="0">
                  <a:pos x="115" y="206"/>
                </a:cxn>
                <a:cxn ang="0">
                  <a:pos x="98" y="208"/>
                </a:cxn>
              </a:cxnLst>
              <a:rect l="0" t="0" r="r" b="b"/>
              <a:pathLst>
                <a:path w="197" h="218">
                  <a:moveTo>
                    <a:pt x="98" y="0"/>
                  </a:moveTo>
                  <a:lnTo>
                    <a:pt x="72" y="4"/>
                  </a:lnTo>
                  <a:lnTo>
                    <a:pt x="49" y="16"/>
                  </a:lnTo>
                  <a:lnTo>
                    <a:pt x="29" y="31"/>
                  </a:lnTo>
                  <a:lnTo>
                    <a:pt x="13" y="54"/>
                  </a:lnTo>
                  <a:lnTo>
                    <a:pt x="3" y="80"/>
                  </a:lnTo>
                  <a:lnTo>
                    <a:pt x="0" y="109"/>
                  </a:lnTo>
                  <a:lnTo>
                    <a:pt x="0" y="123"/>
                  </a:lnTo>
                  <a:lnTo>
                    <a:pt x="3" y="135"/>
                  </a:lnTo>
                  <a:lnTo>
                    <a:pt x="12" y="163"/>
                  </a:lnTo>
                  <a:lnTo>
                    <a:pt x="27" y="185"/>
                  </a:lnTo>
                  <a:lnTo>
                    <a:pt x="47" y="203"/>
                  </a:lnTo>
                  <a:lnTo>
                    <a:pt x="70" y="215"/>
                  </a:lnTo>
                  <a:lnTo>
                    <a:pt x="98" y="218"/>
                  </a:lnTo>
                  <a:lnTo>
                    <a:pt x="124" y="215"/>
                  </a:lnTo>
                  <a:lnTo>
                    <a:pt x="147" y="203"/>
                  </a:lnTo>
                  <a:lnTo>
                    <a:pt x="169" y="185"/>
                  </a:lnTo>
                  <a:lnTo>
                    <a:pt x="184" y="163"/>
                  </a:lnTo>
                  <a:lnTo>
                    <a:pt x="194" y="135"/>
                  </a:lnTo>
                  <a:lnTo>
                    <a:pt x="195" y="123"/>
                  </a:lnTo>
                  <a:lnTo>
                    <a:pt x="197" y="109"/>
                  </a:lnTo>
                  <a:lnTo>
                    <a:pt x="194" y="80"/>
                  </a:lnTo>
                  <a:lnTo>
                    <a:pt x="183" y="54"/>
                  </a:lnTo>
                  <a:lnTo>
                    <a:pt x="168" y="31"/>
                  </a:lnTo>
                  <a:lnTo>
                    <a:pt x="147" y="16"/>
                  </a:lnTo>
                  <a:lnTo>
                    <a:pt x="123" y="4"/>
                  </a:lnTo>
                  <a:lnTo>
                    <a:pt x="98" y="0"/>
                  </a:lnTo>
                  <a:close/>
                  <a:moveTo>
                    <a:pt x="98" y="208"/>
                  </a:moveTo>
                  <a:lnTo>
                    <a:pt x="80" y="206"/>
                  </a:lnTo>
                  <a:lnTo>
                    <a:pt x="63" y="198"/>
                  </a:lnTo>
                  <a:lnTo>
                    <a:pt x="49" y="184"/>
                  </a:lnTo>
                  <a:lnTo>
                    <a:pt x="38" y="163"/>
                  </a:lnTo>
                  <a:lnTo>
                    <a:pt x="30" y="135"/>
                  </a:lnTo>
                  <a:lnTo>
                    <a:pt x="30" y="123"/>
                  </a:lnTo>
                  <a:lnTo>
                    <a:pt x="29" y="109"/>
                  </a:lnTo>
                  <a:lnTo>
                    <a:pt x="32" y="78"/>
                  </a:lnTo>
                  <a:lnTo>
                    <a:pt x="40" y="54"/>
                  </a:lnTo>
                  <a:lnTo>
                    <a:pt x="50" y="35"/>
                  </a:lnTo>
                  <a:lnTo>
                    <a:pt x="64" y="21"/>
                  </a:lnTo>
                  <a:lnTo>
                    <a:pt x="80" y="14"/>
                  </a:lnTo>
                  <a:lnTo>
                    <a:pt x="98" y="12"/>
                  </a:lnTo>
                  <a:lnTo>
                    <a:pt x="115" y="14"/>
                  </a:lnTo>
                  <a:lnTo>
                    <a:pt x="131" y="21"/>
                  </a:lnTo>
                  <a:lnTo>
                    <a:pt x="144" y="35"/>
                  </a:lnTo>
                  <a:lnTo>
                    <a:pt x="157" y="54"/>
                  </a:lnTo>
                  <a:lnTo>
                    <a:pt x="163" y="78"/>
                  </a:lnTo>
                  <a:lnTo>
                    <a:pt x="166" y="109"/>
                  </a:lnTo>
                  <a:lnTo>
                    <a:pt x="166" y="123"/>
                  </a:lnTo>
                  <a:lnTo>
                    <a:pt x="164" y="135"/>
                  </a:lnTo>
                  <a:lnTo>
                    <a:pt x="157" y="163"/>
                  </a:lnTo>
                  <a:lnTo>
                    <a:pt x="146" y="184"/>
                  </a:lnTo>
                  <a:lnTo>
                    <a:pt x="132" y="198"/>
                  </a:lnTo>
                  <a:lnTo>
                    <a:pt x="115" y="206"/>
                  </a:lnTo>
                  <a:lnTo>
                    <a:pt x="98" y="20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0" name="Freeform 22"/>
            <p:cNvSpPr>
              <a:spLocks noEditPoints="1"/>
            </p:cNvSpPr>
            <p:nvPr userDrawn="1"/>
          </p:nvSpPr>
          <p:spPr bwMode="auto">
            <a:xfrm>
              <a:off x="1747" y="390"/>
              <a:ext cx="191" cy="213"/>
            </a:xfrm>
            <a:custGeom>
              <a:avLst/>
              <a:gdLst/>
              <a:ahLst/>
              <a:cxnLst>
                <a:cxn ang="0">
                  <a:pos x="59" y="0"/>
                </a:cxn>
                <a:cxn ang="0">
                  <a:pos x="68" y="0"/>
                </a:cxn>
                <a:cxn ang="0">
                  <a:pos x="82" y="0"/>
                </a:cxn>
                <a:cxn ang="0">
                  <a:pos x="94" y="0"/>
                </a:cxn>
                <a:cxn ang="0">
                  <a:pos x="103" y="0"/>
                </a:cxn>
                <a:cxn ang="0">
                  <a:pos x="168" y="187"/>
                </a:cxn>
                <a:cxn ang="0">
                  <a:pos x="174" y="199"/>
                </a:cxn>
                <a:cxn ang="0">
                  <a:pos x="182" y="204"/>
                </a:cxn>
                <a:cxn ang="0">
                  <a:pos x="191" y="206"/>
                </a:cxn>
                <a:cxn ang="0">
                  <a:pos x="191" y="211"/>
                </a:cxn>
                <a:cxn ang="0">
                  <a:pos x="191" y="213"/>
                </a:cxn>
                <a:cxn ang="0">
                  <a:pos x="173" y="211"/>
                </a:cxn>
                <a:cxn ang="0">
                  <a:pos x="146" y="211"/>
                </a:cxn>
                <a:cxn ang="0">
                  <a:pos x="128" y="211"/>
                </a:cxn>
                <a:cxn ang="0">
                  <a:pos x="125" y="213"/>
                </a:cxn>
                <a:cxn ang="0">
                  <a:pos x="125" y="209"/>
                </a:cxn>
                <a:cxn ang="0">
                  <a:pos x="129" y="206"/>
                </a:cxn>
                <a:cxn ang="0">
                  <a:pos x="136" y="204"/>
                </a:cxn>
                <a:cxn ang="0">
                  <a:pos x="140" y="200"/>
                </a:cxn>
                <a:cxn ang="0">
                  <a:pos x="140" y="192"/>
                </a:cxn>
                <a:cxn ang="0">
                  <a:pos x="119" y="124"/>
                </a:cxn>
                <a:cxn ang="0">
                  <a:pos x="35" y="187"/>
                </a:cxn>
                <a:cxn ang="0">
                  <a:pos x="34" y="197"/>
                </a:cxn>
                <a:cxn ang="0">
                  <a:pos x="37" y="202"/>
                </a:cxn>
                <a:cxn ang="0">
                  <a:pos x="43" y="206"/>
                </a:cxn>
                <a:cxn ang="0">
                  <a:pos x="51" y="206"/>
                </a:cxn>
                <a:cxn ang="0">
                  <a:pos x="51" y="211"/>
                </a:cxn>
                <a:cxn ang="0">
                  <a:pos x="51" y="213"/>
                </a:cxn>
                <a:cxn ang="0">
                  <a:pos x="37" y="211"/>
                </a:cxn>
                <a:cxn ang="0">
                  <a:pos x="14" y="211"/>
                </a:cxn>
                <a:cxn ang="0">
                  <a:pos x="0" y="213"/>
                </a:cxn>
                <a:cxn ang="0">
                  <a:pos x="0" y="211"/>
                </a:cxn>
                <a:cxn ang="0">
                  <a:pos x="0" y="207"/>
                </a:cxn>
                <a:cxn ang="0">
                  <a:pos x="8" y="202"/>
                </a:cxn>
                <a:cxn ang="0">
                  <a:pos x="14" y="197"/>
                </a:cxn>
                <a:cxn ang="0">
                  <a:pos x="19" y="187"/>
                </a:cxn>
                <a:cxn ang="0">
                  <a:pos x="82" y="20"/>
                </a:cxn>
                <a:cxn ang="0">
                  <a:pos x="79" y="14"/>
                </a:cxn>
                <a:cxn ang="0">
                  <a:pos x="72" y="8"/>
                </a:cxn>
                <a:cxn ang="0">
                  <a:pos x="63" y="7"/>
                </a:cxn>
                <a:cxn ang="0">
                  <a:pos x="59" y="1"/>
                </a:cxn>
                <a:cxn ang="0">
                  <a:pos x="59" y="0"/>
                </a:cxn>
                <a:cxn ang="0">
                  <a:pos x="114" y="109"/>
                </a:cxn>
                <a:cxn ang="0">
                  <a:pos x="62" y="109"/>
                </a:cxn>
              </a:cxnLst>
              <a:rect l="0" t="0" r="r" b="b"/>
              <a:pathLst>
                <a:path w="191" h="213">
                  <a:moveTo>
                    <a:pt x="57" y="0"/>
                  </a:moveTo>
                  <a:lnTo>
                    <a:pt x="59" y="0"/>
                  </a:lnTo>
                  <a:lnTo>
                    <a:pt x="63" y="0"/>
                  </a:lnTo>
                  <a:lnTo>
                    <a:pt x="68" y="0"/>
                  </a:lnTo>
                  <a:lnTo>
                    <a:pt x="74" y="0"/>
                  </a:lnTo>
                  <a:lnTo>
                    <a:pt x="82" y="0"/>
                  </a:lnTo>
                  <a:lnTo>
                    <a:pt x="88" y="0"/>
                  </a:lnTo>
                  <a:lnTo>
                    <a:pt x="94" y="0"/>
                  </a:lnTo>
                  <a:lnTo>
                    <a:pt x="100" y="0"/>
                  </a:lnTo>
                  <a:lnTo>
                    <a:pt x="103" y="0"/>
                  </a:lnTo>
                  <a:lnTo>
                    <a:pt x="105" y="0"/>
                  </a:lnTo>
                  <a:lnTo>
                    <a:pt x="168" y="187"/>
                  </a:lnTo>
                  <a:lnTo>
                    <a:pt x="171" y="194"/>
                  </a:lnTo>
                  <a:lnTo>
                    <a:pt x="174" y="199"/>
                  </a:lnTo>
                  <a:lnTo>
                    <a:pt x="179" y="202"/>
                  </a:lnTo>
                  <a:lnTo>
                    <a:pt x="182" y="204"/>
                  </a:lnTo>
                  <a:lnTo>
                    <a:pt x="186" y="206"/>
                  </a:lnTo>
                  <a:lnTo>
                    <a:pt x="191" y="206"/>
                  </a:lnTo>
                  <a:lnTo>
                    <a:pt x="191" y="209"/>
                  </a:lnTo>
                  <a:lnTo>
                    <a:pt x="191" y="211"/>
                  </a:lnTo>
                  <a:lnTo>
                    <a:pt x="191" y="213"/>
                  </a:lnTo>
                  <a:lnTo>
                    <a:pt x="191" y="213"/>
                  </a:lnTo>
                  <a:lnTo>
                    <a:pt x="185" y="211"/>
                  </a:lnTo>
                  <a:lnTo>
                    <a:pt x="173" y="211"/>
                  </a:lnTo>
                  <a:lnTo>
                    <a:pt x="159" y="211"/>
                  </a:lnTo>
                  <a:lnTo>
                    <a:pt x="146" y="211"/>
                  </a:lnTo>
                  <a:lnTo>
                    <a:pt x="136" y="211"/>
                  </a:lnTo>
                  <a:lnTo>
                    <a:pt x="128" y="211"/>
                  </a:lnTo>
                  <a:lnTo>
                    <a:pt x="125" y="213"/>
                  </a:lnTo>
                  <a:lnTo>
                    <a:pt x="125" y="213"/>
                  </a:lnTo>
                  <a:lnTo>
                    <a:pt x="125" y="211"/>
                  </a:lnTo>
                  <a:lnTo>
                    <a:pt x="125" y="209"/>
                  </a:lnTo>
                  <a:lnTo>
                    <a:pt x="125" y="206"/>
                  </a:lnTo>
                  <a:lnTo>
                    <a:pt x="129" y="206"/>
                  </a:lnTo>
                  <a:lnTo>
                    <a:pt x="132" y="204"/>
                  </a:lnTo>
                  <a:lnTo>
                    <a:pt x="136" y="204"/>
                  </a:lnTo>
                  <a:lnTo>
                    <a:pt x="139" y="202"/>
                  </a:lnTo>
                  <a:lnTo>
                    <a:pt x="140" y="200"/>
                  </a:lnTo>
                  <a:lnTo>
                    <a:pt x="140" y="197"/>
                  </a:lnTo>
                  <a:lnTo>
                    <a:pt x="140" y="192"/>
                  </a:lnTo>
                  <a:lnTo>
                    <a:pt x="139" y="187"/>
                  </a:lnTo>
                  <a:lnTo>
                    <a:pt x="119" y="124"/>
                  </a:lnTo>
                  <a:lnTo>
                    <a:pt x="57" y="124"/>
                  </a:lnTo>
                  <a:lnTo>
                    <a:pt x="35" y="187"/>
                  </a:lnTo>
                  <a:lnTo>
                    <a:pt x="34" y="192"/>
                  </a:lnTo>
                  <a:lnTo>
                    <a:pt x="34" y="197"/>
                  </a:lnTo>
                  <a:lnTo>
                    <a:pt x="35" y="200"/>
                  </a:lnTo>
                  <a:lnTo>
                    <a:pt x="37" y="202"/>
                  </a:lnTo>
                  <a:lnTo>
                    <a:pt x="40" y="204"/>
                  </a:lnTo>
                  <a:lnTo>
                    <a:pt x="43" y="206"/>
                  </a:lnTo>
                  <a:lnTo>
                    <a:pt x="48" y="206"/>
                  </a:lnTo>
                  <a:lnTo>
                    <a:pt x="51" y="206"/>
                  </a:lnTo>
                  <a:lnTo>
                    <a:pt x="51" y="209"/>
                  </a:lnTo>
                  <a:lnTo>
                    <a:pt x="51" y="211"/>
                  </a:lnTo>
                  <a:lnTo>
                    <a:pt x="51" y="213"/>
                  </a:lnTo>
                  <a:lnTo>
                    <a:pt x="51" y="213"/>
                  </a:lnTo>
                  <a:lnTo>
                    <a:pt x="48" y="211"/>
                  </a:lnTo>
                  <a:lnTo>
                    <a:pt x="37" y="211"/>
                  </a:lnTo>
                  <a:lnTo>
                    <a:pt x="26" y="211"/>
                  </a:lnTo>
                  <a:lnTo>
                    <a:pt x="14" y="211"/>
                  </a:lnTo>
                  <a:lnTo>
                    <a:pt x="5" y="211"/>
                  </a:lnTo>
                  <a:lnTo>
                    <a:pt x="0" y="213"/>
                  </a:lnTo>
                  <a:lnTo>
                    <a:pt x="0" y="213"/>
                  </a:lnTo>
                  <a:lnTo>
                    <a:pt x="0" y="211"/>
                  </a:lnTo>
                  <a:lnTo>
                    <a:pt x="0" y="211"/>
                  </a:lnTo>
                  <a:lnTo>
                    <a:pt x="0" y="207"/>
                  </a:lnTo>
                  <a:lnTo>
                    <a:pt x="5" y="206"/>
                  </a:lnTo>
                  <a:lnTo>
                    <a:pt x="8" y="202"/>
                  </a:lnTo>
                  <a:lnTo>
                    <a:pt x="11" y="200"/>
                  </a:lnTo>
                  <a:lnTo>
                    <a:pt x="14" y="197"/>
                  </a:lnTo>
                  <a:lnTo>
                    <a:pt x="15" y="194"/>
                  </a:lnTo>
                  <a:lnTo>
                    <a:pt x="19" y="187"/>
                  </a:lnTo>
                  <a:lnTo>
                    <a:pt x="80" y="26"/>
                  </a:lnTo>
                  <a:lnTo>
                    <a:pt x="82" y="20"/>
                  </a:lnTo>
                  <a:lnTo>
                    <a:pt x="80" y="15"/>
                  </a:lnTo>
                  <a:lnTo>
                    <a:pt x="79" y="14"/>
                  </a:lnTo>
                  <a:lnTo>
                    <a:pt x="75" y="10"/>
                  </a:lnTo>
                  <a:lnTo>
                    <a:pt x="72" y="8"/>
                  </a:lnTo>
                  <a:lnTo>
                    <a:pt x="68" y="8"/>
                  </a:lnTo>
                  <a:lnTo>
                    <a:pt x="63" y="7"/>
                  </a:lnTo>
                  <a:lnTo>
                    <a:pt x="57" y="5"/>
                  </a:lnTo>
                  <a:lnTo>
                    <a:pt x="59" y="1"/>
                  </a:lnTo>
                  <a:lnTo>
                    <a:pt x="59" y="0"/>
                  </a:lnTo>
                  <a:lnTo>
                    <a:pt x="59" y="0"/>
                  </a:lnTo>
                  <a:lnTo>
                    <a:pt x="57" y="0"/>
                  </a:lnTo>
                  <a:close/>
                  <a:moveTo>
                    <a:pt x="114" y="109"/>
                  </a:moveTo>
                  <a:lnTo>
                    <a:pt x="89" y="31"/>
                  </a:lnTo>
                  <a:lnTo>
                    <a:pt x="62" y="109"/>
                  </a:lnTo>
                  <a:lnTo>
                    <a:pt x="114" y="109"/>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1" name="Rectangle 23"/>
            <p:cNvSpPr>
              <a:spLocks noChangeArrowheads="1"/>
            </p:cNvSpPr>
            <p:nvPr userDrawn="1"/>
          </p:nvSpPr>
          <p:spPr bwMode="auto">
            <a:xfrm>
              <a:off x="2354" y="391"/>
              <a:ext cx="1" cy="1"/>
            </a:xfrm>
            <a:prstGeom prst="rect">
              <a:avLst/>
            </a:prstGeom>
            <a:solidFill>
              <a:srgbClr val="FFFFFF"/>
            </a:solid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72" name="Freeform 24"/>
            <p:cNvSpPr>
              <a:spLocks noEditPoints="1"/>
            </p:cNvSpPr>
            <p:nvPr userDrawn="1"/>
          </p:nvSpPr>
          <p:spPr bwMode="auto">
            <a:xfrm>
              <a:off x="2295" y="391"/>
              <a:ext cx="191" cy="212"/>
            </a:xfrm>
            <a:custGeom>
              <a:avLst/>
              <a:gdLst/>
              <a:ahLst/>
              <a:cxnLst>
                <a:cxn ang="0">
                  <a:pos x="187" y="205"/>
                </a:cxn>
                <a:cxn ang="0">
                  <a:pos x="179" y="201"/>
                </a:cxn>
                <a:cxn ang="0">
                  <a:pos x="171" y="194"/>
                </a:cxn>
                <a:cxn ang="0">
                  <a:pos x="105" y="0"/>
                </a:cxn>
                <a:cxn ang="0">
                  <a:pos x="100" y="0"/>
                </a:cxn>
                <a:cxn ang="0">
                  <a:pos x="90" y="0"/>
                </a:cxn>
                <a:cxn ang="0">
                  <a:pos x="76" y="0"/>
                </a:cxn>
                <a:cxn ang="0">
                  <a:pos x="63" y="0"/>
                </a:cxn>
                <a:cxn ang="0">
                  <a:pos x="59" y="0"/>
                </a:cxn>
                <a:cxn ang="0">
                  <a:pos x="59" y="6"/>
                </a:cxn>
                <a:cxn ang="0">
                  <a:pos x="68" y="7"/>
                </a:cxn>
                <a:cxn ang="0">
                  <a:pos x="76" y="11"/>
                </a:cxn>
                <a:cxn ang="0">
                  <a:pos x="80" y="16"/>
                </a:cxn>
                <a:cxn ang="0">
                  <a:pos x="80" y="25"/>
                </a:cxn>
                <a:cxn ang="0">
                  <a:pos x="16" y="193"/>
                </a:cxn>
                <a:cxn ang="0">
                  <a:pos x="11" y="201"/>
                </a:cxn>
                <a:cxn ang="0">
                  <a:pos x="5" y="205"/>
                </a:cxn>
                <a:cxn ang="0">
                  <a:pos x="0" y="210"/>
                </a:cxn>
                <a:cxn ang="0">
                  <a:pos x="0" y="212"/>
                </a:cxn>
                <a:cxn ang="0">
                  <a:pos x="5" y="212"/>
                </a:cxn>
                <a:cxn ang="0">
                  <a:pos x="27" y="212"/>
                </a:cxn>
                <a:cxn ang="0">
                  <a:pos x="39" y="212"/>
                </a:cxn>
                <a:cxn ang="0">
                  <a:pos x="47" y="212"/>
                </a:cxn>
                <a:cxn ang="0">
                  <a:pos x="51" y="212"/>
                </a:cxn>
                <a:cxn ang="0">
                  <a:pos x="51" y="212"/>
                </a:cxn>
                <a:cxn ang="0">
                  <a:pos x="51" y="206"/>
                </a:cxn>
                <a:cxn ang="0">
                  <a:pos x="43" y="205"/>
                </a:cxn>
                <a:cxn ang="0">
                  <a:pos x="37" y="203"/>
                </a:cxn>
                <a:cxn ang="0">
                  <a:pos x="34" y="196"/>
                </a:cxn>
                <a:cxn ang="0">
                  <a:pos x="36" y="187"/>
                </a:cxn>
                <a:cxn ang="0">
                  <a:pos x="119" y="125"/>
                </a:cxn>
                <a:cxn ang="0">
                  <a:pos x="140" y="193"/>
                </a:cxn>
                <a:cxn ang="0">
                  <a:pos x="140" y="199"/>
                </a:cxn>
                <a:cxn ang="0">
                  <a:pos x="136" y="203"/>
                </a:cxn>
                <a:cxn ang="0">
                  <a:pos x="130" y="205"/>
                </a:cxn>
                <a:cxn ang="0">
                  <a:pos x="125" y="210"/>
                </a:cxn>
                <a:cxn ang="0">
                  <a:pos x="125" y="212"/>
                </a:cxn>
                <a:cxn ang="0">
                  <a:pos x="128" y="212"/>
                </a:cxn>
                <a:cxn ang="0">
                  <a:pos x="147" y="212"/>
                </a:cxn>
                <a:cxn ang="0">
                  <a:pos x="170" y="212"/>
                </a:cxn>
                <a:cxn ang="0">
                  <a:pos x="188" y="212"/>
                </a:cxn>
                <a:cxn ang="0">
                  <a:pos x="191" y="212"/>
                </a:cxn>
                <a:cxn ang="0">
                  <a:pos x="191" y="210"/>
                </a:cxn>
                <a:cxn ang="0">
                  <a:pos x="62" y="109"/>
                </a:cxn>
                <a:cxn ang="0">
                  <a:pos x="114" y="109"/>
                </a:cxn>
              </a:cxnLst>
              <a:rect l="0" t="0" r="r" b="b"/>
              <a:pathLst>
                <a:path w="191" h="212">
                  <a:moveTo>
                    <a:pt x="191" y="206"/>
                  </a:moveTo>
                  <a:lnTo>
                    <a:pt x="187" y="205"/>
                  </a:lnTo>
                  <a:lnTo>
                    <a:pt x="182" y="203"/>
                  </a:lnTo>
                  <a:lnTo>
                    <a:pt x="179" y="201"/>
                  </a:lnTo>
                  <a:lnTo>
                    <a:pt x="174" y="198"/>
                  </a:lnTo>
                  <a:lnTo>
                    <a:pt x="171" y="194"/>
                  </a:lnTo>
                  <a:lnTo>
                    <a:pt x="168" y="187"/>
                  </a:lnTo>
                  <a:lnTo>
                    <a:pt x="105" y="0"/>
                  </a:lnTo>
                  <a:lnTo>
                    <a:pt x="104" y="0"/>
                  </a:lnTo>
                  <a:lnTo>
                    <a:pt x="100" y="0"/>
                  </a:lnTo>
                  <a:lnTo>
                    <a:pt x="96" y="0"/>
                  </a:lnTo>
                  <a:lnTo>
                    <a:pt x="90" y="0"/>
                  </a:lnTo>
                  <a:lnTo>
                    <a:pt x="82" y="0"/>
                  </a:lnTo>
                  <a:lnTo>
                    <a:pt x="76" y="0"/>
                  </a:lnTo>
                  <a:lnTo>
                    <a:pt x="68" y="0"/>
                  </a:lnTo>
                  <a:lnTo>
                    <a:pt x="63" y="0"/>
                  </a:lnTo>
                  <a:lnTo>
                    <a:pt x="60" y="0"/>
                  </a:lnTo>
                  <a:lnTo>
                    <a:pt x="59" y="0"/>
                  </a:lnTo>
                  <a:lnTo>
                    <a:pt x="59" y="0"/>
                  </a:lnTo>
                  <a:lnTo>
                    <a:pt x="59" y="6"/>
                  </a:lnTo>
                  <a:lnTo>
                    <a:pt x="63" y="6"/>
                  </a:lnTo>
                  <a:lnTo>
                    <a:pt x="68" y="7"/>
                  </a:lnTo>
                  <a:lnTo>
                    <a:pt x="73" y="9"/>
                  </a:lnTo>
                  <a:lnTo>
                    <a:pt x="76" y="11"/>
                  </a:lnTo>
                  <a:lnTo>
                    <a:pt x="79" y="13"/>
                  </a:lnTo>
                  <a:lnTo>
                    <a:pt x="80" y="16"/>
                  </a:lnTo>
                  <a:lnTo>
                    <a:pt x="82" y="19"/>
                  </a:lnTo>
                  <a:lnTo>
                    <a:pt x="80" y="25"/>
                  </a:lnTo>
                  <a:lnTo>
                    <a:pt x="19" y="187"/>
                  </a:lnTo>
                  <a:lnTo>
                    <a:pt x="16" y="193"/>
                  </a:lnTo>
                  <a:lnTo>
                    <a:pt x="14" y="198"/>
                  </a:lnTo>
                  <a:lnTo>
                    <a:pt x="11" y="201"/>
                  </a:lnTo>
                  <a:lnTo>
                    <a:pt x="8" y="203"/>
                  </a:lnTo>
                  <a:lnTo>
                    <a:pt x="5" y="205"/>
                  </a:lnTo>
                  <a:lnTo>
                    <a:pt x="0" y="206"/>
                  </a:lnTo>
                  <a:lnTo>
                    <a:pt x="0" y="210"/>
                  </a:lnTo>
                  <a:lnTo>
                    <a:pt x="0" y="212"/>
                  </a:lnTo>
                  <a:lnTo>
                    <a:pt x="0" y="212"/>
                  </a:lnTo>
                  <a:lnTo>
                    <a:pt x="2" y="212"/>
                  </a:lnTo>
                  <a:lnTo>
                    <a:pt x="5" y="212"/>
                  </a:lnTo>
                  <a:lnTo>
                    <a:pt x="14" y="212"/>
                  </a:lnTo>
                  <a:lnTo>
                    <a:pt x="27" y="212"/>
                  </a:lnTo>
                  <a:lnTo>
                    <a:pt x="33" y="212"/>
                  </a:lnTo>
                  <a:lnTo>
                    <a:pt x="39" y="212"/>
                  </a:lnTo>
                  <a:lnTo>
                    <a:pt x="43" y="212"/>
                  </a:lnTo>
                  <a:lnTo>
                    <a:pt x="47" y="212"/>
                  </a:lnTo>
                  <a:lnTo>
                    <a:pt x="50" y="212"/>
                  </a:lnTo>
                  <a:lnTo>
                    <a:pt x="51" y="212"/>
                  </a:lnTo>
                  <a:lnTo>
                    <a:pt x="51" y="212"/>
                  </a:lnTo>
                  <a:lnTo>
                    <a:pt x="51" y="212"/>
                  </a:lnTo>
                  <a:lnTo>
                    <a:pt x="51" y="210"/>
                  </a:lnTo>
                  <a:lnTo>
                    <a:pt x="51" y="206"/>
                  </a:lnTo>
                  <a:lnTo>
                    <a:pt x="47" y="205"/>
                  </a:lnTo>
                  <a:lnTo>
                    <a:pt x="43" y="205"/>
                  </a:lnTo>
                  <a:lnTo>
                    <a:pt x="40" y="203"/>
                  </a:lnTo>
                  <a:lnTo>
                    <a:pt x="37" y="203"/>
                  </a:lnTo>
                  <a:lnTo>
                    <a:pt x="36" y="199"/>
                  </a:lnTo>
                  <a:lnTo>
                    <a:pt x="34" y="196"/>
                  </a:lnTo>
                  <a:lnTo>
                    <a:pt x="34" y="193"/>
                  </a:lnTo>
                  <a:lnTo>
                    <a:pt x="36" y="187"/>
                  </a:lnTo>
                  <a:lnTo>
                    <a:pt x="57" y="125"/>
                  </a:lnTo>
                  <a:lnTo>
                    <a:pt x="119" y="125"/>
                  </a:lnTo>
                  <a:lnTo>
                    <a:pt x="139" y="187"/>
                  </a:lnTo>
                  <a:lnTo>
                    <a:pt x="140" y="193"/>
                  </a:lnTo>
                  <a:lnTo>
                    <a:pt x="140" y="196"/>
                  </a:lnTo>
                  <a:lnTo>
                    <a:pt x="140" y="199"/>
                  </a:lnTo>
                  <a:lnTo>
                    <a:pt x="139" y="203"/>
                  </a:lnTo>
                  <a:lnTo>
                    <a:pt x="136" y="203"/>
                  </a:lnTo>
                  <a:lnTo>
                    <a:pt x="133" y="205"/>
                  </a:lnTo>
                  <a:lnTo>
                    <a:pt x="130" y="205"/>
                  </a:lnTo>
                  <a:lnTo>
                    <a:pt x="125" y="206"/>
                  </a:lnTo>
                  <a:lnTo>
                    <a:pt x="125" y="210"/>
                  </a:lnTo>
                  <a:lnTo>
                    <a:pt x="125" y="212"/>
                  </a:lnTo>
                  <a:lnTo>
                    <a:pt x="125" y="212"/>
                  </a:lnTo>
                  <a:lnTo>
                    <a:pt x="125" y="212"/>
                  </a:lnTo>
                  <a:lnTo>
                    <a:pt x="128" y="212"/>
                  </a:lnTo>
                  <a:lnTo>
                    <a:pt x="136" y="212"/>
                  </a:lnTo>
                  <a:lnTo>
                    <a:pt x="147" y="212"/>
                  </a:lnTo>
                  <a:lnTo>
                    <a:pt x="157" y="212"/>
                  </a:lnTo>
                  <a:lnTo>
                    <a:pt x="170" y="212"/>
                  </a:lnTo>
                  <a:lnTo>
                    <a:pt x="181" y="212"/>
                  </a:lnTo>
                  <a:lnTo>
                    <a:pt x="188" y="212"/>
                  </a:lnTo>
                  <a:lnTo>
                    <a:pt x="191" y="212"/>
                  </a:lnTo>
                  <a:lnTo>
                    <a:pt x="191" y="212"/>
                  </a:lnTo>
                  <a:lnTo>
                    <a:pt x="191" y="212"/>
                  </a:lnTo>
                  <a:lnTo>
                    <a:pt x="191" y="210"/>
                  </a:lnTo>
                  <a:lnTo>
                    <a:pt x="191" y="206"/>
                  </a:lnTo>
                  <a:close/>
                  <a:moveTo>
                    <a:pt x="62" y="109"/>
                  </a:moveTo>
                  <a:lnTo>
                    <a:pt x="90" y="32"/>
                  </a:lnTo>
                  <a:lnTo>
                    <a:pt x="114" y="109"/>
                  </a:lnTo>
                  <a:lnTo>
                    <a:pt x="62" y="109"/>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3" name="Freeform 25"/>
            <p:cNvSpPr>
              <a:spLocks noEditPoints="1"/>
            </p:cNvSpPr>
            <p:nvPr userDrawn="1"/>
          </p:nvSpPr>
          <p:spPr bwMode="auto">
            <a:xfrm>
              <a:off x="3680" y="519"/>
              <a:ext cx="168" cy="84"/>
            </a:xfrm>
            <a:custGeom>
              <a:avLst/>
              <a:gdLst/>
              <a:ahLst/>
              <a:cxnLst>
                <a:cxn ang="0">
                  <a:pos x="45" y="0"/>
                </a:cxn>
                <a:cxn ang="0">
                  <a:pos x="45" y="14"/>
                </a:cxn>
                <a:cxn ang="0">
                  <a:pos x="45" y="30"/>
                </a:cxn>
                <a:cxn ang="0">
                  <a:pos x="45" y="42"/>
                </a:cxn>
                <a:cxn ang="0">
                  <a:pos x="45" y="45"/>
                </a:cxn>
                <a:cxn ang="0">
                  <a:pos x="46" y="63"/>
                </a:cxn>
                <a:cxn ang="0">
                  <a:pos x="49" y="71"/>
                </a:cxn>
                <a:cxn ang="0">
                  <a:pos x="54" y="75"/>
                </a:cxn>
                <a:cxn ang="0">
                  <a:pos x="63" y="78"/>
                </a:cxn>
                <a:cxn ang="0">
                  <a:pos x="63" y="84"/>
                </a:cxn>
                <a:cxn ang="0">
                  <a:pos x="58" y="84"/>
                </a:cxn>
                <a:cxn ang="0">
                  <a:pos x="46" y="82"/>
                </a:cxn>
                <a:cxn ang="0">
                  <a:pos x="31" y="82"/>
                </a:cxn>
                <a:cxn ang="0">
                  <a:pos x="22" y="82"/>
                </a:cxn>
                <a:cxn ang="0">
                  <a:pos x="11" y="82"/>
                </a:cxn>
                <a:cxn ang="0">
                  <a:pos x="3" y="84"/>
                </a:cxn>
                <a:cxn ang="0">
                  <a:pos x="0" y="84"/>
                </a:cxn>
                <a:cxn ang="0">
                  <a:pos x="0" y="78"/>
                </a:cxn>
                <a:cxn ang="0">
                  <a:pos x="8" y="77"/>
                </a:cxn>
                <a:cxn ang="0">
                  <a:pos x="14" y="71"/>
                </a:cxn>
                <a:cxn ang="0">
                  <a:pos x="17" y="61"/>
                </a:cxn>
                <a:cxn ang="0">
                  <a:pos x="18" y="45"/>
                </a:cxn>
                <a:cxn ang="0">
                  <a:pos x="18" y="0"/>
                </a:cxn>
                <a:cxn ang="0">
                  <a:pos x="45" y="0"/>
                </a:cxn>
                <a:cxn ang="0">
                  <a:pos x="108" y="0"/>
                </a:cxn>
                <a:cxn ang="0">
                  <a:pos x="117" y="14"/>
                </a:cxn>
                <a:cxn ang="0">
                  <a:pos x="125" y="28"/>
                </a:cxn>
                <a:cxn ang="0">
                  <a:pos x="131" y="39"/>
                </a:cxn>
                <a:cxn ang="0">
                  <a:pos x="140" y="56"/>
                </a:cxn>
                <a:cxn ang="0">
                  <a:pos x="148" y="66"/>
                </a:cxn>
                <a:cxn ang="0">
                  <a:pos x="152" y="73"/>
                </a:cxn>
                <a:cxn ang="0">
                  <a:pos x="159" y="77"/>
                </a:cxn>
                <a:cxn ang="0">
                  <a:pos x="168" y="78"/>
                </a:cxn>
                <a:cxn ang="0">
                  <a:pos x="168" y="84"/>
                </a:cxn>
                <a:cxn ang="0">
                  <a:pos x="166" y="84"/>
                </a:cxn>
                <a:cxn ang="0">
                  <a:pos x="163" y="84"/>
                </a:cxn>
                <a:cxn ang="0">
                  <a:pos x="159" y="82"/>
                </a:cxn>
                <a:cxn ang="0">
                  <a:pos x="154" y="82"/>
                </a:cxn>
                <a:cxn ang="0">
                  <a:pos x="149" y="82"/>
                </a:cxn>
                <a:cxn ang="0">
                  <a:pos x="145" y="82"/>
                </a:cxn>
                <a:cxn ang="0">
                  <a:pos x="139" y="82"/>
                </a:cxn>
                <a:cxn ang="0">
                  <a:pos x="132" y="84"/>
                </a:cxn>
                <a:cxn ang="0">
                  <a:pos x="129" y="84"/>
                </a:cxn>
                <a:cxn ang="0">
                  <a:pos x="115" y="65"/>
                </a:cxn>
                <a:cxn ang="0">
                  <a:pos x="105" y="42"/>
                </a:cxn>
                <a:cxn ang="0">
                  <a:pos x="94" y="23"/>
                </a:cxn>
                <a:cxn ang="0">
                  <a:pos x="86" y="11"/>
                </a:cxn>
                <a:cxn ang="0">
                  <a:pos x="79" y="0"/>
                </a:cxn>
                <a:cxn ang="0">
                  <a:pos x="108" y="0"/>
                </a:cxn>
              </a:cxnLst>
              <a:rect l="0" t="0" r="r" b="b"/>
              <a:pathLst>
                <a:path w="168" h="84">
                  <a:moveTo>
                    <a:pt x="45" y="0"/>
                  </a:moveTo>
                  <a:lnTo>
                    <a:pt x="45" y="14"/>
                  </a:lnTo>
                  <a:lnTo>
                    <a:pt x="45" y="30"/>
                  </a:lnTo>
                  <a:lnTo>
                    <a:pt x="45" y="42"/>
                  </a:lnTo>
                  <a:lnTo>
                    <a:pt x="45" y="45"/>
                  </a:lnTo>
                  <a:lnTo>
                    <a:pt x="46" y="63"/>
                  </a:lnTo>
                  <a:lnTo>
                    <a:pt x="49" y="71"/>
                  </a:lnTo>
                  <a:lnTo>
                    <a:pt x="54" y="75"/>
                  </a:lnTo>
                  <a:lnTo>
                    <a:pt x="63" y="78"/>
                  </a:lnTo>
                  <a:lnTo>
                    <a:pt x="63" y="84"/>
                  </a:lnTo>
                  <a:lnTo>
                    <a:pt x="58" y="84"/>
                  </a:lnTo>
                  <a:lnTo>
                    <a:pt x="46" y="82"/>
                  </a:lnTo>
                  <a:lnTo>
                    <a:pt x="31" y="82"/>
                  </a:lnTo>
                  <a:lnTo>
                    <a:pt x="22" y="82"/>
                  </a:lnTo>
                  <a:lnTo>
                    <a:pt x="11" y="82"/>
                  </a:lnTo>
                  <a:lnTo>
                    <a:pt x="3" y="84"/>
                  </a:lnTo>
                  <a:lnTo>
                    <a:pt x="0" y="84"/>
                  </a:lnTo>
                  <a:lnTo>
                    <a:pt x="0" y="78"/>
                  </a:lnTo>
                  <a:lnTo>
                    <a:pt x="8" y="77"/>
                  </a:lnTo>
                  <a:lnTo>
                    <a:pt x="14" y="71"/>
                  </a:lnTo>
                  <a:lnTo>
                    <a:pt x="17" y="61"/>
                  </a:lnTo>
                  <a:lnTo>
                    <a:pt x="18" y="45"/>
                  </a:lnTo>
                  <a:lnTo>
                    <a:pt x="18" y="0"/>
                  </a:lnTo>
                  <a:lnTo>
                    <a:pt x="45" y="0"/>
                  </a:lnTo>
                  <a:close/>
                  <a:moveTo>
                    <a:pt x="108" y="0"/>
                  </a:moveTo>
                  <a:lnTo>
                    <a:pt x="117" y="14"/>
                  </a:lnTo>
                  <a:lnTo>
                    <a:pt x="125" y="28"/>
                  </a:lnTo>
                  <a:lnTo>
                    <a:pt x="131" y="39"/>
                  </a:lnTo>
                  <a:lnTo>
                    <a:pt x="140" y="56"/>
                  </a:lnTo>
                  <a:lnTo>
                    <a:pt x="148" y="66"/>
                  </a:lnTo>
                  <a:lnTo>
                    <a:pt x="152" y="73"/>
                  </a:lnTo>
                  <a:lnTo>
                    <a:pt x="159" y="77"/>
                  </a:lnTo>
                  <a:lnTo>
                    <a:pt x="168" y="78"/>
                  </a:lnTo>
                  <a:lnTo>
                    <a:pt x="168" y="84"/>
                  </a:lnTo>
                  <a:lnTo>
                    <a:pt x="166" y="84"/>
                  </a:lnTo>
                  <a:lnTo>
                    <a:pt x="163" y="84"/>
                  </a:lnTo>
                  <a:lnTo>
                    <a:pt x="159" y="82"/>
                  </a:lnTo>
                  <a:lnTo>
                    <a:pt x="154" y="82"/>
                  </a:lnTo>
                  <a:lnTo>
                    <a:pt x="149" y="82"/>
                  </a:lnTo>
                  <a:lnTo>
                    <a:pt x="145" y="82"/>
                  </a:lnTo>
                  <a:lnTo>
                    <a:pt x="139" y="82"/>
                  </a:lnTo>
                  <a:lnTo>
                    <a:pt x="132" y="84"/>
                  </a:lnTo>
                  <a:lnTo>
                    <a:pt x="129" y="84"/>
                  </a:lnTo>
                  <a:lnTo>
                    <a:pt x="115" y="65"/>
                  </a:lnTo>
                  <a:lnTo>
                    <a:pt x="105" y="42"/>
                  </a:lnTo>
                  <a:lnTo>
                    <a:pt x="94" y="23"/>
                  </a:lnTo>
                  <a:lnTo>
                    <a:pt x="86" y="11"/>
                  </a:lnTo>
                  <a:lnTo>
                    <a:pt x="79" y="0"/>
                  </a:lnTo>
                  <a:lnTo>
                    <a:pt x="108"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4" name="Freeform 26"/>
            <p:cNvSpPr>
              <a:spLocks noEditPoints="1"/>
            </p:cNvSpPr>
            <p:nvPr userDrawn="1"/>
          </p:nvSpPr>
          <p:spPr bwMode="auto">
            <a:xfrm>
              <a:off x="3680" y="390"/>
              <a:ext cx="132" cy="129"/>
            </a:xfrm>
            <a:custGeom>
              <a:avLst/>
              <a:gdLst/>
              <a:ahLst/>
              <a:cxnLst>
                <a:cxn ang="0">
                  <a:pos x="132" y="55"/>
                </a:cxn>
                <a:cxn ang="0">
                  <a:pos x="129" y="38"/>
                </a:cxn>
                <a:cxn ang="0">
                  <a:pos x="122" y="24"/>
                </a:cxn>
                <a:cxn ang="0">
                  <a:pos x="111" y="12"/>
                </a:cxn>
                <a:cxn ang="0">
                  <a:pos x="97" y="5"/>
                </a:cxn>
                <a:cxn ang="0">
                  <a:pos x="80" y="1"/>
                </a:cxn>
                <a:cxn ang="0">
                  <a:pos x="65" y="0"/>
                </a:cxn>
                <a:cxn ang="0">
                  <a:pos x="49" y="1"/>
                </a:cxn>
                <a:cxn ang="0">
                  <a:pos x="35" y="1"/>
                </a:cxn>
                <a:cxn ang="0">
                  <a:pos x="25" y="3"/>
                </a:cxn>
                <a:cxn ang="0">
                  <a:pos x="20" y="3"/>
                </a:cxn>
                <a:cxn ang="0">
                  <a:pos x="14" y="3"/>
                </a:cxn>
                <a:cxn ang="0">
                  <a:pos x="9" y="3"/>
                </a:cxn>
                <a:cxn ang="0">
                  <a:pos x="5" y="1"/>
                </a:cxn>
                <a:cxn ang="0">
                  <a:pos x="2" y="1"/>
                </a:cxn>
                <a:cxn ang="0">
                  <a:pos x="0" y="1"/>
                </a:cxn>
                <a:cxn ang="0">
                  <a:pos x="0" y="7"/>
                </a:cxn>
                <a:cxn ang="0">
                  <a:pos x="8" y="8"/>
                </a:cxn>
                <a:cxn ang="0">
                  <a:pos x="14" y="14"/>
                </a:cxn>
                <a:cxn ang="0">
                  <a:pos x="17" y="22"/>
                </a:cxn>
                <a:cxn ang="0">
                  <a:pos x="18" y="36"/>
                </a:cxn>
                <a:cxn ang="0">
                  <a:pos x="18" y="129"/>
                </a:cxn>
                <a:cxn ang="0">
                  <a:pos x="45" y="129"/>
                </a:cxn>
                <a:cxn ang="0">
                  <a:pos x="45" y="123"/>
                </a:cxn>
                <a:cxn ang="0">
                  <a:pos x="45" y="116"/>
                </a:cxn>
                <a:cxn ang="0">
                  <a:pos x="45" y="112"/>
                </a:cxn>
                <a:cxn ang="0">
                  <a:pos x="45" y="112"/>
                </a:cxn>
                <a:cxn ang="0">
                  <a:pos x="57" y="112"/>
                </a:cxn>
                <a:cxn ang="0">
                  <a:pos x="68" y="119"/>
                </a:cxn>
                <a:cxn ang="0">
                  <a:pos x="79" y="129"/>
                </a:cxn>
                <a:cxn ang="0">
                  <a:pos x="108" y="129"/>
                </a:cxn>
                <a:cxn ang="0">
                  <a:pos x="103" y="123"/>
                </a:cxn>
                <a:cxn ang="0">
                  <a:pos x="99" y="116"/>
                </a:cxn>
                <a:cxn ang="0">
                  <a:pos x="94" y="110"/>
                </a:cxn>
                <a:cxn ang="0">
                  <a:pos x="89" y="105"/>
                </a:cxn>
                <a:cxn ang="0">
                  <a:pos x="97" y="102"/>
                </a:cxn>
                <a:cxn ang="0">
                  <a:pos x="106" y="98"/>
                </a:cxn>
                <a:cxn ang="0">
                  <a:pos x="115" y="93"/>
                </a:cxn>
                <a:cxn ang="0">
                  <a:pos x="125" y="84"/>
                </a:cxn>
                <a:cxn ang="0">
                  <a:pos x="131" y="72"/>
                </a:cxn>
                <a:cxn ang="0">
                  <a:pos x="132" y="55"/>
                </a:cxn>
                <a:cxn ang="0">
                  <a:pos x="45" y="102"/>
                </a:cxn>
                <a:cxn ang="0">
                  <a:pos x="45" y="15"/>
                </a:cxn>
                <a:cxn ang="0">
                  <a:pos x="54" y="14"/>
                </a:cxn>
                <a:cxn ang="0">
                  <a:pos x="65" y="12"/>
                </a:cxn>
                <a:cxn ang="0">
                  <a:pos x="75" y="14"/>
                </a:cxn>
                <a:cxn ang="0">
                  <a:pos x="86" y="17"/>
                </a:cxn>
                <a:cxn ang="0">
                  <a:pos x="95" y="26"/>
                </a:cxn>
                <a:cxn ang="0">
                  <a:pos x="102" y="39"/>
                </a:cxn>
                <a:cxn ang="0">
                  <a:pos x="105" y="57"/>
                </a:cxn>
                <a:cxn ang="0">
                  <a:pos x="103" y="74"/>
                </a:cxn>
                <a:cxn ang="0">
                  <a:pos x="95" y="86"/>
                </a:cxn>
                <a:cxn ang="0">
                  <a:pos x="86" y="95"/>
                </a:cxn>
                <a:cxn ang="0">
                  <a:pos x="75" y="100"/>
                </a:cxn>
                <a:cxn ang="0">
                  <a:pos x="65" y="104"/>
                </a:cxn>
                <a:cxn ang="0">
                  <a:pos x="54" y="104"/>
                </a:cxn>
                <a:cxn ang="0">
                  <a:pos x="45" y="102"/>
                </a:cxn>
              </a:cxnLst>
              <a:rect l="0" t="0" r="r" b="b"/>
              <a:pathLst>
                <a:path w="132" h="129">
                  <a:moveTo>
                    <a:pt x="132" y="55"/>
                  </a:moveTo>
                  <a:lnTo>
                    <a:pt x="129" y="38"/>
                  </a:lnTo>
                  <a:lnTo>
                    <a:pt x="122" y="24"/>
                  </a:lnTo>
                  <a:lnTo>
                    <a:pt x="111" y="12"/>
                  </a:lnTo>
                  <a:lnTo>
                    <a:pt x="97" y="5"/>
                  </a:lnTo>
                  <a:lnTo>
                    <a:pt x="80" y="1"/>
                  </a:lnTo>
                  <a:lnTo>
                    <a:pt x="65" y="0"/>
                  </a:lnTo>
                  <a:lnTo>
                    <a:pt x="49" y="1"/>
                  </a:lnTo>
                  <a:lnTo>
                    <a:pt x="35" y="1"/>
                  </a:lnTo>
                  <a:lnTo>
                    <a:pt x="25" y="3"/>
                  </a:lnTo>
                  <a:lnTo>
                    <a:pt x="20" y="3"/>
                  </a:lnTo>
                  <a:lnTo>
                    <a:pt x="14" y="3"/>
                  </a:lnTo>
                  <a:lnTo>
                    <a:pt x="9" y="3"/>
                  </a:lnTo>
                  <a:lnTo>
                    <a:pt x="5" y="1"/>
                  </a:lnTo>
                  <a:lnTo>
                    <a:pt x="2" y="1"/>
                  </a:lnTo>
                  <a:lnTo>
                    <a:pt x="0" y="1"/>
                  </a:lnTo>
                  <a:lnTo>
                    <a:pt x="0" y="7"/>
                  </a:lnTo>
                  <a:lnTo>
                    <a:pt x="8" y="8"/>
                  </a:lnTo>
                  <a:lnTo>
                    <a:pt x="14" y="14"/>
                  </a:lnTo>
                  <a:lnTo>
                    <a:pt x="17" y="22"/>
                  </a:lnTo>
                  <a:lnTo>
                    <a:pt x="18" y="36"/>
                  </a:lnTo>
                  <a:lnTo>
                    <a:pt x="18" y="129"/>
                  </a:lnTo>
                  <a:lnTo>
                    <a:pt x="45" y="129"/>
                  </a:lnTo>
                  <a:lnTo>
                    <a:pt x="45" y="123"/>
                  </a:lnTo>
                  <a:lnTo>
                    <a:pt x="45" y="116"/>
                  </a:lnTo>
                  <a:lnTo>
                    <a:pt x="45" y="112"/>
                  </a:lnTo>
                  <a:lnTo>
                    <a:pt x="45" y="112"/>
                  </a:lnTo>
                  <a:lnTo>
                    <a:pt x="57" y="112"/>
                  </a:lnTo>
                  <a:lnTo>
                    <a:pt x="68" y="119"/>
                  </a:lnTo>
                  <a:lnTo>
                    <a:pt x="79" y="129"/>
                  </a:lnTo>
                  <a:lnTo>
                    <a:pt x="108" y="129"/>
                  </a:lnTo>
                  <a:lnTo>
                    <a:pt x="103" y="123"/>
                  </a:lnTo>
                  <a:lnTo>
                    <a:pt x="99" y="116"/>
                  </a:lnTo>
                  <a:lnTo>
                    <a:pt x="94" y="110"/>
                  </a:lnTo>
                  <a:lnTo>
                    <a:pt x="89" y="105"/>
                  </a:lnTo>
                  <a:lnTo>
                    <a:pt x="97" y="102"/>
                  </a:lnTo>
                  <a:lnTo>
                    <a:pt x="106" y="98"/>
                  </a:lnTo>
                  <a:lnTo>
                    <a:pt x="115" y="93"/>
                  </a:lnTo>
                  <a:lnTo>
                    <a:pt x="125" y="84"/>
                  </a:lnTo>
                  <a:lnTo>
                    <a:pt x="131" y="72"/>
                  </a:lnTo>
                  <a:lnTo>
                    <a:pt x="132" y="55"/>
                  </a:lnTo>
                  <a:close/>
                  <a:moveTo>
                    <a:pt x="45" y="102"/>
                  </a:moveTo>
                  <a:lnTo>
                    <a:pt x="45" y="15"/>
                  </a:lnTo>
                  <a:lnTo>
                    <a:pt x="54" y="14"/>
                  </a:lnTo>
                  <a:lnTo>
                    <a:pt x="65" y="12"/>
                  </a:lnTo>
                  <a:lnTo>
                    <a:pt x="75" y="14"/>
                  </a:lnTo>
                  <a:lnTo>
                    <a:pt x="86" y="17"/>
                  </a:lnTo>
                  <a:lnTo>
                    <a:pt x="95" y="26"/>
                  </a:lnTo>
                  <a:lnTo>
                    <a:pt x="102" y="39"/>
                  </a:lnTo>
                  <a:lnTo>
                    <a:pt x="105" y="57"/>
                  </a:lnTo>
                  <a:lnTo>
                    <a:pt x="103" y="74"/>
                  </a:lnTo>
                  <a:lnTo>
                    <a:pt x="95" y="86"/>
                  </a:lnTo>
                  <a:lnTo>
                    <a:pt x="86" y="95"/>
                  </a:lnTo>
                  <a:lnTo>
                    <a:pt x="75" y="100"/>
                  </a:lnTo>
                  <a:lnTo>
                    <a:pt x="65" y="104"/>
                  </a:lnTo>
                  <a:lnTo>
                    <a:pt x="54" y="104"/>
                  </a:lnTo>
                  <a:lnTo>
                    <a:pt x="45" y="102"/>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2pPr marL="502920">
              <a:defRPr/>
            </a:lvl2pPr>
            <a:lvl3pPr marL="758952">
              <a:defRPr/>
            </a:lvl3pPr>
            <a:lvl4pPr marL="960120" indent="-228600">
              <a:defRPr/>
            </a:lvl4pPr>
            <a:lvl5pPr marL="1188720">
              <a:defRPr sz="15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6" name="Rectangle 19"/>
          <p:cNvSpPr>
            <a:spLocks noChangeArrowheads="1"/>
          </p:cNvSpPr>
          <p:nvPr userDrawn="1"/>
        </p:nvSpPr>
        <p:spPr bwMode="auto">
          <a:xfrm>
            <a:off x="0" y="0"/>
            <a:ext cx="9144000" cy="6858000"/>
          </a:xfrm>
          <a:prstGeom prst="rect">
            <a:avLst/>
          </a:prstGeom>
          <a:solidFill>
            <a:srgbClr val="002654"/>
          </a:solidFill>
          <a:ln w="9525">
            <a:noFill/>
            <a:miter lim="800000"/>
            <a:headEnd/>
            <a:tailEnd/>
          </a:ln>
          <a:effectLst/>
        </p:spPr>
        <p:txBody>
          <a:bodyPr wrap="none" lIns="19043" tIns="9522" rIns="19043" bIns="9522" anchor="ctr"/>
          <a:lstStyle/>
          <a:p>
            <a:pPr algn="ctr" defTabSz="190500"/>
            <a:endParaRPr lang="en-US" sz="500">
              <a:solidFill>
                <a:srgbClr val="ADA07A"/>
              </a:solidFill>
            </a:endParaRPr>
          </a:p>
        </p:txBody>
      </p:sp>
      <p:sp>
        <p:nvSpPr>
          <p:cNvPr id="4" name="Rectangle 20"/>
          <p:cNvSpPr>
            <a:spLocks noChangeArrowheads="1"/>
          </p:cNvSpPr>
          <p:nvPr userDrawn="1"/>
        </p:nvSpPr>
        <p:spPr bwMode="auto">
          <a:xfrm>
            <a:off x="0" y="0"/>
            <a:ext cx="9144000" cy="1905000"/>
          </a:xfrm>
          <a:prstGeom prst="rect">
            <a:avLst/>
          </a:prstGeom>
          <a:solidFill>
            <a:srgbClr val="800000"/>
          </a:solidFill>
          <a:ln w="9525">
            <a:noFill/>
            <a:miter lim="800000"/>
            <a:headEnd/>
            <a:tailEnd/>
          </a:ln>
          <a:effectLst/>
        </p:spPr>
        <p:txBody>
          <a:bodyPr wrap="none" lIns="19043" tIns="9522" rIns="19043" bIns="9522" anchor="ctr"/>
          <a:lstStyle/>
          <a:p>
            <a:pPr algn="ctr" defTabSz="190500"/>
            <a:endParaRPr lang="en-US" sz="500">
              <a:solidFill>
                <a:srgbClr val="800000"/>
              </a:solidFill>
            </a:endParaRPr>
          </a:p>
        </p:txBody>
      </p:sp>
      <p:sp>
        <p:nvSpPr>
          <p:cNvPr id="5" name="Rectangle 22"/>
          <p:cNvSpPr>
            <a:spLocks noChangeArrowheads="1"/>
          </p:cNvSpPr>
          <p:nvPr userDrawn="1"/>
        </p:nvSpPr>
        <p:spPr bwMode="auto">
          <a:xfrm>
            <a:off x="0" y="1905000"/>
            <a:ext cx="9144000" cy="333375"/>
          </a:xfrm>
          <a:prstGeom prst="rect">
            <a:avLst/>
          </a:prstGeom>
          <a:solidFill>
            <a:srgbClr val="9D9975"/>
          </a:solidFill>
          <a:ln w="9525">
            <a:noFill/>
            <a:miter lim="800000"/>
            <a:headEnd/>
            <a:tailEnd/>
          </a:ln>
          <a:effectLst/>
        </p:spPr>
        <p:txBody>
          <a:bodyPr wrap="none" anchor="ctr"/>
          <a:lstStyle/>
          <a:p>
            <a:endParaRPr lang="en-US"/>
          </a:p>
        </p:txBody>
      </p:sp>
      <p:sp>
        <p:nvSpPr>
          <p:cNvPr id="9" name="Text Placeholder 8"/>
          <p:cNvSpPr>
            <a:spLocks noGrp="1"/>
          </p:cNvSpPr>
          <p:nvPr>
            <p:ph type="body" sz="quarter" idx="10" hasCustomPrompt="1"/>
          </p:nvPr>
        </p:nvSpPr>
        <p:spPr>
          <a:xfrm>
            <a:off x="381000" y="2514600"/>
            <a:ext cx="8382000" cy="4038600"/>
          </a:xfrm>
        </p:spPr>
        <p:txBody>
          <a:bodyPr anchor="ctr" anchorCtr="0">
            <a:normAutofit/>
          </a:bodyPr>
          <a:lstStyle>
            <a:lvl1pPr algn="ctr">
              <a:buNone/>
              <a:defRPr sz="6000">
                <a:solidFill>
                  <a:schemeClr val="bg1"/>
                </a:solidFill>
                <a:latin typeface="+mj-lt"/>
              </a:defRPr>
            </a:lvl1pPr>
          </a:lstStyle>
          <a:p>
            <a:pPr lvl="0"/>
            <a:r>
              <a:rPr lang="en-US" dirty="0" smtClean="0"/>
              <a:t>Section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4800" y="16764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4" name="Content Placeholder 3"/>
          <p:cNvSpPr>
            <a:spLocks noGrp="1"/>
          </p:cNvSpPr>
          <p:nvPr>
            <p:ph sz="half" idx="2"/>
          </p:nvPr>
        </p:nvSpPr>
        <p:spPr>
          <a:xfrm>
            <a:off x="4648200" y="16764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143000"/>
            <a:ext cx="4040188" cy="1031875"/>
          </a:xfrm>
        </p:spPr>
        <p:txBody>
          <a:bodyPr anchor="b" anchorCtr="0">
            <a:noAutofit/>
          </a:bodyPr>
          <a:lstStyle>
            <a:lvl1pPr marL="0" indent="0">
              <a:buNone/>
              <a:defRPr sz="2800" b="0">
                <a:solidFill>
                  <a:srgbClr val="800000"/>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buNone/>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Text Placeholder 4"/>
          <p:cNvSpPr>
            <a:spLocks noGrp="1"/>
          </p:cNvSpPr>
          <p:nvPr>
            <p:ph type="body" sz="quarter" idx="3"/>
          </p:nvPr>
        </p:nvSpPr>
        <p:spPr>
          <a:xfrm>
            <a:off x="4645025" y="1143000"/>
            <a:ext cx="4041775" cy="1031875"/>
          </a:xfrm>
        </p:spPr>
        <p:txBody>
          <a:bodyPr anchor="b" anchorCtr="0"/>
          <a:lstStyle>
            <a:lvl1pPr marL="0" indent="0">
              <a:buNone/>
              <a:defRPr sz="2800" b="0">
                <a:solidFill>
                  <a:srgbClr val="800000"/>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8421" y="739977"/>
            <a:ext cx="8666979" cy="326823"/>
          </a:xfrm>
        </p:spPr>
        <p:txBody>
          <a:bodyPr anchor="ctr" anchorCtr="0"/>
          <a:lstStyle>
            <a:lvl1pPr>
              <a:defRPr sz="1400" b="0">
                <a:solidFill>
                  <a:srgbClr val="4C452B"/>
                </a:solidFill>
                <a:latin typeface="+mn-lt"/>
              </a:defRPr>
            </a:lvl1pPr>
          </a:lstStyle>
          <a:p>
            <a:r>
              <a:rPr lang="en-US" smtClean="0"/>
              <a:t>Click to edit Master title style</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1" y="1143000"/>
            <a:ext cx="4191000" cy="685800"/>
          </a:xfrm>
        </p:spPr>
        <p:txBody>
          <a:bodyPr anchor="ctr" anchorCtr="0">
            <a:noAutofit/>
          </a:bodyPr>
          <a:lstStyle>
            <a:lvl1pPr algn="l">
              <a:defRPr sz="3200" b="0"/>
            </a:lvl1pPr>
          </a:lstStyle>
          <a:p>
            <a:r>
              <a:rPr lang="en-US" dirty="0" smtClean="0"/>
              <a:t>Title for ½ Page Photo</a:t>
            </a:r>
            <a:endParaRPr lang="en-US" dirty="0"/>
          </a:p>
        </p:txBody>
      </p:sp>
      <p:sp>
        <p:nvSpPr>
          <p:cNvPr id="3" name="Content Placeholder 2"/>
          <p:cNvSpPr>
            <a:spLocks noGrp="1"/>
          </p:cNvSpPr>
          <p:nvPr>
            <p:ph idx="1"/>
          </p:nvPr>
        </p:nvSpPr>
        <p:spPr>
          <a:xfrm>
            <a:off x="4724400" y="1066800"/>
            <a:ext cx="4419600" cy="5410200"/>
          </a:xfrm>
        </p:spPr>
        <p:txBody>
          <a:bodyPr anchor="ctr" anchorCtr="0"/>
          <a:lstStyle>
            <a:lvl1pPr>
              <a:buNone/>
              <a:defRPr sz="3200" baseline="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p:txBody>
      </p:sp>
      <p:sp>
        <p:nvSpPr>
          <p:cNvPr id="4" name="Text Placeholder 3"/>
          <p:cNvSpPr>
            <a:spLocks noGrp="1"/>
          </p:cNvSpPr>
          <p:nvPr>
            <p:ph type="body" sz="half" idx="2"/>
          </p:nvPr>
        </p:nvSpPr>
        <p:spPr>
          <a:xfrm>
            <a:off x="228600" y="1981200"/>
            <a:ext cx="4191000" cy="43434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068" y="748496"/>
            <a:ext cx="8748531" cy="318304"/>
          </a:xfrm>
        </p:spPr>
        <p:txBody>
          <a:bodyPr anchor="ctr" anchorCtr="0"/>
          <a:lstStyle>
            <a:lvl1pPr algn="l">
              <a:defRPr sz="1400" b="0">
                <a:solidFill>
                  <a:srgbClr val="4C452B"/>
                </a:solidFill>
                <a:latin typeface="+mn-l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1066800"/>
            <a:ext cx="9144000" cy="5410200"/>
          </a:xfrm>
        </p:spPr>
        <p:txBody>
          <a:bodyPr anchor="ctr" anchorCtr="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0"/>
          <p:cNvSpPr>
            <a:spLocks noChangeArrowheads="1"/>
          </p:cNvSpPr>
          <p:nvPr/>
        </p:nvSpPr>
        <p:spPr bwMode="auto">
          <a:xfrm>
            <a:off x="0" y="6477000"/>
            <a:ext cx="9144000" cy="381000"/>
          </a:xfrm>
          <a:prstGeom prst="rect">
            <a:avLst/>
          </a:prstGeom>
          <a:solidFill>
            <a:srgbClr val="002654"/>
          </a:solidFill>
          <a:ln w="9525">
            <a:noFill/>
            <a:miter lim="800000"/>
            <a:headEnd/>
            <a:tailEnd/>
          </a:ln>
          <a:effectLst/>
        </p:spPr>
        <p:txBody>
          <a:bodyPr wrap="none" anchor="ctr"/>
          <a:lstStyle/>
          <a:p>
            <a:endParaRPr lang="en-US"/>
          </a:p>
        </p:txBody>
      </p:sp>
      <p:pic>
        <p:nvPicPr>
          <p:cNvPr id="3084" name="Picture 12" descr="ISUREV"/>
          <p:cNvPicPr>
            <a:picLocks noChangeAspect="1" noChangeArrowheads="1"/>
          </p:cNvPicPr>
          <p:nvPr/>
        </p:nvPicPr>
        <p:blipFill>
          <a:blip r:embed="rId11"/>
          <a:srcRect/>
          <a:stretch>
            <a:fillRect/>
          </a:stretch>
        </p:blipFill>
        <p:spPr bwMode="auto">
          <a:xfrm>
            <a:off x="346075" y="127000"/>
            <a:ext cx="3217863" cy="276225"/>
          </a:xfrm>
          <a:prstGeom prst="rect">
            <a:avLst/>
          </a:prstGeom>
          <a:noFill/>
        </p:spPr>
      </p:pic>
      <p:sp>
        <p:nvSpPr>
          <p:cNvPr id="3075" name="Rectangle 3"/>
          <p:cNvSpPr>
            <a:spLocks noGrp="1" noChangeArrowheads="1"/>
          </p:cNvSpPr>
          <p:nvPr>
            <p:ph type="title"/>
          </p:nvPr>
        </p:nvSpPr>
        <p:spPr bwMode="auto">
          <a:xfrm>
            <a:off x="304800" y="1143000"/>
            <a:ext cx="85344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3076" name="Rectangle 4"/>
          <p:cNvSpPr>
            <a:spLocks noGrp="1" noChangeArrowheads="1"/>
          </p:cNvSpPr>
          <p:nvPr>
            <p:ph type="body" idx="1"/>
          </p:nvPr>
        </p:nvSpPr>
        <p:spPr bwMode="auto">
          <a:xfrm>
            <a:off x="304800" y="1676400"/>
            <a:ext cx="85344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092" name="Text Box 20"/>
          <p:cNvSpPr txBox="1">
            <a:spLocks noChangeArrowheads="1"/>
          </p:cNvSpPr>
          <p:nvPr/>
        </p:nvSpPr>
        <p:spPr bwMode="auto">
          <a:xfrm>
            <a:off x="0" y="6473825"/>
            <a:ext cx="9144000" cy="384175"/>
          </a:xfrm>
          <a:prstGeom prst="rect">
            <a:avLst/>
          </a:prstGeom>
          <a:noFill/>
          <a:ln w="9525">
            <a:noFill/>
            <a:miter lim="800000"/>
            <a:headEnd/>
            <a:tailEnd/>
          </a:ln>
          <a:effectLst/>
        </p:spPr>
        <p:txBody>
          <a:bodyPr lIns="19043" tIns="9522" rIns="19043" bIns="9522">
            <a:spAutoFit/>
          </a:bodyPr>
          <a:lstStyle/>
          <a:p>
            <a:pPr algn="ctr"/>
            <a:r>
              <a:rPr lang="en-US" sz="2000" dirty="0">
                <a:solidFill>
                  <a:srgbClr val="9D9975"/>
                </a:solidFill>
                <a:latin typeface="Arial Black" pitchFamily="-80" charset="0"/>
              </a:rPr>
              <a:t>Discovery with Purpose</a:t>
            </a:r>
            <a:r>
              <a:rPr lang="en-US" sz="2400" dirty="0">
                <a:solidFill>
                  <a:srgbClr val="9D9975"/>
                </a:solidFill>
                <a:latin typeface="Arial Black" pitchFamily="-80" charset="0"/>
              </a:rPr>
              <a:t>        </a:t>
            </a:r>
            <a:r>
              <a:rPr lang="en-US" sz="1800" i="1" dirty="0">
                <a:solidFill>
                  <a:srgbClr val="9D9975"/>
                </a:solidFill>
                <a:latin typeface="Arial" charset="0"/>
              </a:rPr>
              <a:t>www.engineering.iastate.edu</a:t>
            </a:r>
            <a:endParaRPr lang="en-US" sz="2400" dirty="0">
              <a:solidFill>
                <a:srgbClr val="9D9975"/>
              </a:solidFill>
              <a:latin typeface="Arial Black" pitchFamily="-80" charset="0"/>
            </a:endParaRPr>
          </a:p>
        </p:txBody>
      </p:sp>
      <p:sp>
        <p:nvSpPr>
          <p:cNvPr id="11" name="Rectangle 9"/>
          <p:cNvSpPr>
            <a:spLocks noChangeArrowheads="1"/>
          </p:cNvSpPr>
          <p:nvPr/>
        </p:nvSpPr>
        <p:spPr bwMode="auto">
          <a:xfrm>
            <a:off x="0" y="0"/>
            <a:ext cx="9144000" cy="746125"/>
          </a:xfrm>
          <a:prstGeom prst="rect">
            <a:avLst/>
          </a:prstGeom>
          <a:solidFill>
            <a:srgbClr val="800000"/>
          </a:solidFill>
          <a:ln w="9525">
            <a:noFill/>
            <a:miter lim="800000"/>
            <a:headEnd/>
            <a:tailEnd/>
          </a:ln>
          <a:effectLst/>
        </p:spPr>
        <p:txBody>
          <a:bodyPr wrap="none" lIns="19043" tIns="9522" rIns="19043" bIns="9522" anchor="ctr"/>
          <a:lstStyle/>
          <a:p>
            <a:pPr algn="ctr"/>
            <a:endParaRPr lang="en-US" sz="500">
              <a:ea typeface="ＭＳ Ｐゴシック" pitchFamily="-80" charset="-128"/>
            </a:endParaRPr>
          </a:p>
        </p:txBody>
      </p:sp>
      <p:sp>
        <p:nvSpPr>
          <p:cNvPr id="12" name="Rectangle 11"/>
          <p:cNvSpPr>
            <a:spLocks noChangeArrowheads="1"/>
          </p:cNvSpPr>
          <p:nvPr/>
        </p:nvSpPr>
        <p:spPr bwMode="auto">
          <a:xfrm>
            <a:off x="0" y="746125"/>
            <a:ext cx="9144000" cy="320675"/>
          </a:xfrm>
          <a:prstGeom prst="rect">
            <a:avLst/>
          </a:prstGeom>
          <a:solidFill>
            <a:srgbClr val="9D9975"/>
          </a:solidFill>
          <a:ln w="9525">
            <a:noFill/>
            <a:miter lim="800000"/>
            <a:headEnd/>
            <a:tailEnd/>
          </a:ln>
          <a:effectLst/>
        </p:spPr>
        <p:txBody>
          <a:bodyPr wrap="none" anchor="ctr"/>
          <a:lstStyle/>
          <a:p>
            <a:endParaRPr lang="en-US"/>
          </a:p>
        </p:txBody>
      </p:sp>
      <p:grpSp>
        <p:nvGrpSpPr>
          <p:cNvPr id="35" name="Group 34"/>
          <p:cNvGrpSpPr/>
          <p:nvPr/>
        </p:nvGrpSpPr>
        <p:grpSpPr>
          <a:xfrm>
            <a:off x="317500" y="127000"/>
            <a:ext cx="3568700" cy="530225"/>
            <a:chOff x="317500" y="127000"/>
            <a:chExt cx="3568700" cy="530225"/>
          </a:xfrm>
        </p:grpSpPr>
        <p:sp>
          <p:nvSpPr>
            <p:cNvPr id="14" name="Text Box 13"/>
            <p:cNvSpPr txBox="1">
              <a:spLocks noChangeArrowheads="1"/>
            </p:cNvSpPr>
            <p:nvPr userDrawn="1"/>
          </p:nvSpPr>
          <p:spPr bwMode="auto">
            <a:xfrm>
              <a:off x="317500" y="439738"/>
              <a:ext cx="3568700" cy="217487"/>
            </a:xfrm>
            <a:prstGeom prst="rect">
              <a:avLst/>
            </a:prstGeom>
            <a:noFill/>
            <a:ln w="9525">
              <a:noFill/>
              <a:miter lim="800000"/>
              <a:headEnd/>
              <a:tailEnd/>
            </a:ln>
            <a:effectLst/>
          </p:spPr>
          <p:txBody>
            <a:bodyPr lIns="19043" tIns="9522" rIns="19043" bIns="9522">
              <a:spAutoFit/>
            </a:bodyPr>
            <a:lstStyle/>
            <a:p>
              <a:r>
                <a:rPr lang="en-US" sz="1300" b="1" dirty="0">
                  <a:solidFill>
                    <a:srgbClr val="9D9975"/>
                  </a:solidFill>
                  <a:latin typeface="Arial" charset="0"/>
                </a:rPr>
                <a:t>College of Engineering</a:t>
              </a:r>
            </a:p>
          </p:txBody>
        </p:sp>
        <p:grpSp>
          <p:nvGrpSpPr>
            <p:cNvPr id="1028" name="Group 4"/>
            <p:cNvGrpSpPr>
              <a:grpSpLocks noChangeAspect="1"/>
            </p:cNvGrpSpPr>
            <p:nvPr userDrawn="1"/>
          </p:nvGrpSpPr>
          <p:grpSpPr bwMode="auto">
            <a:xfrm>
              <a:off x="346075" y="127000"/>
              <a:ext cx="3217863" cy="276225"/>
              <a:chOff x="218" y="80"/>
              <a:chExt cx="2027" cy="174"/>
            </a:xfrm>
          </p:grpSpPr>
          <p:sp>
            <p:nvSpPr>
              <p:cNvPr id="1027" name="AutoShape 3"/>
              <p:cNvSpPr>
                <a:spLocks noChangeAspect="1" noChangeArrowheads="1" noTextEdit="1"/>
              </p:cNvSpPr>
              <p:nvPr userDrawn="1"/>
            </p:nvSpPr>
            <p:spPr bwMode="auto">
              <a:xfrm>
                <a:off x="218" y="80"/>
                <a:ext cx="2027" cy="1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Freeform 6"/>
              <p:cNvSpPr>
                <a:spLocks/>
              </p:cNvSpPr>
              <p:nvPr userDrawn="1"/>
            </p:nvSpPr>
            <p:spPr bwMode="auto">
              <a:xfrm>
                <a:off x="1571" y="116"/>
                <a:ext cx="127" cy="137"/>
              </a:xfrm>
              <a:custGeom>
                <a:avLst/>
                <a:gdLst/>
                <a:ahLst/>
                <a:cxnLst>
                  <a:cxn ang="0">
                    <a:pos x="0" y="0"/>
                  </a:cxn>
                  <a:cxn ang="0">
                    <a:pos x="6" y="0"/>
                  </a:cxn>
                  <a:cxn ang="0">
                    <a:pos x="18" y="0"/>
                  </a:cxn>
                  <a:cxn ang="0">
                    <a:pos x="29" y="0"/>
                  </a:cxn>
                  <a:cxn ang="0">
                    <a:pos x="39" y="0"/>
                  </a:cxn>
                  <a:cxn ang="0">
                    <a:pos x="51" y="0"/>
                  </a:cxn>
                  <a:cxn ang="0">
                    <a:pos x="65" y="0"/>
                  </a:cxn>
                  <a:cxn ang="0">
                    <a:pos x="79" y="0"/>
                  </a:cxn>
                  <a:cxn ang="0">
                    <a:pos x="83" y="0"/>
                  </a:cxn>
                  <a:cxn ang="0">
                    <a:pos x="83" y="3"/>
                  </a:cxn>
                  <a:cxn ang="0">
                    <a:pos x="71" y="4"/>
                  </a:cxn>
                  <a:cxn ang="0">
                    <a:pos x="65" y="8"/>
                  </a:cxn>
                  <a:cxn ang="0">
                    <a:pos x="63" y="13"/>
                  </a:cxn>
                  <a:cxn ang="0">
                    <a:pos x="69" y="22"/>
                  </a:cxn>
                  <a:cxn ang="0">
                    <a:pos x="133" y="108"/>
                  </a:cxn>
                  <a:cxn ang="0">
                    <a:pos x="196" y="14"/>
                  </a:cxn>
                  <a:cxn ang="0">
                    <a:pos x="196" y="12"/>
                  </a:cxn>
                  <a:cxn ang="0">
                    <a:pos x="196" y="10"/>
                  </a:cxn>
                  <a:cxn ang="0">
                    <a:pos x="196" y="8"/>
                  </a:cxn>
                  <a:cxn ang="0">
                    <a:pos x="192" y="5"/>
                  </a:cxn>
                  <a:cxn ang="0">
                    <a:pos x="188" y="4"/>
                  </a:cxn>
                  <a:cxn ang="0">
                    <a:pos x="178" y="3"/>
                  </a:cxn>
                  <a:cxn ang="0">
                    <a:pos x="178" y="0"/>
                  </a:cxn>
                  <a:cxn ang="0">
                    <a:pos x="184" y="0"/>
                  </a:cxn>
                  <a:cxn ang="0">
                    <a:pos x="196" y="0"/>
                  </a:cxn>
                  <a:cxn ang="0">
                    <a:pos x="210" y="0"/>
                  </a:cxn>
                  <a:cxn ang="0">
                    <a:pos x="220" y="0"/>
                  </a:cxn>
                  <a:cxn ang="0">
                    <a:pos x="228" y="0"/>
                  </a:cxn>
                  <a:cxn ang="0">
                    <a:pos x="234" y="0"/>
                  </a:cxn>
                  <a:cxn ang="0">
                    <a:pos x="242" y="0"/>
                  </a:cxn>
                  <a:cxn ang="0">
                    <a:pos x="248" y="0"/>
                  </a:cxn>
                  <a:cxn ang="0">
                    <a:pos x="250" y="0"/>
                  </a:cxn>
                  <a:cxn ang="0">
                    <a:pos x="252" y="0"/>
                  </a:cxn>
                  <a:cxn ang="0">
                    <a:pos x="252" y="3"/>
                  </a:cxn>
                  <a:cxn ang="0">
                    <a:pos x="238" y="3"/>
                  </a:cxn>
                  <a:cxn ang="0">
                    <a:pos x="228" y="6"/>
                  </a:cxn>
                  <a:cxn ang="0">
                    <a:pos x="220" y="12"/>
                  </a:cxn>
                  <a:cxn ang="0">
                    <a:pos x="212" y="22"/>
                  </a:cxn>
                  <a:cxn ang="0">
                    <a:pos x="127" y="137"/>
                  </a:cxn>
                  <a:cxn ang="0">
                    <a:pos x="119" y="137"/>
                  </a:cxn>
                  <a:cxn ang="0">
                    <a:pos x="117" y="136"/>
                  </a:cxn>
                  <a:cxn ang="0">
                    <a:pos x="113" y="129"/>
                  </a:cxn>
                  <a:cxn ang="0">
                    <a:pos x="105" y="118"/>
                  </a:cxn>
                  <a:cxn ang="0">
                    <a:pos x="95" y="106"/>
                  </a:cxn>
                  <a:cxn ang="0">
                    <a:pos x="85" y="91"/>
                  </a:cxn>
                  <a:cxn ang="0">
                    <a:pos x="73" y="76"/>
                  </a:cxn>
                  <a:cxn ang="0">
                    <a:pos x="63" y="61"/>
                  </a:cxn>
                  <a:cxn ang="0">
                    <a:pos x="51" y="47"/>
                  </a:cxn>
                  <a:cxn ang="0">
                    <a:pos x="43" y="35"/>
                  </a:cxn>
                  <a:cxn ang="0">
                    <a:pos x="37" y="26"/>
                  </a:cxn>
                  <a:cxn ang="0">
                    <a:pos x="33" y="22"/>
                  </a:cxn>
                  <a:cxn ang="0">
                    <a:pos x="25" y="13"/>
                  </a:cxn>
                  <a:cxn ang="0">
                    <a:pos x="20" y="8"/>
                  </a:cxn>
                  <a:cxn ang="0">
                    <a:pos x="14" y="4"/>
                  </a:cxn>
                  <a:cxn ang="0">
                    <a:pos x="0" y="3"/>
                  </a:cxn>
                  <a:cxn ang="0">
                    <a:pos x="0" y="0"/>
                  </a:cxn>
                  <a:cxn ang="0">
                    <a:pos x="0" y="0"/>
                  </a:cxn>
                </a:cxnLst>
                <a:rect l="0" t="0" r="r" b="b"/>
                <a:pathLst>
                  <a:path w="252" h="137">
                    <a:moveTo>
                      <a:pt x="0" y="0"/>
                    </a:moveTo>
                    <a:lnTo>
                      <a:pt x="6" y="0"/>
                    </a:lnTo>
                    <a:lnTo>
                      <a:pt x="18" y="0"/>
                    </a:lnTo>
                    <a:lnTo>
                      <a:pt x="29" y="0"/>
                    </a:lnTo>
                    <a:lnTo>
                      <a:pt x="39" y="0"/>
                    </a:lnTo>
                    <a:lnTo>
                      <a:pt x="51" y="0"/>
                    </a:lnTo>
                    <a:lnTo>
                      <a:pt x="65" y="0"/>
                    </a:lnTo>
                    <a:lnTo>
                      <a:pt x="79" y="0"/>
                    </a:lnTo>
                    <a:lnTo>
                      <a:pt x="83" y="0"/>
                    </a:lnTo>
                    <a:lnTo>
                      <a:pt x="83" y="3"/>
                    </a:lnTo>
                    <a:lnTo>
                      <a:pt x="71" y="4"/>
                    </a:lnTo>
                    <a:lnTo>
                      <a:pt x="65" y="8"/>
                    </a:lnTo>
                    <a:lnTo>
                      <a:pt x="63" y="13"/>
                    </a:lnTo>
                    <a:lnTo>
                      <a:pt x="69" y="22"/>
                    </a:lnTo>
                    <a:lnTo>
                      <a:pt x="133" y="108"/>
                    </a:lnTo>
                    <a:lnTo>
                      <a:pt x="196" y="14"/>
                    </a:lnTo>
                    <a:lnTo>
                      <a:pt x="196" y="12"/>
                    </a:lnTo>
                    <a:lnTo>
                      <a:pt x="196" y="10"/>
                    </a:lnTo>
                    <a:lnTo>
                      <a:pt x="196" y="8"/>
                    </a:lnTo>
                    <a:lnTo>
                      <a:pt x="192" y="5"/>
                    </a:lnTo>
                    <a:lnTo>
                      <a:pt x="188" y="4"/>
                    </a:lnTo>
                    <a:lnTo>
                      <a:pt x="178" y="3"/>
                    </a:lnTo>
                    <a:lnTo>
                      <a:pt x="178" y="0"/>
                    </a:lnTo>
                    <a:lnTo>
                      <a:pt x="184" y="0"/>
                    </a:lnTo>
                    <a:lnTo>
                      <a:pt x="196" y="0"/>
                    </a:lnTo>
                    <a:lnTo>
                      <a:pt x="210" y="0"/>
                    </a:lnTo>
                    <a:lnTo>
                      <a:pt x="220" y="0"/>
                    </a:lnTo>
                    <a:lnTo>
                      <a:pt x="228" y="0"/>
                    </a:lnTo>
                    <a:lnTo>
                      <a:pt x="234" y="0"/>
                    </a:lnTo>
                    <a:lnTo>
                      <a:pt x="242" y="0"/>
                    </a:lnTo>
                    <a:lnTo>
                      <a:pt x="248" y="0"/>
                    </a:lnTo>
                    <a:lnTo>
                      <a:pt x="250" y="0"/>
                    </a:lnTo>
                    <a:lnTo>
                      <a:pt x="252" y="0"/>
                    </a:lnTo>
                    <a:lnTo>
                      <a:pt x="252" y="3"/>
                    </a:lnTo>
                    <a:lnTo>
                      <a:pt x="238" y="3"/>
                    </a:lnTo>
                    <a:lnTo>
                      <a:pt x="228" y="6"/>
                    </a:lnTo>
                    <a:lnTo>
                      <a:pt x="220" y="12"/>
                    </a:lnTo>
                    <a:lnTo>
                      <a:pt x="212" y="22"/>
                    </a:lnTo>
                    <a:lnTo>
                      <a:pt x="127" y="137"/>
                    </a:lnTo>
                    <a:lnTo>
                      <a:pt x="119" y="137"/>
                    </a:lnTo>
                    <a:lnTo>
                      <a:pt x="117" y="136"/>
                    </a:lnTo>
                    <a:lnTo>
                      <a:pt x="113" y="129"/>
                    </a:lnTo>
                    <a:lnTo>
                      <a:pt x="105" y="118"/>
                    </a:lnTo>
                    <a:lnTo>
                      <a:pt x="95" y="106"/>
                    </a:lnTo>
                    <a:lnTo>
                      <a:pt x="85" y="91"/>
                    </a:lnTo>
                    <a:lnTo>
                      <a:pt x="73" y="76"/>
                    </a:lnTo>
                    <a:lnTo>
                      <a:pt x="63" y="61"/>
                    </a:lnTo>
                    <a:lnTo>
                      <a:pt x="51" y="47"/>
                    </a:lnTo>
                    <a:lnTo>
                      <a:pt x="43" y="35"/>
                    </a:lnTo>
                    <a:lnTo>
                      <a:pt x="37" y="26"/>
                    </a:lnTo>
                    <a:lnTo>
                      <a:pt x="33" y="22"/>
                    </a:lnTo>
                    <a:lnTo>
                      <a:pt x="25" y="13"/>
                    </a:lnTo>
                    <a:lnTo>
                      <a:pt x="20" y="8"/>
                    </a:lnTo>
                    <a:lnTo>
                      <a:pt x="14" y="4"/>
                    </a:lnTo>
                    <a:lnTo>
                      <a:pt x="0" y="3"/>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7"/>
              <p:cNvSpPr>
                <a:spLocks/>
              </p:cNvSpPr>
              <p:nvPr userDrawn="1"/>
            </p:nvSpPr>
            <p:spPr bwMode="auto">
              <a:xfrm>
                <a:off x="218" y="87"/>
                <a:ext cx="48" cy="165"/>
              </a:xfrm>
              <a:custGeom>
                <a:avLst/>
                <a:gdLst/>
                <a:ahLst/>
                <a:cxnLst>
                  <a:cxn ang="0">
                    <a:pos x="28" y="53"/>
                  </a:cxn>
                  <a:cxn ang="0">
                    <a:pos x="28" y="110"/>
                  </a:cxn>
                  <a:cxn ang="0">
                    <a:pos x="28" y="130"/>
                  </a:cxn>
                  <a:cxn ang="0">
                    <a:pos x="26" y="144"/>
                  </a:cxn>
                  <a:cxn ang="0">
                    <a:pos x="24" y="151"/>
                  </a:cxn>
                  <a:cxn ang="0">
                    <a:pos x="20" y="156"/>
                  </a:cxn>
                  <a:cxn ang="0">
                    <a:pos x="12" y="159"/>
                  </a:cxn>
                  <a:cxn ang="0">
                    <a:pos x="0" y="160"/>
                  </a:cxn>
                  <a:cxn ang="0">
                    <a:pos x="0" y="163"/>
                  </a:cxn>
                  <a:cxn ang="0">
                    <a:pos x="0" y="164"/>
                  </a:cxn>
                  <a:cxn ang="0">
                    <a:pos x="0" y="165"/>
                  </a:cxn>
                  <a:cxn ang="0">
                    <a:pos x="0" y="165"/>
                  </a:cxn>
                  <a:cxn ang="0">
                    <a:pos x="4" y="164"/>
                  </a:cxn>
                  <a:cxn ang="0">
                    <a:pos x="16" y="164"/>
                  </a:cxn>
                  <a:cxn ang="0">
                    <a:pos x="32" y="164"/>
                  </a:cxn>
                  <a:cxn ang="0">
                    <a:pos x="48" y="164"/>
                  </a:cxn>
                  <a:cxn ang="0">
                    <a:pos x="64" y="164"/>
                  </a:cxn>
                  <a:cxn ang="0">
                    <a:pos x="79" y="164"/>
                  </a:cxn>
                  <a:cxn ang="0">
                    <a:pos x="91" y="164"/>
                  </a:cxn>
                  <a:cxn ang="0">
                    <a:pos x="95" y="165"/>
                  </a:cxn>
                  <a:cxn ang="0">
                    <a:pos x="95" y="165"/>
                  </a:cxn>
                  <a:cxn ang="0">
                    <a:pos x="95" y="164"/>
                  </a:cxn>
                  <a:cxn ang="0">
                    <a:pos x="95" y="163"/>
                  </a:cxn>
                  <a:cxn ang="0">
                    <a:pos x="95" y="160"/>
                  </a:cxn>
                  <a:cxn ang="0">
                    <a:pos x="83" y="159"/>
                  </a:cxn>
                  <a:cxn ang="0">
                    <a:pos x="76" y="156"/>
                  </a:cxn>
                  <a:cxn ang="0">
                    <a:pos x="72" y="151"/>
                  </a:cxn>
                  <a:cxn ang="0">
                    <a:pos x="70" y="144"/>
                  </a:cxn>
                  <a:cxn ang="0">
                    <a:pos x="68" y="130"/>
                  </a:cxn>
                  <a:cxn ang="0">
                    <a:pos x="68" y="110"/>
                  </a:cxn>
                  <a:cxn ang="0">
                    <a:pos x="68" y="53"/>
                  </a:cxn>
                  <a:cxn ang="0">
                    <a:pos x="68" y="34"/>
                  </a:cxn>
                  <a:cxn ang="0">
                    <a:pos x="70" y="21"/>
                  </a:cxn>
                  <a:cxn ang="0">
                    <a:pos x="72" y="12"/>
                  </a:cxn>
                  <a:cxn ang="0">
                    <a:pos x="76" y="8"/>
                  </a:cxn>
                  <a:cxn ang="0">
                    <a:pos x="83" y="5"/>
                  </a:cxn>
                  <a:cxn ang="0">
                    <a:pos x="95" y="4"/>
                  </a:cxn>
                  <a:cxn ang="0">
                    <a:pos x="95" y="2"/>
                  </a:cxn>
                  <a:cxn ang="0">
                    <a:pos x="95" y="1"/>
                  </a:cxn>
                  <a:cxn ang="0">
                    <a:pos x="95" y="0"/>
                  </a:cxn>
                  <a:cxn ang="0">
                    <a:pos x="95" y="0"/>
                  </a:cxn>
                  <a:cxn ang="0">
                    <a:pos x="91" y="0"/>
                  </a:cxn>
                  <a:cxn ang="0">
                    <a:pos x="79" y="1"/>
                  </a:cxn>
                  <a:cxn ang="0">
                    <a:pos x="64" y="1"/>
                  </a:cxn>
                  <a:cxn ang="0">
                    <a:pos x="48" y="1"/>
                  </a:cxn>
                  <a:cxn ang="0">
                    <a:pos x="32" y="1"/>
                  </a:cxn>
                  <a:cxn ang="0">
                    <a:pos x="16" y="1"/>
                  </a:cxn>
                  <a:cxn ang="0">
                    <a:pos x="4" y="0"/>
                  </a:cxn>
                  <a:cxn ang="0">
                    <a:pos x="0" y="0"/>
                  </a:cxn>
                  <a:cxn ang="0">
                    <a:pos x="0" y="0"/>
                  </a:cxn>
                  <a:cxn ang="0">
                    <a:pos x="0" y="1"/>
                  </a:cxn>
                  <a:cxn ang="0">
                    <a:pos x="0" y="2"/>
                  </a:cxn>
                  <a:cxn ang="0">
                    <a:pos x="0" y="4"/>
                  </a:cxn>
                  <a:cxn ang="0">
                    <a:pos x="12" y="5"/>
                  </a:cxn>
                  <a:cxn ang="0">
                    <a:pos x="20" y="8"/>
                  </a:cxn>
                  <a:cxn ang="0">
                    <a:pos x="24" y="12"/>
                  </a:cxn>
                  <a:cxn ang="0">
                    <a:pos x="28" y="21"/>
                  </a:cxn>
                  <a:cxn ang="0">
                    <a:pos x="28" y="34"/>
                  </a:cxn>
                  <a:cxn ang="0">
                    <a:pos x="28" y="53"/>
                  </a:cxn>
                </a:cxnLst>
                <a:rect l="0" t="0" r="r" b="b"/>
                <a:pathLst>
                  <a:path w="95" h="165">
                    <a:moveTo>
                      <a:pt x="28" y="53"/>
                    </a:moveTo>
                    <a:lnTo>
                      <a:pt x="28" y="110"/>
                    </a:lnTo>
                    <a:lnTo>
                      <a:pt x="28" y="130"/>
                    </a:lnTo>
                    <a:lnTo>
                      <a:pt x="26" y="144"/>
                    </a:lnTo>
                    <a:lnTo>
                      <a:pt x="24" y="151"/>
                    </a:lnTo>
                    <a:lnTo>
                      <a:pt x="20" y="156"/>
                    </a:lnTo>
                    <a:lnTo>
                      <a:pt x="12" y="159"/>
                    </a:lnTo>
                    <a:lnTo>
                      <a:pt x="0" y="160"/>
                    </a:lnTo>
                    <a:lnTo>
                      <a:pt x="0" y="163"/>
                    </a:lnTo>
                    <a:lnTo>
                      <a:pt x="0" y="164"/>
                    </a:lnTo>
                    <a:lnTo>
                      <a:pt x="0" y="165"/>
                    </a:lnTo>
                    <a:lnTo>
                      <a:pt x="0" y="165"/>
                    </a:lnTo>
                    <a:lnTo>
                      <a:pt x="4" y="164"/>
                    </a:lnTo>
                    <a:lnTo>
                      <a:pt x="16" y="164"/>
                    </a:lnTo>
                    <a:lnTo>
                      <a:pt x="32" y="164"/>
                    </a:lnTo>
                    <a:lnTo>
                      <a:pt x="48" y="164"/>
                    </a:lnTo>
                    <a:lnTo>
                      <a:pt x="64" y="164"/>
                    </a:lnTo>
                    <a:lnTo>
                      <a:pt x="79" y="164"/>
                    </a:lnTo>
                    <a:lnTo>
                      <a:pt x="91" y="164"/>
                    </a:lnTo>
                    <a:lnTo>
                      <a:pt x="95" y="165"/>
                    </a:lnTo>
                    <a:lnTo>
                      <a:pt x="95" y="165"/>
                    </a:lnTo>
                    <a:lnTo>
                      <a:pt x="95" y="164"/>
                    </a:lnTo>
                    <a:lnTo>
                      <a:pt x="95" y="163"/>
                    </a:lnTo>
                    <a:lnTo>
                      <a:pt x="95" y="160"/>
                    </a:lnTo>
                    <a:lnTo>
                      <a:pt x="83" y="159"/>
                    </a:lnTo>
                    <a:lnTo>
                      <a:pt x="76" y="156"/>
                    </a:lnTo>
                    <a:lnTo>
                      <a:pt x="72" y="151"/>
                    </a:lnTo>
                    <a:lnTo>
                      <a:pt x="70" y="144"/>
                    </a:lnTo>
                    <a:lnTo>
                      <a:pt x="68" y="130"/>
                    </a:lnTo>
                    <a:lnTo>
                      <a:pt x="68" y="110"/>
                    </a:lnTo>
                    <a:lnTo>
                      <a:pt x="68" y="53"/>
                    </a:lnTo>
                    <a:lnTo>
                      <a:pt x="68" y="34"/>
                    </a:lnTo>
                    <a:lnTo>
                      <a:pt x="70" y="21"/>
                    </a:lnTo>
                    <a:lnTo>
                      <a:pt x="72" y="12"/>
                    </a:lnTo>
                    <a:lnTo>
                      <a:pt x="76" y="8"/>
                    </a:lnTo>
                    <a:lnTo>
                      <a:pt x="83" y="5"/>
                    </a:lnTo>
                    <a:lnTo>
                      <a:pt x="95" y="4"/>
                    </a:lnTo>
                    <a:lnTo>
                      <a:pt x="95" y="2"/>
                    </a:lnTo>
                    <a:lnTo>
                      <a:pt x="95" y="1"/>
                    </a:lnTo>
                    <a:lnTo>
                      <a:pt x="95" y="0"/>
                    </a:lnTo>
                    <a:lnTo>
                      <a:pt x="95" y="0"/>
                    </a:lnTo>
                    <a:lnTo>
                      <a:pt x="91" y="0"/>
                    </a:lnTo>
                    <a:lnTo>
                      <a:pt x="79" y="1"/>
                    </a:lnTo>
                    <a:lnTo>
                      <a:pt x="64" y="1"/>
                    </a:lnTo>
                    <a:lnTo>
                      <a:pt x="48" y="1"/>
                    </a:lnTo>
                    <a:lnTo>
                      <a:pt x="32" y="1"/>
                    </a:lnTo>
                    <a:lnTo>
                      <a:pt x="16" y="1"/>
                    </a:lnTo>
                    <a:lnTo>
                      <a:pt x="4" y="0"/>
                    </a:lnTo>
                    <a:lnTo>
                      <a:pt x="0" y="0"/>
                    </a:lnTo>
                    <a:lnTo>
                      <a:pt x="0" y="0"/>
                    </a:lnTo>
                    <a:lnTo>
                      <a:pt x="0" y="1"/>
                    </a:lnTo>
                    <a:lnTo>
                      <a:pt x="0" y="2"/>
                    </a:lnTo>
                    <a:lnTo>
                      <a:pt x="0" y="4"/>
                    </a:lnTo>
                    <a:lnTo>
                      <a:pt x="12" y="5"/>
                    </a:lnTo>
                    <a:lnTo>
                      <a:pt x="20" y="8"/>
                    </a:lnTo>
                    <a:lnTo>
                      <a:pt x="24" y="12"/>
                    </a:lnTo>
                    <a:lnTo>
                      <a:pt x="28" y="21"/>
                    </a:lnTo>
                    <a:lnTo>
                      <a:pt x="28" y="34"/>
                    </a:lnTo>
                    <a:lnTo>
                      <a:pt x="28" y="53"/>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2" name="Freeform 8"/>
              <p:cNvSpPr>
                <a:spLocks/>
              </p:cNvSpPr>
              <p:nvPr userDrawn="1"/>
            </p:nvSpPr>
            <p:spPr bwMode="auto">
              <a:xfrm>
                <a:off x="710" y="83"/>
                <a:ext cx="94" cy="170"/>
              </a:xfrm>
              <a:custGeom>
                <a:avLst/>
                <a:gdLst/>
                <a:ahLst/>
                <a:cxnLst>
                  <a:cxn ang="0">
                    <a:pos x="171" y="7"/>
                  </a:cxn>
                  <a:cxn ang="0">
                    <a:pos x="143" y="4"/>
                  </a:cxn>
                  <a:cxn ang="0">
                    <a:pos x="107" y="0"/>
                  </a:cxn>
                  <a:cxn ang="0">
                    <a:pos x="45" y="10"/>
                  </a:cxn>
                  <a:cxn ang="0">
                    <a:pos x="12" y="34"/>
                  </a:cxn>
                  <a:cxn ang="0">
                    <a:pos x="10" y="61"/>
                  </a:cxn>
                  <a:cxn ang="0">
                    <a:pos x="33" y="78"/>
                  </a:cxn>
                  <a:cxn ang="0">
                    <a:pos x="69" y="90"/>
                  </a:cxn>
                  <a:cxn ang="0">
                    <a:pos x="109" y="99"/>
                  </a:cxn>
                  <a:cxn ang="0">
                    <a:pos x="141" y="111"/>
                  </a:cxn>
                  <a:cxn ang="0">
                    <a:pos x="155" y="129"/>
                  </a:cxn>
                  <a:cxn ang="0">
                    <a:pos x="137" y="151"/>
                  </a:cxn>
                  <a:cxn ang="0">
                    <a:pos x="97" y="162"/>
                  </a:cxn>
                  <a:cxn ang="0">
                    <a:pos x="47" y="159"/>
                  </a:cxn>
                  <a:cxn ang="0">
                    <a:pos x="16" y="145"/>
                  </a:cxn>
                  <a:cxn ang="0">
                    <a:pos x="10" y="131"/>
                  </a:cxn>
                  <a:cxn ang="0">
                    <a:pos x="2" y="131"/>
                  </a:cxn>
                  <a:cxn ang="0">
                    <a:pos x="0" y="131"/>
                  </a:cxn>
                  <a:cxn ang="0">
                    <a:pos x="8" y="163"/>
                  </a:cxn>
                  <a:cxn ang="0">
                    <a:pos x="37" y="168"/>
                  </a:cxn>
                  <a:cxn ang="0">
                    <a:pos x="63" y="170"/>
                  </a:cxn>
                  <a:cxn ang="0">
                    <a:pos x="115" y="169"/>
                  </a:cxn>
                  <a:cxn ang="0">
                    <a:pos x="163" y="154"/>
                  </a:cxn>
                  <a:cxn ang="0">
                    <a:pos x="186" y="132"/>
                  </a:cxn>
                  <a:cxn ang="0">
                    <a:pos x="186" y="106"/>
                  </a:cxn>
                  <a:cxn ang="0">
                    <a:pos x="163" y="88"/>
                  </a:cxn>
                  <a:cxn ang="0">
                    <a:pos x="125" y="77"/>
                  </a:cxn>
                  <a:cxn ang="0">
                    <a:pos x="85" y="68"/>
                  </a:cxn>
                  <a:cxn ang="0">
                    <a:pos x="53" y="57"/>
                  </a:cxn>
                  <a:cxn ang="0">
                    <a:pos x="41" y="39"/>
                  </a:cxn>
                  <a:cxn ang="0">
                    <a:pos x="53" y="19"/>
                  </a:cxn>
                  <a:cxn ang="0">
                    <a:pos x="87" y="10"/>
                  </a:cxn>
                  <a:cxn ang="0">
                    <a:pos x="129" y="12"/>
                  </a:cxn>
                  <a:cxn ang="0">
                    <a:pos x="159" y="22"/>
                  </a:cxn>
                  <a:cxn ang="0">
                    <a:pos x="167" y="34"/>
                  </a:cxn>
                  <a:cxn ang="0">
                    <a:pos x="177" y="37"/>
                  </a:cxn>
                  <a:cxn ang="0">
                    <a:pos x="175" y="8"/>
                  </a:cxn>
                </a:cxnLst>
                <a:rect l="0" t="0" r="r" b="b"/>
                <a:pathLst>
                  <a:path w="188" h="170">
                    <a:moveTo>
                      <a:pt x="175" y="8"/>
                    </a:moveTo>
                    <a:lnTo>
                      <a:pt x="171" y="7"/>
                    </a:lnTo>
                    <a:lnTo>
                      <a:pt x="159" y="5"/>
                    </a:lnTo>
                    <a:lnTo>
                      <a:pt x="143" y="4"/>
                    </a:lnTo>
                    <a:lnTo>
                      <a:pt x="125" y="1"/>
                    </a:lnTo>
                    <a:lnTo>
                      <a:pt x="107" y="0"/>
                    </a:lnTo>
                    <a:lnTo>
                      <a:pt x="73" y="4"/>
                    </a:lnTo>
                    <a:lnTo>
                      <a:pt x="45" y="10"/>
                    </a:lnTo>
                    <a:lnTo>
                      <a:pt x="26" y="20"/>
                    </a:lnTo>
                    <a:lnTo>
                      <a:pt x="12" y="34"/>
                    </a:lnTo>
                    <a:lnTo>
                      <a:pt x="6" y="47"/>
                    </a:lnTo>
                    <a:lnTo>
                      <a:pt x="10" y="61"/>
                    </a:lnTo>
                    <a:lnTo>
                      <a:pt x="20" y="71"/>
                    </a:lnTo>
                    <a:lnTo>
                      <a:pt x="33" y="78"/>
                    </a:lnTo>
                    <a:lnTo>
                      <a:pt x="49" y="85"/>
                    </a:lnTo>
                    <a:lnTo>
                      <a:pt x="69" y="90"/>
                    </a:lnTo>
                    <a:lnTo>
                      <a:pt x="89" y="94"/>
                    </a:lnTo>
                    <a:lnTo>
                      <a:pt x="109" y="99"/>
                    </a:lnTo>
                    <a:lnTo>
                      <a:pt x="127" y="104"/>
                    </a:lnTo>
                    <a:lnTo>
                      <a:pt x="141" y="111"/>
                    </a:lnTo>
                    <a:lnTo>
                      <a:pt x="151" y="119"/>
                    </a:lnTo>
                    <a:lnTo>
                      <a:pt x="155" y="129"/>
                    </a:lnTo>
                    <a:lnTo>
                      <a:pt x="149" y="141"/>
                    </a:lnTo>
                    <a:lnTo>
                      <a:pt x="137" y="151"/>
                    </a:lnTo>
                    <a:lnTo>
                      <a:pt x="119" y="159"/>
                    </a:lnTo>
                    <a:lnTo>
                      <a:pt x="97" y="162"/>
                    </a:lnTo>
                    <a:lnTo>
                      <a:pt x="71" y="163"/>
                    </a:lnTo>
                    <a:lnTo>
                      <a:pt x="47" y="159"/>
                    </a:lnTo>
                    <a:lnTo>
                      <a:pt x="24" y="152"/>
                    </a:lnTo>
                    <a:lnTo>
                      <a:pt x="16" y="145"/>
                    </a:lnTo>
                    <a:lnTo>
                      <a:pt x="12" y="139"/>
                    </a:lnTo>
                    <a:lnTo>
                      <a:pt x="10" y="131"/>
                    </a:lnTo>
                    <a:lnTo>
                      <a:pt x="4" y="131"/>
                    </a:lnTo>
                    <a:lnTo>
                      <a:pt x="2" y="131"/>
                    </a:lnTo>
                    <a:lnTo>
                      <a:pt x="0" y="131"/>
                    </a:lnTo>
                    <a:lnTo>
                      <a:pt x="0" y="131"/>
                    </a:lnTo>
                    <a:lnTo>
                      <a:pt x="4" y="162"/>
                    </a:lnTo>
                    <a:lnTo>
                      <a:pt x="8" y="163"/>
                    </a:lnTo>
                    <a:lnTo>
                      <a:pt x="20" y="165"/>
                    </a:lnTo>
                    <a:lnTo>
                      <a:pt x="37" y="168"/>
                    </a:lnTo>
                    <a:lnTo>
                      <a:pt x="59" y="170"/>
                    </a:lnTo>
                    <a:lnTo>
                      <a:pt x="63" y="170"/>
                    </a:lnTo>
                    <a:lnTo>
                      <a:pt x="93" y="170"/>
                    </a:lnTo>
                    <a:lnTo>
                      <a:pt x="115" y="169"/>
                    </a:lnTo>
                    <a:lnTo>
                      <a:pt x="143" y="163"/>
                    </a:lnTo>
                    <a:lnTo>
                      <a:pt x="163" y="154"/>
                    </a:lnTo>
                    <a:lnTo>
                      <a:pt x="177" y="144"/>
                    </a:lnTo>
                    <a:lnTo>
                      <a:pt x="186" y="132"/>
                    </a:lnTo>
                    <a:lnTo>
                      <a:pt x="188" y="120"/>
                    </a:lnTo>
                    <a:lnTo>
                      <a:pt x="186" y="106"/>
                    </a:lnTo>
                    <a:lnTo>
                      <a:pt x="177" y="96"/>
                    </a:lnTo>
                    <a:lnTo>
                      <a:pt x="163" y="88"/>
                    </a:lnTo>
                    <a:lnTo>
                      <a:pt x="145" y="82"/>
                    </a:lnTo>
                    <a:lnTo>
                      <a:pt x="125" y="77"/>
                    </a:lnTo>
                    <a:lnTo>
                      <a:pt x="105" y="73"/>
                    </a:lnTo>
                    <a:lnTo>
                      <a:pt x="85" y="68"/>
                    </a:lnTo>
                    <a:lnTo>
                      <a:pt x="67" y="63"/>
                    </a:lnTo>
                    <a:lnTo>
                      <a:pt x="53" y="57"/>
                    </a:lnTo>
                    <a:lnTo>
                      <a:pt x="43" y="49"/>
                    </a:lnTo>
                    <a:lnTo>
                      <a:pt x="41" y="39"/>
                    </a:lnTo>
                    <a:lnTo>
                      <a:pt x="43" y="28"/>
                    </a:lnTo>
                    <a:lnTo>
                      <a:pt x="53" y="19"/>
                    </a:lnTo>
                    <a:lnTo>
                      <a:pt x="69" y="14"/>
                    </a:lnTo>
                    <a:lnTo>
                      <a:pt x="87" y="10"/>
                    </a:lnTo>
                    <a:lnTo>
                      <a:pt x="109" y="9"/>
                    </a:lnTo>
                    <a:lnTo>
                      <a:pt x="129" y="12"/>
                    </a:lnTo>
                    <a:lnTo>
                      <a:pt x="151" y="17"/>
                    </a:lnTo>
                    <a:lnTo>
                      <a:pt x="159" y="22"/>
                    </a:lnTo>
                    <a:lnTo>
                      <a:pt x="163" y="28"/>
                    </a:lnTo>
                    <a:lnTo>
                      <a:pt x="167" y="34"/>
                    </a:lnTo>
                    <a:lnTo>
                      <a:pt x="167" y="37"/>
                    </a:lnTo>
                    <a:lnTo>
                      <a:pt x="177" y="37"/>
                    </a:lnTo>
                    <a:lnTo>
                      <a:pt x="175" y="8"/>
                    </a:lnTo>
                    <a:lnTo>
                      <a:pt x="175" y="8"/>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3" name="Freeform 9"/>
              <p:cNvSpPr>
                <a:spLocks/>
              </p:cNvSpPr>
              <p:nvPr userDrawn="1"/>
            </p:nvSpPr>
            <p:spPr bwMode="auto">
              <a:xfrm>
                <a:off x="805" y="116"/>
                <a:ext cx="105" cy="136"/>
              </a:xfrm>
              <a:custGeom>
                <a:avLst/>
                <a:gdLst/>
                <a:ahLst/>
                <a:cxnLst>
                  <a:cxn ang="0">
                    <a:pos x="4" y="0"/>
                  </a:cxn>
                  <a:cxn ang="0">
                    <a:pos x="26" y="0"/>
                  </a:cxn>
                  <a:cxn ang="0">
                    <a:pos x="72" y="0"/>
                  </a:cxn>
                  <a:cxn ang="0">
                    <a:pos x="106" y="0"/>
                  </a:cxn>
                  <a:cxn ang="0">
                    <a:pos x="140" y="0"/>
                  </a:cxn>
                  <a:cxn ang="0">
                    <a:pos x="185" y="0"/>
                  </a:cxn>
                  <a:cxn ang="0">
                    <a:pos x="207" y="0"/>
                  </a:cxn>
                  <a:cxn ang="0">
                    <a:pos x="209" y="24"/>
                  </a:cxn>
                  <a:cxn ang="0">
                    <a:pos x="207" y="24"/>
                  </a:cxn>
                  <a:cxn ang="0">
                    <a:pos x="197" y="15"/>
                  </a:cxn>
                  <a:cxn ang="0">
                    <a:pos x="173" y="8"/>
                  </a:cxn>
                  <a:cxn ang="0">
                    <a:pos x="140" y="6"/>
                  </a:cxn>
                  <a:cxn ang="0">
                    <a:pos x="128" y="6"/>
                  </a:cxn>
                  <a:cxn ang="0">
                    <a:pos x="124" y="6"/>
                  </a:cxn>
                  <a:cxn ang="0">
                    <a:pos x="124" y="6"/>
                  </a:cxn>
                  <a:cxn ang="0">
                    <a:pos x="124" y="121"/>
                  </a:cxn>
                  <a:cxn ang="0">
                    <a:pos x="136" y="130"/>
                  </a:cxn>
                  <a:cxn ang="0">
                    <a:pos x="150" y="134"/>
                  </a:cxn>
                  <a:cxn ang="0">
                    <a:pos x="150" y="136"/>
                  </a:cxn>
                  <a:cxn ang="0">
                    <a:pos x="146" y="135"/>
                  </a:cxn>
                  <a:cxn ang="0">
                    <a:pos x="120" y="135"/>
                  </a:cxn>
                  <a:cxn ang="0">
                    <a:pos x="90" y="135"/>
                  </a:cxn>
                  <a:cxn ang="0">
                    <a:pos x="64" y="135"/>
                  </a:cxn>
                  <a:cxn ang="0">
                    <a:pos x="60" y="136"/>
                  </a:cxn>
                  <a:cxn ang="0">
                    <a:pos x="60" y="134"/>
                  </a:cxn>
                  <a:cxn ang="0">
                    <a:pos x="76" y="130"/>
                  </a:cxn>
                  <a:cxn ang="0">
                    <a:pos x="88" y="121"/>
                  </a:cxn>
                  <a:cxn ang="0">
                    <a:pos x="88" y="6"/>
                  </a:cxn>
                  <a:cxn ang="0">
                    <a:pos x="36" y="8"/>
                  </a:cxn>
                  <a:cxn ang="0">
                    <a:pos x="12" y="15"/>
                  </a:cxn>
                  <a:cxn ang="0">
                    <a:pos x="2" y="24"/>
                  </a:cxn>
                  <a:cxn ang="0">
                    <a:pos x="0" y="24"/>
                  </a:cxn>
                </a:cxnLst>
                <a:rect l="0" t="0" r="r" b="b"/>
                <a:pathLst>
                  <a:path w="209" h="136">
                    <a:moveTo>
                      <a:pt x="0" y="24"/>
                    </a:moveTo>
                    <a:lnTo>
                      <a:pt x="4" y="0"/>
                    </a:lnTo>
                    <a:lnTo>
                      <a:pt x="10" y="0"/>
                    </a:lnTo>
                    <a:lnTo>
                      <a:pt x="26" y="0"/>
                    </a:lnTo>
                    <a:lnTo>
                      <a:pt x="48" y="0"/>
                    </a:lnTo>
                    <a:lnTo>
                      <a:pt x="72" y="0"/>
                    </a:lnTo>
                    <a:lnTo>
                      <a:pt x="92" y="0"/>
                    </a:lnTo>
                    <a:lnTo>
                      <a:pt x="106" y="0"/>
                    </a:lnTo>
                    <a:lnTo>
                      <a:pt x="120" y="0"/>
                    </a:lnTo>
                    <a:lnTo>
                      <a:pt x="140" y="0"/>
                    </a:lnTo>
                    <a:lnTo>
                      <a:pt x="163" y="0"/>
                    </a:lnTo>
                    <a:lnTo>
                      <a:pt x="185" y="0"/>
                    </a:lnTo>
                    <a:lnTo>
                      <a:pt x="201" y="0"/>
                    </a:lnTo>
                    <a:lnTo>
                      <a:pt x="207" y="0"/>
                    </a:lnTo>
                    <a:lnTo>
                      <a:pt x="209" y="24"/>
                    </a:lnTo>
                    <a:lnTo>
                      <a:pt x="209" y="24"/>
                    </a:lnTo>
                    <a:lnTo>
                      <a:pt x="209" y="24"/>
                    </a:lnTo>
                    <a:lnTo>
                      <a:pt x="207" y="24"/>
                    </a:lnTo>
                    <a:lnTo>
                      <a:pt x="203" y="24"/>
                    </a:lnTo>
                    <a:lnTo>
                      <a:pt x="197" y="15"/>
                    </a:lnTo>
                    <a:lnTo>
                      <a:pt x="189" y="10"/>
                    </a:lnTo>
                    <a:lnTo>
                      <a:pt x="173" y="8"/>
                    </a:lnTo>
                    <a:lnTo>
                      <a:pt x="150" y="6"/>
                    </a:lnTo>
                    <a:lnTo>
                      <a:pt x="140" y="6"/>
                    </a:lnTo>
                    <a:lnTo>
                      <a:pt x="134" y="6"/>
                    </a:lnTo>
                    <a:lnTo>
                      <a:pt x="128" y="6"/>
                    </a:lnTo>
                    <a:lnTo>
                      <a:pt x="126" y="6"/>
                    </a:lnTo>
                    <a:lnTo>
                      <a:pt x="124" y="6"/>
                    </a:lnTo>
                    <a:lnTo>
                      <a:pt x="124" y="6"/>
                    </a:lnTo>
                    <a:lnTo>
                      <a:pt x="124" y="6"/>
                    </a:lnTo>
                    <a:lnTo>
                      <a:pt x="124" y="111"/>
                    </a:lnTo>
                    <a:lnTo>
                      <a:pt x="124" y="121"/>
                    </a:lnTo>
                    <a:lnTo>
                      <a:pt x="126" y="127"/>
                    </a:lnTo>
                    <a:lnTo>
                      <a:pt x="136" y="130"/>
                    </a:lnTo>
                    <a:lnTo>
                      <a:pt x="150" y="131"/>
                    </a:lnTo>
                    <a:lnTo>
                      <a:pt x="150" y="134"/>
                    </a:lnTo>
                    <a:lnTo>
                      <a:pt x="150" y="135"/>
                    </a:lnTo>
                    <a:lnTo>
                      <a:pt x="150" y="136"/>
                    </a:lnTo>
                    <a:lnTo>
                      <a:pt x="150" y="136"/>
                    </a:lnTo>
                    <a:lnTo>
                      <a:pt x="146" y="135"/>
                    </a:lnTo>
                    <a:lnTo>
                      <a:pt x="134" y="135"/>
                    </a:lnTo>
                    <a:lnTo>
                      <a:pt x="120" y="135"/>
                    </a:lnTo>
                    <a:lnTo>
                      <a:pt x="106" y="135"/>
                    </a:lnTo>
                    <a:lnTo>
                      <a:pt x="90" y="135"/>
                    </a:lnTo>
                    <a:lnTo>
                      <a:pt x="76" y="135"/>
                    </a:lnTo>
                    <a:lnTo>
                      <a:pt x="64" y="135"/>
                    </a:lnTo>
                    <a:lnTo>
                      <a:pt x="60" y="136"/>
                    </a:lnTo>
                    <a:lnTo>
                      <a:pt x="60" y="136"/>
                    </a:lnTo>
                    <a:lnTo>
                      <a:pt x="60" y="135"/>
                    </a:lnTo>
                    <a:lnTo>
                      <a:pt x="60" y="134"/>
                    </a:lnTo>
                    <a:lnTo>
                      <a:pt x="60" y="131"/>
                    </a:lnTo>
                    <a:lnTo>
                      <a:pt x="76" y="130"/>
                    </a:lnTo>
                    <a:lnTo>
                      <a:pt x="84" y="127"/>
                    </a:lnTo>
                    <a:lnTo>
                      <a:pt x="88" y="121"/>
                    </a:lnTo>
                    <a:lnTo>
                      <a:pt x="88" y="111"/>
                    </a:lnTo>
                    <a:lnTo>
                      <a:pt x="88" y="6"/>
                    </a:lnTo>
                    <a:lnTo>
                      <a:pt x="60" y="6"/>
                    </a:lnTo>
                    <a:lnTo>
                      <a:pt x="36" y="8"/>
                    </a:lnTo>
                    <a:lnTo>
                      <a:pt x="22" y="10"/>
                    </a:lnTo>
                    <a:lnTo>
                      <a:pt x="12" y="15"/>
                    </a:lnTo>
                    <a:lnTo>
                      <a:pt x="6" y="24"/>
                    </a:lnTo>
                    <a:lnTo>
                      <a:pt x="2" y="24"/>
                    </a:lnTo>
                    <a:lnTo>
                      <a:pt x="0" y="24"/>
                    </a:lnTo>
                    <a:lnTo>
                      <a:pt x="0" y="24"/>
                    </a:lnTo>
                    <a:lnTo>
                      <a:pt x="0" y="24"/>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4" name="Freeform 10"/>
              <p:cNvSpPr>
                <a:spLocks/>
              </p:cNvSpPr>
              <p:nvPr userDrawn="1"/>
            </p:nvSpPr>
            <p:spPr bwMode="auto">
              <a:xfrm>
                <a:off x="1113" y="115"/>
                <a:ext cx="84" cy="136"/>
              </a:xfrm>
              <a:custGeom>
                <a:avLst/>
                <a:gdLst/>
                <a:ahLst/>
                <a:cxnLst>
                  <a:cxn ang="0">
                    <a:pos x="5" y="0"/>
                  </a:cxn>
                  <a:cxn ang="0">
                    <a:pos x="37" y="0"/>
                  </a:cxn>
                  <a:cxn ang="0">
                    <a:pos x="73" y="0"/>
                  </a:cxn>
                  <a:cxn ang="0">
                    <a:pos x="119" y="0"/>
                  </a:cxn>
                  <a:cxn ang="0">
                    <a:pos x="149" y="0"/>
                  </a:cxn>
                  <a:cxn ang="0">
                    <a:pos x="153" y="15"/>
                  </a:cxn>
                  <a:cxn ang="0">
                    <a:pos x="149" y="22"/>
                  </a:cxn>
                  <a:cxn ang="0">
                    <a:pos x="137" y="12"/>
                  </a:cxn>
                  <a:cxn ang="0">
                    <a:pos x="111" y="7"/>
                  </a:cxn>
                  <a:cxn ang="0">
                    <a:pos x="55" y="7"/>
                  </a:cxn>
                  <a:cxn ang="0">
                    <a:pos x="55" y="19"/>
                  </a:cxn>
                  <a:cxn ang="0">
                    <a:pos x="55" y="40"/>
                  </a:cxn>
                  <a:cxn ang="0">
                    <a:pos x="55" y="59"/>
                  </a:cxn>
                  <a:cxn ang="0">
                    <a:pos x="91" y="61"/>
                  </a:cxn>
                  <a:cxn ang="0">
                    <a:pos x="127" y="59"/>
                  </a:cxn>
                  <a:cxn ang="0">
                    <a:pos x="137" y="48"/>
                  </a:cxn>
                  <a:cxn ang="0">
                    <a:pos x="143" y="60"/>
                  </a:cxn>
                  <a:cxn ang="0">
                    <a:pos x="141" y="82"/>
                  </a:cxn>
                  <a:cxn ang="0">
                    <a:pos x="133" y="75"/>
                  </a:cxn>
                  <a:cxn ang="0">
                    <a:pos x="113" y="69"/>
                  </a:cxn>
                  <a:cxn ang="0">
                    <a:pos x="55" y="69"/>
                  </a:cxn>
                  <a:cxn ang="0">
                    <a:pos x="91" y="128"/>
                  </a:cxn>
                  <a:cxn ang="0">
                    <a:pos x="139" y="125"/>
                  </a:cxn>
                  <a:cxn ang="0">
                    <a:pos x="160" y="110"/>
                  </a:cxn>
                  <a:cxn ang="0">
                    <a:pos x="164" y="118"/>
                  </a:cxn>
                  <a:cxn ang="0">
                    <a:pos x="157" y="132"/>
                  </a:cxn>
                  <a:cxn ang="0">
                    <a:pos x="149" y="136"/>
                  </a:cxn>
                  <a:cxn ang="0">
                    <a:pos x="111" y="136"/>
                  </a:cxn>
                  <a:cxn ang="0">
                    <a:pos x="69" y="136"/>
                  </a:cxn>
                  <a:cxn ang="0">
                    <a:pos x="37" y="136"/>
                  </a:cxn>
                  <a:cxn ang="0">
                    <a:pos x="5" y="136"/>
                  </a:cxn>
                  <a:cxn ang="0">
                    <a:pos x="0" y="132"/>
                  </a:cxn>
                  <a:cxn ang="0">
                    <a:pos x="17" y="129"/>
                  </a:cxn>
                  <a:cxn ang="0">
                    <a:pos x="21" y="112"/>
                  </a:cxn>
                  <a:cxn ang="0">
                    <a:pos x="21" y="13"/>
                  </a:cxn>
                  <a:cxn ang="0">
                    <a:pos x="9" y="4"/>
                  </a:cxn>
                  <a:cxn ang="0">
                    <a:pos x="0" y="0"/>
                  </a:cxn>
                </a:cxnLst>
                <a:rect l="0" t="0" r="r" b="b"/>
                <a:pathLst>
                  <a:path w="166" h="136">
                    <a:moveTo>
                      <a:pt x="0" y="0"/>
                    </a:moveTo>
                    <a:lnTo>
                      <a:pt x="5" y="0"/>
                    </a:lnTo>
                    <a:lnTo>
                      <a:pt x="19" y="0"/>
                    </a:lnTo>
                    <a:lnTo>
                      <a:pt x="37" y="0"/>
                    </a:lnTo>
                    <a:lnTo>
                      <a:pt x="57" y="0"/>
                    </a:lnTo>
                    <a:lnTo>
                      <a:pt x="73" y="0"/>
                    </a:lnTo>
                    <a:lnTo>
                      <a:pt x="95" y="0"/>
                    </a:lnTo>
                    <a:lnTo>
                      <a:pt x="119" y="0"/>
                    </a:lnTo>
                    <a:lnTo>
                      <a:pt x="137" y="0"/>
                    </a:lnTo>
                    <a:lnTo>
                      <a:pt x="149" y="0"/>
                    </a:lnTo>
                    <a:lnTo>
                      <a:pt x="151" y="6"/>
                    </a:lnTo>
                    <a:lnTo>
                      <a:pt x="153" y="15"/>
                    </a:lnTo>
                    <a:lnTo>
                      <a:pt x="153" y="22"/>
                    </a:lnTo>
                    <a:lnTo>
                      <a:pt x="149" y="22"/>
                    </a:lnTo>
                    <a:lnTo>
                      <a:pt x="143" y="16"/>
                    </a:lnTo>
                    <a:lnTo>
                      <a:pt x="137" y="12"/>
                    </a:lnTo>
                    <a:lnTo>
                      <a:pt x="127" y="9"/>
                    </a:lnTo>
                    <a:lnTo>
                      <a:pt x="111" y="7"/>
                    </a:lnTo>
                    <a:lnTo>
                      <a:pt x="87" y="6"/>
                    </a:lnTo>
                    <a:lnTo>
                      <a:pt x="55" y="7"/>
                    </a:lnTo>
                    <a:lnTo>
                      <a:pt x="55" y="11"/>
                    </a:lnTo>
                    <a:lnTo>
                      <a:pt x="55" y="19"/>
                    </a:lnTo>
                    <a:lnTo>
                      <a:pt x="55" y="29"/>
                    </a:lnTo>
                    <a:lnTo>
                      <a:pt x="55" y="40"/>
                    </a:lnTo>
                    <a:lnTo>
                      <a:pt x="55" y="51"/>
                    </a:lnTo>
                    <a:lnTo>
                      <a:pt x="55" y="59"/>
                    </a:lnTo>
                    <a:lnTo>
                      <a:pt x="55" y="61"/>
                    </a:lnTo>
                    <a:lnTo>
                      <a:pt x="91" y="61"/>
                    </a:lnTo>
                    <a:lnTo>
                      <a:pt x="113" y="61"/>
                    </a:lnTo>
                    <a:lnTo>
                      <a:pt x="127" y="59"/>
                    </a:lnTo>
                    <a:lnTo>
                      <a:pt x="135" y="54"/>
                    </a:lnTo>
                    <a:lnTo>
                      <a:pt x="137" y="48"/>
                    </a:lnTo>
                    <a:lnTo>
                      <a:pt x="143" y="48"/>
                    </a:lnTo>
                    <a:lnTo>
                      <a:pt x="143" y="60"/>
                    </a:lnTo>
                    <a:lnTo>
                      <a:pt x="141" y="70"/>
                    </a:lnTo>
                    <a:lnTo>
                      <a:pt x="141" y="82"/>
                    </a:lnTo>
                    <a:lnTo>
                      <a:pt x="135" y="82"/>
                    </a:lnTo>
                    <a:lnTo>
                      <a:pt x="133" y="75"/>
                    </a:lnTo>
                    <a:lnTo>
                      <a:pt x="127" y="71"/>
                    </a:lnTo>
                    <a:lnTo>
                      <a:pt x="113" y="69"/>
                    </a:lnTo>
                    <a:lnTo>
                      <a:pt x="89" y="69"/>
                    </a:lnTo>
                    <a:lnTo>
                      <a:pt x="55" y="69"/>
                    </a:lnTo>
                    <a:lnTo>
                      <a:pt x="55" y="127"/>
                    </a:lnTo>
                    <a:lnTo>
                      <a:pt x="91" y="128"/>
                    </a:lnTo>
                    <a:lnTo>
                      <a:pt x="117" y="127"/>
                    </a:lnTo>
                    <a:lnTo>
                      <a:pt x="139" y="125"/>
                    </a:lnTo>
                    <a:lnTo>
                      <a:pt x="151" y="119"/>
                    </a:lnTo>
                    <a:lnTo>
                      <a:pt x="160" y="110"/>
                    </a:lnTo>
                    <a:lnTo>
                      <a:pt x="166" y="111"/>
                    </a:lnTo>
                    <a:lnTo>
                      <a:pt x="164" y="118"/>
                    </a:lnTo>
                    <a:lnTo>
                      <a:pt x="160" y="126"/>
                    </a:lnTo>
                    <a:lnTo>
                      <a:pt x="157" y="132"/>
                    </a:lnTo>
                    <a:lnTo>
                      <a:pt x="155" y="136"/>
                    </a:lnTo>
                    <a:lnTo>
                      <a:pt x="149" y="136"/>
                    </a:lnTo>
                    <a:lnTo>
                      <a:pt x="133" y="136"/>
                    </a:lnTo>
                    <a:lnTo>
                      <a:pt x="111" y="136"/>
                    </a:lnTo>
                    <a:lnTo>
                      <a:pt x="89" y="136"/>
                    </a:lnTo>
                    <a:lnTo>
                      <a:pt x="69" y="136"/>
                    </a:lnTo>
                    <a:lnTo>
                      <a:pt x="57" y="136"/>
                    </a:lnTo>
                    <a:lnTo>
                      <a:pt x="37" y="136"/>
                    </a:lnTo>
                    <a:lnTo>
                      <a:pt x="19" y="136"/>
                    </a:lnTo>
                    <a:lnTo>
                      <a:pt x="5" y="136"/>
                    </a:lnTo>
                    <a:lnTo>
                      <a:pt x="0" y="136"/>
                    </a:lnTo>
                    <a:lnTo>
                      <a:pt x="0" y="132"/>
                    </a:lnTo>
                    <a:lnTo>
                      <a:pt x="11" y="131"/>
                    </a:lnTo>
                    <a:lnTo>
                      <a:pt x="17" y="129"/>
                    </a:lnTo>
                    <a:lnTo>
                      <a:pt x="21" y="123"/>
                    </a:lnTo>
                    <a:lnTo>
                      <a:pt x="21" y="112"/>
                    </a:lnTo>
                    <a:lnTo>
                      <a:pt x="21" y="23"/>
                    </a:lnTo>
                    <a:lnTo>
                      <a:pt x="21" y="13"/>
                    </a:lnTo>
                    <a:lnTo>
                      <a:pt x="17" y="6"/>
                    </a:lnTo>
                    <a:lnTo>
                      <a:pt x="9" y="4"/>
                    </a:lnTo>
                    <a:lnTo>
                      <a:pt x="0" y="3"/>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Freeform 11"/>
              <p:cNvSpPr>
                <a:spLocks/>
              </p:cNvSpPr>
              <p:nvPr userDrawn="1"/>
            </p:nvSpPr>
            <p:spPr bwMode="auto">
              <a:xfrm>
                <a:off x="1250" y="87"/>
                <a:ext cx="136" cy="166"/>
              </a:xfrm>
              <a:custGeom>
                <a:avLst/>
                <a:gdLst/>
                <a:ahLst/>
                <a:cxnLst>
                  <a:cxn ang="0">
                    <a:pos x="4" y="0"/>
                  </a:cxn>
                  <a:cxn ang="0">
                    <a:pos x="32" y="0"/>
                  </a:cxn>
                  <a:cxn ang="0">
                    <a:pos x="63" y="0"/>
                  </a:cxn>
                  <a:cxn ang="0">
                    <a:pos x="91" y="0"/>
                  </a:cxn>
                  <a:cxn ang="0">
                    <a:pos x="97" y="4"/>
                  </a:cxn>
                  <a:cxn ang="0">
                    <a:pos x="83" y="6"/>
                  </a:cxn>
                  <a:cxn ang="0">
                    <a:pos x="73" y="13"/>
                  </a:cxn>
                  <a:cxn ang="0">
                    <a:pos x="67" y="32"/>
                  </a:cxn>
                  <a:cxn ang="0">
                    <a:pos x="69" y="116"/>
                  </a:cxn>
                  <a:cxn ang="0">
                    <a:pos x="75" y="131"/>
                  </a:cxn>
                  <a:cxn ang="0">
                    <a:pos x="79" y="136"/>
                  </a:cxn>
                  <a:cxn ang="0">
                    <a:pos x="89" y="142"/>
                  </a:cxn>
                  <a:cxn ang="0">
                    <a:pos x="121" y="153"/>
                  </a:cxn>
                  <a:cxn ang="0">
                    <a:pos x="171" y="153"/>
                  </a:cxn>
                  <a:cxn ang="0">
                    <a:pos x="200" y="142"/>
                  </a:cxn>
                  <a:cxn ang="0">
                    <a:pos x="210" y="136"/>
                  </a:cxn>
                  <a:cxn ang="0">
                    <a:pos x="214" y="131"/>
                  </a:cxn>
                  <a:cxn ang="0">
                    <a:pos x="220" y="117"/>
                  </a:cxn>
                  <a:cxn ang="0">
                    <a:pos x="222" y="99"/>
                  </a:cxn>
                  <a:cxn ang="0">
                    <a:pos x="222" y="74"/>
                  </a:cxn>
                  <a:cxn ang="0">
                    <a:pos x="222" y="45"/>
                  </a:cxn>
                  <a:cxn ang="0">
                    <a:pos x="222" y="32"/>
                  </a:cxn>
                  <a:cxn ang="0">
                    <a:pos x="218" y="12"/>
                  </a:cxn>
                  <a:cxn ang="0">
                    <a:pos x="200" y="5"/>
                  </a:cxn>
                  <a:cxn ang="0">
                    <a:pos x="185" y="0"/>
                  </a:cxn>
                  <a:cxn ang="0">
                    <a:pos x="206" y="0"/>
                  </a:cxn>
                  <a:cxn ang="0">
                    <a:pos x="250" y="0"/>
                  </a:cxn>
                  <a:cxn ang="0">
                    <a:pos x="270" y="0"/>
                  </a:cxn>
                  <a:cxn ang="0">
                    <a:pos x="270" y="2"/>
                  </a:cxn>
                  <a:cxn ang="0">
                    <a:pos x="270" y="4"/>
                  </a:cxn>
                  <a:cxn ang="0">
                    <a:pos x="252" y="8"/>
                  </a:cxn>
                  <a:cxn ang="0">
                    <a:pos x="242" y="19"/>
                  </a:cxn>
                  <a:cxn ang="0">
                    <a:pos x="242" y="109"/>
                  </a:cxn>
                  <a:cxn ang="0">
                    <a:pos x="232" y="135"/>
                  </a:cxn>
                  <a:cxn ang="0">
                    <a:pos x="218" y="147"/>
                  </a:cxn>
                  <a:cxn ang="0">
                    <a:pos x="214" y="150"/>
                  </a:cxn>
                  <a:cxn ang="0">
                    <a:pos x="187" y="160"/>
                  </a:cxn>
                  <a:cxn ang="0">
                    <a:pos x="133" y="166"/>
                  </a:cxn>
                  <a:cxn ang="0">
                    <a:pos x="103" y="165"/>
                  </a:cxn>
                  <a:cxn ang="0">
                    <a:pos x="63" y="155"/>
                  </a:cxn>
                  <a:cxn ang="0">
                    <a:pos x="43" y="145"/>
                  </a:cxn>
                  <a:cxn ang="0">
                    <a:pos x="40" y="142"/>
                  </a:cxn>
                  <a:cxn ang="0">
                    <a:pos x="32" y="130"/>
                  </a:cxn>
                  <a:cxn ang="0">
                    <a:pos x="26" y="101"/>
                  </a:cxn>
                  <a:cxn ang="0">
                    <a:pos x="26" y="20"/>
                  </a:cxn>
                  <a:cxn ang="0">
                    <a:pos x="18" y="8"/>
                  </a:cxn>
                  <a:cxn ang="0">
                    <a:pos x="0" y="4"/>
                  </a:cxn>
                  <a:cxn ang="0">
                    <a:pos x="0" y="0"/>
                  </a:cxn>
                </a:cxnLst>
                <a:rect l="0" t="0" r="r" b="b"/>
                <a:pathLst>
                  <a:path w="270" h="166">
                    <a:moveTo>
                      <a:pt x="0" y="0"/>
                    </a:moveTo>
                    <a:lnTo>
                      <a:pt x="4" y="0"/>
                    </a:lnTo>
                    <a:lnTo>
                      <a:pt x="16" y="0"/>
                    </a:lnTo>
                    <a:lnTo>
                      <a:pt x="32" y="0"/>
                    </a:lnTo>
                    <a:lnTo>
                      <a:pt x="47" y="0"/>
                    </a:lnTo>
                    <a:lnTo>
                      <a:pt x="63" y="0"/>
                    </a:lnTo>
                    <a:lnTo>
                      <a:pt x="79" y="0"/>
                    </a:lnTo>
                    <a:lnTo>
                      <a:pt x="91" y="0"/>
                    </a:lnTo>
                    <a:lnTo>
                      <a:pt x="97" y="0"/>
                    </a:lnTo>
                    <a:lnTo>
                      <a:pt x="97" y="4"/>
                    </a:lnTo>
                    <a:lnTo>
                      <a:pt x="89" y="4"/>
                    </a:lnTo>
                    <a:lnTo>
                      <a:pt x="83" y="6"/>
                    </a:lnTo>
                    <a:lnTo>
                      <a:pt x="77" y="9"/>
                    </a:lnTo>
                    <a:lnTo>
                      <a:pt x="73" y="13"/>
                    </a:lnTo>
                    <a:lnTo>
                      <a:pt x="69" y="20"/>
                    </a:lnTo>
                    <a:lnTo>
                      <a:pt x="67" y="32"/>
                    </a:lnTo>
                    <a:lnTo>
                      <a:pt x="67" y="101"/>
                    </a:lnTo>
                    <a:lnTo>
                      <a:pt x="69" y="116"/>
                    </a:lnTo>
                    <a:lnTo>
                      <a:pt x="71" y="126"/>
                    </a:lnTo>
                    <a:lnTo>
                      <a:pt x="75" y="131"/>
                    </a:lnTo>
                    <a:lnTo>
                      <a:pt x="79" y="135"/>
                    </a:lnTo>
                    <a:lnTo>
                      <a:pt x="79" y="136"/>
                    </a:lnTo>
                    <a:lnTo>
                      <a:pt x="81" y="137"/>
                    </a:lnTo>
                    <a:lnTo>
                      <a:pt x="89" y="142"/>
                    </a:lnTo>
                    <a:lnTo>
                      <a:pt x="101" y="148"/>
                    </a:lnTo>
                    <a:lnTo>
                      <a:pt x="121" y="153"/>
                    </a:lnTo>
                    <a:lnTo>
                      <a:pt x="147" y="155"/>
                    </a:lnTo>
                    <a:lnTo>
                      <a:pt x="171" y="153"/>
                    </a:lnTo>
                    <a:lnTo>
                      <a:pt x="189" y="148"/>
                    </a:lnTo>
                    <a:lnTo>
                      <a:pt x="200" y="142"/>
                    </a:lnTo>
                    <a:lnTo>
                      <a:pt x="208" y="137"/>
                    </a:lnTo>
                    <a:lnTo>
                      <a:pt x="210" y="136"/>
                    </a:lnTo>
                    <a:lnTo>
                      <a:pt x="210" y="135"/>
                    </a:lnTo>
                    <a:lnTo>
                      <a:pt x="214" y="131"/>
                    </a:lnTo>
                    <a:lnTo>
                      <a:pt x="216" y="126"/>
                    </a:lnTo>
                    <a:lnTo>
                      <a:pt x="220" y="117"/>
                    </a:lnTo>
                    <a:lnTo>
                      <a:pt x="222" y="102"/>
                    </a:lnTo>
                    <a:lnTo>
                      <a:pt x="222" y="99"/>
                    </a:lnTo>
                    <a:lnTo>
                      <a:pt x="222" y="89"/>
                    </a:lnTo>
                    <a:lnTo>
                      <a:pt x="222" y="74"/>
                    </a:lnTo>
                    <a:lnTo>
                      <a:pt x="222" y="60"/>
                    </a:lnTo>
                    <a:lnTo>
                      <a:pt x="222" y="45"/>
                    </a:lnTo>
                    <a:lnTo>
                      <a:pt x="222" y="35"/>
                    </a:lnTo>
                    <a:lnTo>
                      <a:pt x="222" y="32"/>
                    </a:lnTo>
                    <a:lnTo>
                      <a:pt x="220" y="20"/>
                    </a:lnTo>
                    <a:lnTo>
                      <a:pt x="218" y="12"/>
                    </a:lnTo>
                    <a:lnTo>
                      <a:pt x="212" y="8"/>
                    </a:lnTo>
                    <a:lnTo>
                      <a:pt x="200" y="5"/>
                    </a:lnTo>
                    <a:lnTo>
                      <a:pt x="185" y="4"/>
                    </a:lnTo>
                    <a:lnTo>
                      <a:pt x="185" y="0"/>
                    </a:lnTo>
                    <a:lnTo>
                      <a:pt x="191" y="0"/>
                    </a:lnTo>
                    <a:lnTo>
                      <a:pt x="206" y="0"/>
                    </a:lnTo>
                    <a:lnTo>
                      <a:pt x="230" y="0"/>
                    </a:lnTo>
                    <a:lnTo>
                      <a:pt x="250" y="0"/>
                    </a:lnTo>
                    <a:lnTo>
                      <a:pt x="264" y="0"/>
                    </a:lnTo>
                    <a:lnTo>
                      <a:pt x="270" y="0"/>
                    </a:lnTo>
                    <a:lnTo>
                      <a:pt x="270" y="0"/>
                    </a:lnTo>
                    <a:lnTo>
                      <a:pt x="270" y="2"/>
                    </a:lnTo>
                    <a:lnTo>
                      <a:pt x="270" y="3"/>
                    </a:lnTo>
                    <a:lnTo>
                      <a:pt x="270" y="4"/>
                    </a:lnTo>
                    <a:lnTo>
                      <a:pt x="260" y="5"/>
                    </a:lnTo>
                    <a:lnTo>
                      <a:pt x="252" y="8"/>
                    </a:lnTo>
                    <a:lnTo>
                      <a:pt x="246" y="12"/>
                    </a:lnTo>
                    <a:lnTo>
                      <a:pt x="242" y="19"/>
                    </a:lnTo>
                    <a:lnTo>
                      <a:pt x="242" y="31"/>
                    </a:lnTo>
                    <a:lnTo>
                      <a:pt x="242" y="109"/>
                    </a:lnTo>
                    <a:lnTo>
                      <a:pt x="238" y="124"/>
                    </a:lnTo>
                    <a:lnTo>
                      <a:pt x="232" y="135"/>
                    </a:lnTo>
                    <a:lnTo>
                      <a:pt x="226" y="142"/>
                    </a:lnTo>
                    <a:lnTo>
                      <a:pt x="218" y="147"/>
                    </a:lnTo>
                    <a:lnTo>
                      <a:pt x="216" y="148"/>
                    </a:lnTo>
                    <a:lnTo>
                      <a:pt x="214" y="150"/>
                    </a:lnTo>
                    <a:lnTo>
                      <a:pt x="202" y="155"/>
                    </a:lnTo>
                    <a:lnTo>
                      <a:pt x="187" y="160"/>
                    </a:lnTo>
                    <a:lnTo>
                      <a:pt x="163" y="165"/>
                    </a:lnTo>
                    <a:lnTo>
                      <a:pt x="133" y="166"/>
                    </a:lnTo>
                    <a:lnTo>
                      <a:pt x="127" y="166"/>
                    </a:lnTo>
                    <a:lnTo>
                      <a:pt x="103" y="165"/>
                    </a:lnTo>
                    <a:lnTo>
                      <a:pt x="79" y="160"/>
                    </a:lnTo>
                    <a:lnTo>
                      <a:pt x="63" y="155"/>
                    </a:lnTo>
                    <a:lnTo>
                      <a:pt x="51" y="149"/>
                    </a:lnTo>
                    <a:lnTo>
                      <a:pt x="43" y="145"/>
                    </a:lnTo>
                    <a:lnTo>
                      <a:pt x="41" y="144"/>
                    </a:lnTo>
                    <a:lnTo>
                      <a:pt x="40" y="142"/>
                    </a:lnTo>
                    <a:lnTo>
                      <a:pt x="36" y="138"/>
                    </a:lnTo>
                    <a:lnTo>
                      <a:pt x="32" y="130"/>
                    </a:lnTo>
                    <a:lnTo>
                      <a:pt x="28" y="118"/>
                    </a:lnTo>
                    <a:lnTo>
                      <a:pt x="26" y="101"/>
                    </a:lnTo>
                    <a:lnTo>
                      <a:pt x="26" y="32"/>
                    </a:lnTo>
                    <a:lnTo>
                      <a:pt x="26" y="20"/>
                    </a:lnTo>
                    <a:lnTo>
                      <a:pt x="22" y="12"/>
                    </a:lnTo>
                    <a:lnTo>
                      <a:pt x="18" y="8"/>
                    </a:lnTo>
                    <a:lnTo>
                      <a:pt x="10" y="5"/>
                    </a:lnTo>
                    <a:lnTo>
                      <a:pt x="0" y="4"/>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Freeform 12"/>
              <p:cNvSpPr>
                <a:spLocks/>
              </p:cNvSpPr>
              <p:nvPr userDrawn="1"/>
            </p:nvSpPr>
            <p:spPr bwMode="auto">
              <a:xfrm>
                <a:off x="1388" y="116"/>
                <a:ext cx="131" cy="137"/>
              </a:xfrm>
              <a:custGeom>
                <a:avLst/>
                <a:gdLst/>
                <a:ahLst/>
                <a:cxnLst>
                  <a:cxn ang="0">
                    <a:pos x="0" y="0"/>
                  </a:cxn>
                  <a:cxn ang="0">
                    <a:pos x="2" y="0"/>
                  </a:cxn>
                  <a:cxn ang="0">
                    <a:pos x="6" y="0"/>
                  </a:cxn>
                  <a:cxn ang="0">
                    <a:pos x="14" y="0"/>
                  </a:cxn>
                  <a:cxn ang="0">
                    <a:pos x="22" y="0"/>
                  </a:cxn>
                  <a:cxn ang="0">
                    <a:pos x="32" y="0"/>
                  </a:cxn>
                  <a:cxn ang="0">
                    <a:pos x="42" y="0"/>
                  </a:cxn>
                  <a:cxn ang="0">
                    <a:pos x="50" y="0"/>
                  </a:cxn>
                  <a:cxn ang="0">
                    <a:pos x="54" y="0"/>
                  </a:cxn>
                  <a:cxn ang="0">
                    <a:pos x="54" y="0"/>
                  </a:cxn>
                  <a:cxn ang="0">
                    <a:pos x="221" y="105"/>
                  </a:cxn>
                  <a:cxn ang="0">
                    <a:pos x="221" y="22"/>
                  </a:cxn>
                  <a:cxn ang="0">
                    <a:pos x="219" y="13"/>
                  </a:cxn>
                  <a:cxn ang="0">
                    <a:pos x="215" y="8"/>
                  </a:cxn>
                  <a:cxn ang="0">
                    <a:pos x="205" y="4"/>
                  </a:cxn>
                  <a:cxn ang="0">
                    <a:pos x="191" y="3"/>
                  </a:cxn>
                  <a:cxn ang="0">
                    <a:pos x="191" y="0"/>
                  </a:cxn>
                  <a:cxn ang="0">
                    <a:pos x="197" y="0"/>
                  </a:cxn>
                  <a:cxn ang="0">
                    <a:pos x="211" y="0"/>
                  </a:cxn>
                  <a:cxn ang="0">
                    <a:pos x="227" y="0"/>
                  </a:cxn>
                  <a:cxn ang="0">
                    <a:pos x="242" y="0"/>
                  </a:cxn>
                  <a:cxn ang="0">
                    <a:pos x="256" y="0"/>
                  </a:cxn>
                  <a:cxn ang="0">
                    <a:pos x="260" y="0"/>
                  </a:cxn>
                  <a:cxn ang="0">
                    <a:pos x="260" y="3"/>
                  </a:cxn>
                  <a:cxn ang="0">
                    <a:pos x="248" y="5"/>
                  </a:cxn>
                  <a:cxn ang="0">
                    <a:pos x="242" y="8"/>
                  </a:cxn>
                  <a:cxn ang="0">
                    <a:pos x="238" y="13"/>
                  </a:cxn>
                  <a:cxn ang="0">
                    <a:pos x="236" y="22"/>
                  </a:cxn>
                  <a:cxn ang="0">
                    <a:pos x="236" y="137"/>
                  </a:cxn>
                  <a:cxn ang="0">
                    <a:pos x="232" y="137"/>
                  </a:cxn>
                  <a:cxn ang="0">
                    <a:pos x="225" y="137"/>
                  </a:cxn>
                  <a:cxn ang="0">
                    <a:pos x="52" y="26"/>
                  </a:cxn>
                  <a:cxn ang="0">
                    <a:pos x="52" y="111"/>
                  </a:cxn>
                  <a:cxn ang="0">
                    <a:pos x="52" y="119"/>
                  </a:cxn>
                  <a:cxn ang="0">
                    <a:pos x="56" y="126"/>
                  </a:cxn>
                  <a:cxn ang="0">
                    <a:pos x="64" y="129"/>
                  </a:cxn>
                  <a:cxn ang="0">
                    <a:pos x="79" y="131"/>
                  </a:cxn>
                  <a:cxn ang="0">
                    <a:pos x="79" y="135"/>
                  </a:cxn>
                  <a:cxn ang="0">
                    <a:pos x="74" y="135"/>
                  </a:cxn>
                  <a:cxn ang="0">
                    <a:pos x="60" y="135"/>
                  </a:cxn>
                  <a:cxn ang="0">
                    <a:pos x="44" y="135"/>
                  </a:cxn>
                  <a:cxn ang="0">
                    <a:pos x="28" y="135"/>
                  </a:cxn>
                  <a:cxn ang="0">
                    <a:pos x="14" y="135"/>
                  </a:cxn>
                  <a:cxn ang="0">
                    <a:pos x="8" y="135"/>
                  </a:cxn>
                  <a:cxn ang="0">
                    <a:pos x="8" y="131"/>
                  </a:cxn>
                  <a:cxn ang="0">
                    <a:pos x="22" y="129"/>
                  </a:cxn>
                  <a:cxn ang="0">
                    <a:pos x="32" y="126"/>
                  </a:cxn>
                  <a:cxn ang="0">
                    <a:pos x="36" y="119"/>
                  </a:cxn>
                  <a:cxn ang="0">
                    <a:pos x="36" y="111"/>
                  </a:cxn>
                  <a:cxn ang="0">
                    <a:pos x="36" y="22"/>
                  </a:cxn>
                  <a:cxn ang="0">
                    <a:pos x="34" y="13"/>
                  </a:cxn>
                  <a:cxn ang="0">
                    <a:pos x="24" y="8"/>
                  </a:cxn>
                  <a:cxn ang="0">
                    <a:pos x="14" y="4"/>
                  </a:cxn>
                  <a:cxn ang="0">
                    <a:pos x="0" y="3"/>
                  </a:cxn>
                  <a:cxn ang="0">
                    <a:pos x="0" y="0"/>
                  </a:cxn>
                  <a:cxn ang="0">
                    <a:pos x="0" y="0"/>
                  </a:cxn>
                </a:cxnLst>
                <a:rect l="0" t="0" r="r" b="b"/>
                <a:pathLst>
                  <a:path w="260" h="137">
                    <a:moveTo>
                      <a:pt x="0" y="0"/>
                    </a:moveTo>
                    <a:lnTo>
                      <a:pt x="2" y="0"/>
                    </a:lnTo>
                    <a:lnTo>
                      <a:pt x="6" y="0"/>
                    </a:lnTo>
                    <a:lnTo>
                      <a:pt x="14" y="0"/>
                    </a:lnTo>
                    <a:lnTo>
                      <a:pt x="22" y="0"/>
                    </a:lnTo>
                    <a:lnTo>
                      <a:pt x="32" y="0"/>
                    </a:lnTo>
                    <a:lnTo>
                      <a:pt x="42" y="0"/>
                    </a:lnTo>
                    <a:lnTo>
                      <a:pt x="50" y="0"/>
                    </a:lnTo>
                    <a:lnTo>
                      <a:pt x="54" y="0"/>
                    </a:lnTo>
                    <a:lnTo>
                      <a:pt x="54" y="0"/>
                    </a:lnTo>
                    <a:lnTo>
                      <a:pt x="221" y="105"/>
                    </a:lnTo>
                    <a:lnTo>
                      <a:pt x="221" y="22"/>
                    </a:lnTo>
                    <a:lnTo>
                      <a:pt x="219" y="13"/>
                    </a:lnTo>
                    <a:lnTo>
                      <a:pt x="215" y="8"/>
                    </a:lnTo>
                    <a:lnTo>
                      <a:pt x="205" y="4"/>
                    </a:lnTo>
                    <a:lnTo>
                      <a:pt x="191" y="3"/>
                    </a:lnTo>
                    <a:lnTo>
                      <a:pt x="191" y="0"/>
                    </a:lnTo>
                    <a:lnTo>
                      <a:pt x="197" y="0"/>
                    </a:lnTo>
                    <a:lnTo>
                      <a:pt x="211" y="0"/>
                    </a:lnTo>
                    <a:lnTo>
                      <a:pt x="227" y="0"/>
                    </a:lnTo>
                    <a:lnTo>
                      <a:pt x="242" y="0"/>
                    </a:lnTo>
                    <a:lnTo>
                      <a:pt x="256" y="0"/>
                    </a:lnTo>
                    <a:lnTo>
                      <a:pt x="260" y="0"/>
                    </a:lnTo>
                    <a:lnTo>
                      <a:pt x="260" y="3"/>
                    </a:lnTo>
                    <a:lnTo>
                      <a:pt x="248" y="5"/>
                    </a:lnTo>
                    <a:lnTo>
                      <a:pt x="242" y="8"/>
                    </a:lnTo>
                    <a:lnTo>
                      <a:pt x="238" y="13"/>
                    </a:lnTo>
                    <a:lnTo>
                      <a:pt x="236" y="22"/>
                    </a:lnTo>
                    <a:lnTo>
                      <a:pt x="236" y="137"/>
                    </a:lnTo>
                    <a:lnTo>
                      <a:pt x="232" y="137"/>
                    </a:lnTo>
                    <a:lnTo>
                      <a:pt x="225" y="137"/>
                    </a:lnTo>
                    <a:lnTo>
                      <a:pt x="52" y="26"/>
                    </a:lnTo>
                    <a:lnTo>
                      <a:pt x="52" y="111"/>
                    </a:lnTo>
                    <a:lnTo>
                      <a:pt x="52" y="119"/>
                    </a:lnTo>
                    <a:lnTo>
                      <a:pt x="56" y="126"/>
                    </a:lnTo>
                    <a:lnTo>
                      <a:pt x="64" y="129"/>
                    </a:lnTo>
                    <a:lnTo>
                      <a:pt x="79" y="131"/>
                    </a:lnTo>
                    <a:lnTo>
                      <a:pt x="79" y="135"/>
                    </a:lnTo>
                    <a:lnTo>
                      <a:pt x="74" y="135"/>
                    </a:lnTo>
                    <a:lnTo>
                      <a:pt x="60" y="135"/>
                    </a:lnTo>
                    <a:lnTo>
                      <a:pt x="44" y="135"/>
                    </a:lnTo>
                    <a:lnTo>
                      <a:pt x="28" y="135"/>
                    </a:lnTo>
                    <a:lnTo>
                      <a:pt x="14" y="135"/>
                    </a:lnTo>
                    <a:lnTo>
                      <a:pt x="8" y="135"/>
                    </a:lnTo>
                    <a:lnTo>
                      <a:pt x="8" y="131"/>
                    </a:lnTo>
                    <a:lnTo>
                      <a:pt x="22" y="129"/>
                    </a:lnTo>
                    <a:lnTo>
                      <a:pt x="32" y="126"/>
                    </a:lnTo>
                    <a:lnTo>
                      <a:pt x="36" y="119"/>
                    </a:lnTo>
                    <a:lnTo>
                      <a:pt x="36" y="111"/>
                    </a:lnTo>
                    <a:lnTo>
                      <a:pt x="36" y="22"/>
                    </a:lnTo>
                    <a:lnTo>
                      <a:pt x="34" y="13"/>
                    </a:lnTo>
                    <a:lnTo>
                      <a:pt x="24" y="8"/>
                    </a:lnTo>
                    <a:lnTo>
                      <a:pt x="14" y="4"/>
                    </a:lnTo>
                    <a:lnTo>
                      <a:pt x="0" y="3"/>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7" name="Freeform 13"/>
              <p:cNvSpPr>
                <a:spLocks/>
              </p:cNvSpPr>
              <p:nvPr userDrawn="1"/>
            </p:nvSpPr>
            <p:spPr bwMode="auto">
              <a:xfrm>
                <a:off x="2138" y="116"/>
                <a:ext cx="103" cy="135"/>
              </a:xfrm>
              <a:custGeom>
                <a:avLst/>
                <a:gdLst/>
                <a:ahLst/>
                <a:cxnLst>
                  <a:cxn ang="0">
                    <a:pos x="6" y="0"/>
                  </a:cxn>
                  <a:cxn ang="0">
                    <a:pos x="38" y="0"/>
                  </a:cxn>
                  <a:cxn ang="0">
                    <a:pos x="72" y="0"/>
                  </a:cxn>
                  <a:cxn ang="0">
                    <a:pos x="80" y="3"/>
                  </a:cxn>
                  <a:cxn ang="0">
                    <a:pos x="70" y="4"/>
                  </a:cxn>
                  <a:cxn ang="0">
                    <a:pos x="62" y="6"/>
                  </a:cxn>
                  <a:cxn ang="0">
                    <a:pos x="62" y="10"/>
                  </a:cxn>
                  <a:cxn ang="0">
                    <a:pos x="66" y="15"/>
                  </a:cxn>
                  <a:cxn ang="0">
                    <a:pos x="165" y="15"/>
                  </a:cxn>
                  <a:cxn ang="0">
                    <a:pos x="169" y="10"/>
                  </a:cxn>
                  <a:cxn ang="0">
                    <a:pos x="169" y="6"/>
                  </a:cxn>
                  <a:cxn ang="0">
                    <a:pos x="159" y="3"/>
                  </a:cxn>
                  <a:cxn ang="0">
                    <a:pos x="151" y="0"/>
                  </a:cxn>
                  <a:cxn ang="0">
                    <a:pos x="155" y="0"/>
                  </a:cxn>
                  <a:cxn ang="0">
                    <a:pos x="167" y="0"/>
                  </a:cxn>
                  <a:cxn ang="0">
                    <a:pos x="183" y="0"/>
                  </a:cxn>
                  <a:cxn ang="0">
                    <a:pos x="199" y="0"/>
                  </a:cxn>
                  <a:cxn ang="0">
                    <a:pos x="207" y="0"/>
                  </a:cxn>
                  <a:cxn ang="0">
                    <a:pos x="203" y="3"/>
                  </a:cxn>
                  <a:cxn ang="0">
                    <a:pos x="195" y="6"/>
                  </a:cxn>
                  <a:cxn ang="0">
                    <a:pos x="189" y="12"/>
                  </a:cxn>
                  <a:cxn ang="0">
                    <a:pos x="122" y="70"/>
                  </a:cxn>
                  <a:cxn ang="0">
                    <a:pos x="124" y="122"/>
                  </a:cxn>
                  <a:cxn ang="0">
                    <a:pos x="137" y="130"/>
                  </a:cxn>
                  <a:cxn ang="0">
                    <a:pos x="151" y="135"/>
                  </a:cxn>
                  <a:cxn ang="0">
                    <a:pos x="136" y="135"/>
                  </a:cxn>
                  <a:cxn ang="0">
                    <a:pos x="108" y="135"/>
                  </a:cxn>
                  <a:cxn ang="0">
                    <a:pos x="78" y="135"/>
                  </a:cxn>
                  <a:cxn ang="0">
                    <a:pos x="64" y="135"/>
                  </a:cxn>
                  <a:cxn ang="0">
                    <a:pos x="76" y="130"/>
                  </a:cxn>
                  <a:cxn ang="0">
                    <a:pos x="88" y="122"/>
                  </a:cxn>
                  <a:cxn ang="0">
                    <a:pos x="90" y="70"/>
                  </a:cxn>
                  <a:cxn ang="0">
                    <a:pos x="22" y="12"/>
                  </a:cxn>
                  <a:cxn ang="0">
                    <a:pos x="16" y="8"/>
                  </a:cxn>
                  <a:cxn ang="0">
                    <a:pos x="12" y="5"/>
                  </a:cxn>
                  <a:cxn ang="0">
                    <a:pos x="4" y="4"/>
                  </a:cxn>
                  <a:cxn ang="0">
                    <a:pos x="0" y="0"/>
                  </a:cxn>
                </a:cxnLst>
                <a:rect l="0" t="0" r="r" b="b"/>
                <a:pathLst>
                  <a:path w="207" h="135">
                    <a:moveTo>
                      <a:pt x="0" y="0"/>
                    </a:moveTo>
                    <a:lnTo>
                      <a:pt x="6" y="0"/>
                    </a:lnTo>
                    <a:lnTo>
                      <a:pt x="22" y="0"/>
                    </a:lnTo>
                    <a:lnTo>
                      <a:pt x="38" y="0"/>
                    </a:lnTo>
                    <a:lnTo>
                      <a:pt x="56" y="0"/>
                    </a:lnTo>
                    <a:lnTo>
                      <a:pt x="72" y="0"/>
                    </a:lnTo>
                    <a:lnTo>
                      <a:pt x="80" y="0"/>
                    </a:lnTo>
                    <a:lnTo>
                      <a:pt x="80" y="3"/>
                    </a:lnTo>
                    <a:lnTo>
                      <a:pt x="74" y="4"/>
                    </a:lnTo>
                    <a:lnTo>
                      <a:pt x="70" y="4"/>
                    </a:lnTo>
                    <a:lnTo>
                      <a:pt x="66" y="5"/>
                    </a:lnTo>
                    <a:lnTo>
                      <a:pt x="62" y="6"/>
                    </a:lnTo>
                    <a:lnTo>
                      <a:pt x="62" y="8"/>
                    </a:lnTo>
                    <a:lnTo>
                      <a:pt x="62" y="10"/>
                    </a:lnTo>
                    <a:lnTo>
                      <a:pt x="62" y="12"/>
                    </a:lnTo>
                    <a:lnTo>
                      <a:pt x="66" y="15"/>
                    </a:lnTo>
                    <a:lnTo>
                      <a:pt x="118" y="62"/>
                    </a:lnTo>
                    <a:lnTo>
                      <a:pt x="165" y="15"/>
                    </a:lnTo>
                    <a:lnTo>
                      <a:pt x="167" y="13"/>
                    </a:lnTo>
                    <a:lnTo>
                      <a:pt x="169" y="10"/>
                    </a:lnTo>
                    <a:lnTo>
                      <a:pt x="169" y="9"/>
                    </a:lnTo>
                    <a:lnTo>
                      <a:pt x="169" y="6"/>
                    </a:lnTo>
                    <a:lnTo>
                      <a:pt x="165" y="5"/>
                    </a:lnTo>
                    <a:lnTo>
                      <a:pt x="159" y="3"/>
                    </a:lnTo>
                    <a:lnTo>
                      <a:pt x="151" y="3"/>
                    </a:lnTo>
                    <a:lnTo>
                      <a:pt x="151" y="0"/>
                    </a:lnTo>
                    <a:lnTo>
                      <a:pt x="151" y="0"/>
                    </a:lnTo>
                    <a:lnTo>
                      <a:pt x="155" y="0"/>
                    </a:lnTo>
                    <a:lnTo>
                      <a:pt x="161" y="0"/>
                    </a:lnTo>
                    <a:lnTo>
                      <a:pt x="167" y="0"/>
                    </a:lnTo>
                    <a:lnTo>
                      <a:pt x="175" y="0"/>
                    </a:lnTo>
                    <a:lnTo>
                      <a:pt x="183" y="0"/>
                    </a:lnTo>
                    <a:lnTo>
                      <a:pt x="191" y="0"/>
                    </a:lnTo>
                    <a:lnTo>
                      <a:pt x="199" y="0"/>
                    </a:lnTo>
                    <a:lnTo>
                      <a:pt x="205" y="0"/>
                    </a:lnTo>
                    <a:lnTo>
                      <a:pt x="207" y="0"/>
                    </a:lnTo>
                    <a:lnTo>
                      <a:pt x="207" y="3"/>
                    </a:lnTo>
                    <a:lnTo>
                      <a:pt x="203" y="3"/>
                    </a:lnTo>
                    <a:lnTo>
                      <a:pt x="199" y="5"/>
                    </a:lnTo>
                    <a:lnTo>
                      <a:pt x="195" y="6"/>
                    </a:lnTo>
                    <a:lnTo>
                      <a:pt x="193" y="9"/>
                    </a:lnTo>
                    <a:lnTo>
                      <a:pt x="189" y="12"/>
                    </a:lnTo>
                    <a:lnTo>
                      <a:pt x="185" y="15"/>
                    </a:lnTo>
                    <a:lnTo>
                      <a:pt x="122" y="70"/>
                    </a:lnTo>
                    <a:lnTo>
                      <a:pt x="122" y="111"/>
                    </a:lnTo>
                    <a:lnTo>
                      <a:pt x="124" y="122"/>
                    </a:lnTo>
                    <a:lnTo>
                      <a:pt x="130" y="127"/>
                    </a:lnTo>
                    <a:lnTo>
                      <a:pt x="137" y="130"/>
                    </a:lnTo>
                    <a:lnTo>
                      <a:pt x="151" y="131"/>
                    </a:lnTo>
                    <a:lnTo>
                      <a:pt x="151" y="135"/>
                    </a:lnTo>
                    <a:lnTo>
                      <a:pt x="147" y="135"/>
                    </a:lnTo>
                    <a:lnTo>
                      <a:pt x="136" y="135"/>
                    </a:lnTo>
                    <a:lnTo>
                      <a:pt x="122" y="135"/>
                    </a:lnTo>
                    <a:lnTo>
                      <a:pt x="108" y="135"/>
                    </a:lnTo>
                    <a:lnTo>
                      <a:pt x="92" y="135"/>
                    </a:lnTo>
                    <a:lnTo>
                      <a:pt x="78" y="135"/>
                    </a:lnTo>
                    <a:lnTo>
                      <a:pt x="68" y="135"/>
                    </a:lnTo>
                    <a:lnTo>
                      <a:pt x="64" y="135"/>
                    </a:lnTo>
                    <a:lnTo>
                      <a:pt x="64" y="131"/>
                    </a:lnTo>
                    <a:lnTo>
                      <a:pt x="76" y="130"/>
                    </a:lnTo>
                    <a:lnTo>
                      <a:pt x="84" y="128"/>
                    </a:lnTo>
                    <a:lnTo>
                      <a:pt x="88" y="122"/>
                    </a:lnTo>
                    <a:lnTo>
                      <a:pt x="90" y="111"/>
                    </a:lnTo>
                    <a:lnTo>
                      <a:pt x="90" y="70"/>
                    </a:lnTo>
                    <a:lnTo>
                      <a:pt x="28" y="16"/>
                    </a:lnTo>
                    <a:lnTo>
                      <a:pt x="22" y="12"/>
                    </a:lnTo>
                    <a:lnTo>
                      <a:pt x="20" y="10"/>
                    </a:lnTo>
                    <a:lnTo>
                      <a:pt x="16" y="8"/>
                    </a:lnTo>
                    <a:lnTo>
                      <a:pt x="14" y="6"/>
                    </a:lnTo>
                    <a:lnTo>
                      <a:pt x="12" y="5"/>
                    </a:lnTo>
                    <a:lnTo>
                      <a:pt x="8" y="4"/>
                    </a:lnTo>
                    <a:lnTo>
                      <a:pt x="4" y="4"/>
                    </a:lnTo>
                    <a:lnTo>
                      <a:pt x="0" y="3"/>
                    </a:lnTo>
                    <a:lnTo>
                      <a:pt x="0" y="0"/>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8" name="Freeform 14"/>
              <p:cNvSpPr>
                <a:spLocks/>
              </p:cNvSpPr>
              <p:nvPr userDrawn="1"/>
            </p:nvSpPr>
            <p:spPr bwMode="auto">
              <a:xfrm>
                <a:off x="387" y="115"/>
                <a:ext cx="180" cy="138"/>
              </a:xfrm>
              <a:custGeom>
                <a:avLst/>
                <a:gdLst/>
                <a:ahLst/>
                <a:cxnLst>
                  <a:cxn ang="0">
                    <a:pos x="129" y="0"/>
                  </a:cxn>
                  <a:cxn ang="0">
                    <a:pos x="163" y="0"/>
                  </a:cxn>
                  <a:cxn ang="0">
                    <a:pos x="199" y="0"/>
                  </a:cxn>
                  <a:cxn ang="0">
                    <a:pos x="207" y="0"/>
                  </a:cxn>
                  <a:cxn ang="0">
                    <a:pos x="207" y="1"/>
                  </a:cxn>
                  <a:cxn ang="0">
                    <a:pos x="199" y="4"/>
                  </a:cxn>
                  <a:cxn ang="0">
                    <a:pos x="187" y="7"/>
                  </a:cxn>
                  <a:cxn ang="0">
                    <a:pos x="183" y="12"/>
                  </a:cxn>
                  <a:cxn ang="0">
                    <a:pos x="254" y="109"/>
                  </a:cxn>
                  <a:cxn ang="0">
                    <a:pos x="316" y="12"/>
                  </a:cxn>
                  <a:cxn ang="0">
                    <a:pos x="312" y="6"/>
                  </a:cxn>
                  <a:cxn ang="0">
                    <a:pos x="300" y="4"/>
                  </a:cxn>
                  <a:cxn ang="0">
                    <a:pos x="290" y="1"/>
                  </a:cxn>
                  <a:cxn ang="0">
                    <a:pos x="290" y="0"/>
                  </a:cxn>
                  <a:cxn ang="0">
                    <a:pos x="296" y="0"/>
                  </a:cxn>
                  <a:cxn ang="0">
                    <a:pos x="324" y="0"/>
                  </a:cxn>
                  <a:cxn ang="0">
                    <a:pos x="354" y="0"/>
                  </a:cxn>
                  <a:cxn ang="0">
                    <a:pos x="360" y="0"/>
                  </a:cxn>
                  <a:cxn ang="0">
                    <a:pos x="360" y="1"/>
                  </a:cxn>
                  <a:cxn ang="0">
                    <a:pos x="352" y="4"/>
                  </a:cxn>
                  <a:cxn ang="0">
                    <a:pos x="342" y="7"/>
                  </a:cxn>
                  <a:cxn ang="0">
                    <a:pos x="336" y="12"/>
                  </a:cxn>
                  <a:cxn ang="0">
                    <a:pos x="250" y="138"/>
                  </a:cxn>
                  <a:cxn ang="0">
                    <a:pos x="183" y="61"/>
                  </a:cxn>
                  <a:cxn ang="0">
                    <a:pos x="117" y="138"/>
                  </a:cxn>
                  <a:cxn ang="0">
                    <a:pos x="26" y="12"/>
                  </a:cxn>
                  <a:cxn ang="0">
                    <a:pos x="20" y="7"/>
                  </a:cxn>
                  <a:cxn ang="0">
                    <a:pos x="10" y="4"/>
                  </a:cxn>
                  <a:cxn ang="0">
                    <a:pos x="0" y="1"/>
                  </a:cxn>
                  <a:cxn ang="0">
                    <a:pos x="0" y="0"/>
                  </a:cxn>
                  <a:cxn ang="0">
                    <a:pos x="8" y="0"/>
                  </a:cxn>
                  <a:cxn ang="0">
                    <a:pos x="42" y="0"/>
                  </a:cxn>
                  <a:cxn ang="0">
                    <a:pos x="77" y="0"/>
                  </a:cxn>
                  <a:cxn ang="0">
                    <a:pos x="85" y="0"/>
                  </a:cxn>
                  <a:cxn ang="0">
                    <a:pos x="85" y="1"/>
                  </a:cxn>
                  <a:cxn ang="0">
                    <a:pos x="75" y="4"/>
                  </a:cxn>
                  <a:cxn ang="0">
                    <a:pos x="65" y="7"/>
                  </a:cxn>
                  <a:cxn ang="0">
                    <a:pos x="63" y="12"/>
                  </a:cxn>
                  <a:cxn ang="0">
                    <a:pos x="131" y="109"/>
                  </a:cxn>
                  <a:cxn ang="0">
                    <a:pos x="151" y="16"/>
                  </a:cxn>
                  <a:cxn ang="0">
                    <a:pos x="143" y="9"/>
                  </a:cxn>
                  <a:cxn ang="0">
                    <a:pos x="135" y="5"/>
                  </a:cxn>
                  <a:cxn ang="0">
                    <a:pos x="121" y="3"/>
                  </a:cxn>
                  <a:cxn ang="0">
                    <a:pos x="121" y="0"/>
                  </a:cxn>
                  <a:cxn ang="0">
                    <a:pos x="121" y="0"/>
                  </a:cxn>
                </a:cxnLst>
                <a:rect l="0" t="0" r="r" b="b"/>
                <a:pathLst>
                  <a:path w="360" h="138">
                    <a:moveTo>
                      <a:pt x="121" y="0"/>
                    </a:moveTo>
                    <a:lnTo>
                      <a:pt x="129" y="0"/>
                    </a:lnTo>
                    <a:lnTo>
                      <a:pt x="145" y="0"/>
                    </a:lnTo>
                    <a:lnTo>
                      <a:pt x="163" y="0"/>
                    </a:lnTo>
                    <a:lnTo>
                      <a:pt x="183" y="0"/>
                    </a:lnTo>
                    <a:lnTo>
                      <a:pt x="199" y="0"/>
                    </a:lnTo>
                    <a:lnTo>
                      <a:pt x="207" y="0"/>
                    </a:lnTo>
                    <a:lnTo>
                      <a:pt x="207" y="0"/>
                    </a:lnTo>
                    <a:lnTo>
                      <a:pt x="207" y="0"/>
                    </a:lnTo>
                    <a:lnTo>
                      <a:pt x="207" y="1"/>
                    </a:lnTo>
                    <a:lnTo>
                      <a:pt x="207" y="3"/>
                    </a:lnTo>
                    <a:lnTo>
                      <a:pt x="199" y="4"/>
                    </a:lnTo>
                    <a:lnTo>
                      <a:pt x="191" y="5"/>
                    </a:lnTo>
                    <a:lnTo>
                      <a:pt x="187" y="7"/>
                    </a:lnTo>
                    <a:lnTo>
                      <a:pt x="185" y="10"/>
                    </a:lnTo>
                    <a:lnTo>
                      <a:pt x="183" y="12"/>
                    </a:lnTo>
                    <a:lnTo>
                      <a:pt x="185" y="16"/>
                    </a:lnTo>
                    <a:lnTo>
                      <a:pt x="254" y="109"/>
                    </a:lnTo>
                    <a:lnTo>
                      <a:pt x="314" y="16"/>
                    </a:lnTo>
                    <a:lnTo>
                      <a:pt x="316" y="12"/>
                    </a:lnTo>
                    <a:lnTo>
                      <a:pt x="316" y="9"/>
                    </a:lnTo>
                    <a:lnTo>
                      <a:pt x="312" y="6"/>
                    </a:lnTo>
                    <a:lnTo>
                      <a:pt x="308" y="5"/>
                    </a:lnTo>
                    <a:lnTo>
                      <a:pt x="300" y="4"/>
                    </a:lnTo>
                    <a:lnTo>
                      <a:pt x="290" y="3"/>
                    </a:lnTo>
                    <a:lnTo>
                      <a:pt x="290" y="1"/>
                    </a:lnTo>
                    <a:lnTo>
                      <a:pt x="290" y="0"/>
                    </a:lnTo>
                    <a:lnTo>
                      <a:pt x="290" y="0"/>
                    </a:lnTo>
                    <a:lnTo>
                      <a:pt x="290" y="0"/>
                    </a:lnTo>
                    <a:lnTo>
                      <a:pt x="296" y="0"/>
                    </a:lnTo>
                    <a:lnTo>
                      <a:pt x="308" y="0"/>
                    </a:lnTo>
                    <a:lnTo>
                      <a:pt x="324" y="0"/>
                    </a:lnTo>
                    <a:lnTo>
                      <a:pt x="340" y="0"/>
                    </a:lnTo>
                    <a:lnTo>
                      <a:pt x="354" y="0"/>
                    </a:lnTo>
                    <a:lnTo>
                      <a:pt x="360" y="0"/>
                    </a:lnTo>
                    <a:lnTo>
                      <a:pt x="360" y="0"/>
                    </a:lnTo>
                    <a:lnTo>
                      <a:pt x="360" y="0"/>
                    </a:lnTo>
                    <a:lnTo>
                      <a:pt x="360" y="1"/>
                    </a:lnTo>
                    <a:lnTo>
                      <a:pt x="360" y="3"/>
                    </a:lnTo>
                    <a:lnTo>
                      <a:pt x="352" y="4"/>
                    </a:lnTo>
                    <a:lnTo>
                      <a:pt x="346" y="5"/>
                    </a:lnTo>
                    <a:lnTo>
                      <a:pt x="342" y="7"/>
                    </a:lnTo>
                    <a:lnTo>
                      <a:pt x="340" y="10"/>
                    </a:lnTo>
                    <a:lnTo>
                      <a:pt x="336" y="12"/>
                    </a:lnTo>
                    <a:lnTo>
                      <a:pt x="334" y="15"/>
                    </a:lnTo>
                    <a:lnTo>
                      <a:pt x="250" y="138"/>
                    </a:lnTo>
                    <a:lnTo>
                      <a:pt x="240" y="138"/>
                    </a:lnTo>
                    <a:lnTo>
                      <a:pt x="183" y="61"/>
                    </a:lnTo>
                    <a:lnTo>
                      <a:pt x="125" y="138"/>
                    </a:lnTo>
                    <a:lnTo>
                      <a:pt x="117" y="138"/>
                    </a:lnTo>
                    <a:lnTo>
                      <a:pt x="30" y="15"/>
                    </a:lnTo>
                    <a:lnTo>
                      <a:pt x="26" y="12"/>
                    </a:lnTo>
                    <a:lnTo>
                      <a:pt x="24" y="10"/>
                    </a:lnTo>
                    <a:lnTo>
                      <a:pt x="20" y="7"/>
                    </a:lnTo>
                    <a:lnTo>
                      <a:pt x="16" y="6"/>
                    </a:lnTo>
                    <a:lnTo>
                      <a:pt x="10" y="4"/>
                    </a:lnTo>
                    <a:lnTo>
                      <a:pt x="0" y="3"/>
                    </a:lnTo>
                    <a:lnTo>
                      <a:pt x="0" y="1"/>
                    </a:lnTo>
                    <a:lnTo>
                      <a:pt x="0" y="0"/>
                    </a:lnTo>
                    <a:lnTo>
                      <a:pt x="0" y="0"/>
                    </a:lnTo>
                    <a:lnTo>
                      <a:pt x="0" y="0"/>
                    </a:lnTo>
                    <a:lnTo>
                      <a:pt x="8" y="0"/>
                    </a:lnTo>
                    <a:lnTo>
                      <a:pt x="24" y="0"/>
                    </a:lnTo>
                    <a:lnTo>
                      <a:pt x="42" y="0"/>
                    </a:lnTo>
                    <a:lnTo>
                      <a:pt x="61" y="0"/>
                    </a:lnTo>
                    <a:lnTo>
                      <a:pt x="77" y="0"/>
                    </a:lnTo>
                    <a:lnTo>
                      <a:pt x="85" y="0"/>
                    </a:lnTo>
                    <a:lnTo>
                      <a:pt x="85" y="0"/>
                    </a:lnTo>
                    <a:lnTo>
                      <a:pt x="85" y="0"/>
                    </a:lnTo>
                    <a:lnTo>
                      <a:pt x="85" y="1"/>
                    </a:lnTo>
                    <a:lnTo>
                      <a:pt x="85" y="3"/>
                    </a:lnTo>
                    <a:lnTo>
                      <a:pt x="75" y="4"/>
                    </a:lnTo>
                    <a:lnTo>
                      <a:pt x="69" y="5"/>
                    </a:lnTo>
                    <a:lnTo>
                      <a:pt x="65" y="7"/>
                    </a:lnTo>
                    <a:lnTo>
                      <a:pt x="63" y="10"/>
                    </a:lnTo>
                    <a:lnTo>
                      <a:pt x="63" y="12"/>
                    </a:lnTo>
                    <a:lnTo>
                      <a:pt x="65" y="16"/>
                    </a:lnTo>
                    <a:lnTo>
                      <a:pt x="131" y="109"/>
                    </a:lnTo>
                    <a:lnTo>
                      <a:pt x="175" y="50"/>
                    </a:lnTo>
                    <a:lnTo>
                      <a:pt x="151" y="16"/>
                    </a:lnTo>
                    <a:lnTo>
                      <a:pt x="147" y="12"/>
                    </a:lnTo>
                    <a:lnTo>
                      <a:pt x="143" y="9"/>
                    </a:lnTo>
                    <a:lnTo>
                      <a:pt x="141" y="6"/>
                    </a:lnTo>
                    <a:lnTo>
                      <a:pt x="135" y="5"/>
                    </a:lnTo>
                    <a:lnTo>
                      <a:pt x="129" y="4"/>
                    </a:lnTo>
                    <a:lnTo>
                      <a:pt x="121" y="3"/>
                    </a:lnTo>
                    <a:lnTo>
                      <a:pt x="121" y="1"/>
                    </a:lnTo>
                    <a:lnTo>
                      <a:pt x="121" y="0"/>
                    </a:lnTo>
                    <a:lnTo>
                      <a:pt x="121" y="0"/>
                    </a:lnTo>
                    <a:lnTo>
                      <a:pt x="121" y="0"/>
                    </a:lnTo>
                    <a:lnTo>
                      <a:pt x="121"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Freeform 15"/>
              <p:cNvSpPr>
                <a:spLocks/>
              </p:cNvSpPr>
              <p:nvPr userDrawn="1"/>
            </p:nvSpPr>
            <p:spPr bwMode="auto">
              <a:xfrm>
                <a:off x="1001" y="116"/>
                <a:ext cx="104" cy="136"/>
              </a:xfrm>
              <a:custGeom>
                <a:avLst/>
                <a:gdLst/>
                <a:ahLst/>
                <a:cxnLst>
                  <a:cxn ang="0">
                    <a:pos x="4" y="0"/>
                  </a:cxn>
                  <a:cxn ang="0">
                    <a:pos x="26" y="0"/>
                  </a:cxn>
                  <a:cxn ang="0">
                    <a:pos x="70" y="0"/>
                  </a:cxn>
                  <a:cxn ang="0">
                    <a:pos x="103" y="0"/>
                  </a:cxn>
                  <a:cxn ang="0">
                    <a:pos x="139" y="0"/>
                  </a:cxn>
                  <a:cxn ang="0">
                    <a:pos x="183" y="0"/>
                  </a:cxn>
                  <a:cxn ang="0">
                    <a:pos x="207" y="0"/>
                  </a:cxn>
                  <a:cxn ang="0">
                    <a:pos x="209" y="24"/>
                  </a:cxn>
                  <a:cxn ang="0">
                    <a:pos x="207" y="24"/>
                  </a:cxn>
                  <a:cxn ang="0">
                    <a:pos x="197" y="15"/>
                  </a:cxn>
                  <a:cxn ang="0">
                    <a:pos x="173" y="8"/>
                  </a:cxn>
                  <a:cxn ang="0">
                    <a:pos x="139" y="6"/>
                  </a:cxn>
                  <a:cxn ang="0">
                    <a:pos x="127" y="6"/>
                  </a:cxn>
                  <a:cxn ang="0">
                    <a:pos x="121" y="6"/>
                  </a:cxn>
                  <a:cxn ang="0">
                    <a:pos x="121" y="6"/>
                  </a:cxn>
                  <a:cxn ang="0">
                    <a:pos x="121" y="121"/>
                  </a:cxn>
                  <a:cxn ang="0">
                    <a:pos x="133" y="130"/>
                  </a:cxn>
                  <a:cxn ang="0">
                    <a:pos x="149" y="134"/>
                  </a:cxn>
                  <a:cxn ang="0">
                    <a:pos x="149" y="136"/>
                  </a:cxn>
                  <a:cxn ang="0">
                    <a:pos x="143" y="135"/>
                  </a:cxn>
                  <a:cxn ang="0">
                    <a:pos x="119" y="135"/>
                  </a:cxn>
                  <a:cxn ang="0">
                    <a:pos x="89" y="135"/>
                  </a:cxn>
                  <a:cxn ang="0">
                    <a:pos x="64" y="135"/>
                  </a:cxn>
                  <a:cxn ang="0">
                    <a:pos x="60" y="136"/>
                  </a:cxn>
                  <a:cxn ang="0">
                    <a:pos x="60" y="134"/>
                  </a:cxn>
                  <a:cxn ang="0">
                    <a:pos x="73" y="130"/>
                  </a:cxn>
                  <a:cxn ang="0">
                    <a:pos x="85" y="121"/>
                  </a:cxn>
                  <a:cxn ang="0">
                    <a:pos x="85" y="6"/>
                  </a:cxn>
                  <a:cxn ang="0">
                    <a:pos x="36" y="8"/>
                  </a:cxn>
                  <a:cxn ang="0">
                    <a:pos x="12" y="15"/>
                  </a:cxn>
                  <a:cxn ang="0">
                    <a:pos x="2" y="24"/>
                  </a:cxn>
                  <a:cxn ang="0">
                    <a:pos x="0" y="24"/>
                  </a:cxn>
                </a:cxnLst>
                <a:rect l="0" t="0" r="r" b="b"/>
                <a:pathLst>
                  <a:path w="209" h="136">
                    <a:moveTo>
                      <a:pt x="0" y="24"/>
                    </a:moveTo>
                    <a:lnTo>
                      <a:pt x="4" y="0"/>
                    </a:lnTo>
                    <a:lnTo>
                      <a:pt x="10" y="0"/>
                    </a:lnTo>
                    <a:lnTo>
                      <a:pt x="26" y="0"/>
                    </a:lnTo>
                    <a:lnTo>
                      <a:pt x="46" y="0"/>
                    </a:lnTo>
                    <a:lnTo>
                      <a:pt x="70" y="0"/>
                    </a:lnTo>
                    <a:lnTo>
                      <a:pt x="89" y="0"/>
                    </a:lnTo>
                    <a:lnTo>
                      <a:pt x="103" y="0"/>
                    </a:lnTo>
                    <a:lnTo>
                      <a:pt x="117" y="0"/>
                    </a:lnTo>
                    <a:lnTo>
                      <a:pt x="139" y="0"/>
                    </a:lnTo>
                    <a:lnTo>
                      <a:pt x="161" y="0"/>
                    </a:lnTo>
                    <a:lnTo>
                      <a:pt x="183" y="0"/>
                    </a:lnTo>
                    <a:lnTo>
                      <a:pt x="201" y="0"/>
                    </a:lnTo>
                    <a:lnTo>
                      <a:pt x="207" y="0"/>
                    </a:lnTo>
                    <a:lnTo>
                      <a:pt x="209" y="24"/>
                    </a:lnTo>
                    <a:lnTo>
                      <a:pt x="209" y="24"/>
                    </a:lnTo>
                    <a:lnTo>
                      <a:pt x="209" y="24"/>
                    </a:lnTo>
                    <a:lnTo>
                      <a:pt x="207" y="24"/>
                    </a:lnTo>
                    <a:lnTo>
                      <a:pt x="201" y="24"/>
                    </a:lnTo>
                    <a:lnTo>
                      <a:pt x="197" y="15"/>
                    </a:lnTo>
                    <a:lnTo>
                      <a:pt x="187" y="10"/>
                    </a:lnTo>
                    <a:lnTo>
                      <a:pt x="173" y="8"/>
                    </a:lnTo>
                    <a:lnTo>
                      <a:pt x="149" y="6"/>
                    </a:lnTo>
                    <a:lnTo>
                      <a:pt x="139" y="6"/>
                    </a:lnTo>
                    <a:lnTo>
                      <a:pt x="131" y="6"/>
                    </a:lnTo>
                    <a:lnTo>
                      <a:pt x="127" y="6"/>
                    </a:lnTo>
                    <a:lnTo>
                      <a:pt x="123" y="6"/>
                    </a:lnTo>
                    <a:lnTo>
                      <a:pt x="121" y="6"/>
                    </a:lnTo>
                    <a:lnTo>
                      <a:pt x="121" y="6"/>
                    </a:lnTo>
                    <a:lnTo>
                      <a:pt x="121" y="6"/>
                    </a:lnTo>
                    <a:lnTo>
                      <a:pt x="121" y="111"/>
                    </a:lnTo>
                    <a:lnTo>
                      <a:pt x="121" y="121"/>
                    </a:lnTo>
                    <a:lnTo>
                      <a:pt x="125" y="127"/>
                    </a:lnTo>
                    <a:lnTo>
                      <a:pt x="133" y="130"/>
                    </a:lnTo>
                    <a:lnTo>
                      <a:pt x="149" y="131"/>
                    </a:lnTo>
                    <a:lnTo>
                      <a:pt x="149" y="134"/>
                    </a:lnTo>
                    <a:lnTo>
                      <a:pt x="149" y="135"/>
                    </a:lnTo>
                    <a:lnTo>
                      <a:pt x="149" y="136"/>
                    </a:lnTo>
                    <a:lnTo>
                      <a:pt x="149" y="136"/>
                    </a:lnTo>
                    <a:lnTo>
                      <a:pt x="143" y="135"/>
                    </a:lnTo>
                    <a:lnTo>
                      <a:pt x="133" y="135"/>
                    </a:lnTo>
                    <a:lnTo>
                      <a:pt x="119" y="135"/>
                    </a:lnTo>
                    <a:lnTo>
                      <a:pt x="103" y="135"/>
                    </a:lnTo>
                    <a:lnTo>
                      <a:pt x="89" y="135"/>
                    </a:lnTo>
                    <a:lnTo>
                      <a:pt x="73" y="135"/>
                    </a:lnTo>
                    <a:lnTo>
                      <a:pt x="64" y="135"/>
                    </a:lnTo>
                    <a:lnTo>
                      <a:pt x="58" y="136"/>
                    </a:lnTo>
                    <a:lnTo>
                      <a:pt x="60" y="136"/>
                    </a:lnTo>
                    <a:lnTo>
                      <a:pt x="60" y="135"/>
                    </a:lnTo>
                    <a:lnTo>
                      <a:pt x="60" y="134"/>
                    </a:lnTo>
                    <a:lnTo>
                      <a:pt x="58" y="131"/>
                    </a:lnTo>
                    <a:lnTo>
                      <a:pt x="73" y="130"/>
                    </a:lnTo>
                    <a:lnTo>
                      <a:pt x="83" y="127"/>
                    </a:lnTo>
                    <a:lnTo>
                      <a:pt x="85" y="121"/>
                    </a:lnTo>
                    <a:lnTo>
                      <a:pt x="85" y="111"/>
                    </a:lnTo>
                    <a:lnTo>
                      <a:pt x="85" y="6"/>
                    </a:lnTo>
                    <a:lnTo>
                      <a:pt x="58" y="6"/>
                    </a:lnTo>
                    <a:lnTo>
                      <a:pt x="36" y="8"/>
                    </a:lnTo>
                    <a:lnTo>
                      <a:pt x="20" y="10"/>
                    </a:lnTo>
                    <a:lnTo>
                      <a:pt x="12" y="15"/>
                    </a:lnTo>
                    <a:lnTo>
                      <a:pt x="6" y="24"/>
                    </a:lnTo>
                    <a:lnTo>
                      <a:pt x="2" y="24"/>
                    </a:lnTo>
                    <a:lnTo>
                      <a:pt x="0" y="24"/>
                    </a:lnTo>
                    <a:lnTo>
                      <a:pt x="0" y="24"/>
                    </a:lnTo>
                    <a:lnTo>
                      <a:pt x="0" y="24"/>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0" name="Freeform 16"/>
              <p:cNvSpPr>
                <a:spLocks/>
              </p:cNvSpPr>
              <p:nvPr userDrawn="1"/>
            </p:nvSpPr>
            <p:spPr bwMode="auto">
              <a:xfrm>
                <a:off x="1987" y="116"/>
                <a:ext cx="39" cy="135"/>
              </a:xfrm>
              <a:custGeom>
                <a:avLst/>
                <a:gdLst/>
                <a:ahLst/>
                <a:cxnLst>
                  <a:cxn ang="0">
                    <a:pos x="22" y="43"/>
                  </a:cxn>
                  <a:cxn ang="0">
                    <a:pos x="22" y="90"/>
                  </a:cxn>
                  <a:cxn ang="0">
                    <a:pos x="22" y="107"/>
                  </a:cxn>
                  <a:cxn ang="0">
                    <a:pos x="22" y="118"/>
                  </a:cxn>
                  <a:cxn ang="0">
                    <a:pos x="20" y="125"/>
                  </a:cxn>
                  <a:cxn ang="0">
                    <a:pos x="16" y="128"/>
                  </a:cxn>
                  <a:cxn ang="0">
                    <a:pos x="10" y="130"/>
                  </a:cxn>
                  <a:cxn ang="0">
                    <a:pos x="0" y="131"/>
                  </a:cxn>
                  <a:cxn ang="0">
                    <a:pos x="0" y="134"/>
                  </a:cxn>
                  <a:cxn ang="0">
                    <a:pos x="0" y="135"/>
                  </a:cxn>
                  <a:cxn ang="0">
                    <a:pos x="0" y="135"/>
                  </a:cxn>
                  <a:cxn ang="0">
                    <a:pos x="0" y="135"/>
                  </a:cxn>
                  <a:cxn ang="0">
                    <a:pos x="4" y="135"/>
                  </a:cxn>
                  <a:cxn ang="0">
                    <a:pos x="12" y="135"/>
                  </a:cxn>
                  <a:cxn ang="0">
                    <a:pos x="26" y="135"/>
                  </a:cxn>
                  <a:cxn ang="0">
                    <a:pos x="40" y="135"/>
                  </a:cxn>
                  <a:cxn ang="0">
                    <a:pos x="52" y="135"/>
                  </a:cxn>
                  <a:cxn ang="0">
                    <a:pos x="66" y="135"/>
                  </a:cxn>
                  <a:cxn ang="0">
                    <a:pos x="76" y="135"/>
                  </a:cxn>
                  <a:cxn ang="0">
                    <a:pos x="80" y="135"/>
                  </a:cxn>
                  <a:cxn ang="0">
                    <a:pos x="80" y="135"/>
                  </a:cxn>
                  <a:cxn ang="0">
                    <a:pos x="80" y="135"/>
                  </a:cxn>
                  <a:cxn ang="0">
                    <a:pos x="80" y="134"/>
                  </a:cxn>
                  <a:cxn ang="0">
                    <a:pos x="80" y="131"/>
                  </a:cxn>
                  <a:cxn ang="0">
                    <a:pos x="70" y="130"/>
                  </a:cxn>
                  <a:cxn ang="0">
                    <a:pos x="62" y="128"/>
                  </a:cxn>
                  <a:cxn ang="0">
                    <a:pos x="58" y="125"/>
                  </a:cxn>
                  <a:cxn ang="0">
                    <a:pos x="56" y="118"/>
                  </a:cxn>
                  <a:cxn ang="0">
                    <a:pos x="56" y="107"/>
                  </a:cxn>
                  <a:cxn ang="0">
                    <a:pos x="56" y="90"/>
                  </a:cxn>
                  <a:cxn ang="0">
                    <a:pos x="56" y="43"/>
                  </a:cxn>
                  <a:cxn ang="0">
                    <a:pos x="56" y="26"/>
                  </a:cxn>
                  <a:cxn ang="0">
                    <a:pos x="56" y="16"/>
                  </a:cxn>
                  <a:cxn ang="0">
                    <a:pos x="58" y="10"/>
                  </a:cxn>
                  <a:cxn ang="0">
                    <a:pos x="62" y="5"/>
                  </a:cxn>
                  <a:cxn ang="0">
                    <a:pos x="70" y="4"/>
                  </a:cxn>
                  <a:cxn ang="0">
                    <a:pos x="80" y="3"/>
                  </a:cxn>
                  <a:cxn ang="0">
                    <a:pos x="80" y="1"/>
                  </a:cxn>
                  <a:cxn ang="0">
                    <a:pos x="80" y="0"/>
                  </a:cxn>
                  <a:cxn ang="0">
                    <a:pos x="80" y="0"/>
                  </a:cxn>
                  <a:cxn ang="0">
                    <a:pos x="80" y="0"/>
                  </a:cxn>
                  <a:cxn ang="0">
                    <a:pos x="72" y="0"/>
                  </a:cxn>
                  <a:cxn ang="0">
                    <a:pos x="58" y="0"/>
                  </a:cxn>
                  <a:cxn ang="0">
                    <a:pos x="40" y="0"/>
                  </a:cxn>
                  <a:cxn ang="0">
                    <a:pos x="26" y="0"/>
                  </a:cxn>
                  <a:cxn ang="0">
                    <a:pos x="12" y="0"/>
                  </a:cxn>
                  <a:cxn ang="0">
                    <a:pos x="4" y="0"/>
                  </a:cxn>
                  <a:cxn ang="0">
                    <a:pos x="0" y="0"/>
                  </a:cxn>
                  <a:cxn ang="0">
                    <a:pos x="0" y="0"/>
                  </a:cxn>
                  <a:cxn ang="0">
                    <a:pos x="0" y="0"/>
                  </a:cxn>
                  <a:cxn ang="0">
                    <a:pos x="0" y="1"/>
                  </a:cxn>
                  <a:cxn ang="0">
                    <a:pos x="0" y="3"/>
                  </a:cxn>
                  <a:cxn ang="0">
                    <a:pos x="10" y="4"/>
                  </a:cxn>
                  <a:cxn ang="0">
                    <a:pos x="16" y="5"/>
                  </a:cxn>
                  <a:cxn ang="0">
                    <a:pos x="20" y="10"/>
                  </a:cxn>
                  <a:cxn ang="0">
                    <a:pos x="22" y="16"/>
                  </a:cxn>
                  <a:cxn ang="0">
                    <a:pos x="22" y="26"/>
                  </a:cxn>
                  <a:cxn ang="0">
                    <a:pos x="22" y="43"/>
                  </a:cxn>
                </a:cxnLst>
                <a:rect l="0" t="0" r="r" b="b"/>
                <a:pathLst>
                  <a:path w="80" h="135">
                    <a:moveTo>
                      <a:pt x="22" y="43"/>
                    </a:moveTo>
                    <a:lnTo>
                      <a:pt x="22" y="90"/>
                    </a:lnTo>
                    <a:lnTo>
                      <a:pt x="22" y="107"/>
                    </a:lnTo>
                    <a:lnTo>
                      <a:pt x="22" y="118"/>
                    </a:lnTo>
                    <a:lnTo>
                      <a:pt x="20" y="125"/>
                    </a:lnTo>
                    <a:lnTo>
                      <a:pt x="16" y="128"/>
                    </a:lnTo>
                    <a:lnTo>
                      <a:pt x="10" y="130"/>
                    </a:lnTo>
                    <a:lnTo>
                      <a:pt x="0" y="131"/>
                    </a:lnTo>
                    <a:lnTo>
                      <a:pt x="0" y="134"/>
                    </a:lnTo>
                    <a:lnTo>
                      <a:pt x="0" y="135"/>
                    </a:lnTo>
                    <a:lnTo>
                      <a:pt x="0" y="135"/>
                    </a:lnTo>
                    <a:lnTo>
                      <a:pt x="0" y="135"/>
                    </a:lnTo>
                    <a:lnTo>
                      <a:pt x="4" y="135"/>
                    </a:lnTo>
                    <a:lnTo>
                      <a:pt x="12" y="135"/>
                    </a:lnTo>
                    <a:lnTo>
                      <a:pt x="26" y="135"/>
                    </a:lnTo>
                    <a:lnTo>
                      <a:pt x="40" y="135"/>
                    </a:lnTo>
                    <a:lnTo>
                      <a:pt x="52" y="135"/>
                    </a:lnTo>
                    <a:lnTo>
                      <a:pt x="66" y="135"/>
                    </a:lnTo>
                    <a:lnTo>
                      <a:pt x="76" y="135"/>
                    </a:lnTo>
                    <a:lnTo>
                      <a:pt x="80" y="135"/>
                    </a:lnTo>
                    <a:lnTo>
                      <a:pt x="80" y="135"/>
                    </a:lnTo>
                    <a:lnTo>
                      <a:pt x="80" y="135"/>
                    </a:lnTo>
                    <a:lnTo>
                      <a:pt x="80" y="134"/>
                    </a:lnTo>
                    <a:lnTo>
                      <a:pt x="80" y="131"/>
                    </a:lnTo>
                    <a:lnTo>
                      <a:pt x="70" y="130"/>
                    </a:lnTo>
                    <a:lnTo>
                      <a:pt x="62" y="128"/>
                    </a:lnTo>
                    <a:lnTo>
                      <a:pt x="58" y="125"/>
                    </a:lnTo>
                    <a:lnTo>
                      <a:pt x="56" y="118"/>
                    </a:lnTo>
                    <a:lnTo>
                      <a:pt x="56" y="107"/>
                    </a:lnTo>
                    <a:lnTo>
                      <a:pt x="56" y="90"/>
                    </a:lnTo>
                    <a:lnTo>
                      <a:pt x="56" y="43"/>
                    </a:lnTo>
                    <a:lnTo>
                      <a:pt x="56" y="26"/>
                    </a:lnTo>
                    <a:lnTo>
                      <a:pt x="56" y="16"/>
                    </a:lnTo>
                    <a:lnTo>
                      <a:pt x="58" y="10"/>
                    </a:lnTo>
                    <a:lnTo>
                      <a:pt x="62" y="5"/>
                    </a:lnTo>
                    <a:lnTo>
                      <a:pt x="70" y="4"/>
                    </a:lnTo>
                    <a:lnTo>
                      <a:pt x="80" y="3"/>
                    </a:lnTo>
                    <a:lnTo>
                      <a:pt x="80" y="1"/>
                    </a:lnTo>
                    <a:lnTo>
                      <a:pt x="80" y="0"/>
                    </a:lnTo>
                    <a:lnTo>
                      <a:pt x="80" y="0"/>
                    </a:lnTo>
                    <a:lnTo>
                      <a:pt x="80" y="0"/>
                    </a:lnTo>
                    <a:lnTo>
                      <a:pt x="72" y="0"/>
                    </a:lnTo>
                    <a:lnTo>
                      <a:pt x="58" y="0"/>
                    </a:lnTo>
                    <a:lnTo>
                      <a:pt x="40" y="0"/>
                    </a:lnTo>
                    <a:lnTo>
                      <a:pt x="26" y="0"/>
                    </a:lnTo>
                    <a:lnTo>
                      <a:pt x="12" y="0"/>
                    </a:lnTo>
                    <a:lnTo>
                      <a:pt x="4" y="0"/>
                    </a:lnTo>
                    <a:lnTo>
                      <a:pt x="0" y="0"/>
                    </a:lnTo>
                    <a:lnTo>
                      <a:pt x="0" y="0"/>
                    </a:lnTo>
                    <a:lnTo>
                      <a:pt x="0" y="0"/>
                    </a:lnTo>
                    <a:lnTo>
                      <a:pt x="0" y="1"/>
                    </a:lnTo>
                    <a:lnTo>
                      <a:pt x="0" y="3"/>
                    </a:lnTo>
                    <a:lnTo>
                      <a:pt x="10" y="4"/>
                    </a:lnTo>
                    <a:lnTo>
                      <a:pt x="16" y="5"/>
                    </a:lnTo>
                    <a:lnTo>
                      <a:pt x="20" y="10"/>
                    </a:lnTo>
                    <a:lnTo>
                      <a:pt x="22" y="16"/>
                    </a:lnTo>
                    <a:lnTo>
                      <a:pt x="22" y="26"/>
                    </a:lnTo>
                    <a:lnTo>
                      <a:pt x="22" y="43"/>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1" name="Freeform 17"/>
              <p:cNvSpPr>
                <a:spLocks/>
              </p:cNvSpPr>
              <p:nvPr userDrawn="1"/>
            </p:nvSpPr>
            <p:spPr bwMode="auto">
              <a:xfrm>
                <a:off x="1532" y="116"/>
                <a:ext cx="40" cy="135"/>
              </a:xfrm>
              <a:custGeom>
                <a:avLst/>
                <a:gdLst/>
                <a:ahLst/>
                <a:cxnLst>
                  <a:cxn ang="0">
                    <a:pos x="24" y="43"/>
                  </a:cxn>
                  <a:cxn ang="0">
                    <a:pos x="24" y="90"/>
                  </a:cxn>
                  <a:cxn ang="0">
                    <a:pos x="24" y="107"/>
                  </a:cxn>
                  <a:cxn ang="0">
                    <a:pos x="24" y="118"/>
                  </a:cxn>
                  <a:cxn ang="0">
                    <a:pos x="22" y="125"/>
                  </a:cxn>
                  <a:cxn ang="0">
                    <a:pos x="18" y="128"/>
                  </a:cxn>
                  <a:cxn ang="0">
                    <a:pos x="10" y="130"/>
                  </a:cxn>
                  <a:cxn ang="0">
                    <a:pos x="0" y="131"/>
                  </a:cxn>
                  <a:cxn ang="0">
                    <a:pos x="2" y="134"/>
                  </a:cxn>
                  <a:cxn ang="0">
                    <a:pos x="2" y="135"/>
                  </a:cxn>
                  <a:cxn ang="0">
                    <a:pos x="2" y="135"/>
                  </a:cxn>
                  <a:cxn ang="0">
                    <a:pos x="0" y="135"/>
                  </a:cxn>
                  <a:cxn ang="0">
                    <a:pos x="4" y="135"/>
                  </a:cxn>
                  <a:cxn ang="0">
                    <a:pos x="14" y="135"/>
                  </a:cxn>
                  <a:cxn ang="0">
                    <a:pos x="28" y="135"/>
                  </a:cxn>
                  <a:cxn ang="0">
                    <a:pos x="42" y="135"/>
                  </a:cxn>
                  <a:cxn ang="0">
                    <a:pos x="54" y="135"/>
                  </a:cxn>
                  <a:cxn ang="0">
                    <a:pos x="68" y="135"/>
                  </a:cxn>
                  <a:cxn ang="0">
                    <a:pos x="78" y="135"/>
                  </a:cxn>
                  <a:cxn ang="0">
                    <a:pos x="82" y="135"/>
                  </a:cxn>
                  <a:cxn ang="0">
                    <a:pos x="82" y="135"/>
                  </a:cxn>
                  <a:cxn ang="0">
                    <a:pos x="82" y="135"/>
                  </a:cxn>
                  <a:cxn ang="0">
                    <a:pos x="82" y="134"/>
                  </a:cxn>
                  <a:cxn ang="0">
                    <a:pos x="82" y="131"/>
                  </a:cxn>
                  <a:cxn ang="0">
                    <a:pos x="72" y="130"/>
                  </a:cxn>
                  <a:cxn ang="0">
                    <a:pos x="64" y="128"/>
                  </a:cxn>
                  <a:cxn ang="0">
                    <a:pos x="62" y="125"/>
                  </a:cxn>
                  <a:cxn ang="0">
                    <a:pos x="60" y="118"/>
                  </a:cxn>
                  <a:cxn ang="0">
                    <a:pos x="58" y="107"/>
                  </a:cxn>
                  <a:cxn ang="0">
                    <a:pos x="58" y="90"/>
                  </a:cxn>
                  <a:cxn ang="0">
                    <a:pos x="58" y="43"/>
                  </a:cxn>
                  <a:cxn ang="0">
                    <a:pos x="58" y="26"/>
                  </a:cxn>
                  <a:cxn ang="0">
                    <a:pos x="60" y="16"/>
                  </a:cxn>
                  <a:cxn ang="0">
                    <a:pos x="62" y="10"/>
                  </a:cxn>
                  <a:cxn ang="0">
                    <a:pos x="64" y="5"/>
                  </a:cxn>
                  <a:cxn ang="0">
                    <a:pos x="72" y="4"/>
                  </a:cxn>
                  <a:cxn ang="0">
                    <a:pos x="82" y="3"/>
                  </a:cxn>
                  <a:cxn ang="0">
                    <a:pos x="82" y="1"/>
                  </a:cxn>
                  <a:cxn ang="0">
                    <a:pos x="82" y="0"/>
                  </a:cxn>
                  <a:cxn ang="0">
                    <a:pos x="82" y="0"/>
                  </a:cxn>
                  <a:cxn ang="0">
                    <a:pos x="82" y="0"/>
                  </a:cxn>
                  <a:cxn ang="0">
                    <a:pos x="74" y="0"/>
                  </a:cxn>
                  <a:cxn ang="0">
                    <a:pos x="60" y="0"/>
                  </a:cxn>
                  <a:cxn ang="0">
                    <a:pos x="42" y="0"/>
                  </a:cxn>
                  <a:cxn ang="0">
                    <a:pos x="24" y="0"/>
                  </a:cxn>
                  <a:cxn ang="0">
                    <a:pos x="8" y="0"/>
                  </a:cxn>
                  <a:cxn ang="0">
                    <a:pos x="0" y="0"/>
                  </a:cxn>
                  <a:cxn ang="0">
                    <a:pos x="2" y="0"/>
                  </a:cxn>
                  <a:cxn ang="0">
                    <a:pos x="2" y="0"/>
                  </a:cxn>
                  <a:cxn ang="0">
                    <a:pos x="2" y="1"/>
                  </a:cxn>
                  <a:cxn ang="0">
                    <a:pos x="0" y="3"/>
                  </a:cxn>
                  <a:cxn ang="0">
                    <a:pos x="10" y="4"/>
                  </a:cxn>
                  <a:cxn ang="0">
                    <a:pos x="18" y="5"/>
                  </a:cxn>
                  <a:cxn ang="0">
                    <a:pos x="22" y="10"/>
                  </a:cxn>
                  <a:cxn ang="0">
                    <a:pos x="24" y="16"/>
                  </a:cxn>
                  <a:cxn ang="0">
                    <a:pos x="24" y="26"/>
                  </a:cxn>
                  <a:cxn ang="0">
                    <a:pos x="24" y="43"/>
                  </a:cxn>
                </a:cxnLst>
                <a:rect l="0" t="0" r="r" b="b"/>
                <a:pathLst>
                  <a:path w="82" h="135">
                    <a:moveTo>
                      <a:pt x="24" y="43"/>
                    </a:moveTo>
                    <a:lnTo>
                      <a:pt x="24" y="90"/>
                    </a:lnTo>
                    <a:lnTo>
                      <a:pt x="24" y="107"/>
                    </a:lnTo>
                    <a:lnTo>
                      <a:pt x="24" y="118"/>
                    </a:lnTo>
                    <a:lnTo>
                      <a:pt x="22" y="125"/>
                    </a:lnTo>
                    <a:lnTo>
                      <a:pt x="18" y="128"/>
                    </a:lnTo>
                    <a:lnTo>
                      <a:pt x="10" y="130"/>
                    </a:lnTo>
                    <a:lnTo>
                      <a:pt x="0" y="131"/>
                    </a:lnTo>
                    <a:lnTo>
                      <a:pt x="2" y="134"/>
                    </a:lnTo>
                    <a:lnTo>
                      <a:pt x="2" y="135"/>
                    </a:lnTo>
                    <a:lnTo>
                      <a:pt x="2" y="135"/>
                    </a:lnTo>
                    <a:lnTo>
                      <a:pt x="0" y="135"/>
                    </a:lnTo>
                    <a:lnTo>
                      <a:pt x="4" y="135"/>
                    </a:lnTo>
                    <a:lnTo>
                      <a:pt x="14" y="135"/>
                    </a:lnTo>
                    <a:lnTo>
                      <a:pt x="28" y="135"/>
                    </a:lnTo>
                    <a:lnTo>
                      <a:pt x="42" y="135"/>
                    </a:lnTo>
                    <a:lnTo>
                      <a:pt x="54" y="135"/>
                    </a:lnTo>
                    <a:lnTo>
                      <a:pt x="68" y="135"/>
                    </a:lnTo>
                    <a:lnTo>
                      <a:pt x="78" y="135"/>
                    </a:lnTo>
                    <a:lnTo>
                      <a:pt x="82" y="135"/>
                    </a:lnTo>
                    <a:lnTo>
                      <a:pt x="82" y="135"/>
                    </a:lnTo>
                    <a:lnTo>
                      <a:pt x="82" y="135"/>
                    </a:lnTo>
                    <a:lnTo>
                      <a:pt x="82" y="134"/>
                    </a:lnTo>
                    <a:lnTo>
                      <a:pt x="82" y="131"/>
                    </a:lnTo>
                    <a:lnTo>
                      <a:pt x="72" y="130"/>
                    </a:lnTo>
                    <a:lnTo>
                      <a:pt x="64" y="128"/>
                    </a:lnTo>
                    <a:lnTo>
                      <a:pt x="62" y="125"/>
                    </a:lnTo>
                    <a:lnTo>
                      <a:pt x="60" y="118"/>
                    </a:lnTo>
                    <a:lnTo>
                      <a:pt x="58" y="107"/>
                    </a:lnTo>
                    <a:lnTo>
                      <a:pt x="58" y="90"/>
                    </a:lnTo>
                    <a:lnTo>
                      <a:pt x="58" y="43"/>
                    </a:lnTo>
                    <a:lnTo>
                      <a:pt x="58" y="26"/>
                    </a:lnTo>
                    <a:lnTo>
                      <a:pt x="60" y="16"/>
                    </a:lnTo>
                    <a:lnTo>
                      <a:pt x="62" y="10"/>
                    </a:lnTo>
                    <a:lnTo>
                      <a:pt x="64" y="5"/>
                    </a:lnTo>
                    <a:lnTo>
                      <a:pt x="72" y="4"/>
                    </a:lnTo>
                    <a:lnTo>
                      <a:pt x="82" y="3"/>
                    </a:lnTo>
                    <a:lnTo>
                      <a:pt x="82" y="1"/>
                    </a:lnTo>
                    <a:lnTo>
                      <a:pt x="82" y="0"/>
                    </a:lnTo>
                    <a:lnTo>
                      <a:pt x="82" y="0"/>
                    </a:lnTo>
                    <a:lnTo>
                      <a:pt x="82" y="0"/>
                    </a:lnTo>
                    <a:lnTo>
                      <a:pt x="74" y="0"/>
                    </a:lnTo>
                    <a:lnTo>
                      <a:pt x="60" y="0"/>
                    </a:lnTo>
                    <a:lnTo>
                      <a:pt x="42" y="0"/>
                    </a:lnTo>
                    <a:lnTo>
                      <a:pt x="24" y="0"/>
                    </a:lnTo>
                    <a:lnTo>
                      <a:pt x="8" y="0"/>
                    </a:lnTo>
                    <a:lnTo>
                      <a:pt x="0" y="0"/>
                    </a:lnTo>
                    <a:lnTo>
                      <a:pt x="2" y="0"/>
                    </a:lnTo>
                    <a:lnTo>
                      <a:pt x="2" y="0"/>
                    </a:lnTo>
                    <a:lnTo>
                      <a:pt x="2" y="1"/>
                    </a:lnTo>
                    <a:lnTo>
                      <a:pt x="0" y="3"/>
                    </a:lnTo>
                    <a:lnTo>
                      <a:pt x="10" y="4"/>
                    </a:lnTo>
                    <a:lnTo>
                      <a:pt x="18" y="5"/>
                    </a:lnTo>
                    <a:lnTo>
                      <a:pt x="22" y="10"/>
                    </a:lnTo>
                    <a:lnTo>
                      <a:pt x="24" y="16"/>
                    </a:lnTo>
                    <a:lnTo>
                      <a:pt x="24" y="26"/>
                    </a:lnTo>
                    <a:lnTo>
                      <a:pt x="24" y="43"/>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2" name="Freeform 18"/>
              <p:cNvSpPr>
                <a:spLocks/>
              </p:cNvSpPr>
              <p:nvPr userDrawn="1"/>
            </p:nvSpPr>
            <p:spPr bwMode="auto">
              <a:xfrm>
                <a:off x="1698" y="116"/>
                <a:ext cx="83" cy="136"/>
              </a:xfrm>
              <a:custGeom>
                <a:avLst/>
                <a:gdLst/>
                <a:ahLst/>
                <a:cxnLst>
                  <a:cxn ang="0">
                    <a:pos x="6" y="0"/>
                  </a:cxn>
                  <a:cxn ang="0">
                    <a:pos x="38" y="0"/>
                  </a:cxn>
                  <a:cxn ang="0">
                    <a:pos x="74" y="0"/>
                  </a:cxn>
                  <a:cxn ang="0">
                    <a:pos x="117" y="0"/>
                  </a:cxn>
                  <a:cxn ang="0">
                    <a:pos x="149" y="0"/>
                  </a:cxn>
                  <a:cxn ang="0">
                    <a:pos x="151" y="15"/>
                  </a:cxn>
                  <a:cxn ang="0">
                    <a:pos x="147" y="22"/>
                  </a:cxn>
                  <a:cxn ang="0">
                    <a:pos x="137" y="12"/>
                  </a:cxn>
                  <a:cxn ang="0">
                    <a:pos x="111" y="6"/>
                  </a:cxn>
                  <a:cxn ang="0">
                    <a:pos x="54" y="6"/>
                  </a:cxn>
                  <a:cxn ang="0">
                    <a:pos x="54" y="18"/>
                  </a:cxn>
                  <a:cxn ang="0">
                    <a:pos x="54" y="40"/>
                  </a:cxn>
                  <a:cxn ang="0">
                    <a:pos x="54" y="58"/>
                  </a:cxn>
                  <a:cxn ang="0">
                    <a:pos x="89" y="61"/>
                  </a:cxn>
                  <a:cxn ang="0">
                    <a:pos x="127" y="59"/>
                  </a:cxn>
                  <a:cxn ang="0">
                    <a:pos x="137" y="48"/>
                  </a:cxn>
                  <a:cxn ang="0">
                    <a:pos x="141" y="64"/>
                  </a:cxn>
                  <a:cxn ang="0">
                    <a:pos x="135" y="81"/>
                  </a:cxn>
                  <a:cxn ang="0">
                    <a:pos x="127" y="71"/>
                  </a:cxn>
                  <a:cxn ang="0">
                    <a:pos x="89" y="69"/>
                  </a:cxn>
                  <a:cxn ang="0">
                    <a:pos x="54" y="127"/>
                  </a:cxn>
                  <a:cxn ang="0">
                    <a:pos x="117" y="127"/>
                  </a:cxn>
                  <a:cxn ang="0">
                    <a:pos x="151" y="118"/>
                  </a:cxn>
                  <a:cxn ang="0">
                    <a:pos x="167" y="111"/>
                  </a:cxn>
                  <a:cxn ang="0">
                    <a:pos x="159" y="126"/>
                  </a:cxn>
                  <a:cxn ang="0">
                    <a:pos x="155" y="136"/>
                  </a:cxn>
                  <a:cxn ang="0">
                    <a:pos x="133" y="136"/>
                  </a:cxn>
                  <a:cxn ang="0">
                    <a:pos x="89" y="135"/>
                  </a:cxn>
                  <a:cxn ang="0">
                    <a:pos x="56" y="135"/>
                  </a:cxn>
                  <a:cxn ang="0">
                    <a:pos x="20" y="135"/>
                  </a:cxn>
                  <a:cxn ang="0">
                    <a:pos x="0" y="136"/>
                  </a:cxn>
                  <a:cxn ang="0">
                    <a:pos x="12" y="131"/>
                  </a:cxn>
                  <a:cxn ang="0">
                    <a:pos x="22" y="122"/>
                  </a:cxn>
                  <a:cxn ang="0">
                    <a:pos x="22" y="23"/>
                  </a:cxn>
                  <a:cxn ang="0">
                    <a:pos x="18" y="6"/>
                  </a:cxn>
                  <a:cxn ang="0">
                    <a:pos x="0" y="3"/>
                  </a:cxn>
                </a:cxnLst>
                <a:rect l="0" t="0" r="r" b="b"/>
                <a:pathLst>
                  <a:path w="167" h="136">
                    <a:moveTo>
                      <a:pt x="0" y="0"/>
                    </a:moveTo>
                    <a:lnTo>
                      <a:pt x="6" y="0"/>
                    </a:lnTo>
                    <a:lnTo>
                      <a:pt x="18" y="0"/>
                    </a:lnTo>
                    <a:lnTo>
                      <a:pt x="38" y="0"/>
                    </a:lnTo>
                    <a:lnTo>
                      <a:pt x="56" y="0"/>
                    </a:lnTo>
                    <a:lnTo>
                      <a:pt x="74" y="0"/>
                    </a:lnTo>
                    <a:lnTo>
                      <a:pt x="95" y="0"/>
                    </a:lnTo>
                    <a:lnTo>
                      <a:pt x="117" y="0"/>
                    </a:lnTo>
                    <a:lnTo>
                      <a:pt x="137" y="0"/>
                    </a:lnTo>
                    <a:lnTo>
                      <a:pt x="149" y="0"/>
                    </a:lnTo>
                    <a:lnTo>
                      <a:pt x="149" y="6"/>
                    </a:lnTo>
                    <a:lnTo>
                      <a:pt x="151" y="15"/>
                    </a:lnTo>
                    <a:lnTo>
                      <a:pt x="153" y="21"/>
                    </a:lnTo>
                    <a:lnTo>
                      <a:pt x="147" y="22"/>
                    </a:lnTo>
                    <a:lnTo>
                      <a:pt x="143" y="16"/>
                    </a:lnTo>
                    <a:lnTo>
                      <a:pt x="137" y="12"/>
                    </a:lnTo>
                    <a:lnTo>
                      <a:pt x="127" y="9"/>
                    </a:lnTo>
                    <a:lnTo>
                      <a:pt x="111" y="6"/>
                    </a:lnTo>
                    <a:lnTo>
                      <a:pt x="87" y="6"/>
                    </a:lnTo>
                    <a:lnTo>
                      <a:pt x="54" y="6"/>
                    </a:lnTo>
                    <a:lnTo>
                      <a:pt x="54" y="10"/>
                    </a:lnTo>
                    <a:lnTo>
                      <a:pt x="54" y="18"/>
                    </a:lnTo>
                    <a:lnTo>
                      <a:pt x="54" y="29"/>
                    </a:lnTo>
                    <a:lnTo>
                      <a:pt x="54" y="40"/>
                    </a:lnTo>
                    <a:lnTo>
                      <a:pt x="54" y="50"/>
                    </a:lnTo>
                    <a:lnTo>
                      <a:pt x="54" y="58"/>
                    </a:lnTo>
                    <a:lnTo>
                      <a:pt x="54" y="61"/>
                    </a:lnTo>
                    <a:lnTo>
                      <a:pt x="89" y="61"/>
                    </a:lnTo>
                    <a:lnTo>
                      <a:pt x="113" y="61"/>
                    </a:lnTo>
                    <a:lnTo>
                      <a:pt x="127" y="59"/>
                    </a:lnTo>
                    <a:lnTo>
                      <a:pt x="133" y="54"/>
                    </a:lnTo>
                    <a:lnTo>
                      <a:pt x="137" y="48"/>
                    </a:lnTo>
                    <a:lnTo>
                      <a:pt x="143" y="48"/>
                    </a:lnTo>
                    <a:lnTo>
                      <a:pt x="141" y="64"/>
                    </a:lnTo>
                    <a:lnTo>
                      <a:pt x="141" y="81"/>
                    </a:lnTo>
                    <a:lnTo>
                      <a:pt x="135" y="81"/>
                    </a:lnTo>
                    <a:lnTo>
                      <a:pt x="133" y="74"/>
                    </a:lnTo>
                    <a:lnTo>
                      <a:pt x="127" y="71"/>
                    </a:lnTo>
                    <a:lnTo>
                      <a:pt x="113" y="69"/>
                    </a:lnTo>
                    <a:lnTo>
                      <a:pt x="89" y="69"/>
                    </a:lnTo>
                    <a:lnTo>
                      <a:pt x="54" y="69"/>
                    </a:lnTo>
                    <a:lnTo>
                      <a:pt x="54" y="127"/>
                    </a:lnTo>
                    <a:lnTo>
                      <a:pt x="89" y="128"/>
                    </a:lnTo>
                    <a:lnTo>
                      <a:pt x="117" y="127"/>
                    </a:lnTo>
                    <a:lnTo>
                      <a:pt x="137" y="124"/>
                    </a:lnTo>
                    <a:lnTo>
                      <a:pt x="151" y="118"/>
                    </a:lnTo>
                    <a:lnTo>
                      <a:pt x="161" y="109"/>
                    </a:lnTo>
                    <a:lnTo>
                      <a:pt x="167" y="111"/>
                    </a:lnTo>
                    <a:lnTo>
                      <a:pt x="163" y="117"/>
                    </a:lnTo>
                    <a:lnTo>
                      <a:pt x="159" y="126"/>
                    </a:lnTo>
                    <a:lnTo>
                      <a:pt x="157" y="132"/>
                    </a:lnTo>
                    <a:lnTo>
                      <a:pt x="155" y="136"/>
                    </a:lnTo>
                    <a:lnTo>
                      <a:pt x="149" y="136"/>
                    </a:lnTo>
                    <a:lnTo>
                      <a:pt x="133" y="136"/>
                    </a:lnTo>
                    <a:lnTo>
                      <a:pt x="111" y="135"/>
                    </a:lnTo>
                    <a:lnTo>
                      <a:pt x="89" y="135"/>
                    </a:lnTo>
                    <a:lnTo>
                      <a:pt x="70" y="135"/>
                    </a:lnTo>
                    <a:lnTo>
                      <a:pt x="56" y="135"/>
                    </a:lnTo>
                    <a:lnTo>
                      <a:pt x="38" y="135"/>
                    </a:lnTo>
                    <a:lnTo>
                      <a:pt x="20" y="135"/>
                    </a:lnTo>
                    <a:lnTo>
                      <a:pt x="6" y="136"/>
                    </a:lnTo>
                    <a:lnTo>
                      <a:pt x="0" y="136"/>
                    </a:lnTo>
                    <a:lnTo>
                      <a:pt x="0" y="132"/>
                    </a:lnTo>
                    <a:lnTo>
                      <a:pt x="12" y="131"/>
                    </a:lnTo>
                    <a:lnTo>
                      <a:pt x="18" y="128"/>
                    </a:lnTo>
                    <a:lnTo>
                      <a:pt x="22" y="122"/>
                    </a:lnTo>
                    <a:lnTo>
                      <a:pt x="22" y="112"/>
                    </a:lnTo>
                    <a:lnTo>
                      <a:pt x="22" y="23"/>
                    </a:lnTo>
                    <a:lnTo>
                      <a:pt x="22" y="12"/>
                    </a:lnTo>
                    <a:lnTo>
                      <a:pt x="18" y="6"/>
                    </a:lnTo>
                    <a:lnTo>
                      <a:pt x="12" y="3"/>
                    </a:lnTo>
                    <a:lnTo>
                      <a:pt x="0" y="3"/>
                    </a:lnTo>
                    <a:lnTo>
                      <a:pt x="0"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3" name="Freeform 19"/>
              <p:cNvSpPr>
                <a:spLocks/>
              </p:cNvSpPr>
              <p:nvPr userDrawn="1"/>
            </p:nvSpPr>
            <p:spPr bwMode="auto">
              <a:xfrm>
                <a:off x="2031" y="116"/>
                <a:ext cx="105" cy="136"/>
              </a:xfrm>
              <a:custGeom>
                <a:avLst/>
                <a:gdLst/>
                <a:ahLst/>
                <a:cxnLst>
                  <a:cxn ang="0">
                    <a:pos x="4" y="0"/>
                  </a:cxn>
                  <a:cxn ang="0">
                    <a:pos x="26" y="0"/>
                  </a:cxn>
                  <a:cxn ang="0">
                    <a:pos x="69" y="0"/>
                  </a:cxn>
                  <a:cxn ang="0">
                    <a:pos x="103" y="0"/>
                  </a:cxn>
                  <a:cxn ang="0">
                    <a:pos x="139" y="0"/>
                  </a:cxn>
                  <a:cxn ang="0">
                    <a:pos x="183" y="0"/>
                  </a:cxn>
                  <a:cxn ang="0">
                    <a:pos x="206" y="0"/>
                  </a:cxn>
                  <a:cxn ang="0">
                    <a:pos x="208" y="24"/>
                  </a:cxn>
                  <a:cxn ang="0">
                    <a:pos x="206" y="24"/>
                  </a:cxn>
                  <a:cxn ang="0">
                    <a:pos x="196" y="15"/>
                  </a:cxn>
                  <a:cxn ang="0">
                    <a:pos x="173" y="8"/>
                  </a:cxn>
                  <a:cxn ang="0">
                    <a:pos x="139" y="6"/>
                  </a:cxn>
                  <a:cxn ang="0">
                    <a:pos x="127" y="6"/>
                  </a:cxn>
                  <a:cxn ang="0">
                    <a:pos x="123" y="6"/>
                  </a:cxn>
                  <a:cxn ang="0">
                    <a:pos x="121" y="6"/>
                  </a:cxn>
                  <a:cxn ang="0">
                    <a:pos x="123" y="121"/>
                  </a:cxn>
                  <a:cxn ang="0">
                    <a:pos x="133" y="130"/>
                  </a:cxn>
                  <a:cxn ang="0">
                    <a:pos x="149" y="134"/>
                  </a:cxn>
                  <a:cxn ang="0">
                    <a:pos x="149" y="136"/>
                  </a:cxn>
                  <a:cxn ang="0">
                    <a:pos x="145" y="135"/>
                  </a:cxn>
                  <a:cxn ang="0">
                    <a:pos x="119" y="135"/>
                  </a:cxn>
                  <a:cxn ang="0">
                    <a:pos x="89" y="135"/>
                  </a:cxn>
                  <a:cxn ang="0">
                    <a:pos x="63" y="135"/>
                  </a:cxn>
                  <a:cxn ang="0">
                    <a:pos x="59" y="136"/>
                  </a:cxn>
                  <a:cxn ang="0">
                    <a:pos x="59" y="134"/>
                  </a:cxn>
                  <a:cxn ang="0">
                    <a:pos x="75" y="130"/>
                  </a:cxn>
                  <a:cxn ang="0">
                    <a:pos x="85" y="121"/>
                  </a:cxn>
                  <a:cxn ang="0">
                    <a:pos x="87" y="6"/>
                  </a:cxn>
                  <a:cxn ang="0">
                    <a:pos x="36" y="8"/>
                  </a:cxn>
                  <a:cxn ang="0">
                    <a:pos x="12" y="15"/>
                  </a:cxn>
                  <a:cxn ang="0">
                    <a:pos x="2" y="24"/>
                  </a:cxn>
                  <a:cxn ang="0">
                    <a:pos x="0" y="24"/>
                  </a:cxn>
                </a:cxnLst>
                <a:rect l="0" t="0" r="r" b="b"/>
                <a:pathLst>
                  <a:path w="208" h="136">
                    <a:moveTo>
                      <a:pt x="0" y="24"/>
                    </a:moveTo>
                    <a:lnTo>
                      <a:pt x="4" y="0"/>
                    </a:lnTo>
                    <a:lnTo>
                      <a:pt x="10" y="0"/>
                    </a:lnTo>
                    <a:lnTo>
                      <a:pt x="26" y="0"/>
                    </a:lnTo>
                    <a:lnTo>
                      <a:pt x="47" y="0"/>
                    </a:lnTo>
                    <a:lnTo>
                      <a:pt x="69" y="0"/>
                    </a:lnTo>
                    <a:lnTo>
                      <a:pt x="89" y="0"/>
                    </a:lnTo>
                    <a:lnTo>
                      <a:pt x="103" y="0"/>
                    </a:lnTo>
                    <a:lnTo>
                      <a:pt x="117" y="0"/>
                    </a:lnTo>
                    <a:lnTo>
                      <a:pt x="139" y="0"/>
                    </a:lnTo>
                    <a:lnTo>
                      <a:pt x="163" y="0"/>
                    </a:lnTo>
                    <a:lnTo>
                      <a:pt x="183" y="0"/>
                    </a:lnTo>
                    <a:lnTo>
                      <a:pt x="200" y="0"/>
                    </a:lnTo>
                    <a:lnTo>
                      <a:pt x="206" y="0"/>
                    </a:lnTo>
                    <a:lnTo>
                      <a:pt x="208" y="24"/>
                    </a:lnTo>
                    <a:lnTo>
                      <a:pt x="208" y="24"/>
                    </a:lnTo>
                    <a:lnTo>
                      <a:pt x="208" y="24"/>
                    </a:lnTo>
                    <a:lnTo>
                      <a:pt x="206" y="24"/>
                    </a:lnTo>
                    <a:lnTo>
                      <a:pt x="202" y="24"/>
                    </a:lnTo>
                    <a:lnTo>
                      <a:pt x="196" y="15"/>
                    </a:lnTo>
                    <a:lnTo>
                      <a:pt x="187" y="10"/>
                    </a:lnTo>
                    <a:lnTo>
                      <a:pt x="173" y="8"/>
                    </a:lnTo>
                    <a:lnTo>
                      <a:pt x="149" y="6"/>
                    </a:lnTo>
                    <a:lnTo>
                      <a:pt x="139" y="6"/>
                    </a:lnTo>
                    <a:lnTo>
                      <a:pt x="131" y="6"/>
                    </a:lnTo>
                    <a:lnTo>
                      <a:pt x="127" y="6"/>
                    </a:lnTo>
                    <a:lnTo>
                      <a:pt x="123" y="6"/>
                    </a:lnTo>
                    <a:lnTo>
                      <a:pt x="123" y="6"/>
                    </a:lnTo>
                    <a:lnTo>
                      <a:pt x="121" y="6"/>
                    </a:lnTo>
                    <a:lnTo>
                      <a:pt x="121" y="6"/>
                    </a:lnTo>
                    <a:lnTo>
                      <a:pt x="121" y="111"/>
                    </a:lnTo>
                    <a:lnTo>
                      <a:pt x="123" y="121"/>
                    </a:lnTo>
                    <a:lnTo>
                      <a:pt x="125" y="127"/>
                    </a:lnTo>
                    <a:lnTo>
                      <a:pt x="133" y="130"/>
                    </a:lnTo>
                    <a:lnTo>
                      <a:pt x="149" y="131"/>
                    </a:lnTo>
                    <a:lnTo>
                      <a:pt x="149" y="134"/>
                    </a:lnTo>
                    <a:lnTo>
                      <a:pt x="149" y="135"/>
                    </a:lnTo>
                    <a:lnTo>
                      <a:pt x="149" y="136"/>
                    </a:lnTo>
                    <a:lnTo>
                      <a:pt x="149" y="136"/>
                    </a:lnTo>
                    <a:lnTo>
                      <a:pt x="145" y="135"/>
                    </a:lnTo>
                    <a:lnTo>
                      <a:pt x="133" y="135"/>
                    </a:lnTo>
                    <a:lnTo>
                      <a:pt x="119" y="135"/>
                    </a:lnTo>
                    <a:lnTo>
                      <a:pt x="103" y="135"/>
                    </a:lnTo>
                    <a:lnTo>
                      <a:pt x="89" y="135"/>
                    </a:lnTo>
                    <a:lnTo>
                      <a:pt x="75" y="135"/>
                    </a:lnTo>
                    <a:lnTo>
                      <a:pt x="63" y="135"/>
                    </a:lnTo>
                    <a:lnTo>
                      <a:pt x="59" y="136"/>
                    </a:lnTo>
                    <a:lnTo>
                      <a:pt x="59" y="136"/>
                    </a:lnTo>
                    <a:lnTo>
                      <a:pt x="59" y="135"/>
                    </a:lnTo>
                    <a:lnTo>
                      <a:pt x="59" y="134"/>
                    </a:lnTo>
                    <a:lnTo>
                      <a:pt x="59" y="131"/>
                    </a:lnTo>
                    <a:lnTo>
                      <a:pt x="75" y="130"/>
                    </a:lnTo>
                    <a:lnTo>
                      <a:pt x="83" y="127"/>
                    </a:lnTo>
                    <a:lnTo>
                      <a:pt x="85" y="121"/>
                    </a:lnTo>
                    <a:lnTo>
                      <a:pt x="87" y="111"/>
                    </a:lnTo>
                    <a:lnTo>
                      <a:pt x="87" y="6"/>
                    </a:lnTo>
                    <a:lnTo>
                      <a:pt x="59" y="6"/>
                    </a:lnTo>
                    <a:lnTo>
                      <a:pt x="36" y="8"/>
                    </a:lnTo>
                    <a:lnTo>
                      <a:pt x="20" y="10"/>
                    </a:lnTo>
                    <a:lnTo>
                      <a:pt x="12" y="15"/>
                    </a:lnTo>
                    <a:lnTo>
                      <a:pt x="6" y="24"/>
                    </a:lnTo>
                    <a:lnTo>
                      <a:pt x="2" y="24"/>
                    </a:lnTo>
                    <a:lnTo>
                      <a:pt x="0" y="24"/>
                    </a:lnTo>
                    <a:lnTo>
                      <a:pt x="0" y="24"/>
                    </a:lnTo>
                    <a:lnTo>
                      <a:pt x="0" y="24"/>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4" name="Freeform 20"/>
              <p:cNvSpPr>
                <a:spLocks/>
              </p:cNvSpPr>
              <p:nvPr userDrawn="1"/>
            </p:nvSpPr>
            <p:spPr bwMode="auto">
              <a:xfrm>
                <a:off x="1894" y="113"/>
                <a:ext cx="79" cy="140"/>
              </a:xfrm>
              <a:custGeom>
                <a:avLst/>
                <a:gdLst/>
                <a:ahLst/>
                <a:cxnLst>
                  <a:cxn ang="0">
                    <a:pos x="140" y="5"/>
                  </a:cxn>
                  <a:cxn ang="0">
                    <a:pos x="108" y="0"/>
                  </a:cxn>
                  <a:cxn ang="0">
                    <a:pos x="62" y="3"/>
                  </a:cxn>
                  <a:cxn ang="0">
                    <a:pos x="22" y="16"/>
                  </a:cxn>
                  <a:cxn ang="0">
                    <a:pos x="6" y="38"/>
                  </a:cxn>
                  <a:cxn ang="0">
                    <a:pos x="18" y="58"/>
                  </a:cxn>
                  <a:cxn ang="0">
                    <a:pos x="48" y="71"/>
                  </a:cxn>
                  <a:cxn ang="0">
                    <a:pos x="86" y="80"/>
                  </a:cxn>
                  <a:cxn ang="0">
                    <a:pos x="116" y="89"/>
                  </a:cxn>
                  <a:cxn ang="0">
                    <a:pos x="128" y="104"/>
                  </a:cxn>
                  <a:cxn ang="0">
                    <a:pos x="114" y="123"/>
                  </a:cxn>
                  <a:cxn ang="0">
                    <a:pos x="80" y="133"/>
                  </a:cxn>
                  <a:cxn ang="0">
                    <a:pos x="40" y="130"/>
                  </a:cxn>
                  <a:cxn ang="0">
                    <a:pos x="16" y="121"/>
                  </a:cxn>
                  <a:cxn ang="0">
                    <a:pos x="10" y="114"/>
                  </a:cxn>
                  <a:cxn ang="0">
                    <a:pos x="8" y="108"/>
                  </a:cxn>
                  <a:cxn ang="0">
                    <a:pos x="2" y="108"/>
                  </a:cxn>
                  <a:cxn ang="0">
                    <a:pos x="0" y="108"/>
                  </a:cxn>
                  <a:cxn ang="0">
                    <a:pos x="8" y="133"/>
                  </a:cxn>
                  <a:cxn ang="0">
                    <a:pos x="32" y="138"/>
                  </a:cxn>
                  <a:cxn ang="0">
                    <a:pos x="70" y="140"/>
                  </a:cxn>
                  <a:cxn ang="0">
                    <a:pos x="118" y="133"/>
                  </a:cxn>
                  <a:cxn ang="0">
                    <a:pos x="148" y="118"/>
                  </a:cxn>
                  <a:cxn ang="0">
                    <a:pos x="157" y="98"/>
                  </a:cxn>
                  <a:cxn ang="0">
                    <a:pos x="146" y="77"/>
                  </a:cxn>
                  <a:cxn ang="0">
                    <a:pos x="114" y="65"/>
                  </a:cxn>
                  <a:cxn ang="0">
                    <a:pos x="78" y="56"/>
                  </a:cxn>
                  <a:cxn ang="0">
                    <a:pos x="46" y="47"/>
                  </a:cxn>
                  <a:cxn ang="0">
                    <a:pos x="34" y="32"/>
                  </a:cxn>
                  <a:cxn ang="0">
                    <a:pos x="50" y="14"/>
                  </a:cxn>
                  <a:cxn ang="0">
                    <a:pos x="84" y="7"/>
                  </a:cxn>
                  <a:cxn ang="0">
                    <a:pos x="126" y="13"/>
                  </a:cxn>
                  <a:cxn ang="0">
                    <a:pos x="132" y="17"/>
                  </a:cxn>
                  <a:cxn ang="0">
                    <a:pos x="136" y="24"/>
                  </a:cxn>
                  <a:cxn ang="0">
                    <a:pos x="140" y="28"/>
                  </a:cxn>
                  <a:cxn ang="0">
                    <a:pos x="148" y="29"/>
                  </a:cxn>
                </a:cxnLst>
                <a:rect l="0" t="0" r="r" b="b"/>
                <a:pathLst>
                  <a:path w="157" h="140">
                    <a:moveTo>
                      <a:pt x="144" y="6"/>
                    </a:moveTo>
                    <a:lnTo>
                      <a:pt x="140" y="5"/>
                    </a:lnTo>
                    <a:lnTo>
                      <a:pt x="126" y="3"/>
                    </a:lnTo>
                    <a:lnTo>
                      <a:pt x="108" y="0"/>
                    </a:lnTo>
                    <a:lnTo>
                      <a:pt x="90" y="0"/>
                    </a:lnTo>
                    <a:lnTo>
                      <a:pt x="62" y="3"/>
                    </a:lnTo>
                    <a:lnTo>
                      <a:pt x="40" y="8"/>
                    </a:lnTo>
                    <a:lnTo>
                      <a:pt x="22" y="16"/>
                    </a:lnTo>
                    <a:lnTo>
                      <a:pt x="10" y="27"/>
                    </a:lnTo>
                    <a:lnTo>
                      <a:pt x="6" y="38"/>
                    </a:lnTo>
                    <a:lnTo>
                      <a:pt x="8" y="50"/>
                    </a:lnTo>
                    <a:lnTo>
                      <a:pt x="18" y="58"/>
                    </a:lnTo>
                    <a:lnTo>
                      <a:pt x="32" y="65"/>
                    </a:lnTo>
                    <a:lnTo>
                      <a:pt x="48" y="71"/>
                    </a:lnTo>
                    <a:lnTo>
                      <a:pt x="66" y="75"/>
                    </a:lnTo>
                    <a:lnTo>
                      <a:pt x="86" y="80"/>
                    </a:lnTo>
                    <a:lnTo>
                      <a:pt x="102" y="83"/>
                    </a:lnTo>
                    <a:lnTo>
                      <a:pt x="116" y="89"/>
                    </a:lnTo>
                    <a:lnTo>
                      <a:pt x="124" y="95"/>
                    </a:lnTo>
                    <a:lnTo>
                      <a:pt x="128" y="104"/>
                    </a:lnTo>
                    <a:lnTo>
                      <a:pt x="124" y="115"/>
                    </a:lnTo>
                    <a:lnTo>
                      <a:pt x="114" y="123"/>
                    </a:lnTo>
                    <a:lnTo>
                      <a:pt x="100" y="130"/>
                    </a:lnTo>
                    <a:lnTo>
                      <a:pt x="80" y="133"/>
                    </a:lnTo>
                    <a:lnTo>
                      <a:pt x="60" y="133"/>
                    </a:lnTo>
                    <a:lnTo>
                      <a:pt x="40" y="130"/>
                    </a:lnTo>
                    <a:lnTo>
                      <a:pt x="20" y="124"/>
                    </a:lnTo>
                    <a:lnTo>
                      <a:pt x="16" y="121"/>
                    </a:lnTo>
                    <a:lnTo>
                      <a:pt x="12" y="118"/>
                    </a:lnTo>
                    <a:lnTo>
                      <a:pt x="10" y="114"/>
                    </a:lnTo>
                    <a:lnTo>
                      <a:pt x="10" y="111"/>
                    </a:lnTo>
                    <a:lnTo>
                      <a:pt x="8" y="108"/>
                    </a:lnTo>
                    <a:lnTo>
                      <a:pt x="4" y="108"/>
                    </a:lnTo>
                    <a:lnTo>
                      <a:pt x="2" y="108"/>
                    </a:lnTo>
                    <a:lnTo>
                      <a:pt x="0" y="108"/>
                    </a:lnTo>
                    <a:lnTo>
                      <a:pt x="0" y="108"/>
                    </a:lnTo>
                    <a:lnTo>
                      <a:pt x="4" y="132"/>
                    </a:lnTo>
                    <a:lnTo>
                      <a:pt x="8" y="133"/>
                    </a:lnTo>
                    <a:lnTo>
                      <a:pt x="18" y="135"/>
                    </a:lnTo>
                    <a:lnTo>
                      <a:pt x="32" y="138"/>
                    </a:lnTo>
                    <a:lnTo>
                      <a:pt x="50" y="139"/>
                    </a:lnTo>
                    <a:lnTo>
                      <a:pt x="70" y="140"/>
                    </a:lnTo>
                    <a:lnTo>
                      <a:pt x="96" y="138"/>
                    </a:lnTo>
                    <a:lnTo>
                      <a:pt x="118" y="133"/>
                    </a:lnTo>
                    <a:lnTo>
                      <a:pt x="136" y="127"/>
                    </a:lnTo>
                    <a:lnTo>
                      <a:pt x="148" y="118"/>
                    </a:lnTo>
                    <a:lnTo>
                      <a:pt x="156" y="108"/>
                    </a:lnTo>
                    <a:lnTo>
                      <a:pt x="157" y="98"/>
                    </a:lnTo>
                    <a:lnTo>
                      <a:pt x="154" y="86"/>
                    </a:lnTo>
                    <a:lnTo>
                      <a:pt x="146" y="77"/>
                    </a:lnTo>
                    <a:lnTo>
                      <a:pt x="132" y="70"/>
                    </a:lnTo>
                    <a:lnTo>
                      <a:pt x="114" y="65"/>
                    </a:lnTo>
                    <a:lnTo>
                      <a:pt x="96" y="61"/>
                    </a:lnTo>
                    <a:lnTo>
                      <a:pt x="78" y="56"/>
                    </a:lnTo>
                    <a:lnTo>
                      <a:pt x="60" y="53"/>
                    </a:lnTo>
                    <a:lnTo>
                      <a:pt x="46" y="47"/>
                    </a:lnTo>
                    <a:lnTo>
                      <a:pt x="38" y="41"/>
                    </a:lnTo>
                    <a:lnTo>
                      <a:pt x="34" y="32"/>
                    </a:lnTo>
                    <a:lnTo>
                      <a:pt x="38" y="21"/>
                    </a:lnTo>
                    <a:lnTo>
                      <a:pt x="50" y="14"/>
                    </a:lnTo>
                    <a:lnTo>
                      <a:pt x="66" y="8"/>
                    </a:lnTo>
                    <a:lnTo>
                      <a:pt x="84" y="7"/>
                    </a:lnTo>
                    <a:lnTo>
                      <a:pt x="106" y="8"/>
                    </a:lnTo>
                    <a:lnTo>
                      <a:pt x="126" y="13"/>
                    </a:lnTo>
                    <a:lnTo>
                      <a:pt x="130" y="15"/>
                    </a:lnTo>
                    <a:lnTo>
                      <a:pt x="132" y="17"/>
                    </a:lnTo>
                    <a:lnTo>
                      <a:pt x="134" y="21"/>
                    </a:lnTo>
                    <a:lnTo>
                      <a:pt x="136" y="24"/>
                    </a:lnTo>
                    <a:lnTo>
                      <a:pt x="138" y="26"/>
                    </a:lnTo>
                    <a:lnTo>
                      <a:pt x="140" y="28"/>
                    </a:lnTo>
                    <a:lnTo>
                      <a:pt x="140" y="29"/>
                    </a:lnTo>
                    <a:lnTo>
                      <a:pt x="148" y="29"/>
                    </a:lnTo>
                    <a:lnTo>
                      <a:pt x="144" y="6"/>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5" name="Freeform 21"/>
              <p:cNvSpPr>
                <a:spLocks noEditPoints="1"/>
              </p:cNvSpPr>
              <p:nvPr userDrawn="1"/>
            </p:nvSpPr>
            <p:spPr bwMode="auto">
              <a:xfrm>
                <a:off x="271" y="112"/>
                <a:ext cx="127" cy="141"/>
              </a:xfrm>
              <a:custGeom>
                <a:avLst/>
                <a:gdLst/>
                <a:ahLst/>
                <a:cxnLst>
                  <a:cxn ang="0">
                    <a:pos x="128" y="0"/>
                  </a:cxn>
                  <a:cxn ang="0">
                    <a:pos x="94" y="3"/>
                  </a:cxn>
                  <a:cxn ang="0">
                    <a:pos x="64" y="10"/>
                  </a:cxn>
                  <a:cxn ang="0">
                    <a:pos x="38" y="20"/>
                  </a:cxn>
                  <a:cxn ang="0">
                    <a:pos x="18" y="35"/>
                  </a:cxn>
                  <a:cxn ang="0">
                    <a:pos x="4" y="52"/>
                  </a:cxn>
                  <a:cxn ang="0">
                    <a:pos x="0" y="71"/>
                  </a:cxn>
                  <a:cxn ang="0">
                    <a:pos x="0" y="80"/>
                  </a:cxn>
                  <a:cxn ang="0">
                    <a:pos x="4" y="87"/>
                  </a:cxn>
                  <a:cxn ang="0">
                    <a:pos x="16" y="105"/>
                  </a:cxn>
                  <a:cxn ang="0">
                    <a:pos x="36" y="120"/>
                  </a:cxn>
                  <a:cxn ang="0">
                    <a:pos x="62" y="131"/>
                  </a:cxn>
                  <a:cxn ang="0">
                    <a:pos x="92" y="139"/>
                  </a:cxn>
                  <a:cxn ang="0">
                    <a:pos x="128" y="141"/>
                  </a:cxn>
                  <a:cxn ang="0">
                    <a:pos x="161" y="139"/>
                  </a:cxn>
                  <a:cxn ang="0">
                    <a:pos x="191" y="131"/>
                  </a:cxn>
                  <a:cxn ang="0">
                    <a:pos x="219" y="120"/>
                  </a:cxn>
                  <a:cxn ang="0">
                    <a:pos x="239" y="105"/>
                  </a:cxn>
                  <a:cxn ang="0">
                    <a:pos x="251" y="87"/>
                  </a:cxn>
                  <a:cxn ang="0">
                    <a:pos x="253" y="80"/>
                  </a:cxn>
                  <a:cxn ang="0">
                    <a:pos x="255" y="71"/>
                  </a:cxn>
                  <a:cxn ang="0">
                    <a:pos x="251" y="52"/>
                  </a:cxn>
                  <a:cxn ang="0">
                    <a:pos x="237" y="35"/>
                  </a:cxn>
                  <a:cxn ang="0">
                    <a:pos x="217" y="20"/>
                  </a:cxn>
                  <a:cxn ang="0">
                    <a:pos x="191" y="10"/>
                  </a:cxn>
                  <a:cxn ang="0">
                    <a:pos x="159" y="3"/>
                  </a:cxn>
                  <a:cxn ang="0">
                    <a:pos x="128" y="0"/>
                  </a:cxn>
                  <a:cxn ang="0">
                    <a:pos x="128" y="134"/>
                  </a:cxn>
                  <a:cxn ang="0">
                    <a:pos x="104" y="133"/>
                  </a:cxn>
                  <a:cxn ang="0">
                    <a:pos x="82" y="128"/>
                  </a:cxn>
                  <a:cxn ang="0">
                    <a:pos x="64" y="119"/>
                  </a:cxn>
                  <a:cxn ang="0">
                    <a:pos x="50" y="105"/>
                  </a:cxn>
                  <a:cxn ang="0">
                    <a:pos x="40" y="87"/>
                  </a:cxn>
                  <a:cxn ang="0">
                    <a:pos x="40" y="80"/>
                  </a:cxn>
                  <a:cxn ang="0">
                    <a:pos x="38" y="71"/>
                  </a:cxn>
                  <a:cxn ang="0">
                    <a:pos x="42" y="51"/>
                  </a:cxn>
                  <a:cxn ang="0">
                    <a:pos x="52" y="35"/>
                  </a:cxn>
                  <a:cxn ang="0">
                    <a:pos x="66" y="23"/>
                  </a:cxn>
                  <a:cxn ang="0">
                    <a:pos x="84" y="14"/>
                  </a:cxn>
                  <a:cxn ang="0">
                    <a:pos x="104" y="9"/>
                  </a:cxn>
                  <a:cxn ang="0">
                    <a:pos x="128" y="8"/>
                  </a:cxn>
                  <a:cxn ang="0">
                    <a:pos x="149" y="9"/>
                  </a:cxn>
                  <a:cxn ang="0">
                    <a:pos x="169" y="14"/>
                  </a:cxn>
                  <a:cxn ang="0">
                    <a:pos x="187" y="23"/>
                  </a:cxn>
                  <a:cxn ang="0">
                    <a:pos x="203" y="35"/>
                  </a:cxn>
                  <a:cxn ang="0">
                    <a:pos x="211" y="51"/>
                  </a:cxn>
                  <a:cxn ang="0">
                    <a:pos x="215" y="71"/>
                  </a:cxn>
                  <a:cxn ang="0">
                    <a:pos x="215" y="80"/>
                  </a:cxn>
                  <a:cxn ang="0">
                    <a:pos x="213" y="87"/>
                  </a:cxn>
                  <a:cxn ang="0">
                    <a:pos x="203" y="105"/>
                  </a:cxn>
                  <a:cxn ang="0">
                    <a:pos x="189" y="119"/>
                  </a:cxn>
                  <a:cxn ang="0">
                    <a:pos x="171" y="128"/>
                  </a:cxn>
                  <a:cxn ang="0">
                    <a:pos x="149" y="133"/>
                  </a:cxn>
                  <a:cxn ang="0">
                    <a:pos x="128" y="134"/>
                  </a:cxn>
                </a:cxnLst>
                <a:rect l="0" t="0" r="r" b="b"/>
                <a:pathLst>
                  <a:path w="255" h="141">
                    <a:moveTo>
                      <a:pt x="128" y="0"/>
                    </a:moveTo>
                    <a:lnTo>
                      <a:pt x="94" y="3"/>
                    </a:lnTo>
                    <a:lnTo>
                      <a:pt x="64" y="10"/>
                    </a:lnTo>
                    <a:lnTo>
                      <a:pt x="38" y="20"/>
                    </a:lnTo>
                    <a:lnTo>
                      <a:pt x="18" y="35"/>
                    </a:lnTo>
                    <a:lnTo>
                      <a:pt x="4" y="52"/>
                    </a:lnTo>
                    <a:lnTo>
                      <a:pt x="0" y="71"/>
                    </a:lnTo>
                    <a:lnTo>
                      <a:pt x="0" y="80"/>
                    </a:lnTo>
                    <a:lnTo>
                      <a:pt x="4" y="87"/>
                    </a:lnTo>
                    <a:lnTo>
                      <a:pt x="16" y="105"/>
                    </a:lnTo>
                    <a:lnTo>
                      <a:pt x="36" y="120"/>
                    </a:lnTo>
                    <a:lnTo>
                      <a:pt x="62" y="131"/>
                    </a:lnTo>
                    <a:lnTo>
                      <a:pt x="92" y="139"/>
                    </a:lnTo>
                    <a:lnTo>
                      <a:pt x="128" y="141"/>
                    </a:lnTo>
                    <a:lnTo>
                      <a:pt x="161" y="139"/>
                    </a:lnTo>
                    <a:lnTo>
                      <a:pt x="191" y="131"/>
                    </a:lnTo>
                    <a:lnTo>
                      <a:pt x="219" y="120"/>
                    </a:lnTo>
                    <a:lnTo>
                      <a:pt x="239" y="105"/>
                    </a:lnTo>
                    <a:lnTo>
                      <a:pt x="251" y="87"/>
                    </a:lnTo>
                    <a:lnTo>
                      <a:pt x="253" y="80"/>
                    </a:lnTo>
                    <a:lnTo>
                      <a:pt x="255" y="71"/>
                    </a:lnTo>
                    <a:lnTo>
                      <a:pt x="251" y="52"/>
                    </a:lnTo>
                    <a:lnTo>
                      <a:pt x="237" y="35"/>
                    </a:lnTo>
                    <a:lnTo>
                      <a:pt x="217" y="20"/>
                    </a:lnTo>
                    <a:lnTo>
                      <a:pt x="191" y="10"/>
                    </a:lnTo>
                    <a:lnTo>
                      <a:pt x="159" y="3"/>
                    </a:lnTo>
                    <a:lnTo>
                      <a:pt x="128" y="0"/>
                    </a:lnTo>
                    <a:close/>
                    <a:moveTo>
                      <a:pt x="128" y="134"/>
                    </a:moveTo>
                    <a:lnTo>
                      <a:pt x="104" y="133"/>
                    </a:lnTo>
                    <a:lnTo>
                      <a:pt x="82" y="128"/>
                    </a:lnTo>
                    <a:lnTo>
                      <a:pt x="64" y="119"/>
                    </a:lnTo>
                    <a:lnTo>
                      <a:pt x="50" y="105"/>
                    </a:lnTo>
                    <a:lnTo>
                      <a:pt x="40" y="87"/>
                    </a:lnTo>
                    <a:lnTo>
                      <a:pt x="40" y="80"/>
                    </a:lnTo>
                    <a:lnTo>
                      <a:pt x="38" y="71"/>
                    </a:lnTo>
                    <a:lnTo>
                      <a:pt x="42" y="51"/>
                    </a:lnTo>
                    <a:lnTo>
                      <a:pt x="52" y="35"/>
                    </a:lnTo>
                    <a:lnTo>
                      <a:pt x="66" y="23"/>
                    </a:lnTo>
                    <a:lnTo>
                      <a:pt x="84" y="14"/>
                    </a:lnTo>
                    <a:lnTo>
                      <a:pt x="104" y="9"/>
                    </a:lnTo>
                    <a:lnTo>
                      <a:pt x="128" y="8"/>
                    </a:lnTo>
                    <a:lnTo>
                      <a:pt x="149" y="9"/>
                    </a:lnTo>
                    <a:lnTo>
                      <a:pt x="169" y="14"/>
                    </a:lnTo>
                    <a:lnTo>
                      <a:pt x="187" y="23"/>
                    </a:lnTo>
                    <a:lnTo>
                      <a:pt x="203" y="35"/>
                    </a:lnTo>
                    <a:lnTo>
                      <a:pt x="211" y="51"/>
                    </a:lnTo>
                    <a:lnTo>
                      <a:pt x="215" y="71"/>
                    </a:lnTo>
                    <a:lnTo>
                      <a:pt x="215" y="80"/>
                    </a:lnTo>
                    <a:lnTo>
                      <a:pt x="213" y="87"/>
                    </a:lnTo>
                    <a:lnTo>
                      <a:pt x="203" y="105"/>
                    </a:lnTo>
                    <a:lnTo>
                      <a:pt x="189" y="119"/>
                    </a:lnTo>
                    <a:lnTo>
                      <a:pt x="171" y="128"/>
                    </a:lnTo>
                    <a:lnTo>
                      <a:pt x="149" y="133"/>
                    </a:lnTo>
                    <a:lnTo>
                      <a:pt x="128" y="134"/>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6" name="Freeform 22"/>
              <p:cNvSpPr>
                <a:spLocks noEditPoints="1"/>
              </p:cNvSpPr>
              <p:nvPr userDrawn="1"/>
            </p:nvSpPr>
            <p:spPr bwMode="auto">
              <a:xfrm>
                <a:off x="540" y="115"/>
                <a:ext cx="123" cy="137"/>
              </a:xfrm>
              <a:custGeom>
                <a:avLst/>
                <a:gdLst/>
                <a:ahLst/>
                <a:cxnLst>
                  <a:cxn ang="0">
                    <a:pos x="75" y="0"/>
                  </a:cxn>
                  <a:cxn ang="0">
                    <a:pos x="87" y="0"/>
                  </a:cxn>
                  <a:cxn ang="0">
                    <a:pos x="105" y="0"/>
                  </a:cxn>
                  <a:cxn ang="0">
                    <a:pos x="121" y="0"/>
                  </a:cxn>
                  <a:cxn ang="0">
                    <a:pos x="133" y="0"/>
                  </a:cxn>
                  <a:cxn ang="0">
                    <a:pos x="216" y="120"/>
                  </a:cxn>
                  <a:cxn ang="0">
                    <a:pos x="224" y="128"/>
                  </a:cxn>
                  <a:cxn ang="0">
                    <a:pos x="234" y="131"/>
                  </a:cxn>
                  <a:cxn ang="0">
                    <a:pos x="246" y="132"/>
                  </a:cxn>
                  <a:cxn ang="0">
                    <a:pos x="246" y="136"/>
                  </a:cxn>
                  <a:cxn ang="0">
                    <a:pos x="246" y="137"/>
                  </a:cxn>
                  <a:cxn ang="0">
                    <a:pos x="222" y="136"/>
                  </a:cxn>
                  <a:cxn ang="0">
                    <a:pos x="189" y="136"/>
                  </a:cxn>
                  <a:cxn ang="0">
                    <a:pos x="165" y="136"/>
                  </a:cxn>
                  <a:cxn ang="0">
                    <a:pos x="161" y="137"/>
                  </a:cxn>
                  <a:cxn ang="0">
                    <a:pos x="161" y="135"/>
                  </a:cxn>
                  <a:cxn ang="0">
                    <a:pos x="167" y="132"/>
                  </a:cxn>
                  <a:cxn ang="0">
                    <a:pos x="175" y="131"/>
                  </a:cxn>
                  <a:cxn ang="0">
                    <a:pos x="181" y="129"/>
                  </a:cxn>
                  <a:cxn ang="0">
                    <a:pos x="181" y="123"/>
                  </a:cxn>
                  <a:cxn ang="0">
                    <a:pos x="153" y="80"/>
                  </a:cxn>
                  <a:cxn ang="0">
                    <a:pos x="46" y="120"/>
                  </a:cxn>
                  <a:cxn ang="0">
                    <a:pos x="44" y="127"/>
                  </a:cxn>
                  <a:cxn ang="0">
                    <a:pos x="48" y="130"/>
                  </a:cxn>
                  <a:cxn ang="0">
                    <a:pos x="56" y="132"/>
                  </a:cxn>
                  <a:cxn ang="0">
                    <a:pos x="65" y="132"/>
                  </a:cxn>
                  <a:cxn ang="0">
                    <a:pos x="65" y="136"/>
                  </a:cxn>
                  <a:cxn ang="0">
                    <a:pos x="65" y="137"/>
                  </a:cxn>
                  <a:cxn ang="0">
                    <a:pos x="48" y="136"/>
                  </a:cxn>
                  <a:cxn ang="0">
                    <a:pos x="18" y="136"/>
                  </a:cxn>
                  <a:cxn ang="0">
                    <a:pos x="0" y="137"/>
                  </a:cxn>
                  <a:cxn ang="0">
                    <a:pos x="0" y="136"/>
                  </a:cxn>
                  <a:cxn ang="0">
                    <a:pos x="0" y="133"/>
                  </a:cxn>
                  <a:cxn ang="0">
                    <a:pos x="10" y="130"/>
                  </a:cxn>
                  <a:cxn ang="0">
                    <a:pos x="18" y="127"/>
                  </a:cxn>
                  <a:cxn ang="0">
                    <a:pos x="24" y="120"/>
                  </a:cxn>
                  <a:cxn ang="0">
                    <a:pos x="105" y="13"/>
                  </a:cxn>
                  <a:cxn ang="0">
                    <a:pos x="101" y="9"/>
                  </a:cxn>
                  <a:cxn ang="0">
                    <a:pos x="93" y="5"/>
                  </a:cxn>
                  <a:cxn ang="0">
                    <a:pos x="81" y="4"/>
                  </a:cxn>
                  <a:cxn ang="0">
                    <a:pos x="75" y="1"/>
                  </a:cxn>
                  <a:cxn ang="0">
                    <a:pos x="75" y="0"/>
                  </a:cxn>
                  <a:cxn ang="0">
                    <a:pos x="147" y="70"/>
                  </a:cxn>
                  <a:cxn ang="0">
                    <a:pos x="79" y="70"/>
                  </a:cxn>
                </a:cxnLst>
                <a:rect l="0" t="0" r="r" b="b"/>
                <a:pathLst>
                  <a:path w="246" h="137">
                    <a:moveTo>
                      <a:pt x="73" y="0"/>
                    </a:moveTo>
                    <a:lnTo>
                      <a:pt x="75" y="0"/>
                    </a:lnTo>
                    <a:lnTo>
                      <a:pt x="81" y="0"/>
                    </a:lnTo>
                    <a:lnTo>
                      <a:pt x="87" y="0"/>
                    </a:lnTo>
                    <a:lnTo>
                      <a:pt x="95" y="0"/>
                    </a:lnTo>
                    <a:lnTo>
                      <a:pt x="105" y="0"/>
                    </a:lnTo>
                    <a:lnTo>
                      <a:pt x="113" y="0"/>
                    </a:lnTo>
                    <a:lnTo>
                      <a:pt x="121" y="0"/>
                    </a:lnTo>
                    <a:lnTo>
                      <a:pt x="129" y="0"/>
                    </a:lnTo>
                    <a:lnTo>
                      <a:pt x="133" y="0"/>
                    </a:lnTo>
                    <a:lnTo>
                      <a:pt x="135" y="0"/>
                    </a:lnTo>
                    <a:lnTo>
                      <a:pt x="216" y="120"/>
                    </a:lnTo>
                    <a:lnTo>
                      <a:pt x="220" y="125"/>
                    </a:lnTo>
                    <a:lnTo>
                      <a:pt x="224" y="128"/>
                    </a:lnTo>
                    <a:lnTo>
                      <a:pt x="230" y="130"/>
                    </a:lnTo>
                    <a:lnTo>
                      <a:pt x="234" y="131"/>
                    </a:lnTo>
                    <a:lnTo>
                      <a:pt x="240" y="132"/>
                    </a:lnTo>
                    <a:lnTo>
                      <a:pt x="246" y="132"/>
                    </a:lnTo>
                    <a:lnTo>
                      <a:pt x="246" y="135"/>
                    </a:lnTo>
                    <a:lnTo>
                      <a:pt x="246" y="136"/>
                    </a:lnTo>
                    <a:lnTo>
                      <a:pt x="246" y="137"/>
                    </a:lnTo>
                    <a:lnTo>
                      <a:pt x="246" y="137"/>
                    </a:lnTo>
                    <a:lnTo>
                      <a:pt x="238" y="136"/>
                    </a:lnTo>
                    <a:lnTo>
                      <a:pt x="222" y="136"/>
                    </a:lnTo>
                    <a:lnTo>
                      <a:pt x="205" y="136"/>
                    </a:lnTo>
                    <a:lnTo>
                      <a:pt x="189" y="136"/>
                    </a:lnTo>
                    <a:lnTo>
                      <a:pt x="175" y="136"/>
                    </a:lnTo>
                    <a:lnTo>
                      <a:pt x="165" y="136"/>
                    </a:lnTo>
                    <a:lnTo>
                      <a:pt x="161" y="137"/>
                    </a:lnTo>
                    <a:lnTo>
                      <a:pt x="161" y="137"/>
                    </a:lnTo>
                    <a:lnTo>
                      <a:pt x="161" y="136"/>
                    </a:lnTo>
                    <a:lnTo>
                      <a:pt x="161" y="135"/>
                    </a:lnTo>
                    <a:lnTo>
                      <a:pt x="161" y="132"/>
                    </a:lnTo>
                    <a:lnTo>
                      <a:pt x="167" y="132"/>
                    </a:lnTo>
                    <a:lnTo>
                      <a:pt x="171" y="131"/>
                    </a:lnTo>
                    <a:lnTo>
                      <a:pt x="175" y="131"/>
                    </a:lnTo>
                    <a:lnTo>
                      <a:pt x="179" y="130"/>
                    </a:lnTo>
                    <a:lnTo>
                      <a:pt x="181" y="129"/>
                    </a:lnTo>
                    <a:lnTo>
                      <a:pt x="181" y="127"/>
                    </a:lnTo>
                    <a:lnTo>
                      <a:pt x="181" y="123"/>
                    </a:lnTo>
                    <a:lnTo>
                      <a:pt x="179" y="120"/>
                    </a:lnTo>
                    <a:lnTo>
                      <a:pt x="153" y="80"/>
                    </a:lnTo>
                    <a:lnTo>
                      <a:pt x="73" y="80"/>
                    </a:lnTo>
                    <a:lnTo>
                      <a:pt x="46" y="120"/>
                    </a:lnTo>
                    <a:lnTo>
                      <a:pt x="44" y="123"/>
                    </a:lnTo>
                    <a:lnTo>
                      <a:pt x="44" y="127"/>
                    </a:lnTo>
                    <a:lnTo>
                      <a:pt x="46" y="129"/>
                    </a:lnTo>
                    <a:lnTo>
                      <a:pt x="48" y="130"/>
                    </a:lnTo>
                    <a:lnTo>
                      <a:pt x="52" y="131"/>
                    </a:lnTo>
                    <a:lnTo>
                      <a:pt x="56" y="132"/>
                    </a:lnTo>
                    <a:lnTo>
                      <a:pt x="61" y="132"/>
                    </a:lnTo>
                    <a:lnTo>
                      <a:pt x="65" y="132"/>
                    </a:lnTo>
                    <a:lnTo>
                      <a:pt x="65" y="135"/>
                    </a:lnTo>
                    <a:lnTo>
                      <a:pt x="65" y="136"/>
                    </a:lnTo>
                    <a:lnTo>
                      <a:pt x="65" y="137"/>
                    </a:lnTo>
                    <a:lnTo>
                      <a:pt x="65" y="137"/>
                    </a:lnTo>
                    <a:lnTo>
                      <a:pt x="61" y="136"/>
                    </a:lnTo>
                    <a:lnTo>
                      <a:pt x="48" y="136"/>
                    </a:lnTo>
                    <a:lnTo>
                      <a:pt x="34" y="136"/>
                    </a:lnTo>
                    <a:lnTo>
                      <a:pt x="18" y="136"/>
                    </a:lnTo>
                    <a:lnTo>
                      <a:pt x="6" y="136"/>
                    </a:lnTo>
                    <a:lnTo>
                      <a:pt x="0" y="137"/>
                    </a:lnTo>
                    <a:lnTo>
                      <a:pt x="0" y="137"/>
                    </a:lnTo>
                    <a:lnTo>
                      <a:pt x="0" y="136"/>
                    </a:lnTo>
                    <a:lnTo>
                      <a:pt x="0" y="136"/>
                    </a:lnTo>
                    <a:lnTo>
                      <a:pt x="0" y="133"/>
                    </a:lnTo>
                    <a:lnTo>
                      <a:pt x="6" y="132"/>
                    </a:lnTo>
                    <a:lnTo>
                      <a:pt x="10" y="130"/>
                    </a:lnTo>
                    <a:lnTo>
                      <a:pt x="14" y="129"/>
                    </a:lnTo>
                    <a:lnTo>
                      <a:pt x="18" y="127"/>
                    </a:lnTo>
                    <a:lnTo>
                      <a:pt x="20" y="125"/>
                    </a:lnTo>
                    <a:lnTo>
                      <a:pt x="24" y="120"/>
                    </a:lnTo>
                    <a:lnTo>
                      <a:pt x="103" y="16"/>
                    </a:lnTo>
                    <a:lnTo>
                      <a:pt x="105" y="13"/>
                    </a:lnTo>
                    <a:lnTo>
                      <a:pt x="103" y="10"/>
                    </a:lnTo>
                    <a:lnTo>
                      <a:pt x="101" y="9"/>
                    </a:lnTo>
                    <a:lnTo>
                      <a:pt x="97" y="6"/>
                    </a:lnTo>
                    <a:lnTo>
                      <a:pt x="93" y="5"/>
                    </a:lnTo>
                    <a:lnTo>
                      <a:pt x="87" y="5"/>
                    </a:lnTo>
                    <a:lnTo>
                      <a:pt x="81" y="4"/>
                    </a:lnTo>
                    <a:lnTo>
                      <a:pt x="73" y="3"/>
                    </a:lnTo>
                    <a:lnTo>
                      <a:pt x="75" y="1"/>
                    </a:lnTo>
                    <a:lnTo>
                      <a:pt x="75" y="0"/>
                    </a:lnTo>
                    <a:lnTo>
                      <a:pt x="75" y="0"/>
                    </a:lnTo>
                    <a:lnTo>
                      <a:pt x="73" y="0"/>
                    </a:lnTo>
                    <a:close/>
                    <a:moveTo>
                      <a:pt x="147" y="70"/>
                    </a:moveTo>
                    <a:lnTo>
                      <a:pt x="115" y="20"/>
                    </a:lnTo>
                    <a:lnTo>
                      <a:pt x="79" y="70"/>
                    </a:lnTo>
                    <a:lnTo>
                      <a:pt x="147" y="7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Rectangle 23"/>
              <p:cNvSpPr>
                <a:spLocks noChangeArrowheads="1"/>
              </p:cNvSpPr>
              <p:nvPr userDrawn="1"/>
            </p:nvSpPr>
            <p:spPr bwMode="auto">
              <a:xfrm>
                <a:off x="931" y="116"/>
                <a:ext cx="1" cy="1"/>
              </a:xfrm>
              <a:prstGeom prst="rect">
                <a:avLst/>
              </a:prstGeom>
              <a:solidFill>
                <a:srgbClr val="FFFFFF"/>
              </a:solid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48" name="Freeform 24"/>
              <p:cNvSpPr>
                <a:spLocks noEditPoints="1"/>
              </p:cNvSpPr>
              <p:nvPr userDrawn="1"/>
            </p:nvSpPr>
            <p:spPr bwMode="auto">
              <a:xfrm>
                <a:off x="894" y="116"/>
                <a:ext cx="123" cy="136"/>
              </a:xfrm>
              <a:custGeom>
                <a:avLst/>
                <a:gdLst/>
                <a:ahLst/>
                <a:cxnLst>
                  <a:cxn ang="0">
                    <a:pos x="241" y="131"/>
                  </a:cxn>
                  <a:cxn ang="0">
                    <a:pos x="231" y="129"/>
                  </a:cxn>
                  <a:cxn ang="0">
                    <a:pos x="221" y="125"/>
                  </a:cxn>
                  <a:cxn ang="0">
                    <a:pos x="135" y="0"/>
                  </a:cxn>
                  <a:cxn ang="0">
                    <a:pos x="130" y="0"/>
                  </a:cxn>
                  <a:cxn ang="0">
                    <a:pos x="116" y="0"/>
                  </a:cxn>
                  <a:cxn ang="0">
                    <a:pos x="98" y="0"/>
                  </a:cxn>
                  <a:cxn ang="0">
                    <a:pos x="82" y="0"/>
                  </a:cxn>
                  <a:cxn ang="0">
                    <a:pos x="76" y="0"/>
                  </a:cxn>
                  <a:cxn ang="0">
                    <a:pos x="76" y="3"/>
                  </a:cxn>
                  <a:cxn ang="0">
                    <a:pos x="88" y="4"/>
                  </a:cxn>
                  <a:cxn ang="0">
                    <a:pos x="98" y="6"/>
                  </a:cxn>
                  <a:cxn ang="0">
                    <a:pos x="104" y="10"/>
                  </a:cxn>
                  <a:cxn ang="0">
                    <a:pos x="104" y="15"/>
                  </a:cxn>
                  <a:cxn ang="0">
                    <a:pos x="20" y="124"/>
                  </a:cxn>
                  <a:cxn ang="0">
                    <a:pos x="14" y="129"/>
                  </a:cxn>
                  <a:cxn ang="0">
                    <a:pos x="6" y="131"/>
                  </a:cxn>
                  <a:cxn ang="0">
                    <a:pos x="0" y="135"/>
                  </a:cxn>
                  <a:cxn ang="0">
                    <a:pos x="0" y="136"/>
                  </a:cxn>
                  <a:cxn ang="0">
                    <a:pos x="6" y="136"/>
                  </a:cxn>
                  <a:cxn ang="0">
                    <a:pos x="34" y="136"/>
                  </a:cxn>
                  <a:cxn ang="0">
                    <a:pos x="50" y="136"/>
                  </a:cxn>
                  <a:cxn ang="0">
                    <a:pos x="60" y="136"/>
                  </a:cxn>
                  <a:cxn ang="0">
                    <a:pos x="66" y="136"/>
                  </a:cxn>
                  <a:cxn ang="0">
                    <a:pos x="66" y="136"/>
                  </a:cxn>
                  <a:cxn ang="0">
                    <a:pos x="66" y="132"/>
                  </a:cxn>
                  <a:cxn ang="0">
                    <a:pos x="56" y="131"/>
                  </a:cxn>
                  <a:cxn ang="0">
                    <a:pos x="48" y="130"/>
                  </a:cxn>
                  <a:cxn ang="0">
                    <a:pos x="44" y="126"/>
                  </a:cxn>
                  <a:cxn ang="0">
                    <a:pos x="46" y="120"/>
                  </a:cxn>
                  <a:cxn ang="0">
                    <a:pos x="153" y="80"/>
                  </a:cxn>
                  <a:cxn ang="0">
                    <a:pos x="181" y="124"/>
                  </a:cxn>
                  <a:cxn ang="0">
                    <a:pos x="181" y="128"/>
                  </a:cxn>
                  <a:cxn ang="0">
                    <a:pos x="175" y="130"/>
                  </a:cxn>
                  <a:cxn ang="0">
                    <a:pos x="167" y="131"/>
                  </a:cxn>
                  <a:cxn ang="0">
                    <a:pos x="161" y="135"/>
                  </a:cxn>
                  <a:cxn ang="0">
                    <a:pos x="161" y="136"/>
                  </a:cxn>
                  <a:cxn ang="0">
                    <a:pos x="165" y="136"/>
                  </a:cxn>
                  <a:cxn ang="0">
                    <a:pos x="189" y="136"/>
                  </a:cxn>
                  <a:cxn ang="0">
                    <a:pos x="219" y="136"/>
                  </a:cxn>
                  <a:cxn ang="0">
                    <a:pos x="243" y="136"/>
                  </a:cxn>
                  <a:cxn ang="0">
                    <a:pos x="247" y="136"/>
                  </a:cxn>
                  <a:cxn ang="0">
                    <a:pos x="247" y="135"/>
                  </a:cxn>
                  <a:cxn ang="0">
                    <a:pos x="80" y="70"/>
                  </a:cxn>
                  <a:cxn ang="0">
                    <a:pos x="147" y="70"/>
                  </a:cxn>
                </a:cxnLst>
                <a:rect l="0" t="0" r="r" b="b"/>
                <a:pathLst>
                  <a:path w="247" h="136">
                    <a:moveTo>
                      <a:pt x="247" y="132"/>
                    </a:moveTo>
                    <a:lnTo>
                      <a:pt x="241" y="131"/>
                    </a:lnTo>
                    <a:lnTo>
                      <a:pt x="235" y="130"/>
                    </a:lnTo>
                    <a:lnTo>
                      <a:pt x="231" y="129"/>
                    </a:lnTo>
                    <a:lnTo>
                      <a:pt x="225" y="127"/>
                    </a:lnTo>
                    <a:lnTo>
                      <a:pt x="221" y="125"/>
                    </a:lnTo>
                    <a:lnTo>
                      <a:pt x="217" y="120"/>
                    </a:lnTo>
                    <a:lnTo>
                      <a:pt x="135" y="0"/>
                    </a:lnTo>
                    <a:lnTo>
                      <a:pt x="133" y="0"/>
                    </a:lnTo>
                    <a:lnTo>
                      <a:pt x="130" y="0"/>
                    </a:lnTo>
                    <a:lnTo>
                      <a:pt x="124" y="0"/>
                    </a:lnTo>
                    <a:lnTo>
                      <a:pt x="116" y="0"/>
                    </a:lnTo>
                    <a:lnTo>
                      <a:pt x="106" y="0"/>
                    </a:lnTo>
                    <a:lnTo>
                      <a:pt x="98" y="0"/>
                    </a:lnTo>
                    <a:lnTo>
                      <a:pt x="88" y="0"/>
                    </a:lnTo>
                    <a:lnTo>
                      <a:pt x="82" y="0"/>
                    </a:lnTo>
                    <a:lnTo>
                      <a:pt x="78" y="0"/>
                    </a:lnTo>
                    <a:lnTo>
                      <a:pt x="76" y="0"/>
                    </a:lnTo>
                    <a:lnTo>
                      <a:pt x="76" y="0"/>
                    </a:lnTo>
                    <a:lnTo>
                      <a:pt x="76" y="3"/>
                    </a:lnTo>
                    <a:lnTo>
                      <a:pt x="82" y="3"/>
                    </a:lnTo>
                    <a:lnTo>
                      <a:pt x="88" y="4"/>
                    </a:lnTo>
                    <a:lnTo>
                      <a:pt x="94" y="5"/>
                    </a:lnTo>
                    <a:lnTo>
                      <a:pt x="98" y="6"/>
                    </a:lnTo>
                    <a:lnTo>
                      <a:pt x="102" y="8"/>
                    </a:lnTo>
                    <a:lnTo>
                      <a:pt x="104" y="10"/>
                    </a:lnTo>
                    <a:lnTo>
                      <a:pt x="106" y="12"/>
                    </a:lnTo>
                    <a:lnTo>
                      <a:pt x="104" y="15"/>
                    </a:lnTo>
                    <a:lnTo>
                      <a:pt x="24" y="120"/>
                    </a:lnTo>
                    <a:lnTo>
                      <a:pt x="20" y="124"/>
                    </a:lnTo>
                    <a:lnTo>
                      <a:pt x="18" y="127"/>
                    </a:lnTo>
                    <a:lnTo>
                      <a:pt x="14" y="129"/>
                    </a:lnTo>
                    <a:lnTo>
                      <a:pt x="10" y="130"/>
                    </a:lnTo>
                    <a:lnTo>
                      <a:pt x="6" y="131"/>
                    </a:lnTo>
                    <a:lnTo>
                      <a:pt x="0" y="132"/>
                    </a:lnTo>
                    <a:lnTo>
                      <a:pt x="0" y="135"/>
                    </a:lnTo>
                    <a:lnTo>
                      <a:pt x="0" y="136"/>
                    </a:lnTo>
                    <a:lnTo>
                      <a:pt x="0" y="136"/>
                    </a:lnTo>
                    <a:lnTo>
                      <a:pt x="2" y="136"/>
                    </a:lnTo>
                    <a:lnTo>
                      <a:pt x="6" y="136"/>
                    </a:lnTo>
                    <a:lnTo>
                      <a:pt x="18" y="136"/>
                    </a:lnTo>
                    <a:lnTo>
                      <a:pt x="34" y="136"/>
                    </a:lnTo>
                    <a:lnTo>
                      <a:pt x="42" y="136"/>
                    </a:lnTo>
                    <a:lnTo>
                      <a:pt x="50" y="136"/>
                    </a:lnTo>
                    <a:lnTo>
                      <a:pt x="56" y="136"/>
                    </a:lnTo>
                    <a:lnTo>
                      <a:pt x="60" y="136"/>
                    </a:lnTo>
                    <a:lnTo>
                      <a:pt x="64" y="136"/>
                    </a:lnTo>
                    <a:lnTo>
                      <a:pt x="66" y="136"/>
                    </a:lnTo>
                    <a:lnTo>
                      <a:pt x="66" y="136"/>
                    </a:lnTo>
                    <a:lnTo>
                      <a:pt x="66" y="136"/>
                    </a:lnTo>
                    <a:lnTo>
                      <a:pt x="66" y="135"/>
                    </a:lnTo>
                    <a:lnTo>
                      <a:pt x="66" y="132"/>
                    </a:lnTo>
                    <a:lnTo>
                      <a:pt x="60" y="131"/>
                    </a:lnTo>
                    <a:lnTo>
                      <a:pt x="56" y="131"/>
                    </a:lnTo>
                    <a:lnTo>
                      <a:pt x="52" y="130"/>
                    </a:lnTo>
                    <a:lnTo>
                      <a:pt x="48" y="130"/>
                    </a:lnTo>
                    <a:lnTo>
                      <a:pt x="46" y="128"/>
                    </a:lnTo>
                    <a:lnTo>
                      <a:pt x="44" y="126"/>
                    </a:lnTo>
                    <a:lnTo>
                      <a:pt x="44" y="124"/>
                    </a:lnTo>
                    <a:lnTo>
                      <a:pt x="46" y="120"/>
                    </a:lnTo>
                    <a:lnTo>
                      <a:pt x="74" y="80"/>
                    </a:lnTo>
                    <a:lnTo>
                      <a:pt x="153" y="80"/>
                    </a:lnTo>
                    <a:lnTo>
                      <a:pt x="179" y="120"/>
                    </a:lnTo>
                    <a:lnTo>
                      <a:pt x="181" y="124"/>
                    </a:lnTo>
                    <a:lnTo>
                      <a:pt x="181" y="126"/>
                    </a:lnTo>
                    <a:lnTo>
                      <a:pt x="181" y="128"/>
                    </a:lnTo>
                    <a:lnTo>
                      <a:pt x="179" y="130"/>
                    </a:lnTo>
                    <a:lnTo>
                      <a:pt x="175" y="130"/>
                    </a:lnTo>
                    <a:lnTo>
                      <a:pt x="171" y="131"/>
                    </a:lnTo>
                    <a:lnTo>
                      <a:pt x="167" y="131"/>
                    </a:lnTo>
                    <a:lnTo>
                      <a:pt x="161" y="132"/>
                    </a:lnTo>
                    <a:lnTo>
                      <a:pt x="161" y="135"/>
                    </a:lnTo>
                    <a:lnTo>
                      <a:pt x="161" y="136"/>
                    </a:lnTo>
                    <a:lnTo>
                      <a:pt x="161" y="136"/>
                    </a:lnTo>
                    <a:lnTo>
                      <a:pt x="161" y="136"/>
                    </a:lnTo>
                    <a:lnTo>
                      <a:pt x="165" y="136"/>
                    </a:lnTo>
                    <a:lnTo>
                      <a:pt x="175" y="136"/>
                    </a:lnTo>
                    <a:lnTo>
                      <a:pt x="189" y="136"/>
                    </a:lnTo>
                    <a:lnTo>
                      <a:pt x="203" y="136"/>
                    </a:lnTo>
                    <a:lnTo>
                      <a:pt x="219" y="136"/>
                    </a:lnTo>
                    <a:lnTo>
                      <a:pt x="233" y="136"/>
                    </a:lnTo>
                    <a:lnTo>
                      <a:pt x="243" y="136"/>
                    </a:lnTo>
                    <a:lnTo>
                      <a:pt x="247" y="136"/>
                    </a:lnTo>
                    <a:lnTo>
                      <a:pt x="247" y="136"/>
                    </a:lnTo>
                    <a:lnTo>
                      <a:pt x="247" y="136"/>
                    </a:lnTo>
                    <a:lnTo>
                      <a:pt x="247" y="135"/>
                    </a:lnTo>
                    <a:lnTo>
                      <a:pt x="247" y="132"/>
                    </a:lnTo>
                    <a:close/>
                    <a:moveTo>
                      <a:pt x="80" y="70"/>
                    </a:moveTo>
                    <a:lnTo>
                      <a:pt x="116" y="20"/>
                    </a:lnTo>
                    <a:lnTo>
                      <a:pt x="147" y="70"/>
                    </a:lnTo>
                    <a:lnTo>
                      <a:pt x="80" y="7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9" name="Freeform 25"/>
              <p:cNvSpPr>
                <a:spLocks noEditPoints="1"/>
              </p:cNvSpPr>
              <p:nvPr userDrawn="1"/>
            </p:nvSpPr>
            <p:spPr bwMode="auto">
              <a:xfrm>
                <a:off x="1787" y="198"/>
                <a:ext cx="108" cy="54"/>
              </a:xfrm>
              <a:custGeom>
                <a:avLst/>
                <a:gdLst/>
                <a:ahLst/>
                <a:cxnLst>
                  <a:cxn ang="0">
                    <a:pos x="58" y="0"/>
                  </a:cxn>
                  <a:cxn ang="0">
                    <a:pos x="58" y="9"/>
                  </a:cxn>
                  <a:cxn ang="0">
                    <a:pos x="58" y="19"/>
                  </a:cxn>
                  <a:cxn ang="0">
                    <a:pos x="58" y="27"/>
                  </a:cxn>
                  <a:cxn ang="0">
                    <a:pos x="58" y="29"/>
                  </a:cxn>
                  <a:cxn ang="0">
                    <a:pos x="59" y="40"/>
                  </a:cxn>
                  <a:cxn ang="0">
                    <a:pos x="63" y="46"/>
                  </a:cxn>
                  <a:cxn ang="0">
                    <a:pos x="69" y="48"/>
                  </a:cxn>
                  <a:cxn ang="0">
                    <a:pos x="81" y="50"/>
                  </a:cxn>
                  <a:cxn ang="0">
                    <a:pos x="81" y="54"/>
                  </a:cxn>
                  <a:cxn ang="0">
                    <a:pos x="75" y="54"/>
                  </a:cxn>
                  <a:cxn ang="0">
                    <a:pos x="59" y="53"/>
                  </a:cxn>
                  <a:cxn ang="0">
                    <a:pos x="40" y="53"/>
                  </a:cxn>
                  <a:cxn ang="0">
                    <a:pos x="28" y="53"/>
                  </a:cxn>
                  <a:cxn ang="0">
                    <a:pos x="14" y="53"/>
                  </a:cxn>
                  <a:cxn ang="0">
                    <a:pos x="4" y="54"/>
                  </a:cxn>
                  <a:cxn ang="0">
                    <a:pos x="0" y="54"/>
                  </a:cxn>
                  <a:cxn ang="0">
                    <a:pos x="0" y="50"/>
                  </a:cxn>
                  <a:cxn ang="0">
                    <a:pos x="10" y="49"/>
                  </a:cxn>
                  <a:cxn ang="0">
                    <a:pos x="18" y="46"/>
                  </a:cxn>
                  <a:cxn ang="0">
                    <a:pos x="22" y="39"/>
                  </a:cxn>
                  <a:cxn ang="0">
                    <a:pos x="24" y="29"/>
                  </a:cxn>
                  <a:cxn ang="0">
                    <a:pos x="24" y="0"/>
                  </a:cxn>
                  <a:cxn ang="0">
                    <a:pos x="58" y="0"/>
                  </a:cxn>
                  <a:cxn ang="0">
                    <a:pos x="139" y="0"/>
                  </a:cxn>
                  <a:cxn ang="0">
                    <a:pos x="151" y="9"/>
                  </a:cxn>
                  <a:cxn ang="0">
                    <a:pos x="161" y="18"/>
                  </a:cxn>
                  <a:cxn ang="0">
                    <a:pos x="169" y="25"/>
                  </a:cxn>
                  <a:cxn ang="0">
                    <a:pos x="181" y="36"/>
                  </a:cxn>
                  <a:cxn ang="0">
                    <a:pos x="191" y="43"/>
                  </a:cxn>
                  <a:cxn ang="0">
                    <a:pos x="197" y="47"/>
                  </a:cxn>
                  <a:cxn ang="0">
                    <a:pos x="205" y="49"/>
                  </a:cxn>
                  <a:cxn ang="0">
                    <a:pos x="216" y="50"/>
                  </a:cxn>
                  <a:cxn ang="0">
                    <a:pos x="216" y="54"/>
                  </a:cxn>
                  <a:cxn ang="0">
                    <a:pos x="214" y="54"/>
                  </a:cxn>
                  <a:cxn ang="0">
                    <a:pos x="211" y="54"/>
                  </a:cxn>
                  <a:cxn ang="0">
                    <a:pos x="205" y="53"/>
                  </a:cxn>
                  <a:cxn ang="0">
                    <a:pos x="199" y="53"/>
                  </a:cxn>
                  <a:cxn ang="0">
                    <a:pos x="193" y="53"/>
                  </a:cxn>
                  <a:cxn ang="0">
                    <a:pos x="187" y="53"/>
                  </a:cxn>
                  <a:cxn ang="0">
                    <a:pos x="179" y="53"/>
                  </a:cxn>
                  <a:cxn ang="0">
                    <a:pos x="171" y="54"/>
                  </a:cxn>
                  <a:cxn ang="0">
                    <a:pos x="167" y="54"/>
                  </a:cxn>
                  <a:cxn ang="0">
                    <a:pos x="149" y="42"/>
                  </a:cxn>
                  <a:cxn ang="0">
                    <a:pos x="135" y="27"/>
                  </a:cxn>
                  <a:cxn ang="0">
                    <a:pos x="121" y="15"/>
                  </a:cxn>
                  <a:cxn ang="0">
                    <a:pos x="111" y="7"/>
                  </a:cxn>
                  <a:cxn ang="0">
                    <a:pos x="101" y="0"/>
                  </a:cxn>
                  <a:cxn ang="0">
                    <a:pos x="139" y="0"/>
                  </a:cxn>
                </a:cxnLst>
                <a:rect l="0" t="0" r="r" b="b"/>
                <a:pathLst>
                  <a:path w="216" h="54">
                    <a:moveTo>
                      <a:pt x="58" y="0"/>
                    </a:moveTo>
                    <a:lnTo>
                      <a:pt x="58" y="9"/>
                    </a:lnTo>
                    <a:lnTo>
                      <a:pt x="58" y="19"/>
                    </a:lnTo>
                    <a:lnTo>
                      <a:pt x="58" y="27"/>
                    </a:lnTo>
                    <a:lnTo>
                      <a:pt x="58" y="29"/>
                    </a:lnTo>
                    <a:lnTo>
                      <a:pt x="59" y="40"/>
                    </a:lnTo>
                    <a:lnTo>
                      <a:pt x="63" y="46"/>
                    </a:lnTo>
                    <a:lnTo>
                      <a:pt x="69" y="48"/>
                    </a:lnTo>
                    <a:lnTo>
                      <a:pt x="81" y="50"/>
                    </a:lnTo>
                    <a:lnTo>
                      <a:pt x="81" y="54"/>
                    </a:lnTo>
                    <a:lnTo>
                      <a:pt x="75" y="54"/>
                    </a:lnTo>
                    <a:lnTo>
                      <a:pt x="59" y="53"/>
                    </a:lnTo>
                    <a:lnTo>
                      <a:pt x="40" y="53"/>
                    </a:lnTo>
                    <a:lnTo>
                      <a:pt x="28" y="53"/>
                    </a:lnTo>
                    <a:lnTo>
                      <a:pt x="14" y="53"/>
                    </a:lnTo>
                    <a:lnTo>
                      <a:pt x="4" y="54"/>
                    </a:lnTo>
                    <a:lnTo>
                      <a:pt x="0" y="54"/>
                    </a:lnTo>
                    <a:lnTo>
                      <a:pt x="0" y="50"/>
                    </a:lnTo>
                    <a:lnTo>
                      <a:pt x="10" y="49"/>
                    </a:lnTo>
                    <a:lnTo>
                      <a:pt x="18" y="46"/>
                    </a:lnTo>
                    <a:lnTo>
                      <a:pt x="22" y="39"/>
                    </a:lnTo>
                    <a:lnTo>
                      <a:pt x="24" y="29"/>
                    </a:lnTo>
                    <a:lnTo>
                      <a:pt x="24" y="0"/>
                    </a:lnTo>
                    <a:lnTo>
                      <a:pt x="58" y="0"/>
                    </a:lnTo>
                    <a:close/>
                    <a:moveTo>
                      <a:pt x="139" y="0"/>
                    </a:moveTo>
                    <a:lnTo>
                      <a:pt x="151" y="9"/>
                    </a:lnTo>
                    <a:lnTo>
                      <a:pt x="161" y="18"/>
                    </a:lnTo>
                    <a:lnTo>
                      <a:pt x="169" y="25"/>
                    </a:lnTo>
                    <a:lnTo>
                      <a:pt x="181" y="36"/>
                    </a:lnTo>
                    <a:lnTo>
                      <a:pt x="191" y="43"/>
                    </a:lnTo>
                    <a:lnTo>
                      <a:pt x="197" y="47"/>
                    </a:lnTo>
                    <a:lnTo>
                      <a:pt x="205" y="49"/>
                    </a:lnTo>
                    <a:lnTo>
                      <a:pt x="216" y="50"/>
                    </a:lnTo>
                    <a:lnTo>
                      <a:pt x="216" y="54"/>
                    </a:lnTo>
                    <a:lnTo>
                      <a:pt x="214" y="54"/>
                    </a:lnTo>
                    <a:lnTo>
                      <a:pt x="211" y="54"/>
                    </a:lnTo>
                    <a:lnTo>
                      <a:pt x="205" y="53"/>
                    </a:lnTo>
                    <a:lnTo>
                      <a:pt x="199" y="53"/>
                    </a:lnTo>
                    <a:lnTo>
                      <a:pt x="193" y="53"/>
                    </a:lnTo>
                    <a:lnTo>
                      <a:pt x="187" y="53"/>
                    </a:lnTo>
                    <a:lnTo>
                      <a:pt x="179" y="53"/>
                    </a:lnTo>
                    <a:lnTo>
                      <a:pt x="171" y="54"/>
                    </a:lnTo>
                    <a:lnTo>
                      <a:pt x="167" y="54"/>
                    </a:lnTo>
                    <a:lnTo>
                      <a:pt x="149" y="42"/>
                    </a:lnTo>
                    <a:lnTo>
                      <a:pt x="135" y="27"/>
                    </a:lnTo>
                    <a:lnTo>
                      <a:pt x="121" y="15"/>
                    </a:lnTo>
                    <a:lnTo>
                      <a:pt x="111" y="7"/>
                    </a:lnTo>
                    <a:lnTo>
                      <a:pt x="101" y="0"/>
                    </a:lnTo>
                    <a:lnTo>
                      <a:pt x="139" y="0"/>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0" name="Freeform 26"/>
              <p:cNvSpPr>
                <a:spLocks noEditPoints="1"/>
              </p:cNvSpPr>
              <p:nvPr userDrawn="1"/>
            </p:nvSpPr>
            <p:spPr bwMode="auto">
              <a:xfrm>
                <a:off x="1787" y="115"/>
                <a:ext cx="85" cy="83"/>
              </a:xfrm>
              <a:custGeom>
                <a:avLst/>
                <a:gdLst/>
                <a:ahLst/>
                <a:cxnLst>
                  <a:cxn ang="0">
                    <a:pos x="171" y="35"/>
                  </a:cxn>
                  <a:cxn ang="0">
                    <a:pos x="167" y="24"/>
                  </a:cxn>
                  <a:cxn ang="0">
                    <a:pos x="157" y="15"/>
                  </a:cxn>
                  <a:cxn ang="0">
                    <a:pos x="143" y="7"/>
                  </a:cxn>
                  <a:cxn ang="0">
                    <a:pos x="125" y="3"/>
                  </a:cxn>
                  <a:cxn ang="0">
                    <a:pos x="103" y="1"/>
                  </a:cxn>
                  <a:cxn ang="0">
                    <a:pos x="83" y="0"/>
                  </a:cxn>
                  <a:cxn ang="0">
                    <a:pos x="63" y="1"/>
                  </a:cxn>
                  <a:cxn ang="0">
                    <a:pos x="46" y="1"/>
                  </a:cxn>
                  <a:cxn ang="0">
                    <a:pos x="32" y="2"/>
                  </a:cxn>
                  <a:cxn ang="0">
                    <a:pos x="26" y="2"/>
                  </a:cxn>
                  <a:cxn ang="0">
                    <a:pos x="18" y="2"/>
                  </a:cxn>
                  <a:cxn ang="0">
                    <a:pos x="12" y="2"/>
                  </a:cxn>
                  <a:cxn ang="0">
                    <a:pos x="6" y="1"/>
                  </a:cxn>
                  <a:cxn ang="0">
                    <a:pos x="2" y="1"/>
                  </a:cxn>
                  <a:cxn ang="0">
                    <a:pos x="0" y="1"/>
                  </a:cxn>
                  <a:cxn ang="0">
                    <a:pos x="0" y="4"/>
                  </a:cxn>
                  <a:cxn ang="0">
                    <a:pos x="10" y="5"/>
                  </a:cxn>
                  <a:cxn ang="0">
                    <a:pos x="18" y="9"/>
                  </a:cxn>
                  <a:cxn ang="0">
                    <a:pos x="22" y="14"/>
                  </a:cxn>
                  <a:cxn ang="0">
                    <a:pos x="24" y="23"/>
                  </a:cxn>
                  <a:cxn ang="0">
                    <a:pos x="24" y="83"/>
                  </a:cxn>
                  <a:cxn ang="0">
                    <a:pos x="58" y="83"/>
                  </a:cxn>
                  <a:cxn ang="0">
                    <a:pos x="58" y="79"/>
                  </a:cxn>
                  <a:cxn ang="0">
                    <a:pos x="58" y="74"/>
                  </a:cxn>
                  <a:cxn ang="0">
                    <a:pos x="58" y="72"/>
                  </a:cxn>
                  <a:cxn ang="0">
                    <a:pos x="58" y="72"/>
                  </a:cxn>
                  <a:cxn ang="0">
                    <a:pos x="73" y="72"/>
                  </a:cxn>
                  <a:cxn ang="0">
                    <a:pos x="87" y="77"/>
                  </a:cxn>
                  <a:cxn ang="0">
                    <a:pos x="101" y="83"/>
                  </a:cxn>
                  <a:cxn ang="0">
                    <a:pos x="139" y="83"/>
                  </a:cxn>
                  <a:cxn ang="0">
                    <a:pos x="133" y="79"/>
                  </a:cxn>
                  <a:cxn ang="0">
                    <a:pos x="127" y="74"/>
                  </a:cxn>
                  <a:cxn ang="0">
                    <a:pos x="121" y="71"/>
                  </a:cxn>
                  <a:cxn ang="0">
                    <a:pos x="115" y="68"/>
                  </a:cxn>
                  <a:cxn ang="0">
                    <a:pos x="125" y="65"/>
                  </a:cxn>
                  <a:cxn ang="0">
                    <a:pos x="137" y="63"/>
                  </a:cxn>
                  <a:cxn ang="0">
                    <a:pos x="149" y="60"/>
                  </a:cxn>
                  <a:cxn ang="0">
                    <a:pos x="161" y="54"/>
                  </a:cxn>
                  <a:cxn ang="0">
                    <a:pos x="169" y="46"/>
                  </a:cxn>
                  <a:cxn ang="0">
                    <a:pos x="171" y="35"/>
                  </a:cxn>
                  <a:cxn ang="0">
                    <a:pos x="58" y="65"/>
                  </a:cxn>
                  <a:cxn ang="0">
                    <a:pos x="58" y="10"/>
                  </a:cxn>
                  <a:cxn ang="0">
                    <a:pos x="69" y="9"/>
                  </a:cxn>
                  <a:cxn ang="0">
                    <a:pos x="83" y="7"/>
                  </a:cxn>
                  <a:cxn ang="0">
                    <a:pos x="97" y="9"/>
                  </a:cxn>
                  <a:cxn ang="0">
                    <a:pos x="111" y="11"/>
                  </a:cxn>
                  <a:cxn ang="0">
                    <a:pos x="123" y="16"/>
                  </a:cxn>
                  <a:cxn ang="0">
                    <a:pos x="131" y="25"/>
                  </a:cxn>
                  <a:cxn ang="0">
                    <a:pos x="135" y="36"/>
                  </a:cxn>
                  <a:cxn ang="0">
                    <a:pos x="133" y="48"/>
                  </a:cxn>
                  <a:cxn ang="0">
                    <a:pos x="123" y="55"/>
                  </a:cxn>
                  <a:cxn ang="0">
                    <a:pos x="111" y="61"/>
                  </a:cxn>
                  <a:cxn ang="0">
                    <a:pos x="97" y="64"/>
                  </a:cxn>
                  <a:cxn ang="0">
                    <a:pos x="83" y="67"/>
                  </a:cxn>
                  <a:cxn ang="0">
                    <a:pos x="69" y="67"/>
                  </a:cxn>
                  <a:cxn ang="0">
                    <a:pos x="58" y="65"/>
                  </a:cxn>
                </a:cxnLst>
                <a:rect l="0" t="0" r="r" b="b"/>
                <a:pathLst>
                  <a:path w="171" h="83">
                    <a:moveTo>
                      <a:pt x="171" y="35"/>
                    </a:moveTo>
                    <a:lnTo>
                      <a:pt x="167" y="24"/>
                    </a:lnTo>
                    <a:lnTo>
                      <a:pt x="157" y="15"/>
                    </a:lnTo>
                    <a:lnTo>
                      <a:pt x="143" y="7"/>
                    </a:lnTo>
                    <a:lnTo>
                      <a:pt x="125" y="3"/>
                    </a:lnTo>
                    <a:lnTo>
                      <a:pt x="103" y="1"/>
                    </a:lnTo>
                    <a:lnTo>
                      <a:pt x="83" y="0"/>
                    </a:lnTo>
                    <a:lnTo>
                      <a:pt x="63" y="1"/>
                    </a:lnTo>
                    <a:lnTo>
                      <a:pt x="46" y="1"/>
                    </a:lnTo>
                    <a:lnTo>
                      <a:pt x="32" y="2"/>
                    </a:lnTo>
                    <a:lnTo>
                      <a:pt x="26" y="2"/>
                    </a:lnTo>
                    <a:lnTo>
                      <a:pt x="18" y="2"/>
                    </a:lnTo>
                    <a:lnTo>
                      <a:pt x="12" y="2"/>
                    </a:lnTo>
                    <a:lnTo>
                      <a:pt x="6" y="1"/>
                    </a:lnTo>
                    <a:lnTo>
                      <a:pt x="2" y="1"/>
                    </a:lnTo>
                    <a:lnTo>
                      <a:pt x="0" y="1"/>
                    </a:lnTo>
                    <a:lnTo>
                      <a:pt x="0" y="4"/>
                    </a:lnTo>
                    <a:lnTo>
                      <a:pt x="10" y="5"/>
                    </a:lnTo>
                    <a:lnTo>
                      <a:pt x="18" y="9"/>
                    </a:lnTo>
                    <a:lnTo>
                      <a:pt x="22" y="14"/>
                    </a:lnTo>
                    <a:lnTo>
                      <a:pt x="24" y="23"/>
                    </a:lnTo>
                    <a:lnTo>
                      <a:pt x="24" y="83"/>
                    </a:lnTo>
                    <a:lnTo>
                      <a:pt x="58" y="83"/>
                    </a:lnTo>
                    <a:lnTo>
                      <a:pt x="58" y="79"/>
                    </a:lnTo>
                    <a:lnTo>
                      <a:pt x="58" y="74"/>
                    </a:lnTo>
                    <a:lnTo>
                      <a:pt x="58" y="72"/>
                    </a:lnTo>
                    <a:lnTo>
                      <a:pt x="58" y="72"/>
                    </a:lnTo>
                    <a:lnTo>
                      <a:pt x="73" y="72"/>
                    </a:lnTo>
                    <a:lnTo>
                      <a:pt x="87" y="77"/>
                    </a:lnTo>
                    <a:lnTo>
                      <a:pt x="101" y="83"/>
                    </a:lnTo>
                    <a:lnTo>
                      <a:pt x="139" y="83"/>
                    </a:lnTo>
                    <a:lnTo>
                      <a:pt x="133" y="79"/>
                    </a:lnTo>
                    <a:lnTo>
                      <a:pt x="127" y="74"/>
                    </a:lnTo>
                    <a:lnTo>
                      <a:pt x="121" y="71"/>
                    </a:lnTo>
                    <a:lnTo>
                      <a:pt x="115" y="68"/>
                    </a:lnTo>
                    <a:lnTo>
                      <a:pt x="125" y="65"/>
                    </a:lnTo>
                    <a:lnTo>
                      <a:pt x="137" y="63"/>
                    </a:lnTo>
                    <a:lnTo>
                      <a:pt x="149" y="60"/>
                    </a:lnTo>
                    <a:lnTo>
                      <a:pt x="161" y="54"/>
                    </a:lnTo>
                    <a:lnTo>
                      <a:pt x="169" y="46"/>
                    </a:lnTo>
                    <a:lnTo>
                      <a:pt x="171" y="35"/>
                    </a:lnTo>
                    <a:close/>
                    <a:moveTo>
                      <a:pt x="58" y="65"/>
                    </a:moveTo>
                    <a:lnTo>
                      <a:pt x="58" y="10"/>
                    </a:lnTo>
                    <a:lnTo>
                      <a:pt x="69" y="9"/>
                    </a:lnTo>
                    <a:lnTo>
                      <a:pt x="83" y="7"/>
                    </a:lnTo>
                    <a:lnTo>
                      <a:pt x="97" y="9"/>
                    </a:lnTo>
                    <a:lnTo>
                      <a:pt x="111" y="11"/>
                    </a:lnTo>
                    <a:lnTo>
                      <a:pt x="123" y="16"/>
                    </a:lnTo>
                    <a:lnTo>
                      <a:pt x="131" y="25"/>
                    </a:lnTo>
                    <a:lnTo>
                      <a:pt x="135" y="36"/>
                    </a:lnTo>
                    <a:lnTo>
                      <a:pt x="133" y="48"/>
                    </a:lnTo>
                    <a:lnTo>
                      <a:pt x="123" y="55"/>
                    </a:lnTo>
                    <a:lnTo>
                      <a:pt x="111" y="61"/>
                    </a:lnTo>
                    <a:lnTo>
                      <a:pt x="97" y="64"/>
                    </a:lnTo>
                    <a:lnTo>
                      <a:pt x="83" y="67"/>
                    </a:lnTo>
                    <a:lnTo>
                      <a:pt x="69" y="67"/>
                    </a:lnTo>
                    <a:lnTo>
                      <a:pt x="58" y="65"/>
                    </a:lnTo>
                    <a:close/>
                  </a:path>
                </a:pathLst>
              </a:custGeom>
              <a:solidFill>
                <a:srgbClr val="FFFFFF"/>
              </a:solidFill>
              <a:ln w="0">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txStyles>
    <p:titleStyle>
      <a:lvl1pPr algn="l" rtl="0" eaLnBrk="1" fontAlgn="base" hangingPunct="1">
        <a:spcBef>
          <a:spcPct val="0"/>
        </a:spcBef>
        <a:spcAft>
          <a:spcPct val="0"/>
        </a:spcAft>
        <a:defRPr sz="3200">
          <a:solidFill>
            <a:srgbClr val="80000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defRPr sz="3200">
          <a:solidFill>
            <a:srgbClr val="800000"/>
          </a:solidFill>
          <a:latin typeface="Impact" pitchFamily="-80" charset="0"/>
        </a:defRPr>
      </a:lvl2pPr>
      <a:lvl3pPr algn="l" rtl="0" eaLnBrk="1" fontAlgn="base" hangingPunct="1">
        <a:spcBef>
          <a:spcPct val="0"/>
        </a:spcBef>
        <a:spcAft>
          <a:spcPct val="0"/>
        </a:spcAft>
        <a:defRPr sz="3200">
          <a:solidFill>
            <a:srgbClr val="800000"/>
          </a:solidFill>
          <a:latin typeface="Impact" pitchFamily="-80" charset="0"/>
        </a:defRPr>
      </a:lvl3pPr>
      <a:lvl4pPr algn="l" rtl="0" eaLnBrk="1" fontAlgn="base" hangingPunct="1">
        <a:spcBef>
          <a:spcPct val="0"/>
        </a:spcBef>
        <a:spcAft>
          <a:spcPct val="0"/>
        </a:spcAft>
        <a:defRPr sz="3200">
          <a:solidFill>
            <a:srgbClr val="800000"/>
          </a:solidFill>
          <a:latin typeface="Impact" pitchFamily="-80" charset="0"/>
        </a:defRPr>
      </a:lvl4pPr>
      <a:lvl5pPr algn="l" rtl="0" eaLnBrk="1" fontAlgn="base" hangingPunct="1">
        <a:spcBef>
          <a:spcPct val="0"/>
        </a:spcBef>
        <a:spcAft>
          <a:spcPct val="0"/>
        </a:spcAft>
        <a:defRPr sz="3200">
          <a:solidFill>
            <a:srgbClr val="800000"/>
          </a:solidFill>
          <a:latin typeface="Impact" pitchFamily="-80" charset="0"/>
        </a:defRPr>
      </a:lvl5pPr>
      <a:lvl6pPr marL="457200" algn="l" rtl="0" eaLnBrk="1" fontAlgn="base" hangingPunct="1">
        <a:spcBef>
          <a:spcPct val="0"/>
        </a:spcBef>
        <a:spcAft>
          <a:spcPct val="0"/>
        </a:spcAft>
        <a:defRPr sz="3200">
          <a:solidFill>
            <a:srgbClr val="800000"/>
          </a:solidFill>
          <a:latin typeface="Impact" pitchFamily="-80" charset="0"/>
        </a:defRPr>
      </a:lvl6pPr>
      <a:lvl7pPr marL="914400" algn="l" rtl="0" eaLnBrk="1" fontAlgn="base" hangingPunct="1">
        <a:spcBef>
          <a:spcPct val="0"/>
        </a:spcBef>
        <a:spcAft>
          <a:spcPct val="0"/>
        </a:spcAft>
        <a:defRPr sz="3200">
          <a:solidFill>
            <a:srgbClr val="800000"/>
          </a:solidFill>
          <a:latin typeface="Impact" pitchFamily="-80" charset="0"/>
        </a:defRPr>
      </a:lvl7pPr>
      <a:lvl8pPr marL="1371600" algn="l" rtl="0" eaLnBrk="1" fontAlgn="base" hangingPunct="1">
        <a:spcBef>
          <a:spcPct val="0"/>
        </a:spcBef>
        <a:spcAft>
          <a:spcPct val="0"/>
        </a:spcAft>
        <a:defRPr sz="3200">
          <a:solidFill>
            <a:srgbClr val="800000"/>
          </a:solidFill>
          <a:latin typeface="Impact" pitchFamily="-80" charset="0"/>
        </a:defRPr>
      </a:lvl8pPr>
      <a:lvl9pPr marL="1828800" algn="l" rtl="0" eaLnBrk="1" fontAlgn="base" hangingPunct="1">
        <a:spcBef>
          <a:spcPct val="0"/>
        </a:spcBef>
        <a:spcAft>
          <a:spcPct val="0"/>
        </a:spcAft>
        <a:defRPr sz="3200">
          <a:solidFill>
            <a:srgbClr val="800000"/>
          </a:solidFill>
          <a:latin typeface="Impact" pitchFamily="-80" charset="0"/>
        </a:defRPr>
      </a:lvl9pPr>
    </p:titleStyle>
    <p:bodyStyle>
      <a:lvl1pPr marL="228600" indent="-228600" algn="l" rtl="0" eaLnBrk="1" fontAlgn="base" hangingPunct="1">
        <a:spcBef>
          <a:spcPct val="20000"/>
        </a:spcBef>
        <a:spcAft>
          <a:spcPct val="0"/>
        </a:spcAft>
        <a:buClr>
          <a:srgbClr val="800000"/>
        </a:buClr>
        <a:buFont typeface="Times" pitchFamily="-80" charset="0"/>
        <a:buChar char="•"/>
        <a:defRPr sz="2800">
          <a:solidFill>
            <a:schemeClr val="tx1"/>
          </a:solidFill>
          <a:latin typeface="+mn-lt"/>
          <a:ea typeface="+mn-ea"/>
          <a:cs typeface="+mn-cs"/>
        </a:defRPr>
      </a:lvl1pPr>
      <a:lvl2pPr marL="502920" indent="-228600" algn="l" rtl="0" eaLnBrk="1" fontAlgn="base" hangingPunct="1">
        <a:spcBef>
          <a:spcPct val="20000"/>
        </a:spcBef>
        <a:spcAft>
          <a:spcPct val="0"/>
        </a:spcAft>
        <a:buClr>
          <a:srgbClr val="800000"/>
        </a:buClr>
        <a:buFont typeface="Times" pitchFamily="-80" charset="0"/>
        <a:buChar char="•"/>
        <a:defRPr sz="2200">
          <a:solidFill>
            <a:schemeClr val="tx1">
              <a:lumMod val="65000"/>
              <a:lumOff val="35000"/>
            </a:schemeClr>
          </a:solidFill>
          <a:latin typeface="+mn-lt"/>
        </a:defRPr>
      </a:lvl2pPr>
      <a:lvl3pPr marL="758952" indent="-223838" algn="l" rtl="0" eaLnBrk="1" fontAlgn="base" hangingPunct="1">
        <a:spcBef>
          <a:spcPct val="20000"/>
        </a:spcBef>
        <a:spcAft>
          <a:spcPct val="0"/>
        </a:spcAft>
        <a:buClr>
          <a:srgbClr val="800000"/>
        </a:buClr>
        <a:buFont typeface="Times" pitchFamily="-80" charset="0"/>
        <a:buChar char="•"/>
        <a:defRPr>
          <a:solidFill>
            <a:schemeClr val="tx1"/>
          </a:solidFill>
          <a:latin typeface="+mn-lt"/>
        </a:defRPr>
      </a:lvl3pPr>
      <a:lvl4pPr marL="960120" indent="-228600" algn="l" rtl="0" eaLnBrk="1" fontAlgn="base" hangingPunct="1">
        <a:spcBef>
          <a:spcPct val="20000"/>
        </a:spcBef>
        <a:spcAft>
          <a:spcPct val="0"/>
        </a:spcAft>
        <a:buClr>
          <a:srgbClr val="800000"/>
        </a:buClr>
        <a:buFont typeface="Times" pitchFamily="-80" charset="0"/>
        <a:buChar char="•"/>
        <a:defRPr sz="1500">
          <a:solidFill>
            <a:schemeClr val="tx1"/>
          </a:solidFill>
          <a:latin typeface="+mn-lt"/>
        </a:defRPr>
      </a:lvl4pPr>
      <a:lvl5pPr marL="1188720" indent="-228600" algn="l" rtl="0" eaLnBrk="1" fontAlgn="base" hangingPunct="1">
        <a:spcBef>
          <a:spcPct val="20000"/>
        </a:spcBef>
        <a:spcAft>
          <a:spcPct val="0"/>
        </a:spcAft>
        <a:buClr>
          <a:srgbClr val="800000"/>
        </a:buClr>
        <a:buFont typeface="Times" pitchFamily="-80" charset="0"/>
        <a:buChar char="•"/>
        <a:defRPr sz="1500">
          <a:solidFill>
            <a:schemeClr val="tx1"/>
          </a:solidFill>
          <a:latin typeface="+mn-lt"/>
        </a:defRPr>
      </a:lvl5pPr>
      <a:lvl6pPr marL="5778500" indent="-228600" algn="l" rtl="0" eaLnBrk="1" fontAlgn="base" hangingPunct="1">
        <a:spcBef>
          <a:spcPct val="20000"/>
        </a:spcBef>
        <a:spcAft>
          <a:spcPct val="0"/>
        </a:spcAft>
        <a:buClr>
          <a:srgbClr val="800000"/>
        </a:buClr>
        <a:buFont typeface="Times" pitchFamily="-80" charset="0"/>
        <a:buChar char="•"/>
        <a:defRPr sz="2000">
          <a:solidFill>
            <a:schemeClr val="tx1"/>
          </a:solidFill>
          <a:latin typeface="+mn-lt"/>
        </a:defRPr>
      </a:lvl6pPr>
      <a:lvl7pPr marL="6235700" indent="-228600" algn="l" rtl="0" eaLnBrk="1" fontAlgn="base" hangingPunct="1">
        <a:spcBef>
          <a:spcPct val="20000"/>
        </a:spcBef>
        <a:spcAft>
          <a:spcPct val="0"/>
        </a:spcAft>
        <a:buClr>
          <a:srgbClr val="800000"/>
        </a:buClr>
        <a:buFont typeface="Times" pitchFamily="-80" charset="0"/>
        <a:buChar char="•"/>
        <a:defRPr sz="2000">
          <a:solidFill>
            <a:schemeClr val="tx1"/>
          </a:solidFill>
          <a:latin typeface="+mn-lt"/>
        </a:defRPr>
      </a:lvl7pPr>
      <a:lvl8pPr marL="6692900" indent="-228600" algn="l" rtl="0" eaLnBrk="1" fontAlgn="base" hangingPunct="1">
        <a:spcBef>
          <a:spcPct val="20000"/>
        </a:spcBef>
        <a:spcAft>
          <a:spcPct val="0"/>
        </a:spcAft>
        <a:buClr>
          <a:srgbClr val="800000"/>
        </a:buClr>
        <a:buFont typeface="Times" pitchFamily="-80" charset="0"/>
        <a:buChar char="•"/>
        <a:defRPr sz="2000">
          <a:solidFill>
            <a:schemeClr val="tx1"/>
          </a:solidFill>
          <a:latin typeface="+mn-lt"/>
        </a:defRPr>
      </a:lvl8pPr>
      <a:lvl9pPr marL="7150100" indent="-228600" algn="l" rtl="0" eaLnBrk="1" fontAlgn="base" hangingPunct="1">
        <a:spcBef>
          <a:spcPct val="20000"/>
        </a:spcBef>
        <a:spcAft>
          <a:spcPct val="0"/>
        </a:spcAft>
        <a:buClr>
          <a:srgbClr val="800000"/>
        </a:buClr>
        <a:buFont typeface="Times" pitchFamily="-80"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General Information &amp; Copyright Notice</a:t>
            </a:r>
            <a:endParaRPr lang="en-US" dirty="0"/>
          </a:p>
        </p:txBody>
      </p:sp>
      <p:sp>
        <p:nvSpPr>
          <p:cNvPr id="3" name="Content Placeholder 2"/>
          <p:cNvSpPr>
            <a:spLocks noGrp="1"/>
          </p:cNvSpPr>
          <p:nvPr>
            <p:ph idx="1"/>
          </p:nvPr>
        </p:nvSpPr>
        <p:spPr>
          <a:xfrm>
            <a:off x="569167" y="1847460"/>
            <a:ext cx="8005666" cy="4629539"/>
          </a:xfrm>
        </p:spPr>
        <p:txBody>
          <a:bodyPr/>
          <a:lstStyle/>
          <a:p>
            <a:pPr marL="0" indent="0" algn="just">
              <a:spcBef>
                <a:spcPts val="0"/>
              </a:spcBef>
              <a:spcAft>
                <a:spcPts val="2400"/>
              </a:spcAft>
              <a:buNone/>
            </a:pPr>
            <a:r>
              <a:rPr lang="en-US" sz="2000" dirty="0" smtClean="0"/>
              <a:t>This document contains material presented during the formal presentation of EDUCAUSE Midwest Regional Conference 2008. </a:t>
            </a:r>
          </a:p>
          <a:p>
            <a:pPr marL="0" indent="0" algn="just">
              <a:spcBef>
                <a:spcPts val="0"/>
              </a:spcBef>
              <a:spcAft>
                <a:spcPts val="2400"/>
              </a:spcAft>
              <a:buNone/>
            </a:pPr>
            <a:r>
              <a:rPr lang="en-US" sz="2000" dirty="0" smtClean="0"/>
              <a:t>Copyright Chris A. McCoy, 2008.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p>
          <a:p>
            <a:pPr marL="0" indent="0" algn="just">
              <a:spcBef>
                <a:spcPts val="0"/>
              </a:spcBef>
              <a:spcAft>
                <a:spcPts val="2400"/>
              </a:spcAft>
              <a:buNone/>
            </a:pPr>
            <a:r>
              <a:rPr lang="en-US" sz="2000" dirty="0" smtClean="0"/>
              <a:t>The reader assumes all liability for making his/her workplace a better place of work and impacting the lives of others.</a:t>
            </a:r>
            <a:endParaRPr lang="en-US" sz="2000"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the IT Service Lifecycle</a:t>
            </a:r>
            <a:endParaRPr lang="en-US" dirty="0"/>
          </a:p>
        </p:txBody>
      </p:sp>
      <p:sp>
        <p:nvSpPr>
          <p:cNvPr id="3" name="Content Placeholder 2"/>
          <p:cNvSpPr>
            <a:spLocks noGrp="1"/>
          </p:cNvSpPr>
          <p:nvPr>
            <p:ph sz="half" idx="1"/>
          </p:nvPr>
        </p:nvSpPr>
        <p:spPr/>
        <p:txBody>
          <a:bodyPr/>
          <a:lstStyle/>
          <a:p>
            <a:r>
              <a:rPr lang="en-US" dirty="0" smtClean="0"/>
              <a:t>Birth</a:t>
            </a:r>
          </a:p>
          <a:p>
            <a:pPr lvl="1"/>
            <a:r>
              <a:rPr lang="en-US" dirty="0" smtClean="0"/>
              <a:t>Internal users &amp; “techies”</a:t>
            </a:r>
          </a:p>
          <a:p>
            <a:pPr lvl="1"/>
            <a:r>
              <a:rPr lang="en-US" dirty="0" smtClean="0"/>
              <a:t>Pilot </a:t>
            </a:r>
            <a:r>
              <a:rPr lang="en-US" dirty="0" smtClean="0"/>
              <a:t>projects</a:t>
            </a:r>
          </a:p>
          <a:p>
            <a:pPr lvl="1"/>
            <a:r>
              <a:rPr lang="en-US" dirty="0" smtClean="0"/>
              <a:t>Development, R&amp;D</a:t>
            </a:r>
          </a:p>
          <a:p>
            <a:pPr lvl="1"/>
            <a:r>
              <a:rPr lang="en-US" dirty="0" smtClean="0"/>
              <a:t>Feature churn</a:t>
            </a:r>
            <a:endParaRPr lang="en-US" dirty="0" smtClean="0"/>
          </a:p>
          <a:p>
            <a:r>
              <a:rPr lang="en-US" dirty="0" smtClean="0"/>
              <a:t>Growth</a:t>
            </a:r>
          </a:p>
          <a:p>
            <a:pPr lvl="1"/>
            <a:r>
              <a:rPr lang="en-US" dirty="0" smtClean="0"/>
              <a:t>Release to early adopters</a:t>
            </a:r>
          </a:p>
          <a:p>
            <a:pPr lvl="1"/>
            <a:r>
              <a:rPr lang="en-US" dirty="0" smtClean="0"/>
              <a:t>ID valuable features</a:t>
            </a:r>
          </a:p>
          <a:p>
            <a:pPr lvl="1"/>
            <a:r>
              <a:rPr lang="en-US" dirty="0" smtClean="0"/>
              <a:t>Rapid </a:t>
            </a:r>
            <a:r>
              <a:rPr lang="en-US" dirty="0" smtClean="0"/>
              <a:t>deployment, </a:t>
            </a:r>
            <a:r>
              <a:rPr lang="en-US" dirty="0" smtClean="0"/>
              <a:t>tuning</a:t>
            </a:r>
          </a:p>
          <a:p>
            <a:pPr lvl="1"/>
            <a:r>
              <a:rPr lang="en-US" dirty="0" smtClean="0"/>
              <a:t>Experiment w/ processes</a:t>
            </a:r>
            <a:endParaRPr lang="en-US" dirty="0"/>
          </a:p>
        </p:txBody>
      </p:sp>
      <p:sp>
        <p:nvSpPr>
          <p:cNvPr id="4" name="Content Placeholder 3"/>
          <p:cNvSpPr>
            <a:spLocks noGrp="1"/>
          </p:cNvSpPr>
          <p:nvPr>
            <p:ph sz="half" idx="2"/>
          </p:nvPr>
        </p:nvSpPr>
        <p:spPr/>
        <p:txBody>
          <a:bodyPr/>
          <a:lstStyle/>
          <a:p>
            <a:r>
              <a:rPr lang="en-US" dirty="0" smtClean="0"/>
              <a:t>Stabilization</a:t>
            </a:r>
          </a:p>
          <a:p>
            <a:pPr lvl="1"/>
            <a:r>
              <a:rPr lang="en-US" dirty="0" smtClean="0"/>
              <a:t>General population</a:t>
            </a:r>
          </a:p>
          <a:p>
            <a:pPr lvl="1"/>
            <a:r>
              <a:rPr lang="en-US" dirty="0" smtClean="0"/>
              <a:t>Institutionalization</a:t>
            </a:r>
            <a:endParaRPr lang="en-US" dirty="0" smtClean="0"/>
          </a:p>
          <a:p>
            <a:pPr lvl="1"/>
            <a:r>
              <a:rPr lang="en-US" dirty="0" smtClean="0"/>
              <a:t>Slowing feature </a:t>
            </a:r>
            <a:r>
              <a:rPr lang="en-US" dirty="0" smtClean="0"/>
              <a:t>changes</a:t>
            </a:r>
            <a:endParaRPr lang="en-US" dirty="0" smtClean="0"/>
          </a:p>
          <a:p>
            <a:pPr lvl="1"/>
            <a:r>
              <a:rPr lang="en-US" dirty="0" smtClean="0"/>
              <a:t>Reduction in deployment</a:t>
            </a:r>
          </a:p>
          <a:p>
            <a:r>
              <a:rPr lang="en-US" dirty="0" smtClean="0"/>
              <a:t>Maturity</a:t>
            </a:r>
          </a:p>
          <a:p>
            <a:pPr lvl="1"/>
            <a:r>
              <a:rPr lang="en-US" dirty="0" smtClean="0"/>
              <a:t>Maximum saturation</a:t>
            </a:r>
          </a:p>
          <a:p>
            <a:pPr lvl="1"/>
            <a:r>
              <a:rPr lang="en-US" dirty="0" smtClean="0"/>
              <a:t>Organizationally adopted</a:t>
            </a:r>
          </a:p>
          <a:p>
            <a:pPr lvl="1"/>
            <a:r>
              <a:rPr lang="en-US" dirty="0" smtClean="0"/>
              <a:t>Managed </a:t>
            </a:r>
            <a:r>
              <a:rPr lang="en-US" dirty="0" smtClean="0"/>
              <a:t>expectations</a:t>
            </a:r>
          </a:p>
          <a:p>
            <a:pPr lvl="1"/>
            <a:r>
              <a:rPr lang="en-US" dirty="0" smtClean="0"/>
              <a:t>Consistency, stability</a:t>
            </a:r>
            <a:endParaRPr lang="en-US" dirty="0" smtClean="0"/>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Service Lifecycle Modeled Using S-Curve</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#2: Consumer Interest Changes Over Time</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#3: Infrastructure Requirements Vary Widely</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Differences in Investment</a:t>
            </a:r>
            <a:endParaRPr lang="en-US" dirty="0"/>
          </a:p>
        </p:txBody>
      </p:sp>
      <p:sp>
        <p:nvSpPr>
          <p:cNvPr id="3" name="Content Placeholder 2"/>
          <p:cNvSpPr>
            <a:spLocks noGrp="1"/>
          </p:cNvSpPr>
          <p:nvPr>
            <p:ph sz="half" idx="1"/>
          </p:nvPr>
        </p:nvSpPr>
        <p:spPr/>
        <p:txBody>
          <a:bodyPr/>
          <a:lstStyle/>
          <a:p>
            <a:r>
              <a:rPr lang="en-US" b="1" dirty="0" smtClean="0"/>
              <a:t>Mature Services</a:t>
            </a:r>
          </a:p>
          <a:p>
            <a:pPr lvl="2"/>
            <a:r>
              <a:rPr lang="en-US" dirty="0" smtClean="0"/>
              <a:t>Redundant and enterprise equipment and systems</a:t>
            </a:r>
          </a:p>
          <a:p>
            <a:pPr lvl="2"/>
            <a:r>
              <a:rPr lang="en-US" dirty="0" smtClean="0"/>
              <a:t>Highly qualified and specialized staff</a:t>
            </a:r>
          </a:p>
          <a:p>
            <a:pPr lvl="2"/>
            <a:r>
              <a:rPr lang="en-US" dirty="0" smtClean="0"/>
              <a:t>Redundant and dedicated staff</a:t>
            </a:r>
          </a:p>
          <a:p>
            <a:pPr lvl="2"/>
            <a:r>
              <a:rPr lang="en-US" dirty="0" smtClean="0"/>
              <a:t>24x7x365 response</a:t>
            </a:r>
          </a:p>
          <a:p>
            <a:pPr lvl="2"/>
            <a:r>
              <a:rPr lang="en-US" dirty="0" smtClean="0"/>
              <a:t>High-performance data backup systems</a:t>
            </a:r>
          </a:p>
          <a:p>
            <a:pPr lvl="2"/>
            <a:r>
              <a:rPr lang="en-US" dirty="0" smtClean="0"/>
              <a:t>Traceable, manageable systems of security</a:t>
            </a:r>
            <a:endParaRPr lang="en-US" dirty="0"/>
          </a:p>
        </p:txBody>
      </p:sp>
      <p:sp>
        <p:nvSpPr>
          <p:cNvPr id="4" name="Content Placeholder 3"/>
          <p:cNvSpPr>
            <a:spLocks noGrp="1"/>
          </p:cNvSpPr>
          <p:nvPr>
            <p:ph sz="half" idx="2"/>
          </p:nvPr>
        </p:nvSpPr>
        <p:spPr/>
        <p:txBody>
          <a:bodyPr/>
          <a:lstStyle/>
          <a:p>
            <a:r>
              <a:rPr lang="en-US" b="1" dirty="0" smtClean="0"/>
              <a:t>Emergent Services</a:t>
            </a:r>
          </a:p>
          <a:p>
            <a:pPr lvl="2"/>
            <a:r>
              <a:rPr lang="en-US" dirty="0" smtClean="0"/>
              <a:t>Off-the-shelf leftovers and existing systems -- whatever we find</a:t>
            </a:r>
          </a:p>
          <a:p>
            <a:pPr lvl="2"/>
            <a:r>
              <a:rPr lang="en-US" dirty="0" smtClean="0"/>
              <a:t>No redundancy or low-grade backups</a:t>
            </a:r>
          </a:p>
          <a:p>
            <a:pPr lvl="2"/>
            <a:r>
              <a:rPr lang="en-US" dirty="0" smtClean="0"/>
              <a:t>Growing and multi-tasking staff</a:t>
            </a:r>
          </a:p>
          <a:p>
            <a:pPr lvl="2"/>
            <a:r>
              <a:rPr lang="en-US" dirty="0" smtClean="0"/>
              <a:t>10x5 response</a:t>
            </a:r>
          </a:p>
          <a:p>
            <a:pPr lvl="2"/>
            <a:r>
              <a:rPr lang="en-US" dirty="0" smtClean="0"/>
              <a:t>Low-level security schemes (who uses it anyway at this level??)</a:t>
            </a:r>
            <a:endParaRPr lang="en-US" dirty="0"/>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#4: My Team is Best at Emerging Services</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#5: Central is Best at Maturing Services</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a potential problem?</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#6: Transition is a Bottleneck </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#7: Services Die Hard</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a:xfrm>
            <a:off x="304800" y="2286000"/>
            <a:ext cx="8534400" cy="4191000"/>
          </a:xfrm>
        </p:spPr>
        <p:txBody>
          <a:bodyPr/>
          <a:lstStyle/>
          <a:p>
            <a:pPr marL="0" indent="0">
              <a:buNone/>
            </a:pPr>
            <a:r>
              <a:rPr lang="en-US" sz="2400" b="1" dirty="0" smtClean="0"/>
              <a:t>Chris McCoy</a:t>
            </a:r>
          </a:p>
          <a:p>
            <a:pPr marL="0" indent="0">
              <a:buNone/>
            </a:pPr>
            <a:r>
              <a:rPr lang="en-US" sz="2400" b="1" dirty="0" smtClean="0"/>
              <a:t>Director of Engineering Computing</a:t>
            </a:r>
          </a:p>
          <a:p>
            <a:pPr marL="0" indent="0">
              <a:buNone/>
            </a:pPr>
            <a:r>
              <a:rPr lang="en-US" sz="2400" b="1" dirty="0" smtClean="0"/>
              <a:t>College of Engineering</a:t>
            </a:r>
          </a:p>
          <a:p>
            <a:pPr marL="0" indent="0">
              <a:buNone/>
            </a:pPr>
            <a:r>
              <a:rPr lang="en-US" sz="2400" b="1" dirty="0" smtClean="0"/>
              <a:t>2240 Hoover Hall</a:t>
            </a:r>
          </a:p>
          <a:p>
            <a:pPr marL="0" indent="0">
              <a:buNone/>
            </a:pPr>
            <a:r>
              <a:rPr lang="en-US" sz="2400" b="1" dirty="0" smtClean="0"/>
              <a:t>Iowa State University</a:t>
            </a:r>
          </a:p>
          <a:p>
            <a:pPr marL="0" indent="0">
              <a:buNone/>
            </a:pPr>
            <a:r>
              <a:rPr lang="en-US" sz="2400" b="1" dirty="0" smtClean="0"/>
              <a:t>Ames, IA 50011-2300</a:t>
            </a:r>
          </a:p>
          <a:p>
            <a:pPr marL="0" indent="0">
              <a:buNone/>
            </a:pPr>
            <a:endParaRPr lang="en-US" sz="2400" b="1" dirty="0" smtClean="0"/>
          </a:p>
          <a:p>
            <a:pPr marL="0" indent="0">
              <a:buNone/>
            </a:pPr>
            <a:r>
              <a:rPr lang="en-US" sz="2400" b="1" dirty="0" smtClean="0"/>
              <a:t>Email: mccoy@iastate.edu</a:t>
            </a:r>
          </a:p>
          <a:p>
            <a:pPr marL="0" indent="0">
              <a:buNone/>
            </a:pPr>
            <a:r>
              <a:rPr lang="en-US" sz="2400" b="1" dirty="0" smtClean="0"/>
              <a:t>Phone: 515-294-7337</a:t>
            </a:r>
            <a:endParaRPr lang="en-US" sz="2400" b="1"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IT Service Lifecycle Model</a:t>
            </a:r>
            <a:endParaRPr lang="en-US" dirty="0"/>
          </a:p>
        </p:txBody>
      </p:sp>
      <p:graphicFrame>
        <p:nvGraphicFramePr>
          <p:cNvPr id="4" name="Chart 3"/>
          <p:cNvGraphicFramePr>
            <a:graphicFrameLocks noGrp="1"/>
          </p:cNvGraphicFramePr>
          <p:nvPr/>
        </p:nvGraphicFramePr>
        <p:xfrm>
          <a:off x="457200" y="1676400"/>
          <a:ext cx="8375223" cy="46482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TextBox 2"/>
          <p:cNvSpPr txBox="1"/>
          <p:nvPr/>
        </p:nvSpPr>
        <p:spPr>
          <a:xfrm>
            <a:off x="552659" y="1676399"/>
            <a:ext cx="7948246" cy="4708981"/>
          </a:xfrm>
          <a:prstGeom prst="rect">
            <a:avLst/>
          </a:prstGeom>
          <a:noFill/>
        </p:spPr>
        <p:txBody>
          <a:bodyPr wrap="square" rtlCol="0">
            <a:spAutoFit/>
          </a:bodyPr>
          <a:lstStyle/>
          <a:p>
            <a:r>
              <a:rPr lang="en-US" sz="1500" b="1" dirty="0" smtClean="0">
                <a:latin typeface="+mn-lt"/>
              </a:rPr>
              <a:t>I’m not sure we discovered anything new, anything mystical, or anything of such great intellectual value. But, what we did discover and came to accept – not just “know”, but really comprehend and shift our paradigm – was that there are some pretty big differences between our team and other teams on campus – </a:t>
            </a:r>
            <a:r>
              <a:rPr lang="en-US" sz="1500" b="1" u="sng" dirty="0" smtClean="0">
                <a:latin typeface="+mn-lt"/>
              </a:rPr>
              <a:t>and I’m not referring to just central services</a:t>
            </a:r>
            <a:r>
              <a:rPr lang="en-US" sz="1500" b="1" u="sng" dirty="0" smtClean="0">
                <a:latin typeface="+mn-lt"/>
              </a:rPr>
              <a:t>.</a:t>
            </a:r>
          </a:p>
          <a:p>
            <a:r>
              <a:rPr lang="en-US" sz="1500" b="1" dirty="0" smtClean="0">
                <a:latin typeface="+mn-lt"/>
              </a:rPr>
              <a:t> </a:t>
            </a:r>
            <a:endParaRPr lang="en-US" sz="1500" dirty="0" smtClean="0">
              <a:latin typeface="+mn-lt"/>
            </a:endParaRPr>
          </a:p>
          <a:p>
            <a:r>
              <a:rPr lang="en-US" sz="1500" b="1" dirty="0" smtClean="0">
                <a:latin typeface="+mn-lt"/>
              </a:rPr>
              <a:t>If we can figure out a way to explain who they are – and I mean really explain what forces and pressures help create their cultures, we can probably find a means to appreciate those differences, and just maybe work together a little</a:t>
            </a:r>
            <a:r>
              <a:rPr lang="en-US" sz="1500" b="1" dirty="0" smtClean="0">
                <a:latin typeface="+mn-lt"/>
              </a:rPr>
              <a:t>.</a:t>
            </a:r>
          </a:p>
          <a:p>
            <a:endParaRPr lang="en-US" sz="1500" dirty="0" smtClean="0">
              <a:latin typeface="+mn-lt"/>
            </a:endParaRPr>
          </a:p>
          <a:p>
            <a:r>
              <a:rPr lang="en-US" sz="1500" b="1" dirty="0" smtClean="0">
                <a:latin typeface="+mn-lt"/>
              </a:rPr>
              <a:t>Now, I’m a realist, too. I’m not going to sell you some snake oil that the Engineering IT team works perfectly with the campus IT team, but I can tell you that we’ve done some pretty amazing things in working together. One of those, of which I’m particularly proud – a project in Engineering called the “Seamless IT Initiative” – could NOT have succeeded without the cooperation and collaboration of our colleagues in central IT. </a:t>
            </a:r>
            <a:endParaRPr lang="en-US" sz="1500" b="1" dirty="0" smtClean="0">
              <a:latin typeface="+mn-lt"/>
            </a:endParaRPr>
          </a:p>
          <a:p>
            <a:endParaRPr lang="en-US" sz="1500" dirty="0" smtClean="0">
              <a:latin typeface="+mn-lt"/>
            </a:endParaRPr>
          </a:p>
          <a:p>
            <a:r>
              <a:rPr lang="en-US" sz="1500" b="1" dirty="0" smtClean="0">
                <a:latin typeface="+mn-lt"/>
              </a:rPr>
              <a:t>As we finish here this morning, I leave you with a challenge. Find a way to explain and understand your differences and then use that understanding to make a difference.</a:t>
            </a:r>
            <a:endParaRPr lang="en-US" sz="1500" dirty="0">
              <a:latin typeface="+mn-lt"/>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Comments?</a:t>
            </a:r>
            <a:endParaRPr lang="en-US" dirty="0"/>
          </a:p>
        </p:txBody>
      </p:sp>
      <p:sp>
        <p:nvSpPr>
          <p:cNvPr id="3" name="Content Placeholder 2"/>
          <p:cNvSpPr>
            <a:spLocks noGrp="1"/>
          </p:cNvSpPr>
          <p:nvPr>
            <p:ph idx="1"/>
          </p:nvPr>
        </p:nvSpPr>
        <p:spPr>
          <a:xfrm>
            <a:off x="304800" y="3325092"/>
            <a:ext cx="8534400" cy="3151908"/>
          </a:xfrm>
        </p:spPr>
        <p:txBody>
          <a:bodyPr/>
          <a:lstStyle/>
          <a:p>
            <a:pPr marL="0" indent="0">
              <a:buNone/>
            </a:pPr>
            <a:r>
              <a:rPr lang="en-US" sz="2400" b="1" dirty="0" smtClean="0"/>
              <a:t>Chris McCoy</a:t>
            </a:r>
          </a:p>
          <a:p>
            <a:pPr marL="0" indent="0">
              <a:buNone/>
            </a:pPr>
            <a:r>
              <a:rPr lang="en-US" sz="2400" b="1" dirty="0" smtClean="0"/>
              <a:t>Director of Engineering Computing</a:t>
            </a:r>
          </a:p>
          <a:p>
            <a:pPr marL="0" indent="0">
              <a:buNone/>
            </a:pPr>
            <a:r>
              <a:rPr lang="en-US" sz="2400" b="1" dirty="0" smtClean="0"/>
              <a:t>College of Engineering</a:t>
            </a:r>
          </a:p>
          <a:p>
            <a:pPr marL="0" indent="0">
              <a:buNone/>
            </a:pPr>
            <a:r>
              <a:rPr lang="en-US" sz="2400" b="1" dirty="0" smtClean="0"/>
              <a:t>Iowa State University</a:t>
            </a:r>
          </a:p>
          <a:p>
            <a:pPr marL="0" indent="0">
              <a:buNone/>
            </a:pPr>
            <a:r>
              <a:rPr lang="en-US" sz="2400" b="1" dirty="0" smtClean="0"/>
              <a:t>Email: mccoy@iastate.edu</a:t>
            </a:r>
          </a:p>
          <a:p>
            <a:pPr marL="0" indent="0">
              <a:buNone/>
            </a:pPr>
            <a:r>
              <a:rPr lang="en-US" sz="2400" b="1" dirty="0" smtClean="0"/>
              <a:t>Phone: 515-294-7337</a:t>
            </a:r>
            <a:endParaRPr lang="en-US"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Abstract</a:t>
            </a:r>
            <a:endParaRPr lang="en-US" dirty="0"/>
          </a:p>
        </p:txBody>
      </p:sp>
      <p:sp>
        <p:nvSpPr>
          <p:cNvPr id="3" name="Content Placeholder 2"/>
          <p:cNvSpPr>
            <a:spLocks noGrp="1"/>
          </p:cNvSpPr>
          <p:nvPr>
            <p:ph idx="1"/>
          </p:nvPr>
        </p:nvSpPr>
        <p:spPr>
          <a:xfrm>
            <a:off x="1315616" y="2174032"/>
            <a:ext cx="6316825" cy="4302967"/>
          </a:xfrm>
        </p:spPr>
        <p:txBody>
          <a:bodyPr/>
          <a:lstStyle/>
          <a:p>
            <a:pPr marL="0" indent="0" algn="just">
              <a:buNone/>
            </a:pPr>
            <a:r>
              <a:rPr lang="en-US" sz="2000" dirty="0" smtClean="0"/>
              <a:t>Culture clash between centralized and decentralized IT is common on campuses today. Understanding what motivates one team to pursue risky solutions and another to pursue reserved solutions helps us work together and appreciate our differences. Using S-curves, this presentation will illustrate why cultures are different among various campus populations.</a:t>
            </a:r>
          </a:p>
          <a:p>
            <a:pPr marL="0" indent="0" algn="just">
              <a:buNone/>
            </a:pPr>
            <a:endParaRPr lang="en-US" sz="2000" dirty="0" smtClean="0"/>
          </a:p>
          <a:p>
            <a:pPr marL="0" indent="0" algn="just">
              <a:buNone/>
            </a:pPr>
            <a:endParaRPr lang="en-US" sz="2000" dirty="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t>Chris A. McCoy</a:t>
            </a:r>
            <a:br>
              <a:rPr lang="en-US" dirty="0" smtClean="0"/>
            </a:br>
            <a:r>
              <a:rPr lang="en-US" dirty="0" smtClean="0"/>
              <a:t>Director of Engineering Computing</a:t>
            </a:r>
            <a:br>
              <a:rPr lang="en-US" dirty="0" smtClean="0"/>
            </a:br>
            <a:r>
              <a:rPr lang="en-US" dirty="0" smtClean="0"/>
              <a:t>Email: mccoy@iastate.edu</a:t>
            </a:r>
            <a:endParaRPr lang="en-US" dirty="0"/>
          </a:p>
        </p:txBody>
      </p:sp>
      <p:sp>
        <p:nvSpPr>
          <p:cNvPr id="3" name="Title 2"/>
          <p:cNvSpPr>
            <a:spLocks noGrp="1"/>
          </p:cNvSpPr>
          <p:nvPr>
            <p:ph type="ctrTitle"/>
          </p:nvPr>
        </p:nvSpPr>
        <p:spPr>
          <a:xfrm>
            <a:off x="304800" y="2286000"/>
            <a:ext cx="8534400" cy="2743200"/>
          </a:xfrm>
        </p:spPr>
        <p:txBody>
          <a:bodyPr>
            <a:normAutofit fontScale="90000"/>
          </a:bodyPr>
          <a:lstStyle/>
          <a:p>
            <a:r>
              <a:rPr lang="en-US" dirty="0" smtClean="0"/>
              <a:t>A Place for Everyone: Understanding IT Culture Using S-Curves</a:t>
            </a:r>
            <a:endParaRPr lang="en-US" dirty="0"/>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TextBox 2"/>
          <p:cNvSpPr txBox="1"/>
          <p:nvPr/>
        </p:nvSpPr>
        <p:spPr>
          <a:xfrm>
            <a:off x="552659" y="1676399"/>
            <a:ext cx="7948246" cy="4247317"/>
          </a:xfrm>
          <a:prstGeom prst="rect">
            <a:avLst/>
          </a:prstGeom>
          <a:noFill/>
        </p:spPr>
        <p:txBody>
          <a:bodyPr wrap="square" rtlCol="0">
            <a:spAutoFit/>
          </a:bodyPr>
          <a:lstStyle/>
          <a:p>
            <a:r>
              <a:rPr lang="en-US" sz="1500" b="1" dirty="0" smtClean="0">
                <a:latin typeface="+mn-lt"/>
              </a:rPr>
              <a:t>This all began a couple of years ago at one of the annual retreats I hold for my staff – just the IT staff that report to me. The purpose of that retreat was very specific. </a:t>
            </a:r>
            <a:endParaRPr lang="en-US" sz="1500" b="1" dirty="0" smtClean="0">
              <a:latin typeface="+mn-lt"/>
            </a:endParaRPr>
          </a:p>
          <a:p>
            <a:endParaRPr lang="en-US" sz="1500" dirty="0" smtClean="0">
              <a:latin typeface="+mn-lt"/>
            </a:endParaRPr>
          </a:p>
          <a:p>
            <a:r>
              <a:rPr lang="en-US" sz="1500" b="1" dirty="0" smtClean="0">
                <a:latin typeface="+mn-lt"/>
              </a:rPr>
              <a:t>We were beginning to buckle under the weight of our own success and we needed to find some way to relieve that pressure. Over the years preceding this retreat we had launched so many successful services that we were beginning to feel the stress. So, our goal was to identify those services that were “right” for us to keep – our priority services – and to identify those services would go. We didn’t know where or how, but we just knew that we couldn’t do it all</a:t>
            </a:r>
            <a:r>
              <a:rPr lang="en-US" sz="1500" b="1" dirty="0" smtClean="0">
                <a:latin typeface="+mn-lt"/>
              </a:rPr>
              <a:t>.</a:t>
            </a:r>
          </a:p>
          <a:p>
            <a:endParaRPr lang="en-US" sz="1500" dirty="0" smtClean="0">
              <a:latin typeface="+mn-lt"/>
            </a:endParaRPr>
          </a:p>
          <a:p>
            <a:r>
              <a:rPr lang="en-US" sz="1500" b="1" dirty="0" smtClean="0">
                <a:latin typeface="+mn-lt"/>
              </a:rPr>
              <a:t>What we ended up with was something totally unexpected. You see we entered into this meeting with tremendous animosity for our “friends” providing central computing services, but we left just a few short hours later with a newfound understanding and respect for them</a:t>
            </a:r>
            <a:r>
              <a:rPr lang="en-US" sz="1500" b="1" dirty="0" smtClean="0">
                <a:latin typeface="+mn-lt"/>
              </a:rPr>
              <a:t>.</a:t>
            </a:r>
          </a:p>
          <a:p>
            <a:r>
              <a:rPr lang="en-US" sz="1500" b="1" dirty="0" smtClean="0">
                <a:latin typeface="+mn-lt"/>
              </a:rPr>
              <a:t> </a:t>
            </a:r>
            <a:endParaRPr lang="en-US" sz="1500" dirty="0" smtClean="0">
              <a:latin typeface="+mn-lt"/>
            </a:endParaRPr>
          </a:p>
          <a:p>
            <a:r>
              <a:rPr lang="en-US" sz="1500" b="1" dirty="0" smtClean="0">
                <a:latin typeface="+mn-lt"/>
              </a:rPr>
              <a:t>What we came to realize at this meeting changed our perspective in a very profound way. Many of the staff described it as an epiphany. I’m here this morning to share that story.</a:t>
            </a:r>
            <a:endParaRPr lang="en-US" sz="1500" dirty="0">
              <a:latin typeface="+mn-lt"/>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State University</a:t>
            </a:r>
            <a:endParaRPr lang="en-US" dirty="0"/>
          </a:p>
        </p:txBody>
      </p:sp>
      <p:sp>
        <p:nvSpPr>
          <p:cNvPr id="4" name="Text Placeholder 3"/>
          <p:cNvSpPr>
            <a:spLocks noGrp="1"/>
          </p:cNvSpPr>
          <p:nvPr>
            <p:ph type="body" sz="half" idx="2"/>
          </p:nvPr>
        </p:nvSpPr>
        <p:spPr/>
        <p:txBody>
          <a:bodyPr/>
          <a:lstStyle/>
          <a:p>
            <a:pPr marL="166688" indent="-166688">
              <a:lnSpc>
                <a:spcPct val="90000"/>
              </a:lnSpc>
              <a:buFont typeface="Arial" pitchFamily="34" charset="0"/>
              <a:buChar char="•"/>
            </a:pPr>
            <a:r>
              <a:rPr lang="en-US" sz="2000" dirty="0" smtClean="0"/>
              <a:t>1st land-grant university in the US</a:t>
            </a:r>
          </a:p>
          <a:p>
            <a:pPr marL="166688" indent="-166688">
              <a:lnSpc>
                <a:spcPct val="90000"/>
              </a:lnSpc>
              <a:buFont typeface="Arial" pitchFamily="34" charset="0"/>
              <a:buChar char="•"/>
            </a:pPr>
            <a:r>
              <a:rPr lang="en-US" sz="2000" dirty="0" smtClean="0"/>
              <a:t>26,000 students </a:t>
            </a:r>
            <a:r>
              <a:rPr lang="en-US" i="1" dirty="0" smtClean="0"/>
              <a:t>(120 countries)</a:t>
            </a:r>
            <a:endParaRPr lang="en-US" sz="2000" dirty="0" smtClean="0"/>
          </a:p>
          <a:p>
            <a:pPr marL="166688" indent="-166688">
              <a:lnSpc>
                <a:spcPct val="90000"/>
              </a:lnSpc>
              <a:buFont typeface="Arial" pitchFamily="34" charset="0"/>
              <a:buChar char="•"/>
            </a:pPr>
            <a:r>
              <a:rPr lang="en-US" sz="2000" dirty="0" smtClean="0"/>
              <a:t>1,751 faculty</a:t>
            </a:r>
          </a:p>
          <a:p>
            <a:pPr marL="166688" indent="-166688">
              <a:lnSpc>
                <a:spcPct val="90000"/>
              </a:lnSpc>
              <a:buFont typeface="Arial" pitchFamily="34" charset="0"/>
              <a:buChar char="•"/>
            </a:pPr>
            <a:r>
              <a:rPr lang="en-US" sz="2000" dirty="0" smtClean="0"/>
              <a:t>7 colleges:</a:t>
            </a:r>
          </a:p>
          <a:p>
            <a:pPr marL="628650" lvl="1" indent="-171450">
              <a:lnSpc>
                <a:spcPct val="90000"/>
              </a:lnSpc>
              <a:buFont typeface="Arial" pitchFamily="34" charset="0"/>
              <a:buChar char="•"/>
            </a:pPr>
            <a:r>
              <a:rPr lang="en-US" sz="1800" dirty="0" smtClean="0"/>
              <a:t>Agriculture</a:t>
            </a:r>
          </a:p>
          <a:p>
            <a:pPr marL="628650" lvl="1" indent="-171450">
              <a:lnSpc>
                <a:spcPct val="90000"/>
              </a:lnSpc>
              <a:buFont typeface="Arial" pitchFamily="34" charset="0"/>
              <a:buChar char="•"/>
            </a:pPr>
            <a:r>
              <a:rPr lang="en-US" sz="1800" dirty="0" smtClean="0"/>
              <a:t>Business</a:t>
            </a:r>
          </a:p>
          <a:p>
            <a:pPr marL="628650" lvl="1" indent="-171450">
              <a:lnSpc>
                <a:spcPct val="90000"/>
              </a:lnSpc>
              <a:buFont typeface="Arial" pitchFamily="34" charset="0"/>
              <a:buChar char="•"/>
            </a:pPr>
            <a:r>
              <a:rPr lang="en-US" sz="1800" dirty="0" smtClean="0"/>
              <a:t>Design</a:t>
            </a:r>
          </a:p>
          <a:p>
            <a:pPr marL="628650" lvl="1" indent="-171450">
              <a:lnSpc>
                <a:spcPct val="90000"/>
              </a:lnSpc>
              <a:buFont typeface="Arial" pitchFamily="34" charset="0"/>
              <a:buChar char="•"/>
            </a:pPr>
            <a:r>
              <a:rPr lang="en-US" sz="1800" dirty="0" smtClean="0"/>
              <a:t>Engineering</a:t>
            </a:r>
          </a:p>
          <a:p>
            <a:pPr marL="628650" lvl="1" indent="-171450">
              <a:lnSpc>
                <a:spcPct val="90000"/>
              </a:lnSpc>
              <a:buFont typeface="Arial" pitchFamily="34" charset="0"/>
              <a:buChar char="•"/>
            </a:pPr>
            <a:r>
              <a:rPr lang="en-US" sz="1800" dirty="0" smtClean="0"/>
              <a:t>Human Science</a:t>
            </a:r>
          </a:p>
          <a:p>
            <a:pPr marL="628650" lvl="1" indent="-171450">
              <a:lnSpc>
                <a:spcPct val="90000"/>
              </a:lnSpc>
              <a:buFont typeface="Arial" pitchFamily="34" charset="0"/>
              <a:buChar char="•"/>
            </a:pPr>
            <a:r>
              <a:rPr lang="en-US" sz="1800" dirty="0" smtClean="0"/>
              <a:t>Liberal Arts &amp; Sciences</a:t>
            </a:r>
          </a:p>
          <a:p>
            <a:pPr marL="628650" lvl="1" indent="-171450">
              <a:lnSpc>
                <a:spcPct val="90000"/>
              </a:lnSpc>
              <a:buFont typeface="Arial" pitchFamily="34" charset="0"/>
              <a:buChar char="•"/>
            </a:pPr>
            <a:r>
              <a:rPr lang="en-US" sz="1800" dirty="0" smtClean="0"/>
              <a:t>Veterinary Medicine</a:t>
            </a:r>
          </a:p>
          <a:p>
            <a:pPr marL="166688" indent="-166688">
              <a:lnSpc>
                <a:spcPct val="90000"/>
              </a:lnSpc>
              <a:buFont typeface="Arial" pitchFamily="34" charset="0"/>
              <a:buChar char="•"/>
            </a:pPr>
            <a:r>
              <a:rPr lang="en-US" sz="2000" dirty="0" smtClean="0"/>
              <a:t>Ames Laboratory</a:t>
            </a:r>
            <a:endParaRPr lang="en-US" dirty="0"/>
          </a:p>
        </p:txBody>
      </p:sp>
      <p:pic>
        <p:nvPicPr>
          <p:cNvPr id="1028" name="Picture 4" descr="C:\Documents and Settings\mccoy\Desktop\Campanile.JPG"/>
          <p:cNvPicPr>
            <a:picLocks noChangeAspect="1" noChangeArrowheads="1"/>
          </p:cNvPicPr>
          <p:nvPr/>
        </p:nvPicPr>
        <p:blipFill>
          <a:blip r:embed="rId3"/>
          <a:srcRect/>
          <a:stretch>
            <a:fillRect/>
          </a:stretch>
        </p:blipFill>
        <p:spPr bwMode="auto">
          <a:xfrm>
            <a:off x="5118555" y="1066800"/>
            <a:ext cx="4025446" cy="5410200"/>
          </a:xfrm>
          <a:prstGeom prst="rect">
            <a:avLst/>
          </a:prstGeom>
          <a:noFill/>
        </p:spPr>
      </p:pic>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of Engineering</a:t>
            </a:r>
            <a:endParaRPr lang="en-US" dirty="0"/>
          </a:p>
        </p:txBody>
      </p:sp>
      <p:sp>
        <p:nvSpPr>
          <p:cNvPr id="4" name="Text Placeholder 3"/>
          <p:cNvSpPr>
            <a:spLocks noGrp="1"/>
          </p:cNvSpPr>
          <p:nvPr>
            <p:ph type="body" sz="half" idx="2"/>
          </p:nvPr>
        </p:nvSpPr>
        <p:spPr/>
        <p:txBody>
          <a:bodyPr/>
          <a:lstStyle/>
          <a:p>
            <a:pPr marL="166688" indent="-166688">
              <a:lnSpc>
                <a:spcPct val="90000"/>
              </a:lnSpc>
              <a:buFont typeface="Arial" pitchFamily="34" charset="0"/>
              <a:buChar char="•"/>
            </a:pPr>
            <a:r>
              <a:rPr lang="en-US" sz="2000" dirty="0" smtClean="0"/>
              <a:t>7</a:t>
            </a:r>
            <a:r>
              <a:rPr lang="en-US" sz="2000" baseline="30000" dirty="0" smtClean="0"/>
              <a:t>th</a:t>
            </a:r>
            <a:r>
              <a:rPr lang="en-US" sz="2000" dirty="0" smtClean="0"/>
              <a:t> largest in the US</a:t>
            </a:r>
          </a:p>
          <a:p>
            <a:pPr marL="166688" indent="-166688">
              <a:lnSpc>
                <a:spcPct val="90000"/>
              </a:lnSpc>
              <a:buFont typeface="Arial" pitchFamily="34" charset="0"/>
              <a:buChar char="•"/>
            </a:pPr>
            <a:r>
              <a:rPr lang="en-US" sz="2000" dirty="0" smtClean="0"/>
              <a:t>8 departments</a:t>
            </a:r>
          </a:p>
          <a:p>
            <a:pPr marL="166688" indent="-166688">
              <a:lnSpc>
                <a:spcPct val="90000"/>
              </a:lnSpc>
              <a:buFont typeface="Arial" pitchFamily="34" charset="0"/>
              <a:buChar char="•"/>
            </a:pPr>
            <a:r>
              <a:rPr lang="en-US" sz="2000" dirty="0" smtClean="0"/>
              <a:t>Computing:</a:t>
            </a:r>
          </a:p>
          <a:p>
            <a:pPr marL="628650" lvl="1" indent="-171450">
              <a:lnSpc>
                <a:spcPct val="90000"/>
              </a:lnSpc>
              <a:buFont typeface="Arial" pitchFamily="34" charset="0"/>
              <a:buChar char="•"/>
            </a:pPr>
            <a:r>
              <a:rPr lang="en-US" sz="1800" dirty="0" smtClean="0"/>
              <a:t>7000 active users</a:t>
            </a:r>
          </a:p>
          <a:p>
            <a:pPr marL="628650" lvl="1" indent="-171450">
              <a:lnSpc>
                <a:spcPct val="90000"/>
              </a:lnSpc>
              <a:buFont typeface="Arial" pitchFamily="34" charset="0"/>
              <a:buChar char="•"/>
            </a:pPr>
            <a:r>
              <a:rPr lang="en-US" sz="1800" dirty="0" smtClean="0"/>
              <a:t>3000 desktops</a:t>
            </a:r>
          </a:p>
          <a:p>
            <a:pPr marL="628650" lvl="1" indent="-171450">
              <a:lnSpc>
                <a:spcPct val="90000"/>
              </a:lnSpc>
              <a:buFont typeface="Arial" pitchFamily="34" charset="0"/>
              <a:buChar char="•"/>
            </a:pPr>
            <a:r>
              <a:rPr lang="en-US" sz="1800" dirty="0" smtClean="0"/>
              <a:t>300 servers</a:t>
            </a:r>
          </a:p>
          <a:p>
            <a:pPr marL="628650" lvl="1" indent="-171450">
              <a:lnSpc>
                <a:spcPct val="90000"/>
              </a:lnSpc>
              <a:buFont typeface="Arial" pitchFamily="34" charset="0"/>
              <a:buChar char="•"/>
            </a:pPr>
            <a:r>
              <a:rPr lang="en-US" sz="1800" dirty="0" smtClean="0"/>
              <a:t>75+TB storage</a:t>
            </a:r>
          </a:p>
          <a:p>
            <a:pPr marL="628650" lvl="1" indent="-171450">
              <a:lnSpc>
                <a:spcPct val="90000"/>
              </a:lnSpc>
              <a:buFont typeface="Arial" pitchFamily="34" charset="0"/>
              <a:buChar char="•"/>
            </a:pPr>
            <a:r>
              <a:rPr lang="en-US" sz="1800" dirty="0" smtClean="0"/>
              <a:t>Wide services</a:t>
            </a:r>
          </a:p>
          <a:p>
            <a:pPr marL="628650" lvl="1" indent="-171450">
              <a:lnSpc>
                <a:spcPct val="90000"/>
              </a:lnSpc>
              <a:buFont typeface="Arial" pitchFamily="34" charset="0"/>
              <a:buChar char="•"/>
            </a:pPr>
            <a:r>
              <a:rPr lang="en-US" sz="1800" dirty="0" smtClean="0"/>
              <a:t>Team of &lt;20 FTE’s</a:t>
            </a:r>
          </a:p>
        </p:txBody>
      </p:sp>
      <p:pic>
        <p:nvPicPr>
          <p:cNvPr id="5" name="Picture 16" descr="Watertower Reflection"/>
          <p:cNvPicPr>
            <a:picLocks noGrp="1" noChangeAspect="1" noChangeArrowheads="1"/>
          </p:cNvPicPr>
          <p:nvPr>
            <p:ph idx="1"/>
          </p:nvPr>
        </p:nvPicPr>
        <p:blipFill>
          <a:blip r:embed="rId3"/>
          <a:srcRect/>
          <a:stretch>
            <a:fillRect/>
          </a:stretch>
        </p:blipFill>
        <p:spPr bwMode="auto">
          <a:xfrm>
            <a:off x="5270090" y="1066800"/>
            <a:ext cx="3873910" cy="5410200"/>
          </a:xfrm>
          <a:prstGeom prst="rect">
            <a:avLst/>
          </a:prstGeom>
          <a:noFill/>
        </p:spPr>
      </p:pic>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2" name="Text Placeholder 1"/>
          <p:cNvSpPr>
            <a:spLocks noGrp="1"/>
          </p:cNvSpPr>
          <p:nvPr>
            <p:ph idx="4294967295"/>
          </p:nvPr>
        </p:nvSpPr>
        <p:spPr>
          <a:xfrm>
            <a:off x="579863" y="1884556"/>
            <a:ext cx="7727796" cy="4226312"/>
          </a:xfrm>
        </p:spPr>
        <p:txBody>
          <a:bodyPr/>
          <a:lstStyle/>
          <a:p>
            <a:pPr marL="0" indent="0" algn="ctr">
              <a:buNone/>
            </a:pPr>
            <a:r>
              <a:rPr lang="en-US" sz="5400" b="1" i="1" dirty="0" smtClean="0"/>
              <a:t>“Culture </a:t>
            </a:r>
            <a:br>
              <a:rPr lang="en-US" sz="5400" b="1" i="1" dirty="0" smtClean="0"/>
            </a:br>
            <a:r>
              <a:rPr lang="en-US" sz="5400" b="1" i="1" dirty="0" smtClean="0"/>
              <a:t>is a fact of the forces and pressures </a:t>
            </a:r>
            <a:br>
              <a:rPr lang="en-US" sz="5400" b="1" i="1" dirty="0" smtClean="0"/>
            </a:br>
            <a:r>
              <a:rPr lang="en-US" sz="5400" b="1" i="1" dirty="0" smtClean="0"/>
              <a:t>upon us.”</a:t>
            </a:r>
            <a:endParaRPr lang="en-US" sz="5400" b="1" i="1"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Realization #1: Services Have Different Life Stages</a:t>
            </a:r>
            <a:endParaRPr lang="en-US" dirty="0"/>
          </a:p>
        </p:txBody>
      </p:sp>
      <p:graphicFrame>
        <p:nvGraphicFramePr>
          <p:cNvPr id="4" name="Content Placeholder 3"/>
          <p:cNvGraphicFramePr>
            <a:graphicFrameLocks noGrp="1"/>
          </p:cNvGraphicFramePr>
          <p:nvPr>
            <p:ph idx="1"/>
          </p:nvPr>
        </p:nvGraphicFramePr>
        <p:xfrm>
          <a:off x="838200" y="1676400"/>
          <a:ext cx="75438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College of Engineering">
  <a:themeElements>
    <a:clrScheme name="ISU Engineering">
      <a:dk1>
        <a:srgbClr val="000000"/>
      </a:dk1>
      <a:lt1>
        <a:srgbClr val="FFFFFF"/>
      </a:lt1>
      <a:dk2>
        <a:srgbClr val="800000"/>
      </a:dk2>
      <a:lt2>
        <a:srgbClr val="ADA07A"/>
      </a:lt2>
      <a:accent1>
        <a:srgbClr val="800000"/>
      </a:accent1>
      <a:accent2>
        <a:srgbClr val="002654"/>
      </a:accent2>
      <a:accent3>
        <a:srgbClr val="7D6D34"/>
      </a:accent3>
      <a:accent4>
        <a:srgbClr val="076D54"/>
      </a:accent4>
      <a:accent5>
        <a:srgbClr val="000000"/>
      </a:accent5>
      <a:accent6>
        <a:srgbClr val="3A75C4"/>
      </a:accent6>
      <a:hlink>
        <a:srgbClr val="002654"/>
      </a:hlink>
      <a:folHlink>
        <a:srgbClr val="4C452B"/>
      </a:folHlink>
    </a:clrScheme>
    <a:fontScheme name="CoE template">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tx1"/>
            </a:solidFill>
            <a:effectLst/>
            <a:latin typeface="Times" pitchFamily="-80"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tx1"/>
            </a:solidFill>
            <a:effectLst/>
            <a:latin typeface="Times" pitchFamily="-80" charset="0"/>
          </a:defRPr>
        </a:defPPr>
      </a:lstStyle>
    </a:lnDef>
  </a:objectDefaults>
  <a:extraClrSchemeLst>
    <a:extraClrScheme>
      <a:clrScheme name="CoE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E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E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E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E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E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E 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E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E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E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E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E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oE template 13">
        <a:dk1>
          <a:srgbClr val="000000"/>
        </a:dk1>
        <a:lt1>
          <a:srgbClr val="FFFFFF"/>
        </a:lt1>
        <a:dk2>
          <a:srgbClr val="C41E3A"/>
        </a:dk2>
        <a:lt2>
          <a:srgbClr val="ADA07A"/>
        </a:lt2>
        <a:accent1>
          <a:srgbClr val="ADA07A"/>
        </a:accent1>
        <a:accent2>
          <a:srgbClr val="333399"/>
        </a:accent2>
        <a:accent3>
          <a:srgbClr val="FFFFFF"/>
        </a:accent3>
        <a:accent4>
          <a:srgbClr val="000000"/>
        </a:accent4>
        <a:accent5>
          <a:srgbClr val="D3CDBE"/>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E template 14">
        <a:dk1>
          <a:srgbClr val="000000"/>
        </a:dk1>
        <a:lt1>
          <a:srgbClr val="FFFFFF"/>
        </a:lt1>
        <a:dk2>
          <a:srgbClr val="C41E3A"/>
        </a:dk2>
        <a:lt2>
          <a:srgbClr val="ADA07A"/>
        </a:lt2>
        <a:accent1>
          <a:srgbClr val="ADA07A"/>
        </a:accent1>
        <a:accent2>
          <a:srgbClr val="C41E3A"/>
        </a:accent2>
        <a:accent3>
          <a:srgbClr val="FFFFFF"/>
        </a:accent3>
        <a:accent4>
          <a:srgbClr val="000000"/>
        </a:accent4>
        <a:accent5>
          <a:srgbClr val="D3CDBE"/>
        </a:accent5>
        <a:accent6>
          <a:srgbClr val="B11A34"/>
        </a:accent6>
        <a:hlink>
          <a:srgbClr val="002654"/>
        </a:hlink>
        <a:folHlink>
          <a:srgbClr val="4C452B"/>
        </a:folHlink>
      </a:clrScheme>
      <a:clrMap bg1="lt1" tx1="dk1" bg2="lt2" tx2="dk2" accent1="accent1" accent2="accent2" accent3="accent3" accent4="accent4" accent5="accent5" accent6="accent6" hlink="hlink" folHlink="folHlink"/>
    </a:extraClrScheme>
    <a:extraClrScheme>
      <a:clrScheme name="CoE template 15">
        <a:dk1>
          <a:srgbClr val="000000"/>
        </a:dk1>
        <a:lt1>
          <a:srgbClr val="FFFFFF"/>
        </a:lt1>
        <a:dk2>
          <a:srgbClr val="800000"/>
        </a:dk2>
        <a:lt2>
          <a:srgbClr val="ADA07A"/>
        </a:lt2>
        <a:accent1>
          <a:srgbClr val="ADA07A"/>
        </a:accent1>
        <a:accent2>
          <a:srgbClr val="800000"/>
        </a:accent2>
        <a:accent3>
          <a:srgbClr val="FFFFFF"/>
        </a:accent3>
        <a:accent4>
          <a:srgbClr val="000000"/>
        </a:accent4>
        <a:accent5>
          <a:srgbClr val="D3CDBE"/>
        </a:accent5>
        <a:accent6>
          <a:srgbClr val="730000"/>
        </a:accent6>
        <a:hlink>
          <a:srgbClr val="002654"/>
        </a:hlink>
        <a:folHlink>
          <a:srgbClr val="4C452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College of Engineering</Template>
  <TotalTime>2089</TotalTime>
  <Words>1027</Words>
  <PresentationFormat>On-screen Show (4:3)</PresentationFormat>
  <Paragraphs>173</Paragraphs>
  <Slides>22</Slides>
  <Notes>5</Notes>
  <HiddenSlides>7</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College of Engineering</vt:lpstr>
      <vt:lpstr>General Information &amp; Copyright Notice</vt:lpstr>
      <vt:lpstr>Contact Information</vt:lpstr>
      <vt:lpstr>Abstract</vt:lpstr>
      <vt:lpstr>A Place for Everyone: Understanding IT Culture Using S-Curves</vt:lpstr>
      <vt:lpstr>Introduction</vt:lpstr>
      <vt:lpstr>Iowa State University</vt:lpstr>
      <vt:lpstr>College of Engineering</vt:lpstr>
      <vt:lpstr>Slide 8</vt:lpstr>
      <vt:lpstr>Realization #1: Services Have Different Life Stages</vt:lpstr>
      <vt:lpstr>Characteristics of the IT Service Lifecycle</vt:lpstr>
      <vt:lpstr>IT Service Lifecycle Modeled Using S-Curve</vt:lpstr>
      <vt:lpstr>Realization #2: Consumer Interest Changes Over Time</vt:lpstr>
      <vt:lpstr>Realization #3: Infrastructure Requirements Vary Widely</vt:lpstr>
      <vt:lpstr>Differences in Investment</vt:lpstr>
      <vt:lpstr>Realization #4: My Team is Best at Emerging Services</vt:lpstr>
      <vt:lpstr>Realization #5: Central is Best at Maturing Services</vt:lpstr>
      <vt:lpstr>Notice a potential problem?</vt:lpstr>
      <vt:lpstr>Realization #6: Transition is a Bottleneck </vt:lpstr>
      <vt:lpstr>Realization #7: Services Die Hard</vt:lpstr>
      <vt:lpstr>The IT Service Lifecycle Model</vt:lpstr>
      <vt:lpstr>Conclusion</vt:lpstr>
      <vt:lpstr>Questions and Comments?</vt:lpstr>
    </vt:vector>
  </TitlesOfParts>
  <Company>Iowa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Place for Everyone: Understanding IT Culture Using S-Curves</dc:title>
  <dc:subject>Culture</dc:subject>
  <dc:creator>Chris A. McCoy</dc:creator>
  <cp:keywords>Culture, IT, Understanding, </cp:keywords>
  <dc:description>This document contains material presented during the formal presentation of EDUCAUSE Midwest Regional Conference 2008.
Copyright Chris A. McCoy, 2008.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
The reader assumes all liability for making his/her workplace a better place of work and impacting the lives of others. </dc:description>
  <cp:lastModifiedBy>Chris A McCoy</cp:lastModifiedBy>
  <cp:revision>236</cp:revision>
  <dcterms:created xsi:type="dcterms:W3CDTF">2008-03-05T15:52:46Z</dcterms:created>
  <dcterms:modified xsi:type="dcterms:W3CDTF">2008-03-16T13:59:48Z</dcterms:modified>
</cp:coreProperties>
</file>