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3"/>
  </p:notesMasterIdLst>
  <p:sldIdLst>
    <p:sldId id="256" r:id="rId2"/>
    <p:sldId id="257" r:id="rId3"/>
    <p:sldId id="283" r:id="rId4"/>
    <p:sldId id="280" r:id="rId5"/>
    <p:sldId id="258" r:id="rId6"/>
    <p:sldId id="259" r:id="rId7"/>
    <p:sldId id="268" r:id="rId8"/>
    <p:sldId id="276" r:id="rId9"/>
    <p:sldId id="273" r:id="rId10"/>
    <p:sldId id="277" r:id="rId11"/>
    <p:sldId id="275" r:id="rId12"/>
    <p:sldId id="278" r:id="rId13"/>
    <p:sldId id="272" r:id="rId14"/>
    <p:sldId id="269" r:id="rId15"/>
    <p:sldId id="270" r:id="rId16"/>
    <p:sldId id="281" r:id="rId17"/>
    <p:sldId id="260" r:id="rId18"/>
    <p:sldId id="261" r:id="rId19"/>
    <p:sldId id="262" r:id="rId20"/>
    <p:sldId id="263"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B78F3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6579" autoAdjust="0"/>
    <p:restoredTop sz="75264" autoAdjust="0"/>
  </p:normalViewPr>
  <p:slideViewPr>
    <p:cSldViewPr>
      <p:cViewPr varScale="1">
        <p:scale>
          <a:sx n="74" d="100"/>
          <a:sy n="74" d="100"/>
        </p:scale>
        <p:origin x="-10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o\Desktop\sta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o\Desktop\sta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o\Desktop\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7"/>
  <c:chart>
    <c:title>
      <c:layout/>
    </c:title>
    <c:plotArea>
      <c:layout/>
      <c:lineChart>
        <c:grouping val="stacked"/>
        <c:ser>
          <c:idx val="0"/>
          <c:order val="0"/>
          <c:tx>
            <c:strRef>
              <c:f>Sheet1!$C$4</c:f>
              <c:strCache>
                <c:ptCount val="1"/>
                <c:pt idx="0">
                  <c:v>Mentoring Sessions</c:v>
                </c:pt>
              </c:strCache>
            </c:strRef>
          </c:tx>
          <c:spPr>
            <a:ln w="76200"/>
          </c:spPr>
          <c:marker>
            <c:spPr>
              <a:ln w="76200"/>
            </c:spPr>
          </c:marker>
          <c:dLbls>
            <c:dLbl>
              <c:idx val="0"/>
              <c:layout>
                <c:manualLayout>
                  <c:x val="4.4444444444444557E-2"/>
                  <c:y val="-3.7037037037037084E-2"/>
                </c:manualLayout>
              </c:layout>
              <c:dLblPos val="b"/>
              <c:showVal val="1"/>
            </c:dLbl>
            <c:dLbl>
              <c:idx val="1"/>
              <c:layout>
                <c:manualLayout>
                  <c:x val="5.3367964421114134E-2"/>
                  <c:y val="8.8595377190754786E-3"/>
                </c:manualLayout>
              </c:layout>
              <c:dLblPos val="b"/>
              <c:showVal val="1"/>
            </c:dLbl>
            <c:dLbl>
              <c:idx val="2"/>
              <c:layout>
                <c:manualLayout>
                  <c:x val="3.1016817342276726E-2"/>
                  <c:y val="6.234361404893555E-4"/>
                </c:manualLayout>
              </c:layout>
              <c:dLblPos val="b"/>
              <c:showVal val="1"/>
            </c:dLbl>
            <c:dLbl>
              <c:idx val="3"/>
              <c:layout>
                <c:manualLayout>
                  <c:x val="4.4753086419753181E-2"/>
                  <c:y val="-3.0199039121482491E-2"/>
                </c:manualLayout>
              </c:layout>
              <c:dLblPos val="b"/>
              <c:showVal val="1"/>
            </c:dLbl>
            <c:dLblPos val="b"/>
            <c:showVal val="1"/>
          </c:dLbls>
          <c:cat>
            <c:strRef>
              <c:f>Sheet1!$D$2:$G$2</c:f>
              <c:strCache>
                <c:ptCount val="4"/>
                <c:pt idx="0">
                  <c:v>Original 
Projections</c:v>
                </c:pt>
                <c:pt idx="1">
                  <c:v>2005-2006</c:v>
                </c:pt>
                <c:pt idx="2">
                  <c:v>2006-2007</c:v>
                </c:pt>
                <c:pt idx="3">
                  <c:v>2007-2008 
Projection</c:v>
                </c:pt>
              </c:strCache>
            </c:strRef>
          </c:cat>
          <c:val>
            <c:numRef>
              <c:f>Sheet1!$D$4:$G$4</c:f>
              <c:numCache>
                <c:formatCode>#,##0</c:formatCode>
                <c:ptCount val="4"/>
                <c:pt idx="0">
                  <c:v>1000</c:v>
                </c:pt>
                <c:pt idx="1">
                  <c:v>2200</c:v>
                </c:pt>
                <c:pt idx="2">
                  <c:v>3200</c:v>
                </c:pt>
                <c:pt idx="3">
                  <c:v>3900</c:v>
                </c:pt>
              </c:numCache>
            </c:numRef>
          </c:val>
        </c:ser>
        <c:marker val="1"/>
        <c:axId val="103549568"/>
        <c:axId val="103559552"/>
      </c:lineChart>
      <c:catAx>
        <c:axId val="103549568"/>
        <c:scaling>
          <c:orientation val="minMax"/>
        </c:scaling>
        <c:axPos val="b"/>
        <c:tickLblPos val="nextTo"/>
        <c:spPr>
          <a:ln>
            <a:solidFill>
              <a:schemeClr val="bg1"/>
            </a:solidFill>
          </a:ln>
        </c:spPr>
        <c:crossAx val="103559552"/>
        <c:crosses val="autoZero"/>
        <c:auto val="1"/>
        <c:lblAlgn val="ctr"/>
        <c:lblOffset val="100"/>
      </c:catAx>
      <c:valAx>
        <c:axId val="103559552"/>
        <c:scaling>
          <c:orientation val="minMax"/>
        </c:scaling>
        <c:axPos val="l"/>
        <c:majorGridlines>
          <c:spPr>
            <a:ln>
              <a:solidFill>
                <a:schemeClr val="bg1"/>
              </a:solidFill>
            </a:ln>
          </c:spPr>
        </c:majorGridlines>
        <c:numFmt formatCode="#,##0" sourceLinked="1"/>
        <c:tickLblPos val="nextTo"/>
        <c:spPr>
          <a:ln>
            <a:solidFill>
              <a:schemeClr val="bg1"/>
            </a:solidFill>
          </a:ln>
        </c:spPr>
        <c:crossAx val="103549568"/>
        <c:crosses val="autoZero"/>
        <c:crossBetween val="between"/>
      </c:valAx>
      <c:spPr>
        <a:solidFill>
          <a:schemeClr val="tx1"/>
        </a:solidFill>
        <a:ln>
          <a:solidFill>
            <a:schemeClr val="bg1"/>
          </a:solidFill>
        </a:ln>
      </c:spPr>
    </c:plotArea>
    <c:plotVisOnly val="1"/>
  </c:chart>
  <c:spPr>
    <a:solidFill>
      <a:schemeClr val="tx1"/>
    </a:solidFill>
    <a:ln>
      <a:solidFill>
        <a:schemeClr val="bg1"/>
      </a:solidFill>
    </a:ln>
  </c:spPr>
  <c:txPr>
    <a:bodyPr/>
    <a:lstStyle/>
    <a:p>
      <a:pPr>
        <a:defRPr sz="2000">
          <a:solidFill>
            <a:schemeClr val="bg1"/>
          </a:solidFil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9"/>
  <c:chart>
    <c:title>
      <c:tx>
        <c:rich>
          <a:bodyPr/>
          <a:lstStyle/>
          <a:p>
            <a:pPr>
              <a:defRPr/>
            </a:pPr>
            <a:r>
              <a:rPr lang="en-US" dirty="0"/>
              <a:t>Student Visits</a:t>
            </a:r>
          </a:p>
        </c:rich>
      </c:tx>
      <c:layout/>
    </c:title>
    <c:plotArea>
      <c:layout/>
      <c:lineChart>
        <c:grouping val="stacked"/>
        <c:ser>
          <c:idx val="0"/>
          <c:order val="0"/>
          <c:tx>
            <c:strRef>
              <c:f>Sheet1!$C$3</c:f>
              <c:strCache>
                <c:ptCount val="1"/>
                <c:pt idx="0">
                  <c:v>Student Visits</c:v>
                </c:pt>
              </c:strCache>
            </c:strRef>
          </c:tx>
          <c:spPr>
            <a:ln w="76200">
              <a:solidFill>
                <a:schemeClr val="accent2">
                  <a:lumMod val="50000"/>
                </a:schemeClr>
              </a:solidFill>
            </a:ln>
          </c:spPr>
          <c:marker>
            <c:spPr>
              <a:ln w="76200">
                <a:solidFill>
                  <a:schemeClr val="accent2">
                    <a:lumMod val="50000"/>
                  </a:schemeClr>
                </a:solidFill>
              </a:ln>
            </c:spPr>
          </c:marker>
          <c:dLbls>
            <c:dLbl>
              <c:idx val="1"/>
              <c:layout>
                <c:manualLayout>
                  <c:x val="8.3333333333333523E-3"/>
                  <c:y val="-2.777777777777795E-2"/>
                </c:manualLayout>
              </c:layout>
              <c:dLblPos val="l"/>
              <c:showVal val="1"/>
            </c:dLbl>
            <c:dLbl>
              <c:idx val="2"/>
              <c:layout>
                <c:manualLayout>
                  <c:x val="5.5555555555556564E-3"/>
                  <c:y val="-3.2407407407407544E-2"/>
                </c:manualLayout>
              </c:layout>
              <c:dLblPos val="l"/>
              <c:showVal val="1"/>
            </c:dLbl>
            <c:dLbl>
              <c:idx val="3"/>
              <c:layout>
                <c:manualLayout>
                  <c:x val="0"/>
                  <c:y val="-1.9267822736030882E-2"/>
                </c:manualLayout>
              </c:layout>
              <c:dLblPos val="l"/>
              <c:showVal val="1"/>
            </c:dLbl>
            <c:dLblPos val="l"/>
            <c:showVal val="1"/>
          </c:dLbls>
          <c:cat>
            <c:strRef>
              <c:f>Sheet1!$D$2:$G$2</c:f>
              <c:strCache>
                <c:ptCount val="4"/>
                <c:pt idx="0">
                  <c:v>Original 
Projections</c:v>
                </c:pt>
                <c:pt idx="1">
                  <c:v>2005-2006</c:v>
                </c:pt>
                <c:pt idx="2">
                  <c:v>2006-2007</c:v>
                </c:pt>
                <c:pt idx="3">
                  <c:v>2007-2008 
Projection</c:v>
                </c:pt>
              </c:strCache>
            </c:strRef>
          </c:cat>
          <c:val>
            <c:numRef>
              <c:f>Sheet1!$D$3:$G$3</c:f>
              <c:numCache>
                <c:formatCode>#,##0</c:formatCode>
                <c:ptCount val="4"/>
                <c:pt idx="0">
                  <c:v>4500</c:v>
                </c:pt>
                <c:pt idx="1">
                  <c:v>43000</c:v>
                </c:pt>
                <c:pt idx="2">
                  <c:v>53000</c:v>
                </c:pt>
                <c:pt idx="3">
                  <c:v>71000</c:v>
                </c:pt>
              </c:numCache>
            </c:numRef>
          </c:val>
        </c:ser>
        <c:marker val="1"/>
        <c:axId val="102913152"/>
        <c:axId val="102914688"/>
      </c:lineChart>
      <c:catAx>
        <c:axId val="102913152"/>
        <c:scaling>
          <c:orientation val="minMax"/>
        </c:scaling>
        <c:axPos val="b"/>
        <c:tickLblPos val="nextTo"/>
        <c:spPr>
          <a:ln>
            <a:solidFill>
              <a:schemeClr val="bg1"/>
            </a:solidFill>
          </a:ln>
        </c:spPr>
        <c:crossAx val="102914688"/>
        <c:crosses val="autoZero"/>
        <c:auto val="1"/>
        <c:lblAlgn val="ctr"/>
        <c:lblOffset val="100"/>
      </c:catAx>
      <c:valAx>
        <c:axId val="102914688"/>
        <c:scaling>
          <c:orientation val="minMax"/>
        </c:scaling>
        <c:axPos val="l"/>
        <c:majorGridlines>
          <c:spPr>
            <a:ln>
              <a:solidFill>
                <a:schemeClr val="bg1"/>
              </a:solidFill>
            </a:ln>
          </c:spPr>
        </c:majorGridlines>
        <c:numFmt formatCode="#,##0" sourceLinked="1"/>
        <c:tickLblPos val="nextTo"/>
        <c:spPr>
          <a:ln>
            <a:solidFill>
              <a:schemeClr val="bg1"/>
            </a:solidFill>
          </a:ln>
        </c:spPr>
        <c:crossAx val="102913152"/>
        <c:crosses val="autoZero"/>
        <c:crossBetween val="between"/>
      </c:valAx>
      <c:spPr>
        <a:ln>
          <a:solidFill>
            <a:schemeClr val="bg1"/>
          </a:solidFill>
        </a:ln>
      </c:spPr>
    </c:plotArea>
    <c:plotVisOnly val="1"/>
  </c:chart>
  <c:spPr>
    <a:solidFill>
      <a:schemeClr val="tx1"/>
    </a:solidFill>
    <a:ln>
      <a:solidFill>
        <a:schemeClr val="bg1"/>
      </a:solidFill>
    </a:ln>
  </c:spPr>
  <c:txPr>
    <a:bodyPr/>
    <a:lstStyle/>
    <a:p>
      <a:pPr>
        <a:defRPr sz="2000">
          <a:solidFill>
            <a:schemeClr val="bg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2"/>
  <c:chart>
    <c:title>
      <c:layout/>
    </c:title>
    <c:plotArea>
      <c:layout/>
      <c:lineChart>
        <c:grouping val="stacked"/>
        <c:ser>
          <c:idx val="0"/>
          <c:order val="0"/>
          <c:tx>
            <c:strRef>
              <c:f>Sheet1!$C$5</c:f>
              <c:strCache>
                <c:ptCount val="1"/>
                <c:pt idx="0">
                  <c:v>Equipment Loans</c:v>
                </c:pt>
              </c:strCache>
            </c:strRef>
          </c:tx>
          <c:spPr>
            <a:ln w="76200"/>
          </c:spPr>
          <c:marker>
            <c:spPr>
              <a:ln w="76200"/>
            </c:spPr>
          </c:marker>
          <c:dLbls>
            <c:dLbl>
              <c:idx val="0"/>
              <c:layout>
                <c:manualLayout>
                  <c:x val="3.0555555555555582E-2"/>
                  <c:y val="-3.7037037037037056E-2"/>
                </c:manualLayout>
              </c:layout>
              <c:dLblPos val="b"/>
              <c:showVal val="1"/>
            </c:dLbl>
            <c:dLbl>
              <c:idx val="1"/>
              <c:layout>
                <c:manualLayout>
                  <c:x val="8.9197409351608997E-2"/>
                  <c:y val="-6.4166581099119782E-2"/>
                </c:manualLayout>
              </c:layout>
              <c:dLblPos val="b"/>
              <c:showVal val="1"/>
            </c:dLbl>
            <c:dLbl>
              <c:idx val="2"/>
              <c:layout>
                <c:manualLayout>
                  <c:x val="3.0555555555555582E-2"/>
                  <c:y val="8.8124125184420917E-3"/>
                </c:manualLayout>
              </c:layout>
              <c:dLblPos val="b"/>
              <c:showVal val="1"/>
            </c:dLbl>
            <c:dLbl>
              <c:idx val="3"/>
              <c:layout>
                <c:manualLayout>
                  <c:x val="5.4012345679012363E-2"/>
                  <c:y val="-4.9416609471516972E-2"/>
                </c:manualLayout>
              </c:layout>
              <c:dLblPos val="b"/>
              <c:showVal val="1"/>
            </c:dLbl>
            <c:dLblPos val="b"/>
            <c:showVal val="1"/>
          </c:dLbls>
          <c:cat>
            <c:strRef>
              <c:f>Sheet1!$D$2:$G$2</c:f>
              <c:strCache>
                <c:ptCount val="4"/>
                <c:pt idx="0">
                  <c:v>Original 
Projections</c:v>
                </c:pt>
                <c:pt idx="1">
                  <c:v>2005-2006</c:v>
                </c:pt>
                <c:pt idx="2">
                  <c:v>2006-2007</c:v>
                </c:pt>
                <c:pt idx="3">
                  <c:v>2007-2008 
Projection</c:v>
                </c:pt>
              </c:strCache>
            </c:strRef>
          </c:cat>
          <c:val>
            <c:numRef>
              <c:f>Sheet1!$D$5:$G$5</c:f>
              <c:numCache>
                <c:formatCode>#,##0</c:formatCode>
                <c:ptCount val="4"/>
                <c:pt idx="0">
                  <c:v>400</c:v>
                </c:pt>
                <c:pt idx="1">
                  <c:v>1100</c:v>
                </c:pt>
                <c:pt idx="2">
                  <c:v>1300</c:v>
                </c:pt>
                <c:pt idx="3">
                  <c:v>1340</c:v>
                </c:pt>
              </c:numCache>
            </c:numRef>
          </c:val>
        </c:ser>
        <c:dLbls>
          <c:showVal val="1"/>
        </c:dLbls>
        <c:marker val="1"/>
        <c:axId val="103608704"/>
        <c:axId val="103610240"/>
      </c:lineChart>
      <c:catAx>
        <c:axId val="103608704"/>
        <c:scaling>
          <c:orientation val="minMax"/>
        </c:scaling>
        <c:axPos val="b"/>
        <c:majorTickMark val="none"/>
        <c:tickLblPos val="nextTo"/>
        <c:spPr>
          <a:ln>
            <a:solidFill>
              <a:schemeClr val="bg1"/>
            </a:solidFill>
          </a:ln>
        </c:spPr>
        <c:crossAx val="103610240"/>
        <c:crosses val="autoZero"/>
        <c:auto val="1"/>
        <c:lblAlgn val="ctr"/>
        <c:lblOffset val="100"/>
      </c:catAx>
      <c:valAx>
        <c:axId val="103610240"/>
        <c:scaling>
          <c:orientation val="minMax"/>
        </c:scaling>
        <c:axPos val="l"/>
        <c:majorGridlines>
          <c:spPr>
            <a:ln>
              <a:solidFill>
                <a:schemeClr val="bg1"/>
              </a:solidFill>
            </a:ln>
          </c:spPr>
        </c:majorGridlines>
        <c:numFmt formatCode="#,##0" sourceLinked="1"/>
        <c:majorTickMark val="none"/>
        <c:tickLblPos val="nextTo"/>
        <c:spPr>
          <a:ln>
            <a:solidFill>
              <a:schemeClr val="bg1"/>
            </a:solidFill>
          </a:ln>
        </c:spPr>
        <c:crossAx val="103608704"/>
        <c:crosses val="autoZero"/>
        <c:crossBetween val="between"/>
      </c:valAx>
      <c:spPr>
        <a:ln>
          <a:solidFill>
            <a:schemeClr val="bg1"/>
          </a:solidFill>
        </a:ln>
      </c:spPr>
    </c:plotArea>
    <c:plotVisOnly val="1"/>
  </c:chart>
  <c:spPr>
    <a:solidFill>
      <a:schemeClr val="tx1"/>
    </a:solidFill>
    <a:ln>
      <a:solidFill>
        <a:schemeClr val="bg1"/>
      </a:solidFill>
    </a:ln>
  </c:spPr>
  <c:txPr>
    <a:bodyPr/>
    <a:lstStyle/>
    <a:p>
      <a:pPr>
        <a:defRPr sz="2000">
          <a:solidFill>
            <a:schemeClr val="bg1"/>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925FE-6AD4-490D-8235-14BD9D024A61}" type="datetimeFigureOut">
              <a:rPr lang="en-US" smtClean="0"/>
              <a:pPr/>
              <a:t>3/17/2008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F9E972-2149-4FBD-B634-0BAD20E819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F9E972-2149-4FBD-B634-0BAD20E8191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powerful PC’s</a:t>
            </a:r>
          </a:p>
          <a:p>
            <a:r>
              <a:rPr lang="en-US" dirty="0" smtClean="0"/>
              <a:t>8 recent iMacs</a:t>
            </a:r>
          </a:p>
          <a:p>
            <a:r>
              <a:rPr lang="en-US" dirty="0" smtClean="0"/>
              <a:t>Over</a:t>
            </a:r>
            <a:r>
              <a:rPr lang="en-US" baseline="0" dirty="0" smtClean="0"/>
              <a:t> 20 software titles</a:t>
            </a:r>
          </a:p>
          <a:p>
            <a:r>
              <a:rPr lang="en-US" baseline="0" dirty="0" smtClean="0"/>
              <a:t>The separate room is used to conduct workshops and training sessions.</a:t>
            </a:r>
          </a:p>
        </p:txBody>
      </p:sp>
      <p:sp>
        <p:nvSpPr>
          <p:cNvPr id="4" name="Slide Number Placeholder 3"/>
          <p:cNvSpPr>
            <a:spLocks noGrp="1"/>
          </p:cNvSpPr>
          <p:nvPr>
            <p:ph type="sldNum" sz="quarter" idx="10"/>
          </p:nvPr>
        </p:nvSpPr>
        <p:spPr/>
        <p:txBody>
          <a:bodyPr/>
          <a:lstStyle/>
          <a:p>
            <a:fld id="{37F9E972-2149-4FBD-B634-0BAD20E8191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examples</a:t>
            </a:r>
            <a:r>
              <a:rPr lang="en-US" baseline="0" dirty="0" smtClean="0"/>
              <a:t> of the more than 30 software programs and websites supported by the student technology center</a:t>
            </a:r>
          </a:p>
          <a:p>
            <a:endParaRPr lang="en-US" baseline="0" dirty="0" smtClean="0"/>
          </a:p>
          <a:p>
            <a:r>
              <a:rPr lang="en-US" baseline="0" dirty="0" smtClean="0"/>
              <a:t>We have</a:t>
            </a:r>
          </a:p>
          <a:p>
            <a:r>
              <a:rPr lang="en-US" baseline="0" dirty="0" smtClean="0"/>
              <a:t>web development programs such as: Dreamweaver, Flash and Fireworks</a:t>
            </a:r>
          </a:p>
          <a:p>
            <a:r>
              <a:rPr lang="en-US" baseline="0" dirty="0" smtClean="0"/>
              <a:t>Video editing programs such as: Adobe Premier and Apple </a:t>
            </a:r>
            <a:r>
              <a:rPr lang="en-US" baseline="0" dirty="0" err="1" smtClean="0"/>
              <a:t>iMovie</a:t>
            </a:r>
            <a:endParaRPr lang="en-US" baseline="0" dirty="0" smtClean="0"/>
          </a:p>
          <a:p>
            <a:r>
              <a:rPr lang="en-US" baseline="0" dirty="0" smtClean="0"/>
              <a:t>Image editing programs like: Photoshop Elements and </a:t>
            </a:r>
            <a:r>
              <a:rPr lang="en-US" baseline="0" dirty="0" err="1" smtClean="0"/>
              <a:t>iPhoto</a:t>
            </a:r>
            <a:endParaRPr lang="en-US" baseline="0" dirty="0" smtClean="0"/>
          </a:p>
          <a:p>
            <a:endParaRPr lang="en-US" baseline="0" dirty="0" smtClean="0"/>
          </a:p>
          <a:p>
            <a:r>
              <a:rPr lang="en-US" baseline="0" dirty="0" smtClean="0"/>
              <a:t>In addition we support popular web applications such as: Google Docs, </a:t>
            </a:r>
            <a:r>
              <a:rPr lang="en-US" baseline="0" dirty="0" err="1" smtClean="0"/>
              <a:t>iGoogle</a:t>
            </a:r>
            <a:r>
              <a:rPr lang="en-US" baseline="0" dirty="0" smtClean="0"/>
              <a:t>, wiki’s and </a:t>
            </a:r>
            <a:r>
              <a:rPr lang="en-US" baseline="0" dirty="0" err="1" smtClean="0"/>
              <a:t>youtube</a:t>
            </a:r>
            <a:endParaRPr lang="en-US" baseline="0" dirty="0" smtClean="0"/>
          </a:p>
          <a:p>
            <a:endParaRPr lang="en-US" baseline="0" dirty="0" smtClean="0"/>
          </a:p>
          <a:p>
            <a:r>
              <a:rPr lang="en-US" baseline="0" dirty="0" smtClean="0"/>
              <a:t>Finally we also provide support for our University websites and technologies </a:t>
            </a:r>
          </a:p>
          <a:p>
            <a:endParaRPr lang="en-US" dirty="0"/>
          </a:p>
        </p:txBody>
      </p:sp>
      <p:sp>
        <p:nvSpPr>
          <p:cNvPr id="4" name="Slide Number Placeholder 3"/>
          <p:cNvSpPr>
            <a:spLocks noGrp="1"/>
          </p:cNvSpPr>
          <p:nvPr>
            <p:ph type="sldNum" sz="quarter" idx="10"/>
          </p:nvPr>
        </p:nvSpPr>
        <p:spPr/>
        <p:txBody>
          <a:bodyPr/>
          <a:lstStyle/>
          <a:p>
            <a:fld id="{37F9E972-2149-4FBD-B634-0BAD20E8191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found that many times students who would have gone</a:t>
            </a:r>
            <a:r>
              <a:rPr lang="en-US" baseline="0" dirty="0" smtClean="0"/>
              <a:t> home to work on their homework are instead staying on campus  and completing their assignments in the student technology center taking advantage of our mentors if they ever need help.</a:t>
            </a:r>
          </a:p>
          <a:p>
            <a:endParaRPr lang="en-US" baseline="0" dirty="0" smtClean="0"/>
          </a:p>
          <a:p>
            <a:r>
              <a:rPr lang="en-US" baseline="0" dirty="0" smtClean="0"/>
              <a:t>Students with group projects as well as student organizations often come in groups and work with </a:t>
            </a:r>
            <a:r>
              <a:rPr lang="en-US" baseline="0" smtClean="0"/>
              <a:t>our mentors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F9E972-2149-4FBD-B634-0BAD20E8191D}"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 in 2005 a</a:t>
            </a:r>
            <a:r>
              <a:rPr lang="en-US" baseline="0" dirty="0" smtClean="0"/>
              <a:t> group of a Chrysler Managers from the MBA program developed a strategic marketing plan which we still use today</a:t>
            </a:r>
            <a:br>
              <a:rPr lang="en-US" baseline="0" dirty="0" smtClean="0"/>
            </a:br>
            <a:r>
              <a:rPr lang="en-US" baseline="0" dirty="0" smtClean="0"/>
              <a:t>email campaigns include follow-up emails to students who rented out equipment</a:t>
            </a:r>
            <a:endParaRPr lang="en-US" dirty="0"/>
          </a:p>
        </p:txBody>
      </p:sp>
      <p:sp>
        <p:nvSpPr>
          <p:cNvPr id="4" name="Slide Number Placeholder 3"/>
          <p:cNvSpPr>
            <a:spLocks noGrp="1"/>
          </p:cNvSpPr>
          <p:nvPr>
            <p:ph type="sldNum" sz="quarter" idx="10"/>
          </p:nvPr>
        </p:nvSpPr>
        <p:spPr/>
        <p:txBody>
          <a:bodyPr/>
          <a:lstStyle/>
          <a:p>
            <a:fld id="{37F9E972-2149-4FBD-B634-0BAD20E8191D}"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F9E972-2149-4FBD-B634-0BAD20E8191D}"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F9E972-2149-4FBD-B634-0BAD20E8191D}"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Next I am going to talk to you about the three major services that the student technology center provides: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Mentoring</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You can think of us as an academic skills center for technology. our mentoring staff is cross trained on a multitude of programs as well as customer service and leadership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provide 2 levels of mentoring, One on One and Walk in:</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Walk-in:</a:t>
            </a:r>
            <a:r>
              <a:rPr lang="en-US" sz="1200" kern="1200" dirty="0" smtClean="0">
                <a:solidFill>
                  <a:schemeClr val="tx1"/>
                </a:solidFill>
                <a:latin typeface="+mn-lt"/>
                <a:ea typeface="+mn-ea"/>
                <a:cs typeface="+mn-cs"/>
              </a:rPr>
              <a:t> students can stop by at their convenience for help on their technology related work</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One on One Mentoring:</a:t>
            </a:r>
            <a:r>
              <a:rPr lang="en-US" sz="1200" kern="1200" dirty="0" smtClean="0">
                <a:solidFill>
                  <a:schemeClr val="tx1"/>
                </a:solidFill>
                <a:latin typeface="+mn-lt"/>
                <a:ea typeface="+mn-ea"/>
                <a:cs typeface="+mn-cs"/>
              </a:rPr>
              <a:t> for a more in-depth learning experience, students can schedule a one hour appointment with a mentor that goes at a pace that works best for their individual needs.</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Equipment loans</a:t>
            </a:r>
            <a:br>
              <a:rPr lang="en-US" sz="1200" b="1"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Our equipment loan program allows students to borrow equipment free of charge as long as they are currently registered for classes.</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Digital Cameras:</a:t>
            </a:r>
            <a:r>
              <a:rPr lang="en-US" sz="1200" kern="1200" dirty="0" smtClean="0">
                <a:solidFill>
                  <a:schemeClr val="tx1"/>
                </a:solidFill>
                <a:latin typeface="+mn-lt"/>
                <a:ea typeface="+mn-ea"/>
                <a:cs typeface="+mn-cs"/>
              </a:rPr>
              <a:t> Students may borrow a digital camera at no charge for 48 hours. Students can go out take pictures then bring them in and get help editing the photographs in programs such as Photoshop and adding the pictures to their projects.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Digital Camcorders</a:t>
            </a:r>
            <a:r>
              <a:rPr lang="en-US" sz="1200" kern="1200" dirty="0" smtClean="0">
                <a:solidFill>
                  <a:schemeClr val="tx1"/>
                </a:solidFill>
                <a:latin typeface="+mn-lt"/>
                <a:ea typeface="+mn-ea"/>
                <a:cs typeface="+mn-cs"/>
              </a:rPr>
              <a:t>: Students may borrow a digital video cameras at no charge for 48 hours. Students can shoot video, then come in and get help editing the video, burning it to a DVD and posting it to websites such as youtube.com</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Tablet PCs</a:t>
            </a:r>
            <a:r>
              <a:rPr lang="en-US" sz="1200" kern="1200" dirty="0" smtClean="0">
                <a:solidFill>
                  <a:schemeClr val="tx1"/>
                </a:solidFill>
                <a:latin typeface="+mn-lt"/>
                <a:ea typeface="+mn-ea"/>
                <a:cs typeface="+mn-cs"/>
              </a:rPr>
              <a:t>: Students may borrow our Tablet PC’s for one a one week period, Tablet PC's are equipped with a sensitive screen designed to interact with a pen that allows for freestyle writing on the screen. Tablet PC’s  have proven to be very useful for taking notes in courses where a lot of formulas and graphs are used.</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Workshops</a:t>
            </a:r>
            <a:br>
              <a:rPr lang="en-US" sz="1200" b="1"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 conduct a wide variety of workshops on many different subjects </a:t>
            </a:r>
          </a:p>
          <a:p>
            <a:r>
              <a:rPr lang="en-US" sz="1200" i="1" kern="1200" dirty="0" smtClean="0">
                <a:solidFill>
                  <a:schemeClr val="tx1"/>
                </a:solidFill>
                <a:latin typeface="+mn-lt"/>
                <a:ea typeface="+mn-ea"/>
                <a:cs typeface="+mn-cs"/>
              </a:rPr>
              <a:t>Emerging Technologies:</a:t>
            </a:r>
            <a:r>
              <a:rPr lang="en-US" sz="1200" kern="1200" dirty="0" smtClean="0">
                <a:solidFill>
                  <a:schemeClr val="tx1"/>
                </a:solidFill>
                <a:latin typeface="+mn-lt"/>
                <a:ea typeface="+mn-ea"/>
                <a:cs typeface="+mn-cs"/>
              </a:rPr>
              <a:t> our Emerging technologies workshops focus on rising technologies relevant to our students. Some recent examples include a </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 Wikis and podcasting workshops.</a:t>
            </a:r>
          </a:p>
          <a:p>
            <a:r>
              <a:rPr lang="en-US" sz="1200" i="1" kern="1200" dirty="0" smtClean="0">
                <a:solidFill>
                  <a:schemeClr val="tx1"/>
                </a:solidFill>
                <a:latin typeface="+mn-lt"/>
                <a:ea typeface="+mn-ea"/>
                <a:cs typeface="+mn-cs"/>
              </a:rPr>
              <a:t/>
            </a:r>
            <a:br>
              <a:rPr lang="en-US" sz="1200" i="1"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Faculty Workshops:</a:t>
            </a:r>
            <a:r>
              <a:rPr lang="en-US" sz="1200" kern="1200" dirty="0" smtClean="0">
                <a:solidFill>
                  <a:schemeClr val="tx1"/>
                </a:solidFill>
                <a:latin typeface="+mn-lt"/>
                <a:ea typeface="+mn-ea"/>
                <a:cs typeface="+mn-cs"/>
              </a:rPr>
              <a:t> we have conducted numerous workshops tailors to the needs of a particular professor and his class. Recent examples include a Macromedia Flash course for the ATIB program, PowerPoint  workshop for a German class and a digital video editing course for a  Political Science course</a:t>
            </a:r>
          </a:p>
          <a:p>
            <a:r>
              <a:rPr lang="en-US" sz="1200" i="1" kern="1200" dirty="0" smtClean="0">
                <a:solidFill>
                  <a:schemeClr val="tx1"/>
                </a:solidFill>
                <a:latin typeface="+mn-lt"/>
                <a:ea typeface="+mn-ea"/>
                <a:cs typeface="+mn-cs"/>
              </a:rPr>
              <a:t/>
            </a:r>
            <a:br>
              <a:rPr lang="en-US" sz="1200" i="1"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Departmental Collaborations:</a:t>
            </a:r>
            <a:r>
              <a:rPr lang="en-US" sz="1200" kern="1200" dirty="0" smtClean="0">
                <a:solidFill>
                  <a:schemeClr val="tx1"/>
                </a:solidFill>
                <a:latin typeface="+mn-lt"/>
                <a:ea typeface="+mn-ea"/>
                <a:cs typeface="+mn-cs"/>
              </a:rPr>
              <a:t> New university technology initiatives  are highlighted in these workshops some recent examples include electronic portfolios and XXX?</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Beg/Inter/Advanced: Finally</a:t>
            </a:r>
            <a:r>
              <a:rPr lang="en-US" sz="1200" kern="1200" baseline="0" dirty="0" smtClean="0">
                <a:solidFill>
                  <a:schemeClr val="tx1"/>
                </a:solidFill>
                <a:latin typeface="+mn-lt"/>
                <a:ea typeface="+mn-ea"/>
                <a:cs typeface="+mn-cs"/>
              </a:rPr>
              <a:t> we provide Beginning intermediate and advanced workshops on many of the software title that we support, such as Macromedia Flash,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7F9E972-2149-4FBD-B634-0BAD20E8191D}"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slide we can see that the original projection called for an estimated 1,000 mentoring sessions, for the last academic year we had 3,200 and this year’s estimated numbers are 22% higher than the previous year.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F9E972-2149-4FBD-B634-0BAD20E8191D}"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Brandon, Next I would like to talk about</a:t>
            </a:r>
            <a:r>
              <a:rPr lang="en-US" baseline="0" dirty="0" smtClean="0"/>
              <a:t> some General Statistics for the student technology center</a:t>
            </a:r>
          </a:p>
          <a:p>
            <a:endParaRPr lang="en-US" baseline="0" dirty="0" smtClean="0"/>
          </a:p>
          <a:p>
            <a:r>
              <a:rPr lang="en-US" baseline="0" dirty="0" smtClean="0"/>
              <a:t>As you can see, our original projection for students visits was 4,500, last year we exceeded that number by more than 11 times with 53,000 visits. </a:t>
            </a:r>
            <a:br>
              <a:rPr lang="en-US" baseline="0" dirty="0" smtClean="0"/>
            </a:br>
            <a:r>
              <a:rPr lang="en-US" baseline="0" dirty="0" smtClean="0"/>
              <a:t>the current projected number of visits for this academic year is 71,000 which is over 34% higher than last year’s numbers.</a:t>
            </a:r>
          </a:p>
          <a:p>
            <a:endParaRPr lang="en-US" dirty="0"/>
          </a:p>
        </p:txBody>
      </p:sp>
      <p:sp>
        <p:nvSpPr>
          <p:cNvPr id="4" name="Slide Number Placeholder 3"/>
          <p:cNvSpPr>
            <a:spLocks noGrp="1"/>
          </p:cNvSpPr>
          <p:nvPr>
            <p:ph type="sldNum" sz="quarter" idx="10"/>
          </p:nvPr>
        </p:nvSpPr>
        <p:spPr/>
        <p:txBody>
          <a:bodyPr/>
          <a:lstStyle/>
          <a:p>
            <a:fld id="{37F9E972-2149-4FBD-B634-0BAD20E8191D}"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Next I am going to talk to you about the three major services that the student technology center provides: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Mentoring</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You can think of us as an academic skills center for technology. our mentoring staff is cross trained on a multitude of programs as well as customer service and leadership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provide 2 levels of mentoring, One on One and Walk in:</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Walk-in:</a:t>
            </a:r>
            <a:r>
              <a:rPr lang="en-US" sz="1200" kern="1200" dirty="0" smtClean="0">
                <a:solidFill>
                  <a:schemeClr val="tx1"/>
                </a:solidFill>
                <a:latin typeface="+mn-lt"/>
                <a:ea typeface="+mn-ea"/>
                <a:cs typeface="+mn-cs"/>
              </a:rPr>
              <a:t> students can stop by at their convenience for help on their technology related work</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One on One Mentoring:</a:t>
            </a:r>
            <a:r>
              <a:rPr lang="en-US" sz="1200" kern="1200" dirty="0" smtClean="0">
                <a:solidFill>
                  <a:schemeClr val="tx1"/>
                </a:solidFill>
                <a:latin typeface="+mn-lt"/>
                <a:ea typeface="+mn-ea"/>
                <a:cs typeface="+mn-cs"/>
              </a:rPr>
              <a:t> for a more in-depth learning experience, students can schedule a one hour appointment with a mentor that goes at a pace that works best for their individual needs.</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Equipment loans</a:t>
            </a:r>
            <a:br>
              <a:rPr lang="en-US" sz="1200" b="1"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Our equipment loan program allows students to borrow equipment free of charge as long as they are currently registered for classes.</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Digital Cameras:</a:t>
            </a:r>
            <a:r>
              <a:rPr lang="en-US" sz="1200" kern="1200" dirty="0" smtClean="0">
                <a:solidFill>
                  <a:schemeClr val="tx1"/>
                </a:solidFill>
                <a:latin typeface="+mn-lt"/>
                <a:ea typeface="+mn-ea"/>
                <a:cs typeface="+mn-cs"/>
              </a:rPr>
              <a:t> Students may borrow a digital camera at no charge for 48 hours. Students can go out take pictures then bring them in and get help editing the photographs in programs such as Photoshop and adding the pictures to their projects.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Digital Camcorders</a:t>
            </a:r>
            <a:r>
              <a:rPr lang="en-US" sz="1200" kern="1200" dirty="0" smtClean="0">
                <a:solidFill>
                  <a:schemeClr val="tx1"/>
                </a:solidFill>
                <a:latin typeface="+mn-lt"/>
                <a:ea typeface="+mn-ea"/>
                <a:cs typeface="+mn-cs"/>
              </a:rPr>
              <a:t>: Students may borrow a digital video cameras at no charge for 48 hours. Students can shoot video, then come in and get help editing the video, burning it to a DVD and posting it to websites such as youtube.com</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Tablet PCs</a:t>
            </a:r>
            <a:r>
              <a:rPr lang="en-US" sz="1200" kern="1200" dirty="0" smtClean="0">
                <a:solidFill>
                  <a:schemeClr val="tx1"/>
                </a:solidFill>
                <a:latin typeface="+mn-lt"/>
                <a:ea typeface="+mn-ea"/>
                <a:cs typeface="+mn-cs"/>
              </a:rPr>
              <a:t>: Students may borrow our Tablet PC’s for one a one week period, Tablet PC's are equipped with a sensitive screen designed to interact with a pen that allows for freestyle writing on the screen. Tablet PC’s  have proven to be very useful for taking notes in courses where a lot of formulas and graphs are used.</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Workshops</a:t>
            </a:r>
            <a:br>
              <a:rPr lang="en-US" sz="1200" b="1"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 conduct a wide variety of workshops on many different subjects </a:t>
            </a:r>
          </a:p>
          <a:p>
            <a:r>
              <a:rPr lang="en-US" sz="1200" i="1" kern="1200" dirty="0" smtClean="0">
                <a:solidFill>
                  <a:schemeClr val="tx1"/>
                </a:solidFill>
                <a:latin typeface="+mn-lt"/>
                <a:ea typeface="+mn-ea"/>
                <a:cs typeface="+mn-cs"/>
              </a:rPr>
              <a:t>Emerging Technologies:</a:t>
            </a:r>
            <a:r>
              <a:rPr lang="en-US" sz="1200" kern="1200" dirty="0" smtClean="0">
                <a:solidFill>
                  <a:schemeClr val="tx1"/>
                </a:solidFill>
                <a:latin typeface="+mn-lt"/>
                <a:ea typeface="+mn-ea"/>
                <a:cs typeface="+mn-cs"/>
              </a:rPr>
              <a:t> our Emerging technologies workshops focus on rising technologies relevant to our students. Some recent examples include a </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 Wikis and podcasting workshops.</a:t>
            </a:r>
          </a:p>
          <a:p>
            <a:r>
              <a:rPr lang="en-US" sz="1200" i="1" kern="1200" dirty="0" smtClean="0">
                <a:solidFill>
                  <a:schemeClr val="tx1"/>
                </a:solidFill>
                <a:latin typeface="+mn-lt"/>
                <a:ea typeface="+mn-ea"/>
                <a:cs typeface="+mn-cs"/>
              </a:rPr>
              <a:t/>
            </a:r>
            <a:br>
              <a:rPr lang="en-US" sz="1200" i="1"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Faculty Workshops:</a:t>
            </a:r>
            <a:r>
              <a:rPr lang="en-US" sz="1200" kern="1200" dirty="0" smtClean="0">
                <a:solidFill>
                  <a:schemeClr val="tx1"/>
                </a:solidFill>
                <a:latin typeface="+mn-lt"/>
                <a:ea typeface="+mn-ea"/>
                <a:cs typeface="+mn-cs"/>
              </a:rPr>
              <a:t> we have conducted numerous workshops tailors to the needs of a particular professor and his class. Recent examples include a Macromedia Flash course for the ATIB program, PowerPoint  workshop for a German class and a digital video editing course for a  Political Science course</a:t>
            </a:r>
          </a:p>
          <a:p>
            <a:r>
              <a:rPr lang="en-US" sz="1200" i="1" kern="1200" dirty="0" smtClean="0">
                <a:solidFill>
                  <a:schemeClr val="tx1"/>
                </a:solidFill>
                <a:latin typeface="+mn-lt"/>
                <a:ea typeface="+mn-ea"/>
                <a:cs typeface="+mn-cs"/>
              </a:rPr>
              <a:t/>
            </a:r>
            <a:br>
              <a:rPr lang="en-US" sz="1200" i="1"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Departmental Collaborations:</a:t>
            </a:r>
            <a:r>
              <a:rPr lang="en-US" sz="1200" kern="1200" dirty="0" smtClean="0">
                <a:solidFill>
                  <a:schemeClr val="tx1"/>
                </a:solidFill>
                <a:latin typeface="+mn-lt"/>
                <a:ea typeface="+mn-ea"/>
                <a:cs typeface="+mn-cs"/>
              </a:rPr>
              <a:t> New university technology initiatives  are highlighted in these workshops some recent examples include electronic portfolios and XXX?</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Beg/Inter/Advanced: Finally</a:t>
            </a:r>
            <a:r>
              <a:rPr lang="en-US" sz="1200" kern="1200" baseline="0" dirty="0" smtClean="0">
                <a:solidFill>
                  <a:schemeClr val="tx1"/>
                </a:solidFill>
                <a:latin typeface="+mn-lt"/>
                <a:ea typeface="+mn-ea"/>
                <a:cs typeface="+mn-cs"/>
              </a:rPr>
              <a:t> we provide Beginning intermediate and advanced workshops on many of the software title that we support, such as Macromedia Flash,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7F9E972-2149-4FBD-B634-0BAD20E8191D}"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Finally in this slide we can see that we have more than tripled our original projections for equipment loans in the past few years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F9E972-2149-4FBD-B634-0BAD20E8191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mn-lt"/>
                <a:ea typeface="+mn-ea"/>
                <a:cs typeface="+mn-cs"/>
              </a:rPr>
              <a:t>Next I am going to talk to you about the three major services that the student technology center provides: </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Mentoring</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You can think of us as an academic skills center for technology. our mentoring staff is cross trained on a multitude of programs as well as customer service and leadership skills.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We provide 2 levels of mentoring, One on One and Walk in:</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Walk-in:</a:t>
            </a:r>
            <a:r>
              <a:rPr lang="en-US" sz="1200" kern="1200" dirty="0" smtClean="0">
                <a:solidFill>
                  <a:schemeClr val="tx1"/>
                </a:solidFill>
                <a:latin typeface="+mn-lt"/>
                <a:ea typeface="+mn-ea"/>
                <a:cs typeface="+mn-cs"/>
              </a:rPr>
              <a:t> students can stop by at their convenience for help on their technology related work</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One on One Mentoring:</a:t>
            </a:r>
            <a:r>
              <a:rPr lang="en-US" sz="1200" kern="1200" dirty="0" smtClean="0">
                <a:solidFill>
                  <a:schemeClr val="tx1"/>
                </a:solidFill>
                <a:latin typeface="+mn-lt"/>
                <a:ea typeface="+mn-ea"/>
                <a:cs typeface="+mn-cs"/>
              </a:rPr>
              <a:t> for a more in-depth learning experience, students can schedule a one hour appointment with a mentor that goes at a pace that works best for their individual needs.</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Equipment loans</a:t>
            </a:r>
            <a:br>
              <a:rPr lang="en-US" sz="1200" b="1"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Our equipment loan program allows students to borrow equipment free of charge as long as they are currently registered for classes.</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Digital Cameras:</a:t>
            </a:r>
            <a:r>
              <a:rPr lang="en-US" sz="1200" kern="1200" dirty="0" smtClean="0">
                <a:solidFill>
                  <a:schemeClr val="tx1"/>
                </a:solidFill>
                <a:latin typeface="+mn-lt"/>
                <a:ea typeface="+mn-ea"/>
                <a:cs typeface="+mn-cs"/>
              </a:rPr>
              <a:t> Students may borrow a digital camera at no charge for 48 hours. Students can go out take pictures then bring them in and get help editing the photographs in programs such as Photoshop and adding the pictures to their projects. </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Digital Camcorders</a:t>
            </a:r>
            <a:r>
              <a:rPr lang="en-US" sz="1200" kern="1200" dirty="0" smtClean="0">
                <a:solidFill>
                  <a:schemeClr val="tx1"/>
                </a:solidFill>
                <a:latin typeface="+mn-lt"/>
                <a:ea typeface="+mn-ea"/>
                <a:cs typeface="+mn-cs"/>
              </a:rPr>
              <a:t>: Students may borrow a digital video cameras at no charge for 48 hours. Students can shoot video, then come in and get help editing the video, burning it to a DVD and posting it to websites such as youtube.com</a:t>
            </a:r>
          </a:p>
          <a:p>
            <a:endParaRPr lang="en-US" sz="1200" i="1"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Tablet PCs</a:t>
            </a:r>
            <a:r>
              <a:rPr lang="en-US" sz="1200" kern="1200" dirty="0" smtClean="0">
                <a:solidFill>
                  <a:schemeClr val="tx1"/>
                </a:solidFill>
                <a:latin typeface="+mn-lt"/>
                <a:ea typeface="+mn-ea"/>
                <a:cs typeface="+mn-cs"/>
              </a:rPr>
              <a:t>: Students may borrow our Tablet PC’s for one a one week period, Tablet PC's are equipped with a sensitive screen designed to interact with a pen that allows for freestyle writing on the screen. Tablet PC’s  have proven to be very useful for taking notes in courses where a lot of formulas and graphs are used.</a:t>
            </a:r>
          </a:p>
          <a:p>
            <a:r>
              <a:rPr lang="en-US" sz="1200" b="1" kern="1200" dirty="0" smtClean="0">
                <a:solidFill>
                  <a:schemeClr val="tx1"/>
                </a:solidFill>
                <a:latin typeface="+mn-lt"/>
                <a:ea typeface="+mn-ea"/>
                <a:cs typeface="+mn-cs"/>
              </a:rPr>
              <a:t/>
            </a:r>
            <a:br>
              <a:rPr lang="en-US" sz="1200" b="1" kern="1200" dirty="0" smtClean="0">
                <a:solidFill>
                  <a:schemeClr val="tx1"/>
                </a:solidFill>
                <a:latin typeface="+mn-lt"/>
                <a:ea typeface="+mn-ea"/>
                <a:cs typeface="+mn-cs"/>
              </a:rPr>
            </a:br>
            <a:r>
              <a:rPr lang="en-US" sz="1200" b="1" kern="1200" dirty="0" smtClean="0">
                <a:solidFill>
                  <a:schemeClr val="tx1"/>
                </a:solidFill>
                <a:latin typeface="+mn-lt"/>
                <a:ea typeface="+mn-ea"/>
                <a:cs typeface="+mn-cs"/>
              </a:rPr>
              <a:t>Workshops</a:t>
            </a:r>
            <a:br>
              <a:rPr lang="en-US" sz="1200" b="1"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We conduct a wide variety of workshops on many different subjects </a:t>
            </a:r>
          </a:p>
          <a:p>
            <a:r>
              <a:rPr lang="en-US" sz="1200" i="1" kern="1200" dirty="0" smtClean="0">
                <a:solidFill>
                  <a:schemeClr val="tx1"/>
                </a:solidFill>
                <a:latin typeface="+mn-lt"/>
                <a:ea typeface="+mn-ea"/>
                <a:cs typeface="+mn-cs"/>
              </a:rPr>
              <a:t>Emerging Technologies:</a:t>
            </a:r>
            <a:r>
              <a:rPr lang="en-US" sz="1200" kern="1200" dirty="0" smtClean="0">
                <a:solidFill>
                  <a:schemeClr val="tx1"/>
                </a:solidFill>
                <a:latin typeface="+mn-lt"/>
                <a:ea typeface="+mn-ea"/>
                <a:cs typeface="+mn-cs"/>
              </a:rPr>
              <a:t> our Emerging technologies workshops focus on rising technologies relevant to our students. Some recent examples include a </a:t>
            </a:r>
            <a:r>
              <a:rPr lang="en-US" sz="1200" kern="1200" dirty="0" err="1" smtClean="0">
                <a:solidFill>
                  <a:schemeClr val="tx1"/>
                </a:solidFill>
                <a:latin typeface="+mn-lt"/>
                <a:ea typeface="+mn-ea"/>
                <a:cs typeface="+mn-cs"/>
              </a:rPr>
              <a:t>youtube</a:t>
            </a:r>
            <a:r>
              <a:rPr lang="en-US" sz="1200" kern="1200" dirty="0" smtClean="0">
                <a:solidFill>
                  <a:schemeClr val="tx1"/>
                </a:solidFill>
                <a:latin typeface="+mn-lt"/>
                <a:ea typeface="+mn-ea"/>
                <a:cs typeface="+mn-cs"/>
              </a:rPr>
              <a:t>, Wikis and podcasting workshops.</a:t>
            </a:r>
          </a:p>
          <a:p>
            <a:r>
              <a:rPr lang="en-US" sz="1200" i="1" kern="1200" dirty="0" smtClean="0">
                <a:solidFill>
                  <a:schemeClr val="tx1"/>
                </a:solidFill>
                <a:latin typeface="+mn-lt"/>
                <a:ea typeface="+mn-ea"/>
                <a:cs typeface="+mn-cs"/>
              </a:rPr>
              <a:t/>
            </a:r>
            <a:br>
              <a:rPr lang="en-US" sz="1200" i="1"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Faculty Workshops:</a:t>
            </a:r>
            <a:r>
              <a:rPr lang="en-US" sz="1200" kern="1200" dirty="0" smtClean="0">
                <a:solidFill>
                  <a:schemeClr val="tx1"/>
                </a:solidFill>
                <a:latin typeface="+mn-lt"/>
                <a:ea typeface="+mn-ea"/>
                <a:cs typeface="+mn-cs"/>
              </a:rPr>
              <a:t> we have conducted numerous workshops tailors to the needs of a particular professor and his class. Recent examples include a Macromedia Flash course for the ATIB program, PowerPoint  workshop for a German class and a digital video editing course for a  Political Science course</a:t>
            </a:r>
          </a:p>
          <a:p>
            <a:r>
              <a:rPr lang="en-US" sz="1200" i="1" kern="1200" dirty="0" smtClean="0">
                <a:solidFill>
                  <a:schemeClr val="tx1"/>
                </a:solidFill>
                <a:latin typeface="+mn-lt"/>
                <a:ea typeface="+mn-ea"/>
                <a:cs typeface="+mn-cs"/>
              </a:rPr>
              <a:t/>
            </a:r>
            <a:br>
              <a:rPr lang="en-US" sz="1200" i="1" kern="1200" dirty="0" smtClean="0">
                <a:solidFill>
                  <a:schemeClr val="tx1"/>
                </a:solidFill>
                <a:latin typeface="+mn-lt"/>
                <a:ea typeface="+mn-ea"/>
                <a:cs typeface="+mn-cs"/>
              </a:rPr>
            </a:br>
            <a:r>
              <a:rPr lang="en-US" sz="1200" i="1" kern="1200" dirty="0" smtClean="0">
                <a:solidFill>
                  <a:schemeClr val="tx1"/>
                </a:solidFill>
                <a:latin typeface="+mn-lt"/>
                <a:ea typeface="+mn-ea"/>
                <a:cs typeface="+mn-cs"/>
              </a:rPr>
              <a:t>Departmental Collaborations:</a:t>
            </a:r>
            <a:r>
              <a:rPr lang="en-US" sz="1200" kern="1200" dirty="0" smtClean="0">
                <a:solidFill>
                  <a:schemeClr val="tx1"/>
                </a:solidFill>
                <a:latin typeface="+mn-lt"/>
                <a:ea typeface="+mn-ea"/>
                <a:cs typeface="+mn-cs"/>
              </a:rPr>
              <a:t> New university technology initiatives  are highlighted in these workshops some recent examples include electronic portfolios and XXX?</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Beg/Inter/Advanced: Finally</a:t>
            </a:r>
            <a:r>
              <a:rPr lang="en-US" sz="1200" kern="1200" baseline="0" dirty="0" smtClean="0">
                <a:solidFill>
                  <a:schemeClr val="tx1"/>
                </a:solidFill>
                <a:latin typeface="+mn-lt"/>
                <a:ea typeface="+mn-ea"/>
                <a:cs typeface="+mn-cs"/>
              </a:rPr>
              <a:t> we provide Beginning intermediate and advanced workshops on many of the software title that we support, such as Macromedia Flash,</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7F9E972-2149-4FBD-B634-0BAD20E8191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5626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solidFill>
                  <a:srgbClr val="B78F37"/>
                </a:solidFill>
              </a:defRPr>
            </a:lvl1pPr>
            <a:extLst/>
          </a:lstStyle>
          <a:p>
            <a:r>
              <a:rPr kumimoji="0" lang="en-US" dirty="0" smtClean="0"/>
              <a:t>Click to edit Master title style</a:t>
            </a:r>
            <a:endParaRPr kumimoji="0"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3/17/2008</a:t>
            </a:fld>
            <a:endParaRPr lang="en-US" sz="2000" dirty="0">
              <a:solidFill>
                <a:srgbClr val="FFFFFF"/>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
        <p:nvSpPr>
          <p:cNvPr id="10" name="Rectangle 9"/>
          <p:cNvSpPr/>
          <p:nvPr/>
        </p:nvSpPr>
        <p:spPr bwMode="invGray">
          <a:xfrm>
            <a:off x="0" y="556260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3/17/2008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3/17/2008</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kumimoji="0" lang="en-US" dirty="0"/>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a:solidFill>
                  <a:srgbClr val="B78F37"/>
                </a:solidFill>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23A271A1-F6D6-438B-A432-4747EE7ECD40}" type="datetimeFigureOut">
              <a:rPr lang="en-US" smtClean="0"/>
              <a:pPr/>
              <a:t>3/17/2008</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A271A1-F6D6-438B-A432-4747EE7ECD40}" type="datetimeFigureOut">
              <a:rPr lang="en-US" smtClean="0"/>
              <a:pPr/>
              <a:t>3/17/2008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3/17/2008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78F37"/>
                </a:solidFill>
              </a:defRPr>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A271A1-F6D6-438B-A432-4747EE7ECD40}" type="datetimeFigureOut">
              <a:rPr lang="en-US" smtClean="0"/>
              <a:pPr/>
              <a:t>3/17/2008</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3/17/2008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3/17/2008</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3/17/2008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a:t>‹#›</a:t>
            </a:fld>
            <a:endParaRPr kumimoji="0" lang="en-US" dirty="0">
              <a:solidFill>
                <a:srgbClr val="FFFFFF"/>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3A271A1-F6D6-438B-A432-4747EE7ECD40}" type="datetimeFigureOut">
              <a:rPr lang="en-US" smtClean="0"/>
              <a:pPr/>
              <a:t>3/17/2008</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pPr algn="ctr" eaLnBrk="1" latinLnBrk="0" hangingPunct="1"/>
            <a:fld id="{F0C94032-CD4C-4C25-B0C2-CEC720522D92}" type="slidenum">
              <a:rPr kumimoji="0" lang="en-US" smtClean="0"/>
              <a:pPr algn="ctr" eaLnBrk="1" latinLnBrk="0" hangingPunct="1"/>
              <a:t>‹#›</a:t>
            </a:fld>
            <a:endParaRPr kumimoji="0" lang="en-US" sz="2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3A271A1-F6D6-438B-A432-4747EE7ECD40}" type="datetimeFigureOut">
              <a:rPr lang="en-US" smtClean="0"/>
              <a:pPr/>
              <a:t>3/17/2008</a:t>
            </a:fld>
            <a:endParaRPr lang="en-US" sz="1400" dirty="0">
              <a:solidFill>
                <a:schemeClr val="tx2"/>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lgn="r" eaLnBrk="1" latinLnBrk="0" hangingPunct="1"/>
            <a:endParaRPr kumimoji="0" lang="en-US" sz="1400" dirty="0">
              <a:solidFill>
                <a:schemeClr val="tx2"/>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3" name="Picture 11" descr="S:\All Media\STC Pictures\Edited_Photos\OutsideSTC_12_Edit.jpg"/>
          <p:cNvPicPr>
            <a:picLocks noChangeAspect="1" noChangeArrowheads="1"/>
          </p:cNvPicPr>
          <p:nvPr/>
        </p:nvPicPr>
        <p:blipFill>
          <a:blip r:embed="rId3" cstate="print"/>
          <a:srcRect/>
          <a:stretch>
            <a:fillRect/>
          </a:stretch>
        </p:blipFill>
        <p:spPr bwMode="auto">
          <a:xfrm>
            <a:off x="4013528" y="380842"/>
            <a:ext cx="4673272" cy="35053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itle 6"/>
          <p:cNvSpPr>
            <a:spLocks noGrp="1"/>
          </p:cNvSpPr>
          <p:nvPr>
            <p:ph type="ctrTitle"/>
          </p:nvPr>
        </p:nvSpPr>
        <p:spPr>
          <a:xfrm>
            <a:off x="685800" y="4041648"/>
            <a:ext cx="8077200" cy="1673352"/>
          </a:xfrm>
        </p:spPr>
        <p:txBody>
          <a:bodyPr/>
          <a:lstStyle/>
          <a:p>
            <a:r>
              <a:rPr lang="en-US" sz="4800" dirty="0" smtClean="0">
                <a:solidFill>
                  <a:srgbClr val="B78F37"/>
                </a:solidFill>
                <a:latin typeface="Garamond" pitchFamily="18" charset="0"/>
              </a:rPr>
              <a:t>Oakland University</a:t>
            </a:r>
            <a:endParaRPr lang="en-US" dirty="0">
              <a:solidFill>
                <a:srgbClr val="B78F37"/>
              </a:solidFill>
            </a:endParaRPr>
          </a:p>
        </p:txBody>
      </p:sp>
      <p:sp>
        <p:nvSpPr>
          <p:cNvPr id="8" name="Subtitle 7"/>
          <p:cNvSpPr>
            <a:spLocks noGrp="1"/>
          </p:cNvSpPr>
          <p:nvPr>
            <p:ph type="subTitle" idx="1"/>
          </p:nvPr>
        </p:nvSpPr>
        <p:spPr>
          <a:xfrm>
            <a:off x="762000" y="2667000"/>
            <a:ext cx="8077200" cy="1499616"/>
          </a:xfrm>
        </p:spPr>
        <p:txBody>
          <a:bodyPr/>
          <a:lstStyle/>
          <a:p>
            <a:r>
              <a:rPr lang="en-US" b="1" dirty="0" smtClean="0">
                <a:latin typeface="Garamond" pitchFamily="18" charset="0"/>
              </a:rPr>
              <a:t>Student Technology Center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Garamond" pitchFamily="18" charset="0"/>
              </a:rPr>
              <a:t>Services Provided at the STC</a:t>
            </a:r>
            <a:endParaRPr lang="en-US" sz="4400" dirty="0">
              <a:latin typeface="Garamond" pitchFamily="18" charset="0"/>
            </a:endParaRPr>
          </a:p>
        </p:txBody>
      </p:sp>
      <p:sp>
        <p:nvSpPr>
          <p:cNvPr id="3" name="Content Placeholder 2"/>
          <p:cNvSpPr>
            <a:spLocks noGrp="1"/>
          </p:cNvSpPr>
          <p:nvPr>
            <p:ph sz="half" idx="2"/>
          </p:nvPr>
        </p:nvSpPr>
        <p:spPr>
          <a:xfrm>
            <a:off x="609600" y="2438400"/>
            <a:ext cx="5562600" cy="4191000"/>
          </a:xfrm>
        </p:spPr>
        <p:txBody>
          <a:bodyPr>
            <a:noAutofit/>
          </a:bodyPr>
          <a:lstStyle/>
          <a:p>
            <a:pPr>
              <a:buBlip>
                <a:blip r:embed="rId3"/>
              </a:buBlip>
            </a:pPr>
            <a:r>
              <a:rPr lang="en-US" sz="3600" dirty="0" smtClean="0"/>
              <a:t>Digital Cameras</a:t>
            </a:r>
          </a:p>
          <a:p>
            <a:pPr>
              <a:buBlip>
                <a:blip r:embed="rId3"/>
              </a:buBlip>
            </a:pPr>
            <a:r>
              <a:rPr lang="en-US" sz="3600" dirty="0" smtClean="0"/>
              <a:t>Digital Camcorders</a:t>
            </a:r>
          </a:p>
          <a:p>
            <a:pPr>
              <a:buBlip>
                <a:blip r:embed="rId3"/>
              </a:buBlip>
            </a:pPr>
            <a:r>
              <a:rPr lang="en-US" sz="3600" dirty="0" smtClean="0"/>
              <a:t>Tablet PC’s</a:t>
            </a:r>
          </a:p>
        </p:txBody>
      </p:sp>
      <p:sp>
        <p:nvSpPr>
          <p:cNvPr id="10" name="Text Placeholder 3"/>
          <p:cNvSpPr txBox="1">
            <a:spLocks/>
          </p:cNvSpPr>
          <p:nvPr/>
        </p:nvSpPr>
        <p:spPr>
          <a:xfrm>
            <a:off x="457200" y="1981200"/>
            <a:ext cx="6858000" cy="487680"/>
          </a:xfrm>
          <a:prstGeom prst="rect">
            <a:avLst/>
          </a:prstGeom>
          <a:solidFill>
            <a:schemeClr val="tx1"/>
          </a:solidFill>
          <a:effectLst>
            <a:outerShdw blurRad="50800" dist="38100" dir="2700000" algn="tl" rotWithShape="0">
              <a:prstClr val="black">
                <a:alpha val="40000"/>
              </a:prstClr>
            </a:outerShdw>
          </a:effectLst>
        </p:spPr>
        <p:txBody>
          <a:bodyPr vert="horz" rtlCol="0" anchor="ctr">
            <a:noAutofit/>
          </a:bodyPr>
          <a:lstStyle/>
          <a:p>
            <a:r>
              <a:rPr lang="en-US" sz="3600" b="1" dirty="0" smtClean="0">
                <a:solidFill>
                  <a:srgbClr val="B78F37"/>
                </a:solidFill>
              </a:rPr>
              <a:t>Equipment Loans</a:t>
            </a:r>
          </a:p>
        </p:txBody>
      </p:sp>
      <p:pic>
        <p:nvPicPr>
          <p:cNvPr id="12" name="Picture 3" descr="S:\All Media\STC Pictures\Edited_Photos\MentorHelp_24_Edit2.tif"/>
          <p:cNvPicPr>
            <a:picLocks noChangeAspect="1" noChangeArrowheads="1"/>
          </p:cNvPicPr>
          <p:nvPr/>
        </p:nvPicPr>
        <p:blipFill>
          <a:blip r:embed="rId4" cstate="print"/>
          <a:srcRect/>
          <a:stretch>
            <a:fillRect/>
          </a:stretch>
        </p:blipFill>
        <p:spPr bwMode="auto">
          <a:xfrm>
            <a:off x="3581400" y="3810000"/>
            <a:ext cx="5307037"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ctr"/>
            <a:r>
              <a:rPr lang="en-US" sz="4400" dirty="0" smtClean="0">
                <a:latin typeface="Garamond" pitchFamily="18" charset="0"/>
              </a:rPr>
              <a:t>General Statistics</a:t>
            </a:r>
            <a:endParaRPr lang="en-US" sz="4400" dirty="0">
              <a:latin typeface="Garamond" pitchFamily="18" charset="0"/>
            </a:endParaRPr>
          </a:p>
        </p:txBody>
      </p:sp>
      <p:graphicFrame>
        <p:nvGraphicFramePr>
          <p:cNvPr id="11" name="Content Placeholder 10"/>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Garamond" pitchFamily="18" charset="0"/>
              </a:rPr>
              <a:t>Services Provided at the STC</a:t>
            </a:r>
            <a:endParaRPr lang="en-US" sz="4400" dirty="0">
              <a:latin typeface="Garamond" pitchFamily="18" charset="0"/>
            </a:endParaRPr>
          </a:p>
        </p:txBody>
      </p:sp>
      <p:sp>
        <p:nvSpPr>
          <p:cNvPr id="6" name="Content Placeholder 5"/>
          <p:cNvSpPr>
            <a:spLocks noGrp="1"/>
          </p:cNvSpPr>
          <p:nvPr>
            <p:ph sz="quarter" idx="4"/>
          </p:nvPr>
        </p:nvSpPr>
        <p:spPr>
          <a:xfrm>
            <a:off x="228600" y="1828800"/>
            <a:ext cx="8686800" cy="3951288"/>
          </a:xfrm>
        </p:spPr>
        <p:txBody>
          <a:bodyPr>
            <a:normAutofit/>
          </a:bodyPr>
          <a:lstStyle/>
          <a:p>
            <a:endParaRPr lang="en-US" sz="3600" dirty="0" smtClean="0"/>
          </a:p>
          <a:p>
            <a:pPr marL="806450" indent="-295275">
              <a:buBlip>
                <a:blip r:embed="rId3"/>
              </a:buBlip>
            </a:pPr>
            <a:r>
              <a:rPr lang="en-US" sz="3600" dirty="0" smtClean="0"/>
              <a:t>Emerging Technologies</a:t>
            </a:r>
          </a:p>
          <a:p>
            <a:pPr marL="806450" indent="-295275">
              <a:buBlip>
                <a:blip r:embed="rId3"/>
              </a:buBlip>
            </a:pPr>
            <a:r>
              <a:rPr lang="en-US" sz="3600" dirty="0" smtClean="0"/>
              <a:t>Faculty collaborations</a:t>
            </a:r>
          </a:p>
          <a:p>
            <a:pPr marL="806450" indent="-295275">
              <a:buBlip>
                <a:blip r:embed="rId3"/>
              </a:buBlip>
            </a:pPr>
            <a:r>
              <a:rPr lang="en-US" sz="3600" dirty="0" smtClean="0"/>
              <a:t>Departmental collaborations</a:t>
            </a:r>
          </a:p>
          <a:p>
            <a:pPr marL="806450" indent="-295275">
              <a:buBlip>
                <a:blip r:embed="rId3"/>
              </a:buBlip>
            </a:pPr>
            <a:r>
              <a:rPr lang="en-US" sz="3600" dirty="0" smtClean="0"/>
              <a:t>Beg/Inter/Advanced Workshops</a:t>
            </a:r>
          </a:p>
          <a:p>
            <a:pPr>
              <a:buNone/>
            </a:pPr>
            <a:endParaRPr lang="en-US" dirty="0" smtClean="0"/>
          </a:p>
          <a:p>
            <a:endParaRPr lang="en-US" dirty="0"/>
          </a:p>
        </p:txBody>
      </p:sp>
      <p:sp>
        <p:nvSpPr>
          <p:cNvPr id="9" name="Text Placeholder 3"/>
          <p:cNvSpPr txBox="1">
            <a:spLocks/>
          </p:cNvSpPr>
          <p:nvPr/>
        </p:nvSpPr>
        <p:spPr>
          <a:xfrm>
            <a:off x="457200" y="1981200"/>
            <a:ext cx="6858000" cy="487680"/>
          </a:xfrm>
          <a:prstGeom prst="rect">
            <a:avLst/>
          </a:prstGeom>
          <a:solidFill>
            <a:schemeClr val="tx1"/>
          </a:solidFill>
          <a:effectLst>
            <a:outerShdw blurRad="50800" dist="38100" dir="2700000" algn="tl" rotWithShape="0">
              <a:prstClr val="black">
                <a:alpha val="40000"/>
              </a:prstClr>
            </a:outerShdw>
          </a:effectLst>
        </p:spPr>
        <p:txBody>
          <a:bodyPr vert="horz" rtlCol="0" anchor="ctr">
            <a:noAutofit/>
          </a:bodyPr>
          <a:lstStyle/>
          <a:p>
            <a:r>
              <a:rPr lang="en-US" sz="3600" b="1" dirty="0" smtClean="0">
                <a:solidFill>
                  <a:srgbClr val="B78F37"/>
                </a:solidFill>
              </a:rPr>
              <a:t>Workshops</a:t>
            </a:r>
          </a:p>
        </p:txBody>
      </p:sp>
      <p:pic>
        <p:nvPicPr>
          <p:cNvPr id="2051" name="Picture 3" descr="Y:\All Media\STC Pictures\Edited_Photos\InsideClassroom_DSLR03_Edit.jpg"/>
          <p:cNvPicPr>
            <a:picLocks noChangeAspect="1" noChangeArrowheads="1"/>
          </p:cNvPicPr>
          <p:nvPr/>
        </p:nvPicPr>
        <p:blipFill>
          <a:blip r:embed="rId4"/>
          <a:srcRect/>
          <a:stretch>
            <a:fillRect/>
          </a:stretch>
        </p:blipFill>
        <p:spPr bwMode="auto">
          <a:xfrm>
            <a:off x="5791200" y="4800600"/>
            <a:ext cx="3048000" cy="1920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Garamond" pitchFamily="18" charset="0"/>
              </a:rPr>
              <a:t>Available Equipment</a:t>
            </a:r>
            <a:endParaRPr lang="en-US" sz="4400" dirty="0">
              <a:latin typeface="Garamond" pitchFamily="18" charset="0"/>
            </a:endParaRPr>
          </a:p>
        </p:txBody>
      </p:sp>
      <p:sp>
        <p:nvSpPr>
          <p:cNvPr id="3" name="Content Placeholder 2"/>
          <p:cNvSpPr>
            <a:spLocks noGrp="1"/>
          </p:cNvSpPr>
          <p:nvPr>
            <p:ph idx="1"/>
          </p:nvPr>
        </p:nvSpPr>
        <p:spPr/>
        <p:txBody>
          <a:bodyPr/>
          <a:lstStyle/>
          <a:p>
            <a:pPr>
              <a:buNone/>
            </a:pPr>
            <a:r>
              <a:rPr lang="en-US" b="1" dirty="0" smtClean="0"/>
              <a:t>Available Equipment:</a:t>
            </a:r>
          </a:p>
          <a:p>
            <a:pPr>
              <a:buBlip>
                <a:blip r:embed="rId3"/>
              </a:buBlip>
            </a:pPr>
            <a:r>
              <a:rPr lang="en-US" sz="3100" dirty="0" smtClean="0"/>
              <a:t>32 PC’s</a:t>
            </a:r>
          </a:p>
          <a:p>
            <a:pPr>
              <a:buBlip>
                <a:blip r:embed="rId3"/>
              </a:buBlip>
            </a:pPr>
            <a:r>
              <a:rPr lang="en-US" sz="3100" dirty="0" smtClean="0"/>
              <a:t>8 iMacs</a:t>
            </a:r>
          </a:p>
          <a:p>
            <a:pPr>
              <a:buBlip>
                <a:blip r:embed="rId3"/>
              </a:buBlip>
            </a:pPr>
            <a:r>
              <a:rPr lang="en-US" sz="3100" dirty="0" smtClean="0"/>
              <a:t>20+ software titles</a:t>
            </a:r>
          </a:p>
          <a:p>
            <a:pPr>
              <a:buBlip>
                <a:blip r:embed="rId3"/>
              </a:buBlip>
            </a:pPr>
            <a:r>
              <a:rPr lang="en-US" sz="3100" dirty="0" smtClean="0"/>
              <a:t>Color Laser Printers, Scanners </a:t>
            </a:r>
            <a:br>
              <a:rPr lang="en-US" sz="3100" dirty="0" smtClean="0"/>
            </a:br>
            <a:r>
              <a:rPr lang="en-US" sz="3100" dirty="0" smtClean="0"/>
              <a:t>and 3 Plasma TV’s</a:t>
            </a:r>
          </a:p>
          <a:p>
            <a:pPr>
              <a:buBlip>
                <a:blip r:embed="rId3"/>
              </a:buBlip>
            </a:pPr>
            <a:r>
              <a:rPr lang="en-US" sz="3100" dirty="0" smtClean="0"/>
              <a:t>Separate room with a classroom</a:t>
            </a:r>
            <a:br>
              <a:rPr lang="en-US" sz="3100" dirty="0" smtClean="0"/>
            </a:br>
            <a:r>
              <a:rPr lang="en-US" sz="3100" dirty="0" smtClean="0"/>
              <a:t> management system</a:t>
            </a:r>
          </a:p>
          <a:p>
            <a:endParaRPr lang="en-US" dirty="0"/>
          </a:p>
        </p:txBody>
      </p:sp>
      <p:pic>
        <p:nvPicPr>
          <p:cNvPr id="4" name="Picture 3" descr="Keyboard_DSLR02_Edit.jpg"/>
          <p:cNvPicPr>
            <a:picLocks noChangeAspect="1"/>
          </p:cNvPicPr>
          <p:nvPr/>
        </p:nvPicPr>
        <p:blipFill>
          <a:blip r:embed="rId4" cstate="print"/>
          <a:stretch>
            <a:fillRect/>
          </a:stretch>
        </p:blipFill>
        <p:spPr>
          <a:xfrm>
            <a:off x="5867400" y="1676400"/>
            <a:ext cx="2819400" cy="187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Garamond" pitchFamily="18" charset="0"/>
              </a:rPr>
              <a:t>Supported Software</a:t>
            </a:r>
            <a:endParaRPr lang="en-US" sz="4400" dirty="0">
              <a:latin typeface="Garamond" pitchFamily="18" charset="0"/>
            </a:endParaRPr>
          </a:p>
        </p:txBody>
      </p:sp>
      <p:sp>
        <p:nvSpPr>
          <p:cNvPr id="16" name="Content Placeholder 15"/>
          <p:cNvSpPr>
            <a:spLocks noGrp="1"/>
          </p:cNvSpPr>
          <p:nvPr>
            <p:ph sz="half" idx="2"/>
          </p:nvPr>
        </p:nvSpPr>
        <p:spPr>
          <a:xfrm>
            <a:off x="609600" y="1981200"/>
            <a:ext cx="3886200" cy="2057400"/>
          </a:xfrm>
        </p:spPr>
        <p:txBody>
          <a:bodyPr>
            <a:noAutofit/>
          </a:bodyPr>
          <a:lstStyle/>
          <a:p>
            <a:pPr>
              <a:buBlip>
                <a:blip r:embed="rId3"/>
              </a:buBlip>
            </a:pPr>
            <a:r>
              <a:rPr lang="en-US" sz="1800" dirty="0" smtClean="0"/>
              <a:t>Microsoft Office 2007</a:t>
            </a:r>
          </a:p>
          <a:p>
            <a:pPr>
              <a:buBlip>
                <a:blip r:embed="rId3"/>
              </a:buBlip>
            </a:pPr>
            <a:r>
              <a:rPr lang="en-US" sz="1800" dirty="0" smtClean="0"/>
              <a:t>Dreamweaver CS3</a:t>
            </a:r>
          </a:p>
          <a:p>
            <a:pPr>
              <a:buBlip>
                <a:blip r:embed="rId3"/>
              </a:buBlip>
            </a:pPr>
            <a:r>
              <a:rPr lang="en-US" sz="1800" dirty="0" smtClean="0"/>
              <a:t>Windows XP</a:t>
            </a:r>
          </a:p>
          <a:p>
            <a:pPr>
              <a:buBlip>
                <a:blip r:embed="rId3"/>
              </a:buBlip>
            </a:pPr>
            <a:r>
              <a:rPr lang="en-US" sz="1800" dirty="0" smtClean="0"/>
              <a:t>Fireworks CS3</a:t>
            </a:r>
          </a:p>
          <a:p>
            <a:pPr>
              <a:buBlip>
                <a:blip r:embed="rId3"/>
              </a:buBlip>
            </a:pPr>
            <a:r>
              <a:rPr lang="en-US" sz="1800" dirty="0" smtClean="0"/>
              <a:t>Flash CS3</a:t>
            </a:r>
          </a:p>
          <a:p>
            <a:pPr>
              <a:buBlip>
                <a:blip r:embed="rId3"/>
              </a:buBlip>
            </a:pPr>
            <a:r>
              <a:rPr lang="en-US" sz="1800" dirty="0" smtClean="0"/>
              <a:t>Photoshop Elements</a:t>
            </a:r>
          </a:p>
          <a:p>
            <a:pPr>
              <a:buBlip>
                <a:blip r:embed="rId3"/>
              </a:buBlip>
            </a:pPr>
            <a:r>
              <a:rPr lang="en-US" sz="1800" dirty="0" smtClean="0"/>
              <a:t>Premier Elements</a:t>
            </a:r>
          </a:p>
        </p:txBody>
      </p:sp>
      <p:sp>
        <p:nvSpPr>
          <p:cNvPr id="22" name="Content Placeholder 15"/>
          <p:cNvSpPr>
            <a:spLocks noGrp="1"/>
          </p:cNvSpPr>
          <p:nvPr>
            <p:ph sz="quarter" idx="4"/>
          </p:nvPr>
        </p:nvSpPr>
        <p:spPr>
          <a:xfrm>
            <a:off x="4800600" y="1981200"/>
            <a:ext cx="3886200" cy="1905000"/>
          </a:xfrm>
        </p:spPr>
        <p:txBody>
          <a:bodyPr>
            <a:normAutofit/>
          </a:bodyPr>
          <a:lstStyle/>
          <a:p>
            <a:pPr>
              <a:buBlip>
                <a:blip r:embed="rId3"/>
              </a:buBlip>
            </a:pPr>
            <a:r>
              <a:rPr lang="en-US" sz="1600" dirty="0" smtClean="0"/>
              <a:t>Mac OS X Tiger</a:t>
            </a:r>
          </a:p>
          <a:p>
            <a:pPr>
              <a:buBlip>
                <a:blip r:embed="rId3"/>
              </a:buBlip>
            </a:pPr>
            <a:r>
              <a:rPr lang="en-US" sz="1600" dirty="0" err="1" smtClean="0"/>
              <a:t>iMovie</a:t>
            </a:r>
            <a:endParaRPr lang="en-US" sz="1600" dirty="0" smtClean="0"/>
          </a:p>
          <a:p>
            <a:pPr>
              <a:buBlip>
                <a:blip r:embed="rId3"/>
              </a:buBlip>
            </a:pPr>
            <a:r>
              <a:rPr lang="en-US" sz="1600" dirty="0" smtClean="0"/>
              <a:t>Garage Band</a:t>
            </a:r>
          </a:p>
          <a:p>
            <a:pPr>
              <a:buBlip>
                <a:blip r:embed="rId3"/>
              </a:buBlip>
            </a:pPr>
            <a:r>
              <a:rPr lang="en-US" sz="1600" dirty="0" err="1" smtClean="0"/>
              <a:t>iDVD</a:t>
            </a:r>
            <a:endParaRPr lang="en-US" sz="1600" dirty="0" smtClean="0"/>
          </a:p>
          <a:p>
            <a:pPr>
              <a:buBlip>
                <a:blip r:embed="rId3"/>
              </a:buBlip>
            </a:pPr>
            <a:r>
              <a:rPr lang="en-US" sz="1600" dirty="0" err="1" smtClean="0"/>
              <a:t>iWeb</a:t>
            </a:r>
            <a:endParaRPr lang="en-US" sz="1600" dirty="0" smtClean="0"/>
          </a:p>
          <a:p>
            <a:pPr>
              <a:buBlip>
                <a:blip r:embed="rId3"/>
              </a:buBlip>
            </a:pPr>
            <a:r>
              <a:rPr lang="en-US" sz="1600" dirty="0" err="1" smtClean="0"/>
              <a:t>iPhoto</a:t>
            </a:r>
            <a:endParaRPr lang="en-US" sz="1600" dirty="0" smtClean="0"/>
          </a:p>
        </p:txBody>
      </p:sp>
      <p:sp>
        <p:nvSpPr>
          <p:cNvPr id="20" name="Content Placeholder 15"/>
          <p:cNvSpPr txBox="1">
            <a:spLocks/>
          </p:cNvSpPr>
          <p:nvPr/>
        </p:nvSpPr>
        <p:spPr>
          <a:xfrm>
            <a:off x="609600" y="4419600"/>
            <a:ext cx="3886200" cy="2362200"/>
          </a:xfrm>
          <a:prstGeom prst="rect">
            <a:avLst/>
          </a:prstGeom>
        </p:spPr>
        <p:txBody>
          <a:bodyPr vert="horz">
            <a:noAutofit/>
          </a:bodyPr>
          <a:lstStyle/>
          <a:p>
            <a:pPr marL="320040" indent="-320040">
              <a:spcBef>
                <a:spcPts val="700"/>
              </a:spcBef>
              <a:buClr>
                <a:schemeClr val="accent2"/>
              </a:buClr>
              <a:buSzPct val="60000"/>
              <a:buBlip>
                <a:blip r:embed="rId3"/>
              </a:buBlip>
            </a:pPr>
            <a:r>
              <a:rPr lang="en-US" dirty="0" smtClean="0"/>
              <a:t>Google Docs</a:t>
            </a:r>
          </a:p>
          <a:p>
            <a:pPr marL="320040" indent="-320040">
              <a:spcBef>
                <a:spcPts val="700"/>
              </a:spcBef>
              <a:buClr>
                <a:schemeClr val="accent2"/>
              </a:buClr>
              <a:buSzPct val="60000"/>
              <a:buBlip>
                <a:blip r:embed="rId3"/>
              </a:buBlip>
            </a:pPr>
            <a:r>
              <a:rPr lang="en-US" dirty="0" smtClean="0"/>
              <a:t>Second Life</a:t>
            </a:r>
          </a:p>
          <a:p>
            <a:pPr marL="320040" indent="-320040">
              <a:spcBef>
                <a:spcPts val="700"/>
              </a:spcBef>
              <a:buClr>
                <a:schemeClr val="accent2"/>
              </a:buClr>
              <a:buSzPct val="60000"/>
              <a:buBlip>
                <a:blip r:embed="rId3"/>
              </a:buBlip>
            </a:pPr>
            <a:r>
              <a:rPr lang="en-US" dirty="0" err="1" smtClean="0"/>
              <a:t>iGoogle</a:t>
            </a:r>
            <a:endParaRPr lang="en-US" dirty="0" smtClean="0"/>
          </a:p>
          <a:p>
            <a:pPr marL="320040" indent="-320040">
              <a:spcBef>
                <a:spcPts val="700"/>
              </a:spcBef>
              <a:buClr>
                <a:schemeClr val="accent2"/>
              </a:buClr>
              <a:buSzPct val="60000"/>
              <a:buBlip>
                <a:blip r:embed="rId3"/>
              </a:buBlip>
            </a:pPr>
            <a:r>
              <a:rPr lang="en-US" dirty="0" smtClean="0"/>
              <a:t>Wiki's</a:t>
            </a:r>
          </a:p>
          <a:p>
            <a:pPr marL="320040" indent="-320040">
              <a:spcBef>
                <a:spcPts val="700"/>
              </a:spcBef>
              <a:buClr>
                <a:schemeClr val="accent2"/>
              </a:buClr>
              <a:buSzPct val="60000"/>
              <a:buBlip>
                <a:blip r:embed="rId3"/>
              </a:buBlip>
            </a:pPr>
            <a:r>
              <a:rPr lang="en-US" dirty="0" err="1" smtClean="0"/>
              <a:t>Picassa</a:t>
            </a:r>
            <a:endParaRPr lang="en-US" dirty="0" smtClean="0"/>
          </a:p>
          <a:p>
            <a:pPr marL="320040" indent="-320040">
              <a:spcBef>
                <a:spcPts val="700"/>
              </a:spcBef>
              <a:buClr>
                <a:schemeClr val="accent2"/>
              </a:buClr>
              <a:buSzPct val="60000"/>
              <a:buBlip>
                <a:blip r:embed="rId3"/>
              </a:buBlip>
            </a:pPr>
            <a:r>
              <a:rPr lang="en-US" dirty="0" smtClean="0"/>
              <a:t>YouTube</a:t>
            </a:r>
            <a:endParaRPr kumimoji="0" lang="en-US" i="0" u="none" strike="noStrike" kern="1200" cap="none" spc="0" normalizeH="0" baseline="0" noProof="0" dirty="0" smtClean="0">
              <a:ln>
                <a:noFill/>
              </a:ln>
              <a:effectLst/>
              <a:uLnTx/>
              <a:uFillTx/>
              <a:latin typeface="+mn-lt"/>
              <a:ea typeface="+mn-ea"/>
              <a:cs typeface="+mn-cs"/>
            </a:endParaRPr>
          </a:p>
        </p:txBody>
      </p:sp>
      <p:sp>
        <p:nvSpPr>
          <p:cNvPr id="21" name="Text Placeholder 16"/>
          <p:cNvSpPr txBox="1">
            <a:spLocks/>
          </p:cNvSpPr>
          <p:nvPr/>
        </p:nvSpPr>
        <p:spPr>
          <a:xfrm>
            <a:off x="609600" y="4038600"/>
            <a:ext cx="3886200" cy="381000"/>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vert="horz" rtlCol="0" anchor="ctr">
            <a:normAutofit lnSpcReduction="10000"/>
          </a:bodyPr>
          <a:lstStyle/>
          <a:p>
            <a:pPr lvl="0">
              <a:spcBef>
                <a:spcPts val="700"/>
              </a:spcBef>
              <a:buClr>
                <a:schemeClr val="accent2"/>
              </a:buClr>
              <a:buSzPct val="60000"/>
            </a:pPr>
            <a:r>
              <a:rPr lang="en-US" sz="2000" b="1" dirty="0" smtClean="0">
                <a:solidFill>
                  <a:srgbClr val="B78F37"/>
                </a:solidFill>
              </a:rPr>
              <a:t>Internet Apps / Web 2.0</a:t>
            </a:r>
            <a:endParaRPr kumimoji="0" lang="en-US" sz="2000" b="1" i="0" u="none" strike="noStrike" kern="1200" cap="none" spc="0" normalizeH="0" baseline="0" noProof="0" dirty="0" smtClean="0">
              <a:ln>
                <a:noFill/>
              </a:ln>
              <a:solidFill>
                <a:srgbClr val="B78F37"/>
              </a:solidFill>
              <a:effectLst/>
              <a:uLnTx/>
              <a:uFillTx/>
              <a:latin typeface="+mn-lt"/>
              <a:ea typeface="+mn-ea"/>
              <a:cs typeface="+mn-cs"/>
            </a:endParaRPr>
          </a:p>
        </p:txBody>
      </p:sp>
      <p:sp>
        <p:nvSpPr>
          <p:cNvPr id="24" name="Content Placeholder 15"/>
          <p:cNvSpPr txBox="1">
            <a:spLocks/>
          </p:cNvSpPr>
          <p:nvPr/>
        </p:nvSpPr>
        <p:spPr>
          <a:xfrm>
            <a:off x="4800600" y="4419600"/>
            <a:ext cx="3886200" cy="2209800"/>
          </a:xfrm>
          <a:prstGeom prst="rect">
            <a:avLst/>
          </a:prstGeom>
        </p:spPr>
        <p:txBody>
          <a:bodyPr vert="horz">
            <a:normAutofit/>
          </a:bodyPr>
          <a:lstStyle/>
          <a:p>
            <a:pPr marL="320040" lvl="0" indent="-320040">
              <a:spcBef>
                <a:spcPts val="700"/>
              </a:spcBef>
              <a:buClr>
                <a:schemeClr val="accent2"/>
              </a:buClr>
              <a:buSzPct val="60000"/>
              <a:buBlip>
                <a:blip r:embed="rId3"/>
              </a:buBlip>
            </a:pPr>
            <a:r>
              <a:rPr lang="en-US" dirty="0" err="1" smtClean="0"/>
              <a:t>ePortfolio</a:t>
            </a:r>
            <a:endParaRPr lang="en-US" dirty="0" smtClean="0"/>
          </a:p>
          <a:p>
            <a:pPr marL="320040" lvl="0" indent="-320040">
              <a:spcBef>
                <a:spcPts val="700"/>
              </a:spcBef>
              <a:buClr>
                <a:schemeClr val="accent2"/>
              </a:buClr>
              <a:buSzPct val="60000"/>
              <a:buBlip>
                <a:blip r:embed="rId3"/>
              </a:buBlip>
            </a:pPr>
            <a:r>
              <a:rPr lang="en-US" dirty="0" smtClean="0"/>
              <a:t>SAIL</a:t>
            </a:r>
          </a:p>
          <a:p>
            <a:pPr marL="320040" lvl="0" indent="-320040">
              <a:spcBef>
                <a:spcPts val="700"/>
              </a:spcBef>
              <a:buClr>
                <a:schemeClr val="accent2"/>
              </a:buClr>
              <a:buSzPct val="60000"/>
              <a:buBlip>
                <a:blip r:embed="rId3"/>
              </a:buBlip>
            </a:pPr>
            <a:r>
              <a:rPr lang="en-US" dirty="0" err="1" smtClean="0"/>
              <a:t>Moodle</a:t>
            </a:r>
            <a:endParaRPr lang="en-US" dirty="0" smtClean="0"/>
          </a:p>
          <a:p>
            <a:pPr marL="320040" lvl="0" indent="-320040">
              <a:spcBef>
                <a:spcPts val="700"/>
              </a:spcBef>
              <a:buClr>
                <a:schemeClr val="accent2"/>
              </a:buClr>
              <a:buSzPct val="60000"/>
              <a:buBlip>
                <a:blip r:embed="rId3"/>
              </a:buBlip>
            </a:pPr>
            <a:r>
              <a:rPr lang="en-US" dirty="0" smtClean="0"/>
              <a:t>OU Personal Web Space</a:t>
            </a:r>
          </a:p>
          <a:p>
            <a:pPr marL="320040" lvl="0" indent="-320040">
              <a:spcBef>
                <a:spcPts val="700"/>
              </a:spcBef>
              <a:buClr>
                <a:schemeClr val="accent2"/>
              </a:buClr>
              <a:buSzPct val="60000"/>
              <a:buBlip>
                <a:blip r:embed="rId3"/>
              </a:buBlip>
            </a:pPr>
            <a:r>
              <a:rPr lang="en-US" dirty="0" smtClean="0"/>
              <a:t>OU Portal</a:t>
            </a:r>
          </a:p>
          <a:p>
            <a:pPr marL="320040" lvl="0" indent="-320040">
              <a:spcBef>
                <a:spcPts val="700"/>
              </a:spcBef>
              <a:buClr>
                <a:schemeClr val="accent2"/>
              </a:buClr>
              <a:buSzPct val="60000"/>
              <a:buBlip>
                <a:blip r:embed="rId3"/>
              </a:buBlip>
            </a:pPr>
            <a:r>
              <a:rPr kumimoji="0" lang="en-US" i="0" u="none" strike="noStrike" kern="1200" cap="none" spc="0" normalizeH="0" baseline="0" noProof="0" dirty="0" err="1" smtClean="0">
                <a:ln>
                  <a:noFill/>
                </a:ln>
                <a:effectLst/>
                <a:uLnTx/>
                <a:uFillTx/>
                <a:latin typeface="+mn-lt"/>
                <a:ea typeface="+mn-ea"/>
                <a:cs typeface="+mn-cs"/>
              </a:rPr>
              <a:t>OakShare</a:t>
            </a:r>
            <a:endParaRPr kumimoji="0" lang="en-US" i="0" u="none" strike="noStrike" kern="1200" cap="none" spc="0" normalizeH="0" baseline="0" noProof="0" dirty="0" smtClean="0">
              <a:ln>
                <a:noFill/>
              </a:ln>
              <a:effectLst/>
              <a:uLnTx/>
              <a:uFillTx/>
              <a:latin typeface="+mn-lt"/>
              <a:ea typeface="+mn-ea"/>
              <a:cs typeface="+mn-cs"/>
            </a:endParaRPr>
          </a:p>
        </p:txBody>
      </p:sp>
      <p:sp>
        <p:nvSpPr>
          <p:cNvPr id="25" name="Text Placeholder 16"/>
          <p:cNvSpPr txBox="1">
            <a:spLocks/>
          </p:cNvSpPr>
          <p:nvPr/>
        </p:nvSpPr>
        <p:spPr>
          <a:xfrm>
            <a:off x="4800600" y="4038600"/>
            <a:ext cx="3886200" cy="381000"/>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vert="horz" rtlCol="0" anchor="ctr">
            <a:normAutofit fontScale="25000" lnSpcReduction="20000"/>
          </a:bodyPr>
          <a:lstStyle/>
          <a:p>
            <a:pPr lvl="0">
              <a:spcBef>
                <a:spcPts val="700"/>
              </a:spcBef>
              <a:buClr>
                <a:schemeClr val="accent2"/>
              </a:buClr>
              <a:buSzPct val="60000"/>
            </a:pPr>
            <a:r>
              <a:rPr lang="en-US" sz="8000" b="1" dirty="0" smtClean="0">
                <a:solidFill>
                  <a:srgbClr val="B78F37"/>
                </a:solidFill>
              </a:rPr>
              <a:t>OU Websites</a:t>
            </a:r>
            <a:endParaRPr kumimoji="0" lang="en-US" sz="8000" b="1" i="0" u="none" strike="noStrike" kern="1200" cap="none" spc="0" normalizeH="0" baseline="0" noProof="0" dirty="0" smtClean="0">
              <a:ln>
                <a:noFill/>
              </a:ln>
              <a:solidFill>
                <a:srgbClr val="B78F37"/>
              </a:solidFill>
              <a:effectLst/>
              <a:uLnTx/>
              <a:uFillTx/>
              <a:latin typeface="+mn-lt"/>
              <a:ea typeface="+mn-ea"/>
              <a:cs typeface="+mn-cs"/>
            </a:endParaRPr>
          </a:p>
        </p:txBody>
      </p:sp>
      <p:sp>
        <p:nvSpPr>
          <p:cNvPr id="11" name="Text Placeholder 16"/>
          <p:cNvSpPr txBox="1">
            <a:spLocks/>
          </p:cNvSpPr>
          <p:nvPr/>
        </p:nvSpPr>
        <p:spPr>
          <a:xfrm>
            <a:off x="609600" y="1600200"/>
            <a:ext cx="3886200" cy="381000"/>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vert="horz" rtlCol="0" anchor="ctr">
            <a:normAutofit lnSpcReduction="10000"/>
          </a:bodyPr>
          <a:lstStyle/>
          <a:p>
            <a:r>
              <a:rPr lang="en-US" sz="2000" b="1" dirty="0" smtClean="0">
                <a:solidFill>
                  <a:srgbClr val="B78F37"/>
                </a:solidFill>
              </a:rPr>
              <a:t>PC - Supported Software</a:t>
            </a:r>
          </a:p>
        </p:txBody>
      </p:sp>
      <p:sp>
        <p:nvSpPr>
          <p:cNvPr id="12" name="Text Placeholder 16"/>
          <p:cNvSpPr txBox="1">
            <a:spLocks/>
          </p:cNvSpPr>
          <p:nvPr/>
        </p:nvSpPr>
        <p:spPr>
          <a:xfrm>
            <a:off x="4876800" y="1600200"/>
            <a:ext cx="3886200" cy="381000"/>
          </a:xfrm>
          <a:prstGeom prst="rect">
            <a:avLst/>
          </a:prstGeom>
          <a:solidFill>
            <a:schemeClr val="tx1">
              <a:lumMod val="95000"/>
              <a:lumOff val="5000"/>
            </a:schemeClr>
          </a:solidFill>
          <a:effectLst>
            <a:outerShdw blurRad="50800" dist="38100" dir="2700000" algn="tl" rotWithShape="0">
              <a:prstClr val="black">
                <a:alpha val="40000"/>
              </a:prstClr>
            </a:outerShdw>
          </a:effectLst>
        </p:spPr>
        <p:txBody>
          <a:bodyPr vert="horz" rtlCol="0" anchor="ctr">
            <a:normAutofit lnSpcReduction="10000"/>
          </a:bodyPr>
          <a:lstStyle/>
          <a:p>
            <a:r>
              <a:rPr lang="en-US" sz="2000" dirty="0" smtClean="0">
                <a:solidFill>
                  <a:srgbClr val="B78F37"/>
                </a:solidFill>
              </a:rPr>
              <a:t>Apple - Supported Software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Garamond" pitchFamily="18" charset="0"/>
              </a:rPr>
              <a:t>Student Engagement</a:t>
            </a:r>
            <a:endParaRPr lang="en-US" sz="4400" dirty="0">
              <a:latin typeface="Garamond" pitchFamily="18" charset="0"/>
            </a:endParaRPr>
          </a:p>
        </p:txBody>
      </p:sp>
      <p:sp>
        <p:nvSpPr>
          <p:cNvPr id="15" name="Content Placeholder 14"/>
          <p:cNvSpPr>
            <a:spLocks noGrp="1"/>
          </p:cNvSpPr>
          <p:nvPr>
            <p:ph idx="1"/>
          </p:nvPr>
        </p:nvSpPr>
        <p:spPr/>
        <p:txBody>
          <a:bodyPr/>
          <a:lstStyle/>
          <a:p>
            <a:pPr>
              <a:buBlip>
                <a:blip r:embed="rId3"/>
              </a:buBlip>
            </a:pPr>
            <a:endParaRPr lang="en-US" dirty="0" smtClean="0"/>
          </a:p>
          <a:p>
            <a:pPr>
              <a:buBlip>
                <a:blip r:embed="rId3"/>
              </a:buBlip>
            </a:pPr>
            <a:r>
              <a:rPr lang="en-US" dirty="0" smtClean="0"/>
              <a:t>Keeping students on campus</a:t>
            </a:r>
          </a:p>
          <a:p>
            <a:pPr>
              <a:buBlip>
                <a:blip r:embed="rId3"/>
              </a:buBlip>
            </a:pPr>
            <a:r>
              <a:rPr lang="en-US" dirty="0" smtClean="0"/>
              <a:t>Student collaborations</a:t>
            </a:r>
          </a:p>
          <a:p>
            <a:pPr>
              <a:buBlip>
                <a:blip r:embed="rId3"/>
              </a:buBlip>
            </a:pPr>
            <a:r>
              <a:rPr lang="en-US" dirty="0" smtClean="0"/>
              <a:t>Group Projects</a:t>
            </a:r>
          </a:p>
          <a:p>
            <a:pPr>
              <a:buBlip>
                <a:blip r:embed="rId3"/>
              </a:buBlip>
            </a:pPr>
            <a:r>
              <a:rPr lang="en-US" dirty="0" smtClean="0"/>
              <a:t>Student Organizations</a:t>
            </a:r>
          </a:p>
          <a:p>
            <a:pPr>
              <a:buBlip>
                <a:blip r:embed="rId3"/>
              </a:buBlip>
            </a:pPr>
            <a:endParaRPr lang="en-US" dirty="0" smtClean="0"/>
          </a:p>
          <a:p>
            <a:pPr>
              <a:buBlip>
                <a:blip r:embed="rId3"/>
              </a:buBlip>
            </a:pPr>
            <a:endParaRPr lang="en-US" dirty="0" smtClean="0"/>
          </a:p>
          <a:p>
            <a:pPr>
              <a:buBlip>
                <a:blip r:embed="rId3"/>
              </a:buBlip>
            </a:pPr>
            <a:endParaRPr lang="en-US" dirty="0" smtClean="0"/>
          </a:p>
          <a:p>
            <a:pPr>
              <a:buBlip>
                <a:blip r:embed="rId3"/>
              </a:buBlip>
            </a:pPr>
            <a:endParaRPr lang="en-US" dirty="0" smtClean="0"/>
          </a:p>
          <a:p>
            <a:pPr>
              <a:buBlip>
                <a:blip r:embed="rId3"/>
              </a:buBlip>
            </a:pPr>
            <a:endParaRPr lang="en-US" dirty="0"/>
          </a:p>
        </p:txBody>
      </p:sp>
      <p:pic>
        <p:nvPicPr>
          <p:cNvPr id="3075" name="Picture 3" descr="C:\Documents and Settings\ledebiag\Desktop\Group_09.jpg"/>
          <p:cNvPicPr>
            <a:picLocks noChangeAspect="1" noChangeArrowheads="1"/>
          </p:cNvPicPr>
          <p:nvPr/>
        </p:nvPicPr>
        <p:blipFill>
          <a:blip r:embed="rId4" cstate="print"/>
          <a:srcRect/>
          <a:stretch>
            <a:fillRect/>
          </a:stretch>
        </p:blipFill>
        <p:spPr bwMode="auto">
          <a:xfrm>
            <a:off x="5105400" y="3886200"/>
            <a:ext cx="3526359" cy="2351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Garamond" pitchFamily="18" charset="0"/>
              </a:rPr>
              <a:t>Marketing the STC</a:t>
            </a:r>
            <a:endParaRPr lang="en-US" sz="4400" dirty="0">
              <a:latin typeface="Garamond" pitchFamily="18" charset="0"/>
            </a:endParaRPr>
          </a:p>
        </p:txBody>
      </p:sp>
      <p:sp>
        <p:nvSpPr>
          <p:cNvPr id="15" name="Content Placeholder 14"/>
          <p:cNvSpPr>
            <a:spLocks noGrp="1"/>
          </p:cNvSpPr>
          <p:nvPr>
            <p:ph idx="1"/>
          </p:nvPr>
        </p:nvSpPr>
        <p:spPr/>
        <p:txBody>
          <a:bodyPr>
            <a:normAutofit fontScale="92500" lnSpcReduction="10000"/>
          </a:bodyPr>
          <a:lstStyle/>
          <a:p>
            <a:pPr>
              <a:buNone/>
            </a:pPr>
            <a:r>
              <a:rPr lang="en-US" b="1" dirty="0" smtClean="0"/>
              <a:t>Students</a:t>
            </a:r>
          </a:p>
          <a:p>
            <a:pPr>
              <a:buBlip>
                <a:blip r:embed="rId3"/>
              </a:buBlip>
            </a:pPr>
            <a:r>
              <a:rPr lang="en-US" sz="2800" dirty="0" smtClean="0"/>
              <a:t>MBA group developed strategic marketing plan</a:t>
            </a:r>
          </a:p>
          <a:p>
            <a:pPr>
              <a:buBlip>
                <a:blip r:embed="rId3"/>
              </a:buBlip>
            </a:pPr>
            <a:r>
              <a:rPr lang="en-US" sz="2800" dirty="0" smtClean="0"/>
              <a:t>Online marketing</a:t>
            </a:r>
          </a:p>
          <a:p>
            <a:pPr>
              <a:buBlip>
                <a:blip r:embed="rId3"/>
              </a:buBlip>
            </a:pPr>
            <a:r>
              <a:rPr lang="en-US" sz="2800" dirty="0" smtClean="0"/>
              <a:t>Social networking</a:t>
            </a:r>
          </a:p>
          <a:p>
            <a:pPr>
              <a:buBlip>
                <a:blip r:embed="rId3"/>
              </a:buBlip>
            </a:pPr>
            <a:r>
              <a:rPr lang="en-US" sz="2800" dirty="0" smtClean="0"/>
              <a:t>Email Campaigns</a:t>
            </a:r>
          </a:p>
          <a:p>
            <a:pPr>
              <a:buBlip>
                <a:blip r:embed="rId3"/>
              </a:buBlip>
            </a:pPr>
            <a:r>
              <a:rPr lang="en-US" sz="2800" dirty="0" smtClean="0"/>
              <a:t>Surveys</a:t>
            </a:r>
          </a:p>
          <a:p>
            <a:pPr>
              <a:buNone/>
            </a:pPr>
            <a:endParaRPr lang="en-US" b="1" dirty="0" smtClean="0"/>
          </a:p>
          <a:p>
            <a:pPr>
              <a:buNone/>
            </a:pPr>
            <a:r>
              <a:rPr lang="en-US" b="1" dirty="0" smtClean="0"/>
              <a:t>Faculty</a:t>
            </a:r>
          </a:p>
          <a:p>
            <a:pPr>
              <a:buBlip>
                <a:blip r:embed="rId3"/>
              </a:buBlip>
            </a:pPr>
            <a:r>
              <a:rPr lang="en-US" sz="2800" dirty="0" smtClean="0"/>
              <a:t>Personalized letter</a:t>
            </a:r>
          </a:p>
          <a:p>
            <a:pPr>
              <a:buBlip>
                <a:blip r:embed="rId3"/>
              </a:buBlip>
            </a:pPr>
            <a:r>
              <a:rPr lang="en-US" sz="2800" dirty="0" smtClean="0"/>
              <a:t>Syllabus insert</a:t>
            </a:r>
          </a:p>
          <a:p>
            <a:pPr>
              <a:buBlip>
                <a:blip r:embed="rId3"/>
              </a:buBlip>
            </a:pPr>
            <a:r>
              <a:rPr lang="en-US" sz="2800" dirty="0" smtClean="0"/>
              <a:t>Brochures/Flyers</a:t>
            </a:r>
          </a:p>
          <a:p>
            <a:pPr>
              <a:buBlip>
                <a:blip r:embed="rId3"/>
              </a:buBlip>
            </a:pPr>
            <a:r>
              <a:rPr lang="en-US" sz="2800" dirty="0" smtClean="0"/>
              <a:t>Email Campaigns</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pic>
        <p:nvPicPr>
          <p:cNvPr id="24578" name="Picture 2" descr="G:\Work\Pictures\Grizz in the STC\100_0086 (Small).jpg"/>
          <p:cNvPicPr>
            <a:picLocks noChangeAspect="1" noChangeArrowheads="1"/>
          </p:cNvPicPr>
          <p:nvPr/>
        </p:nvPicPr>
        <p:blipFill>
          <a:blip r:embed="rId4"/>
          <a:srcRect/>
          <a:stretch>
            <a:fillRect/>
          </a:stretch>
        </p:blipFill>
        <p:spPr bwMode="auto">
          <a:xfrm>
            <a:off x="4572000" y="3048000"/>
            <a:ext cx="4064846"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769441"/>
          </a:xfrm>
          <a:prstGeom prst="rect">
            <a:avLst/>
          </a:prstGeom>
          <a:noFill/>
        </p:spPr>
        <p:txBody>
          <a:bodyPr wrap="square" rtlCol="0">
            <a:spAutoFit/>
          </a:bodyPr>
          <a:lstStyle/>
          <a:p>
            <a:pPr algn="ctr"/>
            <a:r>
              <a:rPr lang="en-US" sz="4400" b="1" dirty="0" smtClean="0">
                <a:solidFill>
                  <a:srgbClr val="B78F37"/>
                </a:solidFill>
                <a:latin typeface="Garamond" pitchFamily="18" charset="0"/>
              </a:rPr>
              <a:t>Staffing the STC</a:t>
            </a:r>
            <a:endParaRPr lang="en-US" sz="4400" b="1" dirty="0">
              <a:solidFill>
                <a:srgbClr val="B78F37"/>
              </a:solidFill>
              <a:latin typeface="Garamond" pitchFamily="18" charset="0"/>
            </a:endParaRPr>
          </a:p>
        </p:txBody>
      </p:sp>
      <p:sp>
        <p:nvSpPr>
          <p:cNvPr id="5" name="TextBox 4"/>
          <p:cNvSpPr txBox="1"/>
          <p:nvPr/>
        </p:nvSpPr>
        <p:spPr>
          <a:xfrm>
            <a:off x="457200" y="2749034"/>
            <a:ext cx="1413657" cy="430887"/>
          </a:xfrm>
          <a:prstGeom prst="rect">
            <a:avLst/>
          </a:prstGeom>
          <a:noFill/>
        </p:spPr>
        <p:txBody>
          <a:bodyPr wrap="none" rtlCol="0">
            <a:spAutoFit/>
          </a:bodyPr>
          <a:lstStyle/>
          <a:p>
            <a:pPr>
              <a:buBlip>
                <a:blip r:embed="rId2"/>
              </a:buBlip>
            </a:pPr>
            <a:r>
              <a:rPr lang="en-US" sz="2200" dirty="0" smtClean="0"/>
              <a:t>  Training</a:t>
            </a:r>
          </a:p>
        </p:txBody>
      </p:sp>
      <p:sp>
        <p:nvSpPr>
          <p:cNvPr id="12" name="TextBox 11"/>
          <p:cNvSpPr txBox="1"/>
          <p:nvPr/>
        </p:nvSpPr>
        <p:spPr>
          <a:xfrm>
            <a:off x="457200" y="1524000"/>
            <a:ext cx="5622693" cy="430887"/>
          </a:xfrm>
          <a:prstGeom prst="rect">
            <a:avLst/>
          </a:prstGeom>
          <a:noFill/>
        </p:spPr>
        <p:txBody>
          <a:bodyPr wrap="none" rtlCol="0">
            <a:spAutoFit/>
          </a:bodyPr>
          <a:lstStyle/>
          <a:p>
            <a:pPr>
              <a:buBlip>
                <a:blip r:embed="rId2"/>
              </a:buBlip>
            </a:pPr>
            <a:r>
              <a:rPr lang="en-US" sz="2200" dirty="0" smtClean="0"/>
              <a:t>  Started with Director &amp; 6 student employees</a:t>
            </a:r>
          </a:p>
        </p:txBody>
      </p:sp>
      <p:sp>
        <p:nvSpPr>
          <p:cNvPr id="10" name="TextBox 9"/>
          <p:cNvSpPr txBox="1"/>
          <p:nvPr/>
        </p:nvSpPr>
        <p:spPr>
          <a:xfrm>
            <a:off x="457200" y="2136517"/>
            <a:ext cx="8480463" cy="430887"/>
          </a:xfrm>
          <a:prstGeom prst="rect">
            <a:avLst/>
          </a:prstGeom>
          <a:noFill/>
        </p:spPr>
        <p:txBody>
          <a:bodyPr wrap="none" rtlCol="0">
            <a:spAutoFit/>
          </a:bodyPr>
          <a:lstStyle/>
          <a:p>
            <a:pPr>
              <a:buBlip>
                <a:blip r:embed="rId2"/>
              </a:buBlip>
            </a:pPr>
            <a:r>
              <a:rPr lang="en-US" sz="2200" dirty="0" smtClean="0"/>
              <a:t>  Has grown to Director, 10 student employees &amp; 2 co-op professionals</a:t>
            </a:r>
          </a:p>
        </p:txBody>
      </p:sp>
      <p:sp>
        <p:nvSpPr>
          <p:cNvPr id="11" name="TextBox 10"/>
          <p:cNvSpPr txBox="1"/>
          <p:nvPr/>
        </p:nvSpPr>
        <p:spPr>
          <a:xfrm>
            <a:off x="457200" y="3361551"/>
            <a:ext cx="2896434" cy="430887"/>
          </a:xfrm>
          <a:prstGeom prst="rect">
            <a:avLst/>
          </a:prstGeom>
          <a:noFill/>
        </p:spPr>
        <p:txBody>
          <a:bodyPr wrap="none" rtlCol="0">
            <a:spAutoFit/>
          </a:bodyPr>
          <a:lstStyle/>
          <a:p>
            <a:pPr>
              <a:buBlip>
                <a:blip r:embed="rId2"/>
              </a:buBlip>
            </a:pPr>
            <a:r>
              <a:rPr lang="en-US" sz="2200" dirty="0" smtClean="0"/>
              <a:t>  What majors we hire</a:t>
            </a:r>
          </a:p>
        </p:txBody>
      </p:sp>
      <p:sp>
        <p:nvSpPr>
          <p:cNvPr id="13" name="TextBox 12"/>
          <p:cNvSpPr txBox="1"/>
          <p:nvPr/>
        </p:nvSpPr>
        <p:spPr>
          <a:xfrm>
            <a:off x="457200" y="3974068"/>
            <a:ext cx="2507289" cy="430887"/>
          </a:xfrm>
          <a:prstGeom prst="rect">
            <a:avLst/>
          </a:prstGeom>
          <a:noFill/>
        </p:spPr>
        <p:txBody>
          <a:bodyPr wrap="none" rtlCol="0">
            <a:spAutoFit/>
          </a:bodyPr>
          <a:lstStyle/>
          <a:p>
            <a:pPr>
              <a:buBlip>
                <a:blip r:embed="rId2"/>
              </a:buBlip>
            </a:pPr>
            <a:r>
              <a:rPr lang="en-US" sz="2200" dirty="0" smtClean="0"/>
              <a:t>  Hiring philosophy</a:t>
            </a:r>
          </a:p>
        </p:txBody>
      </p:sp>
      <p:pic>
        <p:nvPicPr>
          <p:cNvPr id="8" name="Picture 7" descr="Bowling_01_Edit.jpg"/>
          <p:cNvPicPr>
            <a:picLocks noChangeAspect="1"/>
          </p:cNvPicPr>
          <p:nvPr/>
        </p:nvPicPr>
        <p:blipFill>
          <a:blip r:embed="rId3" cstate="print"/>
          <a:stretch>
            <a:fillRect/>
          </a:stretch>
        </p:blipFill>
        <p:spPr>
          <a:xfrm>
            <a:off x="5029200" y="3505200"/>
            <a:ext cx="3505200" cy="26696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769441"/>
          </a:xfrm>
          <a:prstGeom prst="rect">
            <a:avLst/>
          </a:prstGeom>
          <a:noFill/>
        </p:spPr>
        <p:txBody>
          <a:bodyPr wrap="square" rtlCol="0">
            <a:spAutoFit/>
          </a:bodyPr>
          <a:lstStyle/>
          <a:p>
            <a:pPr algn="ctr"/>
            <a:r>
              <a:rPr lang="en-US" sz="4400" b="1" dirty="0" smtClean="0">
                <a:solidFill>
                  <a:srgbClr val="B78F37"/>
                </a:solidFill>
                <a:latin typeface="Garamond" pitchFamily="18" charset="0"/>
              </a:rPr>
              <a:t>Staff at the STC</a:t>
            </a:r>
            <a:endParaRPr lang="en-US" sz="4400" b="1" dirty="0">
              <a:solidFill>
                <a:srgbClr val="B78F37"/>
              </a:solidFill>
              <a:latin typeface="Garamond" pitchFamily="18" charset="0"/>
            </a:endParaRPr>
          </a:p>
        </p:txBody>
      </p:sp>
      <p:sp>
        <p:nvSpPr>
          <p:cNvPr id="12" name="TextBox 11"/>
          <p:cNvSpPr txBox="1"/>
          <p:nvPr/>
        </p:nvSpPr>
        <p:spPr>
          <a:xfrm>
            <a:off x="457200" y="2133600"/>
            <a:ext cx="3084049" cy="430887"/>
          </a:xfrm>
          <a:prstGeom prst="rect">
            <a:avLst/>
          </a:prstGeom>
          <a:noFill/>
        </p:spPr>
        <p:txBody>
          <a:bodyPr wrap="none" rtlCol="0">
            <a:spAutoFit/>
          </a:bodyPr>
          <a:lstStyle/>
          <a:p>
            <a:pPr>
              <a:buBlip>
                <a:blip r:embed="rId2"/>
              </a:buBlip>
            </a:pPr>
            <a:r>
              <a:rPr lang="en-US" sz="2200" dirty="0" smtClean="0"/>
              <a:t>  Real World Experience</a:t>
            </a:r>
          </a:p>
        </p:txBody>
      </p:sp>
      <p:sp>
        <p:nvSpPr>
          <p:cNvPr id="10" name="TextBox 9"/>
          <p:cNvSpPr txBox="1"/>
          <p:nvPr/>
        </p:nvSpPr>
        <p:spPr>
          <a:xfrm>
            <a:off x="457200" y="2819400"/>
            <a:ext cx="5943600" cy="430887"/>
          </a:xfrm>
          <a:prstGeom prst="rect">
            <a:avLst/>
          </a:prstGeom>
          <a:noFill/>
        </p:spPr>
        <p:txBody>
          <a:bodyPr wrap="square" rtlCol="0">
            <a:spAutoFit/>
          </a:bodyPr>
          <a:lstStyle/>
          <a:p>
            <a:pPr>
              <a:buBlip>
                <a:blip r:embed="rId2"/>
              </a:buBlip>
            </a:pPr>
            <a:r>
              <a:rPr lang="en-US" sz="2200" dirty="0" smtClean="0"/>
              <a:t>  How do we keep students until graduation?</a:t>
            </a:r>
          </a:p>
        </p:txBody>
      </p:sp>
      <p:pic>
        <p:nvPicPr>
          <p:cNvPr id="5" name="Picture 4" descr="Melonie_01_Edit.jpg"/>
          <p:cNvPicPr>
            <a:picLocks noChangeAspect="1"/>
          </p:cNvPicPr>
          <p:nvPr/>
        </p:nvPicPr>
        <p:blipFill>
          <a:blip r:embed="rId3" cstate="print"/>
          <a:stretch>
            <a:fillRect/>
          </a:stretch>
        </p:blipFill>
        <p:spPr>
          <a:xfrm>
            <a:off x="4953000" y="3733800"/>
            <a:ext cx="36576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769441"/>
          </a:xfrm>
          <a:prstGeom prst="rect">
            <a:avLst/>
          </a:prstGeom>
          <a:noFill/>
        </p:spPr>
        <p:txBody>
          <a:bodyPr wrap="square" rtlCol="0">
            <a:spAutoFit/>
          </a:bodyPr>
          <a:lstStyle/>
          <a:p>
            <a:pPr algn="ctr"/>
            <a:r>
              <a:rPr lang="en-US" sz="4400" b="1" dirty="0" smtClean="0">
                <a:solidFill>
                  <a:srgbClr val="B78F37"/>
                </a:solidFill>
                <a:latin typeface="Garamond" pitchFamily="18" charset="0"/>
              </a:rPr>
              <a:t>Financial Implications</a:t>
            </a:r>
            <a:endParaRPr lang="en-US" sz="4400" b="1" dirty="0">
              <a:solidFill>
                <a:srgbClr val="B78F37"/>
              </a:solidFill>
              <a:latin typeface="Garamond" pitchFamily="18" charset="0"/>
            </a:endParaRPr>
          </a:p>
        </p:txBody>
      </p:sp>
      <p:sp>
        <p:nvSpPr>
          <p:cNvPr id="12" name="TextBox 11"/>
          <p:cNvSpPr txBox="1"/>
          <p:nvPr/>
        </p:nvSpPr>
        <p:spPr>
          <a:xfrm>
            <a:off x="457200" y="2209800"/>
            <a:ext cx="2131033" cy="430887"/>
          </a:xfrm>
          <a:prstGeom prst="rect">
            <a:avLst/>
          </a:prstGeom>
          <a:noFill/>
        </p:spPr>
        <p:txBody>
          <a:bodyPr wrap="none" rtlCol="0">
            <a:spAutoFit/>
          </a:bodyPr>
          <a:lstStyle/>
          <a:p>
            <a:pPr>
              <a:buBlip>
                <a:blip r:embed="rId2"/>
              </a:buBlip>
            </a:pPr>
            <a:r>
              <a:rPr lang="en-US" sz="2200" dirty="0" smtClean="0"/>
              <a:t>  Initial Funding</a:t>
            </a:r>
          </a:p>
        </p:txBody>
      </p:sp>
      <p:sp>
        <p:nvSpPr>
          <p:cNvPr id="10" name="TextBox 9"/>
          <p:cNvSpPr txBox="1"/>
          <p:nvPr/>
        </p:nvSpPr>
        <p:spPr>
          <a:xfrm>
            <a:off x="457200" y="2990334"/>
            <a:ext cx="2296141" cy="430887"/>
          </a:xfrm>
          <a:prstGeom prst="rect">
            <a:avLst/>
          </a:prstGeom>
          <a:noFill/>
        </p:spPr>
        <p:txBody>
          <a:bodyPr wrap="none" rtlCol="0">
            <a:spAutoFit/>
          </a:bodyPr>
          <a:lstStyle/>
          <a:p>
            <a:pPr>
              <a:buBlip>
                <a:blip r:embed="rId2"/>
              </a:buBlip>
            </a:pPr>
            <a:r>
              <a:rPr lang="en-US" sz="2200" dirty="0" smtClean="0"/>
              <a:t>  Annual Funding</a:t>
            </a:r>
          </a:p>
        </p:txBody>
      </p:sp>
      <p:sp>
        <p:nvSpPr>
          <p:cNvPr id="5" name="TextBox 4"/>
          <p:cNvSpPr txBox="1"/>
          <p:nvPr/>
        </p:nvSpPr>
        <p:spPr>
          <a:xfrm>
            <a:off x="961044" y="3451423"/>
            <a:ext cx="1928670" cy="430887"/>
          </a:xfrm>
          <a:prstGeom prst="rect">
            <a:avLst/>
          </a:prstGeom>
          <a:noFill/>
        </p:spPr>
        <p:txBody>
          <a:bodyPr wrap="none" rtlCol="0">
            <a:spAutoFit/>
          </a:bodyPr>
          <a:lstStyle/>
          <a:p>
            <a:pPr>
              <a:buBlip>
                <a:blip r:embed="rId3"/>
              </a:buBlip>
            </a:pPr>
            <a:r>
              <a:rPr lang="en-US" sz="2200" dirty="0" smtClean="0"/>
              <a:t>  Operational </a:t>
            </a:r>
          </a:p>
        </p:txBody>
      </p:sp>
      <p:sp>
        <p:nvSpPr>
          <p:cNvPr id="6" name="TextBox 5"/>
          <p:cNvSpPr txBox="1"/>
          <p:nvPr/>
        </p:nvSpPr>
        <p:spPr>
          <a:xfrm>
            <a:off x="961044" y="3912513"/>
            <a:ext cx="2769091" cy="430887"/>
          </a:xfrm>
          <a:prstGeom prst="rect">
            <a:avLst/>
          </a:prstGeom>
          <a:noFill/>
        </p:spPr>
        <p:txBody>
          <a:bodyPr wrap="none" rtlCol="0">
            <a:spAutoFit/>
          </a:bodyPr>
          <a:lstStyle/>
          <a:p>
            <a:pPr>
              <a:buBlip>
                <a:blip r:embed="rId3"/>
              </a:buBlip>
            </a:pPr>
            <a:r>
              <a:rPr lang="en-US" sz="2200" dirty="0" smtClean="0"/>
              <a:t>  Hardware/Software</a:t>
            </a:r>
          </a:p>
        </p:txBody>
      </p:sp>
      <p:pic>
        <p:nvPicPr>
          <p:cNvPr id="8" name="Picture 2" descr="C:\Documents and Settings\ledebiag\Desktop\MentorHelp_17.jpg"/>
          <p:cNvPicPr>
            <a:picLocks noChangeAspect="1" noChangeArrowheads="1"/>
          </p:cNvPicPr>
          <p:nvPr/>
        </p:nvPicPr>
        <p:blipFill>
          <a:blip r:embed="rId4"/>
          <a:srcRect/>
          <a:stretch>
            <a:fillRect/>
          </a:stretch>
        </p:blipFill>
        <p:spPr bwMode="auto">
          <a:xfrm>
            <a:off x="5181600" y="3733800"/>
            <a:ext cx="3436937" cy="2610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0"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9759"/>
            <a:ext cx="9144000" cy="830997"/>
          </a:xfrm>
          <a:prstGeom prst="rect">
            <a:avLst/>
          </a:prstGeom>
          <a:noFill/>
        </p:spPr>
        <p:txBody>
          <a:bodyPr wrap="square" rtlCol="0">
            <a:spAutoFit/>
          </a:bodyPr>
          <a:lstStyle/>
          <a:p>
            <a:pPr algn="ctr"/>
            <a:r>
              <a:rPr lang="en-US" sz="4800" b="1" dirty="0" smtClean="0">
                <a:solidFill>
                  <a:srgbClr val="B78F37"/>
                </a:solidFill>
                <a:latin typeface="Garamond" pitchFamily="18" charset="0"/>
                <a:ea typeface="+mj-ea"/>
                <a:cs typeface="+mj-cs"/>
              </a:rPr>
              <a:t>Oakland University</a:t>
            </a:r>
            <a:endParaRPr lang="en-US" sz="4400" b="1" dirty="0">
              <a:solidFill>
                <a:srgbClr val="B78F37"/>
              </a:solidFill>
              <a:latin typeface="Garamond" pitchFamily="18" charset="0"/>
            </a:endParaRPr>
          </a:p>
        </p:txBody>
      </p:sp>
      <p:sp>
        <p:nvSpPr>
          <p:cNvPr id="5" name="TextBox 4"/>
          <p:cNvSpPr txBox="1"/>
          <p:nvPr/>
        </p:nvSpPr>
        <p:spPr>
          <a:xfrm>
            <a:off x="457200" y="2692400"/>
            <a:ext cx="5562600" cy="457200"/>
          </a:xfrm>
          <a:prstGeom prst="rect">
            <a:avLst/>
          </a:prstGeom>
          <a:noFill/>
        </p:spPr>
        <p:txBody>
          <a:bodyPr wrap="square" rtlCol="0">
            <a:spAutoFit/>
          </a:bodyPr>
          <a:lstStyle/>
          <a:p>
            <a:pPr>
              <a:buBlip>
                <a:blip r:embed="rId2"/>
              </a:buBlip>
            </a:pPr>
            <a:r>
              <a:rPr lang="en-US" sz="2400" dirty="0" smtClean="0"/>
              <a:t>  Current population – 18,000+ students</a:t>
            </a:r>
          </a:p>
        </p:txBody>
      </p:sp>
      <p:sp>
        <p:nvSpPr>
          <p:cNvPr id="7" name="TextBox 6"/>
          <p:cNvSpPr txBox="1"/>
          <p:nvPr/>
        </p:nvSpPr>
        <p:spPr>
          <a:xfrm>
            <a:off x="914400" y="3653135"/>
            <a:ext cx="6172200" cy="461665"/>
          </a:xfrm>
          <a:prstGeom prst="rect">
            <a:avLst/>
          </a:prstGeom>
          <a:noFill/>
        </p:spPr>
        <p:txBody>
          <a:bodyPr wrap="square" rtlCol="0">
            <a:spAutoFit/>
          </a:bodyPr>
          <a:lstStyle/>
          <a:p>
            <a:pPr>
              <a:buBlip>
                <a:blip r:embed="rId2"/>
              </a:buBlip>
            </a:pPr>
            <a:r>
              <a:rPr lang="en-US" sz="2400" dirty="0" smtClean="0"/>
              <a:t>  Plans to grow to 25,000 students by 2010</a:t>
            </a:r>
          </a:p>
        </p:txBody>
      </p:sp>
      <p:sp>
        <p:nvSpPr>
          <p:cNvPr id="8" name="TextBox 7"/>
          <p:cNvSpPr txBox="1"/>
          <p:nvPr/>
        </p:nvSpPr>
        <p:spPr>
          <a:xfrm>
            <a:off x="914400" y="4114800"/>
            <a:ext cx="5562600" cy="457200"/>
          </a:xfrm>
          <a:prstGeom prst="rect">
            <a:avLst/>
          </a:prstGeom>
          <a:noFill/>
        </p:spPr>
        <p:txBody>
          <a:bodyPr wrap="square" rtlCol="0">
            <a:spAutoFit/>
          </a:bodyPr>
          <a:lstStyle/>
          <a:p>
            <a:pPr>
              <a:buBlip>
                <a:blip r:embed="rId2"/>
              </a:buBlip>
            </a:pPr>
            <a:r>
              <a:rPr lang="en-US" sz="2400" dirty="0" smtClean="0"/>
              <a:t>  Medical school</a:t>
            </a:r>
          </a:p>
        </p:txBody>
      </p:sp>
      <p:sp>
        <p:nvSpPr>
          <p:cNvPr id="9" name="TextBox 8"/>
          <p:cNvSpPr txBox="1"/>
          <p:nvPr/>
        </p:nvSpPr>
        <p:spPr>
          <a:xfrm>
            <a:off x="457200" y="2146300"/>
            <a:ext cx="5562600" cy="457200"/>
          </a:xfrm>
          <a:prstGeom prst="rect">
            <a:avLst/>
          </a:prstGeom>
          <a:noFill/>
        </p:spPr>
        <p:txBody>
          <a:bodyPr wrap="square" rtlCol="0">
            <a:spAutoFit/>
          </a:bodyPr>
          <a:lstStyle/>
          <a:p>
            <a:pPr>
              <a:buBlip>
                <a:blip r:embed="rId2"/>
              </a:buBlip>
            </a:pPr>
            <a:r>
              <a:rPr lang="en-US" sz="2400" dirty="0" smtClean="0"/>
              <a:t>  Doctoral Research-Intensive University</a:t>
            </a:r>
          </a:p>
        </p:txBody>
      </p:sp>
      <p:sp>
        <p:nvSpPr>
          <p:cNvPr id="10" name="TextBox 9"/>
          <p:cNvSpPr txBox="1"/>
          <p:nvPr/>
        </p:nvSpPr>
        <p:spPr>
          <a:xfrm>
            <a:off x="914400" y="3200400"/>
            <a:ext cx="5562600" cy="457200"/>
          </a:xfrm>
          <a:prstGeom prst="rect">
            <a:avLst/>
          </a:prstGeom>
          <a:noFill/>
        </p:spPr>
        <p:txBody>
          <a:bodyPr wrap="square" rtlCol="0">
            <a:spAutoFit/>
          </a:bodyPr>
          <a:lstStyle/>
          <a:p>
            <a:pPr>
              <a:buBlip>
                <a:blip r:embed="rId2"/>
              </a:buBlip>
            </a:pPr>
            <a:r>
              <a:rPr lang="en-US" sz="2400" dirty="0" smtClean="0"/>
              <a:t>  90% commuter, 10 % residential</a:t>
            </a:r>
          </a:p>
        </p:txBody>
      </p:sp>
      <p:sp>
        <p:nvSpPr>
          <p:cNvPr id="11" name="TextBox 10"/>
          <p:cNvSpPr txBox="1"/>
          <p:nvPr/>
        </p:nvSpPr>
        <p:spPr>
          <a:xfrm>
            <a:off x="457200" y="4724400"/>
            <a:ext cx="5562600" cy="457200"/>
          </a:xfrm>
          <a:prstGeom prst="rect">
            <a:avLst/>
          </a:prstGeom>
          <a:noFill/>
        </p:spPr>
        <p:txBody>
          <a:bodyPr wrap="square" rtlCol="0">
            <a:spAutoFit/>
          </a:bodyPr>
          <a:lstStyle/>
          <a:p>
            <a:pPr>
              <a:buBlip>
                <a:blip r:embed="rId2"/>
              </a:buBlip>
            </a:pPr>
            <a:r>
              <a:rPr lang="en-US" sz="2400" dirty="0" smtClean="0"/>
              <a:t>  Division I athletics - 1998</a:t>
            </a:r>
          </a:p>
        </p:txBody>
      </p:sp>
      <p:sp>
        <p:nvSpPr>
          <p:cNvPr id="14" name="TextBox 13"/>
          <p:cNvSpPr txBox="1"/>
          <p:nvPr/>
        </p:nvSpPr>
        <p:spPr>
          <a:xfrm>
            <a:off x="457200" y="1600200"/>
            <a:ext cx="5562600" cy="457200"/>
          </a:xfrm>
          <a:prstGeom prst="rect">
            <a:avLst/>
          </a:prstGeom>
          <a:noFill/>
        </p:spPr>
        <p:txBody>
          <a:bodyPr wrap="square" rtlCol="0">
            <a:spAutoFit/>
          </a:bodyPr>
          <a:lstStyle/>
          <a:p>
            <a:pPr>
              <a:buBlip>
                <a:blip r:embed="rId2"/>
              </a:buBlip>
            </a:pPr>
            <a:r>
              <a:rPr lang="en-US" sz="2400" dirty="0" smtClean="0"/>
              <a:t>  Located in Rochester, MI</a:t>
            </a:r>
          </a:p>
        </p:txBody>
      </p:sp>
      <p:pic>
        <p:nvPicPr>
          <p:cNvPr id="15" name="Picture 14" descr="1.jpg"/>
          <p:cNvPicPr>
            <a:picLocks noChangeAspect="1"/>
          </p:cNvPicPr>
          <p:nvPr/>
        </p:nvPicPr>
        <p:blipFill>
          <a:blip r:embed="rId3" cstate="print"/>
          <a:stretch>
            <a:fillRect/>
          </a:stretch>
        </p:blipFill>
        <p:spPr>
          <a:xfrm>
            <a:off x="5534154" y="4114800"/>
            <a:ext cx="3227520" cy="2214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769441"/>
          </a:xfrm>
          <a:prstGeom prst="rect">
            <a:avLst/>
          </a:prstGeom>
          <a:noFill/>
        </p:spPr>
        <p:txBody>
          <a:bodyPr wrap="square" rtlCol="0">
            <a:spAutoFit/>
          </a:bodyPr>
          <a:lstStyle/>
          <a:p>
            <a:pPr algn="ctr"/>
            <a:r>
              <a:rPr lang="en-US" sz="4400" b="1" dirty="0" smtClean="0">
                <a:solidFill>
                  <a:srgbClr val="B78F37"/>
                </a:solidFill>
                <a:latin typeface="Garamond" pitchFamily="18" charset="0"/>
              </a:rPr>
              <a:t>Future of the STC</a:t>
            </a:r>
            <a:endParaRPr lang="en-US" sz="4400" b="1" dirty="0">
              <a:solidFill>
                <a:srgbClr val="B78F37"/>
              </a:solidFill>
              <a:latin typeface="Garamond" pitchFamily="18" charset="0"/>
            </a:endParaRPr>
          </a:p>
        </p:txBody>
      </p:sp>
      <p:sp>
        <p:nvSpPr>
          <p:cNvPr id="12" name="TextBox 11"/>
          <p:cNvSpPr txBox="1"/>
          <p:nvPr/>
        </p:nvSpPr>
        <p:spPr>
          <a:xfrm>
            <a:off x="457200" y="1752600"/>
            <a:ext cx="4516557" cy="430887"/>
          </a:xfrm>
          <a:prstGeom prst="rect">
            <a:avLst/>
          </a:prstGeom>
          <a:noFill/>
        </p:spPr>
        <p:txBody>
          <a:bodyPr wrap="none" rtlCol="0">
            <a:spAutoFit/>
          </a:bodyPr>
          <a:lstStyle/>
          <a:p>
            <a:pPr>
              <a:buBlip>
                <a:blip r:embed="rId2"/>
              </a:buBlip>
            </a:pPr>
            <a:r>
              <a:rPr lang="en-US" sz="2200" dirty="0" smtClean="0"/>
              <a:t>  Return on Investment (ROI) project</a:t>
            </a:r>
          </a:p>
        </p:txBody>
      </p:sp>
      <p:sp>
        <p:nvSpPr>
          <p:cNvPr id="10" name="TextBox 9"/>
          <p:cNvSpPr txBox="1"/>
          <p:nvPr/>
        </p:nvSpPr>
        <p:spPr>
          <a:xfrm>
            <a:off x="457200" y="2498467"/>
            <a:ext cx="3582263" cy="430887"/>
          </a:xfrm>
          <a:prstGeom prst="rect">
            <a:avLst/>
          </a:prstGeom>
          <a:noFill/>
        </p:spPr>
        <p:txBody>
          <a:bodyPr wrap="none" rtlCol="0">
            <a:spAutoFit/>
          </a:bodyPr>
          <a:lstStyle/>
          <a:p>
            <a:pPr>
              <a:buBlip>
                <a:blip r:embed="rId2"/>
              </a:buBlip>
            </a:pPr>
            <a:r>
              <a:rPr lang="en-US" sz="2200" dirty="0" smtClean="0"/>
              <a:t>  Sustainable funding source</a:t>
            </a:r>
          </a:p>
        </p:txBody>
      </p:sp>
      <p:sp>
        <p:nvSpPr>
          <p:cNvPr id="5" name="TextBox 4"/>
          <p:cNvSpPr txBox="1"/>
          <p:nvPr/>
        </p:nvSpPr>
        <p:spPr>
          <a:xfrm>
            <a:off x="457200" y="3244334"/>
            <a:ext cx="3431645" cy="430887"/>
          </a:xfrm>
          <a:prstGeom prst="rect">
            <a:avLst/>
          </a:prstGeom>
          <a:noFill/>
        </p:spPr>
        <p:txBody>
          <a:bodyPr wrap="none" rtlCol="0">
            <a:spAutoFit/>
          </a:bodyPr>
          <a:lstStyle/>
          <a:p>
            <a:pPr>
              <a:buBlip>
                <a:blip r:embed="rId2"/>
              </a:buBlip>
            </a:pPr>
            <a:r>
              <a:rPr lang="en-US" sz="2200" dirty="0" smtClean="0"/>
              <a:t>  Technology &amp; Leadership </a:t>
            </a:r>
          </a:p>
        </p:txBody>
      </p:sp>
      <p:sp>
        <p:nvSpPr>
          <p:cNvPr id="6" name="TextBox 5"/>
          <p:cNvSpPr txBox="1"/>
          <p:nvPr/>
        </p:nvSpPr>
        <p:spPr>
          <a:xfrm>
            <a:off x="457200" y="3990201"/>
            <a:ext cx="1265026" cy="430887"/>
          </a:xfrm>
          <a:prstGeom prst="rect">
            <a:avLst/>
          </a:prstGeom>
          <a:noFill/>
        </p:spPr>
        <p:txBody>
          <a:bodyPr wrap="none" rtlCol="0">
            <a:spAutoFit/>
          </a:bodyPr>
          <a:lstStyle/>
          <a:p>
            <a:pPr>
              <a:buBlip>
                <a:blip r:embed="rId2"/>
              </a:buBlip>
            </a:pPr>
            <a:r>
              <a:rPr lang="en-US" sz="2200" dirty="0" smtClean="0"/>
              <a:t>  Grants</a:t>
            </a:r>
          </a:p>
        </p:txBody>
      </p:sp>
      <p:sp>
        <p:nvSpPr>
          <p:cNvPr id="7" name="TextBox 6"/>
          <p:cNvSpPr txBox="1"/>
          <p:nvPr/>
        </p:nvSpPr>
        <p:spPr>
          <a:xfrm>
            <a:off x="457200" y="4736068"/>
            <a:ext cx="1374159" cy="430887"/>
          </a:xfrm>
          <a:prstGeom prst="rect">
            <a:avLst/>
          </a:prstGeom>
          <a:noFill/>
        </p:spPr>
        <p:txBody>
          <a:bodyPr wrap="none" rtlCol="0">
            <a:spAutoFit/>
          </a:bodyPr>
          <a:lstStyle/>
          <a:p>
            <a:pPr>
              <a:buBlip>
                <a:blip r:embed="rId2"/>
              </a:buBlip>
            </a:pPr>
            <a:r>
              <a:rPr lang="en-US" sz="2200" dirty="0" smtClean="0"/>
              <a:t>  Growth</a:t>
            </a:r>
          </a:p>
        </p:txBody>
      </p:sp>
      <p:pic>
        <p:nvPicPr>
          <p:cNvPr id="8" name="Picture 7" descr="InsideClassroom_DSLR04_Edit.jpg"/>
          <p:cNvPicPr>
            <a:picLocks noChangeAspect="1"/>
          </p:cNvPicPr>
          <p:nvPr/>
        </p:nvPicPr>
        <p:blipFill>
          <a:blip r:embed="rId3" cstate="print">
            <a:lum bright="10000"/>
          </a:blip>
          <a:stretch>
            <a:fillRect/>
          </a:stretch>
        </p:blipFill>
        <p:spPr>
          <a:xfrm>
            <a:off x="4876800" y="3657600"/>
            <a:ext cx="3950503" cy="259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0"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769441"/>
          </a:xfrm>
          <a:prstGeom prst="rect">
            <a:avLst/>
          </a:prstGeom>
          <a:noFill/>
        </p:spPr>
        <p:txBody>
          <a:bodyPr wrap="square" rtlCol="0">
            <a:spAutoFit/>
          </a:bodyPr>
          <a:lstStyle/>
          <a:p>
            <a:pPr algn="ctr"/>
            <a:r>
              <a:rPr lang="en-US" sz="4400" b="1" dirty="0" smtClean="0">
                <a:solidFill>
                  <a:srgbClr val="B78F37"/>
                </a:solidFill>
                <a:latin typeface="Garamond" pitchFamily="18" charset="0"/>
              </a:rPr>
              <a:t>Questions?</a:t>
            </a:r>
            <a:endParaRPr lang="en-US" sz="4400" b="1" dirty="0">
              <a:solidFill>
                <a:srgbClr val="B78F37"/>
              </a:solidFill>
              <a:latin typeface="Garamond" pitchFamily="18" charset="0"/>
            </a:endParaRPr>
          </a:p>
        </p:txBody>
      </p:sp>
      <p:pic>
        <p:nvPicPr>
          <p:cNvPr id="11" name="Picture 10" descr="InsideSTC_DSLR02_Edit.jpg"/>
          <p:cNvPicPr>
            <a:picLocks noChangeAspect="1"/>
          </p:cNvPicPr>
          <p:nvPr/>
        </p:nvPicPr>
        <p:blipFill>
          <a:blip r:embed="rId2"/>
          <a:stretch>
            <a:fillRect/>
          </a:stretch>
        </p:blipFill>
        <p:spPr>
          <a:xfrm>
            <a:off x="2209800" y="1524000"/>
            <a:ext cx="5029200" cy="3017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52400" y="4724400"/>
            <a:ext cx="9144000" cy="769441"/>
          </a:xfrm>
          <a:prstGeom prst="rect">
            <a:avLst/>
          </a:prstGeom>
          <a:noFill/>
        </p:spPr>
        <p:txBody>
          <a:bodyPr wrap="square" rtlCol="0">
            <a:spAutoFit/>
          </a:bodyPr>
          <a:lstStyle/>
          <a:p>
            <a:pPr algn="ctr"/>
            <a:r>
              <a:rPr lang="en-US" sz="4400" b="1" dirty="0" smtClean="0">
                <a:solidFill>
                  <a:srgbClr val="B78F37"/>
                </a:solidFill>
                <a:latin typeface="Garamond" pitchFamily="18" charset="0"/>
              </a:rPr>
              <a:t>www.oakland.edu/stc</a:t>
            </a:r>
            <a:endParaRPr lang="en-US" sz="4400" b="1" dirty="0">
              <a:solidFill>
                <a:srgbClr val="B78F37"/>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9759"/>
            <a:ext cx="9144000" cy="830997"/>
          </a:xfrm>
          <a:prstGeom prst="rect">
            <a:avLst/>
          </a:prstGeom>
          <a:noFill/>
        </p:spPr>
        <p:txBody>
          <a:bodyPr wrap="square" rtlCol="0">
            <a:spAutoFit/>
          </a:bodyPr>
          <a:lstStyle/>
          <a:p>
            <a:pPr algn="ctr"/>
            <a:r>
              <a:rPr lang="en-US" sz="4800" b="1" dirty="0" smtClean="0">
                <a:solidFill>
                  <a:srgbClr val="B78F37"/>
                </a:solidFill>
                <a:latin typeface="Garamond" pitchFamily="18" charset="0"/>
                <a:ea typeface="+mj-ea"/>
                <a:cs typeface="+mj-cs"/>
              </a:rPr>
              <a:t>Video</a:t>
            </a:r>
            <a:endParaRPr lang="en-US" sz="4400" b="1" dirty="0">
              <a:solidFill>
                <a:srgbClr val="B78F37"/>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9759"/>
            <a:ext cx="9144000" cy="769441"/>
          </a:xfrm>
          <a:prstGeom prst="rect">
            <a:avLst/>
          </a:prstGeom>
          <a:noFill/>
        </p:spPr>
        <p:txBody>
          <a:bodyPr wrap="square" rtlCol="0">
            <a:spAutoFit/>
          </a:bodyPr>
          <a:lstStyle/>
          <a:p>
            <a:pPr algn="ctr"/>
            <a:r>
              <a:rPr lang="en-US" sz="4400" b="1" dirty="0" smtClean="0">
                <a:solidFill>
                  <a:srgbClr val="B78F37"/>
                </a:solidFill>
                <a:latin typeface="Garamond" pitchFamily="18" charset="0"/>
              </a:rPr>
              <a:t>Why a Student Technology Center??</a:t>
            </a:r>
            <a:endParaRPr lang="en-US" sz="4400" b="1" dirty="0">
              <a:solidFill>
                <a:srgbClr val="B78F37"/>
              </a:solidFill>
              <a:latin typeface="Garamond" pitchFamily="18" charset="0"/>
            </a:endParaRPr>
          </a:p>
        </p:txBody>
      </p:sp>
      <p:sp>
        <p:nvSpPr>
          <p:cNvPr id="5" name="TextBox 4"/>
          <p:cNvSpPr txBox="1"/>
          <p:nvPr/>
        </p:nvSpPr>
        <p:spPr>
          <a:xfrm>
            <a:off x="467976" y="2853035"/>
            <a:ext cx="5932824" cy="769441"/>
          </a:xfrm>
          <a:prstGeom prst="rect">
            <a:avLst/>
          </a:prstGeom>
          <a:noFill/>
        </p:spPr>
        <p:txBody>
          <a:bodyPr wrap="square" rtlCol="0">
            <a:spAutoFit/>
          </a:bodyPr>
          <a:lstStyle/>
          <a:p>
            <a:pPr>
              <a:buBlip>
                <a:blip r:embed="rId2"/>
              </a:buBlip>
            </a:pPr>
            <a:r>
              <a:rPr lang="en-US" sz="2200" dirty="0" smtClean="0"/>
              <a:t>  Students were proficient with </a:t>
            </a:r>
            <a:r>
              <a:rPr lang="en-US" sz="2200" dirty="0" err="1" smtClean="0"/>
              <a:t>Facebook</a:t>
            </a:r>
            <a:r>
              <a:rPr lang="en-US" sz="2200" dirty="0" smtClean="0"/>
              <a:t>, but   </a:t>
            </a:r>
          </a:p>
          <a:p>
            <a:r>
              <a:rPr lang="en-US" sz="2200" dirty="0" smtClean="0"/>
              <a:t>     were they proficient in technology?</a:t>
            </a:r>
          </a:p>
        </p:txBody>
      </p:sp>
      <p:sp>
        <p:nvSpPr>
          <p:cNvPr id="12" name="TextBox 11"/>
          <p:cNvSpPr txBox="1"/>
          <p:nvPr/>
        </p:nvSpPr>
        <p:spPr>
          <a:xfrm>
            <a:off x="457200" y="1905000"/>
            <a:ext cx="8468665" cy="430887"/>
          </a:xfrm>
          <a:prstGeom prst="rect">
            <a:avLst/>
          </a:prstGeom>
          <a:noFill/>
        </p:spPr>
        <p:txBody>
          <a:bodyPr wrap="none" rtlCol="0">
            <a:spAutoFit/>
          </a:bodyPr>
          <a:lstStyle/>
          <a:p>
            <a:pPr>
              <a:buBlip>
                <a:blip r:embed="rId2"/>
              </a:buBlip>
            </a:pPr>
            <a:r>
              <a:rPr lang="en-US" sz="2200" dirty="0" smtClean="0"/>
              <a:t>  Division of Student Affairs – A support service for everything, right???</a:t>
            </a:r>
          </a:p>
        </p:txBody>
      </p:sp>
      <p:sp>
        <p:nvSpPr>
          <p:cNvPr id="13" name="TextBox 12"/>
          <p:cNvSpPr txBox="1"/>
          <p:nvPr/>
        </p:nvSpPr>
        <p:spPr>
          <a:xfrm>
            <a:off x="457200" y="4078069"/>
            <a:ext cx="5029200" cy="769441"/>
          </a:xfrm>
          <a:prstGeom prst="rect">
            <a:avLst/>
          </a:prstGeom>
          <a:noFill/>
        </p:spPr>
        <p:txBody>
          <a:bodyPr wrap="square" rtlCol="0">
            <a:spAutoFit/>
          </a:bodyPr>
          <a:lstStyle/>
          <a:p>
            <a:pPr>
              <a:buBlip>
                <a:blip r:embed="rId2"/>
              </a:buBlip>
            </a:pPr>
            <a:r>
              <a:rPr lang="en-US" sz="2200" dirty="0" smtClean="0"/>
              <a:t>  How could we help students gain the</a:t>
            </a:r>
          </a:p>
          <a:p>
            <a:r>
              <a:rPr lang="en-US" sz="2200" dirty="0" smtClean="0"/>
              <a:t>     skills for classes &amp; the workforce?</a:t>
            </a:r>
          </a:p>
        </p:txBody>
      </p:sp>
      <p:pic>
        <p:nvPicPr>
          <p:cNvPr id="7169" name="Picture 1" descr="S:\All Media\STC Pictures\Edited_Photos\Naved_Camera_03_Edit.jpg"/>
          <p:cNvPicPr>
            <a:picLocks noChangeAspect="1" noChangeArrowheads="1"/>
          </p:cNvPicPr>
          <p:nvPr/>
        </p:nvPicPr>
        <p:blipFill>
          <a:blip r:embed="rId3" cstate="print"/>
          <a:srcRect/>
          <a:stretch>
            <a:fillRect/>
          </a:stretch>
        </p:blipFill>
        <p:spPr bwMode="auto">
          <a:xfrm>
            <a:off x="6553200" y="2971800"/>
            <a:ext cx="2365425" cy="3154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1+#ppt_w/2"/>
                                          </p:val>
                                        </p:tav>
                                        <p:tav tm="100000">
                                          <p:val>
                                            <p:strVal val="#ppt_x"/>
                                          </p:val>
                                        </p:tav>
                                      </p:tavLst>
                                    </p:anim>
                                    <p:anim calcmode="lin" valueType="num">
                                      <p:cBhvr additive="base">
                                        <p:cTn id="8" dur="500" fill="hold"/>
                                        <p:tgtEl>
                                          <p:spTgt spid="716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9759"/>
            <a:ext cx="9144000" cy="646331"/>
          </a:xfrm>
          <a:prstGeom prst="rect">
            <a:avLst/>
          </a:prstGeom>
          <a:noFill/>
        </p:spPr>
        <p:txBody>
          <a:bodyPr wrap="square" rtlCol="0">
            <a:spAutoFit/>
          </a:bodyPr>
          <a:lstStyle/>
          <a:p>
            <a:pPr algn="ctr"/>
            <a:r>
              <a:rPr lang="en-US" sz="3600" b="1" dirty="0" smtClean="0">
                <a:solidFill>
                  <a:srgbClr val="B78F37"/>
                </a:solidFill>
                <a:latin typeface="Garamond" pitchFamily="18" charset="0"/>
              </a:rPr>
              <a:t>Vision for a Student Technology Center??</a:t>
            </a:r>
            <a:endParaRPr lang="en-US" sz="3600" b="1" dirty="0">
              <a:solidFill>
                <a:srgbClr val="B78F37"/>
              </a:solidFill>
              <a:latin typeface="Garamond" pitchFamily="18" charset="0"/>
            </a:endParaRPr>
          </a:p>
        </p:txBody>
      </p:sp>
      <p:sp>
        <p:nvSpPr>
          <p:cNvPr id="5" name="TextBox 4"/>
          <p:cNvSpPr txBox="1"/>
          <p:nvPr/>
        </p:nvSpPr>
        <p:spPr>
          <a:xfrm>
            <a:off x="467976" y="2792968"/>
            <a:ext cx="4108432" cy="430887"/>
          </a:xfrm>
          <a:prstGeom prst="rect">
            <a:avLst/>
          </a:prstGeom>
          <a:noFill/>
        </p:spPr>
        <p:txBody>
          <a:bodyPr wrap="none" rtlCol="0">
            <a:spAutoFit/>
          </a:bodyPr>
          <a:lstStyle/>
          <a:p>
            <a:pPr>
              <a:buBlip>
                <a:blip r:embed="rId3"/>
              </a:buBlip>
            </a:pPr>
            <a:r>
              <a:rPr lang="en-US" sz="2200" dirty="0" smtClean="0"/>
              <a:t>  BGSU presentation at </a:t>
            </a:r>
            <a:r>
              <a:rPr lang="en-US" sz="2200" dirty="0" err="1" smtClean="0"/>
              <a:t>Educause</a:t>
            </a:r>
            <a:endParaRPr lang="en-US" sz="2200" dirty="0" smtClean="0"/>
          </a:p>
        </p:txBody>
      </p:sp>
      <p:sp>
        <p:nvSpPr>
          <p:cNvPr id="12" name="TextBox 11"/>
          <p:cNvSpPr txBox="1"/>
          <p:nvPr/>
        </p:nvSpPr>
        <p:spPr>
          <a:xfrm>
            <a:off x="457200" y="1916668"/>
            <a:ext cx="4487703" cy="430887"/>
          </a:xfrm>
          <a:prstGeom prst="rect">
            <a:avLst/>
          </a:prstGeom>
          <a:noFill/>
        </p:spPr>
        <p:txBody>
          <a:bodyPr wrap="none" rtlCol="0">
            <a:spAutoFit/>
          </a:bodyPr>
          <a:lstStyle/>
          <a:p>
            <a:pPr>
              <a:buBlip>
                <a:blip r:embed="rId3"/>
              </a:buBlip>
            </a:pPr>
            <a:r>
              <a:rPr lang="en-US" sz="2200" dirty="0" smtClean="0"/>
              <a:t>  Technology Academic Skills Center</a:t>
            </a:r>
          </a:p>
        </p:txBody>
      </p:sp>
      <p:sp>
        <p:nvSpPr>
          <p:cNvPr id="6" name="TextBox 5"/>
          <p:cNvSpPr txBox="1"/>
          <p:nvPr/>
        </p:nvSpPr>
        <p:spPr>
          <a:xfrm>
            <a:off x="457200" y="3669268"/>
            <a:ext cx="2721386" cy="430887"/>
          </a:xfrm>
          <a:prstGeom prst="rect">
            <a:avLst/>
          </a:prstGeom>
          <a:noFill/>
        </p:spPr>
        <p:txBody>
          <a:bodyPr wrap="none" rtlCol="0">
            <a:spAutoFit/>
          </a:bodyPr>
          <a:lstStyle/>
          <a:p>
            <a:pPr>
              <a:buBlip>
                <a:blip r:embed="rId3"/>
              </a:buBlip>
            </a:pPr>
            <a:r>
              <a:rPr lang="en-US" sz="2200" dirty="0" smtClean="0"/>
              <a:t>  BGSU collaboration</a:t>
            </a:r>
          </a:p>
        </p:txBody>
      </p:sp>
      <p:pic>
        <p:nvPicPr>
          <p:cNvPr id="6146" name="Picture 2" descr="http://www.allonlineschools.com/schooldata/00/23/19/rfiLogo_bgsu.gif"/>
          <p:cNvPicPr>
            <a:picLocks noChangeAspect="1" noChangeArrowheads="1"/>
          </p:cNvPicPr>
          <p:nvPr/>
        </p:nvPicPr>
        <p:blipFill>
          <a:blip r:embed="rId4"/>
          <a:srcRect/>
          <a:stretch>
            <a:fillRect/>
          </a:stretch>
        </p:blipFill>
        <p:spPr bwMode="auto">
          <a:xfrm>
            <a:off x="4724400" y="4724400"/>
            <a:ext cx="4138402"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additive="base">
                                        <p:cTn id="11" dur="500" fill="hold"/>
                                        <p:tgtEl>
                                          <p:spTgt spid="6146"/>
                                        </p:tgtEl>
                                        <p:attrNameLst>
                                          <p:attrName>ppt_x</p:attrName>
                                        </p:attrNameLst>
                                      </p:cBhvr>
                                      <p:tavLst>
                                        <p:tav tm="0">
                                          <p:val>
                                            <p:strVal val="1+#ppt_w/2"/>
                                          </p:val>
                                        </p:tav>
                                        <p:tav tm="100000">
                                          <p:val>
                                            <p:strVal val="#ppt_x"/>
                                          </p:val>
                                        </p:tav>
                                      </p:tavLst>
                                    </p:anim>
                                    <p:anim calcmode="lin" valueType="num">
                                      <p:cBhvr additive="base">
                                        <p:cTn id="12"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57200"/>
            <a:ext cx="9144000" cy="769441"/>
          </a:xfrm>
          <a:prstGeom prst="rect">
            <a:avLst/>
          </a:prstGeom>
          <a:noFill/>
        </p:spPr>
        <p:txBody>
          <a:bodyPr wrap="square" rtlCol="0">
            <a:spAutoFit/>
          </a:bodyPr>
          <a:lstStyle/>
          <a:p>
            <a:pPr algn="ctr"/>
            <a:r>
              <a:rPr lang="en-US" sz="4400" b="1" dirty="0" smtClean="0">
                <a:solidFill>
                  <a:srgbClr val="B78F37"/>
                </a:solidFill>
                <a:latin typeface="Garamond" pitchFamily="18" charset="0"/>
              </a:rPr>
              <a:t>Opening the STC</a:t>
            </a:r>
            <a:endParaRPr lang="en-US" sz="4400" b="1" dirty="0">
              <a:solidFill>
                <a:srgbClr val="B78F37"/>
              </a:solidFill>
              <a:latin typeface="Garamond" pitchFamily="18" charset="0"/>
            </a:endParaRPr>
          </a:p>
        </p:txBody>
      </p:sp>
      <p:sp>
        <p:nvSpPr>
          <p:cNvPr id="5" name="TextBox 4"/>
          <p:cNvSpPr txBox="1"/>
          <p:nvPr/>
        </p:nvSpPr>
        <p:spPr>
          <a:xfrm>
            <a:off x="533400" y="4736068"/>
            <a:ext cx="4308487" cy="769441"/>
          </a:xfrm>
          <a:prstGeom prst="rect">
            <a:avLst/>
          </a:prstGeom>
          <a:noFill/>
        </p:spPr>
        <p:txBody>
          <a:bodyPr wrap="none" rtlCol="0">
            <a:spAutoFit/>
          </a:bodyPr>
          <a:lstStyle/>
          <a:p>
            <a:pPr>
              <a:buBlip>
                <a:blip r:embed="rId3"/>
              </a:buBlip>
            </a:pPr>
            <a:r>
              <a:rPr lang="en-US" sz="2200" dirty="0" smtClean="0">
                <a:latin typeface="+mj-lt"/>
              </a:rPr>
              <a:t>  Proposal co-written with Asst. VP</a:t>
            </a:r>
          </a:p>
          <a:p>
            <a:r>
              <a:rPr lang="en-US" sz="2200" dirty="0" smtClean="0">
                <a:latin typeface="+mj-lt"/>
              </a:rPr>
              <a:t>     of Student Affairs</a:t>
            </a:r>
          </a:p>
        </p:txBody>
      </p:sp>
      <p:sp>
        <p:nvSpPr>
          <p:cNvPr id="12" name="TextBox 11"/>
          <p:cNvSpPr txBox="1"/>
          <p:nvPr/>
        </p:nvSpPr>
        <p:spPr>
          <a:xfrm>
            <a:off x="533400" y="1524000"/>
            <a:ext cx="6237028" cy="430887"/>
          </a:xfrm>
          <a:prstGeom prst="rect">
            <a:avLst/>
          </a:prstGeom>
          <a:noFill/>
        </p:spPr>
        <p:txBody>
          <a:bodyPr wrap="none" rtlCol="0">
            <a:spAutoFit/>
          </a:bodyPr>
          <a:lstStyle/>
          <a:p>
            <a:pPr>
              <a:buBlip>
                <a:blip r:embed="rId3"/>
              </a:buBlip>
            </a:pPr>
            <a:r>
              <a:rPr lang="en-US" sz="2200" dirty="0" smtClean="0">
                <a:latin typeface="+mj-lt"/>
              </a:rPr>
              <a:t>  Started the planning after </a:t>
            </a:r>
            <a:r>
              <a:rPr lang="en-US" sz="2200" dirty="0" err="1" smtClean="0">
                <a:latin typeface="+mj-lt"/>
              </a:rPr>
              <a:t>Educause</a:t>
            </a:r>
            <a:r>
              <a:rPr lang="en-US" sz="2200" dirty="0" smtClean="0">
                <a:latin typeface="+mj-lt"/>
              </a:rPr>
              <a:t> – March 2005</a:t>
            </a:r>
          </a:p>
        </p:txBody>
      </p:sp>
      <p:sp>
        <p:nvSpPr>
          <p:cNvPr id="6" name="TextBox 5"/>
          <p:cNvSpPr txBox="1"/>
          <p:nvPr/>
        </p:nvSpPr>
        <p:spPr>
          <a:xfrm>
            <a:off x="533400" y="2350532"/>
            <a:ext cx="2152962" cy="430887"/>
          </a:xfrm>
          <a:prstGeom prst="rect">
            <a:avLst/>
          </a:prstGeom>
          <a:noFill/>
        </p:spPr>
        <p:txBody>
          <a:bodyPr wrap="none" rtlCol="0">
            <a:spAutoFit/>
          </a:bodyPr>
          <a:lstStyle/>
          <a:p>
            <a:pPr>
              <a:buBlip>
                <a:blip r:embed="rId3"/>
              </a:buBlip>
            </a:pPr>
            <a:r>
              <a:rPr lang="en-US" sz="2200" dirty="0" smtClean="0">
                <a:latin typeface="+mj-lt"/>
              </a:rPr>
              <a:t>  The Big Three:</a:t>
            </a:r>
          </a:p>
        </p:txBody>
      </p:sp>
      <p:sp>
        <p:nvSpPr>
          <p:cNvPr id="7" name="TextBox 6"/>
          <p:cNvSpPr txBox="1"/>
          <p:nvPr/>
        </p:nvSpPr>
        <p:spPr>
          <a:xfrm>
            <a:off x="930114" y="2819400"/>
            <a:ext cx="1268296" cy="430887"/>
          </a:xfrm>
          <a:prstGeom prst="rect">
            <a:avLst/>
          </a:prstGeom>
          <a:noFill/>
        </p:spPr>
        <p:txBody>
          <a:bodyPr wrap="none" rtlCol="0">
            <a:spAutoFit/>
          </a:bodyPr>
          <a:lstStyle/>
          <a:p>
            <a:r>
              <a:rPr lang="en-US" sz="2200" dirty="0" smtClean="0">
                <a:latin typeface="+mj-lt"/>
              </a:rPr>
              <a:t>#1  Space</a:t>
            </a:r>
          </a:p>
        </p:txBody>
      </p:sp>
      <p:sp>
        <p:nvSpPr>
          <p:cNvPr id="8" name="TextBox 7"/>
          <p:cNvSpPr txBox="1"/>
          <p:nvPr/>
        </p:nvSpPr>
        <p:spPr>
          <a:xfrm>
            <a:off x="914400" y="3276600"/>
            <a:ext cx="3936590" cy="430887"/>
          </a:xfrm>
          <a:prstGeom prst="rect">
            <a:avLst/>
          </a:prstGeom>
          <a:noFill/>
        </p:spPr>
        <p:txBody>
          <a:bodyPr wrap="none" rtlCol="0">
            <a:spAutoFit/>
          </a:bodyPr>
          <a:lstStyle/>
          <a:p>
            <a:r>
              <a:rPr lang="en-US" sz="2200" dirty="0" smtClean="0">
                <a:latin typeface="+mj-lt"/>
              </a:rPr>
              <a:t>#2  Funding – Michigan Economy</a:t>
            </a:r>
          </a:p>
        </p:txBody>
      </p:sp>
      <p:sp>
        <p:nvSpPr>
          <p:cNvPr id="9" name="TextBox 8"/>
          <p:cNvSpPr txBox="1"/>
          <p:nvPr/>
        </p:nvSpPr>
        <p:spPr>
          <a:xfrm>
            <a:off x="914400" y="3733800"/>
            <a:ext cx="4078104" cy="430887"/>
          </a:xfrm>
          <a:prstGeom prst="rect">
            <a:avLst/>
          </a:prstGeom>
          <a:noFill/>
        </p:spPr>
        <p:txBody>
          <a:bodyPr wrap="none" rtlCol="0">
            <a:spAutoFit/>
          </a:bodyPr>
          <a:lstStyle/>
          <a:p>
            <a:r>
              <a:rPr lang="en-US" sz="2200" dirty="0" smtClean="0">
                <a:latin typeface="+mj-lt"/>
              </a:rPr>
              <a:t>#3  If we build it, will they come??</a:t>
            </a:r>
          </a:p>
        </p:txBody>
      </p:sp>
      <p:pic>
        <p:nvPicPr>
          <p:cNvPr id="5122" name="Picture 2" descr="S:\All Media\STC Pictures\Miscellaneous_SpecialEvents\BeforeConstruct_05.jpg"/>
          <p:cNvPicPr>
            <a:picLocks noChangeAspect="1" noChangeArrowheads="1"/>
          </p:cNvPicPr>
          <p:nvPr/>
        </p:nvPicPr>
        <p:blipFill>
          <a:blip r:embed="rId4" cstate="print"/>
          <a:srcRect/>
          <a:stretch>
            <a:fillRect/>
          </a:stretch>
        </p:blipFill>
        <p:spPr bwMode="auto">
          <a:xfrm>
            <a:off x="5334000" y="3657600"/>
            <a:ext cx="3429000" cy="2572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1+#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latin typeface="Garamond" pitchFamily="18" charset="0"/>
              </a:rPr>
              <a:t>Services Provided at the STC</a:t>
            </a:r>
            <a:endParaRPr lang="en-US" sz="4400" dirty="0">
              <a:latin typeface="Garamond" pitchFamily="18" charset="0"/>
            </a:endParaRPr>
          </a:p>
        </p:txBody>
      </p:sp>
      <p:sp>
        <p:nvSpPr>
          <p:cNvPr id="3" name="Content Placeholder 2"/>
          <p:cNvSpPr>
            <a:spLocks noGrp="1"/>
          </p:cNvSpPr>
          <p:nvPr>
            <p:ph sz="half" idx="2"/>
          </p:nvPr>
        </p:nvSpPr>
        <p:spPr>
          <a:xfrm>
            <a:off x="609600" y="2133600"/>
            <a:ext cx="6553200" cy="4191000"/>
          </a:xfrm>
        </p:spPr>
        <p:txBody>
          <a:bodyPr>
            <a:noAutofit/>
          </a:bodyPr>
          <a:lstStyle/>
          <a:p>
            <a:endParaRPr lang="en-US" sz="3600" dirty="0" smtClean="0"/>
          </a:p>
          <a:p>
            <a:pPr>
              <a:buBlip>
                <a:blip r:embed="rId3"/>
              </a:buBlip>
            </a:pPr>
            <a:r>
              <a:rPr lang="en-US" sz="3600" dirty="0" smtClean="0"/>
              <a:t>Walk-in</a:t>
            </a:r>
          </a:p>
          <a:p>
            <a:pPr>
              <a:buBlip>
                <a:blip r:embed="rId3"/>
              </a:buBlip>
            </a:pPr>
            <a:r>
              <a:rPr lang="en-US" sz="3600" dirty="0" smtClean="0"/>
              <a:t>One-on-one/Groups</a:t>
            </a:r>
          </a:p>
          <a:p>
            <a:pPr>
              <a:buBlip>
                <a:blip r:embed="rId3"/>
              </a:buBlip>
            </a:pPr>
            <a:r>
              <a:rPr lang="en-US" sz="3600" dirty="0" smtClean="0"/>
              <a:t>By appointment</a:t>
            </a:r>
          </a:p>
        </p:txBody>
      </p:sp>
      <p:sp>
        <p:nvSpPr>
          <p:cNvPr id="8" name="Text Placeholder 3"/>
          <p:cNvSpPr txBox="1">
            <a:spLocks/>
          </p:cNvSpPr>
          <p:nvPr/>
        </p:nvSpPr>
        <p:spPr>
          <a:xfrm>
            <a:off x="457200" y="1981200"/>
            <a:ext cx="6705600" cy="487680"/>
          </a:xfrm>
          <a:prstGeom prst="rect">
            <a:avLst/>
          </a:prstGeom>
          <a:solidFill>
            <a:schemeClr val="tx1"/>
          </a:solidFill>
          <a:effectLst>
            <a:outerShdw blurRad="50800" dist="38100" dir="2700000" algn="tl" rotWithShape="0">
              <a:prstClr val="black">
                <a:alpha val="40000"/>
              </a:prstClr>
            </a:outerShdw>
          </a:effectLst>
        </p:spPr>
        <p:txBody>
          <a:bodyPr vert="horz" rtlCol="0" anchor="ctr">
            <a:noAutofit/>
          </a:bodyPr>
          <a:lstStyle/>
          <a:p>
            <a:r>
              <a:rPr lang="en-US" sz="3600" b="1" dirty="0" smtClean="0">
                <a:solidFill>
                  <a:srgbClr val="B78F37"/>
                </a:solidFill>
              </a:rPr>
              <a:t>Mentoring</a:t>
            </a:r>
          </a:p>
        </p:txBody>
      </p:sp>
      <p:pic>
        <p:nvPicPr>
          <p:cNvPr id="1027" name="Picture 3" descr="C:\Documents and Settings\ledebiag\Desktop\MentorHelp_DSLR02_Edit.jpg"/>
          <p:cNvPicPr>
            <a:picLocks noChangeAspect="1" noChangeArrowheads="1"/>
          </p:cNvPicPr>
          <p:nvPr/>
        </p:nvPicPr>
        <p:blipFill>
          <a:blip r:embed="rId4"/>
          <a:srcRect/>
          <a:stretch>
            <a:fillRect/>
          </a:stretch>
        </p:blipFill>
        <p:spPr bwMode="auto">
          <a:xfrm>
            <a:off x="5181600" y="4038600"/>
            <a:ext cx="3429000" cy="228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ctr"/>
            <a:r>
              <a:rPr lang="en-US" sz="4400" dirty="0" smtClean="0">
                <a:latin typeface="Garamond" pitchFamily="18" charset="0"/>
              </a:rPr>
              <a:t>General Statistics</a:t>
            </a:r>
            <a:endParaRPr lang="en-US" sz="4400" dirty="0">
              <a:latin typeface="Garamond" pitchFamily="18" charset="0"/>
            </a:endParaRPr>
          </a:p>
        </p:txBody>
      </p:sp>
      <p:graphicFrame>
        <p:nvGraphicFramePr>
          <p:cNvPr id="11" name="Content Placeholder 10"/>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pPr algn="ctr"/>
            <a:r>
              <a:rPr lang="en-US" sz="4400" dirty="0" smtClean="0">
                <a:latin typeface="Garamond" pitchFamily="18" charset="0"/>
              </a:rPr>
              <a:t>General Statistics</a:t>
            </a:r>
            <a:endParaRPr lang="en-US" sz="4400" dirty="0">
              <a:latin typeface="Garamond" pitchFamily="18" charset="0"/>
            </a:endParaRPr>
          </a:p>
        </p:txBody>
      </p:sp>
      <p:graphicFrame>
        <p:nvGraphicFramePr>
          <p:cNvPr id="11" name="Content Placeholder 10"/>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1075</TotalTime>
  <Words>809</Words>
  <Application>Microsoft Office PowerPoint</Application>
  <PresentationFormat>On-screen Show (4:3)</PresentationFormat>
  <Paragraphs>248</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Module</vt:lpstr>
      <vt:lpstr>Oakland University</vt:lpstr>
      <vt:lpstr>Slide 2</vt:lpstr>
      <vt:lpstr>Slide 3</vt:lpstr>
      <vt:lpstr>Slide 4</vt:lpstr>
      <vt:lpstr>Slide 5</vt:lpstr>
      <vt:lpstr>Slide 6</vt:lpstr>
      <vt:lpstr>Services Provided at the STC</vt:lpstr>
      <vt:lpstr>General Statistics</vt:lpstr>
      <vt:lpstr>General Statistics</vt:lpstr>
      <vt:lpstr>Services Provided at the STC</vt:lpstr>
      <vt:lpstr>General Statistics</vt:lpstr>
      <vt:lpstr>Services Provided at the STC</vt:lpstr>
      <vt:lpstr>Available Equipment</vt:lpstr>
      <vt:lpstr>Supported Software</vt:lpstr>
      <vt:lpstr>Student Engagement</vt:lpstr>
      <vt:lpstr>Marketing the STC</vt:lpstr>
      <vt:lpstr>Slide 17</vt:lpstr>
      <vt:lpstr>Slide 18</vt:lpstr>
      <vt:lpstr>Slide 19</vt:lpstr>
      <vt:lpstr>Slide 20</vt:lpstr>
      <vt:lpstr>Slide 21</vt:lpstr>
    </vt:vector>
  </TitlesOfParts>
  <Company>Oakland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AJ</dc:creator>
  <cp:lastModifiedBy>Owner</cp:lastModifiedBy>
  <cp:revision>179</cp:revision>
  <dcterms:created xsi:type="dcterms:W3CDTF">2008-03-11T00:20:56Z</dcterms:created>
  <dcterms:modified xsi:type="dcterms:W3CDTF">2008-03-17T23:30:58Z</dcterms:modified>
</cp:coreProperties>
</file>