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35"/>
  </p:notesMasterIdLst>
  <p:handoutMasterIdLst>
    <p:handoutMasterId r:id="rId36"/>
  </p:handoutMasterIdLst>
  <p:sldIdLst>
    <p:sldId id="322" r:id="rId2"/>
    <p:sldId id="270" r:id="rId3"/>
    <p:sldId id="297" r:id="rId4"/>
    <p:sldId id="294" r:id="rId5"/>
    <p:sldId id="293" r:id="rId6"/>
    <p:sldId id="306" r:id="rId7"/>
    <p:sldId id="298" r:id="rId8"/>
    <p:sldId id="319" r:id="rId9"/>
    <p:sldId id="310" r:id="rId10"/>
    <p:sldId id="273" r:id="rId11"/>
    <p:sldId id="318" r:id="rId12"/>
    <p:sldId id="267" r:id="rId13"/>
    <p:sldId id="272" r:id="rId14"/>
    <p:sldId id="278" r:id="rId15"/>
    <p:sldId id="279" r:id="rId16"/>
    <p:sldId id="281" r:id="rId17"/>
    <p:sldId id="285" r:id="rId18"/>
    <p:sldId id="286" r:id="rId19"/>
    <p:sldId id="299" r:id="rId20"/>
    <p:sldId id="300" r:id="rId21"/>
    <p:sldId id="301" r:id="rId22"/>
    <p:sldId id="309" r:id="rId23"/>
    <p:sldId id="302" r:id="rId24"/>
    <p:sldId id="303" r:id="rId25"/>
    <p:sldId id="287" r:id="rId26"/>
    <p:sldId id="320" r:id="rId27"/>
    <p:sldId id="288" r:id="rId28"/>
    <p:sldId id="290" r:id="rId29"/>
    <p:sldId id="308" r:id="rId30"/>
    <p:sldId id="313" r:id="rId31"/>
    <p:sldId id="316" r:id="rId32"/>
    <p:sldId id="266" r:id="rId33"/>
    <p:sldId id="304" r:id="rId3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718" autoAdjust="0"/>
  </p:normalViewPr>
  <p:slideViewPr>
    <p:cSldViewPr>
      <p:cViewPr varScale="1">
        <p:scale>
          <a:sx n="70" d="100"/>
          <a:sy n="70" d="100"/>
        </p:scale>
        <p:origin x="-52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3686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3686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3686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8AD99A4-7F2C-400B-9E6C-96980ADD09C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399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399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3082F66-5484-4D70-96A4-E65C8F5FDDE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927100"/>
            <a:ext cx="8991600" cy="4495800"/>
            <a:chOff x="0" y="584"/>
            <a:chExt cx="5664" cy="2832"/>
          </a:xfrm>
        </p:grpSpPr>
        <p:sp>
          <p:nvSpPr>
            <p:cNvPr id="5" name="AutoShape 3"/>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 name="AutoShape 5"/>
            <p:cNvSpPr>
              <a:spLocks noChangeArrowheads="1"/>
            </p:cNvSpPr>
            <p:nvPr userDrawn="1"/>
          </p:nvSpPr>
          <p:spPr bwMode="blackWhite">
            <a:xfrm>
              <a:off x="0" y="872"/>
              <a:ext cx="5664" cy="1152"/>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4416" y="0"/>
                </a:cxn>
                <a:cxn ang="0">
                  <a:pos x="4917" y="500"/>
                </a:cxn>
                <a:cxn ang="0">
                  <a:pos x="4417" y="1000"/>
                </a:cxn>
                <a:cxn ang="0">
                  <a:pos x="0" y="1000"/>
                </a:cxn>
              </a:cxnLst>
              <a:rect l="T0" t="T1" r="T2" b="T3"/>
              <a:pathLst>
                <a:path w="4917" h="1000">
                  <a:moveTo>
                    <a:pt x="0" y="0"/>
                  </a:moveTo>
                  <a:lnTo>
                    <a:pt x="4416" y="0"/>
                  </a:lnTo>
                  <a:cubicBezTo>
                    <a:pt x="4693" y="0"/>
                    <a:pt x="4917" y="223"/>
                    <a:pt x="4917" y="500"/>
                  </a:cubicBezTo>
                  <a:cubicBezTo>
                    <a:pt x="4917" y="776"/>
                    <a:pt x="4693" y="999"/>
                    <a:pt x="4417" y="1000"/>
                  </a:cubicBezTo>
                  <a:lnTo>
                    <a:pt x="0" y="1000"/>
                  </a:lnTo>
                  <a:close/>
                </a:path>
              </a:pathLst>
            </a:cu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8" name="Line 6"/>
            <p:cNvSpPr>
              <a:spLocks noChangeShapeType="1"/>
            </p:cNvSpPr>
            <p:nvPr userDrawn="1"/>
          </p:nvSpPr>
          <p:spPr bwMode="auto">
            <a:xfrm>
              <a:off x="0" y="1928"/>
              <a:ext cx="5232" cy="0"/>
            </a:xfrm>
            <a:prstGeom prst="line">
              <a:avLst/>
            </a:prstGeom>
            <a:noFill/>
            <a:ln w="50800">
              <a:solidFill>
                <a:schemeClr val="bg1"/>
              </a:solidFill>
              <a:round/>
              <a:headEnd/>
              <a:tailEnd/>
            </a:ln>
            <a:effectLst/>
          </p:spPr>
          <p:txBody>
            <a:bodyPr/>
            <a:lstStyle/>
            <a:p>
              <a:pPr>
                <a:defRPr/>
              </a:pPr>
              <a:endParaRPr lang="en-US"/>
            </a:p>
          </p:txBody>
        </p:sp>
      </p:grpSp>
      <p:sp>
        <p:nvSpPr>
          <p:cNvPr id="75783" name="Rectangle 7"/>
          <p:cNvSpPr>
            <a:spLocks noGrp="1" noChangeArrowheads="1"/>
          </p:cNvSpPr>
          <p:nvPr>
            <p:ph type="ctrTitle"/>
          </p:nvPr>
        </p:nvSpPr>
        <p:spPr>
          <a:xfrm>
            <a:off x="228600" y="1427163"/>
            <a:ext cx="8077200" cy="1609725"/>
          </a:xfrm>
        </p:spPr>
        <p:txBody>
          <a:bodyPr/>
          <a:lstStyle>
            <a:lvl1pPr>
              <a:defRPr sz="4600"/>
            </a:lvl1pPr>
          </a:lstStyle>
          <a:p>
            <a:r>
              <a:rPr lang="en-US"/>
              <a:t>Click to edit Master title style</a:t>
            </a:r>
          </a:p>
        </p:txBody>
      </p:sp>
      <p:sp>
        <p:nvSpPr>
          <p:cNvPr id="75784" name="Rectangle 8"/>
          <p:cNvSpPr>
            <a:spLocks noGrp="1" noChangeArrowheads="1"/>
          </p:cNvSpPr>
          <p:nvPr>
            <p:ph type="subTitle" idx="1"/>
          </p:nvPr>
        </p:nvSpPr>
        <p:spPr>
          <a:xfrm>
            <a:off x="1066800" y="3441700"/>
            <a:ext cx="6629400" cy="1676400"/>
          </a:xfrm>
        </p:spPr>
        <p:txBody>
          <a:bodyPr/>
          <a:lstStyle>
            <a:lvl1pPr marL="0" indent="0">
              <a:buFont typeface="Wingdings" pitchFamily="2" charset="2"/>
              <a:buNone/>
              <a:defRPr/>
            </a:lvl1pPr>
          </a:lstStyle>
          <a:p>
            <a:r>
              <a:rPr lang="en-US"/>
              <a:t>Click to edit Master subtitle style</a:t>
            </a:r>
          </a:p>
        </p:txBody>
      </p:sp>
      <p:sp>
        <p:nvSpPr>
          <p:cNvPr id="9" name="Rectangle 9"/>
          <p:cNvSpPr>
            <a:spLocks noGrp="1" noChangeArrowheads="1"/>
          </p:cNvSpPr>
          <p:nvPr>
            <p:ph type="dt" sz="half" idx="10"/>
          </p:nvPr>
        </p:nvSpPr>
        <p:spPr>
          <a:xfrm>
            <a:off x="457200" y="6248400"/>
            <a:ext cx="2133600" cy="471488"/>
          </a:xfrm>
        </p:spPr>
        <p:txBody>
          <a:bodyPr/>
          <a:lstStyle>
            <a:lvl1pPr>
              <a:defRPr/>
            </a:lvl1pPr>
          </a:lstStyle>
          <a:p>
            <a:pPr>
              <a:defRPr/>
            </a:pPr>
            <a:endParaRPr lang="en-US"/>
          </a:p>
        </p:txBody>
      </p:sp>
      <p:sp>
        <p:nvSpPr>
          <p:cNvPr id="10" name="Rectangle 10"/>
          <p:cNvSpPr>
            <a:spLocks noGrp="1" noChangeArrowheads="1"/>
          </p:cNvSpPr>
          <p:nvPr>
            <p:ph type="ftr" sz="quarter" idx="11"/>
          </p:nvPr>
        </p:nvSpPr>
        <p:spPr>
          <a:xfrm>
            <a:off x="3124200" y="6253163"/>
            <a:ext cx="2895600" cy="457200"/>
          </a:xfrm>
        </p:spPr>
        <p:txBody>
          <a:bodyPr/>
          <a:lstStyle>
            <a:lvl1pPr>
              <a:defRPr/>
            </a:lvl1pPr>
          </a:lstStyle>
          <a:p>
            <a:pPr>
              <a:defRPr/>
            </a:pPr>
            <a:endParaRPr lang="en-US"/>
          </a:p>
        </p:txBody>
      </p:sp>
      <p:sp>
        <p:nvSpPr>
          <p:cNvPr id="11" name="Rectangle 11"/>
          <p:cNvSpPr>
            <a:spLocks noGrp="1" noChangeArrowheads="1"/>
          </p:cNvSpPr>
          <p:nvPr>
            <p:ph type="sldNum" sz="quarter" idx="12"/>
          </p:nvPr>
        </p:nvSpPr>
        <p:spPr>
          <a:xfrm>
            <a:off x="6553200" y="6248400"/>
            <a:ext cx="2133600" cy="471488"/>
          </a:xfrm>
        </p:spPr>
        <p:txBody>
          <a:bodyPr/>
          <a:lstStyle>
            <a:lvl1pPr>
              <a:defRPr/>
            </a:lvl1pPr>
          </a:lstStyle>
          <a:p>
            <a:pPr>
              <a:defRPr/>
            </a:pPr>
            <a:fld id="{11B30B04-37ED-4C3A-B6DD-0BE30DF12D6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0B1077D2-EDF2-4696-9232-900FCF81E07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228600"/>
            <a:ext cx="2084387"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5263" y="228600"/>
            <a:ext cx="61023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9DC1D3E2-66A6-4D3C-A1F7-7DE7EB50F00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95263" y="228600"/>
            <a:ext cx="8015287" cy="9144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09600" y="1600200"/>
            <a:ext cx="7924800" cy="4419600"/>
          </a:xfrm>
        </p:spPr>
        <p:txBody>
          <a:bodyPr/>
          <a:lstStyle/>
          <a:p>
            <a:pPr lvl="0"/>
            <a:endParaRPr lang="en-US" noProof="0" smtClean="0"/>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272111A6-B964-4CEF-A3E1-C09B0C0460E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E9C4452-6F02-42FC-ABBA-249547771AF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6259C26-CA4C-4879-9AF6-67970D59340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382555A4-86EA-4D15-97AA-459CFC462B3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CEE8BCAA-4C94-440E-9AB2-1925C93A51A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10B83B97-35DD-43FE-920A-C86D1AFE515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6C809843-FDF6-4729-9143-F4500719454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145B2522-980D-49DA-BDCB-4EB0CBF1863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D3EA8BF5-A8F6-4412-AF77-967B4328232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2400"/>
            <a:ext cx="8686800" cy="6096000"/>
            <a:chOff x="0" y="96"/>
            <a:chExt cx="5472" cy="3840"/>
          </a:xfrm>
        </p:grpSpPr>
        <p:sp>
          <p:nvSpPr>
            <p:cNvPr id="74755"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74756" name="AutoShape 4"/>
            <p:cNvSpPr>
              <a:spLocks noChangeArrowheads="1"/>
            </p:cNvSpPr>
            <p:nvPr/>
          </p:nvSpPr>
          <p:spPr bwMode="blackWhite">
            <a:xfrm>
              <a:off x="0" y="96"/>
              <a:ext cx="5376" cy="768"/>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6499" y="0"/>
                </a:cxn>
                <a:cxn ang="0">
                  <a:pos x="7000" y="500"/>
                </a:cxn>
                <a:cxn ang="0">
                  <a:pos x="6500" y="1000"/>
                </a:cxn>
                <a:cxn ang="0">
                  <a:pos x="0" y="1000"/>
                </a:cxn>
              </a:cxnLst>
              <a:rect l="T0" t="T1" r="T2" b="T3"/>
              <a:pathLst>
                <a:path w="7000" h="1000">
                  <a:moveTo>
                    <a:pt x="0" y="0"/>
                  </a:moveTo>
                  <a:lnTo>
                    <a:pt x="6499" y="0"/>
                  </a:lnTo>
                  <a:cubicBezTo>
                    <a:pt x="6776" y="0"/>
                    <a:pt x="7000" y="223"/>
                    <a:pt x="7000" y="500"/>
                  </a:cubicBezTo>
                  <a:cubicBezTo>
                    <a:pt x="7000" y="776"/>
                    <a:pt x="6776" y="999"/>
                    <a:pt x="6500" y="1000"/>
                  </a:cubicBezTo>
                  <a:lnTo>
                    <a:pt x="0" y="1000"/>
                  </a:lnTo>
                  <a:close/>
                </a:path>
              </a:pathLst>
            </a:cu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74757" name="Line 5"/>
            <p:cNvSpPr>
              <a:spLocks noChangeShapeType="1"/>
            </p:cNvSpPr>
            <p:nvPr/>
          </p:nvSpPr>
          <p:spPr bwMode="auto">
            <a:xfrm>
              <a:off x="0" y="768"/>
              <a:ext cx="5088" cy="0"/>
            </a:xfrm>
            <a:prstGeom prst="line">
              <a:avLst/>
            </a:prstGeom>
            <a:noFill/>
            <a:ln w="38100">
              <a:solidFill>
                <a:schemeClr val="bg1"/>
              </a:solidFill>
              <a:round/>
              <a:headEnd/>
              <a:tailEnd/>
            </a:ln>
            <a:effectLst/>
          </p:spPr>
          <p:txBody>
            <a:bodyPr/>
            <a:lstStyle/>
            <a:p>
              <a:pPr>
                <a:defRPr/>
              </a:pPr>
              <a:endParaRPr lang="en-US"/>
            </a:p>
          </p:txBody>
        </p:sp>
      </p:grpSp>
      <p:sp>
        <p:nvSpPr>
          <p:cNvPr id="1027"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4760"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74761"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p>
        </p:txBody>
      </p:sp>
      <p:sp>
        <p:nvSpPr>
          <p:cNvPr id="74762"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pPr>
              <a:defRPr/>
            </a:pPr>
            <a:fld id="{1DD59439-7098-4FD6-98A4-23AC353898D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70"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lib.drake.edu/site/aboutCowles/mission.ph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z="2400" smtClean="0"/>
              <a:t>Securing the High Ground – Strategies &amp; Technologies for a Comprehensive Assessment Program</a:t>
            </a:r>
          </a:p>
        </p:txBody>
      </p:sp>
      <p:sp>
        <p:nvSpPr>
          <p:cNvPr id="3075" name="Content Placeholder 2"/>
          <p:cNvSpPr>
            <a:spLocks noGrp="1"/>
          </p:cNvSpPr>
          <p:nvPr>
            <p:ph idx="1"/>
          </p:nvPr>
        </p:nvSpPr>
        <p:spPr/>
        <p:txBody>
          <a:bodyPr/>
          <a:lstStyle/>
          <a:p>
            <a:r>
              <a:rPr lang="en-US" sz="2800" smtClean="0"/>
              <a:t>Copyright Rod Henshaw &amp; Teri Koch, 2008. This work is the intellectual property of the authors. Permission is granted for this material to be shared for non-commercial, educational purposes, provided that this copyright statement appears on the reproduced materials and notice is given that the copying is by permission of the authors. To disseminate otherwise or to republish requires written permission from the authors.</a:t>
            </a:r>
          </a:p>
          <a:p>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So, Why Assess and Plan?</a:t>
            </a:r>
          </a:p>
        </p:txBody>
      </p:sp>
      <p:sp>
        <p:nvSpPr>
          <p:cNvPr id="10243" name="Rectangle 3"/>
          <p:cNvSpPr>
            <a:spLocks noGrp="1" noChangeArrowheads="1"/>
          </p:cNvSpPr>
          <p:nvPr>
            <p:ph type="body" idx="1"/>
          </p:nvPr>
        </p:nvSpPr>
        <p:spPr/>
        <p:txBody>
          <a:bodyPr/>
          <a:lstStyle/>
          <a:p>
            <a:pPr eaLnBrk="1" hangingPunct="1">
              <a:lnSpc>
                <a:spcPct val="90000"/>
              </a:lnSpc>
              <a:defRPr/>
            </a:pPr>
            <a:r>
              <a:rPr lang="en-US" dirty="0" smtClean="0"/>
              <a:t>Because you HAVE to!</a:t>
            </a:r>
          </a:p>
          <a:p>
            <a:pPr eaLnBrk="1" hangingPunct="1">
              <a:lnSpc>
                <a:spcPct val="90000"/>
              </a:lnSpc>
              <a:defRPr/>
            </a:pPr>
            <a:r>
              <a:rPr lang="en-US" dirty="0" smtClean="0"/>
              <a:t>Drake Self-Study Experience </a:t>
            </a:r>
          </a:p>
          <a:p>
            <a:pPr marL="514350" indent="-514350" eaLnBrk="1" hangingPunct="1">
              <a:lnSpc>
                <a:spcPct val="90000"/>
              </a:lnSpc>
              <a:buFont typeface="+mj-lt"/>
              <a:buAutoNum type="arabicPeriod"/>
              <a:defRPr/>
            </a:pPr>
            <a:r>
              <a:rPr lang="en-US" dirty="0" smtClean="0"/>
              <a:t>Four year process</a:t>
            </a:r>
          </a:p>
          <a:p>
            <a:pPr marL="514350" indent="-514350" eaLnBrk="1" hangingPunct="1">
              <a:lnSpc>
                <a:spcPct val="90000"/>
              </a:lnSpc>
              <a:buFont typeface="+mj-lt"/>
              <a:buAutoNum type="arabicPeriod"/>
              <a:defRPr/>
            </a:pPr>
            <a:r>
              <a:rPr lang="en-US" dirty="0" smtClean="0"/>
              <a:t>Criterion Committees (Criterion 3: Student Learning &amp; Effective Teaching)</a:t>
            </a:r>
          </a:p>
          <a:p>
            <a:pPr marL="514350" indent="-514350" eaLnBrk="1" hangingPunct="1">
              <a:lnSpc>
                <a:spcPct val="90000"/>
              </a:lnSpc>
              <a:buFont typeface="+mj-lt"/>
              <a:buAutoNum type="arabicPeriod"/>
              <a:defRPr/>
            </a:pPr>
            <a:r>
              <a:rPr lang="en-US" dirty="0" smtClean="0"/>
              <a:t>Library “Futures” Committee</a:t>
            </a:r>
          </a:p>
          <a:p>
            <a:pPr marL="514350" indent="-514350" eaLnBrk="1" hangingPunct="1">
              <a:lnSpc>
                <a:spcPct val="90000"/>
              </a:lnSpc>
              <a:buFont typeface="+mj-lt"/>
              <a:buAutoNum type="arabicPeriod"/>
              <a:defRPr/>
            </a:pPr>
            <a:r>
              <a:rPr lang="en-US" dirty="0" smtClean="0"/>
              <a:t>Library hosted HLC – NCA visit</a:t>
            </a:r>
          </a:p>
          <a:p>
            <a:pPr marL="514350" indent="-514350" eaLnBrk="1" hangingPunct="1">
              <a:lnSpc>
                <a:spcPct val="90000"/>
              </a:lnSpc>
              <a:buFont typeface="+mj-lt"/>
              <a:buAutoNum type="arabicPeriod"/>
              <a:defRPr/>
            </a:pPr>
            <a:r>
              <a:rPr lang="en-US" dirty="0" smtClean="0"/>
              <a:t>Drake accredited “without qualification”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So, Why else Assess and Plan?</a:t>
            </a:r>
          </a:p>
        </p:txBody>
      </p:sp>
      <p:sp>
        <p:nvSpPr>
          <p:cNvPr id="13315" name="Rectangle 3"/>
          <p:cNvSpPr>
            <a:spLocks noGrp="1" noChangeArrowheads="1"/>
          </p:cNvSpPr>
          <p:nvPr>
            <p:ph type="body" idx="1"/>
          </p:nvPr>
        </p:nvSpPr>
        <p:spPr/>
        <p:txBody>
          <a:bodyPr/>
          <a:lstStyle/>
          <a:p>
            <a:pPr eaLnBrk="1" hangingPunct="1">
              <a:lnSpc>
                <a:spcPct val="90000"/>
              </a:lnSpc>
            </a:pPr>
            <a:r>
              <a:rPr lang="en-US" smtClean="0"/>
              <a:t>It IS a lot of work!</a:t>
            </a:r>
          </a:p>
          <a:p>
            <a:pPr eaLnBrk="1" hangingPunct="1">
              <a:lnSpc>
                <a:spcPct val="90000"/>
              </a:lnSpc>
            </a:pPr>
            <a:r>
              <a:rPr lang="en-US" smtClean="0"/>
              <a:t>The number of projects and collaborations we can take on is infinite; we are not.</a:t>
            </a:r>
          </a:p>
          <a:p>
            <a:pPr eaLnBrk="1" hangingPunct="1">
              <a:lnSpc>
                <a:spcPct val="90000"/>
              </a:lnSpc>
            </a:pPr>
            <a:r>
              <a:rPr lang="en-US" smtClean="0"/>
              <a:t>Thus, “working with the future:”</a:t>
            </a:r>
          </a:p>
          <a:p>
            <a:pPr lvl="1" eaLnBrk="1" hangingPunct="1">
              <a:lnSpc>
                <a:spcPct val="90000"/>
              </a:lnSpc>
            </a:pPr>
            <a:r>
              <a:rPr lang="en-US" smtClean="0"/>
              <a:t>Inoculates us against irrelevance</a:t>
            </a:r>
          </a:p>
          <a:p>
            <a:pPr lvl="1" eaLnBrk="1" hangingPunct="1">
              <a:lnSpc>
                <a:spcPct val="90000"/>
              </a:lnSpc>
            </a:pPr>
            <a:r>
              <a:rPr lang="en-US" smtClean="0"/>
              <a:t>Puts us in step with the campus mission</a:t>
            </a:r>
          </a:p>
          <a:p>
            <a:pPr lvl="1" eaLnBrk="1" hangingPunct="1">
              <a:lnSpc>
                <a:spcPct val="90000"/>
              </a:lnSpc>
            </a:pPr>
            <a:r>
              <a:rPr lang="en-US" smtClean="0"/>
              <a:t>Identifies internal priorities</a:t>
            </a:r>
          </a:p>
          <a:p>
            <a:pPr lvl="1" eaLnBrk="1" hangingPunct="1">
              <a:lnSpc>
                <a:spcPct val="90000"/>
              </a:lnSpc>
            </a:pPr>
            <a:r>
              <a:rPr lang="en-US" smtClean="0"/>
              <a:t>Provides evidence of accountability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0"/>
            <a:ext cx="8243888" cy="1162050"/>
          </a:xfrm>
        </p:spPr>
        <p:txBody>
          <a:bodyPr/>
          <a:lstStyle/>
          <a:p>
            <a:pPr eaLnBrk="1" hangingPunct="1"/>
            <a:r>
              <a:rPr lang="en-US" sz="2500" smtClean="0"/>
              <a:t>What compelled Cowles Library to undertake formal assessment?</a:t>
            </a:r>
          </a:p>
        </p:txBody>
      </p:sp>
      <p:pic>
        <p:nvPicPr>
          <p:cNvPr id="14339" name="Picture 3" descr="high road diagram"/>
          <p:cNvPicPr>
            <a:picLocks noChangeAspect="1" noChangeArrowheads="1"/>
          </p:cNvPicPr>
          <p:nvPr/>
        </p:nvPicPr>
        <p:blipFill>
          <a:blip r:embed="rId2"/>
          <a:srcRect/>
          <a:stretch>
            <a:fillRect/>
          </a:stretch>
        </p:blipFill>
        <p:spPr bwMode="auto">
          <a:xfrm>
            <a:off x="285750" y="1327150"/>
            <a:ext cx="8553450" cy="5530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Where are we (libraries, that is?)</a:t>
            </a:r>
          </a:p>
        </p:txBody>
      </p:sp>
      <p:sp>
        <p:nvSpPr>
          <p:cNvPr id="15363" name="Rectangle 3"/>
          <p:cNvSpPr>
            <a:spLocks noGrp="1" noChangeArrowheads="1"/>
          </p:cNvSpPr>
          <p:nvPr>
            <p:ph type="body" idx="1"/>
          </p:nvPr>
        </p:nvSpPr>
        <p:spPr/>
        <p:txBody>
          <a:bodyPr/>
          <a:lstStyle/>
          <a:p>
            <a:pPr eaLnBrk="1" hangingPunct="1"/>
            <a:r>
              <a:rPr lang="en-US" sz="2800" smtClean="0"/>
              <a:t>We need to go beyond “books and bricks” in telling our story</a:t>
            </a:r>
          </a:p>
          <a:p>
            <a:pPr eaLnBrk="1" hangingPunct="1"/>
            <a:r>
              <a:rPr lang="en-US" sz="2800" smtClean="0"/>
              <a:t>There are dozens of other things that libraries are today…</a:t>
            </a:r>
          </a:p>
          <a:p>
            <a:pPr eaLnBrk="1" hangingPunct="1"/>
            <a:r>
              <a:rPr lang="en-US" sz="2800" smtClean="0"/>
              <a:t>Many of which are vital to the growth &amp; vitality of our institutions</a:t>
            </a:r>
          </a:p>
          <a:p>
            <a:pPr eaLnBrk="1" hangingPunct="1"/>
            <a:r>
              <a:rPr lang="en-US" sz="2800" smtClean="0"/>
              <a:t>Libraries need to speak “their language”</a:t>
            </a:r>
          </a:p>
          <a:p>
            <a:pPr eaLnBrk="1" hangingPunct="1"/>
            <a:r>
              <a:rPr lang="en-US" sz="2800" smtClean="0"/>
              <a:t>What we must be most:  </a:t>
            </a:r>
            <a:r>
              <a:rPr lang="en-US" sz="2800" i="1" smtClean="0"/>
              <a:t>A force for change with a systematic approach</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3600" smtClean="0"/>
              <a:t>ARL Survey on Assessment  -                        2007</a:t>
            </a:r>
          </a:p>
        </p:txBody>
      </p:sp>
      <p:sp>
        <p:nvSpPr>
          <p:cNvPr id="16387" name="Rectangle 3"/>
          <p:cNvSpPr>
            <a:spLocks noGrp="1" noChangeArrowheads="1"/>
          </p:cNvSpPr>
          <p:nvPr>
            <p:ph type="body" idx="1"/>
          </p:nvPr>
        </p:nvSpPr>
        <p:spPr/>
        <p:txBody>
          <a:bodyPr/>
          <a:lstStyle/>
          <a:p>
            <a:pPr eaLnBrk="1" hangingPunct="1"/>
            <a:r>
              <a:rPr lang="en-US" sz="2800" smtClean="0"/>
              <a:t>“Big Picture” on Assessment in Academic Libraries</a:t>
            </a:r>
          </a:p>
          <a:p>
            <a:pPr eaLnBrk="1" hangingPunct="1"/>
            <a:r>
              <a:rPr lang="en-US" sz="2800" smtClean="0"/>
              <a:t>Survey distributed to 123 ARL (Association of Research Libraries) in May 2007.  Response rate = 60% (73 libraries).   Of these, 63% were in public academic institutions, 22% were private academic libraries, 12% were Canadian academic institutions, and 3% were public libraries.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3800" smtClean="0"/>
              <a:t>ARL Survey on Assessment (cont):</a:t>
            </a:r>
          </a:p>
        </p:txBody>
      </p:sp>
      <p:sp>
        <p:nvSpPr>
          <p:cNvPr id="17411" name="Rectangle 3"/>
          <p:cNvSpPr>
            <a:spLocks noGrp="1" noChangeArrowheads="1"/>
          </p:cNvSpPr>
          <p:nvPr>
            <p:ph type="body" idx="1"/>
          </p:nvPr>
        </p:nvSpPr>
        <p:spPr/>
        <p:txBody>
          <a:bodyPr/>
          <a:lstStyle/>
          <a:p>
            <a:pPr eaLnBrk="1" hangingPunct="1">
              <a:lnSpc>
                <a:spcPct val="90000"/>
              </a:lnSpc>
            </a:pPr>
            <a:r>
              <a:rPr lang="en-US" smtClean="0"/>
              <a:t>Question: Why Assess?</a:t>
            </a:r>
          </a:p>
          <a:p>
            <a:pPr eaLnBrk="1" hangingPunct="1">
              <a:lnSpc>
                <a:spcPct val="90000"/>
              </a:lnSpc>
            </a:pPr>
            <a:r>
              <a:rPr lang="en-US" smtClean="0"/>
              <a:t>Impetus was </a:t>
            </a:r>
            <a:r>
              <a:rPr lang="en-US" u="sng" smtClean="0"/>
              <a:t>service driven</a:t>
            </a:r>
            <a:r>
              <a:rPr lang="en-US" smtClean="0"/>
              <a:t> and </a:t>
            </a:r>
            <a:r>
              <a:rPr lang="en-US" u="sng" smtClean="0"/>
              <a:t>user centered</a:t>
            </a:r>
            <a:r>
              <a:rPr lang="en-US" smtClean="0"/>
              <a:t> and came from within the library itself rather than from an outside source.  Top impetus (91%) was the desire to know more about their customers.  </a:t>
            </a:r>
          </a:p>
          <a:p>
            <a:pPr eaLnBrk="1" hangingPunct="1">
              <a:lnSpc>
                <a:spcPct val="90000"/>
              </a:lnSpc>
            </a:pPr>
            <a:r>
              <a:rPr lang="en-US" smtClean="0"/>
              <a:t>The first assessment activity (over 50%) was a </a:t>
            </a:r>
            <a:r>
              <a:rPr lang="en-US" u="sng" smtClean="0"/>
              <a:t>user survey</a:t>
            </a:r>
            <a:r>
              <a:rPr lang="en-US" smtClean="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3800" smtClean="0"/>
              <a:t>ARL Survey on Assessment (cont):</a:t>
            </a:r>
          </a:p>
        </p:txBody>
      </p:sp>
      <p:sp>
        <p:nvSpPr>
          <p:cNvPr id="18435" name="Rectangle 3"/>
          <p:cNvSpPr>
            <a:spLocks noGrp="1" noChangeArrowheads="1"/>
          </p:cNvSpPr>
          <p:nvPr>
            <p:ph type="body" idx="1"/>
          </p:nvPr>
        </p:nvSpPr>
        <p:spPr/>
        <p:txBody>
          <a:bodyPr/>
          <a:lstStyle/>
          <a:p>
            <a:pPr eaLnBrk="1" hangingPunct="1"/>
            <a:r>
              <a:rPr lang="en-US" sz="2800" smtClean="0"/>
              <a:t>Question:</a:t>
            </a:r>
            <a:r>
              <a:rPr lang="en-US" sz="2800" i="1" smtClean="0"/>
              <a:t> What are the Most assessed Library functions?</a:t>
            </a:r>
          </a:p>
          <a:p>
            <a:pPr eaLnBrk="1" hangingPunct="1"/>
            <a:r>
              <a:rPr lang="en-US" sz="2800" smtClean="0"/>
              <a:t>Library Web site, Electronic Resources, Collections (quantifiable)</a:t>
            </a:r>
          </a:p>
          <a:p>
            <a:pPr eaLnBrk="1" hangingPunct="1">
              <a:buFont typeface="Wingdings" pitchFamily="2" charset="2"/>
              <a:buNone/>
            </a:pPr>
            <a:endParaRPr lang="en-US" sz="2800" smtClean="0"/>
          </a:p>
          <a:p>
            <a:pPr eaLnBrk="1" hangingPunct="1"/>
            <a:r>
              <a:rPr lang="en-US" sz="2800" smtClean="0"/>
              <a:t>Question: </a:t>
            </a:r>
            <a:r>
              <a:rPr lang="en-US" sz="2800" i="1" smtClean="0"/>
              <a:t>What are the Least assessed Library functions?</a:t>
            </a:r>
          </a:p>
          <a:p>
            <a:pPr eaLnBrk="1" hangingPunct="1"/>
            <a:r>
              <a:rPr lang="en-US" sz="2800" smtClean="0"/>
              <a:t>Qualitative functions (Administration, Marketing, HR)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3800" smtClean="0"/>
              <a:t>ARL Survey on Assessment (cont):</a:t>
            </a:r>
          </a:p>
        </p:txBody>
      </p:sp>
      <p:sp>
        <p:nvSpPr>
          <p:cNvPr id="19459" name="Rectangle 3"/>
          <p:cNvSpPr>
            <a:spLocks noGrp="1" noChangeArrowheads="1"/>
          </p:cNvSpPr>
          <p:nvPr>
            <p:ph type="body" idx="1"/>
          </p:nvPr>
        </p:nvSpPr>
        <p:spPr/>
        <p:txBody>
          <a:bodyPr/>
          <a:lstStyle/>
          <a:p>
            <a:pPr eaLnBrk="1" hangingPunct="1">
              <a:lnSpc>
                <a:spcPct val="90000"/>
              </a:lnSpc>
            </a:pPr>
            <a:r>
              <a:rPr lang="en-US" smtClean="0"/>
              <a:t>Question: What are the Top three outcomes that were attributable to assessment activities:</a:t>
            </a:r>
          </a:p>
          <a:p>
            <a:pPr eaLnBrk="1" hangingPunct="1">
              <a:lnSpc>
                <a:spcPct val="90000"/>
              </a:lnSpc>
            </a:pPr>
            <a:r>
              <a:rPr lang="en-US" smtClean="0"/>
              <a:t>(1) Changes to web sites and facilities</a:t>
            </a:r>
          </a:p>
          <a:p>
            <a:pPr eaLnBrk="1" hangingPunct="1">
              <a:lnSpc>
                <a:spcPct val="90000"/>
              </a:lnSpc>
            </a:pPr>
            <a:r>
              <a:rPr lang="en-US" smtClean="0"/>
              <a:t>(2) Collections, hours, and staff</a:t>
            </a:r>
          </a:p>
          <a:p>
            <a:pPr eaLnBrk="1" hangingPunct="1">
              <a:lnSpc>
                <a:spcPct val="90000"/>
              </a:lnSpc>
            </a:pPr>
            <a:r>
              <a:rPr lang="en-US" smtClean="0"/>
              <a:t>(3) Customer service, journals, access services, online catalog interface, instruction &amp; outreach, and reference services.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3800" smtClean="0"/>
              <a:t>ARL Survey on Assessment (cont):</a:t>
            </a:r>
          </a:p>
        </p:txBody>
      </p:sp>
      <p:sp>
        <p:nvSpPr>
          <p:cNvPr id="20483" name="Rectangle 3"/>
          <p:cNvSpPr>
            <a:spLocks noGrp="1" noChangeArrowheads="1"/>
          </p:cNvSpPr>
          <p:nvPr>
            <p:ph type="body" idx="1"/>
          </p:nvPr>
        </p:nvSpPr>
        <p:spPr/>
        <p:txBody>
          <a:bodyPr/>
          <a:lstStyle/>
          <a:p>
            <a:pPr eaLnBrk="1" hangingPunct="1"/>
            <a:r>
              <a:rPr lang="en-US" sz="2800" smtClean="0"/>
              <a:t>Final Observation:</a:t>
            </a:r>
          </a:p>
          <a:p>
            <a:pPr eaLnBrk="1" hangingPunct="1"/>
            <a:r>
              <a:rPr lang="en-US" sz="2800" smtClean="0"/>
              <a:t> Between 68% and 79% of the respondents agreed or strongly agreed with statements related to the commitment of their </a:t>
            </a:r>
            <a:r>
              <a:rPr lang="en-US" sz="2800" u="sng" smtClean="0"/>
              <a:t>library administrations</a:t>
            </a:r>
            <a:r>
              <a:rPr lang="en-US" sz="2800" smtClean="0"/>
              <a:t> to assessment. </a:t>
            </a:r>
          </a:p>
          <a:p>
            <a:pPr eaLnBrk="1" hangingPunct="1"/>
            <a:r>
              <a:rPr lang="en-US" sz="2800" smtClean="0"/>
              <a:t>Only 50% (or fewer) of respondents agreed with statements that had to do with </a:t>
            </a:r>
            <a:r>
              <a:rPr lang="en-US" sz="2800" u="sng" smtClean="0"/>
              <a:t>staff support</a:t>
            </a:r>
            <a:r>
              <a:rPr lang="en-US" sz="2800" smtClean="0"/>
              <a:t> for, or ability to carry out, assessment activities.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81000" y="0"/>
            <a:ext cx="8077200" cy="1295400"/>
          </a:xfrm>
        </p:spPr>
        <p:txBody>
          <a:bodyPr/>
          <a:lstStyle/>
          <a:p>
            <a:pPr eaLnBrk="1" hangingPunct="1"/>
            <a:r>
              <a:rPr lang="en-US" sz="2800" b="1" smtClean="0"/>
              <a:t>How Can an Organization Structure itself to Undertake Meaningful Assessment Activities?</a:t>
            </a:r>
            <a:endParaRPr lang="en-US" smtClean="0"/>
          </a:p>
        </p:txBody>
      </p:sp>
      <p:sp>
        <p:nvSpPr>
          <p:cNvPr id="21507" name="Rectangle 3"/>
          <p:cNvSpPr>
            <a:spLocks noGrp="1" noChangeArrowheads="1"/>
          </p:cNvSpPr>
          <p:nvPr>
            <p:ph type="body" idx="1"/>
          </p:nvPr>
        </p:nvSpPr>
        <p:spPr>
          <a:xfrm>
            <a:off x="685800" y="1600200"/>
            <a:ext cx="7924800" cy="2336800"/>
          </a:xfrm>
        </p:spPr>
        <p:txBody>
          <a:bodyPr/>
          <a:lstStyle/>
          <a:p>
            <a:pPr eaLnBrk="1" hangingPunct="1"/>
            <a:r>
              <a:rPr lang="en-US" sz="4000" smtClean="0"/>
              <a:t>Ingredients (components) </a:t>
            </a:r>
          </a:p>
          <a:p>
            <a:pPr eaLnBrk="1" hangingPunct="1"/>
            <a:r>
              <a:rPr lang="en-US" sz="4000" smtClean="0"/>
              <a:t>Structure</a:t>
            </a:r>
          </a:p>
          <a:p>
            <a:pPr eaLnBrk="1" hangingPunct="1"/>
            <a:r>
              <a:rPr lang="en-US" sz="4000" smtClean="0"/>
              <a:t>Process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en-US" sz="3600" smtClean="0"/>
              <a:t>Securing the High Ground – Strategies &amp; Technologies for a Comprehensive Assessment Program</a:t>
            </a:r>
            <a:endParaRPr lang="en-US" smtClean="0"/>
          </a:p>
        </p:txBody>
      </p:sp>
      <p:sp>
        <p:nvSpPr>
          <p:cNvPr id="4099" name="Rectangle 3"/>
          <p:cNvSpPr>
            <a:spLocks noGrp="1" noChangeArrowheads="1"/>
          </p:cNvSpPr>
          <p:nvPr>
            <p:ph type="subTitle" idx="1"/>
          </p:nvPr>
        </p:nvSpPr>
        <p:spPr/>
        <p:txBody>
          <a:bodyPr/>
          <a:lstStyle/>
          <a:p>
            <a:pPr eaLnBrk="1" hangingPunct="1">
              <a:lnSpc>
                <a:spcPct val="80000"/>
              </a:lnSpc>
            </a:pPr>
            <a:r>
              <a:rPr lang="en-US" sz="2800" smtClean="0"/>
              <a:t>Presented by:</a:t>
            </a:r>
          </a:p>
          <a:p>
            <a:pPr eaLnBrk="1" hangingPunct="1">
              <a:lnSpc>
                <a:spcPct val="80000"/>
              </a:lnSpc>
            </a:pPr>
            <a:r>
              <a:rPr lang="en-US" sz="2800" smtClean="0"/>
              <a:t>Rod Henshaw &amp; Teri Koch</a:t>
            </a:r>
          </a:p>
          <a:p>
            <a:pPr eaLnBrk="1" hangingPunct="1">
              <a:lnSpc>
                <a:spcPct val="80000"/>
              </a:lnSpc>
            </a:pPr>
            <a:r>
              <a:rPr lang="en-US" sz="2800" smtClean="0"/>
              <a:t>Drake University</a:t>
            </a:r>
          </a:p>
          <a:p>
            <a:pPr eaLnBrk="1" hangingPunct="1">
              <a:lnSpc>
                <a:spcPct val="80000"/>
              </a:lnSpc>
            </a:pPr>
            <a:r>
              <a:rPr lang="en-US" sz="2800" smtClean="0"/>
              <a:t>Educause Midwest Regional Conference, March 18, 2008, Chicago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b="1" smtClean="0"/>
              <a:t>Making it Real – Ingredients</a:t>
            </a:r>
          </a:p>
        </p:txBody>
      </p:sp>
      <p:sp>
        <p:nvSpPr>
          <p:cNvPr id="22531" name="Rectangle 3"/>
          <p:cNvSpPr>
            <a:spLocks noGrp="1" noChangeArrowheads="1"/>
          </p:cNvSpPr>
          <p:nvPr>
            <p:ph type="body" idx="1"/>
          </p:nvPr>
        </p:nvSpPr>
        <p:spPr>
          <a:xfrm>
            <a:off x="609600" y="1524000"/>
            <a:ext cx="7924800" cy="4419600"/>
          </a:xfrm>
        </p:spPr>
        <p:txBody>
          <a:bodyPr/>
          <a:lstStyle/>
          <a:p>
            <a:pPr eaLnBrk="1" hangingPunct="1">
              <a:lnSpc>
                <a:spcPct val="90000"/>
              </a:lnSpc>
            </a:pPr>
            <a:r>
              <a:rPr lang="en-US" sz="4000" smtClean="0"/>
              <a:t>Mission </a:t>
            </a:r>
          </a:p>
          <a:p>
            <a:pPr eaLnBrk="1" hangingPunct="1">
              <a:lnSpc>
                <a:spcPct val="90000"/>
              </a:lnSpc>
            </a:pPr>
            <a:r>
              <a:rPr lang="en-US" sz="4000" smtClean="0"/>
              <a:t>Strategic Planning </a:t>
            </a:r>
          </a:p>
          <a:p>
            <a:pPr eaLnBrk="1" hangingPunct="1">
              <a:lnSpc>
                <a:spcPct val="90000"/>
              </a:lnSpc>
            </a:pPr>
            <a:r>
              <a:rPr lang="en-US" sz="4000" smtClean="0"/>
              <a:t>Measurements</a:t>
            </a:r>
          </a:p>
          <a:p>
            <a:pPr eaLnBrk="1" hangingPunct="1">
              <a:lnSpc>
                <a:spcPct val="90000"/>
              </a:lnSpc>
            </a:pPr>
            <a:r>
              <a:rPr lang="en-US" sz="4000" smtClean="0"/>
              <a:t>Performance (individual)</a:t>
            </a:r>
          </a:p>
          <a:p>
            <a:pPr eaLnBrk="1" hangingPunct="1">
              <a:lnSpc>
                <a:spcPct val="90000"/>
              </a:lnSpc>
            </a:pPr>
            <a:r>
              <a:rPr lang="en-US" sz="4000" smtClean="0"/>
              <a:t>Training and Development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b="1" smtClean="0"/>
              <a:t>Making it Real – Ingredients</a:t>
            </a:r>
          </a:p>
        </p:txBody>
      </p:sp>
      <p:sp>
        <p:nvSpPr>
          <p:cNvPr id="23555" name="Rectangle 3"/>
          <p:cNvSpPr>
            <a:spLocks noGrp="1" noChangeArrowheads="1"/>
          </p:cNvSpPr>
          <p:nvPr>
            <p:ph type="body" idx="1"/>
          </p:nvPr>
        </p:nvSpPr>
        <p:spPr/>
        <p:txBody>
          <a:bodyPr/>
          <a:lstStyle/>
          <a:p>
            <a:pPr eaLnBrk="1" hangingPunct="1">
              <a:lnSpc>
                <a:spcPct val="90000"/>
              </a:lnSpc>
            </a:pPr>
            <a:r>
              <a:rPr lang="en-US" sz="4000" smtClean="0"/>
              <a:t>Technology</a:t>
            </a:r>
          </a:p>
          <a:p>
            <a:pPr eaLnBrk="1" hangingPunct="1">
              <a:lnSpc>
                <a:spcPct val="90000"/>
              </a:lnSpc>
            </a:pPr>
            <a:r>
              <a:rPr lang="en-US" sz="4000" smtClean="0"/>
              <a:t>Collaboration </a:t>
            </a:r>
          </a:p>
          <a:p>
            <a:pPr eaLnBrk="1" hangingPunct="1">
              <a:lnSpc>
                <a:spcPct val="90000"/>
              </a:lnSpc>
            </a:pPr>
            <a:r>
              <a:rPr lang="en-US" sz="4000" smtClean="0"/>
              <a:t>Service goals</a:t>
            </a:r>
          </a:p>
          <a:p>
            <a:pPr eaLnBrk="1" hangingPunct="1">
              <a:lnSpc>
                <a:spcPct val="90000"/>
              </a:lnSpc>
            </a:pPr>
            <a:r>
              <a:rPr lang="en-US" sz="4000" smtClean="0"/>
              <a:t>Budget/Resource Allocation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b="1" smtClean="0"/>
              <a:t>Making it Real – Ingredients</a:t>
            </a:r>
          </a:p>
        </p:txBody>
      </p:sp>
      <p:pic>
        <p:nvPicPr>
          <p:cNvPr id="24579" name="Picture 4" descr="data repository"/>
          <p:cNvPicPr>
            <a:picLocks noChangeAspect="1" noChangeArrowheads="1"/>
          </p:cNvPicPr>
          <p:nvPr/>
        </p:nvPicPr>
        <p:blipFill>
          <a:blip r:embed="rId2"/>
          <a:srcRect/>
          <a:stretch>
            <a:fillRect/>
          </a:stretch>
        </p:blipFill>
        <p:spPr bwMode="auto">
          <a:xfrm>
            <a:off x="1066800" y="1371600"/>
            <a:ext cx="6629400" cy="53070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b="1" smtClean="0"/>
              <a:t>Making it Real – Structure</a:t>
            </a:r>
          </a:p>
        </p:txBody>
      </p:sp>
      <p:sp>
        <p:nvSpPr>
          <p:cNvPr id="25603" name="Rectangle 3"/>
          <p:cNvSpPr>
            <a:spLocks noGrp="1" noChangeArrowheads="1"/>
          </p:cNvSpPr>
          <p:nvPr>
            <p:ph type="body" idx="1"/>
          </p:nvPr>
        </p:nvSpPr>
        <p:spPr/>
        <p:txBody>
          <a:bodyPr/>
          <a:lstStyle/>
          <a:p>
            <a:pPr eaLnBrk="1" hangingPunct="1">
              <a:lnSpc>
                <a:spcPct val="80000"/>
              </a:lnSpc>
            </a:pPr>
            <a:r>
              <a:rPr lang="en-US" smtClean="0"/>
              <a:t>Commitment from Leadership</a:t>
            </a:r>
          </a:p>
          <a:p>
            <a:pPr eaLnBrk="1" hangingPunct="1">
              <a:lnSpc>
                <a:spcPct val="80000"/>
              </a:lnSpc>
            </a:pPr>
            <a:r>
              <a:rPr lang="en-US" smtClean="0"/>
              <a:t>Management has the lead role for overall coordination</a:t>
            </a:r>
          </a:p>
          <a:p>
            <a:pPr eaLnBrk="1" hangingPunct="1">
              <a:lnSpc>
                <a:spcPct val="80000"/>
              </a:lnSpc>
            </a:pPr>
            <a:r>
              <a:rPr lang="en-US" smtClean="0"/>
              <a:t>Everyone in the organization has some role </a:t>
            </a:r>
          </a:p>
          <a:p>
            <a:pPr eaLnBrk="1" hangingPunct="1">
              <a:lnSpc>
                <a:spcPct val="80000"/>
              </a:lnSpc>
            </a:pPr>
            <a:r>
              <a:rPr lang="en-US" smtClean="0"/>
              <a:t>Tech group provides support </a:t>
            </a:r>
          </a:p>
          <a:p>
            <a:pPr eaLnBrk="1" hangingPunct="1">
              <a:lnSpc>
                <a:spcPct val="80000"/>
              </a:lnSpc>
            </a:pPr>
            <a:r>
              <a:rPr lang="en-US" smtClean="0"/>
              <a:t>Data repository is the central “vessel”</a:t>
            </a:r>
          </a:p>
          <a:p>
            <a:pPr eaLnBrk="1" hangingPunct="1">
              <a:lnSpc>
                <a:spcPct val="80000"/>
              </a:lnSpc>
            </a:pPr>
            <a:r>
              <a:rPr lang="en-US" smtClean="0"/>
              <a:t>Training and Development Officer provides oversight for maintaining the data repository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b="1" smtClean="0"/>
              <a:t>Making it Real - Process</a:t>
            </a:r>
          </a:p>
        </p:txBody>
      </p:sp>
      <p:sp>
        <p:nvSpPr>
          <p:cNvPr id="26627" name="Rectangle 3"/>
          <p:cNvSpPr>
            <a:spLocks noGrp="1" noChangeArrowheads="1"/>
          </p:cNvSpPr>
          <p:nvPr>
            <p:ph type="body" idx="1"/>
          </p:nvPr>
        </p:nvSpPr>
        <p:spPr/>
        <p:txBody>
          <a:bodyPr/>
          <a:lstStyle/>
          <a:p>
            <a:pPr eaLnBrk="1" hangingPunct="1">
              <a:lnSpc>
                <a:spcPct val="90000"/>
              </a:lnSpc>
            </a:pPr>
            <a:r>
              <a:rPr lang="en-US" sz="3600" smtClean="0"/>
              <a:t>Planning cycles</a:t>
            </a:r>
          </a:p>
          <a:p>
            <a:pPr eaLnBrk="1" hangingPunct="1">
              <a:lnSpc>
                <a:spcPct val="90000"/>
              </a:lnSpc>
            </a:pPr>
            <a:r>
              <a:rPr lang="en-US" sz="3600" smtClean="0"/>
              <a:t>Goals linked to outcomes (organizational and individual) </a:t>
            </a:r>
          </a:p>
          <a:p>
            <a:pPr eaLnBrk="1" hangingPunct="1">
              <a:lnSpc>
                <a:spcPct val="90000"/>
              </a:lnSpc>
            </a:pPr>
            <a:r>
              <a:rPr lang="en-US" sz="3600" smtClean="0"/>
              <a:t>Data is contributed to repository </a:t>
            </a:r>
          </a:p>
          <a:p>
            <a:pPr eaLnBrk="1" hangingPunct="1">
              <a:lnSpc>
                <a:spcPct val="90000"/>
              </a:lnSpc>
            </a:pPr>
            <a:r>
              <a:rPr lang="en-US" sz="3600" smtClean="0"/>
              <a:t>Data is public </a:t>
            </a:r>
          </a:p>
          <a:p>
            <a:pPr eaLnBrk="1" hangingPunct="1">
              <a:lnSpc>
                <a:spcPct val="90000"/>
              </a:lnSpc>
            </a:pPr>
            <a:r>
              <a:rPr lang="en-US" sz="3600" smtClean="0"/>
              <a:t>Incentives – compensation, development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z="3800" smtClean="0"/>
              <a:t>Top Outcomes from Assessment at Cowles:</a:t>
            </a:r>
          </a:p>
        </p:txBody>
      </p:sp>
      <p:sp>
        <p:nvSpPr>
          <p:cNvPr id="27651" name="Rectangle 3"/>
          <p:cNvSpPr>
            <a:spLocks noGrp="1" noChangeArrowheads="1"/>
          </p:cNvSpPr>
          <p:nvPr>
            <p:ph type="body" idx="1"/>
          </p:nvPr>
        </p:nvSpPr>
        <p:spPr/>
        <p:txBody>
          <a:bodyPr/>
          <a:lstStyle/>
          <a:p>
            <a:pPr eaLnBrk="1" hangingPunct="1"/>
            <a:r>
              <a:rPr lang="en-US" smtClean="0"/>
              <a:t>LibQUAL User Survey 2005 &amp; 2007</a:t>
            </a:r>
          </a:p>
          <a:p>
            <a:pPr eaLnBrk="1" hangingPunct="1">
              <a:buFont typeface="Wingdings" pitchFamily="2" charset="2"/>
              <a:buNone/>
            </a:pPr>
            <a:endParaRPr lang="en-US" smtClean="0"/>
          </a:p>
          <a:p>
            <a:pPr eaLnBrk="1" hangingPunct="1"/>
            <a:r>
              <a:rPr lang="en-US" u="sng" smtClean="0"/>
              <a:t>Concern:</a:t>
            </a:r>
            <a:r>
              <a:rPr lang="en-US" smtClean="0"/>
              <a:t>  Student Workers</a:t>
            </a:r>
          </a:p>
          <a:p>
            <a:pPr eaLnBrk="1" hangingPunct="1"/>
            <a:r>
              <a:rPr lang="en-US" u="sng" smtClean="0"/>
              <a:t>Solution:</a:t>
            </a:r>
            <a:r>
              <a:rPr lang="en-US" smtClean="0"/>
              <a:t> Redesigned organization to create new position: Service &amp; Training Coordinator.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z="3800" smtClean="0"/>
              <a:t>Top Outcomes from Assessment at Cowles:</a:t>
            </a:r>
          </a:p>
        </p:txBody>
      </p:sp>
      <p:sp>
        <p:nvSpPr>
          <p:cNvPr id="28675" name="Rectangle 3"/>
          <p:cNvSpPr>
            <a:spLocks noGrp="1" noChangeArrowheads="1"/>
          </p:cNvSpPr>
          <p:nvPr>
            <p:ph type="body" idx="1"/>
          </p:nvPr>
        </p:nvSpPr>
        <p:spPr>
          <a:xfrm>
            <a:off x="533400" y="1524000"/>
            <a:ext cx="7924800" cy="4419600"/>
          </a:xfrm>
        </p:spPr>
        <p:txBody>
          <a:bodyPr/>
          <a:lstStyle/>
          <a:p>
            <a:pPr eaLnBrk="1" hangingPunct="1"/>
            <a:r>
              <a:rPr lang="en-US" u="sng" smtClean="0"/>
              <a:t>Concern</a:t>
            </a:r>
            <a:r>
              <a:rPr lang="en-US" smtClean="0"/>
              <a:t>:  Out-of-date technology.</a:t>
            </a:r>
          </a:p>
          <a:p>
            <a:pPr eaLnBrk="1" hangingPunct="1"/>
            <a:r>
              <a:rPr lang="en-US" u="sng" smtClean="0"/>
              <a:t>Solution</a:t>
            </a:r>
            <a:r>
              <a:rPr lang="en-US" smtClean="0"/>
              <a:t>: Redesigned Reference area to create an Information Commons with dozens of new computer workstations, including support (combined with computing lab)</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3800" smtClean="0"/>
              <a:t>Top Outcomes from Assessment at Cowles (cont):</a:t>
            </a:r>
          </a:p>
        </p:txBody>
      </p:sp>
      <p:sp>
        <p:nvSpPr>
          <p:cNvPr id="29699" name="Rectangle 3"/>
          <p:cNvSpPr>
            <a:spLocks noGrp="1" noChangeArrowheads="1"/>
          </p:cNvSpPr>
          <p:nvPr>
            <p:ph type="body" idx="1"/>
          </p:nvPr>
        </p:nvSpPr>
        <p:spPr/>
        <p:txBody>
          <a:bodyPr/>
          <a:lstStyle/>
          <a:p>
            <a:pPr eaLnBrk="1" hangingPunct="1">
              <a:lnSpc>
                <a:spcPct val="90000"/>
              </a:lnSpc>
            </a:pPr>
            <a:r>
              <a:rPr lang="en-US" sz="3600" u="sng" smtClean="0"/>
              <a:t>Concern</a:t>
            </a:r>
            <a:r>
              <a:rPr lang="en-US" sz="3600" smtClean="0"/>
              <a:t>:  Resources in Pharmacy &amp; Sciences were deficient.</a:t>
            </a:r>
          </a:p>
          <a:p>
            <a:pPr eaLnBrk="1" hangingPunct="1">
              <a:lnSpc>
                <a:spcPct val="90000"/>
              </a:lnSpc>
            </a:pPr>
            <a:r>
              <a:rPr lang="en-US" sz="3600" u="sng" smtClean="0"/>
              <a:t>Solution</a:t>
            </a:r>
            <a:r>
              <a:rPr lang="en-US" sz="3600" smtClean="0"/>
              <a:t>:  Used these comments to leverage library’s request for increased $ from IT fee; greatly increased electronic resources in these areas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3800" smtClean="0"/>
              <a:t>Top Outcomes from Assessment at Cowles (cont):</a:t>
            </a:r>
          </a:p>
        </p:txBody>
      </p:sp>
      <p:sp>
        <p:nvSpPr>
          <p:cNvPr id="30723" name="Rectangle 3"/>
          <p:cNvSpPr>
            <a:spLocks noGrp="1" noChangeArrowheads="1"/>
          </p:cNvSpPr>
          <p:nvPr>
            <p:ph type="body" idx="1"/>
          </p:nvPr>
        </p:nvSpPr>
        <p:spPr/>
        <p:txBody>
          <a:bodyPr/>
          <a:lstStyle/>
          <a:p>
            <a:pPr eaLnBrk="1" hangingPunct="1"/>
            <a:r>
              <a:rPr lang="en-US" sz="3600" smtClean="0"/>
              <a:t>Just-completed 2007 LibQUAL User Survey</a:t>
            </a:r>
          </a:p>
          <a:p>
            <a:pPr eaLnBrk="1" hangingPunct="1"/>
            <a:r>
              <a:rPr lang="en-US" sz="3600" u="sng" smtClean="0"/>
              <a:t>Top concerns</a:t>
            </a:r>
            <a:r>
              <a:rPr lang="en-US" sz="3600" smtClean="0"/>
              <a:t>:  Building, hours, more technology, more resources</a:t>
            </a:r>
          </a:p>
          <a:p>
            <a:pPr eaLnBrk="1" hangingPunct="1">
              <a:buFont typeface="Wingdings" pitchFamily="2" charset="2"/>
              <a:buNone/>
            </a:pPr>
            <a:endParaRPr lang="en-US" sz="36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z="3800" smtClean="0"/>
              <a:t>Technology utilized in Assessment at Cowles Library</a:t>
            </a:r>
          </a:p>
        </p:txBody>
      </p:sp>
      <p:sp>
        <p:nvSpPr>
          <p:cNvPr id="31747" name="Rectangle 3"/>
          <p:cNvSpPr>
            <a:spLocks noGrp="1" noChangeArrowheads="1"/>
          </p:cNvSpPr>
          <p:nvPr>
            <p:ph type="body" idx="1"/>
          </p:nvPr>
        </p:nvSpPr>
        <p:spPr>
          <a:xfrm>
            <a:off x="533400" y="1447800"/>
            <a:ext cx="7924800" cy="4419600"/>
          </a:xfrm>
        </p:spPr>
        <p:txBody>
          <a:bodyPr/>
          <a:lstStyle/>
          <a:p>
            <a:pPr eaLnBrk="1" hangingPunct="1"/>
            <a:r>
              <a:rPr lang="en-US" sz="4000" smtClean="0"/>
              <a:t>Technology/Tools used &amp; developed:</a:t>
            </a:r>
          </a:p>
          <a:p>
            <a:pPr eaLnBrk="1" hangingPunct="1">
              <a:buFont typeface="Wingdings" pitchFamily="2" charset="2"/>
              <a:buNone/>
            </a:pPr>
            <a:r>
              <a:rPr lang="en-US" sz="4000" smtClean="0">
                <a:hlinkClick r:id="rId2"/>
              </a:rPr>
              <a:t>http://www.lib.drake.edu/site/aboutCowles/mission.php</a:t>
            </a:r>
            <a:endParaRPr lang="en-US" sz="40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800" b="1" smtClean="0"/>
              <a:t>Assessment – the Key Questions</a:t>
            </a:r>
          </a:p>
        </p:txBody>
      </p:sp>
      <p:sp>
        <p:nvSpPr>
          <p:cNvPr id="5123" name="Rectangle 3"/>
          <p:cNvSpPr>
            <a:spLocks noGrp="1" noChangeArrowheads="1"/>
          </p:cNvSpPr>
          <p:nvPr>
            <p:ph type="body" idx="1"/>
          </p:nvPr>
        </p:nvSpPr>
        <p:spPr/>
        <p:txBody>
          <a:bodyPr/>
          <a:lstStyle/>
          <a:p>
            <a:pPr eaLnBrk="1" hangingPunct="1"/>
            <a:r>
              <a:rPr lang="en-US" sz="2800" smtClean="0"/>
              <a:t>What factors compel an organization to undertake assessment? </a:t>
            </a:r>
          </a:p>
          <a:p>
            <a:pPr eaLnBrk="1" hangingPunct="1"/>
            <a:r>
              <a:rPr lang="en-US" sz="2800" smtClean="0"/>
              <a:t>How can an organization structure itself to </a:t>
            </a:r>
          </a:p>
          <a:p>
            <a:pPr eaLnBrk="1" hangingPunct="1">
              <a:buFont typeface="Wingdings" pitchFamily="2" charset="2"/>
              <a:buNone/>
            </a:pPr>
            <a:r>
              <a:rPr lang="en-US" sz="2800" smtClean="0"/>
              <a:t>   integrate assessment into the organizational culture? </a:t>
            </a:r>
          </a:p>
          <a:p>
            <a:pPr eaLnBrk="1" hangingPunct="1"/>
            <a:r>
              <a:rPr lang="en-US" sz="2800" smtClean="0"/>
              <a:t>What role does technology play in assessment? </a:t>
            </a:r>
          </a:p>
          <a:p>
            <a:pPr eaLnBrk="1" hangingPunct="1"/>
            <a:r>
              <a:rPr lang="en-US" sz="2800" smtClean="0"/>
              <a:t>What are the benefits of assessment to an organization? </a:t>
            </a:r>
          </a:p>
          <a:p>
            <a:pPr eaLnBrk="1" hangingPunct="1"/>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Free and Open Source Tools</a:t>
            </a:r>
          </a:p>
        </p:txBody>
      </p:sp>
      <p:sp>
        <p:nvSpPr>
          <p:cNvPr id="32771" name="Rectangle 3"/>
          <p:cNvSpPr>
            <a:spLocks noGrp="1" noChangeArrowheads="1"/>
          </p:cNvSpPr>
          <p:nvPr>
            <p:ph type="body" idx="1"/>
          </p:nvPr>
        </p:nvSpPr>
        <p:spPr/>
        <p:txBody>
          <a:bodyPr/>
          <a:lstStyle/>
          <a:p>
            <a:pPr eaLnBrk="1" hangingPunct="1"/>
            <a:r>
              <a:rPr lang="en-US" sz="3600" smtClean="0"/>
              <a:t>Linux (operating system)</a:t>
            </a:r>
          </a:p>
          <a:p>
            <a:pPr eaLnBrk="1" hangingPunct="1"/>
            <a:r>
              <a:rPr lang="en-US" sz="3600" smtClean="0"/>
              <a:t>Apache (web server)</a:t>
            </a:r>
          </a:p>
          <a:p>
            <a:pPr eaLnBrk="1" hangingPunct="1"/>
            <a:r>
              <a:rPr lang="en-US" sz="3600" smtClean="0"/>
              <a:t>MySQL (database)</a:t>
            </a:r>
          </a:p>
          <a:p>
            <a:pPr eaLnBrk="1" hangingPunct="1"/>
            <a:r>
              <a:rPr lang="en-US" sz="3600" smtClean="0"/>
              <a:t>PHP (web pages)</a:t>
            </a:r>
          </a:p>
          <a:p>
            <a:pPr eaLnBrk="1" hangingPunct="1"/>
            <a:r>
              <a:rPr lang="en-US" sz="3600" smtClean="0"/>
              <a:t>D-Space (institutional Repository)</a:t>
            </a:r>
          </a:p>
          <a:p>
            <a:pPr eaLnBrk="1" hangingPunct="1"/>
            <a:r>
              <a:rPr lang="en-US" sz="3600" smtClean="0"/>
              <a:t>Google Analytics (web statistics)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Free and Open Source Tools</a:t>
            </a:r>
          </a:p>
        </p:txBody>
      </p:sp>
      <p:sp>
        <p:nvSpPr>
          <p:cNvPr id="33795" name="Content Placeholder 2"/>
          <p:cNvSpPr>
            <a:spLocks noGrp="1"/>
          </p:cNvSpPr>
          <p:nvPr>
            <p:ph idx="1"/>
          </p:nvPr>
        </p:nvSpPr>
        <p:spPr/>
        <p:txBody>
          <a:bodyPr/>
          <a:lstStyle/>
          <a:p>
            <a:r>
              <a:rPr lang="en-US" sz="4800" smtClean="0"/>
              <a:t>Cowles Library Web Developer’s e-mail address:</a:t>
            </a:r>
          </a:p>
          <a:p>
            <a:r>
              <a:rPr lang="en-US" sz="4800" smtClean="0"/>
              <a:t>Scott Phillips:  scott.phillips@drake.edu</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z="4400" smtClean="0"/>
              <a:t>Summary</a:t>
            </a:r>
          </a:p>
        </p:txBody>
      </p:sp>
      <p:sp>
        <p:nvSpPr>
          <p:cNvPr id="34819" name="Rectangle 3"/>
          <p:cNvSpPr>
            <a:spLocks noGrp="1" noChangeArrowheads="1"/>
          </p:cNvSpPr>
          <p:nvPr>
            <p:ph type="body" idx="1"/>
          </p:nvPr>
        </p:nvSpPr>
        <p:spPr/>
        <p:txBody>
          <a:bodyPr/>
          <a:lstStyle/>
          <a:p>
            <a:pPr eaLnBrk="1" hangingPunct="1">
              <a:lnSpc>
                <a:spcPct val="90000"/>
              </a:lnSpc>
            </a:pPr>
            <a:r>
              <a:rPr lang="en-US" smtClean="0"/>
              <a:t>Important for library to have a seat at University-level committees (curriculum, self-study, budget, etc.)</a:t>
            </a:r>
          </a:p>
          <a:p>
            <a:pPr eaLnBrk="1" hangingPunct="1">
              <a:lnSpc>
                <a:spcPct val="90000"/>
              </a:lnSpc>
            </a:pPr>
            <a:r>
              <a:rPr lang="en-US" smtClean="0"/>
              <a:t>Process messy and library’s role often undefined</a:t>
            </a:r>
          </a:p>
          <a:p>
            <a:pPr eaLnBrk="1" hangingPunct="1">
              <a:lnSpc>
                <a:spcPct val="90000"/>
              </a:lnSpc>
            </a:pPr>
            <a:r>
              <a:rPr lang="en-US" smtClean="0"/>
              <a:t>Reiterate importance of using data to “close the loop”.  Show what you want to do, do it, measure it, evaluate it, improve it.</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z="3800" b="1" smtClean="0"/>
              <a:t>Assessment – Program Checklist</a:t>
            </a:r>
          </a:p>
        </p:txBody>
      </p:sp>
      <p:sp>
        <p:nvSpPr>
          <p:cNvPr id="35843" name="Rectangle 3"/>
          <p:cNvSpPr>
            <a:spLocks noGrp="1" noChangeArrowheads="1"/>
          </p:cNvSpPr>
          <p:nvPr>
            <p:ph type="body" sz="half" idx="1"/>
          </p:nvPr>
        </p:nvSpPr>
        <p:spPr>
          <a:xfrm>
            <a:off x="609600" y="1600200"/>
            <a:ext cx="3889375" cy="4419600"/>
          </a:xfrm>
        </p:spPr>
        <p:txBody>
          <a:bodyPr/>
          <a:lstStyle/>
          <a:p>
            <a:pPr eaLnBrk="1" hangingPunct="1"/>
            <a:r>
              <a:rPr lang="en-US" smtClean="0"/>
              <a:t>Use it to drive change</a:t>
            </a:r>
          </a:p>
          <a:p>
            <a:pPr eaLnBrk="1" hangingPunct="1"/>
            <a:r>
              <a:rPr lang="en-US" smtClean="0"/>
              <a:t>Link to your institution</a:t>
            </a:r>
          </a:p>
          <a:p>
            <a:pPr eaLnBrk="1" hangingPunct="1"/>
            <a:r>
              <a:rPr lang="en-US" smtClean="0"/>
              <a:t>Get everyone involved</a:t>
            </a:r>
          </a:p>
          <a:p>
            <a:pPr eaLnBrk="1" hangingPunct="1"/>
            <a:r>
              <a:rPr lang="en-US" smtClean="0"/>
              <a:t>Give structure and process</a:t>
            </a:r>
          </a:p>
          <a:p>
            <a:pPr eaLnBrk="1" hangingPunct="1"/>
            <a:r>
              <a:rPr lang="en-US" smtClean="0"/>
              <a:t>Get training </a:t>
            </a:r>
          </a:p>
          <a:p>
            <a:pPr eaLnBrk="1" hangingPunct="1">
              <a:buFont typeface="Wingdings" pitchFamily="2" charset="2"/>
              <a:buNone/>
            </a:pPr>
            <a:endParaRPr lang="en-US" smtClean="0"/>
          </a:p>
        </p:txBody>
      </p:sp>
      <p:sp>
        <p:nvSpPr>
          <p:cNvPr id="35844" name="Rectangle 4"/>
          <p:cNvSpPr>
            <a:spLocks noGrp="1" noChangeArrowheads="1"/>
          </p:cNvSpPr>
          <p:nvPr>
            <p:ph type="body" sz="half" idx="2"/>
          </p:nvPr>
        </p:nvSpPr>
        <p:spPr>
          <a:xfrm>
            <a:off x="4419600" y="1600200"/>
            <a:ext cx="3889375" cy="4419600"/>
          </a:xfrm>
        </p:spPr>
        <p:txBody>
          <a:bodyPr/>
          <a:lstStyle/>
          <a:p>
            <a:pPr eaLnBrk="1" hangingPunct="1"/>
            <a:r>
              <a:rPr lang="en-US" smtClean="0"/>
              <a:t>Use technology</a:t>
            </a:r>
          </a:p>
          <a:p>
            <a:pPr eaLnBrk="1" hangingPunct="1"/>
            <a:r>
              <a:rPr lang="en-US" smtClean="0"/>
              <a:t>Use the results</a:t>
            </a:r>
          </a:p>
          <a:p>
            <a:pPr eaLnBrk="1" hangingPunct="1"/>
            <a:r>
              <a:rPr lang="en-US" smtClean="0"/>
              <a:t>Go public </a:t>
            </a:r>
          </a:p>
          <a:p>
            <a:pPr eaLnBrk="1" hangingPunct="1"/>
            <a:r>
              <a:rPr lang="en-US" smtClean="0"/>
              <a:t>Provide Incentives </a:t>
            </a:r>
          </a:p>
          <a:p>
            <a:pPr eaLnBrk="1" hangingPunct="1"/>
            <a:r>
              <a:rPr lang="en-US" smtClean="0"/>
              <a:t>Review, refine, refocus</a:t>
            </a:r>
          </a:p>
          <a:p>
            <a:pPr eaLnBrk="1" hangingPunct="1">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b="1" smtClean="0"/>
              <a:t>Definitions</a:t>
            </a:r>
            <a:r>
              <a:rPr lang="en-US" smtClean="0"/>
              <a:t> </a:t>
            </a:r>
          </a:p>
        </p:txBody>
      </p:sp>
      <p:sp>
        <p:nvSpPr>
          <p:cNvPr id="6147" name="Rectangle 3"/>
          <p:cNvSpPr>
            <a:spLocks noGrp="1" noChangeArrowheads="1"/>
          </p:cNvSpPr>
          <p:nvPr>
            <p:ph type="body" idx="1"/>
          </p:nvPr>
        </p:nvSpPr>
        <p:spPr/>
        <p:txBody>
          <a:bodyPr/>
          <a:lstStyle/>
          <a:p>
            <a:pPr eaLnBrk="1" hangingPunct="1"/>
            <a:r>
              <a:rPr lang="en-US" sz="3600" smtClean="0"/>
              <a:t>“Assessment is a set of measurements, linked to specific pre-defined outcomes” </a:t>
            </a:r>
          </a:p>
          <a:p>
            <a:pPr eaLnBrk="1" hangingPunct="1"/>
            <a:r>
              <a:rPr lang="en-US" sz="3600" smtClean="0"/>
              <a:t>Assessment is embedded in a culture of evidence, which is “the outcome of a deliberate strategy to make decisions through the analysis of data” (Tracey)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b="1" smtClean="0"/>
              <a:t>Discussion Questions</a:t>
            </a:r>
          </a:p>
        </p:txBody>
      </p:sp>
      <p:sp>
        <p:nvSpPr>
          <p:cNvPr id="7171" name="Rectangle 3"/>
          <p:cNvSpPr>
            <a:spLocks noGrp="1" noChangeArrowheads="1"/>
          </p:cNvSpPr>
          <p:nvPr>
            <p:ph type="body" idx="1"/>
          </p:nvPr>
        </p:nvSpPr>
        <p:spPr/>
        <p:txBody>
          <a:bodyPr/>
          <a:lstStyle/>
          <a:p>
            <a:pPr eaLnBrk="1" hangingPunct="1"/>
            <a:r>
              <a:rPr lang="en-US" smtClean="0"/>
              <a:t>Do you have a positive, effective assessment experience that you can share? </a:t>
            </a:r>
          </a:p>
          <a:p>
            <a:pPr eaLnBrk="1" hangingPunct="1"/>
            <a:r>
              <a:rPr lang="en-US" smtClean="0"/>
              <a:t>Do you have an assessment experience that did not go so well that you can share?  </a:t>
            </a:r>
          </a:p>
          <a:p>
            <a:pPr eaLnBrk="1" hangingPunct="1"/>
            <a:r>
              <a:rPr lang="en-US" smtClean="0"/>
              <a:t>Are there issues or topics that we can expand on in the discussion?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p:txBody>
          <a:bodyPr/>
          <a:lstStyle/>
          <a:p>
            <a:pPr eaLnBrk="1" hangingPunct="1"/>
            <a:r>
              <a:rPr lang="en-US" sz="3600" smtClean="0"/>
              <a:t>Defining Assessment!</a:t>
            </a:r>
            <a:endParaRPr lang="en-US" smtClean="0"/>
          </a:p>
        </p:txBody>
      </p:sp>
      <p:sp>
        <p:nvSpPr>
          <p:cNvPr id="8195" name="Rectangle 3"/>
          <p:cNvSpPr>
            <a:spLocks noGrp="1" noChangeArrowheads="1"/>
          </p:cNvSpPr>
          <p:nvPr>
            <p:ph type="subTitle" idx="1"/>
          </p:nvPr>
        </p:nvSpPr>
        <p:spPr/>
        <p:txBody>
          <a:bodyPr/>
          <a:lstStyle/>
          <a:p>
            <a:pPr eaLnBrk="1" hangingPunct="1">
              <a:lnSpc>
                <a:spcPct val="80000"/>
              </a:lnSpc>
            </a:pPr>
            <a:r>
              <a:rPr lang="en-US" sz="3600" b="1" smtClean="0"/>
              <a:t>“</a:t>
            </a:r>
            <a:r>
              <a:rPr lang="en-US" sz="3600" smtClean="0"/>
              <a:t>To most faculty Assessment is a FOUR letter word” (source protected)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b="1" smtClean="0"/>
              <a:t>Drake – Institutional Context</a:t>
            </a:r>
          </a:p>
        </p:txBody>
      </p:sp>
      <p:sp>
        <p:nvSpPr>
          <p:cNvPr id="9219" name="Rectangle 3"/>
          <p:cNvSpPr>
            <a:spLocks noGrp="1" noChangeArrowheads="1"/>
          </p:cNvSpPr>
          <p:nvPr>
            <p:ph type="body" idx="1"/>
          </p:nvPr>
        </p:nvSpPr>
        <p:spPr/>
        <p:txBody>
          <a:bodyPr/>
          <a:lstStyle/>
          <a:p>
            <a:pPr eaLnBrk="1" hangingPunct="1">
              <a:lnSpc>
                <a:spcPct val="80000"/>
              </a:lnSpc>
            </a:pPr>
            <a:r>
              <a:rPr lang="en-US" sz="3600" smtClean="0"/>
              <a:t>Focused on validating the mission</a:t>
            </a:r>
          </a:p>
          <a:p>
            <a:pPr eaLnBrk="1" hangingPunct="1">
              <a:lnSpc>
                <a:spcPct val="80000"/>
              </a:lnSpc>
            </a:pPr>
            <a:r>
              <a:rPr lang="en-US" sz="3600" smtClean="0"/>
              <a:t>Highly participative </a:t>
            </a:r>
          </a:p>
          <a:p>
            <a:pPr eaLnBrk="1" hangingPunct="1">
              <a:lnSpc>
                <a:spcPct val="80000"/>
              </a:lnSpc>
            </a:pPr>
            <a:r>
              <a:rPr lang="en-US" sz="3600" smtClean="0"/>
              <a:t>Academic and non-academic units  </a:t>
            </a:r>
          </a:p>
          <a:p>
            <a:pPr eaLnBrk="1" hangingPunct="1">
              <a:lnSpc>
                <a:spcPct val="80000"/>
              </a:lnSpc>
            </a:pPr>
            <a:r>
              <a:rPr lang="en-US" sz="3600" smtClean="0"/>
              <a:t>Data and evidence driven </a:t>
            </a:r>
          </a:p>
          <a:p>
            <a:pPr eaLnBrk="1" hangingPunct="1">
              <a:lnSpc>
                <a:spcPct val="80000"/>
              </a:lnSpc>
            </a:pPr>
            <a:r>
              <a:rPr lang="en-US" sz="3600" smtClean="0"/>
              <a:t>Drive change </a:t>
            </a:r>
          </a:p>
          <a:p>
            <a:pPr eaLnBrk="1" hangingPunct="1">
              <a:lnSpc>
                <a:spcPct val="80000"/>
              </a:lnSpc>
            </a:pPr>
            <a:r>
              <a:rPr lang="en-US" sz="3600" smtClean="0"/>
              <a:t>Build a sustainable model (HLC Academy, training, positions) </a:t>
            </a:r>
          </a:p>
          <a:p>
            <a:pPr eaLnBrk="1" hangingPunct="1">
              <a:lnSpc>
                <a:spcPct val="80000"/>
              </a:lnSpc>
            </a:pPr>
            <a:endParaRPr lang="en-US" sz="36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Cowles Library - Assessment</a:t>
            </a:r>
          </a:p>
        </p:txBody>
      </p:sp>
      <p:sp>
        <p:nvSpPr>
          <p:cNvPr id="10243" name="Content Placeholder 2"/>
          <p:cNvSpPr>
            <a:spLocks noGrp="1"/>
          </p:cNvSpPr>
          <p:nvPr>
            <p:ph idx="1"/>
          </p:nvPr>
        </p:nvSpPr>
        <p:spPr/>
        <p:txBody>
          <a:bodyPr/>
          <a:lstStyle/>
          <a:p>
            <a:r>
              <a:rPr lang="en-US" sz="4000" smtClean="0"/>
              <a:t>How do we make it real?</a:t>
            </a:r>
          </a:p>
          <a:p>
            <a:r>
              <a:rPr lang="en-US" sz="4000" smtClean="0"/>
              <a:t>Data Repository!</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7" descr="Vwaoc+kXAAAQjhkVAAAgHIEKAAAQjkAFAAAIR6ACAACEI1ABAADCEagAAADhCFQAAIBwBCoAAEA4AhUAACAcgQoAABCOQAUAAAhHoAIAAIQjUAEAAMIRqAAAAOEIVAAAgHAEKgAAQDgCFQAAIByBCgAAEI5ABQAACEegAgAAhCNQAQAAwhGoAAAA4QhUAACAcAQqAABAOH8B8WObTHjK6gUAAAAASUVORK5CYII="/>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en-US"/>
          </a:p>
        </p:txBody>
      </p:sp>
      <p:sp>
        <p:nvSpPr>
          <p:cNvPr id="11267" name="AutoShape 9" descr="Vwaoc+kXAAAQjhkVAAAgHIEKAAAQjkAFAAAIR6ACAACEI1ABAADCEagAAADhCFQAAIBwBCoAAEA4AhUAACAcgQoAABCOQAUAAAhHoAIAAIQjUAEAAMIRqAAAAOEIVAAAgHAEKgAAQDgCFQAAIByBCgAAEI5ABQAACEegAgAAhCNQAQAAwhGoAAAA4QhUAACAcAQqAABAOH8B8WObTHjK6gUAAAAASUVORK5CYII="/>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en-US"/>
          </a:p>
        </p:txBody>
      </p:sp>
      <p:sp>
        <p:nvSpPr>
          <p:cNvPr id="11268" name="AutoShape 11" descr="Vwaoc+kXAAAQjhkVAAAgHIEKAAAQjkAFAAAIR6ACAACEI1ABAADCEagAAADhCFQAAIBwBCoAAEA4AhUAACAcgQoAABCOQAUAAAhHoAIAAIQjUAEAAMIRqAAAAOEIVAAAgHAEKgAAQDgCFQAAIByBCgAAEI5ABQAACEegAgAAhCNQAQAAwhGoAAAA4QhUAACAcAQqAABAOH8B8WObTHjK6gUAAAAASUVORK5CYII="/>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en-US"/>
          </a:p>
        </p:txBody>
      </p:sp>
      <p:sp>
        <p:nvSpPr>
          <p:cNvPr id="11269" name="AutoShape 13" descr="Vwaoc+kXAAAQjhkVAAAgHIEKAAAQjkAFAAAIR6ACAACEI1ABAADCEagAAADhCFQAAIBwBCoAAEA4AhUAACAcgQoAABCOQAUAAAhHoAIAAIQjUAEAAMIRqAAAAOEIVAAAgHAEKgAAQDgCFQAAIByBCgAAEI5ABQAACEegAgAAhCNQAQAAwhGoAAAA4QhUAACAcAQqAABAOH8B8WObTHjK6gUAAAAASUVORK5CYII="/>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en-US"/>
          </a:p>
        </p:txBody>
      </p:sp>
      <p:sp>
        <p:nvSpPr>
          <p:cNvPr id="11270" name="AutoShape 15" descr="Vwaoc+kXAAAQjhkVAAAgHIEKAAAQjkAFAAAIR6ACAACEI1ABAADCEagAAADhCFQAAIBwBCoAAEA4AhUAACAcgQoAABCOQAUAAAhHoAIAAIQjUAEAAMIRqAAAAOEIVAAAgHAEKgAAQDgCFQAAIByBCgAAEI5ABQAACEegAgAAhCNQAQAAwhGoAAAA4QhUAACAcAQqAABAOH8B8WObTHjK6gUAAAAASUVORK5CYII="/>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en-US"/>
          </a:p>
        </p:txBody>
      </p:sp>
      <p:sp>
        <p:nvSpPr>
          <p:cNvPr id="11271" name="AutoShape 20" descr="W14D4PeYNAAAACHLkwAAgJBJAwAAEDJpAAAAQiYNAABAyKQBAAAImTQAAAAhkwYAACBk0gAAAIRMGgAAgJBJAwAAEDJpAAAAQv8Pj2oG7gSZDTMAAAAASUVORK5CYII="/>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en-US"/>
          </a:p>
        </p:txBody>
      </p:sp>
      <p:sp>
        <p:nvSpPr>
          <p:cNvPr id="11272" name="AutoShape 22" descr="W14D4PeYNAAAACHLkwAAgJBJAwAAEDJpAAAAQiYNAABAyKQBAAAImTQAAAAhkwYAACBk0gAAAIRMGgAAgJBJAwAAEDJpAAAAQv8Pj2oG7gSZDTMAAAAASUVORK5CYII="/>
          <p:cNvSpPr>
            <a:spLocks noChangeAspect="1" noChangeArrowheads="1"/>
          </p:cNvSpPr>
          <p:nvPr/>
        </p:nvSpPr>
        <p:spPr bwMode="auto">
          <a:xfrm>
            <a:off x="4419600" y="3276600"/>
            <a:ext cx="304800" cy="304800"/>
          </a:xfrm>
          <a:prstGeom prst="rect">
            <a:avLst/>
          </a:prstGeom>
          <a:noFill/>
          <a:ln w="9525">
            <a:noFill/>
            <a:miter lim="800000"/>
            <a:headEnd/>
            <a:tailEnd/>
          </a:ln>
        </p:spPr>
        <p:txBody>
          <a:bodyPr/>
          <a:lstStyle/>
          <a:p>
            <a:endParaRPr lang="en-US"/>
          </a:p>
        </p:txBody>
      </p:sp>
      <p:pic>
        <p:nvPicPr>
          <p:cNvPr id="11273" name="Picture 23"/>
          <p:cNvPicPr>
            <a:picLocks noChangeAspect="1" noChangeArrowheads="1"/>
          </p:cNvPicPr>
          <p:nvPr/>
        </p:nvPicPr>
        <p:blipFill>
          <a:blip r:embed="rId2"/>
          <a:srcRect/>
          <a:stretch>
            <a:fillRect/>
          </a:stretch>
        </p:blipFill>
        <p:spPr bwMode="auto">
          <a:xfrm>
            <a:off x="0" y="0"/>
            <a:ext cx="9153525" cy="2339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2530</TotalTime>
  <Words>1235</Words>
  <Application>Microsoft Office PowerPoint</Application>
  <PresentationFormat>On-screen Show (4:3)</PresentationFormat>
  <Paragraphs>148</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Radial</vt:lpstr>
      <vt:lpstr>Securing the High Ground – Strategies &amp; Technologies for a Comprehensive Assessment Program</vt:lpstr>
      <vt:lpstr>Securing the High Ground – Strategies &amp; Technologies for a Comprehensive Assessment Program</vt:lpstr>
      <vt:lpstr>Assessment – the Key Questions</vt:lpstr>
      <vt:lpstr>Definitions </vt:lpstr>
      <vt:lpstr>Discussion Questions</vt:lpstr>
      <vt:lpstr>Defining Assessment!</vt:lpstr>
      <vt:lpstr>Drake – Institutional Context</vt:lpstr>
      <vt:lpstr>Cowles Library - Assessment</vt:lpstr>
      <vt:lpstr>Slide 9</vt:lpstr>
      <vt:lpstr>So, Why Assess and Plan?</vt:lpstr>
      <vt:lpstr>So, Why else Assess and Plan?</vt:lpstr>
      <vt:lpstr>What compelled Cowles Library to undertake formal assessment?</vt:lpstr>
      <vt:lpstr>Where are we (libraries, that is?)</vt:lpstr>
      <vt:lpstr>ARL Survey on Assessment  -                        2007</vt:lpstr>
      <vt:lpstr>ARL Survey on Assessment (cont):</vt:lpstr>
      <vt:lpstr>ARL Survey on Assessment (cont):</vt:lpstr>
      <vt:lpstr>ARL Survey on Assessment (cont):</vt:lpstr>
      <vt:lpstr>ARL Survey on Assessment (cont):</vt:lpstr>
      <vt:lpstr>How Can an Organization Structure itself to Undertake Meaningful Assessment Activities?</vt:lpstr>
      <vt:lpstr>Making it Real – Ingredients</vt:lpstr>
      <vt:lpstr>Making it Real – Ingredients</vt:lpstr>
      <vt:lpstr>Making it Real – Ingredients</vt:lpstr>
      <vt:lpstr>Making it Real – Structure</vt:lpstr>
      <vt:lpstr>Making it Real - Process</vt:lpstr>
      <vt:lpstr>Top Outcomes from Assessment at Cowles:</vt:lpstr>
      <vt:lpstr>Top Outcomes from Assessment at Cowles:</vt:lpstr>
      <vt:lpstr>Top Outcomes from Assessment at Cowles (cont):</vt:lpstr>
      <vt:lpstr>Top Outcomes from Assessment at Cowles (cont):</vt:lpstr>
      <vt:lpstr>Technology utilized in Assessment at Cowles Library</vt:lpstr>
      <vt:lpstr>Free and Open Source Tools</vt:lpstr>
      <vt:lpstr>Free and Open Source Tools</vt:lpstr>
      <vt:lpstr>Summary</vt:lpstr>
      <vt:lpstr>Assessment – Program Checklist</vt:lpstr>
    </vt:vector>
  </TitlesOfParts>
  <Company>Drake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Securing the High Ground – Strategies &amp; Technologies for a Comprehensive Assessment Program</dc:title>
  <dc:subject>MWRC08</dc:subject>
  <dc:creator>Rod Henshaw &amp; Teri Koch</dc:creator>
  <cp:lastModifiedBy>Cowles Library</cp:lastModifiedBy>
  <cp:revision>84</cp:revision>
  <dcterms:created xsi:type="dcterms:W3CDTF">2007-03-21T14:09:00Z</dcterms:created>
  <dcterms:modified xsi:type="dcterms:W3CDTF">2008-03-13T15:39:23Z</dcterms:modified>
</cp:coreProperties>
</file>