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2" r:id="rId4"/>
    <p:sldId id="259" r:id="rId5"/>
    <p:sldId id="261" r:id="rId6"/>
    <p:sldId id="263" r:id="rId7"/>
    <p:sldId id="267" r:id="rId8"/>
    <p:sldId id="266" r:id="rId9"/>
    <p:sldId id="271" r:id="rId10"/>
    <p:sldId id="269" r:id="rId11"/>
    <p:sldId id="270" r:id="rId12"/>
  </p:sldIdLst>
  <p:sldSz cx="9144000" cy="6858000" type="screen4x3"/>
  <p:notesSz cx="9283700" cy="6985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1pPr>
    <a:lvl2pPr marL="4571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2pPr>
    <a:lvl3pPr marL="91430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3pPr>
    <a:lvl4pPr marL="137145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4pPr>
    <a:lvl5pPr marL="182860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5pPr>
    <a:lvl6pPr marL="2285752" algn="l" defTabSz="914301" rtl="0" eaLnBrk="1" latinLnBrk="0" hangingPunct="1"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6pPr>
    <a:lvl7pPr marL="2742902" algn="l" defTabSz="914301" rtl="0" eaLnBrk="1" latinLnBrk="0" hangingPunct="1"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7pPr>
    <a:lvl8pPr marL="3200053" algn="l" defTabSz="914301" rtl="0" eaLnBrk="1" latinLnBrk="0" hangingPunct="1"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8pPr>
    <a:lvl9pPr marL="3657203" algn="l" defTabSz="914301" rtl="0" eaLnBrk="1" latinLnBrk="0" hangingPunct="1">
      <a:defRPr sz="2400" kern="1200">
        <a:solidFill>
          <a:schemeClr val="tx1"/>
        </a:solidFill>
        <a:latin typeface="Times" pitchFamily="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9B50"/>
    <a:srgbClr val="DAD0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361" autoAdjust="0"/>
    <p:restoredTop sz="90929"/>
  </p:normalViewPr>
  <p:slideViewPr>
    <p:cSldViewPr>
      <p:cViewPr>
        <p:scale>
          <a:sx n="100" d="100"/>
          <a:sy n="100" d="100"/>
        </p:scale>
        <p:origin x="-1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-642" y="-78"/>
      </p:cViewPr>
      <p:guideLst>
        <p:guide orient="horz" pos="2201"/>
        <p:guide pos="292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763" y="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575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763" y="663575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187F63-193F-44F8-9E94-F991611F7CC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163" cy="349250"/>
          </a:xfrm>
          <a:prstGeom prst="rect">
            <a:avLst/>
          </a:prstGeom>
        </p:spPr>
        <p:txBody>
          <a:bodyPr vert="horz" lIns="92242" tIns="46121" rIns="92242" bIns="46121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0763" y="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4013" y="523875"/>
            <a:ext cx="3495675" cy="2620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7827" y="3317875"/>
            <a:ext cx="680804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575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0763" y="6635750"/>
            <a:ext cx="402293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7" rIns="92232" bIns="461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DF6F24-02A8-417B-A604-5BD0C04048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+mn-ea"/>
        <a:cs typeface="+mn-cs"/>
      </a:defRPr>
    </a:lvl1pPr>
    <a:lvl2pPr marL="4571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+mn-ea"/>
        <a:cs typeface="+mn-cs"/>
      </a:defRPr>
    </a:lvl2pPr>
    <a:lvl3pPr marL="914301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+mn-ea"/>
        <a:cs typeface="+mn-cs"/>
      </a:defRPr>
    </a:lvl3pPr>
    <a:lvl4pPr marL="1371451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+mn-ea"/>
        <a:cs typeface="+mn-cs"/>
      </a:defRPr>
    </a:lvl4pPr>
    <a:lvl5pPr marL="1828601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+mn-ea"/>
        <a:cs typeface="+mn-cs"/>
      </a:defRPr>
    </a:lvl5pPr>
    <a:lvl6pPr marL="2285752" algn="l" defTabSz="9143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2" algn="l" defTabSz="9143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3" algn="l" defTabSz="9143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3" algn="l" defTabSz="9143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C0085-6E4F-4861-8DD8-97829AC27FEB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4013" y="523875"/>
            <a:ext cx="3495675" cy="26209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 smtClean="0"/>
              <a:t>Format: Open discussion of what we’ve done, what others are doing, &amp; what does &amp; doesn’t work.</a:t>
            </a:r>
          </a:p>
          <a:p>
            <a:r>
              <a:rPr lang="en-US" sz="1000" dirty="0" smtClean="0"/>
              <a:t>Intended Audience: Those active or interested in software licensing including </a:t>
            </a:r>
            <a:r>
              <a:rPr lang="en-US" sz="1000" dirty="0" err="1" smtClean="0"/>
              <a:t>ITPros</a:t>
            </a:r>
            <a:r>
              <a:rPr lang="en-US" sz="1000" dirty="0" smtClean="0"/>
              <a:t>, Help Desk, Procurement Officers, &amp; Legal.</a:t>
            </a:r>
          </a:p>
          <a:p>
            <a:r>
              <a:rPr lang="en-US" sz="1000" dirty="0" smtClean="0"/>
              <a:t>Opening questions: How many are currently involved in software licensing?  What, if any, methods are in use to acquire &amp; distribute?</a:t>
            </a:r>
            <a:endParaRPr lang="en-US" sz="10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others doing?  How well is it working?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4013" y="523875"/>
            <a:ext cx="3495675" cy="2620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$$$: 9-to-1</a:t>
            </a:r>
            <a:r>
              <a:rPr lang="en-US" baseline="0" dirty="0" smtClean="0"/>
              <a:t> volume </a:t>
            </a:r>
            <a:r>
              <a:rPr lang="en-US" baseline="0" dirty="0" smtClean="0"/>
              <a:t>savings (</a:t>
            </a:r>
            <a:r>
              <a:rPr lang="en-US" baseline="0" dirty="0" err="1" smtClean="0"/>
              <a:t>est</a:t>
            </a:r>
            <a:r>
              <a:rPr lang="en-US" baseline="0" dirty="0" smtClean="0"/>
              <a:t> $19M FY08) </a:t>
            </a:r>
            <a:r>
              <a:rPr lang="en-US" baseline="0" dirty="0" smtClean="0"/>
              <a:t>&amp; decreased loss of licenses</a:t>
            </a:r>
          </a:p>
          <a:p>
            <a:r>
              <a:rPr lang="en-US" baseline="0" dirty="0" smtClean="0"/>
              <a:t>Time: Bookstore: manage inventory, physical in-person transaction; Users: </a:t>
            </a:r>
            <a:r>
              <a:rPr lang="en-US" baseline="0" dirty="0" smtClean="0"/>
              <a:t>processing </a:t>
            </a:r>
            <a:r>
              <a:rPr lang="en-US" baseline="0" dirty="0" smtClean="0"/>
              <a:t>order, waiting for </a:t>
            </a:r>
            <a:r>
              <a:rPr lang="en-US" baseline="0" dirty="0" smtClean="0"/>
              <a:t>shipment, reduce duplicated efforts</a:t>
            </a:r>
          </a:p>
          <a:p>
            <a:r>
              <a:rPr lang="en-US" baseline="0" dirty="0" smtClean="0"/>
              <a:t>Legit: Constant turnover leaves licensing in question, recordkeeping available for audits</a:t>
            </a:r>
          </a:p>
          <a:p>
            <a:r>
              <a:rPr lang="en-US" baseline="0" dirty="0" smtClean="0"/>
              <a:t>Green: Download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media/box, local pickup/delivery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shipping</a:t>
            </a:r>
          </a:p>
          <a:p>
            <a:r>
              <a:rPr lang="en-US" baseline="0" dirty="0" smtClean="0"/>
              <a:t>Bandwidth: Local download</a:t>
            </a:r>
          </a:p>
          <a:p>
            <a:r>
              <a:rPr lang="en-US" baseline="0" dirty="0" smtClean="0"/>
              <a:t>Rich: Turn a profit while saving money, use it to go cost-recovery, cover salaries, manage risk, fund new products, etc</a:t>
            </a:r>
          </a:p>
          <a:p>
            <a:r>
              <a:rPr lang="en-US" baseline="0" dirty="0" smtClean="0"/>
              <a:t>Change: Offer vendor access to 100k population, many will agree to non-standard terms </a:t>
            </a:r>
            <a:r>
              <a:rPr lang="en-US" baseline="0" dirty="0" err="1" smtClean="0"/>
              <a:t>wrt</a:t>
            </a:r>
            <a:r>
              <a:rPr lang="en-US" baseline="0" dirty="0" smtClean="0"/>
              <a:t> eligibility, true-ups, downloads, duplication, 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Secure:</a:t>
            </a:r>
            <a:r>
              <a:rPr lang="en-US" baseline="0" dirty="0" smtClean="0"/>
              <a:t> PCI-compliant</a:t>
            </a:r>
          </a:p>
          <a:p>
            <a:r>
              <a:rPr lang="en-US" baseline="0" dirty="0" smtClean="0"/>
              <a:t>Self-service: All transactions performed by customer, must have easy customer experience &amp; integrated auth/auth, &amp; integrated payment</a:t>
            </a:r>
          </a:p>
          <a:p>
            <a:r>
              <a:rPr lang="en-US" baseline="0" dirty="0" smtClean="0"/>
              <a:t>Automated: Expiration/renewal notifications, product announcements, shipment confirmations</a:t>
            </a:r>
          </a:p>
          <a:p>
            <a:r>
              <a:rPr lang="en-US" dirty="0" smtClean="0"/>
              <a:t>Comprehensive: All</a:t>
            </a:r>
            <a:r>
              <a:rPr lang="en-US" baseline="0" dirty="0" smtClean="0"/>
              <a:t> products including annual, maintenance, &amp; support &amp; all distribution methods</a:t>
            </a:r>
          </a:p>
          <a:p>
            <a:r>
              <a:rPr lang="en-US" dirty="0" smtClean="0"/>
              <a:t>Lifecycle:</a:t>
            </a:r>
            <a:r>
              <a:rPr lang="en-US" baseline="0" dirty="0" smtClean="0"/>
              <a:t> Acquisition, sales, distribution, management including product selection, price/profit management, vendor &amp; inventory management, order fulfillment, product updates, ownership transfers, &amp; support with proper change management along the way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Virus: Already funded &amp; draws traffic to you</a:t>
            </a:r>
          </a:p>
          <a:p>
            <a:r>
              <a:rPr lang="en-US" dirty="0" smtClean="0"/>
              <a:t>Vendors: Adobe, Apple, Microsoft</a:t>
            </a:r>
          </a:p>
          <a:p>
            <a:r>
              <a:rPr lang="en-US" dirty="0" smtClean="0"/>
              <a:t>Apps: AutoCAD, ArcGIS, Mathematica, MATLAB, SAS, SPSS, many engineering apps offer very favorable</a:t>
            </a:r>
            <a:r>
              <a:rPr lang="en-US" baseline="0" dirty="0" smtClean="0"/>
              <a:t> site, concurrent, or volume pricing</a:t>
            </a:r>
          </a:p>
          <a:p>
            <a:r>
              <a:rPr lang="en-US" baseline="0" dirty="0" smtClean="0"/>
              <a:t>Purchasing: Follow the money &amp; go for the big ones</a:t>
            </a:r>
          </a:p>
          <a:p>
            <a:r>
              <a:rPr lang="en-US" baseline="0" dirty="0" smtClean="0"/>
              <a:t>Vendors: Get historical data &amp; compare volume/site savings</a:t>
            </a:r>
          </a:p>
          <a:p>
            <a:r>
              <a:rPr lang="en-US" baseline="0" dirty="0" smtClean="0"/>
              <a:t>Audience: Solicit customer input</a:t>
            </a:r>
            <a:endParaRPr lang="en-US" dirty="0" smtClean="0"/>
          </a:p>
          <a:p>
            <a:r>
              <a:rPr lang="en-US" dirty="0" smtClean="0"/>
              <a:t>Central: Technology fee, hard to justify for more than a handful of products</a:t>
            </a:r>
          </a:p>
          <a:p>
            <a:r>
              <a:rPr lang="en-US" dirty="0" smtClean="0"/>
              <a:t>Consortium: Band together biggest users/</a:t>
            </a:r>
            <a:r>
              <a:rPr lang="en-US" dirty="0" err="1" smtClean="0"/>
              <a:t>depts</a:t>
            </a:r>
            <a:endParaRPr lang="en-US" dirty="0" smtClean="0"/>
          </a:p>
          <a:p>
            <a:r>
              <a:rPr lang="en-US" dirty="0" smtClean="0"/>
              <a:t>Sales: Users pay for products they</a:t>
            </a:r>
            <a:r>
              <a:rPr lang="en-US" baseline="0" dirty="0" smtClean="0"/>
              <a:t> use</a:t>
            </a:r>
            <a:endParaRPr lang="en-US" dirty="0" smtClean="0"/>
          </a:p>
          <a:p>
            <a:r>
              <a:rPr lang="en-US" dirty="0" smtClean="0"/>
              <a:t>Hybrid: Combination</a:t>
            </a:r>
            <a:r>
              <a:rPr lang="en-US" baseline="0" dirty="0" smtClean="0"/>
              <a:t> of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Data: Determine</a:t>
            </a:r>
            <a:r>
              <a:rPr lang="en-US" baseline="0" dirty="0" smtClean="0"/>
              <a:t> expenditures &amp; users from vendor or Purchasing records</a:t>
            </a:r>
          </a:p>
          <a:p>
            <a:r>
              <a:rPr lang="en-US" baseline="0" dirty="0" smtClean="0"/>
              <a:t>Costs: Site/volume &amp; breakpoints for initial feasibility</a:t>
            </a:r>
          </a:p>
          <a:p>
            <a:r>
              <a:rPr lang="en-US" baseline="0" dirty="0" smtClean="0"/>
              <a:t>Terms: Who (student/staff/affiliate), how (teaching/research/personal/commercial), where (outside US, personal/University machine, home); perpetual or annual; concurrent, per-machine, or per-person; take with rights; manuals; training; support; retail differences; returns/exchange</a:t>
            </a:r>
          </a:p>
          <a:p>
            <a:r>
              <a:rPr lang="en-US" baseline="0" dirty="0" smtClean="0"/>
              <a:t>Negotiate: Price, eligibility, &amp; distribution (true-ups, media duplication, downloads, loaner kits, imagery &amp; text copyrights)</a:t>
            </a:r>
          </a:p>
          <a:p>
            <a:r>
              <a:rPr lang="en-US" dirty="0" smtClean="0"/>
              <a:t>Quote: Enumerate</a:t>
            </a:r>
            <a:r>
              <a:rPr lang="en-US" baseline="0" dirty="0" smtClean="0"/>
              <a:t> agreed-to terms</a:t>
            </a:r>
            <a:endParaRPr lang="en-US" dirty="0" smtClean="0"/>
          </a:p>
          <a:p>
            <a:r>
              <a:rPr lang="en-US" dirty="0" smtClean="0"/>
              <a:t>Funding:</a:t>
            </a:r>
            <a:r>
              <a:rPr lang="en-US" baseline="0" dirty="0" smtClean="0"/>
              <a:t> If numbers work, buy.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Downloads: Secure &amp; platform-independent, browser</a:t>
            </a:r>
            <a:r>
              <a:rPr lang="en-US" baseline="0" dirty="0" smtClean="0"/>
              <a:t> limitations, ISO/ZIP/SEA/share</a:t>
            </a:r>
          </a:p>
          <a:p>
            <a:r>
              <a:rPr lang="en-US" dirty="0" smtClean="0"/>
              <a:t>Shipping: Campus Mail, USPS w/insurance, envelopes, labels</a:t>
            </a:r>
          </a:p>
          <a:p>
            <a:r>
              <a:rPr lang="en-US" dirty="0" smtClean="0"/>
              <a:t>Pick-Up:</a:t>
            </a:r>
            <a:r>
              <a:rPr lang="en-US" baseline="0" dirty="0" smtClean="0"/>
              <a:t> Work with Help Desk or bookstore</a:t>
            </a:r>
          </a:p>
          <a:p>
            <a:r>
              <a:rPr lang="en-US" baseline="0" dirty="0" smtClean="0"/>
              <a:t>Loaner Media: Help Desk/bookstore, </a:t>
            </a:r>
            <a:r>
              <a:rPr lang="en-US" baseline="0" dirty="0" err="1" smtClean="0"/>
              <a:t>encumberance</a:t>
            </a:r>
            <a:r>
              <a:rPr lang="en-US" baseline="0" dirty="0" smtClean="0"/>
              <a:t> when not returned or charge/refund deposit, loaner documentation</a:t>
            </a:r>
          </a:p>
          <a:p>
            <a:r>
              <a:rPr lang="en-US" baseline="0" dirty="0" smtClean="0"/>
              <a:t>Virtualization: Citrix, etc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Vendor: Maintenance &amp; annual licenses</a:t>
            </a:r>
          </a:p>
          <a:p>
            <a:r>
              <a:rPr lang="en-US" dirty="0" smtClean="0"/>
              <a:t>Customer: Annual products</a:t>
            </a:r>
          </a:p>
          <a:p>
            <a:r>
              <a:rPr lang="en-US" dirty="0" smtClean="0"/>
              <a:t>Maintenance: AMP, CLP</a:t>
            </a:r>
          </a:p>
          <a:p>
            <a:r>
              <a:rPr lang="en-US" dirty="0" smtClean="0"/>
              <a:t>Transfers: From surplus machines or outgoing employees</a:t>
            </a:r>
          </a:p>
          <a:p>
            <a:r>
              <a:rPr lang="en-US" baseline="0" dirty="0" smtClean="0"/>
              <a:t>LM: Near 24/7 needed, redundancy-</a:t>
            </a:r>
            <a:r>
              <a:rPr lang="en-US" baseline="0" dirty="0" err="1" smtClean="0"/>
              <a:t>virtualize</a:t>
            </a:r>
            <a:r>
              <a:rPr lang="en-US" baseline="0" dirty="0" smtClean="0"/>
              <a:t>, monitoring, management (firewall, options file, updates), concurrency, sales integration</a:t>
            </a:r>
          </a:p>
          <a:p>
            <a:pPr defTabSz="879248">
              <a:defRPr/>
            </a:pPr>
            <a:r>
              <a:rPr lang="en-US" baseline="0" dirty="0" smtClean="0"/>
              <a:t>QA: Creating &amp; testing installers &amp; documentation on all relevant platforms (</a:t>
            </a:r>
            <a:r>
              <a:rPr lang="en-US" baseline="0" dirty="0" err="1" smtClean="0"/>
              <a:t>virtualize</a:t>
            </a:r>
            <a:r>
              <a:rPr lang="en-US" baseline="0" dirty="0" smtClean="0"/>
              <a:t> Win &amp; Linux on Mac w/ </a:t>
            </a:r>
            <a:r>
              <a:rPr lang="en-US" baseline="0" dirty="0" err="1" smtClean="0"/>
              <a:t>NetRestore</a:t>
            </a:r>
            <a:r>
              <a:rPr lang="en-US" baseline="0" dirty="0" smtClean="0"/>
              <a:t> saved states)</a:t>
            </a:r>
          </a:p>
          <a:p>
            <a:r>
              <a:rPr lang="en-US" baseline="0" dirty="0" smtClean="0"/>
              <a:t>Support: Use Help Desk for Tier 1, product manager for Tier 2, and vendor for Tier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Duplicator: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Autoload</a:t>
            </a:r>
            <a:r>
              <a:rPr lang="en-US" baseline="0" dirty="0" smtClean="0"/>
              <a:t>, color thermal printing, job queuing, DVD-/+R DL support, 1-4 drive, copy on order, &amp; 3 yr maintenance</a:t>
            </a:r>
          </a:p>
          <a:p>
            <a:r>
              <a:rPr lang="en-US" baseline="0" dirty="0" smtClean="0"/>
              <a:t>Supplies: Media, sleeves, ribbon</a:t>
            </a:r>
          </a:p>
          <a:p>
            <a:r>
              <a:rPr lang="en-US" baseline="0" dirty="0" smtClean="0"/>
              <a:t>Archives: Keep old products &amp; support history</a:t>
            </a:r>
          </a:p>
          <a:p>
            <a:r>
              <a:rPr lang="en-US" baseline="0" dirty="0" smtClean="0"/>
              <a:t>Marketing: New/outgoing student &amp; new/current staff mailings, </a:t>
            </a:r>
            <a:r>
              <a:rPr lang="en-US" baseline="0" dirty="0" err="1" smtClean="0"/>
              <a:t>Listservs</a:t>
            </a:r>
            <a:r>
              <a:rPr lang="en-US" baseline="0" dirty="0" smtClean="0"/>
              <a:t>, parents, orientation, bus &amp; print ads, </a:t>
            </a:r>
            <a:r>
              <a:rPr lang="en-US" baseline="0" dirty="0" err="1" smtClean="0"/>
              <a:t>Facebook</a:t>
            </a:r>
            <a:r>
              <a:rPr lang="en-US" baseline="0" dirty="0" smtClean="0"/>
              <a:t>, lab screensavers/</a:t>
            </a:r>
            <a:r>
              <a:rPr lang="en-US" baseline="0" dirty="0" err="1" smtClean="0"/>
              <a:t>mousepads</a:t>
            </a:r>
            <a:r>
              <a:rPr lang="en-US" baseline="0" dirty="0" smtClean="0"/>
              <a:t>, giveaways, events, vendor sponsorship, posters, banners, Quad Day, LAN parties, etc</a:t>
            </a:r>
          </a:p>
          <a:p>
            <a:r>
              <a:rPr lang="en-US" baseline="0" dirty="0" smtClean="0"/>
              <a:t>Communications: RSS feeds, FAQs, recent &amp; upcoming events/releases/patches/updates, vendor announcements,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Automation: Order on behalf, automatic</a:t>
            </a:r>
            <a:r>
              <a:rPr lang="en-US" baseline="0" dirty="0" smtClean="0"/>
              <a:t> renewals &amp; new versions, include more lifecycle</a:t>
            </a:r>
          </a:p>
          <a:p>
            <a:pPr defTabSz="879248"/>
            <a:r>
              <a:rPr lang="en-US" baseline="0" dirty="0" smtClean="0"/>
              <a:t>Streamline: Reduce clicks, </a:t>
            </a:r>
            <a:r>
              <a:rPr lang="en-US" baseline="0" dirty="0" smtClean="0"/>
              <a:t>reduce learning curve, make site more appealing and navigable</a:t>
            </a:r>
          </a:p>
          <a:p>
            <a:r>
              <a:rPr lang="en-US" dirty="0" smtClean="0"/>
              <a:t>Financial:</a:t>
            </a:r>
            <a:r>
              <a:rPr lang="en-US" baseline="0" dirty="0" smtClean="0"/>
              <a:t> Hone pricing &amp; cost-recovery</a:t>
            </a:r>
          </a:p>
          <a:p>
            <a:r>
              <a:rPr lang="en-US" baseline="0" dirty="0" smtClean="0"/>
              <a:t>SAM: Maintain audit records post-sales</a:t>
            </a:r>
          </a:p>
          <a:p>
            <a:r>
              <a:rPr lang="en-US" baseline="0" dirty="0" smtClean="0"/>
              <a:t>Virtual apps: Eliminate client install issues such as incompatible OS, malware, etc</a:t>
            </a:r>
          </a:p>
          <a:p>
            <a:r>
              <a:rPr lang="en-US" baseline="0" dirty="0" smtClean="0"/>
              <a:t>Internal: Reduce 3</a:t>
            </a:r>
            <a:r>
              <a:rPr lang="en-US" baseline="30000" dirty="0" smtClean="0"/>
              <a:t>rd</a:t>
            </a:r>
            <a:r>
              <a:rPr lang="en-US" baseline="0" dirty="0" smtClean="0"/>
              <a:t> party dependencies</a:t>
            </a:r>
          </a:p>
          <a:p>
            <a:r>
              <a:rPr lang="en-US" baseline="0" dirty="0" smtClean="0"/>
              <a:t>Customers: UIC/UIS/Global Campus, potentially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F6F24-02A8-417B-A604-5BD0C040487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50" indent="0" algn="ctr">
              <a:buNone/>
              <a:defRPr/>
            </a:lvl2pPr>
            <a:lvl3pPr marL="914301" indent="0" algn="ctr">
              <a:buNone/>
              <a:defRPr/>
            </a:lvl3pPr>
            <a:lvl4pPr marL="1371451" indent="0" algn="ctr">
              <a:buNone/>
              <a:defRPr/>
            </a:lvl4pPr>
            <a:lvl5pPr marL="1828601" indent="0" algn="ctr">
              <a:buNone/>
              <a:defRPr/>
            </a:lvl5pPr>
            <a:lvl6pPr marL="2285752" indent="0" algn="ctr">
              <a:buNone/>
              <a:defRPr/>
            </a:lvl6pPr>
            <a:lvl7pPr marL="2742902" indent="0" algn="ctr">
              <a:buNone/>
              <a:defRPr/>
            </a:lvl7pPr>
            <a:lvl8pPr marL="3200053" indent="0" algn="ctr">
              <a:buNone/>
              <a:defRPr/>
            </a:lvl8pPr>
            <a:lvl9pPr marL="365720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98E464-5744-4EB0-9F5E-E0706E0A4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FD102F-5450-4B09-98EC-F57A8E59CA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1"/>
            <a:ext cx="19431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1"/>
            <a:ext cx="567690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17B615-9D8B-4B64-AD5D-A3E70D8C60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2194E6-BA77-4B26-BA42-B9508B527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50" indent="0">
              <a:buNone/>
              <a:defRPr sz="1800"/>
            </a:lvl2pPr>
            <a:lvl3pPr marL="914301" indent="0">
              <a:buNone/>
              <a:defRPr sz="1600"/>
            </a:lvl3pPr>
            <a:lvl4pPr marL="1371451" indent="0">
              <a:buNone/>
              <a:defRPr sz="1400"/>
            </a:lvl4pPr>
            <a:lvl5pPr marL="1828601" indent="0">
              <a:buNone/>
              <a:defRPr sz="1400"/>
            </a:lvl5pPr>
            <a:lvl6pPr marL="2285752" indent="0">
              <a:buNone/>
              <a:defRPr sz="1400"/>
            </a:lvl6pPr>
            <a:lvl7pPr marL="2742902" indent="0">
              <a:buNone/>
              <a:defRPr sz="1400"/>
            </a:lvl7pPr>
            <a:lvl8pPr marL="3200053" indent="0">
              <a:buNone/>
              <a:defRPr sz="1400"/>
            </a:lvl8pPr>
            <a:lvl9pPr marL="365720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81CD4F-FC11-462C-9C0D-F3636C546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1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29C73D-4BAA-400C-9E94-F02767BA98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0" indent="0">
              <a:buNone/>
              <a:defRPr sz="2000" b="1"/>
            </a:lvl2pPr>
            <a:lvl3pPr marL="914301" indent="0">
              <a:buNone/>
              <a:defRPr sz="1800" b="1"/>
            </a:lvl3pPr>
            <a:lvl4pPr marL="1371451" indent="0">
              <a:buNone/>
              <a:defRPr sz="1600" b="1"/>
            </a:lvl4pPr>
            <a:lvl5pPr marL="1828601" indent="0">
              <a:buNone/>
              <a:defRPr sz="1600" b="1"/>
            </a:lvl5pPr>
            <a:lvl6pPr marL="2285752" indent="0">
              <a:buNone/>
              <a:defRPr sz="1600" b="1"/>
            </a:lvl6pPr>
            <a:lvl7pPr marL="2742902" indent="0">
              <a:buNone/>
              <a:defRPr sz="1600" b="1"/>
            </a:lvl7pPr>
            <a:lvl8pPr marL="3200053" indent="0">
              <a:buNone/>
              <a:defRPr sz="1600" b="1"/>
            </a:lvl8pPr>
            <a:lvl9pPr marL="36572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0" indent="0">
              <a:buNone/>
              <a:defRPr sz="2000" b="1"/>
            </a:lvl2pPr>
            <a:lvl3pPr marL="914301" indent="0">
              <a:buNone/>
              <a:defRPr sz="1800" b="1"/>
            </a:lvl3pPr>
            <a:lvl4pPr marL="1371451" indent="0">
              <a:buNone/>
              <a:defRPr sz="1600" b="1"/>
            </a:lvl4pPr>
            <a:lvl5pPr marL="1828601" indent="0">
              <a:buNone/>
              <a:defRPr sz="1600" b="1"/>
            </a:lvl5pPr>
            <a:lvl6pPr marL="2285752" indent="0">
              <a:buNone/>
              <a:defRPr sz="1600" b="1"/>
            </a:lvl6pPr>
            <a:lvl7pPr marL="2742902" indent="0">
              <a:buNone/>
              <a:defRPr sz="1600" b="1"/>
            </a:lvl7pPr>
            <a:lvl8pPr marL="3200053" indent="0">
              <a:buNone/>
              <a:defRPr sz="1600" b="1"/>
            </a:lvl8pPr>
            <a:lvl9pPr marL="36572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B6F563-C392-4AE7-83E4-D0A16E985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780B4E-BA29-4CFA-BFA1-5FD5656A35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9AB015-2D56-4283-92EE-336BF2621F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0" indent="0">
              <a:buNone/>
              <a:defRPr sz="1200"/>
            </a:lvl2pPr>
            <a:lvl3pPr marL="914301" indent="0">
              <a:buNone/>
              <a:defRPr sz="1000"/>
            </a:lvl3pPr>
            <a:lvl4pPr marL="1371451" indent="0">
              <a:buNone/>
              <a:defRPr sz="900"/>
            </a:lvl4pPr>
            <a:lvl5pPr marL="1828601" indent="0">
              <a:buNone/>
              <a:defRPr sz="900"/>
            </a:lvl5pPr>
            <a:lvl6pPr marL="2285752" indent="0">
              <a:buNone/>
              <a:defRPr sz="900"/>
            </a:lvl6pPr>
            <a:lvl7pPr marL="2742902" indent="0">
              <a:buNone/>
              <a:defRPr sz="900"/>
            </a:lvl7pPr>
            <a:lvl8pPr marL="3200053" indent="0">
              <a:buNone/>
              <a:defRPr sz="900"/>
            </a:lvl8pPr>
            <a:lvl9pPr marL="365720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DAD107-DCA2-4FCC-820F-E1C2A0689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0" indent="0">
              <a:buNone/>
              <a:defRPr sz="2800"/>
            </a:lvl2pPr>
            <a:lvl3pPr marL="914301" indent="0">
              <a:buNone/>
              <a:defRPr sz="2400"/>
            </a:lvl3pPr>
            <a:lvl4pPr marL="1371451" indent="0">
              <a:buNone/>
              <a:defRPr sz="2000"/>
            </a:lvl4pPr>
            <a:lvl5pPr marL="1828601" indent="0">
              <a:buNone/>
              <a:defRPr sz="2000"/>
            </a:lvl5pPr>
            <a:lvl6pPr marL="2285752" indent="0">
              <a:buNone/>
              <a:defRPr sz="2000"/>
            </a:lvl6pPr>
            <a:lvl7pPr marL="2742902" indent="0">
              <a:buNone/>
              <a:defRPr sz="2000"/>
            </a:lvl7pPr>
            <a:lvl8pPr marL="3200053" indent="0">
              <a:buNone/>
              <a:defRPr sz="2000"/>
            </a:lvl8pPr>
            <a:lvl9pPr marL="365720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0" indent="0">
              <a:buNone/>
              <a:defRPr sz="1200"/>
            </a:lvl2pPr>
            <a:lvl3pPr marL="914301" indent="0">
              <a:buNone/>
              <a:defRPr sz="1000"/>
            </a:lvl3pPr>
            <a:lvl4pPr marL="1371451" indent="0">
              <a:buNone/>
              <a:defRPr sz="900"/>
            </a:lvl4pPr>
            <a:lvl5pPr marL="1828601" indent="0">
              <a:buNone/>
              <a:defRPr sz="900"/>
            </a:lvl5pPr>
            <a:lvl6pPr marL="2285752" indent="0">
              <a:buNone/>
              <a:defRPr sz="900"/>
            </a:lvl6pPr>
            <a:lvl7pPr marL="2742902" indent="0">
              <a:buNone/>
              <a:defRPr sz="900"/>
            </a:lvl7pPr>
            <a:lvl8pPr marL="3200053" indent="0">
              <a:buNone/>
              <a:defRPr sz="900"/>
            </a:lvl8pPr>
            <a:lvl9pPr marL="365720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DFFEE9-7E48-494F-AAD7-31F9527602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1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1"/>
            <a:ext cx="7772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D5DD3B53-CF1D-4D05-B2F8-D1DADA158E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5pPr>
      <a:lvl6pPr marL="45715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6pPr>
      <a:lvl7pPr marL="914301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7pPr>
      <a:lvl8pPr marL="1371451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8pPr>
      <a:lvl9pPr marL="1828601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6" charset="0"/>
        </a:defRPr>
      </a:lvl9pPr>
    </p:titleStyle>
    <p:bodyStyle>
      <a:lvl1pPr marL="342863" indent="-342863" algn="l" rtl="0" fontAlgn="base">
        <a:spcBef>
          <a:spcPct val="20000"/>
        </a:spcBef>
        <a:spcAft>
          <a:spcPct val="0"/>
        </a:spcAft>
        <a:buClr>
          <a:schemeClr val="bg1"/>
        </a:buClr>
        <a:buSzPct val="80000"/>
        <a:buChar char="•"/>
        <a:defRPr sz="2600">
          <a:solidFill>
            <a:schemeClr val="bg1"/>
          </a:solidFill>
          <a:latin typeface="+mn-lt"/>
          <a:ea typeface="+mn-ea"/>
          <a:cs typeface="+mn-cs"/>
        </a:defRPr>
      </a:lvl1pPr>
      <a:lvl2pPr marL="742869" indent="-285719" algn="l" rtl="0" fontAlgn="base">
        <a:spcBef>
          <a:spcPct val="20000"/>
        </a:spcBef>
        <a:spcAft>
          <a:spcPct val="0"/>
        </a:spcAft>
        <a:buClr>
          <a:schemeClr val="bg1"/>
        </a:buClr>
        <a:buFont typeface="Times" pitchFamily="16" charset="0"/>
        <a:buChar char="–"/>
        <a:defRPr sz="2400">
          <a:solidFill>
            <a:schemeClr val="bg1"/>
          </a:solidFill>
          <a:latin typeface="+mn-lt"/>
        </a:defRPr>
      </a:lvl2pPr>
      <a:lvl3pPr marL="1142876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SzPct val="80000"/>
        <a:buChar char="•"/>
        <a:defRPr sz="2000" i="1">
          <a:solidFill>
            <a:schemeClr val="bg1"/>
          </a:solidFill>
          <a:latin typeface="+mn-lt"/>
        </a:defRPr>
      </a:lvl3pPr>
      <a:lvl4pPr marL="1600026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Char char="–"/>
        <a:defRPr sz="2000" i="1">
          <a:solidFill>
            <a:schemeClr val="bg1"/>
          </a:solidFill>
          <a:latin typeface="+mn-lt"/>
        </a:defRPr>
      </a:lvl4pPr>
      <a:lvl5pPr marL="2057177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000" i="1">
          <a:solidFill>
            <a:schemeClr val="bg1"/>
          </a:solidFill>
          <a:latin typeface="+mn-lt"/>
        </a:defRPr>
      </a:lvl5pPr>
      <a:lvl6pPr marL="2514327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000" i="1">
          <a:solidFill>
            <a:schemeClr val="bg1"/>
          </a:solidFill>
          <a:latin typeface="+mn-lt"/>
        </a:defRPr>
      </a:lvl6pPr>
      <a:lvl7pPr marL="2971477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000" i="1">
          <a:solidFill>
            <a:schemeClr val="bg1"/>
          </a:solidFill>
          <a:latin typeface="+mn-lt"/>
        </a:defRPr>
      </a:lvl7pPr>
      <a:lvl8pPr marL="3428628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000" i="1">
          <a:solidFill>
            <a:schemeClr val="bg1"/>
          </a:solidFill>
          <a:latin typeface="+mn-lt"/>
        </a:defRPr>
      </a:lvl8pPr>
      <a:lvl9pPr marL="3885778" indent="-228575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000" i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0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1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1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01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52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02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53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03" algn="l" defTabSz="9143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676400"/>
          </a:xfrm>
        </p:spPr>
        <p:txBody>
          <a:bodyPr/>
          <a:lstStyle/>
          <a:p>
            <a:r>
              <a:rPr lang="en-US" sz="4000" b="1" dirty="0" smtClean="0"/>
              <a:t>Effective Distribution of Academically Licensed Software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553200"/>
            <a:ext cx="9144000" cy="338544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800" dirty="0" smtClean="0">
                <a:solidFill>
                  <a:schemeClr val="bg1"/>
                </a:solidFill>
              </a:rPr>
              <a:t>©2008 Brent West. </a:t>
            </a:r>
            <a:r>
              <a:rPr lang="en-US" sz="800" dirty="0" smtClean="0">
                <a:solidFill>
                  <a:schemeClr val="bg1"/>
                </a:solidFill>
              </a:rPr>
              <a:t>This work is the intellectual property of the </a:t>
            </a:r>
            <a:r>
              <a:rPr lang="en-US" sz="800" dirty="0" smtClean="0">
                <a:solidFill>
                  <a:schemeClr val="bg1"/>
                </a:solidFill>
              </a:rPr>
              <a:t>author. Permission is granted </a:t>
            </a:r>
            <a:r>
              <a:rPr lang="en-US" sz="800" dirty="0" smtClean="0">
                <a:solidFill>
                  <a:schemeClr val="bg1"/>
                </a:solidFill>
              </a:rPr>
              <a:t>for this material to be shared for </a:t>
            </a:r>
            <a:r>
              <a:rPr lang="en-US" sz="800" dirty="0" smtClean="0">
                <a:solidFill>
                  <a:schemeClr val="bg1"/>
                </a:solidFill>
              </a:rPr>
              <a:t>non-commercial, educational purposes</a:t>
            </a:r>
            <a:r>
              <a:rPr lang="en-US" sz="800" dirty="0" smtClean="0">
                <a:solidFill>
                  <a:schemeClr val="bg1"/>
                </a:solidFill>
              </a:rPr>
              <a:t>, </a:t>
            </a:r>
            <a:r>
              <a:rPr lang="en-US" sz="800" dirty="0" smtClean="0">
                <a:solidFill>
                  <a:schemeClr val="bg1"/>
                </a:solidFill>
              </a:rPr>
              <a:t>provided </a:t>
            </a:r>
            <a:r>
              <a:rPr lang="en-US" sz="800" dirty="0" smtClean="0">
                <a:solidFill>
                  <a:schemeClr val="bg1"/>
                </a:solidFill>
              </a:rPr>
              <a:t>that </a:t>
            </a:r>
            <a:r>
              <a:rPr lang="en-US" sz="800" dirty="0" smtClean="0">
                <a:solidFill>
                  <a:schemeClr val="bg1"/>
                </a:solidFill>
              </a:rPr>
              <a:t>this copyright</a:t>
            </a:r>
          </a:p>
          <a:p>
            <a:pPr algn="ctr"/>
            <a:r>
              <a:rPr lang="en-US" sz="800" dirty="0" smtClean="0">
                <a:solidFill>
                  <a:schemeClr val="bg1"/>
                </a:solidFill>
              </a:rPr>
              <a:t>statement </a:t>
            </a:r>
            <a:r>
              <a:rPr lang="en-US" sz="800" dirty="0" smtClean="0">
                <a:solidFill>
                  <a:schemeClr val="bg1"/>
                </a:solidFill>
              </a:rPr>
              <a:t>appears on </a:t>
            </a:r>
            <a:r>
              <a:rPr lang="en-US" sz="800" dirty="0" smtClean="0">
                <a:solidFill>
                  <a:schemeClr val="bg1"/>
                </a:solidFill>
              </a:rPr>
              <a:t>the reproduced materials and </a:t>
            </a:r>
            <a:r>
              <a:rPr lang="en-US" sz="800" dirty="0" smtClean="0">
                <a:solidFill>
                  <a:schemeClr val="bg1"/>
                </a:solidFill>
              </a:rPr>
              <a:t>notice is given that </a:t>
            </a:r>
            <a:r>
              <a:rPr lang="en-US" sz="800" dirty="0" smtClean="0">
                <a:solidFill>
                  <a:schemeClr val="bg1"/>
                </a:solidFill>
              </a:rPr>
              <a:t>the copying </a:t>
            </a:r>
            <a:r>
              <a:rPr lang="en-US" sz="800" dirty="0" smtClean="0">
                <a:solidFill>
                  <a:schemeClr val="bg1"/>
                </a:solidFill>
              </a:rPr>
              <a:t>is by permission of the </a:t>
            </a:r>
            <a:r>
              <a:rPr lang="en-US" sz="800" dirty="0" smtClean="0">
                <a:solidFill>
                  <a:schemeClr val="bg1"/>
                </a:solidFill>
              </a:rPr>
              <a:t>author. To </a:t>
            </a:r>
            <a:r>
              <a:rPr lang="en-US" sz="800" dirty="0" smtClean="0">
                <a:solidFill>
                  <a:schemeClr val="bg1"/>
                </a:solidFill>
              </a:rPr>
              <a:t>disseminate otherwise or </a:t>
            </a:r>
            <a:r>
              <a:rPr lang="en-US" sz="800" dirty="0" smtClean="0">
                <a:solidFill>
                  <a:schemeClr val="bg1"/>
                </a:solidFill>
              </a:rPr>
              <a:t>to republish </a:t>
            </a:r>
            <a:r>
              <a:rPr lang="en-US" sz="800" dirty="0" smtClean="0">
                <a:solidFill>
                  <a:schemeClr val="bg1"/>
                </a:solidFill>
              </a:rPr>
              <a:t>requires written permission from the author.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automation</a:t>
            </a:r>
          </a:p>
          <a:p>
            <a:r>
              <a:rPr lang="en-US" dirty="0" smtClean="0"/>
              <a:t>Streamline</a:t>
            </a:r>
          </a:p>
          <a:p>
            <a:r>
              <a:rPr lang="en-US" dirty="0" smtClean="0"/>
              <a:t>Financial reporting</a:t>
            </a:r>
          </a:p>
          <a:p>
            <a:r>
              <a:rPr lang="en-US" dirty="0" smtClean="0"/>
              <a:t>SAM integration</a:t>
            </a:r>
          </a:p>
          <a:p>
            <a:r>
              <a:rPr lang="en-US" dirty="0" smtClean="0"/>
              <a:t>Virtualized/hosted applications</a:t>
            </a:r>
          </a:p>
          <a:p>
            <a:r>
              <a:rPr lang="en-US" dirty="0" smtClean="0"/>
              <a:t>Internal development</a:t>
            </a:r>
          </a:p>
          <a:p>
            <a:r>
              <a:rPr lang="en-US" dirty="0" smtClean="0"/>
              <a:t>Expand customer base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I care about this?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Save $$$</a:t>
            </a:r>
          </a:p>
          <a:p>
            <a:r>
              <a:rPr lang="en-US" dirty="0" smtClean="0"/>
              <a:t>Save time</a:t>
            </a:r>
          </a:p>
          <a:p>
            <a:r>
              <a:rPr lang="en-US" dirty="0" smtClean="0"/>
              <a:t>Stay legit</a:t>
            </a:r>
          </a:p>
          <a:p>
            <a:r>
              <a:rPr lang="en-US" dirty="0" smtClean="0"/>
              <a:t>Go green</a:t>
            </a:r>
          </a:p>
          <a:p>
            <a:r>
              <a:rPr lang="en-US" dirty="0" smtClean="0"/>
              <a:t>Save bandwidth</a:t>
            </a:r>
          </a:p>
          <a:p>
            <a:r>
              <a:rPr lang="en-US" dirty="0" smtClean="0"/>
              <a:t>Get rich</a:t>
            </a:r>
          </a:p>
          <a:p>
            <a:r>
              <a:rPr lang="en-US" dirty="0" smtClean="0"/>
              <a:t>Effect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 </a:t>
            </a:r>
            <a:r>
              <a:rPr lang="en-US" dirty="0" smtClean="0"/>
              <a:t>of a Distribution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</a:t>
            </a:r>
            <a:endParaRPr lang="en-US" dirty="0" smtClean="0"/>
          </a:p>
          <a:p>
            <a:r>
              <a:rPr lang="en-US" dirty="0" smtClean="0"/>
              <a:t>Self-service</a:t>
            </a:r>
          </a:p>
          <a:p>
            <a:r>
              <a:rPr lang="en-US" dirty="0" smtClean="0"/>
              <a:t>Automated</a:t>
            </a:r>
          </a:p>
          <a:p>
            <a:r>
              <a:rPr lang="en-US" dirty="0" smtClean="0"/>
              <a:t>Comprehensive</a:t>
            </a:r>
          </a:p>
          <a:p>
            <a:r>
              <a:rPr lang="en-US" dirty="0" smtClean="0"/>
              <a:t>Lifecycle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 &amp; fund products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Selection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Virus protection</a:t>
            </a:r>
          </a:p>
          <a:p>
            <a:r>
              <a:rPr lang="en-US" dirty="0" smtClean="0"/>
              <a:t>Big vendors</a:t>
            </a:r>
          </a:p>
          <a:p>
            <a:r>
              <a:rPr lang="en-US" dirty="0" smtClean="0"/>
              <a:t>Popular applications</a:t>
            </a:r>
          </a:p>
          <a:p>
            <a:r>
              <a:rPr lang="en-US" dirty="0" smtClean="0"/>
              <a:t>Talk to Purchasing</a:t>
            </a:r>
          </a:p>
          <a:p>
            <a:r>
              <a:rPr lang="en-US" dirty="0" smtClean="0"/>
              <a:t>Talk to </a:t>
            </a:r>
            <a:r>
              <a:rPr lang="en-US" dirty="0" smtClean="0"/>
              <a:t>vendors</a:t>
            </a:r>
          </a:p>
          <a:p>
            <a:r>
              <a:rPr lang="en-US" dirty="0" smtClean="0"/>
              <a:t>Ask your audience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Funding Options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Central</a:t>
            </a:r>
          </a:p>
          <a:p>
            <a:r>
              <a:rPr lang="en-US" dirty="0" smtClean="0"/>
              <a:t>Consortium</a:t>
            </a:r>
          </a:p>
          <a:p>
            <a:r>
              <a:rPr lang="en-US" dirty="0" smtClean="0"/>
              <a:t>Sales</a:t>
            </a:r>
          </a:p>
          <a:p>
            <a:r>
              <a:rPr lang="en-US" dirty="0" smtClean="0"/>
              <a:t>Hybrid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Compile historical data</a:t>
            </a:r>
          </a:p>
          <a:p>
            <a:r>
              <a:rPr lang="en-US" sz="2800" dirty="0" smtClean="0"/>
              <a:t>Ballpark costs</a:t>
            </a:r>
          </a:p>
          <a:p>
            <a:r>
              <a:rPr lang="en-US" sz="2800" dirty="0" smtClean="0"/>
              <a:t>Assess the terms</a:t>
            </a:r>
          </a:p>
          <a:p>
            <a:r>
              <a:rPr lang="en-US" sz="2800" dirty="0" smtClean="0"/>
              <a:t>Negotiate</a:t>
            </a:r>
          </a:p>
          <a:p>
            <a:r>
              <a:rPr lang="en-US" sz="2800" dirty="0" smtClean="0"/>
              <a:t>Quote</a:t>
            </a:r>
            <a:endParaRPr lang="en-US" sz="2800" dirty="0" smtClean="0"/>
          </a:p>
          <a:p>
            <a:r>
              <a:rPr lang="en-US" sz="2800" dirty="0" smtClean="0"/>
              <a:t>Evaluate funding </a:t>
            </a:r>
            <a:r>
              <a:rPr lang="en-US" sz="2800" dirty="0" smtClean="0"/>
              <a:t>model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Downloads</a:t>
            </a:r>
          </a:p>
          <a:p>
            <a:r>
              <a:rPr lang="en-US" dirty="0" smtClean="0"/>
              <a:t>Shipping</a:t>
            </a:r>
          </a:p>
          <a:p>
            <a:r>
              <a:rPr lang="en-US" dirty="0" smtClean="0"/>
              <a:t>Pick-Up</a:t>
            </a:r>
          </a:p>
          <a:p>
            <a:r>
              <a:rPr lang="en-US" dirty="0" smtClean="0"/>
              <a:t>Loaner Media</a:t>
            </a:r>
          </a:p>
          <a:p>
            <a:r>
              <a:rPr lang="en-US" dirty="0" smtClean="0"/>
              <a:t>Application streaming/virtualization</a:t>
            </a:r>
          </a:p>
          <a:p>
            <a:r>
              <a:rPr lang="en-US" dirty="0" smtClean="0"/>
              <a:t>Copy Station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Vendor Renewals</a:t>
            </a:r>
          </a:p>
          <a:p>
            <a:r>
              <a:rPr lang="en-US" dirty="0" smtClean="0"/>
              <a:t>Customer Renewals</a:t>
            </a:r>
          </a:p>
          <a:p>
            <a:r>
              <a:rPr lang="en-US" dirty="0" smtClean="0"/>
              <a:t>Maintenance</a:t>
            </a:r>
          </a:p>
          <a:p>
            <a:r>
              <a:rPr lang="en-US" dirty="0" smtClean="0"/>
              <a:t>License transfers</a:t>
            </a:r>
          </a:p>
          <a:p>
            <a:r>
              <a:rPr lang="en-US" dirty="0" smtClean="0"/>
              <a:t>License Managers</a:t>
            </a:r>
          </a:p>
          <a:p>
            <a:r>
              <a:rPr lang="en-US" dirty="0" smtClean="0"/>
              <a:t>Quality Assurance</a:t>
            </a:r>
          </a:p>
          <a:p>
            <a:r>
              <a:rPr lang="en-US" dirty="0" smtClean="0"/>
              <a:t>Support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267199"/>
          </a:xfrm>
        </p:spPr>
        <p:txBody>
          <a:bodyPr/>
          <a:lstStyle/>
          <a:p>
            <a:r>
              <a:rPr lang="en-US" dirty="0" smtClean="0"/>
              <a:t>Media Duplication</a:t>
            </a:r>
          </a:p>
          <a:p>
            <a:pPr lvl="1"/>
            <a:r>
              <a:rPr lang="en-US" dirty="0" smtClean="0"/>
              <a:t>Duplicator</a:t>
            </a:r>
          </a:p>
          <a:p>
            <a:pPr lvl="1"/>
            <a:r>
              <a:rPr lang="en-US" dirty="0" smtClean="0"/>
              <a:t>Supplies</a:t>
            </a:r>
          </a:p>
          <a:p>
            <a:r>
              <a:rPr lang="en-US" dirty="0" smtClean="0"/>
              <a:t>Archives</a:t>
            </a:r>
          </a:p>
          <a:p>
            <a:r>
              <a:rPr lang="en-US" dirty="0" smtClean="0"/>
              <a:t>Marketing</a:t>
            </a:r>
          </a:p>
          <a:p>
            <a:r>
              <a:rPr lang="en-US" dirty="0" smtClean="0"/>
              <a:t>Communications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Campus ELMS Demonstration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2004:Templates:Presentations:Designs:Beach</Template>
  <TotalTime>4834</TotalTime>
  <Words>1011</Words>
  <PresentationFormat>On-screen Show (4:3)</PresentationFormat>
  <Paragraphs>135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Effective Distribution of Academically Licensed Software</vt:lpstr>
      <vt:lpstr>Why should I care about this?</vt:lpstr>
      <vt:lpstr>Functional Requirements of a Distribution System</vt:lpstr>
      <vt:lpstr>How to choose &amp; fund products</vt:lpstr>
      <vt:lpstr>Acquisition</vt:lpstr>
      <vt:lpstr>Distribution Methods</vt:lpstr>
      <vt:lpstr>Management</vt:lpstr>
      <vt:lpstr>Other Considerations</vt:lpstr>
      <vt:lpstr>Campus ELMS Demonstration</vt:lpstr>
      <vt:lpstr>Future Direction</vt:lpstr>
      <vt:lpstr>Discussion</vt:lpstr>
    </vt:vector>
  </TitlesOfParts>
  <Company>Creative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Distribution of Academically Licensed Software</dc:title>
  <dc:subject>MWRC08</dc:subject>
  <dc:creator>Brent West</dc:creator>
  <cp:lastModifiedBy>Brent West</cp:lastModifiedBy>
  <cp:revision>102</cp:revision>
  <cp:lastPrinted>2006-10-05T21:29:32Z</cp:lastPrinted>
  <dcterms:modified xsi:type="dcterms:W3CDTF">2008-03-14T22:18:35Z</dcterms:modified>
</cp:coreProperties>
</file>