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71" r:id="rId14"/>
    <p:sldId id="269" r:id="rId15"/>
    <p:sldId id="272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98" autoAdjust="0"/>
    <p:restoredTop sz="94650" autoAdjust="0"/>
  </p:normalViewPr>
  <p:slideViewPr>
    <p:cSldViewPr>
      <p:cViewPr>
        <p:scale>
          <a:sx n="100" d="100"/>
          <a:sy n="100" d="100"/>
        </p:scale>
        <p:origin x="-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3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%20Miller\Documents\Reference\Services\Wireless\Wireless%20peak%20us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%20Miller\Documents\Projects\Network%20Funding%20Gap%20FY08\Network%20funding%20gap%202-jan-08%20v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%20Miller\Documents\Projects\Network%20Funding%20Gap%20FY08\Network%20funding%20gap%202-jan-08%20v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baseline="0"/>
              <a:t>Peak Simultaneous Wireless Users</a:t>
            </a:r>
          </a:p>
        </c:rich>
      </c:tx>
    </c:title>
    <c:plotArea>
      <c:layout/>
      <c:lineChart>
        <c:grouping val="standard"/>
        <c:ser>
          <c:idx val="2"/>
          <c:order val="2"/>
          <c:tx>
            <c:strRef>
              <c:f>Sheet1!$C$4</c:f>
            </c:strRef>
          </c:tx>
          <c:marker>
            <c:symbol val="none"/>
          </c:marker>
          <c:cat>
            <c:multiLvlStrRef>
              <c:f>Sheet1!$B$5:$B$12</c:f>
            </c:multiLvlStrRef>
          </c:cat>
          <c:val>
            <c:numRef>
              <c:f>Sheet1!$C$5:$C$12</c:f>
            </c:numRef>
          </c:val>
        </c:ser>
        <c:ser>
          <c:idx val="1"/>
          <c:order val="1"/>
          <c:tx>
            <c:strRef>
              <c:f>Sheet1!$C$4</c:f>
            </c:strRef>
          </c:tx>
          <c:marker>
            <c:symbol val="none"/>
          </c:marker>
          <c:cat>
            <c:multiLvlStrRef>
              <c:f>Sheet1!$B$5:$B$12</c:f>
            </c:multiLvlStrRef>
          </c:cat>
          <c:val>
            <c:numRef>
              <c:f>Sheet1!$C$5:$C$12</c:f>
            </c:numRef>
          </c:val>
        </c:ser>
        <c:ser>
          <c:idx val="0"/>
          <c:order val="0"/>
          <c:tx>
            <c:strRef>
              <c:f>'[Wireless peak users.xlsx]Sheet1'!$C$4</c:f>
              <c:strCache>
                <c:ptCount val="1"/>
                <c:pt idx="0">
                  <c:v>Peak Simultaneous</c:v>
                </c:pt>
              </c:strCache>
            </c:strRef>
          </c:tx>
          <c:marker>
            <c:symbol val="none"/>
          </c:marker>
          <c:cat>
            <c:numRef>
              <c:f>'[Wireless peak users.xlsx]Sheet1'!$B$5:$B$13</c:f>
              <c:numCache>
                <c:formatCode>m/d/yyyy</c:formatCode>
                <c:ptCount val="9"/>
                <c:pt idx="0">
                  <c:v>38322</c:v>
                </c:pt>
                <c:pt idx="1">
                  <c:v>38664</c:v>
                </c:pt>
                <c:pt idx="2">
                  <c:v>38732</c:v>
                </c:pt>
                <c:pt idx="3">
                  <c:v>38837</c:v>
                </c:pt>
                <c:pt idx="4">
                  <c:v>39051</c:v>
                </c:pt>
                <c:pt idx="5">
                  <c:v>39113</c:v>
                </c:pt>
                <c:pt idx="6">
                  <c:v>39233</c:v>
                </c:pt>
                <c:pt idx="7">
                  <c:v>39416</c:v>
                </c:pt>
                <c:pt idx="8">
                  <c:v>39499</c:v>
                </c:pt>
              </c:numCache>
            </c:numRef>
          </c:cat>
          <c:val>
            <c:numRef>
              <c:f>'[Wireless peak users.xlsx]Sheet1'!$C$5:$C$13</c:f>
              <c:numCache>
                <c:formatCode>General</c:formatCode>
                <c:ptCount val="9"/>
                <c:pt idx="0">
                  <c:v>850</c:v>
                </c:pt>
                <c:pt idx="1">
                  <c:v>1550</c:v>
                </c:pt>
                <c:pt idx="2">
                  <c:v>1650</c:v>
                </c:pt>
                <c:pt idx="3">
                  <c:v>2330</c:v>
                </c:pt>
                <c:pt idx="4">
                  <c:v>2780</c:v>
                </c:pt>
                <c:pt idx="5">
                  <c:v>2890</c:v>
                </c:pt>
                <c:pt idx="6">
                  <c:v>3300</c:v>
                </c:pt>
                <c:pt idx="7">
                  <c:v>4500</c:v>
                </c:pt>
                <c:pt idx="8">
                  <c:v>5000</c:v>
                </c:pt>
              </c:numCache>
            </c:numRef>
          </c:val>
        </c:ser>
        <c:marker val="1"/>
        <c:axId val="35296384"/>
        <c:axId val="35297920"/>
      </c:lineChart>
      <c:dateAx>
        <c:axId val="35296384"/>
        <c:scaling>
          <c:orientation val="minMax"/>
        </c:scaling>
        <c:axPos val="b"/>
        <c:numFmt formatCode="m/d/yyyy" sourceLinked="1"/>
        <c:tickLblPos val="nextTo"/>
        <c:crossAx val="35297920"/>
        <c:crosses val="autoZero"/>
        <c:auto val="1"/>
        <c:lblOffset val="100"/>
        <c:baseTimeUnit val="months"/>
        <c:majorUnit val="6"/>
        <c:majorTimeUnit val="months"/>
      </c:dateAx>
      <c:valAx>
        <c:axId val="35297920"/>
        <c:scaling>
          <c:orientation val="minMax"/>
        </c:scaling>
        <c:axPos val="l"/>
        <c:majorGridlines/>
        <c:numFmt formatCode="General" sourceLinked="1"/>
        <c:tickLblPos val="nextTo"/>
        <c:crossAx val="352963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Wired</a:t>
            </a:r>
            <a:r>
              <a:rPr lang="en-US" sz="1200" baseline="0"/>
              <a:t> Network - Expenses v. Size</a:t>
            </a:r>
            <a:endParaRPr lang="en-US" sz="120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Graphs!$B$3</c:f>
              <c:strCache>
                <c:ptCount val="1"/>
                <c:pt idx="0">
                  <c:v>Wired network expenses</c:v>
                </c:pt>
              </c:strCache>
            </c:strRef>
          </c:tx>
          <c:marker>
            <c:symbol val="none"/>
          </c:marker>
          <c:cat>
            <c:numRef>
              <c:f>Graphs!$C$2:$L$2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Graphs!$C$4:$L$4</c:f>
              <c:numCache>
                <c:formatCode>0.00</c:formatCode>
                <c:ptCount val="10"/>
                <c:pt idx="0" formatCode="General">
                  <c:v>100</c:v>
                </c:pt>
                <c:pt idx="1">
                  <c:v>115.38461538461547</c:v>
                </c:pt>
                <c:pt idx="2">
                  <c:v>123.07692307692308</c:v>
                </c:pt>
                <c:pt idx="3">
                  <c:v>145.46769076923076</c:v>
                </c:pt>
                <c:pt idx="4">
                  <c:v>150.86109692307701</c:v>
                </c:pt>
                <c:pt idx="5">
                  <c:v>174.8228721153848</c:v>
                </c:pt>
                <c:pt idx="6">
                  <c:v>164.33349978846161</c:v>
                </c:pt>
                <c:pt idx="7">
                  <c:v>154.47348980115385</c:v>
                </c:pt>
                <c:pt idx="8">
                  <c:v>145.20508041308463</c:v>
                </c:pt>
                <c:pt idx="9">
                  <c:v>136.49277558829971</c:v>
                </c:pt>
              </c:numCache>
            </c:numRef>
          </c:val>
        </c:ser>
        <c:marker val="1"/>
        <c:axId val="35441280"/>
        <c:axId val="35422976"/>
      </c:lineChart>
      <c:lineChart>
        <c:grouping val="standard"/>
        <c:ser>
          <c:idx val="2"/>
          <c:order val="1"/>
          <c:tx>
            <c:strRef>
              <c:f>Graphs!$B$5</c:f>
              <c:strCache>
                <c:ptCount val="1"/>
                <c:pt idx="0">
                  <c:v>Wired ports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Graphs!$C$2:$L$2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Graphs!$C$5:$L$5</c:f>
              <c:numCache>
                <c:formatCode>General</c:formatCode>
                <c:ptCount val="10"/>
                <c:pt idx="0">
                  <c:v>29431.291124999989</c:v>
                </c:pt>
                <c:pt idx="1">
                  <c:v>35748.727499999994</c:v>
                </c:pt>
                <c:pt idx="2">
                  <c:v>40194.450000000012</c:v>
                </c:pt>
                <c:pt idx="3">
                  <c:v>44951</c:v>
                </c:pt>
                <c:pt idx="4">
                  <c:v>47620</c:v>
                </c:pt>
                <c:pt idx="5">
                  <c:v>44762.8</c:v>
                </c:pt>
                <c:pt idx="6">
                  <c:v>42077.031999999999</c:v>
                </c:pt>
                <c:pt idx="7">
                  <c:v>39552.410080000001</c:v>
                </c:pt>
                <c:pt idx="8">
                  <c:v>37179.265475199994</c:v>
                </c:pt>
                <c:pt idx="9">
                  <c:v>34948.509546688001</c:v>
                </c:pt>
              </c:numCache>
            </c:numRef>
          </c:val>
        </c:ser>
        <c:marker val="1"/>
        <c:axId val="35435264"/>
        <c:axId val="35424896"/>
      </c:lineChart>
      <c:catAx>
        <c:axId val="3544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422976"/>
        <c:crosses val="autoZero"/>
        <c:auto val="1"/>
        <c:lblAlgn val="ctr"/>
        <c:lblOffset val="100"/>
      </c:catAx>
      <c:valAx>
        <c:axId val="35422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Expenses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441280"/>
        <c:crosses val="autoZero"/>
        <c:crossBetween val="between"/>
      </c:valAx>
      <c:valAx>
        <c:axId val="35424896"/>
        <c:scaling>
          <c:orientation val="minMax"/>
          <c:max val="5000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Wired Ports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435264"/>
        <c:crosses val="max"/>
        <c:crossBetween val="between"/>
      </c:valAx>
      <c:catAx>
        <c:axId val="35435264"/>
        <c:scaling>
          <c:orientation val="minMax"/>
        </c:scaling>
        <c:delete val="1"/>
        <c:axPos val="b"/>
        <c:numFmt formatCode="General" sourceLinked="1"/>
        <c:tickLblPos val="nextTo"/>
        <c:crossAx val="35424896"/>
        <c:crosses val="autoZero"/>
        <c:auto val="1"/>
        <c:lblAlgn val="ctr"/>
        <c:lblOffset val="100"/>
      </c:catAx>
    </c:plotArea>
    <c:legend>
      <c:legendPos val="r"/>
      <c:legendEntry>
        <c:idx val="1"/>
        <c:txPr>
          <a:bodyPr/>
          <a:lstStyle/>
          <a:p>
            <a:pPr>
              <a:defRPr sz="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163857677372691"/>
          <c:y val="0.71323949510013462"/>
          <c:w val="0.43418905679876535"/>
          <c:h val="0.1227073930570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200"/>
              <a:t>Wireless Network - Expenses</a:t>
            </a:r>
            <a:r>
              <a:rPr lang="en-US" sz="1200" baseline="0"/>
              <a:t> v. Size</a:t>
            </a:r>
            <a:endParaRPr lang="en-US" sz="1200"/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Graphs!$B$6</c:f>
              <c:strCache>
                <c:ptCount val="1"/>
                <c:pt idx="0">
                  <c:v>Wireless network expenses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Graphs!$C$2:$L$2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Graphs!$C$7:$L$7</c:f>
              <c:numCache>
                <c:formatCode>0.00</c:formatCode>
                <c:ptCount val="10"/>
                <c:pt idx="0">
                  <c:v>7.6923076923076925</c:v>
                </c:pt>
                <c:pt idx="1">
                  <c:v>15.384615384615385</c:v>
                </c:pt>
                <c:pt idx="2">
                  <c:v>23.076923076923055</c:v>
                </c:pt>
                <c:pt idx="3">
                  <c:v>172.26531384615382</c:v>
                </c:pt>
                <c:pt idx="4">
                  <c:v>45.602224615384564</c:v>
                </c:pt>
                <c:pt idx="5">
                  <c:v>75.861538461538473</c:v>
                </c:pt>
                <c:pt idx="6">
                  <c:v>78.357538461538468</c:v>
                </c:pt>
                <c:pt idx="7">
                  <c:v>80.953378461538449</c:v>
                </c:pt>
                <c:pt idx="8">
                  <c:v>83.653052061538418</c:v>
                </c:pt>
                <c:pt idx="9">
                  <c:v>86.460712605538461</c:v>
                </c:pt>
              </c:numCache>
            </c:numRef>
          </c:val>
        </c:ser>
        <c:marker val="1"/>
        <c:axId val="35507200"/>
        <c:axId val="35525376"/>
      </c:lineChart>
      <c:lineChart>
        <c:grouping val="standard"/>
        <c:ser>
          <c:idx val="3"/>
          <c:order val="1"/>
          <c:tx>
            <c:strRef>
              <c:f>Graphs!$B$8</c:f>
              <c:strCache>
                <c:ptCount val="1"/>
                <c:pt idx="0">
                  <c:v>Wireless access points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none"/>
          </c:marker>
          <c:val>
            <c:numRef>
              <c:f>Graphs!$C$8:$L$8</c:f>
              <c:numCache>
                <c:formatCode>General</c:formatCode>
                <c:ptCount val="10"/>
                <c:pt idx="0">
                  <c:v>400</c:v>
                </c:pt>
                <c:pt idx="1">
                  <c:v>525</c:v>
                </c:pt>
                <c:pt idx="2">
                  <c:v>900</c:v>
                </c:pt>
                <c:pt idx="3">
                  <c:v>1700</c:v>
                </c:pt>
                <c:pt idx="4">
                  <c:v>2400</c:v>
                </c:pt>
                <c:pt idx="5">
                  <c:v>2496</c:v>
                </c:pt>
                <c:pt idx="6">
                  <c:v>2595.84</c:v>
                </c:pt>
                <c:pt idx="7">
                  <c:v>2699.6736000000001</c:v>
                </c:pt>
                <c:pt idx="8">
                  <c:v>2807.6605440000003</c:v>
                </c:pt>
                <c:pt idx="9">
                  <c:v>2919.9669657599961</c:v>
                </c:pt>
              </c:numCache>
            </c:numRef>
          </c:val>
        </c:ser>
        <c:marker val="1"/>
        <c:axId val="35541760"/>
        <c:axId val="35527296"/>
      </c:lineChart>
      <c:catAx>
        <c:axId val="35507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525376"/>
        <c:crosses val="autoZero"/>
        <c:auto val="1"/>
        <c:lblAlgn val="ctr"/>
        <c:lblOffset val="100"/>
      </c:catAx>
      <c:valAx>
        <c:axId val="35525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700" baseline="0"/>
                  <a:t>Expenses</a:t>
                </a:r>
              </a:p>
            </c:rich>
          </c:tx>
        </c:title>
        <c:numFmt formatCode="0" sourceLinked="0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507200"/>
        <c:crosses val="autoZero"/>
        <c:crossBetween val="between"/>
      </c:valAx>
      <c:valAx>
        <c:axId val="3552729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700"/>
                  <a:t>Wireless Access Points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35541760"/>
        <c:crosses val="max"/>
        <c:crossBetween val="between"/>
      </c:valAx>
      <c:catAx>
        <c:axId val="35541760"/>
        <c:scaling>
          <c:orientation val="minMax"/>
        </c:scaling>
        <c:delete val="1"/>
        <c:axPos val="b"/>
        <c:numFmt formatCode="General" sourceLinked="1"/>
        <c:tickLblPos val="nextTo"/>
        <c:crossAx val="35527296"/>
        <c:crosses val="autoZero"/>
        <c:auto val="1"/>
        <c:lblAlgn val="ctr"/>
        <c:lblOffset val="100"/>
      </c:catAx>
    </c:plotArea>
    <c:legend>
      <c:legendPos val="r"/>
      <c:legendEntry>
        <c:idx val="0"/>
        <c:txPr>
          <a:bodyPr/>
          <a:lstStyle/>
          <a:p>
            <a:pPr>
              <a:defRPr sz="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956949674768986"/>
          <c:y val="0.74533098033802969"/>
          <c:w val="0.42831136597055902"/>
          <c:h val="8.6568701876152232E-2"/>
        </c:manualLayout>
      </c:layout>
      <c:overlay val="1"/>
      <c:spPr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A3D437-E823-4E67-9D92-346ACC8FFB2B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896874-759E-449F-B3A1-7FCA204F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5181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7391400" cy="3581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E0DE-3634-45BE-BD56-BA40B08D9285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95B1-C13E-43CF-B295-601F4585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9A74-D7A6-456A-AE37-2C051ED59B35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924A-7CE7-4DDD-B4B3-9604AC59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1951-CB1B-4254-8E4C-873C0007D207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A538-DAFC-48DA-898F-6431CC5FF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966E-8AA5-4C18-91A0-C62F3E8D214F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2C0A-5AED-4DC4-BBC0-13427545C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7D46-7383-4BD4-9303-2B5146945E36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5FD9-2EF7-4C9F-8615-D67E897F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2E5-D22F-4EF7-8FF8-2371A044B6B6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F8CE-E128-4CAA-9156-9CE140AC1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D8E5-D242-41DA-897C-DEA78A0858C3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E131-AAF5-4D6E-B4B4-BC513593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7461-D0C9-4B83-A900-24A7641C74AA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5CB-7CAD-4983-94A7-C91E6929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CEAB-62E6-45D4-A120-DF8F9B206D69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6945-0011-4496-8A90-365984373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02B3-B7AF-4D17-9FBE-6716F3783D2A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994B-81A8-4236-9EEA-FB88E0C26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F6B4-C4E9-41C7-B6E2-01943203AF13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2F97-251D-4FC2-8A80-F52D42072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B343B-6457-4763-9316-DFB53E165733}" type="datetimeFigureOut">
              <a:rPr lang="en-US"/>
              <a:pPr>
                <a:defRPr/>
              </a:pPr>
              <a:t>2/25/2008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86DEC-820C-4FFC-9FF9-C3CEDFA5B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0"/>
            <a:ext cx="800219" cy="6858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600" dirty="0">
                <a:solidFill>
                  <a:schemeClr val="tx2">
                    <a:lumMod val="75000"/>
                  </a:schemeClr>
                </a:solidFill>
                <a:latin typeface="Aharoni"/>
                <a:ea typeface="Tahoma" pitchFamily="34" charset="0"/>
                <a:cs typeface="Aharoni"/>
              </a:rPr>
              <a:t>•</a:t>
            </a:r>
            <a:r>
              <a:rPr lang="en-US" sz="4000" spc="600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DUKE UNIVERSITY</a:t>
            </a:r>
            <a:r>
              <a:rPr lang="en-US" sz="4000" spc="600" dirty="0">
                <a:solidFill>
                  <a:schemeClr val="tx2">
                    <a:lumMod val="75000"/>
                  </a:schemeClr>
                </a:solidFill>
                <a:latin typeface="Aharoni"/>
                <a:ea typeface="Tahoma" pitchFamily="34" charset="0"/>
                <a:cs typeface="Aharoni"/>
              </a:rPr>
              <a:t>•</a:t>
            </a:r>
            <a:endParaRPr lang="en-US" sz="4000" spc="600" dirty="0">
              <a:solidFill>
                <a:schemeClr val="tx2">
                  <a:lumMod val="75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400800" y="457200"/>
            <a:ext cx="2286000" cy="1295400"/>
          </a:xfrm>
          <a:prstGeom prst="roundRect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7000" y="624840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600">
                <a:solidFill>
                  <a:schemeClr val="tx2">
                    <a:lumMod val="75000"/>
                  </a:schemeClr>
                </a:solidFill>
                <a:latin typeface="Aharoni"/>
                <a:ea typeface="Tahoma" pitchFamily="34" charset="0"/>
                <a:cs typeface="Aharoni"/>
              </a:rPr>
              <a:t>•</a:t>
            </a:r>
            <a:r>
              <a:rPr lang="en-US" sz="1600" spc="300">
                <a:solidFill>
                  <a:schemeClr val="tx2">
                    <a:lumMod val="75000"/>
                  </a:schemeClr>
                </a:solidFill>
                <a:latin typeface="Aharoni"/>
                <a:ea typeface="Tahoma" pitchFamily="34" charset="0"/>
                <a:cs typeface="Aharoni"/>
              </a:rPr>
              <a:t>WWW.OIT.DUKE.EDU</a:t>
            </a:r>
            <a:r>
              <a:rPr lang="en-US" sz="1600" spc="600">
                <a:solidFill>
                  <a:schemeClr val="tx2">
                    <a:lumMod val="75000"/>
                  </a:schemeClr>
                </a:solidFill>
                <a:latin typeface="Aharoni"/>
                <a:ea typeface="Tahoma" pitchFamily="34" charset="0"/>
                <a:cs typeface="Aharoni"/>
              </a:rPr>
              <a:t>•</a:t>
            </a:r>
            <a:endParaRPr lang="en-US" sz="1600" spc="300" dirty="0">
              <a:solidFill>
                <a:schemeClr val="tx2">
                  <a:lumMod val="75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sp>
        <p:nvSpPr>
          <p:cNvPr id="24" name="Freeform 23"/>
          <p:cNvSpPr/>
          <p:nvPr userDrawn="1"/>
        </p:nvSpPr>
        <p:spPr>
          <a:xfrm>
            <a:off x="992983" y="1371600"/>
            <a:ext cx="5407817" cy="507997"/>
          </a:xfrm>
          <a:custGeom>
            <a:avLst/>
            <a:gdLst>
              <a:gd name="connsiteX0" fmla="*/ 0 w 838200"/>
              <a:gd name="connsiteY0" fmla="*/ 101602 h 609600"/>
              <a:gd name="connsiteX1" fmla="*/ 29759 w 838200"/>
              <a:gd name="connsiteY1" fmla="*/ 29759 h 609600"/>
              <a:gd name="connsiteX2" fmla="*/ 101603 w 838200"/>
              <a:gd name="connsiteY2" fmla="*/ 1 h 609600"/>
              <a:gd name="connsiteX3" fmla="*/ 736598 w 838200"/>
              <a:gd name="connsiteY3" fmla="*/ 0 h 609600"/>
              <a:gd name="connsiteX4" fmla="*/ 808441 w 838200"/>
              <a:gd name="connsiteY4" fmla="*/ 29759 h 609600"/>
              <a:gd name="connsiteX5" fmla="*/ 838199 w 838200"/>
              <a:gd name="connsiteY5" fmla="*/ 101603 h 609600"/>
              <a:gd name="connsiteX6" fmla="*/ 838200 w 838200"/>
              <a:gd name="connsiteY6" fmla="*/ 507998 h 609600"/>
              <a:gd name="connsiteX7" fmla="*/ 808441 w 838200"/>
              <a:gd name="connsiteY7" fmla="*/ 579841 h 609600"/>
              <a:gd name="connsiteX8" fmla="*/ 736597 w 838200"/>
              <a:gd name="connsiteY8" fmla="*/ 609600 h 609600"/>
              <a:gd name="connsiteX9" fmla="*/ 101602 w 838200"/>
              <a:gd name="connsiteY9" fmla="*/ 609600 h 609600"/>
              <a:gd name="connsiteX10" fmla="*/ 29759 w 838200"/>
              <a:gd name="connsiteY10" fmla="*/ 579841 h 609600"/>
              <a:gd name="connsiteX11" fmla="*/ 1 w 838200"/>
              <a:gd name="connsiteY11" fmla="*/ 507997 h 609600"/>
              <a:gd name="connsiteX12" fmla="*/ 0 w 838200"/>
              <a:gd name="connsiteY12" fmla="*/ 101602 h 609600"/>
              <a:gd name="connsiteX0" fmla="*/ 29759 w 838200"/>
              <a:gd name="connsiteY0" fmla="*/ 579841 h 671281"/>
              <a:gd name="connsiteX1" fmla="*/ 1 w 838200"/>
              <a:gd name="connsiteY1" fmla="*/ 507997 h 671281"/>
              <a:gd name="connsiteX2" fmla="*/ 0 w 838200"/>
              <a:gd name="connsiteY2" fmla="*/ 101602 h 671281"/>
              <a:gd name="connsiteX3" fmla="*/ 29759 w 838200"/>
              <a:gd name="connsiteY3" fmla="*/ 29759 h 671281"/>
              <a:gd name="connsiteX4" fmla="*/ 101603 w 838200"/>
              <a:gd name="connsiteY4" fmla="*/ 1 h 671281"/>
              <a:gd name="connsiteX5" fmla="*/ 736598 w 838200"/>
              <a:gd name="connsiteY5" fmla="*/ 0 h 671281"/>
              <a:gd name="connsiteX6" fmla="*/ 808441 w 838200"/>
              <a:gd name="connsiteY6" fmla="*/ 29759 h 671281"/>
              <a:gd name="connsiteX7" fmla="*/ 838199 w 838200"/>
              <a:gd name="connsiteY7" fmla="*/ 101603 h 671281"/>
              <a:gd name="connsiteX8" fmla="*/ 838200 w 838200"/>
              <a:gd name="connsiteY8" fmla="*/ 507998 h 671281"/>
              <a:gd name="connsiteX9" fmla="*/ 808441 w 838200"/>
              <a:gd name="connsiteY9" fmla="*/ 579841 h 671281"/>
              <a:gd name="connsiteX10" fmla="*/ 736597 w 838200"/>
              <a:gd name="connsiteY10" fmla="*/ 609600 h 671281"/>
              <a:gd name="connsiteX11" fmla="*/ 101602 w 838200"/>
              <a:gd name="connsiteY11" fmla="*/ 609600 h 671281"/>
              <a:gd name="connsiteX12" fmla="*/ 121199 w 838200"/>
              <a:gd name="connsiteY12" fmla="*/ 671281 h 671281"/>
              <a:gd name="connsiteX0" fmla="*/ 29759 w 838200"/>
              <a:gd name="connsiteY0" fmla="*/ 579841 h 976081"/>
              <a:gd name="connsiteX1" fmla="*/ 1 w 838200"/>
              <a:gd name="connsiteY1" fmla="*/ 507997 h 976081"/>
              <a:gd name="connsiteX2" fmla="*/ 0 w 838200"/>
              <a:gd name="connsiteY2" fmla="*/ 101602 h 976081"/>
              <a:gd name="connsiteX3" fmla="*/ 29759 w 838200"/>
              <a:gd name="connsiteY3" fmla="*/ 29759 h 976081"/>
              <a:gd name="connsiteX4" fmla="*/ 101603 w 838200"/>
              <a:gd name="connsiteY4" fmla="*/ 1 h 976081"/>
              <a:gd name="connsiteX5" fmla="*/ 736598 w 838200"/>
              <a:gd name="connsiteY5" fmla="*/ 0 h 976081"/>
              <a:gd name="connsiteX6" fmla="*/ 808441 w 838200"/>
              <a:gd name="connsiteY6" fmla="*/ 29759 h 976081"/>
              <a:gd name="connsiteX7" fmla="*/ 838199 w 838200"/>
              <a:gd name="connsiteY7" fmla="*/ 101603 h 976081"/>
              <a:gd name="connsiteX8" fmla="*/ 838200 w 838200"/>
              <a:gd name="connsiteY8" fmla="*/ 507998 h 976081"/>
              <a:gd name="connsiteX9" fmla="*/ 808441 w 838200"/>
              <a:gd name="connsiteY9" fmla="*/ 579841 h 976081"/>
              <a:gd name="connsiteX10" fmla="*/ 736597 w 838200"/>
              <a:gd name="connsiteY10" fmla="*/ 609600 h 976081"/>
              <a:gd name="connsiteX11" fmla="*/ 101602 w 838200"/>
              <a:gd name="connsiteY11" fmla="*/ 609600 h 976081"/>
              <a:gd name="connsiteX12" fmla="*/ 578399 w 838200"/>
              <a:gd name="connsiteY12" fmla="*/ 976081 h 976081"/>
              <a:gd name="connsiteX0" fmla="*/ 32549 w 1030703"/>
              <a:gd name="connsiteY0" fmla="*/ 579841 h 976081"/>
              <a:gd name="connsiteX1" fmla="*/ 2791 w 1030703"/>
              <a:gd name="connsiteY1" fmla="*/ 507997 h 976081"/>
              <a:gd name="connsiteX2" fmla="*/ 2790 w 1030703"/>
              <a:gd name="connsiteY2" fmla="*/ 101602 h 976081"/>
              <a:gd name="connsiteX3" fmla="*/ 32549 w 1030703"/>
              <a:gd name="connsiteY3" fmla="*/ 29759 h 976081"/>
              <a:gd name="connsiteX4" fmla="*/ 104393 w 1030703"/>
              <a:gd name="connsiteY4" fmla="*/ 1 h 976081"/>
              <a:gd name="connsiteX5" fmla="*/ 739388 w 1030703"/>
              <a:gd name="connsiteY5" fmla="*/ 0 h 976081"/>
              <a:gd name="connsiteX6" fmla="*/ 811231 w 1030703"/>
              <a:gd name="connsiteY6" fmla="*/ 29759 h 976081"/>
              <a:gd name="connsiteX7" fmla="*/ 840989 w 1030703"/>
              <a:gd name="connsiteY7" fmla="*/ 101603 h 976081"/>
              <a:gd name="connsiteX8" fmla="*/ 840990 w 1030703"/>
              <a:gd name="connsiteY8" fmla="*/ 507998 h 976081"/>
              <a:gd name="connsiteX9" fmla="*/ 811231 w 1030703"/>
              <a:gd name="connsiteY9" fmla="*/ 579841 h 976081"/>
              <a:gd name="connsiteX10" fmla="*/ 739387 w 1030703"/>
              <a:gd name="connsiteY10" fmla="*/ 609600 h 976081"/>
              <a:gd name="connsiteX11" fmla="*/ 104392 w 1030703"/>
              <a:gd name="connsiteY11" fmla="*/ 609600 h 976081"/>
              <a:gd name="connsiteX12" fmla="*/ 951237 w 1030703"/>
              <a:gd name="connsiteY12" fmla="*/ 758757 h 976081"/>
              <a:gd name="connsiteX13" fmla="*/ 581189 w 1030703"/>
              <a:gd name="connsiteY13" fmla="*/ 976081 h 976081"/>
              <a:gd name="connsiteX0" fmla="*/ 29759 w 1092202"/>
              <a:gd name="connsiteY0" fmla="*/ 579841 h 976081"/>
              <a:gd name="connsiteX1" fmla="*/ 1 w 1092202"/>
              <a:gd name="connsiteY1" fmla="*/ 507997 h 976081"/>
              <a:gd name="connsiteX2" fmla="*/ 0 w 1092202"/>
              <a:gd name="connsiteY2" fmla="*/ 101602 h 976081"/>
              <a:gd name="connsiteX3" fmla="*/ 29759 w 1092202"/>
              <a:gd name="connsiteY3" fmla="*/ 29759 h 976081"/>
              <a:gd name="connsiteX4" fmla="*/ 101603 w 1092202"/>
              <a:gd name="connsiteY4" fmla="*/ 1 h 976081"/>
              <a:gd name="connsiteX5" fmla="*/ 736598 w 1092202"/>
              <a:gd name="connsiteY5" fmla="*/ 0 h 976081"/>
              <a:gd name="connsiteX6" fmla="*/ 808441 w 1092202"/>
              <a:gd name="connsiteY6" fmla="*/ 29759 h 976081"/>
              <a:gd name="connsiteX7" fmla="*/ 838199 w 1092202"/>
              <a:gd name="connsiteY7" fmla="*/ 101603 h 976081"/>
              <a:gd name="connsiteX8" fmla="*/ 838200 w 1092202"/>
              <a:gd name="connsiteY8" fmla="*/ 507998 h 976081"/>
              <a:gd name="connsiteX9" fmla="*/ 808441 w 1092202"/>
              <a:gd name="connsiteY9" fmla="*/ 579841 h 976081"/>
              <a:gd name="connsiteX10" fmla="*/ 736597 w 1092202"/>
              <a:gd name="connsiteY10" fmla="*/ 609600 h 976081"/>
              <a:gd name="connsiteX11" fmla="*/ 1092202 w 1092202"/>
              <a:gd name="connsiteY11" fmla="*/ 609600 h 976081"/>
              <a:gd name="connsiteX12" fmla="*/ 948447 w 1092202"/>
              <a:gd name="connsiteY12" fmla="*/ 758757 h 976081"/>
              <a:gd name="connsiteX13" fmla="*/ 578399 w 1092202"/>
              <a:gd name="connsiteY13" fmla="*/ 976081 h 976081"/>
              <a:gd name="connsiteX0" fmla="*/ 29759 w 1092202"/>
              <a:gd name="connsiteY0" fmla="*/ 634748 h 1030988"/>
              <a:gd name="connsiteX1" fmla="*/ 1 w 1092202"/>
              <a:gd name="connsiteY1" fmla="*/ 562904 h 1030988"/>
              <a:gd name="connsiteX2" fmla="*/ 0 w 1092202"/>
              <a:gd name="connsiteY2" fmla="*/ 156509 h 1030988"/>
              <a:gd name="connsiteX3" fmla="*/ 29759 w 1092202"/>
              <a:gd name="connsiteY3" fmla="*/ 84666 h 1030988"/>
              <a:gd name="connsiteX4" fmla="*/ 101603 w 1092202"/>
              <a:gd name="connsiteY4" fmla="*/ 54908 h 1030988"/>
              <a:gd name="connsiteX5" fmla="*/ 736598 w 1092202"/>
              <a:gd name="connsiteY5" fmla="*/ 54907 h 1030988"/>
              <a:gd name="connsiteX6" fmla="*/ 808441 w 1092202"/>
              <a:gd name="connsiteY6" fmla="*/ 84666 h 1030988"/>
              <a:gd name="connsiteX7" fmla="*/ 838200 w 1092202"/>
              <a:gd name="connsiteY7" fmla="*/ 562905 h 1030988"/>
              <a:gd name="connsiteX8" fmla="*/ 808441 w 1092202"/>
              <a:gd name="connsiteY8" fmla="*/ 634748 h 1030988"/>
              <a:gd name="connsiteX9" fmla="*/ 736597 w 1092202"/>
              <a:gd name="connsiteY9" fmla="*/ 664507 h 1030988"/>
              <a:gd name="connsiteX10" fmla="*/ 1092202 w 1092202"/>
              <a:gd name="connsiteY10" fmla="*/ 664507 h 1030988"/>
              <a:gd name="connsiteX11" fmla="*/ 948447 w 1092202"/>
              <a:gd name="connsiteY11" fmla="*/ 813664 h 1030988"/>
              <a:gd name="connsiteX12" fmla="*/ 578399 w 1092202"/>
              <a:gd name="connsiteY12" fmla="*/ 1030988 h 1030988"/>
              <a:gd name="connsiteX0" fmla="*/ 29759 w 1092202"/>
              <a:gd name="connsiteY0" fmla="*/ 579841 h 976081"/>
              <a:gd name="connsiteX1" fmla="*/ 1 w 1092202"/>
              <a:gd name="connsiteY1" fmla="*/ 507997 h 976081"/>
              <a:gd name="connsiteX2" fmla="*/ 0 w 1092202"/>
              <a:gd name="connsiteY2" fmla="*/ 101602 h 976081"/>
              <a:gd name="connsiteX3" fmla="*/ 29759 w 1092202"/>
              <a:gd name="connsiteY3" fmla="*/ 29759 h 976081"/>
              <a:gd name="connsiteX4" fmla="*/ 101603 w 1092202"/>
              <a:gd name="connsiteY4" fmla="*/ 1 h 976081"/>
              <a:gd name="connsiteX5" fmla="*/ 736598 w 1092202"/>
              <a:gd name="connsiteY5" fmla="*/ 0 h 976081"/>
              <a:gd name="connsiteX6" fmla="*/ 838200 w 1092202"/>
              <a:gd name="connsiteY6" fmla="*/ 507998 h 976081"/>
              <a:gd name="connsiteX7" fmla="*/ 808441 w 1092202"/>
              <a:gd name="connsiteY7" fmla="*/ 579841 h 976081"/>
              <a:gd name="connsiteX8" fmla="*/ 736597 w 1092202"/>
              <a:gd name="connsiteY8" fmla="*/ 609600 h 976081"/>
              <a:gd name="connsiteX9" fmla="*/ 1092202 w 1092202"/>
              <a:gd name="connsiteY9" fmla="*/ 609600 h 976081"/>
              <a:gd name="connsiteX10" fmla="*/ 948447 w 1092202"/>
              <a:gd name="connsiteY10" fmla="*/ 758757 h 976081"/>
              <a:gd name="connsiteX11" fmla="*/ 578399 w 1092202"/>
              <a:gd name="connsiteY11" fmla="*/ 976081 h 976081"/>
              <a:gd name="connsiteX0" fmla="*/ 29759 w 1115536"/>
              <a:gd name="connsiteY0" fmla="*/ 579841 h 976081"/>
              <a:gd name="connsiteX1" fmla="*/ 1 w 1115536"/>
              <a:gd name="connsiteY1" fmla="*/ 507997 h 976081"/>
              <a:gd name="connsiteX2" fmla="*/ 0 w 1115536"/>
              <a:gd name="connsiteY2" fmla="*/ 101602 h 976081"/>
              <a:gd name="connsiteX3" fmla="*/ 29759 w 1115536"/>
              <a:gd name="connsiteY3" fmla="*/ 29759 h 976081"/>
              <a:gd name="connsiteX4" fmla="*/ 101603 w 1115536"/>
              <a:gd name="connsiteY4" fmla="*/ 1 h 976081"/>
              <a:gd name="connsiteX5" fmla="*/ 736598 w 1115536"/>
              <a:gd name="connsiteY5" fmla="*/ 0 h 976081"/>
              <a:gd name="connsiteX6" fmla="*/ 838200 w 1115536"/>
              <a:gd name="connsiteY6" fmla="*/ 507998 h 976081"/>
              <a:gd name="connsiteX7" fmla="*/ 808441 w 1115536"/>
              <a:gd name="connsiteY7" fmla="*/ 579841 h 976081"/>
              <a:gd name="connsiteX8" fmla="*/ 1092202 w 1115536"/>
              <a:gd name="connsiteY8" fmla="*/ 609600 h 976081"/>
              <a:gd name="connsiteX9" fmla="*/ 948447 w 1115536"/>
              <a:gd name="connsiteY9" fmla="*/ 758757 h 976081"/>
              <a:gd name="connsiteX10" fmla="*/ 578399 w 1115536"/>
              <a:gd name="connsiteY10" fmla="*/ 976081 h 976081"/>
              <a:gd name="connsiteX0" fmla="*/ 29759 w 1110576"/>
              <a:gd name="connsiteY0" fmla="*/ 579841 h 976081"/>
              <a:gd name="connsiteX1" fmla="*/ 1 w 1110576"/>
              <a:gd name="connsiteY1" fmla="*/ 507997 h 976081"/>
              <a:gd name="connsiteX2" fmla="*/ 0 w 1110576"/>
              <a:gd name="connsiteY2" fmla="*/ 101602 h 976081"/>
              <a:gd name="connsiteX3" fmla="*/ 29759 w 1110576"/>
              <a:gd name="connsiteY3" fmla="*/ 29759 h 976081"/>
              <a:gd name="connsiteX4" fmla="*/ 101603 w 1110576"/>
              <a:gd name="connsiteY4" fmla="*/ 1 h 976081"/>
              <a:gd name="connsiteX5" fmla="*/ 736598 w 1110576"/>
              <a:gd name="connsiteY5" fmla="*/ 0 h 976081"/>
              <a:gd name="connsiteX6" fmla="*/ 838200 w 1110576"/>
              <a:gd name="connsiteY6" fmla="*/ 507998 h 976081"/>
              <a:gd name="connsiteX7" fmla="*/ 1092202 w 1110576"/>
              <a:gd name="connsiteY7" fmla="*/ 609600 h 976081"/>
              <a:gd name="connsiteX8" fmla="*/ 948447 w 1110576"/>
              <a:gd name="connsiteY8" fmla="*/ 758757 h 976081"/>
              <a:gd name="connsiteX9" fmla="*/ 578399 w 1110576"/>
              <a:gd name="connsiteY9" fmla="*/ 976081 h 976081"/>
              <a:gd name="connsiteX0" fmla="*/ 29759 w 1127510"/>
              <a:gd name="connsiteY0" fmla="*/ 579841 h 976081"/>
              <a:gd name="connsiteX1" fmla="*/ 1 w 1127510"/>
              <a:gd name="connsiteY1" fmla="*/ 507997 h 976081"/>
              <a:gd name="connsiteX2" fmla="*/ 0 w 1127510"/>
              <a:gd name="connsiteY2" fmla="*/ 101602 h 976081"/>
              <a:gd name="connsiteX3" fmla="*/ 29759 w 1127510"/>
              <a:gd name="connsiteY3" fmla="*/ 29759 h 976081"/>
              <a:gd name="connsiteX4" fmla="*/ 101603 w 1127510"/>
              <a:gd name="connsiteY4" fmla="*/ 1 h 976081"/>
              <a:gd name="connsiteX5" fmla="*/ 736598 w 1127510"/>
              <a:gd name="connsiteY5" fmla="*/ 0 h 976081"/>
              <a:gd name="connsiteX6" fmla="*/ 1092202 w 1127510"/>
              <a:gd name="connsiteY6" fmla="*/ 609600 h 976081"/>
              <a:gd name="connsiteX7" fmla="*/ 948447 w 1127510"/>
              <a:gd name="connsiteY7" fmla="*/ 758757 h 976081"/>
              <a:gd name="connsiteX8" fmla="*/ 578399 w 1127510"/>
              <a:gd name="connsiteY8" fmla="*/ 976081 h 976081"/>
              <a:gd name="connsiteX0" fmla="*/ 29759 w 1118569"/>
              <a:gd name="connsiteY0" fmla="*/ 579841 h 976081"/>
              <a:gd name="connsiteX1" fmla="*/ 1 w 1118569"/>
              <a:gd name="connsiteY1" fmla="*/ 507997 h 976081"/>
              <a:gd name="connsiteX2" fmla="*/ 0 w 1118569"/>
              <a:gd name="connsiteY2" fmla="*/ 101602 h 976081"/>
              <a:gd name="connsiteX3" fmla="*/ 29759 w 1118569"/>
              <a:gd name="connsiteY3" fmla="*/ 29759 h 976081"/>
              <a:gd name="connsiteX4" fmla="*/ 101603 w 1118569"/>
              <a:gd name="connsiteY4" fmla="*/ 1 h 976081"/>
              <a:gd name="connsiteX5" fmla="*/ 736598 w 1118569"/>
              <a:gd name="connsiteY5" fmla="*/ 0 h 976081"/>
              <a:gd name="connsiteX6" fmla="*/ 1092202 w 1118569"/>
              <a:gd name="connsiteY6" fmla="*/ 609600 h 976081"/>
              <a:gd name="connsiteX7" fmla="*/ 578399 w 1118569"/>
              <a:gd name="connsiteY7" fmla="*/ 976081 h 976081"/>
              <a:gd name="connsiteX0" fmla="*/ 29759 w 1118569"/>
              <a:gd name="connsiteY0" fmla="*/ 579841 h 609600"/>
              <a:gd name="connsiteX1" fmla="*/ 1 w 1118569"/>
              <a:gd name="connsiteY1" fmla="*/ 507997 h 609600"/>
              <a:gd name="connsiteX2" fmla="*/ 0 w 1118569"/>
              <a:gd name="connsiteY2" fmla="*/ 101602 h 609600"/>
              <a:gd name="connsiteX3" fmla="*/ 29759 w 1118569"/>
              <a:gd name="connsiteY3" fmla="*/ 29759 h 609600"/>
              <a:gd name="connsiteX4" fmla="*/ 101603 w 1118569"/>
              <a:gd name="connsiteY4" fmla="*/ 1 h 609600"/>
              <a:gd name="connsiteX5" fmla="*/ 736598 w 1118569"/>
              <a:gd name="connsiteY5" fmla="*/ 0 h 609600"/>
              <a:gd name="connsiteX6" fmla="*/ 1092202 w 1118569"/>
              <a:gd name="connsiteY6" fmla="*/ 609600 h 609600"/>
              <a:gd name="connsiteX0" fmla="*/ 29759 w 736598"/>
              <a:gd name="connsiteY0" fmla="*/ 579841 h 579841"/>
              <a:gd name="connsiteX1" fmla="*/ 1 w 736598"/>
              <a:gd name="connsiteY1" fmla="*/ 507997 h 579841"/>
              <a:gd name="connsiteX2" fmla="*/ 0 w 736598"/>
              <a:gd name="connsiteY2" fmla="*/ 101602 h 579841"/>
              <a:gd name="connsiteX3" fmla="*/ 29759 w 736598"/>
              <a:gd name="connsiteY3" fmla="*/ 29759 h 579841"/>
              <a:gd name="connsiteX4" fmla="*/ 101603 w 736598"/>
              <a:gd name="connsiteY4" fmla="*/ 1 h 579841"/>
              <a:gd name="connsiteX5" fmla="*/ 736598 w 736598"/>
              <a:gd name="connsiteY5" fmla="*/ 0 h 579841"/>
              <a:gd name="connsiteX0" fmla="*/ 1 w 736598"/>
              <a:gd name="connsiteY0" fmla="*/ 507997 h 507997"/>
              <a:gd name="connsiteX1" fmla="*/ 0 w 736598"/>
              <a:gd name="connsiteY1" fmla="*/ 101602 h 507997"/>
              <a:gd name="connsiteX2" fmla="*/ 29759 w 736598"/>
              <a:gd name="connsiteY2" fmla="*/ 29759 h 507997"/>
              <a:gd name="connsiteX3" fmla="*/ 101603 w 736598"/>
              <a:gd name="connsiteY3" fmla="*/ 1 h 507997"/>
              <a:gd name="connsiteX4" fmla="*/ 736598 w 736598"/>
              <a:gd name="connsiteY4" fmla="*/ 0 h 507997"/>
              <a:gd name="connsiteX0" fmla="*/ 1 w 736598"/>
              <a:gd name="connsiteY0" fmla="*/ 507997 h 507997"/>
              <a:gd name="connsiteX1" fmla="*/ 0 w 736598"/>
              <a:gd name="connsiteY1" fmla="*/ 101602 h 507997"/>
              <a:gd name="connsiteX2" fmla="*/ 29759 w 736598"/>
              <a:gd name="connsiteY2" fmla="*/ 29759 h 507997"/>
              <a:gd name="connsiteX3" fmla="*/ 27943 w 736598"/>
              <a:gd name="connsiteY3" fmla="*/ 1 h 507997"/>
              <a:gd name="connsiteX4" fmla="*/ 736598 w 736598"/>
              <a:gd name="connsiteY4" fmla="*/ 0 h 507997"/>
              <a:gd name="connsiteX0" fmla="*/ 1 w 736598"/>
              <a:gd name="connsiteY0" fmla="*/ 507997 h 507997"/>
              <a:gd name="connsiteX1" fmla="*/ 0 w 736598"/>
              <a:gd name="connsiteY1" fmla="*/ 101602 h 507997"/>
              <a:gd name="connsiteX2" fmla="*/ 8713 w 736598"/>
              <a:gd name="connsiteY2" fmla="*/ 29759 h 507997"/>
              <a:gd name="connsiteX3" fmla="*/ 27943 w 736598"/>
              <a:gd name="connsiteY3" fmla="*/ 1 h 507997"/>
              <a:gd name="connsiteX4" fmla="*/ 736598 w 736598"/>
              <a:gd name="connsiteY4" fmla="*/ 0 h 507997"/>
              <a:gd name="connsiteX0" fmla="*/ 1 w 736598"/>
              <a:gd name="connsiteY0" fmla="*/ 507997 h 507997"/>
              <a:gd name="connsiteX1" fmla="*/ 0 w 736598"/>
              <a:gd name="connsiteY1" fmla="*/ 101602 h 507997"/>
              <a:gd name="connsiteX2" fmla="*/ 8713 w 736598"/>
              <a:gd name="connsiteY2" fmla="*/ 29759 h 507997"/>
              <a:gd name="connsiteX3" fmla="*/ 27943 w 736598"/>
              <a:gd name="connsiteY3" fmla="*/ 1 h 507997"/>
              <a:gd name="connsiteX4" fmla="*/ 736598 w 736598"/>
              <a:gd name="connsiteY4" fmla="*/ 0 h 507997"/>
              <a:gd name="connsiteX0" fmla="*/ 94824 w 831421"/>
              <a:gd name="connsiteY0" fmla="*/ 507997 h 507997"/>
              <a:gd name="connsiteX1" fmla="*/ 94823 w 831421"/>
              <a:gd name="connsiteY1" fmla="*/ 101602 h 507997"/>
              <a:gd name="connsiteX2" fmla="*/ 122766 w 831421"/>
              <a:gd name="connsiteY2" fmla="*/ 1 h 507997"/>
              <a:gd name="connsiteX3" fmla="*/ 831421 w 831421"/>
              <a:gd name="connsiteY3" fmla="*/ 0 h 507997"/>
              <a:gd name="connsiteX0" fmla="*/ 11628 w 748225"/>
              <a:gd name="connsiteY0" fmla="*/ 507997 h 507997"/>
              <a:gd name="connsiteX1" fmla="*/ 11627 w 748225"/>
              <a:gd name="connsiteY1" fmla="*/ 101602 h 507997"/>
              <a:gd name="connsiteX2" fmla="*/ 39570 w 748225"/>
              <a:gd name="connsiteY2" fmla="*/ 1 h 507997"/>
              <a:gd name="connsiteX3" fmla="*/ 748225 w 748225"/>
              <a:gd name="connsiteY3" fmla="*/ 0 h 507997"/>
              <a:gd name="connsiteX0" fmla="*/ 11628 w 748225"/>
              <a:gd name="connsiteY0" fmla="*/ 507997 h 507997"/>
              <a:gd name="connsiteX1" fmla="*/ 11627 w 748225"/>
              <a:gd name="connsiteY1" fmla="*/ 101602 h 507997"/>
              <a:gd name="connsiteX2" fmla="*/ 39570 w 748225"/>
              <a:gd name="connsiteY2" fmla="*/ 1 h 507997"/>
              <a:gd name="connsiteX3" fmla="*/ 748225 w 748225"/>
              <a:gd name="connsiteY3" fmla="*/ 0 h 507997"/>
              <a:gd name="connsiteX0" fmla="*/ 11628 w 748225"/>
              <a:gd name="connsiteY0" fmla="*/ 507997 h 507997"/>
              <a:gd name="connsiteX1" fmla="*/ 11627 w 748225"/>
              <a:gd name="connsiteY1" fmla="*/ 101602 h 507997"/>
              <a:gd name="connsiteX2" fmla="*/ 39570 w 748225"/>
              <a:gd name="connsiteY2" fmla="*/ 1 h 507997"/>
              <a:gd name="connsiteX3" fmla="*/ 748225 w 748225"/>
              <a:gd name="connsiteY3" fmla="*/ 0 h 507997"/>
              <a:gd name="connsiteX0" fmla="*/ 605 w 737202"/>
              <a:gd name="connsiteY0" fmla="*/ 507997 h 507997"/>
              <a:gd name="connsiteX1" fmla="*/ 604 w 737202"/>
              <a:gd name="connsiteY1" fmla="*/ 101602 h 507997"/>
              <a:gd name="connsiteX2" fmla="*/ 28547 w 737202"/>
              <a:gd name="connsiteY2" fmla="*/ 1 h 507997"/>
              <a:gd name="connsiteX3" fmla="*/ 737202 w 737202"/>
              <a:gd name="connsiteY3" fmla="*/ 0 h 507997"/>
              <a:gd name="connsiteX0" fmla="*/ 911 w 737508"/>
              <a:gd name="connsiteY0" fmla="*/ 507997 h 507997"/>
              <a:gd name="connsiteX1" fmla="*/ 910 w 737508"/>
              <a:gd name="connsiteY1" fmla="*/ 101602 h 507997"/>
              <a:gd name="connsiteX2" fmla="*/ 18461 w 737508"/>
              <a:gd name="connsiteY2" fmla="*/ 1 h 507997"/>
              <a:gd name="connsiteX3" fmla="*/ 737508 w 737508"/>
              <a:gd name="connsiteY3" fmla="*/ 0 h 507997"/>
              <a:gd name="connsiteX0" fmla="*/ 11303 w 747900"/>
              <a:gd name="connsiteY0" fmla="*/ 507997 h 507997"/>
              <a:gd name="connsiteX1" fmla="*/ 11302 w 747900"/>
              <a:gd name="connsiteY1" fmla="*/ 101602 h 507997"/>
              <a:gd name="connsiteX2" fmla="*/ 18461 w 747900"/>
              <a:gd name="connsiteY2" fmla="*/ 1 h 507997"/>
              <a:gd name="connsiteX3" fmla="*/ 747900 w 747900"/>
              <a:gd name="connsiteY3" fmla="*/ 0 h 507997"/>
              <a:gd name="connsiteX0" fmla="*/ 2535 w 739132"/>
              <a:gd name="connsiteY0" fmla="*/ 507997 h 507997"/>
              <a:gd name="connsiteX1" fmla="*/ 2534 w 739132"/>
              <a:gd name="connsiteY1" fmla="*/ 101602 h 507997"/>
              <a:gd name="connsiteX2" fmla="*/ 9693 w 739132"/>
              <a:gd name="connsiteY2" fmla="*/ 1 h 507997"/>
              <a:gd name="connsiteX3" fmla="*/ 739132 w 739132"/>
              <a:gd name="connsiteY3" fmla="*/ 0 h 507997"/>
              <a:gd name="connsiteX0" fmla="*/ 2535 w 739132"/>
              <a:gd name="connsiteY0" fmla="*/ 507997 h 507997"/>
              <a:gd name="connsiteX1" fmla="*/ 2534 w 739132"/>
              <a:gd name="connsiteY1" fmla="*/ 101602 h 507997"/>
              <a:gd name="connsiteX2" fmla="*/ 9693 w 739132"/>
              <a:gd name="connsiteY2" fmla="*/ 1 h 507997"/>
              <a:gd name="connsiteX3" fmla="*/ 739132 w 739132"/>
              <a:gd name="connsiteY3" fmla="*/ 0 h 507997"/>
              <a:gd name="connsiteX0" fmla="*/ 911 w 737508"/>
              <a:gd name="connsiteY0" fmla="*/ 507997 h 507997"/>
              <a:gd name="connsiteX1" fmla="*/ 910 w 737508"/>
              <a:gd name="connsiteY1" fmla="*/ 101602 h 507997"/>
              <a:gd name="connsiteX2" fmla="*/ 8069 w 737508"/>
              <a:gd name="connsiteY2" fmla="*/ 1 h 507997"/>
              <a:gd name="connsiteX3" fmla="*/ 737508 w 737508"/>
              <a:gd name="connsiteY3" fmla="*/ 0 h 507997"/>
              <a:gd name="connsiteX0" fmla="*/ 911 w 737508"/>
              <a:gd name="connsiteY0" fmla="*/ 507997 h 507997"/>
              <a:gd name="connsiteX1" fmla="*/ 910 w 737508"/>
              <a:gd name="connsiteY1" fmla="*/ 101602 h 507997"/>
              <a:gd name="connsiteX2" fmla="*/ 8069 w 737508"/>
              <a:gd name="connsiteY2" fmla="*/ 1 h 507997"/>
              <a:gd name="connsiteX3" fmla="*/ 737508 w 737508"/>
              <a:gd name="connsiteY3" fmla="*/ 0 h 50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08" h="507997">
                <a:moveTo>
                  <a:pt x="911" y="507997"/>
                </a:moveTo>
                <a:cubicBezTo>
                  <a:pt x="911" y="372532"/>
                  <a:pt x="910" y="237067"/>
                  <a:pt x="910" y="101602"/>
                </a:cubicBezTo>
                <a:cubicBezTo>
                  <a:pt x="1605" y="40749"/>
                  <a:pt x="0" y="5029"/>
                  <a:pt x="8069" y="1"/>
                </a:cubicBezTo>
                <a:lnTo>
                  <a:pt x="737508" y="0"/>
                </a:lnTo>
              </a:path>
            </a:pathLst>
          </a:cu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haroni" pitchFamily="2" charset="-79"/>
          <a:ea typeface="Aharoni"/>
          <a:cs typeface="Aharoni" pitchFamily="2" charset="-79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haroni"/>
          <a:ea typeface="Aharoni"/>
          <a:cs typeface="Aharon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miller@duke.edu" TargetMode="External"/><Relationship Id="rId2" Type="http://schemas.openxmlformats.org/officeDocument/2006/relationships/hyperlink" Target="mailto:rlj33@duk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752600" y="3352800"/>
            <a:ext cx="6172200" cy="914400"/>
          </a:xfrm>
        </p:spPr>
        <p:txBody>
          <a:bodyPr/>
          <a:lstStyle/>
          <a:p>
            <a:pPr algn="ctr"/>
            <a:r>
              <a:rPr lang="en-US" sz="4000" smtClean="0">
                <a:latin typeface="Aharoni"/>
                <a:cs typeface="Aharoni"/>
              </a:rPr>
              <a:t>Deploying 802.11n Pilot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73914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Tammy </a:t>
            </a:r>
            <a:r>
              <a:rPr lang="en-US" sz="2400" dirty="0" err="1" smtClean="0"/>
              <a:t>Closs</a:t>
            </a: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Bob Johnson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Kevin Miller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14339" name="Picture 3" descr="duke-shie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3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Intensive Testing</a:t>
            </a:r>
          </a:p>
        </p:txBody>
      </p:sp>
      <p:pic>
        <p:nvPicPr>
          <p:cNvPr id="4" name="Content Placeholder 3" descr="DSC_1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3581400"/>
            <a:ext cx="3438144" cy="22860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DSC_1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3200400" cy="2127926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IMG_3077.jpg"/>
          <p:cNvPicPr>
            <a:picLocks noChangeAspect="1"/>
          </p:cNvPicPr>
          <p:nvPr/>
        </p:nvPicPr>
        <p:blipFill>
          <a:blip r:embed="rId4" cstate="print"/>
          <a:srcRect t="13793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  <p:pic>
        <p:nvPicPr>
          <p:cNvPr id="8" name="Picture 7" descr="DSC_1584.JPG"/>
          <p:cNvPicPr>
            <a:picLocks noChangeAspect="1"/>
          </p:cNvPicPr>
          <p:nvPr/>
        </p:nvPicPr>
        <p:blipFill>
          <a:blip r:embed="rId5" cstate="print"/>
          <a:srcRect l="22153" r="17794" b="20071"/>
          <a:stretch>
            <a:fillRect/>
          </a:stretch>
        </p:blipFill>
        <p:spPr>
          <a:xfrm>
            <a:off x="5867400" y="2057400"/>
            <a:ext cx="2238774" cy="19812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Experiences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40%+ connecting with 802.11n</a:t>
            </a:r>
          </a:p>
          <a:p>
            <a:pPr lvl="1"/>
            <a:r>
              <a:rPr lang="en-US" smtClean="0"/>
              <a:t>MacBook</a:t>
            </a:r>
          </a:p>
          <a:p>
            <a:pPr lvl="1"/>
            <a:r>
              <a:rPr lang="en-US" smtClean="0"/>
              <a:t>Dell, Lenovo, others</a:t>
            </a:r>
          </a:p>
          <a:p>
            <a:r>
              <a:rPr lang="en-US" smtClean="0"/>
              <a:t>129Mbps+ peak throughput (11n clients)</a:t>
            </a:r>
          </a:p>
          <a:p>
            <a:r>
              <a:rPr lang="en-US" smtClean="0"/>
              <a:t>802.11g client: 2x faster on 11n AP compared to 11g AP</a:t>
            </a:r>
          </a:p>
          <a:p>
            <a:pPr lvl="1"/>
            <a:r>
              <a:rPr lang="en-US" smtClean="0"/>
              <a:t>Especially pronounced at greater distances</a:t>
            </a:r>
          </a:p>
        </p:txBody>
      </p:sp>
      <p:pic>
        <p:nvPicPr>
          <p:cNvPr id="4" name="Picture 3" descr="wireless controller.JPG"/>
          <p:cNvPicPr>
            <a:picLocks noChangeAspect="1"/>
          </p:cNvPicPr>
          <p:nvPr/>
        </p:nvPicPr>
        <p:blipFill>
          <a:blip r:embed="rId2" cstate="print"/>
          <a:srcRect t="21667" b="2777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3735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Campus-wide 802.11n rollout over next 6-9 months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1:1 swap of existing 802.11a/b/g APs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Completing wireless deployment in </a:t>
            </a:r>
            <a:r>
              <a:rPr lang="en-US" dirty="0" err="1" smtClean="0"/>
              <a:t>reshalls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new laptops to have 802.11n radios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Prioritizing locations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Teaching and learning spaces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Greenfield opportunities (“New Campus”)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mitigation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802.11n standard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PoE</a:t>
            </a:r>
            <a:r>
              <a:rPr lang="en-US" dirty="0" smtClean="0"/>
              <a:t>, </a:t>
            </a:r>
            <a:r>
              <a:rPr lang="en-US" dirty="0" err="1" smtClean="0"/>
              <a:t>GbE</a:t>
            </a:r>
            <a:r>
              <a:rPr lang="en-US" dirty="0" smtClean="0"/>
              <a:t> connectivity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5" name="Picture 4" descr="epworthbalcony.JPG"/>
          <p:cNvPicPr>
            <a:picLocks noChangeAspect="1"/>
          </p:cNvPicPr>
          <p:nvPr/>
        </p:nvPicPr>
        <p:blipFill>
          <a:blip r:embed="rId2"/>
          <a:srcRect b="15000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Financial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4419600" cy="4373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Evaluation of funding approach for wired and wireless networks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Wireless installed with one-time funds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Wired network: ongoing refresh budget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802.11n upgrade: advancing planned 4 year refresh cycle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Observation: wired network size decreases, yet cost per port will increase (</a:t>
            </a:r>
            <a:r>
              <a:rPr lang="en-US" sz="2400" dirty="0" err="1" smtClean="0"/>
              <a:t>GbE</a:t>
            </a:r>
            <a:r>
              <a:rPr lang="en-US" sz="2400" dirty="0" smtClean="0"/>
              <a:t>, 10GbE)</a:t>
            </a:r>
            <a:endParaRPr lang="en-US" sz="2000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5334000" y="1676400"/>
          <a:ext cx="3533774" cy="238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34000" y="3962400"/>
          <a:ext cx="3505200" cy="243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9" name="Picture 2" descr="C:\Users\Kevin Miller\AppData\Local\Microsoft\Windows\Temporary Internet Files\Content.IE5\5MWRWGYR\MCj041276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838200"/>
            <a:ext cx="19192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Future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449763"/>
          </a:xfrm>
        </p:spPr>
        <p:txBody>
          <a:bodyPr/>
          <a:lstStyle/>
          <a:p>
            <a:r>
              <a:rPr lang="en-US" smtClean="0"/>
              <a:t>Experimenting with HDTV-over-WiFi</a:t>
            </a:r>
          </a:p>
          <a:p>
            <a:r>
              <a:rPr lang="en-US" smtClean="0"/>
              <a:t>Preparing for phase-out of 802.11b</a:t>
            </a:r>
          </a:p>
          <a:p>
            <a:pPr lvl="1"/>
            <a:r>
              <a:rPr lang="en-US" smtClean="0"/>
              <a:t>Legacy devices v. leading edge</a:t>
            </a:r>
          </a:p>
          <a:p>
            <a:pPr lvl="2"/>
            <a:r>
              <a:rPr lang="en-US" smtClean="0"/>
              <a:t>Refresh issues with Auxiliaries (inventory, PoS)</a:t>
            </a:r>
          </a:p>
          <a:p>
            <a:r>
              <a:rPr lang="en-US" smtClean="0"/>
              <a:t>VoWiFi</a:t>
            </a:r>
          </a:p>
          <a:p>
            <a:pPr lvl="1"/>
            <a:r>
              <a:rPr lang="en-US" smtClean="0"/>
              <a:t>Location, E911</a:t>
            </a:r>
          </a:p>
        </p:txBody>
      </p:sp>
      <p:pic>
        <p:nvPicPr>
          <p:cNvPr id="27651" name="Picture 3" descr="spt1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33400"/>
            <a:ext cx="914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7921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0" y="544513"/>
            <a:ext cx="501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Questions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20000" cy="4373563"/>
          </a:xfrm>
        </p:spPr>
        <p:txBody>
          <a:bodyPr/>
          <a:lstStyle/>
          <a:p>
            <a:r>
              <a:rPr lang="en-US" smtClean="0"/>
              <a:t>Future of wired VoIP phones?</a:t>
            </a:r>
          </a:p>
          <a:p>
            <a:r>
              <a:rPr lang="en-US" smtClean="0"/>
              <a:t>Future of wired ports?</a:t>
            </a:r>
          </a:p>
          <a:p>
            <a:r>
              <a:rPr lang="en-US" smtClean="0"/>
              <a:t>Laptop backup on wireless network?</a:t>
            </a:r>
          </a:p>
          <a:p>
            <a:r>
              <a:rPr lang="en-US" smtClean="0"/>
              <a:t>Gaming – suitable over wireless?</a:t>
            </a:r>
          </a:p>
          <a:p>
            <a:r>
              <a:rPr lang="en-US" smtClean="0"/>
              <a:t>Multicast applications on wireless? (IPTV)</a:t>
            </a:r>
          </a:p>
          <a:p>
            <a:r>
              <a:rPr lang="en-US" smtClean="0"/>
              <a:t>Wireless security &amp; usability</a:t>
            </a:r>
          </a:p>
          <a:p>
            <a:endParaRPr lang="en-US" smtClean="0"/>
          </a:p>
        </p:txBody>
      </p:sp>
      <p:pic>
        <p:nvPicPr>
          <p:cNvPr id="4" name="Picture 3" descr="kmp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57200"/>
            <a:ext cx="1447800" cy="1309914"/>
          </a:xfrm>
          <a:prstGeom prst="round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Contact Information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Bob Johnson</a:t>
            </a:r>
          </a:p>
          <a:p>
            <a:pPr lvl="1"/>
            <a:r>
              <a:rPr lang="en-US" smtClean="0">
                <a:hlinkClick r:id="rId2"/>
              </a:rPr>
              <a:t>rlj33@duke.edu</a:t>
            </a:r>
            <a:endParaRPr lang="en-US" smtClean="0"/>
          </a:p>
          <a:p>
            <a:pPr lvl="1"/>
            <a:r>
              <a:rPr lang="en-US" smtClean="0"/>
              <a:t>+1 919 668 1762</a:t>
            </a:r>
          </a:p>
          <a:p>
            <a:r>
              <a:rPr lang="en-US" smtClean="0"/>
              <a:t>Kevin Miller</a:t>
            </a:r>
          </a:p>
          <a:p>
            <a:pPr lvl="1"/>
            <a:r>
              <a:rPr lang="en-US" smtClean="0">
                <a:hlinkClick r:id="rId3"/>
              </a:rPr>
              <a:t>kevin.miller@duke.edu</a:t>
            </a:r>
            <a:endParaRPr lang="en-US" smtClean="0"/>
          </a:p>
          <a:p>
            <a:pPr lvl="1"/>
            <a:r>
              <a:rPr lang="en-US" smtClean="0"/>
              <a:t>+1 919 668 6484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pic>
        <p:nvPicPr>
          <p:cNvPr id="4" name="Picture 3" descr="kmpi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57200"/>
            <a:ext cx="1447800" cy="1309914"/>
          </a:xfrm>
          <a:prstGeom prst="round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Introducing Duke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4497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Research &amp; teaching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Medicine, nursing, basic sciences, genomics, clinical trials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Engineering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Social science, divinity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Environmental science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Law, Business, Public Policy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Hospitals, clinics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 life: athletics, residential life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Auxiliaries</a:t>
            </a:r>
          </a:p>
        </p:txBody>
      </p:sp>
      <p:pic>
        <p:nvPicPr>
          <p:cNvPr id="15363" name="Picture 3" descr="duke-shie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3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Metrics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5,500 undergraduate</a:t>
            </a:r>
          </a:p>
          <a:p>
            <a:r>
              <a:rPr lang="en-US" smtClean="0"/>
              <a:t>6,500 graduate</a:t>
            </a:r>
          </a:p>
          <a:p>
            <a:r>
              <a:rPr lang="en-US" smtClean="0"/>
              <a:t>8,000 faculty</a:t>
            </a:r>
          </a:p>
          <a:p>
            <a:r>
              <a:rPr lang="en-US" smtClean="0"/>
              <a:t>22,000 staff (incl. medicine)</a:t>
            </a:r>
          </a:p>
          <a:p>
            <a:r>
              <a:rPr lang="en-US" smtClean="0"/>
              <a:t>8,600 acres – 1,200 developed</a:t>
            </a:r>
          </a:p>
          <a:p>
            <a:r>
              <a:rPr lang="en-US" smtClean="0"/>
              <a:t>48,000 wired ports (excl. medicine)</a:t>
            </a:r>
          </a:p>
          <a:p>
            <a:r>
              <a:rPr lang="en-US" smtClean="0"/>
              <a:t>7TB+/day to/from Internet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1486"/>
            <a:ext cx="2286000" cy="1281114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east campus.png"/>
          <p:cNvPicPr>
            <a:picLocks noChangeAspect="1"/>
          </p:cNvPicPr>
          <p:nvPr/>
        </p:nvPicPr>
        <p:blipFill>
          <a:blip r:embed="rId2"/>
          <a:srcRect l="52508" t="59090" r="29333" b="27190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Campus Maps</a:t>
            </a:r>
          </a:p>
        </p:txBody>
      </p:sp>
      <p:pic>
        <p:nvPicPr>
          <p:cNvPr id="5" name="Picture 4" descr="west campus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2100"/>
            <a:ext cx="4114800" cy="30861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3" descr="east campus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000" t="10667" r="29333" b="11111"/>
          <a:stretch>
            <a:fillRect/>
          </a:stretch>
        </p:blipFill>
        <p:spPr>
          <a:xfrm>
            <a:off x="5638800" y="2895600"/>
            <a:ext cx="2895600" cy="2895600"/>
          </a:xfr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Backdrop for 802.11n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Duke Digital Initiative</a:t>
            </a:r>
          </a:p>
          <a:p>
            <a:pPr lvl="1"/>
            <a:r>
              <a:rPr lang="en-US" smtClean="0"/>
              <a:t>Inspired new uses for technology in academics</a:t>
            </a:r>
          </a:p>
          <a:p>
            <a:r>
              <a:rPr lang="en-US" smtClean="0"/>
              <a:t>Strategic Plan: Making a Difference</a:t>
            </a:r>
          </a:p>
          <a:p>
            <a:pPr lvl="1"/>
            <a:r>
              <a:rPr lang="en-US" smtClean="0"/>
              <a:t>$1.3B over 5-8 yrs (2</a:t>
            </a:r>
            <a:r>
              <a:rPr lang="en-US" baseline="30000" smtClean="0"/>
              <a:t>nd</a:t>
            </a:r>
            <a:r>
              <a:rPr lang="en-US" smtClean="0"/>
              <a:t> yr)</a:t>
            </a:r>
          </a:p>
          <a:p>
            <a:r>
              <a:rPr lang="en-US" smtClean="0"/>
              <a:t>Teaching &amp; Learning Center</a:t>
            </a:r>
          </a:p>
          <a:p>
            <a:pPr lvl="1"/>
            <a:r>
              <a:rPr lang="en-US" smtClean="0"/>
              <a:t>Classes as performances</a:t>
            </a:r>
          </a:p>
          <a:p>
            <a:pPr lvl="1"/>
            <a:r>
              <a:rPr lang="en-US" smtClean="0"/>
              <a:t>Primary access: wireless or wired?</a:t>
            </a:r>
          </a:p>
          <a:p>
            <a:pPr lvl="1"/>
            <a:endParaRPr lang="en-US" smtClean="0"/>
          </a:p>
        </p:txBody>
      </p:sp>
      <p:pic>
        <p:nvPicPr>
          <p:cNvPr id="4" name="Picture 3" descr="a2 5x7.JPG"/>
          <p:cNvPicPr>
            <a:picLocks noChangeAspect="1"/>
          </p:cNvPicPr>
          <p:nvPr/>
        </p:nvPicPr>
        <p:blipFill>
          <a:blip r:embed="rId2" cstate="print"/>
          <a:srcRect t="18669"/>
          <a:stretch>
            <a:fillRect/>
          </a:stretch>
        </p:blipFill>
        <p:spPr>
          <a:xfrm>
            <a:off x="6400800" y="466675"/>
            <a:ext cx="2286000" cy="1283544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Business Drivers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3657600" cy="4449763"/>
          </a:xfrm>
        </p:spPr>
        <p:txBody>
          <a:bodyPr/>
          <a:lstStyle/>
          <a:p>
            <a:r>
              <a:rPr lang="en-US" sz="2400" smtClean="0"/>
              <a:t>Increase in wireless connectivity</a:t>
            </a:r>
          </a:p>
          <a:p>
            <a:r>
              <a:rPr lang="en-US" sz="2400" smtClean="0"/>
              <a:t>Decrease in wired use</a:t>
            </a:r>
          </a:p>
          <a:p>
            <a:pPr lvl="1"/>
            <a:r>
              <a:rPr lang="en-US" sz="2000" smtClean="0"/>
              <a:t>Public wired ports (library) completely unused</a:t>
            </a:r>
          </a:p>
          <a:p>
            <a:r>
              <a:rPr lang="en-US" sz="2400" smtClean="0"/>
              <a:t>Increased need for mobility</a:t>
            </a:r>
          </a:p>
          <a:p>
            <a:pPr lvl="1"/>
            <a:endParaRPr lang="en-US" sz="200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648200" y="1905000"/>
          <a:ext cx="4067175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wireless users graph.jpg"/>
          <p:cNvPicPr>
            <a:picLocks noChangeAspect="1"/>
          </p:cNvPicPr>
          <p:nvPr/>
        </p:nvPicPr>
        <p:blipFill>
          <a:blip r:embed="rId3"/>
          <a:srcRect r="23397"/>
          <a:stretch>
            <a:fillRect/>
          </a:stretch>
        </p:blipFill>
        <p:spPr>
          <a:xfrm>
            <a:off x="6410325" y="676275"/>
            <a:ext cx="2276475" cy="10668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Current infrastructure</a:t>
            </a:r>
          </a:p>
        </p:txBody>
      </p:sp>
      <p:pic>
        <p:nvPicPr>
          <p:cNvPr id="5" name="Content Placeholder 4" descr="wireless controller and r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091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4267200" cy="4317074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371600" y="20574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1700 APs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867400" y="5257800"/>
            <a:ext cx="2286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+800 APs – Res. Halls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705600" y="2971800"/>
            <a:ext cx="1143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11 </a:t>
            </a:r>
            <a:r>
              <a:rPr lang="en-US" dirty="0" err="1"/>
              <a:t>WiSM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676400" y="54102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60% Coverage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802.11n First look</a:t>
            </a:r>
          </a:p>
        </p:txBody>
      </p:sp>
      <p:pic>
        <p:nvPicPr>
          <p:cNvPr id="4" name="Content Placeholder 3" descr="802.11n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589" t="18520" r="20537" b="7401"/>
          <a:stretch>
            <a:fillRect/>
          </a:stretch>
        </p:blipFill>
        <p:spPr>
          <a:xfrm>
            <a:off x="2438400" y="2057400"/>
            <a:ext cx="4724400" cy="377952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1st fl entrance 3.JPG"/>
          <p:cNvPicPr>
            <a:picLocks noChangeAspect="1"/>
          </p:cNvPicPr>
          <p:nvPr/>
        </p:nvPicPr>
        <p:blipFill>
          <a:blip r:embed="rId3" cstate="print"/>
          <a:srcRect l="16282" t="24444" r="15449" b="24445"/>
          <a:stretch>
            <a:fillRect/>
          </a:stretch>
        </p:blipFill>
        <p:spPr>
          <a:xfrm>
            <a:off x="6400800" y="457200"/>
            <a:ext cx="2286000" cy="1283595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haroni"/>
                <a:cs typeface="Aharoni"/>
              </a:rPr>
              <a:t>Pilot Environment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Epworth Residence Hall</a:t>
            </a:r>
          </a:p>
          <a:p>
            <a:pPr lvl="1"/>
            <a:r>
              <a:rPr lang="en-US" smtClean="0"/>
              <a:t>16K S.F.</a:t>
            </a:r>
          </a:p>
          <a:p>
            <a:pPr lvl="1"/>
            <a:r>
              <a:rPr lang="en-US" smtClean="0"/>
              <a:t>~55 students, faculty-in-residence</a:t>
            </a:r>
          </a:p>
          <a:p>
            <a:pPr lvl="1"/>
            <a:r>
              <a:rPr lang="en-US" smtClean="0"/>
              <a:t>Previously hotspot-only 802.11b/g</a:t>
            </a:r>
          </a:p>
          <a:p>
            <a:r>
              <a:rPr lang="en-US" smtClean="0"/>
              <a:t>Qty. 8 – AP1252 (2.4GHz + 5GHz)</a:t>
            </a:r>
          </a:p>
          <a:p>
            <a:r>
              <a:rPr lang="en-US" smtClean="0"/>
              <a:t>Dedicated 4402 (code eval)</a:t>
            </a:r>
          </a:p>
          <a:p>
            <a:r>
              <a:rPr lang="en-US" smtClean="0"/>
              <a:t>3750G + 802.3at PoE injectors</a:t>
            </a:r>
          </a:p>
          <a:p>
            <a:endParaRPr lang="en-US" smtClean="0"/>
          </a:p>
        </p:txBody>
      </p:sp>
      <p:pic>
        <p:nvPicPr>
          <p:cNvPr id="4" name="Picture 3" descr="epworthbalcony.JPG"/>
          <p:cNvPicPr>
            <a:picLocks noChangeAspect="1"/>
          </p:cNvPicPr>
          <p:nvPr/>
        </p:nvPicPr>
        <p:blipFill>
          <a:blip r:embed="rId2"/>
          <a:srcRect b="15000"/>
          <a:stretch>
            <a:fillRect/>
          </a:stretch>
        </p:blipFill>
        <p:spPr>
          <a:xfrm>
            <a:off x="6400800" y="457200"/>
            <a:ext cx="2286000" cy="1295400"/>
          </a:xfrm>
          <a:prstGeom prst="round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344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Aharoni</vt:lpstr>
      <vt:lpstr>Tahoma</vt:lpstr>
      <vt:lpstr>Office Theme</vt:lpstr>
      <vt:lpstr>Deploying 802.11n Pilot</vt:lpstr>
      <vt:lpstr>Introducing Duke</vt:lpstr>
      <vt:lpstr>Metrics</vt:lpstr>
      <vt:lpstr>Campus Maps</vt:lpstr>
      <vt:lpstr>Backdrop for 802.11n</vt:lpstr>
      <vt:lpstr>Business Drivers</vt:lpstr>
      <vt:lpstr>Current infrastructure</vt:lpstr>
      <vt:lpstr>802.11n First look</vt:lpstr>
      <vt:lpstr>Pilot Environment</vt:lpstr>
      <vt:lpstr>Intensive Testing</vt:lpstr>
      <vt:lpstr>Experiences</vt:lpstr>
      <vt:lpstr>Next Steps</vt:lpstr>
      <vt:lpstr>Financial Considerations</vt:lpstr>
      <vt:lpstr>Future</vt:lpstr>
      <vt:lpstr>Questions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Miller</dc:creator>
  <cp:lastModifiedBy>wwigen</cp:lastModifiedBy>
  <cp:revision>38</cp:revision>
  <dcterms:created xsi:type="dcterms:W3CDTF">2008-01-14T20:24:17Z</dcterms:created>
  <dcterms:modified xsi:type="dcterms:W3CDTF">2008-02-25T15:32:15Z</dcterms:modified>
</cp:coreProperties>
</file>