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3"/>
  </p:notesMasterIdLst>
  <p:sldIdLst>
    <p:sldId id="256" r:id="rId2"/>
    <p:sldId id="257" r:id="rId3"/>
    <p:sldId id="310" r:id="rId4"/>
    <p:sldId id="294" r:id="rId5"/>
    <p:sldId id="259" r:id="rId6"/>
    <p:sldId id="260" r:id="rId7"/>
    <p:sldId id="261" r:id="rId8"/>
    <p:sldId id="262" r:id="rId9"/>
    <p:sldId id="311" r:id="rId10"/>
    <p:sldId id="317" r:id="rId11"/>
    <p:sldId id="316" r:id="rId12"/>
    <p:sldId id="273" r:id="rId13"/>
    <p:sldId id="284" r:id="rId14"/>
    <p:sldId id="313" r:id="rId15"/>
    <p:sldId id="315" r:id="rId16"/>
    <p:sldId id="309" r:id="rId17"/>
    <p:sldId id="318" r:id="rId18"/>
    <p:sldId id="312" r:id="rId19"/>
    <p:sldId id="271" r:id="rId20"/>
    <p:sldId id="275" r:id="rId21"/>
    <p:sldId id="277" r:id="rId22"/>
  </p:sldIdLst>
  <p:sldSz cx="9144000" cy="6858000" type="screen4x3"/>
  <p:notesSz cx="6858000" cy="9144000"/>
  <p:defaultTextStyle>
    <a:defPPr>
      <a:defRPr lang="en-US"/>
    </a:defPPr>
    <a:lvl1pPr algn="l" rtl="0" fontAlgn="base">
      <a:spcBef>
        <a:spcPct val="0"/>
      </a:spcBef>
      <a:spcAft>
        <a:spcPct val="0"/>
      </a:spcAft>
      <a:defRPr sz="2400" i="1"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400" i="1"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400" i="1"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400" i="1"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400" i="1" kern="1200">
        <a:solidFill>
          <a:schemeClr val="tx1"/>
        </a:solidFill>
        <a:latin typeface="Arial" charset="0"/>
        <a:ea typeface="ＭＳ Ｐゴシック"/>
        <a:cs typeface="ＭＳ Ｐゴシック"/>
      </a:defRPr>
    </a:lvl5pPr>
    <a:lvl6pPr marL="2286000" algn="l" defTabSz="914400" rtl="0" eaLnBrk="1" latinLnBrk="0" hangingPunct="1">
      <a:defRPr sz="2400" i="1" kern="1200">
        <a:solidFill>
          <a:schemeClr val="tx1"/>
        </a:solidFill>
        <a:latin typeface="Arial" charset="0"/>
        <a:ea typeface="ＭＳ Ｐゴシック"/>
        <a:cs typeface="ＭＳ Ｐゴシック"/>
      </a:defRPr>
    </a:lvl6pPr>
    <a:lvl7pPr marL="2743200" algn="l" defTabSz="914400" rtl="0" eaLnBrk="1" latinLnBrk="0" hangingPunct="1">
      <a:defRPr sz="2400" i="1" kern="1200">
        <a:solidFill>
          <a:schemeClr val="tx1"/>
        </a:solidFill>
        <a:latin typeface="Arial" charset="0"/>
        <a:ea typeface="ＭＳ Ｐゴシック"/>
        <a:cs typeface="ＭＳ Ｐゴシック"/>
      </a:defRPr>
    </a:lvl7pPr>
    <a:lvl8pPr marL="3200400" algn="l" defTabSz="914400" rtl="0" eaLnBrk="1" latinLnBrk="0" hangingPunct="1">
      <a:defRPr sz="2400" i="1" kern="1200">
        <a:solidFill>
          <a:schemeClr val="tx1"/>
        </a:solidFill>
        <a:latin typeface="Arial" charset="0"/>
        <a:ea typeface="ＭＳ Ｐゴシック"/>
        <a:cs typeface="ＭＳ Ｐゴシック"/>
      </a:defRPr>
    </a:lvl8pPr>
    <a:lvl9pPr marL="3657600" algn="l" defTabSz="914400" rtl="0" eaLnBrk="1" latinLnBrk="0" hangingPunct="1">
      <a:defRPr sz="2400" i="1" kern="1200">
        <a:solidFill>
          <a:schemeClr val="tx1"/>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F4E3B2"/>
    <a:srgbClr val="7D110C"/>
    <a:srgbClr val="3FCDFF"/>
    <a:srgbClr val="A9C9FF"/>
    <a:srgbClr val="C9DEFF"/>
    <a:srgbClr val="F8F3D2"/>
    <a:srgbClr val="6D6E70"/>
    <a:srgbClr val="F3F3F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34573" autoAdjust="0"/>
    <p:restoredTop sz="90000" autoAdjust="0"/>
  </p:normalViewPr>
  <p:slideViewPr>
    <p:cSldViewPr snapToGrid="0">
      <p:cViewPr varScale="1">
        <p:scale>
          <a:sx n="68" d="100"/>
          <a:sy n="68" d="100"/>
        </p:scale>
        <p:origin x="-18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66" d="100"/>
          <a:sy n="66" d="100"/>
        </p:scale>
        <p:origin x="0" y="4"/>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860A89-EFCE-4916-AC2E-A9EA3766BFB5}" type="doc">
      <dgm:prSet loTypeId="urn:microsoft.com/office/officeart/2005/8/layout/radial3" loCatId="cycle" qsTypeId="urn:microsoft.com/office/officeart/2005/8/quickstyle/simple1#3" qsCatId="simple" csTypeId="urn:microsoft.com/office/officeart/2005/8/colors/accent1_2#3" csCatId="accent1" phldr="1"/>
      <dgm:spPr/>
      <dgm:t>
        <a:bodyPr/>
        <a:lstStyle/>
        <a:p>
          <a:endParaRPr lang="en-US"/>
        </a:p>
      </dgm:t>
    </dgm:pt>
    <dgm:pt modelId="{EECF6627-52E3-40FB-A1AB-C5552240D213}">
      <dgm:prSet phldrT="[Text]" custT="1"/>
      <dgm:spPr/>
      <dgm:t>
        <a:bodyPr/>
        <a:lstStyle/>
        <a:p>
          <a:r>
            <a:rPr lang="en-US" sz="2800" dirty="0" smtClean="0"/>
            <a:t>OCS</a:t>
          </a:r>
        </a:p>
        <a:p>
          <a:endParaRPr lang="en-US" sz="2800" dirty="0" smtClean="0"/>
        </a:p>
        <a:p>
          <a:endParaRPr lang="en-US" sz="2800" dirty="0"/>
        </a:p>
      </dgm:t>
    </dgm:pt>
    <dgm:pt modelId="{C185A269-F212-46E7-A871-90D651AD1210}" type="parTrans" cxnId="{FC7C0D59-9783-4BAE-85EC-1F2EC19A01FF}">
      <dgm:prSet/>
      <dgm:spPr/>
      <dgm:t>
        <a:bodyPr/>
        <a:lstStyle/>
        <a:p>
          <a:endParaRPr lang="en-US"/>
        </a:p>
      </dgm:t>
    </dgm:pt>
    <dgm:pt modelId="{A9541073-FFD7-4487-B030-B2F0C7146B63}" type="sibTrans" cxnId="{FC7C0D59-9783-4BAE-85EC-1F2EC19A01FF}">
      <dgm:prSet/>
      <dgm:spPr/>
      <dgm:t>
        <a:bodyPr/>
        <a:lstStyle/>
        <a:p>
          <a:endParaRPr lang="en-US"/>
        </a:p>
      </dgm:t>
    </dgm:pt>
    <dgm:pt modelId="{8EB10E1D-F70D-447A-802E-878D3DA48628}">
      <dgm:prSet phldrT="[Text]" custT="1"/>
      <dgm:spPr>
        <a:solidFill>
          <a:srgbClr val="92D050">
            <a:alpha val="50000"/>
          </a:srgbClr>
        </a:solidFill>
      </dgm:spPr>
      <dgm:t>
        <a:bodyPr/>
        <a:lstStyle/>
        <a:p>
          <a:r>
            <a:rPr lang="en-US" sz="1400" dirty="0" smtClean="0"/>
            <a:t>Office</a:t>
          </a:r>
        </a:p>
        <a:p>
          <a:r>
            <a:rPr lang="en-US" sz="1400" dirty="0" smtClean="0"/>
            <a:t>Communicator</a:t>
          </a:r>
        </a:p>
        <a:p>
          <a:r>
            <a:rPr lang="en-US" sz="1400" dirty="0" smtClean="0"/>
            <a:t>2007</a:t>
          </a:r>
          <a:endParaRPr lang="en-US" sz="1400" dirty="0"/>
        </a:p>
      </dgm:t>
    </dgm:pt>
    <dgm:pt modelId="{A0F6439E-B092-4414-95B5-6BFA2F60371D}" type="parTrans" cxnId="{EC8C9D5D-70AA-4DA9-A5D9-FA25DDC98EC7}">
      <dgm:prSet/>
      <dgm:spPr/>
      <dgm:t>
        <a:bodyPr/>
        <a:lstStyle/>
        <a:p>
          <a:endParaRPr lang="en-US"/>
        </a:p>
      </dgm:t>
    </dgm:pt>
    <dgm:pt modelId="{83269AB6-7355-48FB-B54B-C4A7AE851609}" type="sibTrans" cxnId="{EC8C9D5D-70AA-4DA9-A5D9-FA25DDC98EC7}">
      <dgm:prSet/>
      <dgm:spPr/>
      <dgm:t>
        <a:bodyPr/>
        <a:lstStyle/>
        <a:p>
          <a:endParaRPr lang="en-US"/>
        </a:p>
      </dgm:t>
    </dgm:pt>
    <dgm:pt modelId="{73B495E3-CF16-44D3-9DC7-C415EA3CF205}">
      <dgm:prSet phldrT="[Text]" custT="1"/>
      <dgm:spPr>
        <a:solidFill>
          <a:srgbClr val="FFC000">
            <a:alpha val="50000"/>
          </a:srgbClr>
        </a:solidFill>
      </dgm:spPr>
      <dgm:t>
        <a:bodyPr/>
        <a:lstStyle/>
        <a:p>
          <a:r>
            <a:rPr lang="en-US" sz="1400" dirty="0" smtClean="0"/>
            <a:t>Live</a:t>
          </a:r>
        </a:p>
        <a:p>
          <a:r>
            <a:rPr lang="en-US" sz="1400" dirty="0" smtClean="0"/>
            <a:t>Meeting</a:t>
          </a:r>
        </a:p>
        <a:p>
          <a:r>
            <a:rPr lang="en-US" sz="1400" dirty="0" smtClean="0"/>
            <a:t>2007</a:t>
          </a:r>
          <a:endParaRPr lang="en-US" sz="1400" dirty="0"/>
        </a:p>
      </dgm:t>
    </dgm:pt>
    <dgm:pt modelId="{FFC000FE-EA1C-44E2-A0B5-9AF821A154E9}" type="parTrans" cxnId="{C327C06A-A398-4CDE-8BAD-37CC9B794BCE}">
      <dgm:prSet/>
      <dgm:spPr/>
      <dgm:t>
        <a:bodyPr/>
        <a:lstStyle/>
        <a:p>
          <a:endParaRPr lang="en-US"/>
        </a:p>
      </dgm:t>
    </dgm:pt>
    <dgm:pt modelId="{E4CA86F7-B0F2-4282-A1D3-F25C75B2A292}" type="sibTrans" cxnId="{C327C06A-A398-4CDE-8BAD-37CC9B794BCE}">
      <dgm:prSet/>
      <dgm:spPr/>
      <dgm:t>
        <a:bodyPr/>
        <a:lstStyle/>
        <a:p>
          <a:endParaRPr lang="en-US"/>
        </a:p>
      </dgm:t>
    </dgm:pt>
    <dgm:pt modelId="{CBA388EF-D0EA-443F-87C8-522D46318351}">
      <dgm:prSet phldrT="[Text]" custT="1"/>
      <dgm:spPr>
        <a:solidFill>
          <a:srgbClr val="00B0F0">
            <a:alpha val="50000"/>
          </a:srgbClr>
        </a:solidFill>
      </dgm:spPr>
      <dgm:t>
        <a:bodyPr/>
        <a:lstStyle/>
        <a:p>
          <a:r>
            <a:rPr lang="en-US" sz="1400" dirty="0" smtClean="0"/>
            <a:t>Outlook</a:t>
          </a:r>
        </a:p>
        <a:p>
          <a:r>
            <a:rPr lang="en-US" sz="1400" dirty="0" smtClean="0"/>
            <a:t>Conferencing</a:t>
          </a:r>
        </a:p>
        <a:p>
          <a:r>
            <a:rPr lang="en-US" sz="1400" dirty="0" smtClean="0"/>
            <a:t>Add-In</a:t>
          </a:r>
          <a:endParaRPr lang="en-US" sz="1400" dirty="0"/>
        </a:p>
      </dgm:t>
    </dgm:pt>
    <dgm:pt modelId="{324339B1-73B8-4493-93B8-97E85B508114}" type="parTrans" cxnId="{7DF884A5-680E-49A4-89EB-6A14932ABE73}">
      <dgm:prSet/>
      <dgm:spPr/>
      <dgm:t>
        <a:bodyPr/>
        <a:lstStyle/>
        <a:p>
          <a:endParaRPr lang="en-US"/>
        </a:p>
      </dgm:t>
    </dgm:pt>
    <dgm:pt modelId="{9ADCD845-AD80-4FCD-B73B-7783E9066C6C}" type="sibTrans" cxnId="{7DF884A5-680E-49A4-89EB-6A14932ABE73}">
      <dgm:prSet/>
      <dgm:spPr/>
      <dgm:t>
        <a:bodyPr/>
        <a:lstStyle/>
        <a:p>
          <a:endParaRPr lang="en-US"/>
        </a:p>
      </dgm:t>
    </dgm:pt>
    <dgm:pt modelId="{A9FC44C1-F0CB-4AAB-BA1B-6442E6DE58AB}" type="pres">
      <dgm:prSet presAssocID="{FA860A89-EFCE-4916-AC2E-A9EA3766BFB5}" presName="composite" presStyleCnt="0">
        <dgm:presLayoutVars>
          <dgm:chMax val="1"/>
          <dgm:dir/>
          <dgm:resizeHandles val="exact"/>
        </dgm:presLayoutVars>
      </dgm:prSet>
      <dgm:spPr/>
      <dgm:t>
        <a:bodyPr/>
        <a:lstStyle/>
        <a:p>
          <a:endParaRPr lang="en-US"/>
        </a:p>
      </dgm:t>
    </dgm:pt>
    <dgm:pt modelId="{73BB918E-CEF5-48FD-AD9E-7BC815991E8D}" type="pres">
      <dgm:prSet presAssocID="{FA860A89-EFCE-4916-AC2E-A9EA3766BFB5}" presName="radial" presStyleCnt="0">
        <dgm:presLayoutVars>
          <dgm:animLvl val="ctr"/>
        </dgm:presLayoutVars>
      </dgm:prSet>
      <dgm:spPr/>
    </dgm:pt>
    <dgm:pt modelId="{159ACA60-B8A2-4900-8639-9D05724202BD}" type="pres">
      <dgm:prSet presAssocID="{EECF6627-52E3-40FB-A1AB-C5552240D213}" presName="centerShape" presStyleLbl="vennNode1" presStyleIdx="0" presStyleCnt="4"/>
      <dgm:spPr/>
      <dgm:t>
        <a:bodyPr/>
        <a:lstStyle/>
        <a:p>
          <a:endParaRPr lang="en-US"/>
        </a:p>
      </dgm:t>
    </dgm:pt>
    <dgm:pt modelId="{C26A560B-0DD6-4B88-BF00-162B293254FC}" type="pres">
      <dgm:prSet presAssocID="{8EB10E1D-F70D-447A-802E-878D3DA48628}" presName="node" presStyleLbl="vennNode1" presStyleIdx="1" presStyleCnt="4" custScaleX="154149">
        <dgm:presLayoutVars>
          <dgm:bulletEnabled val="1"/>
        </dgm:presLayoutVars>
      </dgm:prSet>
      <dgm:spPr/>
      <dgm:t>
        <a:bodyPr/>
        <a:lstStyle/>
        <a:p>
          <a:endParaRPr lang="en-US"/>
        </a:p>
      </dgm:t>
    </dgm:pt>
    <dgm:pt modelId="{AC190488-5540-460E-8451-78302AF47DAE}" type="pres">
      <dgm:prSet presAssocID="{73B495E3-CF16-44D3-9DC7-C415EA3CF205}" presName="node" presStyleLbl="vennNode1" presStyleIdx="2" presStyleCnt="4" custScaleX="147934">
        <dgm:presLayoutVars>
          <dgm:bulletEnabled val="1"/>
        </dgm:presLayoutVars>
      </dgm:prSet>
      <dgm:spPr/>
      <dgm:t>
        <a:bodyPr/>
        <a:lstStyle/>
        <a:p>
          <a:endParaRPr lang="en-US"/>
        </a:p>
      </dgm:t>
    </dgm:pt>
    <dgm:pt modelId="{B81B3BB9-4B1E-4B06-985D-E76CE2883604}" type="pres">
      <dgm:prSet presAssocID="{CBA388EF-D0EA-443F-87C8-522D46318351}" presName="node" presStyleLbl="vennNode1" presStyleIdx="3" presStyleCnt="4" custScaleX="143976">
        <dgm:presLayoutVars>
          <dgm:bulletEnabled val="1"/>
        </dgm:presLayoutVars>
      </dgm:prSet>
      <dgm:spPr/>
      <dgm:t>
        <a:bodyPr/>
        <a:lstStyle/>
        <a:p>
          <a:endParaRPr lang="en-US"/>
        </a:p>
      </dgm:t>
    </dgm:pt>
  </dgm:ptLst>
  <dgm:cxnLst>
    <dgm:cxn modelId="{7DF884A5-680E-49A4-89EB-6A14932ABE73}" srcId="{EECF6627-52E3-40FB-A1AB-C5552240D213}" destId="{CBA388EF-D0EA-443F-87C8-522D46318351}" srcOrd="2" destOrd="0" parTransId="{324339B1-73B8-4493-93B8-97E85B508114}" sibTransId="{9ADCD845-AD80-4FCD-B73B-7783E9066C6C}"/>
    <dgm:cxn modelId="{386DD6B8-E432-4573-8122-61AEFFCB9923}" type="presOf" srcId="{73B495E3-CF16-44D3-9DC7-C415EA3CF205}" destId="{AC190488-5540-460E-8451-78302AF47DAE}" srcOrd="0" destOrd="0" presId="urn:microsoft.com/office/officeart/2005/8/layout/radial3"/>
    <dgm:cxn modelId="{EC8C9D5D-70AA-4DA9-A5D9-FA25DDC98EC7}" srcId="{EECF6627-52E3-40FB-A1AB-C5552240D213}" destId="{8EB10E1D-F70D-447A-802E-878D3DA48628}" srcOrd="0" destOrd="0" parTransId="{A0F6439E-B092-4414-95B5-6BFA2F60371D}" sibTransId="{83269AB6-7355-48FB-B54B-C4A7AE851609}"/>
    <dgm:cxn modelId="{146CB084-0906-443C-B54D-9FFEA9F0778F}" type="presOf" srcId="{8EB10E1D-F70D-447A-802E-878D3DA48628}" destId="{C26A560B-0DD6-4B88-BF00-162B293254FC}" srcOrd="0" destOrd="0" presId="urn:microsoft.com/office/officeart/2005/8/layout/radial3"/>
    <dgm:cxn modelId="{F4483782-02DA-49DE-B745-1525A53F4020}" type="presOf" srcId="{CBA388EF-D0EA-443F-87C8-522D46318351}" destId="{B81B3BB9-4B1E-4B06-985D-E76CE2883604}" srcOrd="0" destOrd="0" presId="urn:microsoft.com/office/officeart/2005/8/layout/radial3"/>
    <dgm:cxn modelId="{D967103C-4F7A-4EA8-9479-C945FE88C147}" type="presOf" srcId="{EECF6627-52E3-40FB-A1AB-C5552240D213}" destId="{159ACA60-B8A2-4900-8639-9D05724202BD}" srcOrd="0" destOrd="0" presId="urn:microsoft.com/office/officeart/2005/8/layout/radial3"/>
    <dgm:cxn modelId="{C327C06A-A398-4CDE-8BAD-37CC9B794BCE}" srcId="{EECF6627-52E3-40FB-A1AB-C5552240D213}" destId="{73B495E3-CF16-44D3-9DC7-C415EA3CF205}" srcOrd="1" destOrd="0" parTransId="{FFC000FE-EA1C-44E2-A0B5-9AF821A154E9}" sibTransId="{E4CA86F7-B0F2-4282-A1D3-F25C75B2A292}"/>
    <dgm:cxn modelId="{52D7EB6E-D0CA-4AFB-B868-191F48E4EEFA}" type="presOf" srcId="{FA860A89-EFCE-4916-AC2E-A9EA3766BFB5}" destId="{A9FC44C1-F0CB-4AAB-BA1B-6442E6DE58AB}" srcOrd="0" destOrd="0" presId="urn:microsoft.com/office/officeart/2005/8/layout/radial3"/>
    <dgm:cxn modelId="{FC7C0D59-9783-4BAE-85EC-1F2EC19A01FF}" srcId="{FA860A89-EFCE-4916-AC2E-A9EA3766BFB5}" destId="{EECF6627-52E3-40FB-A1AB-C5552240D213}" srcOrd="0" destOrd="0" parTransId="{C185A269-F212-46E7-A871-90D651AD1210}" sibTransId="{A9541073-FFD7-4487-B030-B2F0C7146B63}"/>
    <dgm:cxn modelId="{8102C904-F0F2-42A4-AD68-917285AE275E}" type="presParOf" srcId="{A9FC44C1-F0CB-4AAB-BA1B-6442E6DE58AB}" destId="{73BB918E-CEF5-48FD-AD9E-7BC815991E8D}" srcOrd="0" destOrd="0" presId="urn:microsoft.com/office/officeart/2005/8/layout/radial3"/>
    <dgm:cxn modelId="{84A55998-92D7-4B70-8FCB-4027494181AF}" type="presParOf" srcId="{73BB918E-CEF5-48FD-AD9E-7BC815991E8D}" destId="{159ACA60-B8A2-4900-8639-9D05724202BD}" srcOrd="0" destOrd="0" presId="urn:microsoft.com/office/officeart/2005/8/layout/radial3"/>
    <dgm:cxn modelId="{903A15C8-B723-4727-BDD2-6ED4C920633D}" type="presParOf" srcId="{73BB918E-CEF5-48FD-AD9E-7BC815991E8D}" destId="{C26A560B-0DD6-4B88-BF00-162B293254FC}" srcOrd="1" destOrd="0" presId="urn:microsoft.com/office/officeart/2005/8/layout/radial3"/>
    <dgm:cxn modelId="{029F14EE-928C-4BC1-8341-6F92E2756B7E}" type="presParOf" srcId="{73BB918E-CEF5-48FD-AD9E-7BC815991E8D}" destId="{AC190488-5540-460E-8451-78302AF47DAE}" srcOrd="2" destOrd="0" presId="urn:microsoft.com/office/officeart/2005/8/layout/radial3"/>
    <dgm:cxn modelId="{65B928B3-CEE3-4F65-AF11-4626FEB2C0BC}" type="presParOf" srcId="{73BB918E-CEF5-48FD-AD9E-7BC815991E8D}" destId="{B81B3BB9-4B1E-4B06-985D-E76CE2883604}" srcOrd="3" destOrd="0" presId="urn:microsoft.com/office/officeart/2005/8/layout/radial3"/>
  </dgm:cxnLst>
  <dgm:bg>
    <a:effectLst>
      <a:outerShdw blurRad="50800" dist="38100" dir="2700000" algn="tl" rotWithShape="0">
        <a:prstClr val="black">
          <a:alpha val="40000"/>
        </a:prstClr>
      </a:outerShdw>
    </a:effectLst>
  </dgm:bg>
  <dgm:whole/>
</dgm:dataModel>
</file>

<file path=ppt/diagrams/data2.xml><?xml version="1.0" encoding="utf-8"?>
<dgm:dataModel xmlns:dgm="http://schemas.openxmlformats.org/drawingml/2006/diagram" xmlns:a="http://schemas.openxmlformats.org/drawingml/2006/main">
  <dgm:ptLst>
    <dgm:pt modelId="{FA860A89-EFCE-4916-AC2E-A9EA3766BFB5}" type="doc">
      <dgm:prSet loTypeId="urn:microsoft.com/office/officeart/2005/8/layout/radial3" loCatId="cycle" qsTypeId="urn:microsoft.com/office/officeart/2005/8/quickstyle/simple1#4" qsCatId="simple" csTypeId="urn:microsoft.com/office/officeart/2005/8/colors/accent1_2#4" csCatId="accent1" phldr="1"/>
      <dgm:spPr/>
      <dgm:t>
        <a:bodyPr/>
        <a:lstStyle/>
        <a:p>
          <a:endParaRPr lang="en-US"/>
        </a:p>
      </dgm:t>
    </dgm:pt>
    <dgm:pt modelId="{EECF6627-52E3-40FB-A1AB-C5552240D213}">
      <dgm:prSet phldrT="[Text]" custT="1"/>
      <dgm:spPr/>
      <dgm:t>
        <a:bodyPr/>
        <a:lstStyle/>
        <a:p>
          <a:r>
            <a:rPr lang="en-US" sz="2800" dirty="0" smtClean="0"/>
            <a:t>OCS</a:t>
          </a:r>
        </a:p>
        <a:p>
          <a:endParaRPr lang="en-US" sz="2800" dirty="0" smtClean="0"/>
        </a:p>
        <a:p>
          <a:endParaRPr lang="en-US" sz="2800" dirty="0"/>
        </a:p>
      </dgm:t>
    </dgm:pt>
    <dgm:pt modelId="{C185A269-F212-46E7-A871-90D651AD1210}" type="parTrans" cxnId="{FC7C0D59-9783-4BAE-85EC-1F2EC19A01FF}">
      <dgm:prSet/>
      <dgm:spPr/>
      <dgm:t>
        <a:bodyPr/>
        <a:lstStyle/>
        <a:p>
          <a:endParaRPr lang="en-US"/>
        </a:p>
      </dgm:t>
    </dgm:pt>
    <dgm:pt modelId="{A9541073-FFD7-4487-B030-B2F0C7146B63}" type="sibTrans" cxnId="{FC7C0D59-9783-4BAE-85EC-1F2EC19A01FF}">
      <dgm:prSet/>
      <dgm:spPr/>
      <dgm:t>
        <a:bodyPr/>
        <a:lstStyle/>
        <a:p>
          <a:endParaRPr lang="en-US"/>
        </a:p>
      </dgm:t>
    </dgm:pt>
    <dgm:pt modelId="{8EB10E1D-F70D-447A-802E-878D3DA48628}">
      <dgm:prSet phldrT="[Text]" custT="1"/>
      <dgm:spPr>
        <a:solidFill>
          <a:srgbClr val="92D050">
            <a:alpha val="50000"/>
          </a:srgbClr>
        </a:solidFill>
      </dgm:spPr>
      <dgm:t>
        <a:bodyPr/>
        <a:lstStyle/>
        <a:p>
          <a:r>
            <a:rPr lang="en-US" sz="1400" dirty="0" smtClean="0"/>
            <a:t>Communicator</a:t>
          </a:r>
        </a:p>
        <a:p>
          <a:r>
            <a:rPr lang="en-US" sz="1400" dirty="0" smtClean="0"/>
            <a:t>Web</a:t>
          </a:r>
        </a:p>
        <a:p>
          <a:r>
            <a:rPr lang="en-US" sz="1400" dirty="0" smtClean="0"/>
            <a:t>Access</a:t>
          </a:r>
          <a:endParaRPr lang="en-US" sz="1400" dirty="0"/>
        </a:p>
      </dgm:t>
    </dgm:pt>
    <dgm:pt modelId="{A0F6439E-B092-4414-95B5-6BFA2F60371D}" type="parTrans" cxnId="{EC8C9D5D-70AA-4DA9-A5D9-FA25DDC98EC7}">
      <dgm:prSet/>
      <dgm:spPr/>
      <dgm:t>
        <a:bodyPr/>
        <a:lstStyle/>
        <a:p>
          <a:endParaRPr lang="en-US"/>
        </a:p>
      </dgm:t>
    </dgm:pt>
    <dgm:pt modelId="{83269AB6-7355-48FB-B54B-C4A7AE851609}" type="sibTrans" cxnId="{EC8C9D5D-70AA-4DA9-A5D9-FA25DDC98EC7}">
      <dgm:prSet/>
      <dgm:spPr/>
      <dgm:t>
        <a:bodyPr/>
        <a:lstStyle/>
        <a:p>
          <a:endParaRPr lang="en-US"/>
        </a:p>
      </dgm:t>
    </dgm:pt>
    <dgm:pt modelId="{73B495E3-CF16-44D3-9DC7-C415EA3CF205}">
      <dgm:prSet phldrT="[Text]" custT="1"/>
      <dgm:spPr>
        <a:solidFill>
          <a:srgbClr val="FFC000">
            <a:alpha val="50000"/>
          </a:srgbClr>
        </a:solidFill>
      </dgm:spPr>
      <dgm:t>
        <a:bodyPr/>
        <a:lstStyle/>
        <a:p>
          <a:r>
            <a:rPr lang="en-US" sz="1400" dirty="0" smtClean="0"/>
            <a:t>Communicator</a:t>
          </a:r>
        </a:p>
        <a:p>
          <a:r>
            <a:rPr lang="en-US" sz="1400" dirty="0" smtClean="0"/>
            <a:t>Mobile</a:t>
          </a:r>
          <a:endParaRPr lang="en-US" sz="1400" dirty="0"/>
        </a:p>
      </dgm:t>
    </dgm:pt>
    <dgm:pt modelId="{FFC000FE-EA1C-44E2-A0B5-9AF821A154E9}" type="parTrans" cxnId="{C327C06A-A398-4CDE-8BAD-37CC9B794BCE}">
      <dgm:prSet/>
      <dgm:spPr/>
      <dgm:t>
        <a:bodyPr/>
        <a:lstStyle/>
        <a:p>
          <a:endParaRPr lang="en-US"/>
        </a:p>
      </dgm:t>
    </dgm:pt>
    <dgm:pt modelId="{E4CA86F7-B0F2-4282-A1D3-F25C75B2A292}" type="sibTrans" cxnId="{C327C06A-A398-4CDE-8BAD-37CC9B794BCE}">
      <dgm:prSet/>
      <dgm:spPr/>
      <dgm:t>
        <a:bodyPr/>
        <a:lstStyle/>
        <a:p>
          <a:endParaRPr lang="en-US"/>
        </a:p>
      </dgm:t>
    </dgm:pt>
    <dgm:pt modelId="{CBA388EF-D0EA-443F-87C8-522D46318351}">
      <dgm:prSet phldrT="[Text]" custT="1"/>
      <dgm:spPr>
        <a:solidFill>
          <a:srgbClr val="00B0F0">
            <a:alpha val="50000"/>
          </a:srgbClr>
        </a:solidFill>
      </dgm:spPr>
      <dgm:t>
        <a:bodyPr/>
        <a:lstStyle/>
        <a:p>
          <a:r>
            <a:rPr lang="en-US" sz="1400" dirty="0" smtClean="0"/>
            <a:t>Microsoft Messenger for Mac 7.0 (in beta)</a:t>
          </a:r>
          <a:endParaRPr lang="en-US" sz="1400" dirty="0"/>
        </a:p>
      </dgm:t>
    </dgm:pt>
    <dgm:pt modelId="{324339B1-73B8-4493-93B8-97E85B508114}" type="parTrans" cxnId="{7DF884A5-680E-49A4-89EB-6A14932ABE73}">
      <dgm:prSet/>
      <dgm:spPr/>
      <dgm:t>
        <a:bodyPr/>
        <a:lstStyle/>
        <a:p>
          <a:endParaRPr lang="en-US"/>
        </a:p>
      </dgm:t>
    </dgm:pt>
    <dgm:pt modelId="{9ADCD845-AD80-4FCD-B73B-7783E9066C6C}" type="sibTrans" cxnId="{7DF884A5-680E-49A4-89EB-6A14932ABE73}">
      <dgm:prSet/>
      <dgm:spPr/>
      <dgm:t>
        <a:bodyPr/>
        <a:lstStyle/>
        <a:p>
          <a:endParaRPr lang="en-US"/>
        </a:p>
      </dgm:t>
    </dgm:pt>
    <dgm:pt modelId="{A9FC44C1-F0CB-4AAB-BA1B-6442E6DE58AB}" type="pres">
      <dgm:prSet presAssocID="{FA860A89-EFCE-4916-AC2E-A9EA3766BFB5}" presName="composite" presStyleCnt="0">
        <dgm:presLayoutVars>
          <dgm:chMax val="1"/>
          <dgm:dir/>
          <dgm:resizeHandles val="exact"/>
        </dgm:presLayoutVars>
      </dgm:prSet>
      <dgm:spPr/>
      <dgm:t>
        <a:bodyPr/>
        <a:lstStyle/>
        <a:p>
          <a:endParaRPr lang="en-US"/>
        </a:p>
      </dgm:t>
    </dgm:pt>
    <dgm:pt modelId="{73BB918E-CEF5-48FD-AD9E-7BC815991E8D}" type="pres">
      <dgm:prSet presAssocID="{FA860A89-EFCE-4916-AC2E-A9EA3766BFB5}" presName="radial" presStyleCnt="0">
        <dgm:presLayoutVars>
          <dgm:animLvl val="ctr"/>
        </dgm:presLayoutVars>
      </dgm:prSet>
      <dgm:spPr/>
    </dgm:pt>
    <dgm:pt modelId="{159ACA60-B8A2-4900-8639-9D05724202BD}" type="pres">
      <dgm:prSet presAssocID="{EECF6627-52E3-40FB-A1AB-C5552240D213}" presName="centerShape" presStyleLbl="vennNode1" presStyleIdx="0" presStyleCnt="4"/>
      <dgm:spPr/>
      <dgm:t>
        <a:bodyPr/>
        <a:lstStyle/>
        <a:p>
          <a:endParaRPr lang="en-US"/>
        </a:p>
      </dgm:t>
    </dgm:pt>
    <dgm:pt modelId="{C26A560B-0DD6-4B88-BF00-162B293254FC}" type="pres">
      <dgm:prSet presAssocID="{8EB10E1D-F70D-447A-802E-878D3DA48628}" presName="node" presStyleLbl="vennNode1" presStyleIdx="1" presStyleCnt="4" custScaleX="154149">
        <dgm:presLayoutVars>
          <dgm:bulletEnabled val="1"/>
        </dgm:presLayoutVars>
      </dgm:prSet>
      <dgm:spPr/>
      <dgm:t>
        <a:bodyPr/>
        <a:lstStyle/>
        <a:p>
          <a:endParaRPr lang="en-US"/>
        </a:p>
      </dgm:t>
    </dgm:pt>
    <dgm:pt modelId="{AC190488-5540-460E-8451-78302AF47DAE}" type="pres">
      <dgm:prSet presAssocID="{73B495E3-CF16-44D3-9DC7-C415EA3CF205}" presName="node" presStyleLbl="vennNode1" presStyleIdx="2" presStyleCnt="4" custScaleX="147934">
        <dgm:presLayoutVars>
          <dgm:bulletEnabled val="1"/>
        </dgm:presLayoutVars>
      </dgm:prSet>
      <dgm:spPr/>
      <dgm:t>
        <a:bodyPr/>
        <a:lstStyle/>
        <a:p>
          <a:endParaRPr lang="en-US"/>
        </a:p>
      </dgm:t>
    </dgm:pt>
    <dgm:pt modelId="{B81B3BB9-4B1E-4B06-985D-E76CE2883604}" type="pres">
      <dgm:prSet presAssocID="{CBA388EF-D0EA-443F-87C8-522D46318351}" presName="node" presStyleLbl="vennNode1" presStyleIdx="3" presStyleCnt="4" custScaleX="143976">
        <dgm:presLayoutVars>
          <dgm:bulletEnabled val="1"/>
        </dgm:presLayoutVars>
      </dgm:prSet>
      <dgm:spPr/>
      <dgm:t>
        <a:bodyPr/>
        <a:lstStyle/>
        <a:p>
          <a:endParaRPr lang="en-US"/>
        </a:p>
      </dgm:t>
    </dgm:pt>
  </dgm:ptLst>
  <dgm:cxnLst>
    <dgm:cxn modelId="{A08D20FB-DEA1-413A-B7FB-74A3071A7138}" type="presOf" srcId="{FA860A89-EFCE-4916-AC2E-A9EA3766BFB5}" destId="{A9FC44C1-F0CB-4AAB-BA1B-6442E6DE58AB}" srcOrd="0" destOrd="0" presId="urn:microsoft.com/office/officeart/2005/8/layout/radial3"/>
    <dgm:cxn modelId="{6B478704-1E78-4BD5-9B87-73E8AB66A53E}" type="presOf" srcId="{CBA388EF-D0EA-443F-87C8-522D46318351}" destId="{B81B3BB9-4B1E-4B06-985D-E76CE2883604}" srcOrd="0" destOrd="0" presId="urn:microsoft.com/office/officeart/2005/8/layout/radial3"/>
    <dgm:cxn modelId="{7DF884A5-680E-49A4-89EB-6A14932ABE73}" srcId="{EECF6627-52E3-40FB-A1AB-C5552240D213}" destId="{CBA388EF-D0EA-443F-87C8-522D46318351}" srcOrd="2" destOrd="0" parTransId="{324339B1-73B8-4493-93B8-97E85B508114}" sibTransId="{9ADCD845-AD80-4FCD-B73B-7783E9066C6C}"/>
    <dgm:cxn modelId="{C89072BD-A642-4E5C-B7CB-5F9323DC5357}" type="presOf" srcId="{73B495E3-CF16-44D3-9DC7-C415EA3CF205}" destId="{AC190488-5540-460E-8451-78302AF47DAE}" srcOrd="0" destOrd="0" presId="urn:microsoft.com/office/officeart/2005/8/layout/radial3"/>
    <dgm:cxn modelId="{A67DF81B-8EDC-4431-94CC-23465FC45567}" type="presOf" srcId="{EECF6627-52E3-40FB-A1AB-C5552240D213}" destId="{159ACA60-B8A2-4900-8639-9D05724202BD}" srcOrd="0" destOrd="0" presId="urn:microsoft.com/office/officeart/2005/8/layout/radial3"/>
    <dgm:cxn modelId="{EC8C9D5D-70AA-4DA9-A5D9-FA25DDC98EC7}" srcId="{EECF6627-52E3-40FB-A1AB-C5552240D213}" destId="{8EB10E1D-F70D-447A-802E-878D3DA48628}" srcOrd="0" destOrd="0" parTransId="{A0F6439E-B092-4414-95B5-6BFA2F60371D}" sibTransId="{83269AB6-7355-48FB-B54B-C4A7AE851609}"/>
    <dgm:cxn modelId="{6BB2B191-5008-4AA5-8895-F22DDE7D656B}" type="presOf" srcId="{8EB10E1D-F70D-447A-802E-878D3DA48628}" destId="{C26A560B-0DD6-4B88-BF00-162B293254FC}" srcOrd="0" destOrd="0" presId="urn:microsoft.com/office/officeart/2005/8/layout/radial3"/>
    <dgm:cxn modelId="{C327C06A-A398-4CDE-8BAD-37CC9B794BCE}" srcId="{EECF6627-52E3-40FB-A1AB-C5552240D213}" destId="{73B495E3-CF16-44D3-9DC7-C415EA3CF205}" srcOrd="1" destOrd="0" parTransId="{FFC000FE-EA1C-44E2-A0B5-9AF821A154E9}" sibTransId="{E4CA86F7-B0F2-4282-A1D3-F25C75B2A292}"/>
    <dgm:cxn modelId="{FC7C0D59-9783-4BAE-85EC-1F2EC19A01FF}" srcId="{FA860A89-EFCE-4916-AC2E-A9EA3766BFB5}" destId="{EECF6627-52E3-40FB-A1AB-C5552240D213}" srcOrd="0" destOrd="0" parTransId="{C185A269-F212-46E7-A871-90D651AD1210}" sibTransId="{A9541073-FFD7-4487-B030-B2F0C7146B63}"/>
    <dgm:cxn modelId="{C44F36BD-0696-49D6-86D3-A54FDF419248}" type="presParOf" srcId="{A9FC44C1-F0CB-4AAB-BA1B-6442E6DE58AB}" destId="{73BB918E-CEF5-48FD-AD9E-7BC815991E8D}" srcOrd="0" destOrd="0" presId="urn:microsoft.com/office/officeart/2005/8/layout/radial3"/>
    <dgm:cxn modelId="{16ADA3B7-9F54-486A-B8FD-1C7D3AF8548A}" type="presParOf" srcId="{73BB918E-CEF5-48FD-AD9E-7BC815991E8D}" destId="{159ACA60-B8A2-4900-8639-9D05724202BD}" srcOrd="0" destOrd="0" presId="urn:microsoft.com/office/officeart/2005/8/layout/radial3"/>
    <dgm:cxn modelId="{9516C043-DB14-4D0D-AA9F-F294088AA526}" type="presParOf" srcId="{73BB918E-CEF5-48FD-AD9E-7BC815991E8D}" destId="{C26A560B-0DD6-4B88-BF00-162B293254FC}" srcOrd="1" destOrd="0" presId="urn:microsoft.com/office/officeart/2005/8/layout/radial3"/>
    <dgm:cxn modelId="{A90E10F4-2B6B-481C-9C6F-D1B17DB6C50C}" type="presParOf" srcId="{73BB918E-CEF5-48FD-AD9E-7BC815991E8D}" destId="{AC190488-5540-460E-8451-78302AF47DAE}" srcOrd="2" destOrd="0" presId="urn:microsoft.com/office/officeart/2005/8/layout/radial3"/>
    <dgm:cxn modelId="{79B536F1-E38A-44DF-B6E4-37103B531116}" type="presParOf" srcId="{73BB918E-CEF5-48FD-AD9E-7BC815991E8D}" destId="{B81B3BB9-4B1E-4B06-985D-E76CE2883604}" srcOrd="3" destOrd="0" presId="urn:microsoft.com/office/officeart/2005/8/layout/radial3"/>
  </dgm:cxnLst>
  <dgm:bg/>
  <dgm:whole/>
</dgm:dataModel>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i="0">
                <a:ea typeface="ＭＳ Ｐゴシック" pitchFamily="1" charset="-128"/>
                <a:cs typeface="+mn-cs"/>
              </a:defRPr>
            </a:lvl1pPr>
          </a:lstStyle>
          <a:p>
            <a:pPr>
              <a:defRPr/>
            </a:pPr>
            <a:endParaRPr 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i="0">
                <a:ea typeface="ＭＳ Ｐゴシック" pitchFamily="1" charset="-128"/>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i="0">
                <a:ea typeface="ＭＳ Ｐゴシック" pitchFamily="1" charset="-128"/>
                <a:cs typeface="+mn-cs"/>
              </a:defRPr>
            </a:lvl1pPr>
          </a:lstStyle>
          <a:p>
            <a:pPr>
              <a:defRPr/>
            </a:pPr>
            <a:endParaRPr 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i="0">
                <a:ea typeface="ＭＳ Ｐゴシック" pitchFamily="1" charset="-128"/>
                <a:cs typeface="+mn-cs"/>
              </a:defRPr>
            </a:lvl1pPr>
          </a:lstStyle>
          <a:p>
            <a:pPr>
              <a:defRPr/>
            </a:pPr>
            <a:fld id="{70A585DE-4D04-4D1C-84A4-88873A18902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p>
            <a:fld id="{A4CCE53F-A716-4FB0-B58A-F2E96702A4D7}" type="slidenum">
              <a:rPr lang="en-US" smtClean="0">
                <a:ea typeface="ＭＳ Ｐゴシック"/>
                <a:cs typeface="ＭＳ Ｐゴシック"/>
              </a:rPr>
              <a:pPr/>
              <a:t>1</a:t>
            </a:fld>
            <a:endParaRPr lang="en-US" smtClean="0">
              <a:ea typeface="ＭＳ Ｐゴシック"/>
              <a:cs typeface="ＭＳ Ｐゴシック"/>
            </a:endParaRPr>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a:ln/>
        </p:spPr>
      </p:sp>
      <p:sp>
        <p:nvSpPr>
          <p:cNvPr id="44034" name="Notes Placeholder 2"/>
          <p:cNvSpPr>
            <a:spLocks noGrp="1"/>
          </p:cNvSpPr>
          <p:nvPr>
            <p:ph type="body" idx="1"/>
          </p:nvPr>
        </p:nvSpPr>
        <p:spPr>
          <a:noFill/>
          <a:ln/>
        </p:spPr>
        <p:txBody>
          <a:bodyPr/>
          <a:lstStyle/>
          <a:p>
            <a:pPr eaLnBrk="1" hangingPunct="1"/>
            <a:endParaRPr lang="en-US" smtClean="0">
              <a:ea typeface="ＭＳ Ｐゴシック"/>
            </a:endParaRPr>
          </a:p>
        </p:txBody>
      </p:sp>
      <p:sp>
        <p:nvSpPr>
          <p:cNvPr id="44035" name="Slide Number Placeholder 3"/>
          <p:cNvSpPr>
            <a:spLocks noGrp="1"/>
          </p:cNvSpPr>
          <p:nvPr>
            <p:ph type="sldNum" sz="quarter" idx="5"/>
          </p:nvPr>
        </p:nvSpPr>
        <p:spPr>
          <a:noFill/>
        </p:spPr>
        <p:txBody>
          <a:bodyPr/>
          <a:lstStyle/>
          <a:p>
            <a:fld id="{850B331F-D55D-47C1-8480-90A8FDE51CE0}" type="slidenum">
              <a:rPr lang="en-US" smtClean="0">
                <a:ea typeface="ＭＳ Ｐゴシック"/>
                <a:cs typeface="ＭＳ Ｐゴシック"/>
              </a:rPr>
              <a:pPr/>
              <a:t>20</a:t>
            </a:fld>
            <a:endParaRPr lang="en-US" smtClean="0">
              <a:ea typeface="ＭＳ Ｐゴシック"/>
              <a:cs typeface="ＭＳ Ｐゴシック"/>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46082" name="Notes Placeholder 2"/>
          <p:cNvSpPr>
            <a:spLocks noGrp="1"/>
          </p:cNvSpPr>
          <p:nvPr>
            <p:ph type="body" idx="1"/>
          </p:nvPr>
        </p:nvSpPr>
        <p:spPr>
          <a:noFill/>
          <a:ln/>
        </p:spPr>
        <p:txBody>
          <a:bodyPr/>
          <a:lstStyle/>
          <a:p>
            <a:pPr eaLnBrk="1" hangingPunct="1"/>
            <a:endParaRPr lang="en-US" smtClean="0">
              <a:ea typeface="ＭＳ Ｐゴシック"/>
            </a:endParaRPr>
          </a:p>
        </p:txBody>
      </p:sp>
      <p:sp>
        <p:nvSpPr>
          <p:cNvPr id="46083" name="Slide Number Placeholder 3"/>
          <p:cNvSpPr>
            <a:spLocks noGrp="1"/>
          </p:cNvSpPr>
          <p:nvPr>
            <p:ph type="sldNum" sz="quarter" idx="5"/>
          </p:nvPr>
        </p:nvSpPr>
        <p:spPr>
          <a:noFill/>
        </p:spPr>
        <p:txBody>
          <a:bodyPr/>
          <a:lstStyle/>
          <a:p>
            <a:fld id="{DC80F23A-7AFD-4C65-A33A-1DF8398C3B36}" type="slidenum">
              <a:rPr lang="en-US" smtClean="0">
                <a:ea typeface="ＭＳ Ｐゴシック"/>
                <a:cs typeface="ＭＳ Ｐゴシック"/>
              </a:rPr>
              <a:pPr/>
              <a:t>21</a:t>
            </a:fld>
            <a:endParaRPr lang="en-US" smtClean="0">
              <a:ea typeface="ＭＳ Ｐゴシック"/>
              <a:cs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A1E18EC2-6407-4A11-AEBC-12C820F49582}" type="slidenum">
              <a:rPr lang="en-US" smtClean="0">
                <a:ea typeface="ＭＳ Ｐゴシック"/>
                <a:cs typeface="ＭＳ Ｐゴシック"/>
              </a:rPr>
              <a:pPr/>
              <a:t>2</a:t>
            </a:fld>
            <a:endParaRPr lang="en-US" smtClean="0">
              <a:ea typeface="ＭＳ Ｐゴシック"/>
              <a:cs typeface="ＭＳ Ｐゴシック"/>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546BDD11-8D0F-4037-9A43-9AF5DD700178}" type="slidenum">
              <a:rPr lang="en-US" smtClean="0">
                <a:ea typeface="ＭＳ Ｐゴシック"/>
                <a:cs typeface="ＭＳ Ｐゴシック"/>
              </a:rPr>
              <a:pPr/>
              <a:t>5</a:t>
            </a:fld>
            <a:endParaRPr lang="en-US" smtClean="0">
              <a:ea typeface="ＭＳ Ｐゴシック"/>
              <a:cs typeface="ＭＳ Ｐゴシック"/>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E58EA143-7909-4914-AD5D-E71189F3FF26}" type="slidenum">
              <a:rPr lang="en-US" smtClean="0">
                <a:ea typeface="ＭＳ Ｐゴシック"/>
                <a:cs typeface="ＭＳ Ｐゴシック"/>
              </a:rPr>
              <a:pPr/>
              <a:t>7</a:t>
            </a:fld>
            <a:endParaRPr lang="en-US" smtClean="0">
              <a:ea typeface="ＭＳ Ｐゴシック"/>
              <a:cs typeface="ＭＳ Ｐゴシック"/>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5ED114BE-1DDC-4CBC-B918-AB264C231CD2}" type="slidenum">
              <a:rPr lang="en-US" smtClean="0">
                <a:ea typeface="ＭＳ Ｐゴシック"/>
                <a:cs typeface="ＭＳ Ｐゴシック"/>
              </a:rPr>
              <a:pPr/>
              <a:t>8</a:t>
            </a:fld>
            <a:endParaRPr lang="en-US" smtClean="0">
              <a:ea typeface="ＭＳ Ｐゴシック"/>
              <a:cs typeface="ＭＳ Ｐゴシック"/>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a:noFill/>
          <a:ln/>
        </p:spPr>
        <p:txBody>
          <a:bodyPr/>
          <a:lstStyle/>
          <a:p>
            <a:pPr eaLnBrk="1" hangingPunct="1">
              <a:buFontTx/>
              <a:buChar char="-"/>
            </a:pPr>
            <a:r>
              <a:rPr lang="en-US" smtClean="0">
                <a:ea typeface="ＭＳ Ｐゴシック"/>
              </a:rPr>
              <a:t> Group IM</a:t>
            </a:r>
          </a:p>
          <a:p>
            <a:pPr eaLnBrk="1" hangingPunct="1">
              <a:buFontTx/>
              <a:buChar char="-"/>
            </a:pPr>
            <a:r>
              <a:rPr lang="en-US" smtClean="0">
                <a:ea typeface="ＭＳ Ｐゴシック"/>
              </a:rPr>
              <a:t> More on presence: Reduces “interrupt driven” communication</a:t>
            </a:r>
          </a:p>
          <a:p>
            <a:pPr eaLnBrk="1" hangingPunct="1">
              <a:buFontTx/>
              <a:buChar char="-"/>
            </a:pPr>
            <a:r>
              <a:rPr lang="en-US" smtClean="0">
                <a:ea typeface="ＭＳ Ｐゴシック"/>
              </a:rPr>
              <a:t> Self-assigned contact lists builds natural social-networks, extending beyond departmental or even institutional lines</a:t>
            </a:r>
          </a:p>
          <a:p>
            <a:pPr eaLnBrk="1" hangingPunct="1"/>
            <a:r>
              <a:rPr lang="en-US" smtClean="0">
                <a:ea typeface="ＭＳ Ｐゴシック"/>
              </a:rPr>
              <a:t>- Highlight further benefits of Ad-hoc conferencing</a:t>
            </a:r>
          </a:p>
        </p:txBody>
      </p:sp>
      <p:sp>
        <p:nvSpPr>
          <p:cNvPr id="32771" name="Slide Number Placeholder 3"/>
          <p:cNvSpPr>
            <a:spLocks noGrp="1"/>
          </p:cNvSpPr>
          <p:nvPr>
            <p:ph type="sldNum" sz="quarter" idx="5"/>
          </p:nvPr>
        </p:nvSpPr>
        <p:spPr>
          <a:noFill/>
        </p:spPr>
        <p:txBody>
          <a:bodyPr/>
          <a:lstStyle/>
          <a:p>
            <a:fld id="{69FCF5D5-5490-48AC-AF15-3FE8B50C49D7}" type="slidenum">
              <a:rPr lang="en-US" smtClean="0">
                <a:ea typeface="ＭＳ Ｐゴシック"/>
                <a:cs typeface="ＭＳ Ｐゴシック"/>
              </a:rPr>
              <a:pPr/>
              <a:t>12</a:t>
            </a:fld>
            <a:endParaRPr lang="en-US" smtClean="0">
              <a:ea typeface="ＭＳ Ｐゴシック"/>
              <a:cs typeface="ＭＳ Ｐゴシック"/>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p:spPr>
        <p:txBody>
          <a:bodyPr/>
          <a:lstStyle/>
          <a:p>
            <a:pPr eaLnBrk="1" hangingPunct="1"/>
            <a:r>
              <a:rPr lang="en-US" smtClean="0">
                <a:ea typeface="ＭＳ Ｐゴシック"/>
              </a:rPr>
              <a:t>Bonjour = Apple’s trade name for a service discovery protocol used in Mac OS X.  It uses multicast DNS records to locate devices advertizing themselves on the network.  In this context, Bonjour activates the ability to locate and chat with other Messenger for Mac 7.0 users on the local network.</a:t>
            </a:r>
          </a:p>
        </p:txBody>
      </p:sp>
      <p:sp>
        <p:nvSpPr>
          <p:cNvPr id="34819" name="Slide Number Placeholder 3"/>
          <p:cNvSpPr>
            <a:spLocks noGrp="1"/>
          </p:cNvSpPr>
          <p:nvPr>
            <p:ph type="sldNum" sz="quarter" idx="5"/>
          </p:nvPr>
        </p:nvSpPr>
        <p:spPr>
          <a:noFill/>
        </p:spPr>
        <p:txBody>
          <a:bodyPr/>
          <a:lstStyle/>
          <a:p>
            <a:fld id="{0490C960-2288-4360-BCC4-7A1CE543817F}" type="slidenum">
              <a:rPr lang="en-US" smtClean="0">
                <a:ea typeface="ＭＳ Ｐゴシック"/>
                <a:cs typeface="ＭＳ Ｐゴシック"/>
              </a:rPr>
              <a:pPr/>
              <a:t>13</a:t>
            </a:fld>
            <a:endParaRPr lang="en-US" smtClean="0">
              <a:ea typeface="ＭＳ Ｐゴシック"/>
              <a:cs typeface="ＭＳ Ｐゴシック"/>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a:noFill/>
          <a:ln/>
        </p:spPr>
        <p:txBody>
          <a:bodyPr/>
          <a:lstStyle/>
          <a:p>
            <a:pPr eaLnBrk="1" hangingPunct="1"/>
            <a:r>
              <a:rPr lang="en-US" smtClean="0">
                <a:ea typeface="ＭＳ Ｐゴシック"/>
              </a:rPr>
              <a:t>Telecom &amp; IP clients - Disparate technologies, isolated silos  (Highlight importance of working with Telecom Techs)</a:t>
            </a:r>
          </a:p>
          <a:p>
            <a:pPr eaLnBrk="1" hangingPunct="1"/>
            <a:endParaRPr lang="en-US" smtClean="0">
              <a:ea typeface="ＭＳ Ｐゴシック"/>
            </a:endParaRPr>
          </a:p>
          <a:p>
            <a:pPr eaLnBrk="1" hangingPunct="1"/>
            <a:r>
              <a:rPr lang="en-US" smtClean="0">
                <a:ea typeface="ＭＳ Ｐゴシック"/>
              </a:rPr>
              <a:t>IW-SPM = Interworking Spectrum Peripheral Module. The Interworking SPM is required for a hybrid TDM and IP Peripheral Module deployment off a single call server. By creating a new (IW-SPM) resource module that supports an IP packet interface which can be housed in the existing SPM platform, the SPM platform is transformed into an interworking SPM that can interface with elements of a packet network, such as the Passport 7000. The new resource module, called the Gig Ethernet Resource Module (GEM), supports a Gig interface to the network and is used in conjunction with the common equipment resource modules.</a:t>
            </a:r>
          </a:p>
        </p:txBody>
      </p:sp>
      <p:sp>
        <p:nvSpPr>
          <p:cNvPr id="41987" name="Slide Number Placeholder 3"/>
          <p:cNvSpPr>
            <a:spLocks noGrp="1"/>
          </p:cNvSpPr>
          <p:nvPr>
            <p:ph type="sldNum" sz="quarter" idx="5"/>
          </p:nvPr>
        </p:nvSpPr>
        <p:spPr>
          <a:noFill/>
        </p:spPr>
        <p:txBody>
          <a:bodyPr/>
          <a:lstStyle/>
          <a:p>
            <a:fld id="{50DDB212-2FE6-4A65-8A01-F3165583ECD1}" type="slidenum">
              <a:rPr lang="en-US" smtClean="0">
                <a:ea typeface="ＭＳ Ｐゴシック"/>
                <a:cs typeface="ＭＳ Ｐゴシック"/>
              </a:rPr>
              <a:pPr/>
              <a:t>19</a:t>
            </a:fld>
            <a:endParaRPr lang="en-US" smtClean="0">
              <a:ea typeface="ＭＳ Ｐゴシック"/>
              <a:cs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2"/>
          <p:cNvSpPr>
            <a:spLocks noChangeArrowheads="1"/>
          </p:cNvSpPr>
          <p:nvPr/>
        </p:nvSpPr>
        <p:spPr bwMode="auto">
          <a:xfrm>
            <a:off x="0" y="0"/>
            <a:ext cx="9144000" cy="4648200"/>
          </a:xfrm>
          <a:prstGeom prst="rect">
            <a:avLst/>
          </a:prstGeom>
          <a:solidFill>
            <a:schemeClr val="accent1"/>
          </a:solidFill>
          <a:ln w="9525">
            <a:noFill/>
            <a:miter lim="800000"/>
            <a:headEnd/>
            <a:tailEnd/>
          </a:ln>
        </p:spPr>
        <p:txBody>
          <a:bodyPr wrap="none" anchor="ctr"/>
          <a:lstStyle/>
          <a:p>
            <a:pPr eaLnBrk="0" hangingPunct="0">
              <a:defRPr/>
            </a:pPr>
            <a:endParaRPr lang="en-US">
              <a:ea typeface="ＭＳ Ｐゴシック" pitchFamily="1" charset="-128"/>
              <a:cs typeface="+mn-cs"/>
            </a:endParaRPr>
          </a:p>
        </p:txBody>
      </p:sp>
      <p:sp>
        <p:nvSpPr>
          <p:cNvPr id="5" name="Line 24"/>
          <p:cNvSpPr>
            <a:spLocks noChangeShapeType="1"/>
          </p:cNvSpPr>
          <p:nvPr/>
        </p:nvSpPr>
        <p:spPr bwMode="auto">
          <a:xfrm>
            <a:off x="2106613" y="2551113"/>
            <a:ext cx="4903787" cy="0"/>
          </a:xfrm>
          <a:prstGeom prst="line">
            <a:avLst/>
          </a:prstGeom>
          <a:noFill/>
          <a:ln w="9525">
            <a:solidFill>
              <a:schemeClr val="bg1"/>
            </a:solidFill>
            <a:round/>
            <a:headEnd/>
            <a:tailEnd/>
          </a:ln>
        </p:spPr>
        <p:txBody>
          <a:bodyPr wrap="none" anchor="ctr"/>
          <a:lstStyle/>
          <a:p>
            <a:pPr eaLnBrk="0" hangingPunct="0">
              <a:defRPr/>
            </a:pPr>
            <a:endParaRPr lang="en-US">
              <a:ea typeface="ＭＳ Ｐゴシック" pitchFamily="1" charset="-128"/>
              <a:cs typeface="+mn-cs"/>
            </a:endParaRPr>
          </a:p>
        </p:txBody>
      </p:sp>
      <p:sp>
        <p:nvSpPr>
          <p:cNvPr id="6" name="Line 53"/>
          <p:cNvSpPr>
            <a:spLocks noChangeShapeType="1"/>
          </p:cNvSpPr>
          <p:nvPr/>
        </p:nvSpPr>
        <p:spPr bwMode="auto">
          <a:xfrm>
            <a:off x="0" y="4648200"/>
            <a:ext cx="9144000" cy="0"/>
          </a:xfrm>
          <a:prstGeom prst="line">
            <a:avLst/>
          </a:prstGeom>
          <a:noFill/>
          <a:ln w="47625">
            <a:solidFill>
              <a:schemeClr val="tx1"/>
            </a:solidFill>
            <a:round/>
            <a:headEnd/>
            <a:tailEnd/>
          </a:ln>
        </p:spPr>
        <p:txBody>
          <a:bodyPr wrap="none" anchor="ctr"/>
          <a:lstStyle/>
          <a:p>
            <a:pPr eaLnBrk="0" hangingPunct="0">
              <a:defRPr/>
            </a:pPr>
            <a:endParaRPr lang="en-US">
              <a:ea typeface="ＭＳ Ｐゴシック" pitchFamily="1" charset="-128"/>
              <a:cs typeface="+mn-cs"/>
            </a:endParaRPr>
          </a:p>
        </p:txBody>
      </p:sp>
      <p:sp>
        <p:nvSpPr>
          <p:cNvPr id="3075" name="Rectangle 3"/>
          <p:cNvSpPr>
            <a:spLocks noGrp="1" noChangeArrowheads="1"/>
          </p:cNvSpPr>
          <p:nvPr>
            <p:ph type="subTitle" idx="1"/>
          </p:nvPr>
        </p:nvSpPr>
        <p:spPr>
          <a:xfrm>
            <a:off x="457200" y="1763713"/>
            <a:ext cx="8226425" cy="508000"/>
          </a:xfrm>
        </p:spPr>
        <p:txBody>
          <a:bodyPr anchor="ctr"/>
          <a:lstStyle>
            <a:lvl1pPr marL="0" indent="0" algn="ctr">
              <a:buFontTx/>
              <a:buNone/>
              <a:defRPr>
                <a:solidFill>
                  <a:schemeClr val="bg1"/>
                </a:solidFill>
              </a:defRPr>
            </a:lvl1pPr>
          </a:lstStyle>
          <a:p>
            <a:r>
              <a:rPr lang="en-US"/>
              <a:t>Click to edit Master subtitle style</a:t>
            </a:r>
          </a:p>
        </p:txBody>
      </p:sp>
      <p:sp>
        <p:nvSpPr>
          <p:cNvPr id="3091" name="Rectangle 19"/>
          <p:cNvSpPr>
            <a:spLocks noGrp="1" noChangeArrowheads="1"/>
          </p:cNvSpPr>
          <p:nvPr>
            <p:ph type="ctrTitle" sz="quarter"/>
          </p:nvPr>
        </p:nvSpPr>
        <p:spPr>
          <a:xfrm>
            <a:off x="455613" y="1014413"/>
            <a:ext cx="8226425" cy="776287"/>
          </a:xfrm>
        </p:spPr>
        <p:txBody>
          <a:bodyPr/>
          <a:lstStyle>
            <a:lvl1pPr algn="ctr">
              <a:defRPr sz="4200" b="0">
                <a:solidFill>
                  <a:schemeClr val="bg1"/>
                </a:solidFill>
              </a:defRPr>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1CD5EFCC-4ACA-47EE-93A6-9761638C8AA8}" type="datetime4">
              <a:rPr lang="en-US"/>
              <a:pPr>
                <a:defRPr/>
              </a:pPr>
              <a:t>February 25, 2008</a:t>
            </a:fld>
            <a:endParaRPr lang="en-US" sz="1400" i="1"/>
          </a:p>
        </p:txBody>
      </p:sp>
      <p:sp>
        <p:nvSpPr>
          <p:cNvPr id="5" name="Footer Placeholder 4"/>
          <p:cNvSpPr>
            <a:spLocks noGrp="1"/>
          </p:cNvSpPr>
          <p:nvPr>
            <p:ph type="ftr" sz="quarter" idx="11"/>
          </p:nvPr>
        </p:nvSpPr>
        <p:spPr/>
        <p:txBody>
          <a:bodyPr/>
          <a:lstStyle>
            <a:lvl1pPr>
              <a:defRPr smtClean="0"/>
            </a:lvl1pPr>
          </a:lstStyle>
          <a:p>
            <a:pPr>
              <a:defRPr/>
            </a:pPr>
            <a:r>
              <a:rPr lang="en-US"/>
              <a:t>Deploying OCS 2007 at IU</a:t>
            </a:r>
            <a:endParaRPr lang="en-US" sz="1400" i="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11213"/>
            <a:ext cx="1778000" cy="5080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811213"/>
            <a:ext cx="5181600" cy="5080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FE0073AC-0608-4E26-94F3-F80F508402F5}" type="datetime4">
              <a:rPr lang="en-US"/>
              <a:pPr>
                <a:defRPr/>
              </a:pPr>
              <a:t>February 25, 2008</a:t>
            </a:fld>
            <a:endParaRPr lang="en-US" sz="1400" i="1"/>
          </a:p>
        </p:txBody>
      </p:sp>
      <p:sp>
        <p:nvSpPr>
          <p:cNvPr id="5" name="Footer Placeholder 4"/>
          <p:cNvSpPr>
            <a:spLocks noGrp="1"/>
          </p:cNvSpPr>
          <p:nvPr>
            <p:ph type="ftr" sz="quarter" idx="11"/>
          </p:nvPr>
        </p:nvSpPr>
        <p:spPr/>
        <p:txBody>
          <a:bodyPr/>
          <a:lstStyle>
            <a:lvl1pPr>
              <a:defRPr smtClean="0"/>
            </a:lvl1pPr>
          </a:lstStyle>
          <a:p>
            <a:pPr>
              <a:defRPr/>
            </a:pPr>
            <a:r>
              <a:rPr lang="en-US"/>
              <a:t>Deploying OCS 2007 at IU</a:t>
            </a:r>
            <a:endParaRPr lang="en-US" sz="1400" i="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z="1400" i="0" dirty="0" smtClean="0"/>
            </a:lvl1pPr>
          </a:lstStyle>
          <a:p>
            <a:pPr>
              <a:defRPr/>
            </a:pPr>
            <a:r>
              <a:rPr lang="en-US"/>
              <a:t>January 16, 2008</a:t>
            </a:r>
            <a:endParaRPr lang="en-US"/>
          </a:p>
        </p:txBody>
      </p:sp>
      <p:sp>
        <p:nvSpPr>
          <p:cNvPr id="5" name="Footer Placeholder 4"/>
          <p:cNvSpPr>
            <a:spLocks noGrp="1"/>
          </p:cNvSpPr>
          <p:nvPr>
            <p:ph type="ftr" sz="quarter" idx="11"/>
          </p:nvPr>
        </p:nvSpPr>
        <p:spPr/>
        <p:txBody>
          <a:bodyPr/>
          <a:lstStyle>
            <a:lvl1pPr>
              <a:defRPr dirty="0" smtClean="0"/>
            </a:lvl1pPr>
          </a:lstStyle>
          <a:p>
            <a:pPr>
              <a:defRPr/>
            </a:pPr>
            <a:r>
              <a:rPr lang="en-US"/>
              <a:t>IU </a:t>
            </a:r>
            <a:r>
              <a:rPr lang="en-US" err="1"/>
              <a:t>UniCom</a:t>
            </a:r>
            <a:r>
              <a:rPr lang="en-US"/>
              <a:t> Project</a:t>
            </a:r>
            <a:endParaRPr lang="en-US" sz="1400" i="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dirty="0" smtClean="0"/>
            </a:lvl1pPr>
          </a:lstStyle>
          <a:p>
            <a:pPr>
              <a:defRPr/>
            </a:pPr>
            <a:r>
              <a:rPr lang="en-US"/>
              <a:t>January 16, 2008</a:t>
            </a:r>
            <a:endParaRPr lang="en-US" sz="1400" i="1"/>
          </a:p>
        </p:txBody>
      </p:sp>
      <p:sp>
        <p:nvSpPr>
          <p:cNvPr id="5" name="Footer Placeholder 4"/>
          <p:cNvSpPr>
            <a:spLocks noGrp="1"/>
          </p:cNvSpPr>
          <p:nvPr>
            <p:ph type="ftr" sz="quarter" idx="11"/>
          </p:nvPr>
        </p:nvSpPr>
        <p:spPr/>
        <p:txBody>
          <a:bodyPr/>
          <a:lstStyle>
            <a:lvl1pPr>
              <a:defRPr dirty="0" smtClean="0"/>
            </a:lvl1pPr>
          </a:lstStyle>
          <a:p>
            <a:pPr>
              <a:defRPr/>
            </a:pPr>
            <a:r>
              <a:rPr lang="en-US"/>
              <a:t>IU </a:t>
            </a:r>
            <a:r>
              <a:rPr lang="en-US" err="1"/>
              <a:t>UniCom</a:t>
            </a:r>
            <a:r>
              <a:rPr lang="en-US"/>
              <a:t> Project</a:t>
            </a:r>
            <a:endParaRPr lang="en-US" sz="1400" i="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5588" y="1852613"/>
            <a:ext cx="3478212"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1852613"/>
            <a:ext cx="34798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dirty="0" smtClean="0"/>
            </a:lvl1pPr>
          </a:lstStyle>
          <a:p>
            <a:pPr>
              <a:defRPr/>
            </a:pPr>
            <a:r>
              <a:rPr lang="en-US"/>
              <a:t>January 16, 2008</a:t>
            </a:r>
            <a:endParaRPr lang="en-US" sz="1400" i="1"/>
          </a:p>
        </p:txBody>
      </p:sp>
      <p:sp>
        <p:nvSpPr>
          <p:cNvPr id="6" name="Footer Placeholder 5"/>
          <p:cNvSpPr>
            <a:spLocks noGrp="1"/>
          </p:cNvSpPr>
          <p:nvPr>
            <p:ph type="ftr" sz="quarter" idx="11"/>
          </p:nvPr>
        </p:nvSpPr>
        <p:spPr/>
        <p:txBody>
          <a:bodyPr/>
          <a:lstStyle>
            <a:lvl1pPr>
              <a:defRPr dirty="0" smtClean="0"/>
            </a:lvl1pPr>
          </a:lstStyle>
          <a:p>
            <a:pPr>
              <a:defRPr/>
            </a:pPr>
            <a:r>
              <a:rPr lang="en-US"/>
              <a:t>IU </a:t>
            </a:r>
            <a:r>
              <a:rPr lang="en-US" err="1"/>
              <a:t>UniCom</a:t>
            </a:r>
            <a:r>
              <a:rPr lang="en-US"/>
              <a:t> Project</a:t>
            </a:r>
            <a:endParaRPr lang="en-US" sz="1400" i="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dirty="0" smtClean="0"/>
            </a:lvl1pPr>
          </a:lstStyle>
          <a:p>
            <a:pPr>
              <a:defRPr/>
            </a:pPr>
            <a:r>
              <a:rPr lang="en-US"/>
              <a:t>January 16, 2008</a:t>
            </a:r>
            <a:endParaRPr lang="en-US" sz="1400" i="1"/>
          </a:p>
        </p:txBody>
      </p:sp>
      <p:sp>
        <p:nvSpPr>
          <p:cNvPr id="8" name="Footer Placeholder 7"/>
          <p:cNvSpPr>
            <a:spLocks noGrp="1"/>
          </p:cNvSpPr>
          <p:nvPr>
            <p:ph type="ftr" sz="quarter" idx="11"/>
          </p:nvPr>
        </p:nvSpPr>
        <p:spPr/>
        <p:txBody>
          <a:bodyPr/>
          <a:lstStyle>
            <a:lvl1pPr>
              <a:defRPr dirty="0" smtClean="0"/>
            </a:lvl1pPr>
          </a:lstStyle>
          <a:p>
            <a:pPr>
              <a:defRPr/>
            </a:pPr>
            <a:r>
              <a:rPr lang="en-US"/>
              <a:t>IU </a:t>
            </a:r>
            <a:r>
              <a:rPr lang="en-US" err="1"/>
              <a:t>UniCom</a:t>
            </a:r>
            <a:r>
              <a:rPr lang="en-US"/>
              <a:t> Project</a:t>
            </a:r>
            <a:endParaRPr lang="en-US" sz="1400" i="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fld id="{F562103E-EEFA-4EDE-B2B0-60077EA23AF3}" type="datetime4">
              <a:rPr lang="en-US"/>
              <a:pPr>
                <a:defRPr/>
              </a:pPr>
              <a:t>February 25, 2008</a:t>
            </a:fld>
            <a:endParaRPr lang="en-US" sz="1400" i="1"/>
          </a:p>
        </p:txBody>
      </p:sp>
      <p:sp>
        <p:nvSpPr>
          <p:cNvPr id="4" name="Footer Placeholder 3"/>
          <p:cNvSpPr>
            <a:spLocks noGrp="1"/>
          </p:cNvSpPr>
          <p:nvPr>
            <p:ph type="ftr" sz="quarter" idx="11"/>
          </p:nvPr>
        </p:nvSpPr>
        <p:spPr/>
        <p:txBody>
          <a:bodyPr/>
          <a:lstStyle>
            <a:lvl1pPr>
              <a:defRPr dirty="0" smtClean="0"/>
            </a:lvl1pPr>
          </a:lstStyle>
          <a:p>
            <a:pPr>
              <a:defRPr/>
            </a:pPr>
            <a:r>
              <a:rPr lang="en-US"/>
              <a:t>Deploying OCS 2007 at IU</a:t>
            </a:r>
            <a:endParaRPr lang="en-US" sz="1400" i="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fld id="{EF601276-755D-4F3F-9733-1B911FD77A87}" type="datetime4">
              <a:rPr lang="en-US"/>
              <a:pPr>
                <a:defRPr/>
              </a:pPr>
              <a:t>February 25, 2008</a:t>
            </a:fld>
            <a:endParaRPr lang="en-US" sz="1400" i="1"/>
          </a:p>
        </p:txBody>
      </p:sp>
      <p:sp>
        <p:nvSpPr>
          <p:cNvPr id="3" name="Footer Placeholder 2"/>
          <p:cNvSpPr>
            <a:spLocks noGrp="1"/>
          </p:cNvSpPr>
          <p:nvPr>
            <p:ph type="ftr" sz="quarter" idx="11"/>
          </p:nvPr>
        </p:nvSpPr>
        <p:spPr/>
        <p:txBody>
          <a:bodyPr/>
          <a:lstStyle>
            <a:lvl1pPr>
              <a:defRPr smtClean="0"/>
            </a:lvl1pPr>
          </a:lstStyle>
          <a:p>
            <a:pPr>
              <a:defRPr/>
            </a:pPr>
            <a:r>
              <a:rPr lang="en-US"/>
              <a:t>Deploying OCS 2007 at IU</a:t>
            </a:r>
            <a:endParaRPr lang="en-US" sz="1400" i="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E8BFB8AC-109F-4E2A-92F9-58D293AD4903}" type="datetime4">
              <a:rPr lang="en-US"/>
              <a:pPr>
                <a:defRPr/>
              </a:pPr>
              <a:t>February 25, 2008</a:t>
            </a:fld>
            <a:endParaRPr lang="en-US" sz="1400" i="1"/>
          </a:p>
        </p:txBody>
      </p:sp>
      <p:sp>
        <p:nvSpPr>
          <p:cNvPr id="6" name="Footer Placeholder 5"/>
          <p:cNvSpPr>
            <a:spLocks noGrp="1"/>
          </p:cNvSpPr>
          <p:nvPr>
            <p:ph type="ftr" sz="quarter" idx="11"/>
          </p:nvPr>
        </p:nvSpPr>
        <p:spPr/>
        <p:txBody>
          <a:bodyPr/>
          <a:lstStyle>
            <a:lvl1pPr>
              <a:defRPr smtClean="0"/>
            </a:lvl1pPr>
          </a:lstStyle>
          <a:p>
            <a:pPr>
              <a:defRPr/>
            </a:pPr>
            <a:r>
              <a:rPr lang="en-US"/>
              <a:t>Deploying OCS 2007 at IU</a:t>
            </a:r>
            <a:endParaRPr lang="en-US" sz="1400" i="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CD0CBD06-4D13-4C07-8C74-F284418A2D02}" type="datetime4">
              <a:rPr lang="en-US"/>
              <a:pPr>
                <a:defRPr/>
              </a:pPr>
              <a:t>February 25, 2008</a:t>
            </a:fld>
            <a:endParaRPr lang="en-US" sz="1400" i="1"/>
          </a:p>
        </p:txBody>
      </p:sp>
      <p:sp>
        <p:nvSpPr>
          <p:cNvPr id="6" name="Footer Placeholder 5"/>
          <p:cNvSpPr>
            <a:spLocks noGrp="1"/>
          </p:cNvSpPr>
          <p:nvPr>
            <p:ph type="ftr" sz="quarter" idx="11"/>
          </p:nvPr>
        </p:nvSpPr>
        <p:spPr/>
        <p:txBody>
          <a:bodyPr/>
          <a:lstStyle>
            <a:lvl1pPr>
              <a:defRPr smtClean="0"/>
            </a:lvl1pPr>
          </a:lstStyle>
          <a:p>
            <a:pPr>
              <a:defRPr/>
            </a:pPr>
            <a:r>
              <a:rPr lang="en-US"/>
              <a:t>Deploying OCS 2007 at IU</a:t>
            </a:r>
            <a:endParaRPr lang="en-US" sz="1400" i="1"/>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3" name="Rectangle 39"/>
          <p:cNvSpPr>
            <a:spLocks noChangeArrowheads="1"/>
          </p:cNvSpPr>
          <p:nvPr/>
        </p:nvSpPr>
        <p:spPr bwMode="auto">
          <a:xfrm>
            <a:off x="0" y="6172200"/>
            <a:ext cx="9144000" cy="685800"/>
          </a:xfrm>
          <a:prstGeom prst="rect">
            <a:avLst/>
          </a:prstGeom>
          <a:solidFill>
            <a:schemeClr val="accent1"/>
          </a:solidFill>
          <a:ln w="9525">
            <a:noFill/>
            <a:miter lim="800000"/>
            <a:headEnd/>
            <a:tailEnd/>
          </a:ln>
        </p:spPr>
        <p:txBody>
          <a:bodyPr wrap="none" anchor="ctr"/>
          <a:lstStyle/>
          <a:p>
            <a:pPr eaLnBrk="0" hangingPunct="0">
              <a:defRPr/>
            </a:pPr>
            <a:endParaRPr lang="en-US">
              <a:ea typeface="ＭＳ Ｐゴシック" pitchFamily="1" charset="-128"/>
              <a:cs typeface="+mn-cs"/>
            </a:endParaRPr>
          </a:p>
        </p:txBody>
      </p:sp>
      <p:sp>
        <p:nvSpPr>
          <p:cNvPr id="1027" name="Rectangle 2"/>
          <p:cNvSpPr>
            <a:spLocks noGrp="1" noChangeArrowheads="1"/>
          </p:cNvSpPr>
          <p:nvPr>
            <p:ph type="title"/>
          </p:nvPr>
        </p:nvSpPr>
        <p:spPr bwMode="auto">
          <a:xfrm>
            <a:off x="1524000" y="811213"/>
            <a:ext cx="711041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1525588" y="1852613"/>
            <a:ext cx="7110412"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2" name="Rectangle 18"/>
          <p:cNvSpPr>
            <a:spLocks noGrp="1" noChangeArrowheads="1"/>
          </p:cNvSpPr>
          <p:nvPr>
            <p:ph type="dt" sz="half" idx="2"/>
          </p:nvPr>
        </p:nvSpPr>
        <p:spPr bwMode="auto">
          <a:xfrm>
            <a:off x="7315200" y="152400"/>
            <a:ext cx="16002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i="0" smtClean="0">
                <a:ea typeface="ＭＳ Ｐゴシック" pitchFamily="1" charset="-128"/>
                <a:cs typeface="+mn-cs"/>
              </a:defRPr>
            </a:lvl1pPr>
          </a:lstStyle>
          <a:p>
            <a:pPr>
              <a:defRPr/>
            </a:pPr>
            <a:fld id="{18759A9D-BB78-45DE-986D-0E37025EBB91}" type="datetime4">
              <a:rPr lang="en-US"/>
              <a:pPr>
                <a:defRPr/>
              </a:pPr>
              <a:t>February 25, 2008</a:t>
            </a:fld>
            <a:endParaRPr lang="en-US" sz="1400"/>
          </a:p>
        </p:txBody>
      </p:sp>
      <p:sp>
        <p:nvSpPr>
          <p:cNvPr id="1043" name="Rectangle 19"/>
          <p:cNvSpPr>
            <a:spLocks noGrp="1" noChangeArrowheads="1"/>
          </p:cNvSpPr>
          <p:nvPr>
            <p:ph type="ftr" sz="quarter" idx="3"/>
          </p:nvPr>
        </p:nvSpPr>
        <p:spPr bwMode="auto">
          <a:xfrm>
            <a:off x="228600" y="152400"/>
            <a:ext cx="4953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i="0" smtClean="0">
                <a:ea typeface="ＭＳ Ｐゴシック" pitchFamily="1" charset="-128"/>
                <a:cs typeface="+mn-cs"/>
              </a:defRPr>
            </a:lvl1pPr>
          </a:lstStyle>
          <a:p>
            <a:pPr>
              <a:defRPr/>
            </a:pPr>
            <a:r>
              <a:rPr lang="en-US"/>
              <a:t>Deploying OCS 2007 at IU</a:t>
            </a:r>
            <a:endParaRPr lang="en-US" sz="1400"/>
          </a:p>
        </p:txBody>
      </p:sp>
      <p:sp>
        <p:nvSpPr>
          <p:cNvPr id="1060" name="Line 36"/>
          <p:cNvSpPr>
            <a:spLocks noChangeShapeType="1"/>
          </p:cNvSpPr>
          <p:nvPr/>
        </p:nvSpPr>
        <p:spPr bwMode="auto">
          <a:xfrm>
            <a:off x="0" y="442913"/>
            <a:ext cx="9144000" cy="0"/>
          </a:xfrm>
          <a:prstGeom prst="line">
            <a:avLst/>
          </a:prstGeom>
          <a:noFill/>
          <a:ln w="9525">
            <a:solidFill>
              <a:schemeClr val="bg2"/>
            </a:solidFill>
            <a:round/>
            <a:headEnd/>
            <a:tailEnd/>
          </a:ln>
        </p:spPr>
        <p:txBody>
          <a:bodyPr wrap="none" anchor="ctr"/>
          <a:lstStyle/>
          <a:p>
            <a:pPr eaLnBrk="0" hangingPunct="0">
              <a:defRPr/>
            </a:pPr>
            <a:endParaRPr lang="en-US">
              <a:ea typeface="ＭＳ Ｐゴシック" pitchFamily="1" charset="-128"/>
              <a:cs typeface="+mn-cs"/>
            </a:endParaRPr>
          </a:p>
        </p:txBody>
      </p:sp>
      <p:sp>
        <p:nvSpPr>
          <p:cNvPr id="1061" name="Line 37"/>
          <p:cNvSpPr>
            <a:spLocks noChangeShapeType="1"/>
          </p:cNvSpPr>
          <p:nvPr/>
        </p:nvSpPr>
        <p:spPr bwMode="auto">
          <a:xfrm>
            <a:off x="0" y="6156325"/>
            <a:ext cx="9144000" cy="0"/>
          </a:xfrm>
          <a:prstGeom prst="line">
            <a:avLst/>
          </a:prstGeom>
          <a:noFill/>
          <a:ln w="47625">
            <a:solidFill>
              <a:schemeClr val="tx1"/>
            </a:solidFill>
            <a:round/>
            <a:headEnd/>
            <a:tailEnd/>
          </a:ln>
        </p:spPr>
        <p:txBody>
          <a:bodyPr wrap="none" anchor="ctr"/>
          <a:lstStyle/>
          <a:p>
            <a:pPr eaLnBrk="0" hangingPunct="0">
              <a:defRPr/>
            </a:pPr>
            <a:endParaRPr lang="en-US">
              <a:ea typeface="ＭＳ Ｐゴシック" pitchFamily="1" charset="-128"/>
              <a:cs typeface="+mn-cs"/>
            </a:endParaRPr>
          </a:p>
        </p:txBody>
      </p:sp>
      <p:pic>
        <p:nvPicPr>
          <p:cNvPr id="1033" name="Picture 40" descr="iu_h_wh"/>
          <p:cNvPicPr>
            <a:picLocks noChangeAspect="1" noChangeArrowheads="1"/>
          </p:cNvPicPr>
          <p:nvPr/>
        </p:nvPicPr>
        <p:blipFill>
          <a:blip r:embed="rId13"/>
          <a:srcRect/>
          <a:stretch>
            <a:fillRect/>
          </a:stretch>
        </p:blipFill>
        <p:spPr bwMode="auto">
          <a:xfrm>
            <a:off x="381000" y="6324600"/>
            <a:ext cx="2209800" cy="368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dt="0"/>
  <p:txStyles>
    <p:titleStyle>
      <a:lvl1pPr algn="l" rtl="0" eaLnBrk="0" fontAlgn="base" hangingPunct="0">
        <a:spcBef>
          <a:spcPct val="0"/>
        </a:spcBef>
        <a:spcAft>
          <a:spcPct val="0"/>
        </a:spcAft>
        <a:defRPr sz="3400" b="1">
          <a:solidFill>
            <a:schemeClr val="accent1"/>
          </a:solidFill>
          <a:latin typeface="+mj-lt"/>
          <a:ea typeface="+mj-ea"/>
          <a:cs typeface="ＭＳ Ｐゴシック"/>
        </a:defRPr>
      </a:lvl1pPr>
      <a:lvl2pPr algn="l" rtl="0" eaLnBrk="0" fontAlgn="base" hangingPunct="0">
        <a:spcBef>
          <a:spcPct val="0"/>
        </a:spcBef>
        <a:spcAft>
          <a:spcPct val="0"/>
        </a:spcAft>
        <a:defRPr sz="3400" b="1">
          <a:solidFill>
            <a:schemeClr val="accent1"/>
          </a:solidFill>
          <a:latin typeface="Arial" charset="0"/>
          <a:ea typeface="ＭＳ Ｐゴシック" pitchFamily="1" charset="-128"/>
          <a:cs typeface="ＭＳ Ｐゴシック"/>
        </a:defRPr>
      </a:lvl2pPr>
      <a:lvl3pPr algn="l" rtl="0" eaLnBrk="0" fontAlgn="base" hangingPunct="0">
        <a:spcBef>
          <a:spcPct val="0"/>
        </a:spcBef>
        <a:spcAft>
          <a:spcPct val="0"/>
        </a:spcAft>
        <a:defRPr sz="3400" b="1">
          <a:solidFill>
            <a:schemeClr val="accent1"/>
          </a:solidFill>
          <a:latin typeface="Arial" charset="0"/>
          <a:ea typeface="ＭＳ Ｐゴシック" pitchFamily="1" charset="-128"/>
          <a:cs typeface="ＭＳ Ｐゴシック"/>
        </a:defRPr>
      </a:lvl3pPr>
      <a:lvl4pPr algn="l" rtl="0" eaLnBrk="0" fontAlgn="base" hangingPunct="0">
        <a:spcBef>
          <a:spcPct val="0"/>
        </a:spcBef>
        <a:spcAft>
          <a:spcPct val="0"/>
        </a:spcAft>
        <a:defRPr sz="3400" b="1">
          <a:solidFill>
            <a:schemeClr val="accent1"/>
          </a:solidFill>
          <a:latin typeface="Arial" charset="0"/>
          <a:ea typeface="ＭＳ Ｐゴシック" pitchFamily="1" charset="-128"/>
          <a:cs typeface="ＭＳ Ｐゴシック"/>
        </a:defRPr>
      </a:lvl4pPr>
      <a:lvl5pPr algn="l" rtl="0" eaLnBrk="0" fontAlgn="base" hangingPunct="0">
        <a:spcBef>
          <a:spcPct val="0"/>
        </a:spcBef>
        <a:spcAft>
          <a:spcPct val="0"/>
        </a:spcAft>
        <a:defRPr sz="3400" b="1">
          <a:solidFill>
            <a:schemeClr val="accent1"/>
          </a:solidFill>
          <a:latin typeface="Arial" charset="0"/>
          <a:ea typeface="ＭＳ Ｐゴシック" pitchFamily="1" charset="-128"/>
          <a:cs typeface="ＭＳ Ｐゴシック"/>
        </a:defRPr>
      </a:lvl5pPr>
      <a:lvl6pPr marL="457200" algn="l" rtl="0" fontAlgn="base">
        <a:spcBef>
          <a:spcPct val="0"/>
        </a:spcBef>
        <a:spcAft>
          <a:spcPct val="0"/>
        </a:spcAft>
        <a:defRPr sz="3400" b="1">
          <a:solidFill>
            <a:schemeClr val="accent1"/>
          </a:solidFill>
          <a:latin typeface="Arial" charset="0"/>
          <a:ea typeface="ＭＳ Ｐゴシック" pitchFamily="1" charset="-128"/>
        </a:defRPr>
      </a:lvl6pPr>
      <a:lvl7pPr marL="914400" algn="l" rtl="0" fontAlgn="base">
        <a:spcBef>
          <a:spcPct val="0"/>
        </a:spcBef>
        <a:spcAft>
          <a:spcPct val="0"/>
        </a:spcAft>
        <a:defRPr sz="3400" b="1">
          <a:solidFill>
            <a:schemeClr val="accent1"/>
          </a:solidFill>
          <a:latin typeface="Arial" charset="0"/>
          <a:ea typeface="ＭＳ Ｐゴシック" pitchFamily="1" charset="-128"/>
        </a:defRPr>
      </a:lvl7pPr>
      <a:lvl8pPr marL="1371600" algn="l" rtl="0" fontAlgn="base">
        <a:spcBef>
          <a:spcPct val="0"/>
        </a:spcBef>
        <a:spcAft>
          <a:spcPct val="0"/>
        </a:spcAft>
        <a:defRPr sz="3400" b="1">
          <a:solidFill>
            <a:schemeClr val="accent1"/>
          </a:solidFill>
          <a:latin typeface="Arial" charset="0"/>
          <a:ea typeface="ＭＳ Ｐゴシック" pitchFamily="1" charset="-128"/>
        </a:defRPr>
      </a:lvl8pPr>
      <a:lvl9pPr marL="1828800" algn="l" rtl="0" fontAlgn="base">
        <a:spcBef>
          <a:spcPct val="0"/>
        </a:spcBef>
        <a:spcAft>
          <a:spcPct val="0"/>
        </a:spcAft>
        <a:defRPr sz="3400" b="1">
          <a:solidFill>
            <a:schemeClr val="accent1"/>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10.png"/><Relationship Id="rId5" Type="http://schemas.openxmlformats.org/officeDocument/2006/relationships/diagramLayout" Target="../diagrams/layout1.xml"/><Relationship Id="rId10" Type="http://schemas.openxmlformats.org/officeDocument/2006/relationships/image" Target="../media/image9.png"/><Relationship Id="rId4" Type="http://schemas.openxmlformats.org/officeDocument/2006/relationships/diagramData" Target="../diagrams/data1.xml"/><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13.jpeg"/><Relationship Id="rId4" Type="http://schemas.openxmlformats.org/officeDocument/2006/relationships/diagramData" Target="../diagrams/data2.xml"/><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mailto:jvh@indiana.edu" TargetMode="External"/><Relationship Id="rId2" Type="http://schemas.openxmlformats.org/officeDocument/2006/relationships/hyperlink" Target="mailto:mlucas@indiana.edu" TargetMode="External"/><Relationship Id="rId1" Type="http://schemas.openxmlformats.org/officeDocument/2006/relationships/slideLayout" Target="../slideLayouts/slideLayout9.xml"/><Relationship Id="rId4" Type="http://schemas.openxmlformats.org/officeDocument/2006/relationships/image" Target="../media/image14.wmf"/></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notesSlide" Target="../notesSlides/notesSlide9.xml"/><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6.png"/><Relationship Id="rId5" Type="http://schemas.openxmlformats.org/officeDocument/2006/relationships/image" Target="../media/image18.wmf"/><Relationship Id="rId15" Type="http://schemas.openxmlformats.org/officeDocument/2006/relationships/image" Target="../media/image27.png"/><Relationship Id="rId10" Type="http://schemas.openxmlformats.org/officeDocument/2006/relationships/image" Target="../media/image23.png"/><Relationship Id="rId19" Type="http://schemas.openxmlformats.org/officeDocument/2006/relationships/image" Target="../media/image31.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6.png"/><Relationship Id="rId18" Type="http://schemas.openxmlformats.org/officeDocument/2006/relationships/image" Target="../media/image31.png"/><Relationship Id="rId26" Type="http://schemas.openxmlformats.org/officeDocument/2006/relationships/image" Target="../media/image39.png"/><Relationship Id="rId3" Type="http://schemas.openxmlformats.org/officeDocument/2006/relationships/image" Target="../media/image22.png"/><Relationship Id="rId21" Type="http://schemas.openxmlformats.org/officeDocument/2006/relationships/image" Target="../media/image34.png"/><Relationship Id="rId34" Type="http://schemas.openxmlformats.org/officeDocument/2006/relationships/image" Target="../media/image47.jpeg"/><Relationship Id="rId7" Type="http://schemas.openxmlformats.org/officeDocument/2006/relationships/image" Target="../media/image16.png"/><Relationship Id="rId12" Type="http://schemas.openxmlformats.org/officeDocument/2006/relationships/image" Target="../media/image25.png"/><Relationship Id="rId17" Type="http://schemas.openxmlformats.org/officeDocument/2006/relationships/image" Target="../media/image18.wmf"/><Relationship Id="rId25" Type="http://schemas.openxmlformats.org/officeDocument/2006/relationships/image" Target="../media/image38.png"/><Relationship Id="rId33" Type="http://schemas.openxmlformats.org/officeDocument/2006/relationships/image" Target="../media/image46.png"/><Relationship Id="rId2" Type="http://schemas.openxmlformats.org/officeDocument/2006/relationships/notesSlide" Target="../notesSlides/notesSlide10.xml"/><Relationship Id="rId16" Type="http://schemas.openxmlformats.org/officeDocument/2006/relationships/image" Target="../media/image30.png"/><Relationship Id="rId20" Type="http://schemas.openxmlformats.org/officeDocument/2006/relationships/image" Target="../media/image33.png"/><Relationship Id="rId29"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4.png"/><Relationship Id="rId24" Type="http://schemas.openxmlformats.org/officeDocument/2006/relationships/image" Target="../media/image37.png"/><Relationship Id="rId32" Type="http://schemas.openxmlformats.org/officeDocument/2006/relationships/image" Target="../media/image45.png"/><Relationship Id="rId5" Type="http://schemas.openxmlformats.org/officeDocument/2006/relationships/image" Target="../media/image6.png"/><Relationship Id="rId15" Type="http://schemas.openxmlformats.org/officeDocument/2006/relationships/image" Target="../media/image29.png"/><Relationship Id="rId23" Type="http://schemas.openxmlformats.org/officeDocument/2006/relationships/image" Target="../media/image36.png"/><Relationship Id="rId28" Type="http://schemas.openxmlformats.org/officeDocument/2006/relationships/image" Target="../media/image41.png"/><Relationship Id="rId10" Type="http://schemas.openxmlformats.org/officeDocument/2006/relationships/image" Target="../media/image19.png"/><Relationship Id="rId19" Type="http://schemas.openxmlformats.org/officeDocument/2006/relationships/image" Target="../media/image32.png"/><Relationship Id="rId31" Type="http://schemas.openxmlformats.org/officeDocument/2006/relationships/image" Target="../media/image44.png"/><Relationship Id="rId4" Type="http://schemas.openxmlformats.org/officeDocument/2006/relationships/image" Target="../media/image21.png"/><Relationship Id="rId9" Type="http://schemas.openxmlformats.org/officeDocument/2006/relationships/image" Target="../media/image20.png"/><Relationship Id="rId14" Type="http://schemas.openxmlformats.org/officeDocument/2006/relationships/image" Target="../media/image28.png"/><Relationship Id="rId22" Type="http://schemas.openxmlformats.org/officeDocument/2006/relationships/image" Target="../media/image35.png"/><Relationship Id="rId27" Type="http://schemas.openxmlformats.org/officeDocument/2006/relationships/image" Target="../media/image40.png"/><Relationship Id="rId30" Type="http://schemas.openxmlformats.org/officeDocument/2006/relationships/image" Target="../media/image43.png"/></Relationships>
</file>

<file path=ppt/slides/_rels/slide21.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6.png"/><Relationship Id="rId10" Type="http://schemas.openxmlformats.org/officeDocument/2006/relationships/image" Target="../media/image24.png"/><Relationship Id="rId4" Type="http://schemas.openxmlformats.org/officeDocument/2006/relationships/image" Target="../media/image48.png"/><Relationship Id="rId9"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7"/>
          <p:cNvSpPr>
            <a:spLocks noGrp="1" noChangeArrowheads="1"/>
          </p:cNvSpPr>
          <p:nvPr>
            <p:ph type="ctrTitle"/>
          </p:nvPr>
        </p:nvSpPr>
        <p:spPr>
          <a:xfrm>
            <a:off x="444500" y="804863"/>
            <a:ext cx="8226425" cy="776287"/>
          </a:xfrm>
        </p:spPr>
        <p:txBody>
          <a:bodyPr/>
          <a:lstStyle/>
          <a:p>
            <a:r>
              <a:rPr lang="en-US" smtClean="0"/>
              <a:t>IU UniCom Project</a:t>
            </a:r>
            <a:br>
              <a:rPr lang="en-US" smtClean="0"/>
            </a:br>
            <a:r>
              <a:rPr lang="en-US" smtClean="0"/>
              <a:t>OCS/CS2100 Integration</a:t>
            </a:r>
            <a:endParaRPr lang="en-US" sz="2000" smtClean="0">
              <a:solidFill>
                <a:schemeClr val="tx1"/>
              </a:solidFill>
            </a:endParaRPr>
          </a:p>
        </p:txBody>
      </p:sp>
      <p:grpSp>
        <p:nvGrpSpPr>
          <p:cNvPr id="14338" name="Group 14"/>
          <p:cNvGrpSpPr>
            <a:grpSpLocks/>
          </p:cNvGrpSpPr>
          <p:nvPr/>
        </p:nvGrpSpPr>
        <p:grpSpPr bwMode="auto">
          <a:xfrm>
            <a:off x="3352800" y="4876800"/>
            <a:ext cx="2438400" cy="1452563"/>
            <a:chOff x="3352800" y="4876800"/>
            <a:chExt cx="2438400" cy="1452265"/>
          </a:xfrm>
        </p:grpSpPr>
        <p:pic>
          <p:nvPicPr>
            <p:cNvPr id="14340" name="Picture 7" descr="iu_v_rgb.jpg"/>
            <p:cNvPicPr>
              <a:picLocks noChangeAspect="1"/>
            </p:cNvPicPr>
            <p:nvPr/>
          </p:nvPicPr>
          <p:blipFill>
            <a:blip r:embed="rId4"/>
            <a:srcRect/>
            <a:stretch>
              <a:fillRect/>
            </a:stretch>
          </p:blipFill>
          <p:spPr bwMode="auto">
            <a:xfrm>
              <a:off x="3352800" y="4876800"/>
              <a:ext cx="2438400" cy="812800"/>
            </a:xfrm>
            <a:prstGeom prst="rect">
              <a:avLst/>
            </a:prstGeom>
            <a:noFill/>
            <a:ln w="9525">
              <a:noFill/>
              <a:miter lim="800000"/>
              <a:headEnd/>
              <a:tailEnd/>
            </a:ln>
          </p:spPr>
        </p:pic>
        <p:sp>
          <p:nvSpPr>
            <p:cNvPr id="14341" name="TextBox 8"/>
            <p:cNvSpPr txBox="1">
              <a:spLocks noChangeArrowheads="1"/>
            </p:cNvSpPr>
            <p:nvPr/>
          </p:nvSpPr>
          <p:spPr bwMode="auto">
            <a:xfrm>
              <a:off x="3428899" y="5867400"/>
              <a:ext cx="2286202" cy="461665"/>
            </a:xfrm>
            <a:prstGeom prst="rect">
              <a:avLst/>
            </a:prstGeom>
            <a:noFill/>
            <a:ln w="9525">
              <a:noFill/>
              <a:miter lim="800000"/>
              <a:headEnd/>
              <a:tailEnd/>
            </a:ln>
          </p:spPr>
          <p:txBody>
            <a:bodyPr wrap="none">
              <a:spAutoFit/>
            </a:bodyPr>
            <a:lstStyle/>
            <a:p>
              <a:pPr algn="ctr" eaLnBrk="0" hangingPunct="0"/>
              <a:r>
                <a:rPr lang="en-US" sz="1200" i="0">
                  <a:latin typeface="Georgia" pitchFamily="18" charset="0"/>
                </a:rPr>
                <a:t>UNIVERSITY INFORMATION</a:t>
              </a:r>
            </a:p>
            <a:p>
              <a:pPr algn="ctr" eaLnBrk="0" hangingPunct="0"/>
              <a:r>
                <a:rPr lang="en-US" sz="1200" i="0">
                  <a:latin typeface="Georgia" pitchFamily="18" charset="0"/>
                </a:rPr>
                <a:t>TECHNOLOGY SERVICES</a:t>
              </a:r>
            </a:p>
          </p:txBody>
        </p:sp>
        <p:cxnSp>
          <p:nvCxnSpPr>
            <p:cNvPr id="14342" name="Straight Connector 10"/>
            <p:cNvCxnSpPr>
              <a:cxnSpLocks noChangeShapeType="1"/>
            </p:cNvCxnSpPr>
            <p:nvPr/>
          </p:nvCxnSpPr>
          <p:spPr bwMode="auto">
            <a:xfrm>
              <a:off x="3352800" y="5791200"/>
              <a:ext cx="2438400" cy="1588"/>
            </a:xfrm>
            <a:prstGeom prst="line">
              <a:avLst/>
            </a:prstGeom>
            <a:noFill/>
            <a:ln w="9525" algn="ctr">
              <a:solidFill>
                <a:schemeClr val="tx1"/>
              </a:solidFill>
              <a:round/>
              <a:headEnd/>
              <a:tailEnd/>
            </a:ln>
          </p:spPr>
        </p:cxnSp>
      </p:grpSp>
      <p:sp>
        <p:nvSpPr>
          <p:cNvPr id="14339" name="Subtitle 9"/>
          <p:cNvSpPr>
            <a:spLocks noGrp="1"/>
          </p:cNvSpPr>
          <p:nvPr>
            <p:ph type="subTitle" idx="1"/>
          </p:nvPr>
        </p:nvSpPr>
        <p:spPr>
          <a:xfrm>
            <a:off x="392113" y="3146425"/>
            <a:ext cx="8226425" cy="508000"/>
          </a:xfrm>
        </p:spPr>
        <p:txBody>
          <a:bodyPr/>
          <a:lstStyle/>
          <a:p>
            <a:pPr eaLnBrk="1" hangingPunct="1"/>
            <a:r>
              <a:rPr lang="en-US" smtClean="0"/>
              <a:t>J. Michael Lucas</a:t>
            </a:r>
          </a:p>
          <a:p>
            <a:pPr eaLnBrk="1" hangingPunct="1"/>
            <a:r>
              <a:rPr lang="en-US" smtClean="0"/>
              <a:t>Jennifer Van Horn</a:t>
            </a:r>
          </a:p>
          <a:p>
            <a:pPr eaLnBrk="1" hangingPunct="1"/>
            <a:r>
              <a:rPr lang="en-US" sz="2400" smtClean="0"/>
              <a:t>February 10, 2008</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319088" y="501650"/>
            <a:ext cx="7110412" cy="688975"/>
          </a:xfrm>
        </p:spPr>
        <p:txBody>
          <a:bodyPr/>
          <a:lstStyle/>
          <a:p>
            <a:pPr eaLnBrk="1" hangingPunct="1"/>
            <a:r>
              <a:rPr lang="en-US" smtClean="0"/>
              <a:t>Hype Cycle</a:t>
            </a:r>
          </a:p>
        </p:txBody>
      </p:sp>
      <p:pic>
        <p:nvPicPr>
          <p:cNvPr id="29698" name="Picture 2"/>
          <p:cNvPicPr>
            <a:picLocks noGrp="1" noChangeAspect="1" noChangeArrowheads="1"/>
          </p:cNvPicPr>
          <p:nvPr>
            <p:ph idx="1"/>
          </p:nvPr>
        </p:nvPicPr>
        <p:blipFill>
          <a:blip r:embed="rId2"/>
          <a:srcRect/>
          <a:stretch>
            <a:fillRect/>
          </a:stretch>
        </p:blipFill>
        <p:spPr>
          <a:xfrm>
            <a:off x="1266825" y="1149350"/>
            <a:ext cx="6705600" cy="4572000"/>
          </a:xfrm>
        </p:spPr>
      </p:pic>
      <p:sp>
        <p:nvSpPr>
          <p:cNvPr id="29699" name="Footer Placeholder 3"/>
          <p:cNvSpPr txBox="1">
            <a:spLocks/>
          </p:cNvSpPr>
          <p:nvPr/>
        </p:nvSpPr>
        <p:spPr bwMode="auto">
          <a:xfrm>
            <a:off x="4092575" y="6357938"/>
            <a:ext cx="4953000" cy="304800"/>
          </a:xfrm>
          <a:prstGeom prst="rect">
            <a:avLst/>
          </a:prstGeom>
          <a:noFill/>
          <a:ln w="9525">
            <a:noFill/>
            <a:miter lim="800000"/>
            <a:headEnd/>
            <a:tailEnd/>
          </a:ln>
        </p:spPr>
        <p:txBody>
          <a:bodyPr/>
          <a:lstStyle/>
          <a:p>
            <a:pPr algn="r" eaLnBrk="0" hangingPunct="0"/>
            <a:r>
              <a:rPr lang="en-US" sz="1200" i="0">
                <a:solidFill>
                  <a:schemeClr val="bg1"/>
                </a:solidFill>
              </a:rPr>
              <a:t>IU UniCom Project</a:t>
            </a:r>
            <a:endParaRPr lang="en-US" sz="1400">
              <a:solidFill>
                <a:schemeClr val="bg1"/>
              </a:solidFill>
            </a:endParaRPr>
          </a:p>
        </p:txBody>
      </p:sp>
      <p:sp>
        <p:nvSpPr>
          <p:cNvPr id="29700" name="TextBox 5"/>
          <p:cNvSpPr txBox="1">
            <a:spLocks noChangeArrowheads="1"/>
          </p:cNvSpPr>
          <p:nvPr/>
        </p:nvSpPr>
        <p:spPr bwMode="auto">
          <a:xfrm>
            <a:off x="166688" y="5748338"/>
            <a:ext cx="2490787" cy="277812"/>
          </a:xfrm>
          <a:prstGeom prst="rect">
            <a:avLst/>
          </a:prstGeom>
          <a:noFill/>
          <a:ln w="9525">
            <a:noFill/>
            <a:miter lim="800000"/>
            <a:headEnd/>
            <a:tailEnd/>
          </a:ln>
        </p:spPr>
        <p:txBody>
          <a:bodyPr wrap="none">
            <a:spAutoFit/>
          </a:bodyPr>
          <a:lstStyle/>
          <a:p>
            <a:pPr eaLnBrk="0" hangingPunct="0"/>
            <a:r>
              <a:rPr lang="en-US" sz="1200" i="0"/>
              <a:t>Source: Gartner Group, July 2007</a:t>
            </a:r>
          </a:p>
        </p:txBody>
      </p:sp>
      <p:sp>
        <p:nvSpPr>
          <p:cNvPr id="29701" name="TextBox 7"/>
          <p:cNvSpPr txBox="1">
            <a:spLocks noChangeArrowheads="1"/>
          </p:cNvSpPr>
          <p:nvPr/>
        </p:nvSpPr>
        <p:spPr bwMode="auto">
          <a:xfrm>
            <a:off x="1260475" y="2224088"/>
            <a:ext cx="1692275" cy="400050"/>
          </a:xfrm>
          <a:prstGeom prst="rect">
            <a:avLst/>
          </a:prstGeom>
          <a:noFill/>
          <a:ln w="9525">
            <a:noFill/>
            <a:miter lim="800000"/>
            <a:headEnd/>
            <a:tailEnd/>
          </a:ln>
        </p:spPr>
        <p:txBody>
          <a:bodyPr wrap="none">
            <a:spAutoFit/>
          </a:bodyPr>
          <a:lstStyle/>
          <a:p>
            <a:pPr eaLnBrk="0" hangingPunct="0"/>
            <a:r>
              <a:rPr lang="en-US" sz="1000" b="1"/>
              <a:t>Unified Communications</a:t>
            </a:r>
          </a:p>
          <a:p>
            <a:pPr eaLnBrk="0" hangingPunct="0"/>
            <a:r>
              <a:rPr lang="en-US" sz="1000" b="1"/>
              <a:t>and Collaboration</a:t>
            </a:r>
          </a:p>
        </p:txBody>
      </p:sp>
      <p:sp>
        <p:nvSpPr>
          <p:cNvPr id="29702" name="TextBox 9"/>
          <p:cNvSpPr txBox="1">
            <a:spLocks noChangeArrowheads="1"/>
          </p:cNvSpPr>
          <p:nvPr/>
        </p:nvSpPr>
        <p:spPr bwMode="auto">
          <a:xfrm>
            <a:off x="3378200" y="3852863"/>
            <a:ext cx="1693863" cy="246062"/>
          </a:xfrm>
          <a:prstGeom prst="rect">
            <a:avLst/>
          </a:prstGeom>
          <a:noFill/>
          <a:ln w="9525">
            <a:noFill/>
            <a:miter lim="800000"/>
            <a:headEnd/>
            <a:tailEnd/>
          </a:ln>
        </p:spPr>
        <p:txBody>
          <a:bodyPr wrap="none">
            <a:spAutoFit/>
          </a:bodyPr>
          <a:lstStyle/>
          <a:p>
            <a:pPr eaLnBrk="0" hangingPunct="0"/>
            <a:r>
              <a:rPr lang="en-US" sz="1000" b="1"/>
              <a:t>Unified Communications</a:t>
            </a:r>
          </a:p>
        </p:txBody>
      </p:sp>
      <p:sp>
        <p:nvSpPr>
          <p:cNvPr id="29703" name="TextBox 10"/>
          <p:cNvSpPr txBox="1">
            <a:spLocks noChangeArrowheads="1"/>
          </p:cNvSpPr>
          <p:nvPr/>
        </p:nvSpPr>
        <p:spPr bwMode="auto">
          <a:xfrm>
            <a:off x="6886575" y="2765425"/>
            <a:ext cx="979488" cy="246063"/>
          </a:xfrm>
          <a:prstGeom prst="rect">
            <a:avLst/>
          </a:prstGeom>
          <a:noFill/>
          <a:ln w="9525">
            <a:noFill/>
            <a:miter lim="800000"/>
            <a:headEnd/>
            <a:tailEnd/>
          </a:ln>
        </p:spPr>
        <p:txBody>
          <a:bodyPr wrap="none">
            <a:spAutoFit/>
          </a:bodyPr>
          <a:lstStyle/>
          <a:p>
            <a:pPr eaLnBrk="0" hangingPunct="0"/>
            <a:r>
              <a:rPr lang="en-US" sz="1000" b="1"/>
              <a:t>IP Telephony</a:t>
            </a:r>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219075" y="482600"/>
            <a:ext cx="8461375" cy="1143000"/>
          </a:xfrm>
        </p:spPr>
        <p:txBody>
          <a:bodyPr/>
          <a:lstStyle/>
          <a:p>
            <a:pPr eaLnBrk="1" hangingPunct="1"/>
            <a:r>
              <a:rPr lang="en-US" smtClean="0"/>
              <a:t>Key Arguments for Unified Communications and Collaboration</a:t>
            </a:r>
          </a:p>
        </p:txBody>
      </p:sp>
      <p:sp>
        <p:nvSpPr>
          <p:cNvPr id="30722" name="Content Placeholder 2"/>
          <p:cNvSpPr>
            <a:spLocks noGrp="1"/>
          </p:cNvSpPr>
          <p:nvPr>
            <p:ph idx="1"/>
          </p:nvPr>
        </p:nvSpPr>
        <p:spPr>
          <a:xfrm>
            <a:off x="604838" y="1752600"/>
            <a:ext cx="8059737" cy="4038600"/>
          </a:xfrm>
        </p:spPr>
        <p:txBody>
          <a:bodyPr/>
          <a:lstStyle/>
          <a:p>
            <a:pPr eaLnBrk="1" hangingPunct="1"/>
            <a:r>
              <a:rPr lang="en-US" smtClean="0"/>
              <a:t>Community of users around Active Directory</a:t>
            </a:r>
          </a:p>
          <a:p>
            <a:pPr eaLnBrk="1" hangingPunct="1"/>
            <a:r>
              <a:rPr lang="en-US" smtClean="0"/>
              <a:t>Enhanced Presence integrated into emails, Office applications, SharePoint documents, etc.</a:t>
            </a:r>
          </a:p>
          <a:p>
            <a:pPr eaLnBrk="1" hangingPunct="1"/>
            <a:r>
              <a:rPr lang="en-US" smtClean="0"/>
              <a:t>Integrated flow of communication</a:t>
            </a:r>
          </a:p>
          <a:p>
            <a:pPr lvl="1" eaLnBrk="1" hangingPunct="1">
              <a:buFont typeface="Wingdings" pitchFamily="2" charset="2"/>
              <a:buChar char="Ø"/>
            </a:pPr>
            <a:r>
              <a:rPr lang="en-US" sz="2400" smtClean="0"/>
              <a:t>Contact information all in one repository</a:t>
            </a:r>
          </a:p>
          <a:p>
            <a:pPr eaLnBrk="1" hangingPunct="1"/>
            <a:r>
              <a:rPr lang="en-US" smtClean="0"/>
              <a:t>Mobility and portability</a:t>
            </a:r>
          </a:p>
          <a:p>
            <a:pPr eaLnBrk="1" hangingPunct="1"/>
            <a:r>
              <a:rPr lang="en-US" smtClean="0"/>
              <a:t>Caller ID</a:t>
            </a:r>
          </a:p>
          <a:p>
            <a:pPr eaLnBrk="1" hangingPunct="1">
              <a:buFontTx/>
              <a:buNone/>
            </a:pPr>
            <a:endParaRPr lang="en-US" smtClean="0"/>
          </a:p>
        </p:txBody>
      </p:sp>
      <p:sp>
        <p:nvSpPr>
          <p:cNvPr id="30723" name="Footer Placeholder 3"/>
          <p:cNvSpPr txBox="1">
            <a:spLocks/>
          </p:cNvSpPr>
          <p:nvPr/>
        </p:nvSpPr>
        <p:spPr bwMode="auto">
          <a:xfrm>
            <a:off x="4092575" y="6357938"/>
            <a:ext cx="4953000" cy="304800"/>
          </a:xfrm>
          <a:prstGeom prst="rect">
            <a:avLst/>
          </a:prstGeom>
          <a:noFill/>
          <a:ln w="9525">
            <a:noFill/>
            <a:miter lim="800000"/>
            <a:headEnd/>
            <a:tailEnd/>
          </a:ln>
        </p:spPr>
        <p:txBody>
          <a:bodyPr/>
          <a:lstStyle/>
          <a:p>
            <a:pPr algn="r" eaLnBrk="0" hangingPunct="0"/>
            <a:r>
              <a:rPr lang="en-US" sz="1200" i="0">
                <a:solidFill>
                  <a:schemeClr val="bg1"/>
                </a:solidFill>
              </a:rPr>
              <a:t>IU UniCom Project</a:t>
            </a:r>
            <a:endParaRPr lang="en-US" sz="140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2" descr="RTC Server sm"/>
          <p:cNvPicPr>
            <a:picLocks noChangeAspect="1" noChangeArrowheads="1"/>
          </p:cNvPicPr>
          <p:nvPr/>
        </p:nvPicPr>
        <p:blipFill>
          <a:blip r:embed="rId3"/>
          <a:srcRect/>
          <a:stretch>
            <a:fillRect/>
          </a:stretch>
        </p:blipFill>
        <p:spPr bwMode="auto">
          <a:xfrm>
            <a:off x="3505200" y="3833813"/>
            <a:ext cx="752475" cy="1136650"/>
          </a:xfrm>
          <a:prstGeom prst="rect">
            <a:avLst/>
          </a:prstGeom>
          <a:noFill/>
          <a:ln w="9525">
            <a:noFill/>
            <a:miter lim="800000"/>
            <a:headEnd/>
            <a:tailEnd/>
          </a:ln>
        </p:spPr>
      </p:pic>
      <p:graphicFrame>
        <p:nvGraphicFramePr>
          <p:cNvPr id="6" name="Diagram 5"/>
          <p:cNvGraphicFramePr/>
          <p:nvPr/>
        </p:nvGraphicFramePr>
        <p:xfrm>
          <a:off x="695325" y="1396999"/>
          <a:ext cx="6400800" cy="44418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1747" name="Rectangle 2"/>
          <p:cNvSpPr>
            <a:spLocks noGrp="1" noChangeArrowheads="1"/>
          </p:cNvSpPr>
          <p:nvPr>
            <p:ph type="title"/>
          </p:nvPr>
        </p:nvSpPr>
        <p:spPr>
          <a:xfrm>
            <a:off x="0" y="682625"/>
            <a:ext cx="7110413" cy="636588"/>
          </a:xfrm>
        </p:spPr>
        <p:txBody>
          <a:bodyPr/>
          <a:lstStyle/>
          <a:p>
            <a:pPr eaLnBrk="1" hangingPunct="1"/>
            <a:r>
              <a:rPr lang="en-US" smtClean="0"/>
              <a:t>Rich Client </a:t>
            </a:r>
            <a:br>
              <a:rPr lang="en-US" smtClean="0"/>
            </a:br>
            <a:r>
              <a:rPr lang="en-US" smtClean="0"/>
              <a:t>Feature Set</a:t>
            </a:r>
          </a:p>
        </p:txBody>
      </p:sp>
      <p:grpSp>
        <p:nvGrpSpPr>
          <p:cNvPr id="18" name="Group 17"/>
          <p:cNvGrpSpPr>
            <a:grpSpLocks/>
          </p:cNvGrpSpPr>
          <p:nvPr/>
        </p:nvGrpSpPr>
        <p:grpSpPr bwMode="auto">
          <a:xfrm>
            <a:off x="6135688" y="2790825"/>
            <a:ext cx="3008312" cy="3378200"/>
            <a:chOff x="6136331" y="2790824"/>
            <a:chExt cx="3007668" cy="3377618"/>
          </a:xfrm>
        </p:grpSpPr>
        <p:pic>
          <p:nvPicPr>
            <p:cNvPr id="1027" name="Picture 3"/>
            <p:cNvPicPr>
              <a:picLocks noChangeAspect="1" noChangeArrowheads="1"/>
            </p:cNvPicPr>
            <p:nvPr/>
          </p:nvPicPr>
          <p:blipFill>
            <a:blip r:embed="rId8"/>
            <a:srcRect/>
            <a:stretch>
              <a:fillRect/>
            </a:stretch>
          </p:blipFill>
          <p:spPr bwMode="auto">
            <a:xfrm>
              <a:off x="6136331" y="2790824"/>
              <a:ext cx="2721979" cy="2163390"/>
            </a:xfrm>
            <a:prstGeom prst="rect">
              <a:avLst/>
            </a:prstGeom>
            <a:noFill/>
            <a:ln w="9525">
              <a:noFill/>
              <a:miter lim="800000"/>
              <a:headEnd/>
              <a:tailEnd/>
            </a:ln>
            <a:effectLst>
              <a:outerShdw blurRad="127000" dist="38100" dir="8100000" sx="102000" sy="102000" algn="tr" rotWithShape="0">
                <a:prstClr val="black">
                  <a:alpha val="21000"/>
                </a:prstClr>
              </a:outerShdw>
            </a:effectLst>
          </p:spPr>
        </p:pic>
        <p:sp>
          <p:nvSpPr>
            <p:cNvPr id="31759" name="TextBox 12"/>
            <p:cNvSpPr txBox="1">
              <a:spLocks noChangeArrowheads="1"/>
            </p:cNvSpPr>
            <p:nvPr/>
          </p:nvSpPr>
          <p:spPr bwMode="auto">
            <a:xfrm>
              <a:off x="6315074" y="4998891"/>
              <a:ext cx="2828925" cy="1169551"/>
            </a:xfrm>
            <a:prstGeom prst="rect">
              <a:avLst/>
            </a:prstGeom>
            <a:noFill/>
            <a:ln w="9525">
              <a:noFill/>
              <a:miter lim="800000"/>
              <a:headEnd/>
              <a:tailEnd/>
            </a:ln>
          </p:spPr>
          <p:txBody>
            <a:bodyPr>
              <a:spAutoFit/>
            </a:bodyPr>
            <a:lstStyle/>
            <a:p>
              <a:pPr eaLnBrk="0" hangingPunct="0">
                <a:buFont typeface="Courier New" pitchFamily="49" charset="0"/>
                <a:buChar char="o"/>
              </a:pPr>
              <a:r>
                <a:rPr lang="en-US" sz="1400" i="0">
                  <a:solidFill>
                    <a:srgbClr val="7D110C"/>
                  </a:solidFill>
                </a:rPr>
                <a:t> Ad-hoc Web Conferencing</a:t>
              </a:r>
            </a:p>
            <a:p>
              <a:pPr eaLnBrk="0" hangingPunct="0">
                <a:buFont typeface="Courier New" pitchFamily="49" charset="0"/>
                <a:buChar char="o"/>
              </a:pPr>
              <a:r>
                <a:rPr lang="en-US" sz="1400" i="0">
                  <a:solidFill>
                    <a:srgbClr val="7D110C"/>
                  </a:solidFill>
                </a:rPr>
                <a:t> Q&amp;A Panel</a:t>
              </a:r>
            </a:p>
            <a:p>
              <a:pPr eaLnBrk="0" hangingPunct="0">
                <a:buFont typeface="Courier New" pitchFamily="49" charset="0"/>
                <a:buChar char="o"/>
              </a:pPr>
              <a:r>
                <a:rPr lang="en-US" sz="1400" i="0">
                  <a:solidFill>
                    <a:srgbClr val="7D110C"/>
                  </a:solidFill>
                </a:rPr>
                <a:t> Attendee Polling (survey)</a:t>
              </a:r>
            </a:p>
            <a:p>
              <a:pPr eaLnBrk="0" hangingPunct="0">
                <a:buFont typeface="Courier New" pitchFamily="49" charset="0"/>
                <a:buChar char="o"/>
              </a:pPr>
              <a:r>
                <a:rPr lang="en-US" sz="1400" i="0">
                  <a:solidFill>
                    <a:srgbClr val="7D110C"/>
                  </a:solidFill>
                </a:rPr>
                <a:t> Desktop &amp; Application Sharing</a:t>
              </a:r>
            </a:p>
            <a:p>
              <a:pPr eaLnBrk="0" hangingPunct="0">
                <a:buFont typeface="Courier New" pitchFamily="49" charset="0"/>
                <a:buChar char="o"/>
              </a:pPr>
              <a:r>
                <a:rPr lang="en-US" sz="1400" i="0">
                  <a:solidFill>
                    <a:srgbClr val="7D110C"/>
                  </a:solidFill>
                </a:rPr>
                <a:t> Record Meeting Content</a:t>
              </a:r>
            </a:p>
          </p:txBody>
        </p:sp>
      </p:grpSp>
      <p:sp>
        <p:nvSpPr>
          <p:cNvPr id="15" name="Rectangle 2"/>
          <p:cNvSpPr txBox="1">
            <a:spLocks noChangeArrowheads="1"/>
          </p:cNvSpPr>
          <p:nvPr/>
        </p:nvSpPr>
        <p:spPr bwMode="auto">
          <a:xfrm>
            <a:off x="357188" y="896938"/>
            <a:ext cx="3748087" cy="636587"/>
          </a:xfrm>
          <a:prstGeom prst="rect">
            <a:avLst/>
          </a:prstGeom>
          <a:noFill/>
          <a:ln w="9525">
            <a:noFill/>
            <a:miter lim="800000"/>
            <a:headEnd/>
            <a:tailEnd/>
          </a:ln>
        </p:spPr>
        <p:txBody>
          <a:bodyPr anchor="ctr"/>
          <a:lstStyle/>
          <a:p>
            <a:pPr>
              <a:defRPr/>
            </a:pPr>
            <a:endParaRPr lang="en-US" b="1" i="0" kern="0" dirty="0">
              <a:solidFill>
                <a:schemeClr val="accent1"/>
              </a:solidFill>
              <a:latin typeface="+mj-lt"/>
              <a:ea typeface="+mj-ea"/>
              <a:cs typeface="+mj-cs"/>
            </a:endParaRPr>
          </a:p>
        </p:txBody>
      </p:sp>
      <p:grpSp>
        <p:nvGrpSpPr>
          <p:cNvPr id="19" name="Group 18"/>
          <p:cNvGrpSpPr>
            <a:grpSpLocks/>
          </p:cNvGrpSpPr>
          <p:nvPr/>
        </p:nvGrpSpPr>
        <p:grpSpPr bwMode="auto">
          <a:xfrm>
            <a:off x="57150" y="2762250"/>
            <a:ext cx="2733675" cy="1682750"/>
            <a:chOff x="57150" y="2762250"/>
            <a:chExt cx="2733675" cy="1682030"/>
          </a:xfrm>
        </p:grpSpPr>
        <p:sp>
          <p:nvSpPr>
            <p:cNvPr id="31756" name="TextBox 13"/>
            <p:cNvSpPr txBox="1">
              <a:spLocks noChangeArrowheads="1"/>
            </p:cNvSpPr>
            <p:nvPr/>
          </p:nvSpPr>
          <p:spPr bwMode="auto">
            <a:xfrm>
              <a:off x="57150" y="2762250"/>
              <a:ext cx="2733675" cy="738664"/>
            </a:xfrm>
            <a:prstGeom prst="rect">
              <a:avLst/>
            </a:prstGeom>
            <a:noFill/>
            <a:ln w="9525">
              <a:noFill/>
              <a:miter lim="800000"/>
              <a:headEnd/>
              <a:tailEnd/>
            </a:ln>
          </p:spPr>
          <p:txBody>
            <a:bodyPr>
              <a:spAutoFit/>
            </a:bodyPr>
            <a:lstStyle/>
            <a:p>
              <a:pPr eaLnBrk="0" hangingPunct="0">
                <a:buFont typeface="Courier New" pitchFamily="49" charset="0"/>
                <a:buChar char="o"/>
              </a:pPr>
              <a:r>
                <a:rPr lang="en-US" sz="1400" i="0">
                  <a:solidFill>
                    <a:srgbClr val="7D110C"/>
                  </a:solidFill>
                </a:rPr>
                <a:t> Schedule Conferences</a:t>
              </a:r>
            </a:p>
            <a:p>
              <a:pPr eaLnBrk="0" hangingPunct="0">
                <a:buFont typeface="Courier New" pitchFamily="49" charset="0"/>
                <a:buChar char="o"/>
              </a:pPr>
              <a:r>
                <a:rPr lang="en-US" sz="1400" i="0">
                  <a:solidFill>
                    <a:srgbClr val="7D110C"/>
                  </a:solidFill>
                </a:rPr>
                <a:t> Launch IM within Email</a:t>
              </a:r>
            </a:p>
            <a:p>
              <a:pPr eaLnBrk="0" hangingPunct="0">
                <a:buFont typeface="Courier New" pitchFamily="49" charset="0"/>
                <a:buChar char="o"/>
              </a:pPr>
              <a:r>
                <a:rPr lang="en-US" sz="1400" i="0">
                  <a:solidFill>
                    <a:srgbClr val="7D110C"/>
                  </a:solidFill>
                </a:rPr>
                <a:t> “Call all” Message Recipients</a:t>
              </a:r>
            </a:p>
          </p:txBody>
        </p:sp>
        <p:pic>
          <p:nvPicPr>
            <p:cNvPr id="1030" name="Picture 6"/>
            <p:cNvPicPr>
              <a:picLocks noChangeAspect="1" noChangeArrowheads="1"/>
            </p:cNvPicPr>
            <p:nvPr/>
          </p:nvPicPr>
          <p:blipFill>
            <a:blip r:embed="rId9"/>
            <a:srcRect/>
            <a:stretch>
              <a:fillRect/>
            </a:stretch>
          </p:blipFill>
          <p:spPr bwMode="auto">
            <a:xfrm>
              <a:off x="98425" y="3506469"/>
              <a:ext cx="2382838" cy="937811"/>
            </a:xfrm>
            <a:prstGeom prst="rect">
              <a:avLst/>
            </a:prstGeom>
            <a:noFill/>
            <a:ln w="9525">
              <a:noFill/>
              <a:miter lim="800000"/>
              <a:headEnd/>
              <a:tailEnd/>
            </a:ln>
            <a:effectLst>
              <a:outerShdw blurRad="127000" dist="38100" dir="8100000" sx="102000" sy="102000" algn="tr" rotWithShape="0">
                <a:prstClr val="black">
                  <a:alpha val="21000"/>
                </a:prstClr>
              </a:outerShdw>
            </a:effectLst>
          </p:spPr>
        </p:pic>
      </p:grpSp>
      <p:grpSp>
        <p:nvGrpSpPr>
          <p:cNvPr id="17" name="Group 16"/>
          <p:cNvGrpSpPr>
            <a:grpSpLocks/>
          </p:cNvGrpSpPr>
          <p:nvPr/>
        </p:nvGrpSpPr>
        <p:grpSpPr bwMode="auto">
          <a:xfrm>
            <a:off x="4095750" y="438150"/>
            <a:ext cx="4991100" cy="2228850"/>
            <a:chOff x="4095750" y="438439"/>
            <a:chExt cx="4991100" cy="2229219"/>
          </a:xfrm>
        </p:grpSpPr>
        <p:pic>
          <p:nvPicPr>
            <p:cNvPr id="1026" name="Picture 2"/>
            <p:cNvPicPr>
              <a:picLocks noChangeAspect="1" noChangeArrowheads="1"/>
            </p:cNvPicPr>
            <p:nvPr/>
          </p:nvPicPr>
          <p:blipFill>
            <a:blip r:embed="rId10"/>
            <a:srcRect/>
            <a:stretch>
              <a:fillRect/>
            </a:stretch>
          </p:blipFill>
          <p:spPr bwMode="auto">
            <a:xfrm>
              <a:off x="4591050" y="524178"/>
              <a:ext cx="1162050" cy="2143480"/>
            </a:xfrm>
            <a:prstGeom prst="rect">
              <a:avLst/>
            </a:prstGeom>
            <a:noFill/>
            <a:ln w="9525">
              <a:noFill/>
              <a:miter lim="800000"/>
              <a:headEnd/>
              <a:tailEnd/>
            </a:ln>
            <a:effectLst>
              <a:outerShdw blurRad="127000" dist="38100" dir="8100000" sx="102000" sy="102000" algn="tr" rotWithShape="0">
                <a:prstClr val="black">
                  <a:alpha val="21000"/>
                </a:prstClr>
              </a:outerShdw>
            </a:effectLst>
          </p:spPr>
        </p:pic>
        <p:sp>
          <p:nvSpPr>
            <p:cNvPr id="31754" name="TextBox 10"/>
            <p:cNvSpPr txBox="1">
              <a:spLocks noChangeArrowheads="1"/>
            </p:cNvSpPr>
            <p:nvPr/>
          </p:nvSpPr>
          <p:spPr bwMode="auto">
            <a:xfrm>
              <a:off x="5753100" y="438439"/>
              <a:ext cx="3333750" cy="1985159"/>
            </a:xfrm>
            <a:prstGeom prst="rect">
              <a:avLst/>
            </a:prstGeom>
            <a:noFill/>
            <a:ln w="9525">
              <a:noFill/>
              <a:miter lim="800000"/>
              <a:headEnd/>
              <a:tailEnd/>
            </a:ln>
          </p:spPr>
          <p:txBody>
            <a:bodyPr>
              <a:spAutoFit/>
            </a:bodyPr>
            <a:lstStyle/>
            <a:p>
              <a:pPr eaLnBrk="0" hangingPunct="0">
                <a:buFont typeface="Courier New" pitchFamily="49" charset="0"/>
                <a:buChar char="o"/>
              </a:pPr>
              <a:r>
                <a:rPr lang="en-US" sz="1400" i="0">
                  <a:solidFill>
                    <a:srgbClr val="7D110C"/>
                  </a:solidFill>
                </a:rPr>
                <a:t> Instant Messaging (including groups)</a:t>
              </a:r>
            </a:p>
            <a:p>
              <a:pPr eaLnBrk="0" hangingPunct="0">
                <a:buFont typeface="Courier New" pitchFamily="49" charset="0"/>
                <a:buChar char="o"/>
              </a:pPr>
              <a:r>
                <a:rPr lang="en-US" sz="1400" i="0">
                  <a:solidFill>
                    <a:srgbClr val="7D110C"/>
                  </a:solidFill>
                </a:rPr>
                <a:t> Enhanced Presence Awareness</a:t>
              </a:r>
            </a:p>
            <a:p>
              <a:pPr eaLnBrk="0" hangingPunct="0">
                <a:buFont typeface="Courier New" pitchFamily="49" charset="0"/>
                <a:buChar char="o"/>
              </a:pPr>
              <a:r>
                <a:rPr lang="en-US" sz="1400" i="0">
                  <a:solidFill>
                    <a:srgbClr val="7D110C"/>
                  </a:solidFill>
                </a:rPr>
                <a:t> Directory (GAL) Integration</a:t>
              </a:r>
            </a:p>
            <a:p>
              <a:pPr eaLnBrk="0" hangingPunct="0">
                <a:buFont typeface="Courier New" pitchFamily="49" charset="0"/>
                <a:buChar char="o"/>
              </a:pPr>
              <a:r>
                <a:rPr lang="en-US" sz="1400" i="0">
                  <a:solidFill>
                    <a:srgbClr val="7D110C"/>
                  </a:solidFill>
                </a:rPr>
                <a:t> File Transfers</a:t>
              </a:r>
            </a:p>
            <a:p>
              <a:pPr eaLnBrk="0" hangingPunct="0">
                <a:buFont typeface="Courier New" pitchFamily="49" charset="0"/>
                <a:buChar char="o"/>
              </a:pPr>
              <a:r>
                <a:rPr lang="en-US" sz="1400" i="0">
                  <a:solidFill>
                    <a:srgbClr val="7D110C"/>
                  </a:solidFill>
                </a:rPr>
                <a:t> Video Calls</a:t>
              </a:r>
            </a:p>
            <a:p>
              <a:pPr eaLnBrk="0" hangingPunct="0">
                <a:buFont typeface="Courier New" pitchFamily="49" charset="0"/>
                <a:buChar char="o"/>
              </a:pPr>
              <a:r>
                <a:rPr lang="en-US" sz="1400" i="0">
                  <a:solidFill>
                    <a:srgbClr val="7D110C"/>
                  </a:solidFill>
                </a:rPr>
                <a:t> Enterprise Voice \ Call Control</a:t>
              </a:r>
            </a:p>
            <a:p>
              <a:pPr lvl="1" eaLnBrk="0" hangingPunct="0">
                <a:buFont typeface="Arial" charset="0"/>
                <a:buChar char="•"/>
              </a:pPr>
              <a:r>
                <a:rPr lang="en-US" sz="1300" i="0">
                  <a:solidFill>
                    <a:srgbClr val="7D110C"/>
                  </a:solidFill>
                </a:rPr>
                <a:t> Multiparty Calls</a:t>
              </a:r>
            </a:p>
            <a:p>
              <a:pPr lvl="1" eaLnBrk="0" hangingPunct="0">
                <a:buFont typeface="Arial" charset="0"/>
                <a:buChar char="•"/>
              </a:pPr>
              <a:r>
                <a:rPr lang="en-US" sz="1300" i="0">
                  <a:solidFill>
                    <a:srgbClr val="7D110C"/>
                  </a:solidFill>
                </a:rPr>
                <a:t> Call Hold</a:t>
              </a:r>
            </a:p>
            <a:p>
              <a:pPr lvl="1" eaLnBrk="0" hangingPunct="0">
                <a:buFont typeface="Arial" charset="0"/>
                <a:buChar char="•"/>
              </a:pPr>
              <a:r>
                <a:rPr lang="en-US" sz="1300" i="0">
                  <a:solidFill>
                    <a:srgbClr val="7D110C"/>
                  </a:solidFill>
                </a:rPr>
                <a:t> Call Transfers</a:t>
              </a:r>
            </a:p>
          </p:txBody>
        </p:sp>
        <p:pic>
          <p:nvPicPr>
            <p:cNvPr id="4098" name="Picture 2"/>
            <p:cNvPicPr>
              <a:picLocks noChangeAspect="1" noChangeArrowheads="1"/>
            </p:cNvPicPr>
            <p:nvPr/>
          </p:nvPicPr>
          <p:blipFill>
            <a:blip r:embed="rId11"/>
            <a:srcRect/>
            <a:stretch>
              <a:fillRect/>
            </a:stretch>
          </p:blipFill>
          <p:spPr bwMode="auto">
            <a:xfrm>
              <a:off x="4095750" y="997332"/>
              <a:ext cx="1409700" cy="570007"/>
            </a:xfrm>
            <a:prstGeom prst="rect">
              <a:avLst/>
            </a:prstGeom>
            <a:noFill/>
            <a:ln w="9525">
              <a:noFill/>
              <a:miter lim="800000"/>
              <a:headEnd/>
              <a:tailEnd/>
            </a:ln>
            <a:effectLst>
              <a:outerShdw blurRad="127000" dist="38100" dir="8100000" sx="102000" sy="102000" algn="tr" rotWithShape="0">
                <a:prstClr val="black">
                  <a:alpha val="21000"/>
                </a:prstClr>
              </a:outerShdw>
            </a:effectLst>
          </p:spPr>
        </p:pic>
      </p:grpSp>
      <p:sp>
        <p:nvSpPr>
          <p:cNvPr id="31752" name="Footer Placeholder 3"/>
          <p:cNvSpPr txBox="1">
            <a:spLocks/>
          </p:cNvSpPr>
          <p:nvPr/>
        </p:nvSpPr>
        <p:spPr bwMode="auto">
          <a:xfrm>
            <a:off x="4092575" y="6357938"/>
            <a:ext cx="4953000" cy="304800"/>
          </a:xfrm>
          <a:prstGeom prst="rect">
            <a:avLst/>
          </a:prstGeom>
          <a:noFill/>
          <a:ln w="9525">
            <a:noFill/>
            <a:miter lim="800000"/>
            <a:headEnd/>
            <a:tailEnd/>
          </a:ln>
        </p:spPr>
        <p:txBody>
          <a:bodyPr/>
          <a:lstStyle/>
          <a:p>
            <a:pPr algn="r" eaLnBrk="0" hangingPunct="0"/>
            <a:r>
              <a:rPr lang="en-US" sz="1200" i="0">
                <a:solidFill>
                  <a:schemeClr val="bg1"/>
                </a:solidFill>
              </a:rPr>
              <a:t>IU UniCom Project</a:t>
            </a:r>
            <a:endParaRPr lang="en-US" sz="14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2" descr="RTC Server sm"/>
          <p:cNvPicPr>
            <a:picLocks noChangeAspect="1" noChangeArrowheads="1"/>
          </p:cNvPicPr>
          <p:nvPr/>
        </p:nvPicPr>
        <p:blipFill>
          <a:blip r:embed="rId3"/>
          <a:srcRect/>
          <a:stretch>
            <a:fillRect/>
          </a:stretch>
        </p:blipFill>
        <p:spPr bwMode="auto">
          <a:xfrm>
            <a:off x="3848100" y="4071938"/>
            <a:ext cx="752475" cy="1136650"/>
          </a:xfrm>
          <a:prstGeom prst="rect">
            <a:avLst/>
          </a:prstGeom>
          <a:noFill/>
          <a:ln w="9525">
            <a:noFill/>
            <a:miter lim="800000"/>
            <a:headEnd/>
            <a:tailEnd/>
          </a:ln>
        </p:spPr>
      </p:pic>
      <p:graphicFrame>
        <p:nvGraphicFramePr>
          <p:cNvPr id="6" name="Diagram 5"/>
          <p:cNvGraphicFramePr/>
          <p:nvPr/>
        </p:nvGraphicFramePr>
        <p:xfrm>
          <a:off x="1009650" y="1635124"/>
          <a:ext cx="6400800" cy="44418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3795" name="Rectangle 2"/>
          <p:cNvSpPr>
            <a:spLocks noGrp="1" noChangeArrowheads="1"/>
          </p:cNvSpPr>
          <p:nvPr>
            <p:ph type="title"/>
          </p:nvPr>
        </p:nvSpPr>
        <p:spPr>
          <a:xfrm>
            <a:off x="214313" y="392113"/>
            <a:ext cx="7110412" cy="636587"/>
          </a:xfrm>
        </p:spPr>
        <p:txBody>
          <a:bodyPr/>
          <a:lstStyle/>
          <a:p>
            <a:pPr eaLnBrk="1" hangingPunct="1"/>
            <a:r>
              <a:rPr lang="en-US" smtClean="0"/>
              <a:t>Additional Clients</a:t>
            </a:r>
          </a:p>
        </p:txBody>
      </p:sp>
      <p:sp>
        <p:nvSpPr>
          <p:cNvPr id="15" name="Rectangle 2"/>
          <p:cNvSpPr txBox="1">
            <a:spLocks noChangeArrowheads="1"/>
          </p:cNvSpPr>
          <p:nvPr/>
        </p:nvSpPr>
        <p:spPr bwMode="auto">
          <a:xfrm>
            <a:off x="357188" y="896938"/>
            <a:ext cx="3748087" cy="636587"/>
          </a:xfrm>
          <a:prstGeom prst="rect">
            <a:avLst/>
          </a:prstGeom>
          <a:noFill/>
          <a:ln w="9525">
            <a:noFill/>
            <a:miter lim="800000"/>
            <a:headEnd/>
            <a:tailEnd/>
          </a:ln>
        </p:spPr>
        <p:txBody>
          <a:bodyPr anchor="ctr"/>
          <a:lstStyle/>
          <a:p>
            <a:pPr>
              <a:defRPr/>
            </a:pPr>
            <a:endParaRPr lang="en-US" b="1" i="0" kern="0" dirty="0">
              <a:solidFill>
                <a:schemeClr val="accent1"/>
              </a:solidFill>
              <a:latin typeface="+mj-lt"/>
              <a:ea typeface="+mj-ea"/>
              <a:cs typeface="+mj-cs"/>
            </a:endParaRPr>
          </a:p>
        </p:txBody>
      </p:sp>
      <p:grpSp>
        <p:nvGrpSpPr>
          <p:cNvPr id="17" name="Group 16"/>
          <p:cNvGrpSpPr>
            <a:grpSpLocks/>
          </p:cNvGrpSpPr>
          <p:nvPr/>
        </p:nvGrpSpPr>
        <p:grpSpPr bwMode="auto">
          <a:xfrm>
            <a:off x="4895850" y="809625"/>
            <a:ext cx="4314825" cy="1866900"/>
            <a:chOff x="4895850" y="809914"/>
            <a:chExt cx="4314825" cy="1866611"/>
          </a:xfrm>
        </p:grpSpPr>
        <p:sp>
          <p:nvSpPr>
            <p:cNvPr id="33805" name="TextBox 10"/>
            <p:cNvSpPr txBox="1">
              <a:spLocks noChangeArrowheads="1"/>
            </p:cNvSpPr>
            <p:nvPr/>
          </p:nvSpPr>
          <p:spPr bwMode="auto">
            <a:xfrm>
              <a:off x="6134100" y="809914"/>
              <a:ext cx="3076575" cy="1769715"/>
            </a:xfrm>
            <a:prstGeom prst="rect">
              <a:avLst/>
            </a:prstGeom>
            <a:noFill/>
            <a:ln w="9525">
              <a:noFill/>
              <a:miter lim="800000"/>
              <a:headEnd/>
              <a:tailEnd/>
            </a:ln>
          </p:spPr>
          <p:txBody>
            <a:bodyPr>
              <a:spAutoFit/>
            </a:bodyPr>
            <a:lstStyle/>
            <a:p>
              <a:pPr eaLnBrk="0" hangingPunct="0">
                <a:buFont typeface="Courier New" pitchFamily="49" charset="0"/>
                <a:buChar char="o"/>
              </a:pPr>
              <a:r>
                <a:rPr lang="en-US" sz="1400" i="0">
                  <a:solidFill>
                    <a:srgbClr val="7D110C"/>
                  </a:solidFill>
                </a:rPr>
                <a:t> Instant Messaging</a:t>
              </a:r>
            </a:p>
            <a:p>
              <a:pPr eaLnBrk="0" hangingPunct="0">
                <a:buFont typeface="Courier New" pitchFamily="49" charset="0"/>
                <a:buChar char="o"/>
              </a:pPr>
              <a:r>
                <a:rPr lang="en-US" sz="1400" i="0">
                  <a:solidFill>
                    <a:srgbClr val="7D110C"/>
                  </a:solidFill>
                </a:rPr>
                <a:t> Enhanced Presence</a:t>
              </a:r>
            </a:p>
            <a:p>
              <a:pPr eaLnBrk="0" hangingPunct="0">
                <a:buFont typeface="Courier New" pitchFamily="49" charset="0"/>
                <a:buChar char="o"/>
              </a:pPr>
              <a:r>
                <a:rPr lang="en-US" sz="1400" i="0">
                  <a:solidFill>
                    <a:srgbClr val="7D110C"/>
                  </a:solidFill>
                </a:rPr>
                <a:t> Manage Phone Settings</a:t>
              </a:r>
            </a:p>
            <a:p>
              <a:pPr eaLnBrk="0" hangingPunct="0">
                <a:buFont typeface="Courier New" pitchFamily="49" charset="0"/>
                <a:buChar char="o"/>
              </a:pPr>
              <a:r>
                <a:rPr lang="en-US" sz="1400" i="0">
                  <a:solidFill>
                    <a:srgbClr val="7D110C"/>
                  </a:solidFill>
                </a:rPr>
                <a:t> Option for Forms-based Logon</a:t>
              </a:r>
            </a:p>
            <a:p>
              <a:pPr eaLnBrk="0" hangingPunct="0">
                <a:buFont typeface="Courier New" pitchFamily="49" charset="0"/>
                <a:buChar char="o"/>
              </a:pPr>
              <a:r>
                <a:rPr lang="en-US" sz="1400" i="0">
                  <a:solidFill>
                    <a:srgbClr val="7D110C"/>
                  </a:solidFill>
                </a:rPr>
                <a:t> Supported Browsers:</a:t>
              </a:r>
            </a:p>
            <a:p>
              <a:pPr lvl="1" eaLnBrk="0" hangingPunct="0">
                <a:buFont typeface="Arial" charset="0"/>
                <a:buChar char="•"/>
              </a:pPr>
              <a:r>
                <a:rPr lang="en-US" sz="1300" i="0">
                  <a:solidFill>
                    <a:srgbClr val="7D110C"/>
                  </a:solidFill>
                </a:rPr>
                <a:t> IE 6 &amp; 7</a:t>
              </a:r>
            </a:p>
            <a:p>
              <a:pPr lvl="1" eaLnBrk="0" hangingPunct="0">
                <a:buFont typeface="Arial" charset="0"/>
                <a:buChar char="•"/>
              </a:pPr>
              <a:r>
                <a:rPr lang="en-US" sz="1300" i="0">
                  <a:solidFill>
                    <a:srgbClr val="7D110C"/>
                  </a:solidFill>
                </a:rPr>
                <a:t> Firefox 2.0 and later</a:t>
              </a:r>
            </a:p>
            <a:p>
              <a:pPr lvl="1" eaLnBrk="0" hangingPunct="0">
                <a:buFont typeface="Arial" charset="0"/>
                <a:buChar char="•"/>
              </a:pPr>
              <a:r>
                <a:rPr lang="en-US" sz="1300" i="0">
                  <a:solidFill>
                    <a:srgbClr val="7D110C"/>
                  </a:solidFill>
                </a:rPr>
                <a:t> Safari 2.0.4</a:t>
              </a:r>
            </a:p>
          </p:txBody>
        </p:sp>
        <p:pic>
          <p:nvPicPr>
            <p:cNvPr id="2" name="Picture 2"/>
            <p:cNvPicPr>
              <a:picLocks noChangeAspect="1" noChangeArrowheads="1"/>
            </p:cNvPicPr>
            <p:nvPr/>
          </p:nvPicPr>
          <p:blipFill>
            <a:blip r:embed="rId8"/>
            <a:srcRect/>
            <a:stretch>
              <a:fillRect/>
            </a:stretch>
          </p:blipFill>
          <p:spPr bwMode="auto">
            <a:xfrm>
              <a:off x="4895850" y="909912"/>
              <a:ext cx="1244600" cy="1766613"/>
            </a:xfrm>
            <a:prstGeom prst="rect">
              <a:avLst/>
            </a:prstGeom>
            <a:noFill/>
            <a:ln w="9525">
              <a:noFill/>
              <a:miter lim="800000"/>
              <a:headEnd/>
              <a:tailEnd/>
            </a:ln>
            <a:effectLst>
              <a:outerShdw blurRad="127000" dist="38100" dir="8100000" sx="102000" sy="102000" algn="tr" rotWithShape="0">
                <a:prstClr val="black">
                  <a:alpha val="21000"/>
                </a:prstClr>
              </a:outerShdw>
            </a:effectLst>
          </p:spPr>
        </p:pic>
      </p:grpSp>
      <p:grpSp>
        <p:nvGrpSpPr>
          <p:cNvPr id="18" name="Group 17"/>
          <p:cNvGrpSpPr>
            <a:grpSpLocks/>
          </p:cNvGrpSpPr>
          <p:nvPr/>
        </p:nvGrpSpPr>
        <p:grpSpPr bwMode="auto">
          <a:xfrm>
            <a:off x="6096000" y="3309938"/>
            <a:ext cx="3114675" cy="1768475"/>
            <a:chOff x="6096000" y="3309379"/>
            <a:chExt cx="3114675" cy="1769582"/>
          </a:xfrm>
        </p:grpSpPr>
        <p:sp>
          <p:nvSpPr>
            <p:cNvPr id="33803" name="TextBox 12"/>
            <p:cNvSpPr txBox="1">
              <a:spLocks noChangeArrowheads="1"/>
            </p:cNvSpPr>
            <p:nvPr/>
          </p:nvSpPr>
          <p:spPr bwMode="auto">
            <a:xfrm>
              <a:off x="7048500" y="3693966"/>
              <a:ext cx="2162175" cy="1384995"/>
            </a:xfrm>
            <a:prstGeom prst="rect">
              <a:avLst/>
            </a:prstGeom>
            <a:noFill/>
            <a:ln w="9525">
              <a:noFill/>
              <a:miter lim="800000"/>
              <a:headEnd/>
              <a:tailEnd/>
            </a:ln>
          </p:spPr>
          <p:txBody>
            <a:bodyPr>
              <a:spAutoFit/>
            </a:bodyPr>
            <a:lstStyle/>
            <a:p>
              <a:pPr eaLnBrk="0" hangingPunct="0">
                <a:buFont typeface="Courier New" pitchFamily="49" charset="0"/>
                <a:buChar char="o"/>
              </a:pPr>
              <a:r>
                <a:rPr lang="en-US" sz="1400" i="0">
                  <a:solidFill>
                    <a:srgbClr val="7D110C"/>
                  </a:solidFill>
                </a:rPr>
                <a:t> Instant Messaging</a:t>
              </a:r>
            </a:p>
            <a:p>
              <a:pPr eaLnBrk="0" hangingPunct="0">
                <a:buFont typeface="Courier New" pitchFamily="49" charset="0"/>
                <a:buChar char="o"/>
              </a:pPr>
              <a:r>
                <a:rPr lang="en-US" sz="1400" i="0">
                  <a:solidFill>
                    <a:srgbClr val="7D110C"/>
                  </a:solidFill>
                </a:rPr>
                <a:t> Enhanced Presence</a:t>
              </a:r>
            </a:p>
            <a:p>
              <a:pPr eaLnBrk="0" hangingPunct="0">
                <a:buFont typeface="Courier New" pitchFamily="49" charset="0"/>
                <a:buChar char="o"/>
              </a:pPr>
              <a:r>
                <a:rPr lang="en-US" sz="1400" i="0">
                  <a:solidFill>
                    <a:srgbClr val="7D110C"/>
                  </a:solidFill>
                </a:rPr>
                <a:t> Manage Contacts</a:t>
              </a:r>
            </a:p>
            <a:p>
              <a:pPr eaLnBrk="0" hangingPunct="0">
                <a:buFont typeface="Courier New" pitchFamily="49" charset="0"/>
                <a:buChar char="o"/>
              </a:pPr>
              <a:r>
                <a:rPr lang="en-US" sz="1400" i="0">
                  <a:solidFill>
                    <a:srgbClr val="7D110C"/>
                  </a:solidFill>
                </a:rPr>
                <a:t> Make Calls</a:t>
              </a:r>
            </a:p>
            <a:p>
              <a:pPr eaLnBrk="0" hangingPunct="0">
                <a:buFont typeface="Courier New" pitchFamily="49" charset="0"/>
                <a:buChar char="o"/>
              </a:pPr>
              <a:r>
                <a:rPr lang="en-US" sz="1400" i="0">
                  <a:solidFill>
                    <a:srgbClr val="7D110C"/>
                  </a:solidFill>
                </a:rPr>
                <a:t> Supported on Windows Mobile 5 &amp; 6</a:t>
              </a:r>
            </a:p>
          </p:txBody>
        </p:sp>
        <p:pic>
          <p:nvPicPr>
            <p:cNvPr id="1028" name="Picture 4" descr="http://img138.imageshack.us/img138/3592/11ho.png"/>
            <p:cNvPicPr>
              <a:picLocks noChangeAspect="1" noChangeArrowheads="1"/>
            </p:cNvPicPr>
            <p:nvPr/>
          </p:nvPicPr>
          <p:blipFill>
            <a:blip r:embed="rId9"/>
            <a:srcRect/>
            <a:stretch>
              <a:fillRect/>
            </a:stretch>
          </p:blipFill>
          <p:spPr bwMode="auto">
            <a:xfrm>
              <a:off x="6096000" y="3309379"/>
              <a:ext cx="963613" cy="1567843"/>
            </a:xfrm>
            <a:prstGeom prst="rect">
              <a:avLst/>
            </a:prstGeom>
            <a:noFill/>
            <a:ln w="9525">
              <a:noFill/>
              <a:miter lim="800000"/>
              <a:headEnd/>
              <a:tailEnd/>
            </a:ln>
            <a:effectLst>
              <a:outerShdw blurRad="127000" dist="38100" dir="8100000" sx="102000" sy="102000" algn="tr" rotWithShape="0">
                <a:prstClr val="black">
                  <a:alpha val="21000"/>
                </a:prstClr>
              </a:outerShdw>
            </a:effectLst>
          </p:spPr>
        </p:pic>
      </p:grpSp>
      <p:grpSp>
        <p:nvGrpSpPr>
          <p:cNvPr id="19" name="Group 18"/>
          <p:cNvGrpSpPr>
            <a:grpSpLocks/>
          </p:cNvGrpSpPr>
          <p:nvPr/>
        </p:nvGrpSpPr>
        <p:grpSpPr bwMode="auto">
          <a:xfrm>
            <a:off x="57150" y="1552575"/>
            <a:ext cx="2733675" cy="3228975"/>
            <a:chOff x="57150" y="1552575"/>
            <a:chExt cx="2733675" cy="3228975"/>
          </a:xfrm>
        </p:grpSpPr>
        <p:sp>
          <p:nvSpPr>
            <p:cNvPr id="33801" name="TextBox 13"/>
            <p:cNvSpPr txBox="1">
              <a:spLocks noChangeArrowheads="1"/>
            </p:cNvSpPr>
            <p:nvPr/>
          </p:nvSpPr>
          <p:spPr bwMode="auto">
            <a:xfrm>
              <a:off x="57150" y="1552575"/>
              <a:ext cx="2733675" cy="1815882"/>
            </a:xfrm>
            <a:prstGeom prst="rect">
              <a:avLst/>
            </a:prstGeom>
            <a:noFill/>
            <a:ln w="9525">
              <a:noFill/>
              <a:miter lim="800000"/>
              <a:headEnd/>
              <a:tailEnd/>
            </a:ln>
          </p:spPr>
          <p:txBody>
            <a:bodyPr>
              <a:spAutoFit/>
            </a:bodyPr>
            <a:lstStyle/>
            <a:p>
              <a:pPr eaLnBrk="0" hangingPunct="0">
                <a:buFont typeface="Courier New" pitchFamily="49" charset="0"/>
                <a:buChar char="o"/>
              </a:pPr>
              <a:r>
                <a:rPr lang="en-US" sz="1400" i="0">
                  <a:solidFill>
                    <a:srgbClr val="7D110C"/>
                  </a:solidFill>
                </a:rPr>
                <a:t> Instant Messaging</a:t>
              </a:r>
            </a:p>
            <a:p>
              <a:pPr eaLnBrk="0" hangingPunct="0">
                <a:buFont typeface="Courier New" pitchFamily="49" charset="0"/>
                <a:buChar char="o"/>
              </a:pPr>
              <a:r>
                <a:rPr lang="en-US" sz="1400" i="0">
                  <a:solidFill>
                    <a:srgbClr val="7D110C"/>
                  </a:solidFill>
                </a:rPr>
                <a:t> Manage Contacts</a:t>
              </a:r>
            </a:p>
            <a:p>
              <a:pPr eaLnBrk="0" hangingPunct="0">
                <a:buFont typeface="Courier New" pitchFamily="49" charset="0"/>
                <a:buChar char="o"/>
              </a:pPr>
              <a:r>
                <a:rPr lang="en-US" sz="1400" i="0">
                  <a:solidFill>
                    <a:srgbClr val="7D110C"/>
                  </a:solidFill>
                </a:rPr>
                <a:t> Audio &amp; Video Calls</a:t>
              </a:r>
            </a:p>
            <a:p>
              <a:pPr eaLnBrk="0" hangingPunct="0">
                <a:buFont typeface="Courier New" pitchFamily="49" charset="0"/>
                <a:buChar char="o"/>
              </a:pPr>
              <a:r>
                <a:rPr lang="en-US" sz="1400" i="0">
                  <a:solidFill>
                    <a:srgbClr val="7D110C"/>
                  </a:solidFill>
                </a:rPr>
                <a:t> File Transfers</a:t>
              </a:r>
            </a:p>
            <a:p>
              <a:pPr eaLnBrk="0" hangingPunct="0">
                <a:buFont typeface="Courier New" pitchFamily="49" charset="0"/>
                <a:buChar char="o"/>
              </a:pPr>
              <a:r>
                <a:rPr lang="en-US" sz="1400" i="0">
                  <a:solidFill>
                    <a:srgbClr val="7D110C"/>
                  </a:solidFill>
                </a:rPr>
                <a:t> Uses Global Address List</a:t>
              </a:r>
            </a:p>
            <a:p>
              <a:pPr eaLnBrk="0" hangingPunct="0">
                <a:buFont typeface="Courier New" pitchFamily="49" charset="0"/>
                <a:buChar char="o"/>
              </a:pPr>
              <a:r>
                <a:rPr lang="en-US" sz="1400" i="0">
                  <a:solidFill>
                    <a:srgbClr val="7D110C"/>
                  </a:solidFill>
                </a:rPr>
                <a:t> Bonjour Support</a:t>
              </a:r>
            </a:p>
            <a:p>
              <a:pPr eaLnBrk="0" hangingPunct="0">
                <a:buFont typeface="Courier New" pitchFamily="49" charset="0"/>
                <a:buChar char="o"/>
              </a:pPr>
              <a:r>
                <a:rPr lang="en-US" sz="1400" i="0">
                  <a:solidFill>
                    <a:srgbClr val="7D110C"/>
                  </a:solidFill>
                </a:rPr>
                <a:t> Requires Mac OS X 10.4.10 or above</a:t>
              </a:r>
            </a:p>
          </p:txBody>
        </p:sp>
        <p:pic>
          <p:nvPicPr>
            <p:cNvPr id="3" name="Picture 6" descr="http://www.scl.utah.edu/computers/mac/new/images/msn_5_0_screenshot.jpg"/>
            <p:cNvPicPr>
              <a:picLocks noChangeAspect="1" noChangeArrowheads="1"/>
            </p:cNvPicPr>
            <p:nvPr/>
          </p:nvPicPr>
          <p:blipFill>
            <a:blip r:embed="rId10"/>
            <a:srcRect/>
            <a:stretch>
              <a:fillRect/>
            </a:stretch>
          </p:blipFill>
          <p:spPr bwMode="auto">
            <a:xfrm>
              <a:off x="1292225" y="3168650"/>
              <a:ext cx="1358900" cy="1612900"/>
            </a:xfrm>
            <a:prstGeom prst="rect">
              <a:avLst/>
            </a:prstGeom>
            <a:noFill/>
            <a:ln w="9525">
              <a:noFill/>
              <a:miter lim="800000"/>
              <a:headEnd/>
              <a:tailEnd/>
            </a:ln>
            <a:effectLst>
              <a:outerShdw blurRad="127000" dist="38100" dir="8100000" sx="102000" sy="102000" algn="tr" rotWithShape="0">
                <a:prstClr val="black">
                  <a:alpha val="21000"/>
                </a:prstClr>
              </a:outerShdw>
            </a:effectLst>
          </p:spPr>
        </p:pic>
      </p:grpSp>
      <p:sp>
        <p:nvSpPr>
          <p:cNvPr id="33800" name="Footer Placeholder 3"/>
          <p:cNvSpPr txBox="1">
            <a:spLocks/>
          </p:cNvSpPr>
          <p:nvPr/>
        </p:nvSpPr>
        <p:spPr bwMode="auto">
          <a:xfrm>
            <a:off x="4092575" y="6357938"/>
            <a:ext cx="4953000" cy="304800"/>
          </a:xfrm>
          <a:prstGeom prst="rect">
            <a:avLst/>
          </a:prstGeom>
          <a:noFill/>
          <a:ln w="9525">
            <a:noFill/>
            <a:miter lim="800000"/>
            <a:headEnd/>
            <a:tailEnd/>
          </a:ln>
        </p:spPr>
        <p:txBody>
          <a:bodyPr/>
          <a:lstStyle/>
          <a:p>
            <a:pPr algn="r" eaLnBrk="0" hangingPunct="0"/>
            <a:r>
              <a:rPr lang="en-US" sz="1200" i="0">
                <a:solidFill>
                  <a:schemeClr val="bg1"/>
                </a:solidFill>
              </a:rPr>
              <a:t>IU UniCom Project</a:t>
            </a:r>
            <a:endParaRPr lang="en-US" sz="14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0" y="549275"/>
            <a:ext cx="7110413" cy="779463"/>
          </a:xfrm>
        </p:spPr>
        <p:txBody>
          <a:bodyPr/>
          <a:lstStyle/>
          <a:p>
            <a:pPr eaLnBrk="1" hangingPunct="1"/>
            <a:r>
              <a:rPr lang="en-US" smtClean="0"/>
              <a:t>Telephony Lessons Learned</a:t>
            </a:r>
          </a:p>
        </p:txBody>
      </p:sp>
      <p:sp>
        <p:nvSpPr>
          <p:cNvPr id="35842" name="Content Placeholder 2"/>
          <p:cNvSpPr>
            <a:spLocks noGrp="1"/>
          </p:cNvSpPr>
          <p:nvPr>
            <p:ph idx="1"/>
          </p:nvPr>
        </p:nvSpPr>
        <p:spPr>
          <a:xfrm>
            <a:off x="1133475" y="1471613"/>
            <a:ext cx="7510463" cy="4038600"/>
          </a:xfrm>
        </p:spPr>
        <p:txBody>
          <a:bodyPr/>
          <a:lstStyle/>
          <a:p>
            <a:pPr eaLnBrk="1" hangingPunct="1"/>
            <a:r>
              <a:rPr lang="en-US" smtClean="0"/>
              <a:t>Study your telephony dial plan</a:t>
            </a:r>
          </a:p>
          <a:p>
            <a:pPr lvl="1" eaLnBrk="1" hangingPunct="1">
              <a:buFont typeface="Wingdings" pitchFamily="2" charset="2"/>
              <a:buChar char="Ø"/>
            </a:pPr>
            <a:r>
              <a:rPr lang="en-US" smtClean="0"/>
              <a:t>Be prepared to modify the PBX dial plan</a:t>
            </a:r>
          </a:p>
          <a:p>
            <a:pPr lvl="1" eaLnBrk="1" hangingPunct="1">
              <a:buFont typeface="Wingdings" pitchFamily="2" charset="2"/>
              <a:buChar char="Ø"/>
            </a:pPr>
            <a:r>
              <a:rPr lang="en-US" smtClean="0"/>
              <a:t>We use 5 digit and 10 digit dialing</a:t>
            </a:r>
          </a:p>
          <a:p>
            <a:pPr eaLnBrk="1" hangingPunct="1"/>
            <a:r>
              <a:rPr lang="en-US" smtClean="0"/>
              <a:t>No E911 Support from OC Client</a:t>
            </a:r>
          </a:p>
          <a:p>
            <a:pPr lvl="1" eaLnBrk="1" hangingPunct="1">
              <a:buFont typeface="Wingdings" pitchFamily="2" charset="2"/>
              <a:buChar char="Ø"/>
            </a:pPr>
            <a:r>
              <a:rPr lang="en-US" sz="2400" smtClean="0"/>
              <a:t>Consider having users sign a “waiver” document</a:t>
            </a:r>
          </a:p>
          <a:p>
            <a:pPr eaLnBrk="1" hangingPunct="1"/>
            <a:r>
              <a:rPr lang="en-US" smtClean="0"/>
              <a:t>Watch voice mail rollover ring time</a:t>
            </a:r>
          </a:p>
          <a:p>
            <a:pPr lvl="1" eaLnBrk="1" hangingPunct="1">
              <a:buFont typeface="Wingdings" pitchFamily="2" charset="2"/>
              <a:buChar char="Ø"/>
            </a:pPr>
            <a:r>
              <a:rPr lang="en-US" sz="2400" smtClean="0"/>
              <a:t>Could affect “Sim Ring” or “Forward to”</a:t>
            </a:r>
          </a:p>
          <a:p>
            <a:pPr eaLnBrk="1" hangingPunct="1"/>
            <a:endParaRPr lang="en-US" smtClean="0"/>
          </a:p>
          <a:p>
            <a:pPr eaLnBrk="1" hangingPunct="1">
              <a:buFontTx/>
              <a:buNone/>
            </a:pPr>
            <a:endParaRPr lang="en-US" sz="2400" smtClean="0"/>
          </a:p>
        </p:txBody>
      </p:sp>
      <p:sp>
        <p:nvSpPr>
          <p:cNvPr id="35843" name="Footer Placeholder 3"/>
          <p:cNvSpPr txBox="1">
            <a:spLocks/>
          </p:cNvSpPr>
          <p:nvPr/>
        </p:nvSpPr>
        <p:spPr bwMode="auto">
          <a:xfrm>
            <a:off x="4092575" y="6357938"/>
            <a:ext cx="4953000" cy="304800"/>
          </a:xfrm>
          <a:prstGeom prst="rect">
            <a:avLst/>
          </a:prstGeom>
          <a:noFill/>
          <a:ln w="9525">
            <a:noFill/>
            <a:miter lim="800000"/>
            <a:headEnd/>
            <a:tailEnd/>
          </a:ln>
        </p:spPr>
        <p:txBody>
          <a:bodyPr/>
          <a:lstStyle/>
          <a:p>
            <a:pPr algn="r" eaLnBrk="0" hangingPunct="0"/>
            <a:r>
              <a:rPr lang="en-US" sz="1200" i="0">
                <a:solidFill>
                  <a:schemeClr val="bg1"/>
                </a:solidFill>
              </a:rPr>
              <a:t>IU UniCom Project</a:t>
            </a:r>
            <a:endParaRPr lang="en-US" sz="1400">
              <a:solidFill>
                <a:schemeClr val="bg1"/>
              </a:solidFill>
            </a:endParaRPr>
          </a:p>
        </p:txBody>
      </p:sp>
    </p:spTree>
  </p:cSld>
  <p:clrMapOvr>
    <a:masterClrMapping/>
  </p:clrMapOvr>
  <p:transition>
    <p:split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96838" y="415925"/>
            <a:ext cx="7110412" cy="782638"/>
          </a:xfrm>
        </p:spPr>
        <p:txBody>
          <a:bodyPr/>
          <a:lstStyle/>
          <a:p>
            <a:pPr eaLnBrk="1" hangingPunct="1"/>
            <a:r>
              <a:rPr lang="en-US" smtClean="0"/>
              <a:t>Project Lessons Learned</a:t>
            </a:r>
          </a:p>
        </p:txBody>
      </p:sp>
      <p:sp>
        <p:nvSpPr>
          <p:cNvPr id="36866" name="Content Placeholder 2"/>
          <p:cNvSpPr>
            <a:spLocks noGrp="1"/>
          </p:cNvSpPr>
          <p:nvPr>
            <p:ph idx="1"/>
          </p:nvPr>
        </p:nvSpPr>
        <p:spPr>
          <a:xfrm>
            <a:off x="1230313" y="1231900"/>
            <a:ext cx="7394575" cy="4038600"/>
          </a:xfrm>
        </p:spPr>
        <p:txBody>
          <a:bodyPr/>
          <a:lstStyle/>
          <a:p>
            <a:pPr eaLnBrk="1" hangingPunct="1"/>
            <a:r>
              <a:rPr lang="en-US" smtClean="0"/>
              <a:t>Senior Management support a necessity</a:t>
            </a:r>
          </a:p>
          <a:p>
            <a:pPr eaLnBrk="1" hangingPunct="1"/>
            <a:r>
              <a:rPr lang="en-US" smtClean="0"/>
              <a:t>Engage deep level PBX vendor support</a:t>
            </a:r>
          </a:p>
          <a:p>
            <a:pPr eaLnBrk="1" hangingPunct="1"/>
            <a:r>
              <a:rPr lang="en-US" smtClean="0"/>
              <a:t>Target “highly communicative” pilot groups</a:t>
            </a:r>
          </a:p>
          <a:p>
            <a:pPr eaLnBrk="1" hangingPunct="1"/>
            <a:r>
              <a:rPr lang="en-US" smtClean="0"/>
              <a:t>Use department specific “real world” demos to generate enthusiasm</a:t>
            </a:r>
          </a:p>
          <a:p>
            <a:pPr eaLnBrk="1" hangingPunct="1"/>
            <a:r>
              <a:rPr lang="en-US" smtClean="0"/>
              <a:t>Develop business case based on new value, not cost savings</a:t>
            </a:r>
          </a:p>
        </p:txBody>
      </p:sp>
      <p:sp>
        <p:nvSpPr>
          <p:cNvPr id="36867" name="Footer Placeholder 3"/>
          <p:cNvSpPr txBox="1">
            <a:spLocks/>
          </p:cNvSpPr>
          <p:nvPr/>
        </p:nvSpPr>
        <p:spPr bwMode="auto">
          <a:xfrm>
            <a:off x="4092575" y="6357938"/>
            <a:ext cx="4953000" cy="304800"/>
          </a:xfrm>
          <a:prstGeom prst="rect">
            <a:avLst/>
          </a:prstGeom>
          <a:noFill/>
          <a:ln w="9525">
            <a:noFill/>
            <a:miter lim="800000"/>
            <a:headEnd/>
            <a:tailEnd/>
          </a:ln>
        </p:spPr>
        <p:txBody>
          <a:bodyPr/>
          <a:lstStyle/>
          <a:p>
            <a:pPr algn="r" eaLnBrk="0" hangingPunct="0"/>
            <a:r>
              <a:rPr lang="en-US" sz="1200" i="0">
                <a:solidFill>
                  <a:schemeClr val="bg1"/>
                </a:solidFill>
              </a:rPr>
              <a:t>IU UniCom Project</a:t>
            </a:r>
            <a:endParaRPr lang="en-US" sz="140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4"/>
          <p:cNvSpPr>
            <a:spLocks noChangeArrowheads="1"/>
          </p:cNvSpPr>
          <p:nvPr/>
        </p:nvSpPr>
        <p:spPr bwMode="auto">
          <a:xfrm>
            <a:off x="788988" y="2846388"/>
            <a:ext cx="7508875" cy="446087"/>
          </a:xfrm>
          <a:prstGeom prst="rect">
            <a:avLst/>
          </a:prstGeom>
          <a:solidFill>
            <a:srgbClr val="FFC000"/>
          </a:solidFill>
          <a:ln w="9525" algn="ctr">
            <a:solidFill>
              <a:schemeClr val="bg1"/>
            </a:solidFill>
            <a:round/>
            <a:headEnd/>
            <a:tailEnd/>
          </a:ln>
        </p:spPr>
        <p:txBody>
          <a:bodyPr/>
          <a:lstStyle/>
          <a:p>
            <a:pPr eaLnBrk="0" hangingPunct="0"/>
            <a:r>
              <a:rPr lang="en-US"/>
              <a:t>     2007                                  2008</a:t>
            </a:r>
          </a:p>
        </p:txBody>
      </p:sp>
      <p:sp>
        <p:nvSpPr>
          <p:cNvPr id="6" name="Rounded Rectangle 5"/>
          <p:cNvSpPr/>
          <p:nvPr/>
        </p:nvSpPr>
        <p:spPr bwMode="auto">
          <a:xfrm>
            <a:off x="422275" y="1806575"/>
            <a:ext cx="1028700" cy="571500"/>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eaLnBrk="0" hangingPunct="0">
              <a:defRPr/>
            </a:pPr>
            <a:r>
              <a:rPr lang="en-US" sz="1000" i="0" dirty="0">
                <a:solidFill>
                  <a:schemeClr val="tx1"/>
                </a:solidFill>
              </a:rPr>
              <a:t>OCS 2007 and CS2100 Integration</a:t>
            </a:r>
          </a:p>
        </p:txBody>
      </p:sp>
      <p:cxnSp>
        <p:nvCxnSpPr>
          <p:cNvPr id="37891" name="Straight Arrow Connector 7"/>
          <p:cNvCxnSpPr>
            <a:cxnSpLocks noChangeShapeType="1"/>
            <a:stCxn id="6" idx="2"/>
          </p:cNvCxnSpPr>
          <p:nvPr/>
        </p:nvCxnSpPr>
        <p:spPr bwMode="auto">
          <a:xfrm rot="5400000">
            <a:off x="708819" y="2605881"/>
            <a:ext cx="457200" cy="1588"/>
          </a:xfrm>
          <a:prstGeom prst="straightConnector1">
            <a:avLst/>
          </a:prstGeom>
          <a:noFill/>
          <a:ln w="9525" algn="ctr">
            <a:solidFill>
              <a:schemeClr val="tx1"/>
            </a:solidFill>
            <a:round/>
            <a:headEnd/>
            <a:tailEnd type="arrow" w="med" len="med"/>
          </a:ln>
        </p:spPr>
      </p:cxnSp>
      <p:sp>
        <p:nvSpPr>
          <p:cNvPr id="9" name="TextBox 8"/>
          <p:cNvSpPr txBox="1"/>
          <p:nvPr/>
        </p:nvSpPr>
        <p:spPr>
          <a:xfrm>
            <a:off x="742950" y="3429000"/>
            <a:ext cx="7646988" cy="276225"/>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eaLnBrk="0" hangingPunct="0">
              <a:defRPr/>
            </a:pPr>
            <a:r>
              <a:rPr lang="en-US" sz="1200" i="0" dirty="0"/>
              <a:t>October               November              December              January              February            March             April              </a:t>
            </a:r>
            <a:endParaRPr lang="en-US" sz="1200" i="0" dirty="0"/>
          </a:p>
        </p:txBody>
      </p:sp>
      <p:sp>
        <p:nvSpPr>
          <p:cNvPr id="11" name="Rounded Rectangle 10"/>
          <p:cNvSpPr/>
          <p:nvPr/>
        </p:nvSpPr>
        <p:spPr bwMode="auto">
          <a:xfrm>
            <a:off x="3317875" y="1820863"/>
            <a:ext cx="1028700" cy="571500"/>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eaLnBrk="0" hangingPunct="0">
              <a:defRPr/>
            </a:pPr>
            <a:r>
              <a:rPr lang="en-US" sz="1050" i="0" dirty="0">
                <a:solidFill>
                  <a:schemeClr val="tx1"/>
                </a:solidFill>
              </a:rPr>
              <a:t>Create Support Model</a:t>
            </a:r>
          </a:p>
        </p:txBody>
      </p:sp>
      <p:cxnSp>
        <p:nvCxnSpPr>
          <p:cNvPr id="37894" name="Straight Arrow Connector 11"/>
          <p:cNvCxnSpPr>
            <a:cxnSpLocks noChangeShapeType="1"/>
            <a:stCxn id="11" idx="2"/>
          </p:cNvCxnSpPr>
          <p:nvPr/>
        </p:nvCxnSpPr>
        <p:spPr bwMode="auto">
          <a:xfrm rot="5400000">
            <a:off x="3604419" y="2621756"/>
            <a:ext cx="457200" cy="1588"/>
          </a:xfrm>
          <a:prstGeom prst="straightConnector1">
            <a:avLst/>
          </a:prstGeom>
          <a:noFill/>
          <a:ln w="9525" algn="ctr">
            <a:solidFill>
              <a:schemeClr val="tx1"/>
            </a:solidFill>
            <a:round/>
            <a:headEnd/>
            <a:tailEnd type="arrow" w="med" len="med"/>
          </a:ln>
        </p:spPr>
      </p:cxnSp>
      <p:sp>
        <p:nvSpPr>
          <p:cNvPr id="13" name="Rounded Rectangle 12"/>
          <p:cNvSpPr/>
          <p:nvPr/>
        </p:nvSpPr>
        <p:spPr bwMode="auto">
          <a:xfrm>
            <a:off x="4235450" y="974725"/>
            <a:ext cx="1028700" cy="571500"/>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eaLnBrk="0" hangingPunct="0">
              <a:defRPr/>
            </a:pPr>
            <a:r>
              <a:rPr lang="en-US" sz="1200" i="0" dirty="0">
                <a:solidFill>
                  <a:schemeClr val="tx1"/>
                </a:solidFill>
              </a:rPr>
              <a:t>Install CWA Server</a:t>
            </a:r>
          </a:p>
        </p:txBody>
      </p:sp>
      <p:cxnSp>
        <p:nvCxnSpPr>
          <p:cNvPr id="37896" name="Straight Arrow Connector 13"/>
          <p:cNvCxnSpPr>
            <a:cxnSpLocks noChangeShapeType="1"/>
            <a:stCxn id="13" idx="2"/>
          </p:cNvCxnSpPr>
          <p:nvPr/>
        </p:nvCxnSpPr>
        <p:spPr bwMode="auto">
          <a:xfrm rot="16200000" flipH="1">
            <a:off x="4101307" y="2194718"/>
            <a:ext cx="1308100" cy="11113"/>
          </a:xfrm>
          <a:prstGeom prst="straightConnector1">
            <a:avLst/>
          </a:prstGeom>
          <a:noFill/>
          <a:ln w="9525" algn="ctr">
            <a:solidFill>
              <a:schemeClr val="tx1"/>
            </a:solidFill>
            <a:round/>
            <a:headEnd/>
            <a:tailEnd type="arrow" w="med" len="med"/>
          </a:ln>
        </p:spPr>
      </p:cxnSp>
      <p:sp>
        <p:nvSpPr>
          <p:cNvPr id="15" name="Rounded Rectangle 14"/>
          <p:cNvSpPr/>
          <p:nvPr/>
        </p:nvSpPr>
        <p:spPr bwMode="auto">
          <a:xfrm>
            <a:off x="7323138" y="1801813"/>
            <a:ext cx="1028700" cy="571500"/>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eaLnBrk="0" hangingPunct="0">
              <a:defRPr/>
            </a:pPr>
            <a:r>
              <a:rPr lang="en-US" sz="1000" i="0" dirty="0">
                <a:solidFill>
                  <a:schemeClr val="tx1"/>
                </a:solidFill>
              </a:rPr>
              <a:t>Limited Campus Availability</a:t>
            </a:r>
          </a:p>
        </p:txBody>
      </p:sp>
      <p:cxnSp>
        <p:nvCxnSpPr>
          <p:cNvPr id="37898" name="Straight Arrow Connector 15"/>
          <p:cNvCxnSpPr>
            <a:cxnSpLocks noChangeShapeType="1"/>
            <a:stCxn id="15" idx="2"/>
          </p:cNvCxnSpPr>
          <p:nvPr/>
        </p:nvCxnSpPr>
        <p:spPr bwMode="auto">
          <a:xfrm rot="5400000">
            <a:off x="7608094" y="2602706"/>
            <a:ext cx="457200" cy="1588"/>
          </a:xfrm>
          <a:prstGeom prst="straightConnector1">
            <a:avLst/>
          </a:prstGeom>
          <a:noFill/>
          <a:ln w="9525" algn="ctr">
            <a:solidFill>
              <a:schemeClr val="tx1"/>
            </a:solidFill>
            <a:round/>
            <a:headEnd/>
            <a:tailEnd type="arrow" w="med" len="med"/>
          </a:ln>
        </p:spPr>
      </p:cxnSp>
      <p:sp>
        <p:nvSpPr>
          <p:cNvPr id="17" name="Rounded Rectangle 16"/>
          <p:cNvSpPr/>
          <p:nvPr/>
        </p:nvSpPr>
        <p:spPr bwMode="auto">
          <a:xfrm>
            <a:off x="6062663" y="1817688"/>
            <a:ext cx="1028700" cy="571500"/>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eaLnBrk="0" hangingPunct="0">
              <a:defRPr/>
            </a:pPr>
            <a:r>
              <a:rPr lang="en-US" sz="1200" i="0" dirty="0">
                <a:solidFill>
                  <a:schemeClr val="tx1"/>
                </a:solidFill>
              </a:rPr>
              <a:t>UITS Pilot</a:t>
            </a:r>
          </a:p>
        </p:txBody>
      </p:sp>
      <p:cxnSp>
        <p:nvCxnSpPr>
          <p:cNvPr id="37900" name="Straight Arrow Connector 17"/>
          <p:cNvCxnSpPr>
            <a:cxnSpLocks noChangeShapeType="1"/>
            <a:stCxn id="17" idx="2"/>
          </p:cNvCxnSpPr>
          <p:nvPr/>
        </p:nvCxnSpPr>
        <p:spPr bwMode="auto">
          <a:xfrm rot="5400000">
            <a:off x="6347619" y="2616994"/>
            <a:ext cx="457200" cy="1588"/>
          </a:xfrm>
          <a:prstGeom prst="straightConnector1">
            <a:avLst/>
          </a:prstGeom>
          <a:noFill/>
          <a:ln w="9525" algn="ctr">
            <a:solidFill>
              <a:schemeClr val="tx1"/>
            </a:solidFill>
            <a:round/>
            <a:headEnd/>
            <a:tailEnd type="arrow" w="med" len="med"/>
          </a:ln>
        </p:spPr>
      </p:cxnSp>
      <p:sp>
        <p:nvSpPr>
          <p:cNvPr id="19" name="Rounded Rectangle 18"/>
          <p:cNvSpPr/>
          <p:nvPr/>
        </p:nvSpPr>
        <p:spPr bwMode="auto">
          <a:xfrm>
            <a:off x="1249363" y="4473575"/>
            <a:ext cx="1028700" cy="571500"/>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eaLnBrk="0" hangingPunct="0">
              <a:defRPr/>
            </a:pPr>
            <a:r>
              <a:rPr lang="en-US" sz="1200" i="0" dirty="0">
                <a:solidFill>
                  <a:schemeClr val="tx1"/>
                </a:solidFill>
              </a:rPr>
              <a:t>Pre-Pilot</a:t>
            </a:r>
          </a:p>
          <a:p>
            <a:pPr algn="ctr" eaLnBrk="0" hangingPunct="0">
              <a:defRPr/>
            </a:pPr>
            <a:r>
              <a:rPr lang="en-US" sz="1200" i="0" dirty="0">
                <a:solidFill>
                  <a:schemeClr val="tx1"/>
                </a:solidFill>
              </a:rPr>
              <a:t>Testing</a:t>
            </a:r>
          </a:p>
        </p:txBody>
      </p:sp>
      <p:cxnSp>
        <p:nvCxnSpPr>
          <p:cNvPr id="37902" name="Straight Arrow Connector 21"/>
          <p:cNvCxnSpPr>
            <a:cxnSpLocks noChangeShapeType="1"/>
            <a:stCxn id="19" idx="0"/>
          </p:cNvCxnSpPr>
          <p:nvPr/>
        </p:nvCxnSpPr>
        <p:spPr bwMode="auto">
          <a:xfrm rot="16200000" flipV="1">
            <a:off x="1445420" y="4155281"/>
            <a:ext cx="633412" cy="3175"/>
          </a:xfrm>
          <a:prstGeom prst="straightConnector1">
            <a:avLst/>
          </a:prstGeom>
          <a:noFill/>
          <a:ln w="9525" algn="ctr">
            <a:solidFill>
              <a:schemeClr val="tx1"/>
            </a:solidFill>
            <a:round/>
            <a:headEnd/>
            <a:tailEnd type="arrow" w="med" len="med"/>
          </a:ln>
        </p:spPr>
      </p:cxnSp>
      <p:sp>
        <p:nvSpPr>
          <p:cNvPr id="23" name="Rounded Rectangle 22"/>
          <p:cNvSpPr/>
          <p:nvPr/>
        </p:nvSpPr>
        <p:spPr bwMode="auto">
          <a:xfrm>
            <a:off x="5665788" y="4430713"/>
            <a:ext cx="1100137" cy="571500"/>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eaLnBrk="0" hangingPunct="0">
              <a:defRPr/>
            </a:pPr>
            <a:r>
              <a:rPr lang="en-US" sz="1000" i="0" dirty="0">
                <a:solidFill>
                  <a:schemeClr val="tx1"/>
                </a:solidFill>
              </a:rPr>
              <a:t>Install External </a:t>
            </a:r>
          </a:p>
          <a:p>
            <a:pPr algn="ctr" eaLnBrk="0" hangingPunct="0">
              <a:defRPr/>
            </a:pPr>
            <a:r>
              <a:rPr lang="en-US" sz="1000" i="0" dirty="0">
                <a:solidFill>
                  <a:schemeClr val="tx1"/>
                </a:solidFill>
              </a:rPr>
              <a:t>Access Servers</a:t>
            </a:r>
          </a:p>
        </p:txBody>
      </p:sp>
      <p:cxnSp>
        <p:nvCxnSpPr>
          <p:cNvPr id="37904" name="Straight Arrow Connector 23"/>
          <p:cNvCxnSpPr>
            <a:cxnSpLocks noChangeShapeType="1"/>
            <a:stCxn id="23" idx="0"/>
          </p:cNvCxnSpPr>
          <p:nvPr/>
        </p:nvCxnSpPr>
        <p:spPr bwMode="auto">
          <a:xfrm rot="16200000" flipV="1">
            <a:off x="5905500" y="4119563"/>
            <a:ext cx="612775" cy="9525"/>
          </a:xfrm>
          <a:prstGeom prst="straightConnector1">
            <a:avLst/>
          </a:prstGeom>
          <a:noFill/>
          <a:ln w="9525" algn="ctr">
            <a:solidFill>
              <a:schemeClr val="tx1"/>
            </a:solidFill>
            <a:round/>
            <a:headEnd/>
            <a:tailEnd type="arrow" w="med" len="med"/>
          </a:ln>
        </p:spPr>
      </p:cxnSp>
      <p:sp>
        <p:nvSpPr>
          <p:cNvPr id="25" name="Rounded Rectangle 24"/>
          <p:cNvSpPr/>
          <p:nvPr/>
        </p:nvSpPr>
        <p:spPr bwMode="auto">
          <a:xfrm>
            <a:off x="4457700" y="4435475"/>
            <a:ext cx="1085850" cy="571500"/>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eaLnBrk="0" hangingPunct="0">
              <a:defRPr/>
            </a:pPr>
            <a:r>
              <a:rPr lang="en-US" sz="1000" i="0" dirty="0">
                <a:solidFill>
                  <a:schemeClr val="tx1"/>
                </a:solidFill>
              </a:rPr>
              <a:t>Create </a:t>
            </a:r>
            <a:r>
              <a:rPr lang="en-US" sz="1000" i="0" dirty="0" err="1">
                <a:solidFill>
                  <a:schemeClr val="tx1"/>
                </a:solidFill>
              </a:rPr>
              <a:t>IUWare</a:t>
            </a:r>
            <a:endParaRPr lang="en-US" sz="1000" i="0" dirty="0">
              <a:solidFill>
                <a:schemeClr val="tx1"/>
              </a:solidFill>
            </a:endParaRPr>
          </a:p>
          <a:p>
            <a:pPr algn="ctr" eaLnBrk="0" hangingPunct="0">
              <a:defRPr/>
            </a:pPr>
            <a:r>
              <a:rPr lang="en-US" sz="1000" i="0" dirty="0">
                <a:solidFill>
                  <a:schemeClr val="tx1"/>
                </a:solidFill>
              </a:rPr>
              <a:t>Client Install</a:t>
            </a:r>
          </a:p>
          <a:p>
            <a:pPr algn="ctr" eaLnBrk="0" hangingPunct="0">
              <a:defRPr/>
            </a:pPr>
            <a:r>
              <a:rPr lang="en-US" sz="1000" i="0" dirty="0">
                <a:solidFill>
                  <a:schemeClr val="tx1"/>
                </a:solidFill>
              </a:rPr>
              <a:t>Package</a:t>
            </a:r>
          </a:p>
        </p:txBody>
      </p:sp>
      <p:cxnSp>
        <p:nvCxnSpPr>
          <p:cNvPr id="37906" name="Straight Arrow Connector 25"/>
          <p:cNvCxnSpPr>
            <a:cxnSpLocks noChangeShapeType="1"/>
            <a:stCxn id="25" idx="0"/>
          </p:cNvCxnSpPr>
          <p:nvPr/>
        </p:nvCxnSpPr>
        <p:spPr bwMode="auto">
          <a:xfrm rot="5400000" flipH="1" flipV="1">
            <a:off x="4672806" y="4106069"/>
            <a:ext cx="657225" cy="1588"/>
          </a:xfrm>
          <a:prstGeom prst="straightConnector1">
            <a:avLst/>
          </a:prstGeom>
          <a:noFill/>
          <a:ln w="9525" algn="ctr">
            <a:solidFill>
              <a:schemeClr val="tx1"/>
            </a:solidFill>
            <a:round/>
            <a:headEnd/>
            <a:tailEnd type="arrow" w="med" len="med"/>
          </a:ln>
        </p:spPr>
      </p:cxnSp>
      <p:cxnSp>
        <p:nvCxnSpPr>
          <p:cNvPr id="37907" name="Straight Connector 35"/>
          <p:cNvCxnSpPr>
            <a:cxnSpLocks noChangeShapeType="1"/>
          </p:cNvCxnSpPr>
          <p:nvPr/>
        </p:nvCxnSpPr>
        <p:spPr bwMode="auto">
          <a:xfrm rot="5400000">
            <a:off x="1090612" y="3332163"/>
            <a:ext cx="80963" cy="1588"/>
          </a:xfrm>
          <a:prstGeom prst="line">
            <a:avLst/>
          </a:prstGeom>
          <a:noFill/>
          <a:ln w="9525" algn="ctr">
            <a:solidFill>
              <a:schemeClr val="tx1"/>
            </a:solidFill>
            <a:round/>
            <a:headEnd/>
            <a:tailEnd/>
          </a:ln>
        </p:spPr>
      </p:cxnSp>
      <p:cxnSp>
        <p:nvCxnSpPr>
          <p:cNvPr id="37908" name="Straight Connector 37"/>
          <p:cNvCxnSpPr>
            <a:cxnSpLocks noChangeShapeType="1"/>
          </p:cNvCxnSpPr>
          <p:nvPr/>
        </p:nvCxnSpPr>
        <p:spPr bwMode="auto">
          <a:xfrm rot="5400000">
            <a:off x="2353469" y="3325019"/>
            <a:ext cx="79375" cy="1587"/>
          </a:xfrm>
          <a:prstGeom prst="line">
            <a:avLst/>
          </a:prstGeom>
          <a:noFill/>
          <a:ln w="9525" algn="ctr">
            <a:solidFill>
              <a:schemeClr val="tx1"/>
            </a:solidFill>
            <a:round/>
            <a:headEnd/>
            <a:tailEnd/>
          </a:ln>
        </p:spPr>
      </p:cxnSp>
      <p:cxnSp>
        <p:nvCxnSpPr>
          <p:cNvPr id="37909" name="Straight Connector 38"/>
          <p:cNvCxnSpPr>
            <a:cxnSpLocks noChangeShapeType="1"/>
          </p:cNvCxnSpPr>
          <p:nvPr/>
        </p:nvCxnSpPr>
        <p:spPr bwMode="auto">
          <a:xfrm rot="5400000">
            <a:off x="3656013" y="3317875"/>
            <a:ext cx="79375" cy="3175"/>
          </a:xfrm>
          <a:prstGeom prst="line">
            <a:avLst/>
          </a:prstGeom>
          <a:noFill/>
          <a:ln w="9525" algn="ctr">
            <a:solidFill>
              <a:schemeClr val="tx1"/>
            </a:solidFill>
            <a:round/>
            <a:headEnd/>
            <a:tailEnd/>
          </a:ln>
        </p:spPr>
      </p:cxnSp>
      <p:cxnSp>
        <p:nvCxnSpPr>
          <p:cNvPr id="37910" name="Straight Connector 39"/>
          <p:cNvCxnSpPr>
            <a:cxnSpLocks noChangeShapeType="1"/>
          </p:cNvCxnSpPr>
          <p:nvPr/>
        </p:nvCxnSpPr>
        <p:spPr bwMode="auto">
          <a:xfrm rot="5400000">
            <a:off x="4849812" y="3328988"/>
            <a:ext cx="80963" cy="1588"/>
          </a:xfrm>
          <a:prstGeom prst="line">
            <a:avLst/>
          </a:prstGeom>
          <a:noFill/>
          <a:ln w="9525" algn="ctr">
            <a:solidFill>
              <a:schemeClr val="tx1"/>
            </a:solidFill>
            <a:round/>
            <a:headEnd/>
            <a:tailEnd/>
          </a:ln>
        </p:spPr>
      </p:cxnSp>
      <p:cxnSp>
        <p:nvCxnSpPr>
          <p:cNvPr id="37911" name="Straight Connector 40"/>
          <p:cNvCxnSpPr>
            <a:cxnSpLocks noChangeShapeType="1"/>
          </p:cNvCxnSpPr>
          <p:nvPr/>
        </p:nvCxnSpPr>
        <p:spPr bwMode="auto">
          <a:xfrm rot="5400000">
            <a:off x="6005512" y="3332163"/>
            <a:ext cx="80963" cy="1588"/>
          </a:xfrm>
          <a:prstGeom prst="line">
            <a:avLst/>
          </a:prstGeom>
          <a:noFill/>
          <a:ln w="9525" algn="ctr">
            <a:solidFill>
              <a:schemeClr val="tx1"/>
            </a:solidFill>
            <a:round/>
            <a:headEnd/>
            <a:tailEnd/>
          </a:ln>
        </p:spPr>
      </p:cxnSp>
      <p:cxnSp>
        <p:nvCxnSpPr>
          <p:cNvPr id="37912" name="Straight Connector 41"/>
          <p:cNvCxnSpPr>
            <a:cxnSpLocks noChangeShapeType="1"/>
          </p:cNvCxnSpPr>
          <p:nvPr/>
        </p:nvCxnSpPr>
        <p:spPr bwMode="auto">
          <a:xfrm rot="5400000">
            <a:off x="7061994" y="3332957"/>
            <a:ext cx="79375" cy="1587"/>
          </a:xfrm>
          <a:prstGeom prst="line">
            <a:avLst/>
          </a:prstGeom>
          <a:noFill/>
          <a:ln w="9525" algn="ctr">
            <a:solidFill>
              <a:schemeClr val="tx1"/>
            </a:solidFill>
            <a:round/>
            <a:headEnd/>
            <a:tailEnd/>
          </a:ln>
        </p:spPr>
      </p:cxnSp>
      <p:cxnSp>
        <p:nvCxnSpPr>
          <p:cNvPr id="37913" name="Straight Connector 42"/>
          <p:cNvCxnSpPr>
            <a:cxnSpLocks noChangeShapeType="1"/>
          </p:cNvCxnSpPr>
          <p:nvPr/>
        </p:nvCxnSpPr>
        <p:spPr bwMode="auto">
          <a:xfrm rot="5400000">
            <a:off x="7968456" y="3326607"/>
            <a:ext cx="79375" cy="1588"/>
          </a:xfrm>
          <a:prstGeom prst="line">
            <a:avLst/>
          </a:prstGeom>
          <a:noFill/>
          <a:ln w="9525" algn="ctr">
            <a:solidFill>
              <a:schemeClr val="tx1"/>
            </a:solidFill>
            <a:round/>
            <a:headEnd/>
            <a:tailEnd/>
          </a:ln>
        </p:spPr>
      </p:cxnSp>
      <p:sp>
        <p:nvSpPr>
          <p:cNvPr id="37914" name="Title 44"/>
          <p:cNvSpPr>
            <a:spLocks noGrp="1"/>
          </p:cNvSpPr>
          <p:nvPr>
            <p:ph type="title"/>
          </p:nvPr>
        </p:nvSpPr>
        <p:spPr>
          <a:xfrm>
            <a:off x="0" y="422275"/>
            <a:ext cx="7110413" cy="1143000"/>
          </a:xfrm>
        </p:spPr>
        <p:txBody>
          <a:bodyPr/>
          <a:lstStyle/>
          <a:p>
            <a:pPr eaLnBrk="1" hangingPunct="1"/>
            <a:r>
              <a:rPr lang="en-US" smtClean="0"/>
              <a:t>Timeline</a:t>
            </a:r>
          </a:p>
        </p:txBody>
      </p:sp>
      <p:sp>
        <p:nvSpPr>
          <p:cNvPr id="37915" name="Footer Placeholder 3"/>
          <p:cNvSpPr>
            <a:spLocks noGrp="1"/>
          </p:cNvSpPr>
          <p:nvPr>
            <p:ph type="ftr" sz="quarter" idx="11"/>
          </p:nvPr>
        </p:nvSpPr>
        <p:spPr>
          <a:xfrm>
            <a:off x="4092575" y="6357938"/>
            <a:ext cx="4953000" cy="304800"/>
          </a:xfrm>
          <a:noFill/>
        </p:spPr>
        <p:txBody>
          <a:bodyPr/>
          <a:lstStyle/>
          <a:p>
            <a:pPr algn="r"/>
            <a:r>
              <a:rPr lang="en-US">
                <a:solidFill>
                  <a:schemeClr val="bg1"/>
                </a:solidFill>
                <a:ea typeface="ＭＳ Ｐゴシック"/>
                <a:cs typeface="ＭＳ Ｐゴシック"/>
              </a:rPr>
              <a:t>IU UniCom Project</a:t>
            </a:r>
            <a:endParaRPr lang="en-US" sz="1400" i="1">
              <a:solidFill>
                <a:schemeClr val="bg1"/>
              </a:solidFill>
              <a:ea typeface="ＭＳ Ｐゴシック"/>
              <a:cs typeface="ＭＳ Ｐゴシック"/>
            </a:endParaRPr>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5"/>
          <p:cNvSpPr>
            <a:spLocks noGrp="1"/>
          </p:cNvSpPr>
          <p:nvPr>
            <p:ph type="title"/>
          </p:nvPr>
        </p:nvSpPr>
        <p:spPr>
          <a:xfrm>
            <a:off x="1798638" y="4929188"/>
            <a:ext cx="5486400" cy="566737"/>
          </a:xfrm>
        </p:spPr>
        <p:txBody>
          <a:bodyPr/>
          <a:lstStyle/>
          <a:p>
            <a:pPr algn="ctr" eaLnBrk="1" hangingPunct="1"/>
            <a:r>
              <a:rPr lang="en-US" smtClean="0">
                <a:hlinkClick r:id="rId2"/>
              </a:rPr>
              <a:t/>
            </a:r>
            <a:br>
              <a:rPr lang="en-US" smtClean="0">
                <a:hlinkClick r:id="rId2"/>
              </a:rPr>
            </a:br>
            <a:r>
              <a:rPr lang="en-US" smtClean="0">
                <a:hlinkClick r:id="rId2"/>
              </a:rPr>
              <a:t/>
            </a:r>
            <a:br>
              <a:rPr lang="en-US" smtClean="0">
                <a:hlinkClick r:id="rId2"/>
              </a:rPr>
            </a:br>
            <a:r>
              <a:rPr lang="en-US" smtClean="0">
                <a:hlinkClick r:id="rId2"/>
              </a:rPr>
              <a:t/>
            </a:r>
            <a:br>
              <a:rPr lang="en-US" smtClean="0">
                <a:hlinkClick r:id="rId2"/>
              </a:rPr>
            </a:br>
            <a:r>
              <a:rPr lang="en-US" smtClean="0">
                <a:hlinkClick r:id="rId2"/>
              </a:rPr>
              <a:t>mlucas@iupui.edu</a:t>
            </a:r>
            <a:r>
              <a:rPr lang="en-US" smtClean="0"/>
              <a:t/>
            </a:r>
            <a:br>
              <a:rPr lang="en-US" smtClean="0"/>
            </a:br>
            <a:r>
              <a:rPr lang="en-US" smtClean="0">
                <a:hlinkClick r:id="rId3"/>
              </a:rPr>
              <a:t>jvh@indiana.edu</a:t>
            </a:r>
            <a:r>
              <a:rPr lang="en-US" smtClean="0"/>
              <a:t/>
            </a:r>
            <a:br>
              <a:rPr lang="en-US" smtClean="0"/>
            </a:br>
            <a:r>
              <a:rPr lang="en-US" smtClean="0"/>
              <a:t/>
            </a:r>
            <a:br>
              <a:rPr lang="en-US" smtClean="0"/>
            </a:br>
            <a:r>
              <a:rPr lang="en-US" smtClean="0"/>
              <a:t>Find us in the courtyard</a:t>
            </a:r>
            <a:br>
              <a:rPr lang="en-US" smtClean="0"/>
            </a:br>
            <a:r>
              <a:rPr lang="en-US" smtClean="0"/>
              <a:t>(will answer questions for beer or whisky )</a:t>
            </a:r>
            <a:br>
              <a:rPr lang="en-US" smtClean="0"/>
            </a:br>
            <a:endParaRPr lang="en-US" smtClean="0"/>
          </a:p>
        </p:txBody>
      </p:sp>
      <p:sp>
        <p:nvSpPr>
          <p:cNvPr id="9" name="Rectangle 8"/>
          <p:cNvSpPr/>
          <p:nvPr/>
        </p:nvSpPr>
        <p:spPr>
          <a:xfrm>
            <a:off x="2229051" y="2278823"/>
            <a:ext cx="4685898" cy="92333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hangingPunct="0">
              <a:defRPr/>
            </a:pPr>
            <a:r>
              <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ＭＳ Ｐゴシック" pitchFamily="1" charset="-128"/>
                <a:cs typeface="+mn-cs"/>
              </a:rPr>
              <a:t>Questions?</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ＭＳ Ｐゴシック" pitchFamily="1" charset="-128"/>
              <a:cs typeface="+mn-cs"/>
            </a:endParaRPr>
          </a:p>
        </p:txBody>
      </p:sp>
      <p:sp>
        <p:nvSpPr>
          <p:cNvPr id="38915" name="Footer Placeholder 3"/>
          <p:cNvSpPr txBox="1">
            <a:spLocks/>
          </p:cNvSpPr>
          <p:nvPr/>
        </p:nvSpPr>
        <p:spPr bwMode="auto">
          <a:xfrm>
            <a:off x="4092575" y="6357938"/>
            <a:ext cx="4953000" cy="304800"/>
          </a:xfrm>
          <a:prstGeom prst="rect">
            <a:avLst/>
          </a:prstGeom>
          <a:noFill/>
          <a:ln w="9525">
            <a:noFill/>
            <a:miter lim="800000"/>
            <a:headEnd/>
            <a:tailEnd/>
          </a:ln>
        </p:spPr>
        <p:txBody>
          <a:bodyPr/>
          <a:lstStyle/>
          <a:p>
            <a:pPr algn="r" eaLnBrk="0" hangingPunct="0"/>
            <a:r>
              <a:rPr lang="en-US" sz="1200" i="0">
                <a:solidFill>
                  <a:schemeClr val="bg1"/>
                </a:solidFill>
              </a:rPr>
              <a:t>IU UniCom Project</a:t>
            </a:r>
            <a:endParaRPr lang="en-US" sz="1400">
              <a:solidFill>
                <a:schemeClr val="bg1"/>
              </a:solidFill>
            </a:endParaRPr>
          </a:p>
        </p:txBody>
      </p:sp>
      <p:pic>
        <p:nvPicPr>
          <p:cNvPr id="38916" name="Picture 2" descr="C:\Users\jvh\AppData\Local\Microsoft\Windows\Temporary Internet Files\Content.IE5\OTJFXZZG\MCj04244660000[1].wmf"/>
          <p:cNvPicPr>
            <a:picLocks noChangeAspect="1" noChangeArrowheads="1"/>
          </p:cNvPicPr>
          <p:nvPr/>
        </p:nvPicPr>
        <p:blipFill>
          <a:blip r:embed="rId4"/>
          <a:srcRect/>
          <a:stretch>
            <a:fillRect/>
          </a:stretch>
        </p:blipFill>
        <p:spPr bwMode="auto">
          <a:xfrm>
            <a:off x="7169150" y="4308475"/>
            <a:ext cx="1974850" cy="169862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7"/>
          <p:cNvSpPr>
            <a:spLocks noGrp="1"/>
          </p:cNvSpPr>
          <p:nvPr>
            <p:ph type="title"/>
          </p:nvPr>
        </p:nvSpPr>
        <p:spPr>
          <a:xfrm>
            <a:off x="420688" y="538163"/>
            <a:ext cx="7110412" cy="1143000"/>
          </a:xfrm>
        </p:spPr>
        <p:txBody>
          <a:bodyPr/>
          <a:lstStyle/>
          <a:p>
            <a:pPr eaLnBrk="1" hangingPunct="1"/>
            <a:r>
              <a:rPr lang="en-US" smtClean="0"/>
              <a:t>Thank You!</a:t>
            </a:r>
          </a:p>
        </p:txBody>
      </p:sp>
      <p:pic>
        <p:nvPicPr>
          <p:cNvPr id="39938" name="Picture 3"/>
          <p:cNvPicPr>
            <a:picLocks noChangeAspect="1" noChangeArrowheads="1"/>
          </p:cNvPicPr>
          <p:nvPr/>
        </p:nvPicPr>
        <p:blipFill>
          <a:blip r:embed="rId2"/>
          <a:srcRect/>
          <a:stretch>
            <a:fillRect/>
          </a:stretch>
        </p:blipFill>
        <p:spPr bwMode="auto">
          <a:xfrm>
            <a:off x="2624138" y="1874838"/>
            <a:ext cx="3771900" cy="2743200"/>
          </a:xfrm>
          <a:prstGeom prst="rect">
            <a:avLst/>
          </a:prstGeom>
          <a:noFill/>
          <a:ln w="9525">
            <a:noFill/>
            <a:miter lim="800000"/>
            <a:headEnd/>
            <a:tailEnd/>
          </a:ln>
        </p:spPr>
      </p:pic>
      <p:sp>
        <p:nvSpPr>
          <p:cNvPr id="39939" name="Footer Placeholder 3"/>
          <p:cNvSpPr txBox="1">
            <a:spLocks/>
          </p:cNvSpPr>
          <p:nvPr/>
        </p:nvSpPr>
        <p:spPr bwMode="auto">
          <a:xfrm>
            <a:off x="4092575" y="6357938"/>
            <a:ext cx="4953000" cy="304800"/>
          </a:xfrm>
          <a:prstGeom prst="rect">
            <a:avLst/>
          </a:prstGeom>
          <a:noFill/>
          <a:ln w="9525">
            <a:noFill/>
            <a:miter lim="800000"/>
            <a:headEnd/>
            <a:tailEnd/>
          </a:ln>
        </p:spPr>
        <p:txBody>
          <a:bodyPr/>
          <a:lstStyle/>
          <a:p>
            <a:pPr algn="r" eaLnBrk="0" hangingPunct="0"/>
            <a:r>
              <a:rPr lang="en-US" sz="1200" i="0">
                <a:solidFill>
                  <a:schemeClr val="bg1"/>
                </a:solidFill>
              </a:rPr>
              <a:t>IU UniCom Project</a:t>
            </a:r>
            <a:endParaRPr lang="en-US" sz="1400">
              <a:solidFill>
                <a:schemeClr val="bg1"/>
              </a:solidFill>
            </a:endParaRPr>
          </a:p>
        </p:txBody>
      </p:sp>
    </p:spTree>
  </p:cSld>
  <p:clrMapOvr>
    <a:masterClrMapping/>
  </p:clrMapOvr>
  <p:transition>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3" name="Group 172"/>
          <p:cNvGrpSpPr>
            <a:grpSpLocks/>
          </p:cNvGrpSpPr>
          <p:nvPr/>
        </p:nvGrpSpPr>
        <p:grpSpPr bwMode="auto">
          <a:xfrm>
            <a:off x="5080000" y="3338513"/>
            <a:ext cx="3136900" cy="2154237"/>
            <a:chOff x="5080000" y="3338513"/>
            <a:chExt cx="3136900" cy="2154237"/>
          </a:xfrm>
        </p:grpSpPr>
        <p:grpSp>
          <p:nvGrpSpPr>
            <p:cNvPr id="41090" name="Group 246"/>
            <p:cNvGrpSpPr>
              <a:grpSpLocks/>
            </p:cNvGrpSpPr>
            <p:nvPr/>
          </p:nvGrpSpPr>
          <p:grpSpPr bwMode="auto">
            <a:xfrm>
              <a:off x="5080000" y="3338513"/>
              <a:ext cx="352425" cy="590550"/>
              <a:chOff x="4221100" y="4143584"/>
              <a:chExt cx="352425" cy="590550"/>
            </a:xfrm>
          </p:grpSpPr>
          <p:pic>
            <p:nvPicPr>
              <p:cNvPr id="9" name="Picture 50" descr="Server sm"/>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4221100" y="4143584"/>
                <a:ext cx="352425" cy="551420"/>
              </a:xfrm>
              <a:prstGeom prst="rect">
                <a:avLst/>
              </a:prstGeom>
              <a:noFill/>
              <a:ln w="9525" algn="ctr">
                <a:noFill/>
                <a:miter lim="800000"/>
                <a:headEnd/>
                <a:tailEnd/>
              </a:ln>
            </p:spPr>
          </p:pic>
          <p:pic>
            <p:nvPicPr>
              <p:cNvPr id="10" name="Picture 53" descr="blue-user"/>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4399749" y="4564229"/>
                <a:ext cx="131551" cy="169905"/>
              </a:xfrm>
              <a:prstGeom prst="rect">
                <a:avLst/>
              </a:prstGeom>
              <a:noFill/>
              <a:ln w="9525">
                <a:noFill/>
                <a:miter lim="800000"/>
                <a:headEnd/>
                <a:tailEnd/>
              </a:ln>
            </p:spPr>
          </p:pic>
          <p:pic>
            <p:nvPicPr>
              <p:cNvPr id="11" name="Picture 213" descr="C:\Users\madixon.ADS\AppData\Local\Microsoft\Windows\Temporary Internet Files\Content.IE5\GEHJN48L\MCj03189200000[1].wmf"/>
              <p:cNvPicPr>
                <a:picLocks noChangeAspect="1" noChangeArrowheads="1"/>
              </p:cNvPicPr>
              <p:nvPr/>
            </p:nvPicPr>
            <p:blipFill>
              <a:blip r:embed="rId5">
                <a:duotone>
                  <a:schemeClr val="accent3">
                    <a:shade val="45000"/>
                    <a:satMod val="135000"/>
                  </a:schemeClr>
                  <a:prstClr val="white"/>
                </a:duotone>
              </a:blip>
              <a:srcRect/>
              <a:stretch>
                <a:fillRect/>
              </a:stretch>
            </p:blipFill>
            <p:spPr bwMode="auto">
              <a:xfrm>
                <a:off x="4366098" y="4333589"/>
                <a:ext cx="174090" cy="194667"/>
              </a:xfrm>
              <a:prstGeom prst="rect">
                <a:avLst/>
              </a:prstGeom>
              <a:noFill/>
            </p:spPr>
          </p:pic>
        </p:grpSp>
        <p:grpSp>
          <p:nvGrpSpPr>
            <p:cNvPr id="41091" name="Group 193"/>
            <p:cNvGrpSpPr>
              <a:grpSpLocks/>
            </p:cNvGrpSpPr>
            <p:nvPr/>
          </p:nvGrpSpPr>
          <p:grpSpPr bwMode="auto">
            <a:xfrm>
              <a:off x="5503863" y="4864100"/>
              <a:ext cx="533400" cy="628650"/>
              <a:chOff x="6191250" y="4810126"/>
              <a:chExt cx="533401" cy="628650"/>
            </a:xfrm>
          </p:grpSpPr>
          <p:pic>
            <p:nvPicPr>
              <p:cNvPr id="45" name="Picture 25"/>
              <p:cNvPicPr>
                <a:picLocks noChangeAspect="1" noChangeArrowheads="1"/>
              </p:cNvPicPr>
              <p:nvPr/>
            </p:nvPicPr>
            <p:blipFill>
              <a:blip r:embed="rId6">
                <a:duotone>
                  <a:schemeClr val="accent3">
                    <a:shade val="45000"/>
                    <a:satMod val="135000"/>
                  </a:schemeClr>
                  <a:prstClr val="white"/>
                </a:duotone>
              </a:blip>
              <a:srcRect/>
              <a:stretch>
                <a:fillRect/>
              </a:stretch>
            </p:blipFill>
            <p:spPr bwMode="auto">
              <a:xfrm>
                <a:off x="6491289" y="5124450"/>
                <a:ext cx="233362" cy="281516"/>
              </a:xfrm>
              <a:prstGeom prst="rect">
                <a:avLst/>
              </a:prstGeom>
              <a:noFill/>
              <a:ln w="9525">
                <a:noFill/>
                <a:miter lim="800000"/>
                <a:headEnd/>
                <a:tailEnd/>
              </a:ln>
              <a:effectLst/>
            </p:spPr>
          </p:pic>
          <p:pic>
            <p:nvPicPr>
              <p:cNvPr id="46" name="Picture 50" descr="Server sm"/>
              <p:cNvPicPr>
                <a:picLocks noChangeAspect="1" noChangeArrowheads="1"/>
              </p:cNvPicPr>
              <p:nvPr/>
            </p:nvPicPr>
            <p:blipFill>
              <a:blip r:embed="rId3" cstate="print">
                <a:duotone>
                  <a:schemeClr val="accent3">
                    <a:shade val="45000"/>
                    <a:satMod val="135000"/>
                  </a:schemeClr>
                  <a:prstClr val="white"/>
                </a:duotone>
              </a:blip>
              <a:srcRect/>
              <a:stretch>
                <a:fillRect/>
              </a:stretch>
            </p:blipFill>
            <p:spPr bwMode="auto">
              <a:xfrm>
                <a:off x="6191250" y="4810126"/>
                <a:ext cx="352426" cy="551420"/>
              </a:xfrm>
              <a:prstGeom prst="rect">
                <a:avLst/>
              </a:prstGeom>
              <a:noFill/>
              <a:ln w="9525" algn="ctr">
                <a:noFill/>
                <a:miter lim="800000"/>
                <a:headEnd/>
                <a:tailEnd/>
              </a:ln>
              <a:effectLst/>
            </p:spPr>
          </p:pic>
          <p:pic>
            <p:nvPicPr>
              <p:cNvPr id="47" name="Picture 53" descr="blue-user"/>
              <p:cNvPicPr>
                <a:picLocks noChangeAspect="1" noChangeArrowheads="1"/>
              </p:cNvPicPr>
              <p:nvPr/>
            </p:nvPicPr>
            <p:blipFill>
              <a:blip r:embed="rId4" cstate="print">
                <a:duotone>
                  <a:schemeClr val="accent3">
                    <a:shade val="45000"/>
                    <a:satMod val="135000"/>
                  </a:schemeClr>
                  <a:prstClr val="white"/>
                </a:duotone>
              </a:blip>
              <a:srcRect/>
              <a:stretch>
                <a:fillRect/>
              </a:stretch>
            </p:blipFill>
            <p:spPr bwMode="auto">
              <a:xfrm>
                <a:off x="6369899" y="5268871"/>
                <a:ext cx="131551" cy="169905"/>
              </a:xfrm>
              <a:prstGeom prst="rect">
                <a:avLst/>
              </a:prstGeom>
              <a:noFill/>
              <a:ln w="9525">
                <a:noFill/>
                <a:miter lim="800000"/>
                <a:headEnd/>
                <a:tailEnd/>
              </a:ln>
            </p:spPr>
          </p:pic>
        </p:grpSp>
        <p:grpSp>
          <p:nvGrpSpPr>
            <p:cNvPr id="41092" name="Group 207"/>
            <p:cNvGrpSpPr>
              <a:grpSpLocks/>
            </p:cNvGrpSpPr>
            <p:nvPr/>
          </p:nvGrpSpPr>
          <p:grpSpPr bwMode="auto">
            <a:xfrm>
              <a:off x="6611938" y="4875213"/>
              <a:ext cx="457200" cy="590550"/>
              <a:chOff x="7067550" y="4772026"/>
              <a:chExt cx="457200" cy="590550"/>
            </a:xfrm>
          </p:grpSpPr>
          <p:pic>
            <p:nvPicPr>
              <p:cNvPr id="53" name="Picture 50" descr="Server sm"/>
              <p:cNvPicPr>
                <a:picLocks noChangeAspect="1" noChangeArrowheads="1"/>
              </p:cNvPicPr>
              <p:nvPr/>
            </p:nvPicPr>
            <p:blipFill>
              <a:blip r:embed="rId3" cstate="print">
                <a:duotone>
                  <a:schemeClr val="accent3">
                    <a:shade val="45000"/>
                    <a:satMod val="135000"/>
                  </a:schemeClr>
                  <a:prstClr val="white"/>
                </a:duotone>
              </a:blip>
              <a:srcRect/>
              <a:stretch>
                <a:fillRect/>
              </a:stretch>
            </p:blipFill>
            <p:spPr bwMode="auto">
              <a:xfrm>
                <a:off x="7067550" y="4772026"/>
                <a:ext cx="352426" cy="551420"/>
              </a:xfrm>
              <a:prstGeom prst="rect">
                <a:avLst/>
              </a:prstGeom>
              <a:noFill/>
              <a:ln w="9525" algn="ctr">
                <a:noFill/>
                <a:miter lim="800000"/>
                <a:headEnd/>
                <a:tailEnd/>
              </a:ln>
              <a:effectLst/>
            </p:spPr>
          </p:pic>
          <p:pic>
            <p:nvPicPr>
              <p:cNvPr id="54" name="Picture 53" descr="blue-user"/>
              <p:cNvPicPr>
                <a:picLocks noChangeAspect="1" noChangeArrowheads="1"/>
              </p:cNvPicPr>
              <p:nvPr/>
            </p:nvPicPr>
            <p:blipFill>
              <a:blip r:embed="rId4" cstate="print">
                <a:duotone>
                  <a:schemeClr val="accent3">
                    <a:shade val="45000"/>
                    <a:satMod val="135000"/>
                  </a:schemeClr>
                  <a:prstClr val="white"/>
                </a:duotone>
              </a:blip>
              <a:srcRect/>
              <a:stretch>
                <a:fillRect/>
              </a:stretch>
            </p:blipFill>
            <p:spPr bwMode="auto">
              <a:xfrm>
                <a:off x="7236674" y="5192671"/>
                <a:ext cx="131551" cy="169905"/>
              </a:xfrm>
              <a:prstGeom prst="rect">
                <a:avLst/>
              </a:prstGeom>
              <a:noFill/>
              <a:ln w="9525">
                <a:noFill/>
                <a:miter lim="800000"/>
                <a:headEnd/>
                <a:tailEnd/>
              </a:ln>
            </p:spPr>
          </p:pic>
          <p:pic>
            <p:nvPicPr>
              <p:cNvPr id="55" name="Picture 26"/>
              <p:cNvPicPr>
                <a:picLocks noChangeAspect="1" noChangeArrowheads="1"/>
              </p:cNvPicPr>
              <p:nvPr/>
            </p:nvPicPr>
            <p:blipFill>
              <a:blip r:embed="rId7" cstate="print">
                <a:duotone>
                  <a:schemeClr val="accent3">
                    <a:shade val="45000"/>
                    <a:satMod val="135000"/>
                  </a:schemeClr>
                  <a:prstClr val="white"/>
                </a:duotone>
              </a:blip>
              <a:srcRect/>
              <a:stretch>
                <a:fillRect/>
              </a:stretch>
            </p:blipFill>
            <p:spPr bwMode="auto">
              <a:xfrm>
                <a:off x="7300913" y="4943475"/>
                <a:ext cx="223837" cy="226744"/>
              </a:xfrm>
              <a:prstGeom prst="rect">
                <a:avLst/>
              </a:prstGeom>
              <a:noFill/>
              <a:ln w="9525">
                <a:noFill/>
                <a:miter lim="800000"/>
                <a:headEnd/>
                <a:tailEnd/>
              </a:ln>
              <a:effectLst/>
            </p:spPr>
          </p:pic>
        </p:grpSp>
        <p:grpSp>
          <p:nvGrpSpPr>
            <p:cNvPr id="41093" name="Group 308"/>
            <p:cNvGrpSpPr>
              <a:grpSpLocks/>
            </p:cNvGrpSpPr>
            <p:nvPr/>
          </p:nvGrpSpPr>
          <p:grpSpPr bwMode="auto">
            <a:xfrm>
              <a:off x="7839075" y="4889500"/>
              <a:ext cx="377825" cy="517525"/>
              <a:chOff x="7994904" y="5364480"/>
              <a:chExt cx="377952" cy="516510"/>
            </a:xfrm>
          </p:grpSpPr>
          <p:pic>
            <p:nvPicPr>
              <p:cNvPr id="84" name="Picture 19" descr="Server sm"/>
              <p:cNvPicPr>
                <a:picLocks noChangeAspect="1" noChangeArrowheads="1"/>
              </p:cNvPicPr>
              <p:nvPr/>
            </p:nvPicPr>
            <p:blipFill>
              <a:blip r:embed="rId8" cstate="print">
                <a:duotone>
                  <a:schemeClr val="accent3">
                    <a:shade val="45000"/>
                    <a:satMod val="135000"/>
                  </a:schemeClr>
                  <a:prstClr val="white"/>
                </a:duotone>
              </a:blip>
              <a:srcRect/>
              <a:stretch>
                <a:fillRect/>
              </a:stretch>
            </p:blipFill>
            <p:spPr bwMode="auto">
              <a:xfrm>
                <a:off x="7994904" y="5364480"/>
                <a:ext cx="334083" cy="512064"/>
              </a:xfrm>
              <a:prstGeom prst="rect">
                <a:avLst/>
              </a:prstGeom>
              <a:noFill/>
              <a:ln w="9525" algn="ctr">
                <a:noFill/>
                <a:miter lim="800000"/>
                <a:headEnd/>
                <a:tailEnd/>
              </a:ln>
              <a:effectLst/>
            </p:spPr>
          </p:pic>
          <p:sp>
            <p:nvSpPr>
              <p:cNvPr id="85" name="AutoShape 20"/>
              <p:cNvSpPr>
                <a:spLocks noChangeArrowheads="1"/>
              </p:cNvSpPr>
              <p:nvPr/>
            </p:nvSpPr>
            <p:spPr bwMode="auto">
              <a:xfrm>
                <a:off x="8210877" y="5656007"/>
                <a:ext cx="161979" cy="224983"/>
              </a:xfrm>
              <a:prstGeom prst="can">
                <a:avLst>
                  <a:gd name="adj" fmla="val 56944"/>
                </a:avLst>
              </a:prstGeom>
              <a:gradFill rotWithShape="1">
                <a:gsLst>
                  <a:gs pos="0">
                    <a:schemeClr val="accent3">
                      <a:lumMod val="85000"/>
                    </a:schemeClr>
                  </a:gs>
                  <a:gs pos="50000">
                    <a:schemeClr val="bg1"/>
                  </a:gs>
                  <a:gs pos="100000">
                    <a:schemeClr val="accent3">
                      <a:lumMod val="85000"/>
                    </a:schemeClr>
                  </a:gs>
                </a:gsLst>
                <a:lin ang="0" scaled="1"/>
              </a:gradFill>
              <a:ln w="9525">
                <a:solidFill>
                  <a:schemeClr val="accent3">
                    <a:lumMod val="95000"/>
                  </a:schemeClr>
                </a:solidFill>
                <a:round/>
                <a:headEnd/>
                <a:tailEnd/>
              </a:ln>
              <a:effectLst/>
            </p:spPr>
            <p:txBody>
              <a:bodyPr wrap="none" anchor="ctr"/>
              <a:lstStyle/>
              <a:p>
                <a:pPr eaLnBrk="0" hangingPunct="0">
                  <a:defRPr/>
                </a:pPr>
                <a:endParaRPr lang="en-US" dirty="0">
                  <a:ea typeface="ＭＳ Ｐゴシック" pitchFamily="1" charset="-128"/>
                  <a:cs typeface="+mn-cs"/>
                </a:endParaRPr>
              </a:p>
            </p:txBody>
          </p:sp>
        </p:grpSp>
      </p:grpSp>
      <p:sp>
        <p:nvSpPr>
          <p:cNvPr id="40962" name="Rectangle 2"/>
          <p:cNvSpPr>
            <a:spLocks noGrp="1" noChangeArrowheads="1"/>
          </p:cNvSpPr>
          <p:nvPr>
            <p:ph type="title"/>
          </p:nvPr>
        </p:nvSpPr>
        <p:spPr>
          <a:xfrm>
            <a:off x="128588" y="352425"/>
            <a:ext cx="4976812" cy="636588"/>
          </a:xfrm>
        </p:spPr>
        <p:txBody>
          <a:bodyPr/>
          <a:lstStyle/>
          <a:p>
            <a:pPr eaLnBrk="1" hangingPunct="1"/>
            <a:r>
              <a:rPr lang="en-US" sz="2400" smtClean="0"/>
              <a:t>Building the OCS Infrastructure</a:t>
            </a:r>
          </a:p>
        </p:txBody>
      </p:sp>
      <p:grpSp>
        <p:nvGrpSpPr>
          <p:cNvPr id="146" name="Group 145"/>
          <p:cNvGrpSpPr>
            <a:grpSpLocks/>
          </p:cNvGrpSpPr>
          <p:nvPr/>
        </p:nvGrpSpPr>
        <p:grpSpPr bwMode="auto">
          <a:xfrm>
            <a:off x="19050" y="895350"/>
            <a:ext cx="4248150" cy="3373438"/>
            <a:chOff x="19051" y="895350"/>
            <a:chExt cx="4248150" cy="3374228"/>
          </a:xfrm>
        </p:grpSpPr>
        <p:sp>
          <p:nvSpPr>
            <p:cNvPr id="257" name="Round Same Side Corner Rectangle 256"/>
            <p:cNvSpPr/>
            <p:nvPr/>
          </p:nvSpPr>
          <p:spPr bwMode="auto">
            <a:xfrm>
              <a:off x="2057401" y="2611840"/>
              <a:ext cx="2209800" cy="1533884"/>
            </a:xfrm>
            <a:prstGeom prst="round2SameRect">
              <a:avLst/>
            </a:prstGeom>
            <a:noFill/>
            <a:ln w="190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cxnSp>
          <p:nvCxnSpPr>
            <p:cNvPr id="258" name="Straight Arrow Connector 257"/>
            <p:cNvCxnSpPr/>
            <p:nvPr/>
          </p:nvCxnSpPr>
          <p:spPr>
            <a:xfrm rot="5400000">
              <a:off x="3421744" y="3781307"/>
              <a:ext cx="971778" cy="4763"/>
            </a:xfrm>
            <a:prstGeom prst="straightConnector1">
              <a:avLst/>
            </a:prstGeom>
            <a:ln w="22225">
              <a:solidFill>
                <a:srgbClr val="92D050"/>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a:off x="885826" y="3169182"/>
              <a:ext cx="1819275" cy="3176"/>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0800000">
              <a:off x="2711451" y="3262867"/>
              <a:ext cx="1223963" cy="1587"/>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3387687" y="4099676"/>
              <a:ext cx="333453" cy="3175"/>
            </a:xfrm>
            <a:prstGeom prst="straightConnector1">
              <a:avLst/>
            </a:prstGeom>
            <a:ln w="22225">
              <a:solidFill>
                <a:srgbClr val="92D050"/>
              </a:solidFill>
              <a:headEnd type="none"/>
              <a:tailEnd type="oval"/>
            </a:ln>
          </p:spPr>
          <p:style>
            <a:lnRef idx="1">
              <a:schemeClr val="accent1"/>
            </a:lnRef>
            <a:fillRef idx="0">
              <a:schemeClr val="accent1"/>
            </a:fillRef>
            <a:effectRef idx="0">
              <a:schemeClr val="accent1"/>
            </a:effectRef>
            <a:fontRef idx="minor">
              <a:schemeClr val="tx1"/>
            </a:fontRef>
          </p:style>
        </p:cxnSp>
        <p:pic>
          <p:nvPicPr>
            <p:cNvPr id="41077" name="Picture 17" descr="Server HIS Host Integration"/>
            <p:cNvPicPr>
              <a:picLocks noChangeAspect="1" noChangeArrowheads="1"/>
            </p:cNvPicPr>
            <p:nvPr/>
          </p:nvPicPr>
          <p:blipFill>
            <a:blip r:embed="rId9"/>
            <a:srcRect/>
            <a:stretch>
              <a:fillRect/>
            </a:stretch>
          </p:blipFill>
          <p:spPr bwMode="auto">
            <a:xfrm>
              <a:off x="2337612" y="2794801"/>
              <a:ext cx="388938" cy="600075"/>
            </a:xfrm>
            <a:prstGeom prst="rect">
              <a:avLst/>
            </a:prstGeom>
            <a:noFill/>
            <a:ln w="9525">
              <a:noFill/>
              <a:miter lim="800000"/>
              <a:headEnd/>
              <a:tailEnd/>
            </a:ln>
          </p:spPr>
        </p:pic>
        <p:pic>
          <p:nvPicPr>
            <p:cNvPr id="164" name="Picture 17" descr="Server HIS Host Integration"/>
            <p:cNvPicPr>
              <a:picLocks noChangeAspect="1" noChangeArrowheads="1"/>
            </p:cNvPicPr>
            <p:nvPr/>
          </p:nvPicPr>
          <p:blipFill>
            <a:blip r:embed="rId9" cstate="print">
              <a:duotone>
                <a:prstClr val="black"/>
                <a:schemeClr val="accent1">
                  <a:tint val="45000"/>
                  <a:satMod val="400000"/>
                </a:schemeClr>
              </a:duotone>
            </a:blip>
            <a:srcRect/>
            <a:stretch>
              <a:fillRect/>
            </a:stretch>
          </p:blipFill>
          <p:spPr bwMode="auto">
            <a:xfrm>
              <a:off x="3219764" y="3639005"/>
              <a:ext cx="454265" cy="373762"/>
            </a:xfrm>
            <a:prstGeom prst="rect">
              <a:avLst/>
            </a:prstGeom>
            <a:noFill/>
          </p:spPr>
        </p:pic>
        <p:sp>
          <p:nvSpPr>
            <p:cNvPr id="165" name="Quad Arrow 164"/>
            <p:cNvSpPr/>
            <p:nvPr/>
          </p:nvSpPr>
          <p:spPr>
            <a:xfrm rot="2093633">
              <a:off x="3206751" y="3745580"/>
              <a:ext cx="269875" cy="212775"/>
            </a:xfrm>
            <a:prstGeom prst="quadArrow">
              <a:avLst>
                <a:gd name="adj1" fmla="val 9756"/>
                <a:gd name="adj2" fmla="val 14370"/>
                <a:gd name="adj3" fmla="val 225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168" name="TextBox 411"/>
            <p:cNvSpPr txBox="1">
              <a:spLocks noChangeArrowheads="1"/>
            </p:cNvSpPr>
            <p:nvPr/>
          </p:nvSpPr>
          <p:spPr bwMode="auto">
            <a:xfrm>
              <a:off x="2222501" y="2611840"/>
              <a:ext cx="536575" cy="223889"/>
            </a:xfrm>
            <a:prstGeom prst="rect">
              <a:avLst/>
            </a:prstGeom>
            <a:noFill/>
            <a:ln w="9525">
              <a:noFill/>
              <a:miter lim="800000"/>
              <a:headEnd/>
              <a:tailEnd/>
            </a:ln>
          </p:spPr>
          <p:txBody>
            <a:bodyPr>
              <a:spAutoFit/>
            </a:bodyPr>
            <a:lstStyle/>
            <a:p>
              <a:pPr algn="ctr" eaLnBrk="0" hangingPunct="0">
                <a:defRPr/>
              </a:pPr>
              <a:r>
                <a:rPr lang="en-US" sz="850" b="1" i="0" dirty="0">
                  <a:latin typeface="Euphemia" pitchFamily="34" charset="0"/>
                  <a:ea typeface="Batang" pitchFamily="18" charset="-127"/>
                  <a:cs typeface="+mn-cs"/>
                </a:rPr>
                <a:t>PBX(s)</a:t>
              </a:r>
            </a:p>
          </p:txBody>
        </p:sp>
        <p:sp>
          <p:nvSpPr>
            <p:cNvPr id="169" name="TextBox 412"/>
            <p:cNvSpPr txBox="1">
              <a:spLocks noChangeArrowheads="1"/>
            </p:cNvSpPr>
            <p:nvPr/>
          </p:nvSpPr>
          <p:spPr bwMode="auto">
            <a:xfrm>
              <a:off x="2341564" y="3566150"/>
              <a:ext cx="933450" cy="354096"/>
            </a:xfrm>
            <a:prstGeom prst="rect">
              <a:avLst/>
            </a:prstGeom>
            <a:noFill/>
            <a:ln w="9525">
              <a:noFill/>
              <a:miter lim="800000"/>
              <a:headEnd/>
              <a:tailEnd/>
            </a:ln>
          </p:spPr>
          <p:txBody>
            <a:bodyPr>
              <a:spAutoFit/>
            </a:bodyPr>
            <a:lstStyle/>
            <a:p>
              <a:pPr algn="r" eaLnBrk="0" hangingPunct="0">
                <a:defRPr/>
              </a:pPr>
              <a:r>
                <a:rPr lang="en-US" sz="850" b="1" i="0" dirty="0">
                  <a:latin typeface="Euphemia" pitchFamily="34" charset="0"/>
                  <a:ea typeface="Batang" pitchFamily="18" charset="-127"/>
                  <a:cs typeface="+mn-cs"/>
                </a:rPr>
                <a:t>SIP Gateway</a:t>
              </a:r>
            </a:p>
            <a:p>
              <a:pPr algn="r" eaLnBrk="0" hangingPunct="0">
                <a:defRPr/>
              </a:pPr>
              <a:r>
                <a:rPr lang="en-US" sz="850" b="1" i="0" dirty="0">
                  <a:latin typeface="Euphemia" pitchFamily="34" charset="0"/>
                  <a:ea typeface="Batang" pitchFamily="18" charset="-127"/>
                  <a:cs typeface="+mn-cs"/>
                </a:rPr>
                <a:t>(NGSS)</a:t>
              </a:r>
              <a:endParaRPr lang="en-US" sz="850" i="0" dirty="0">
                <a:latin typeface="Euphemia" pitchFamily="34" charset="0"/>
                <a:ea typeface="Batang" pitchFamily="18" charset="-127"/>
                <a:cs typeface="+mn-cs"/>
              </a:endParaRPr>
            </a:p>
          </p:txBody>
        </p:sp>
        <p:pic>
          <p:nvPicPr>
            <p:cNvPr id="41082" name="Picture 17" descr="Server HIS Host Integration"/>
            <p:cNvPicPr>
              <a:picLocks noChangeAspect="1" noChangeArrowheads="1"/>
            </p:cNvPicPr>
            <p:nvPr/>
          </p:nvPicPr>
          <p:blipFill>
            <a:blip r:embed="rId9"/>
            <a:srcRect/>
            <a:stretch>
              <a:fillRect/>
            </a:stretch>
          </p:blipFill>
          <p:spPr bwMode="auto">
            <a:xfrm>
              <a:off x="2451912" y="2928151"/>
              <a:ext cx="388938" cy="600075"/>
            </a:xfrm>
            <a:prstGeom prst="rect">
              <a:avLst/>
            </a:prstGeom>
            <a:noFill/>
            <a:ln w="9525">
              <a:noFill/>
              <a:miter lim="800000"/>
              <a:headEnd/>
              <a:tailEnd/>
            </a:ln>
          </p:spPr>
        </p:pic>
        <p:cxnSp>
          <p:nvCxnSpPr>
            <p:cNvPr id="203" name="Straight Connector 202"/>
            <p:cNvCxnSpPr/>
            <p:nvPr/>
          </p:nvCxnSpPr>
          <p:spPr>
            <a:xfrm rot="5400000" flipH="1" flipV="1">
              <a:off x="3327355" y="3461351"/>
              <a:ext cx="392205" cy="4763"/>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pic>
          <p:nvPicPr>
            <p:cNvPr id="248" name="Picture 17" descr="Server HIS Host Integration"/>
            <p:cNvPicPr>
              <a:picLocks noChangeAspect="1" noChangeArrowheads="1"/>
            </p:cNvPicPr>
            <p:nvPr/>
          </p:nvPicPr>
          <p:blipFill>
            <a:blip r:embed="rId9" cstate="print">
              <a:duotone>
                <a:prstClr val="black"/>
                <a:schemeClr val="tx2">
                  <a:tint val="45000"/>
                  <a:satMod val="400000"/>
                </a:schemeClr>
              </a:duotone>
            </a:blip>
            <a:srcRect/>
            <a:stretch>
              <a:fillRect/>
            </a:stretch>
          </p:blipFill>
          <p:spPr bwMode="auto">
            <a:xfrm>
              <a:off x="3733800" y="3057526"/>
              <a:ext cx="454265" cy="373762"/>
            </a:xfrm>
            <a:prstGeom prst="rect">
              <a:avLst/>
            </a:prstGeom>
            <a:noFill/>
          </p:spPr>
        </p:pic>
        <p:sp>
          <p:nvSpPr>
            <p:cNvPr id="255" name="TextBox 412"/>
            <p:cNvSpPr txBox="1">
              <a:spLocks noChangeArrowheads="1"/>
            </p:cNvSpPr>
            <p:nvPr/>
          </p:nvSpPr>
          <p:spPr bwMode="auto">
            <a:xfrm>
              <a:off x="3095626" y="2738870"/>
              <a:ext cx="1095375" cy="354095"/>
            </a:xfrm>
            <a:prstGeom prst="rect">
              <a:avLst/>
            </a:prstGeom>
            <a:noFill/>
            <a:ln w="9525">
              <a:noFill/>
              <a:miter lim="800000"/>
              <a:headEnd/>
              <a:tailEnd/>
            </a:ln>
          </p:spPr>
          <p:txBody>
            <a:bodyPr>
              <a:spAutoFit/>
            </a:bodyPr>
            <a:lstStyle/>
            <a:p>
              <a:pPr algn="r" eaLnBrk="0" hangingPunct="0">
                <a:defRPr/>
              </a:pPr>
              <a:r>
                <a:rPr lang="en-US" sz="850" b="1" i="0" dirty="0">
                  <a:latin typeface="Euphemia" pitchFamily="34" charset="0"/>
                  <a:ea typeface="Batang" pitchFamily="18" charset="-127"/>
                  <a:cs typeface="+mn-cs"/>
                </a:rPr>
                <a:t>Media Gateway</a:t>
              </a:r>
            </a:p>
            <a:p>
              <a:pPr algn="r" eaLnBrk="0" hangingPunct="0">
                <a:defRPr/>
              </a:pPr>
              <a:r>
                <a:rPr lang="en-US" sz="850" b="1" i="0" dirty="0">
                  <a:latin typeface="Euphemia" pitchFamily="34" charset="0"/>
                  <a:ea typeface="Batang" pitchFamily="18" charset="-127"/>
                  <a:cs typeface="+mn-cs"/>
                </a:rPr>
                <a:t>(IW-SPM)</a:t>
              </a:r>
              <a:endParaRPr lang="en-US" sz="850" i="0" dirty="0">
                <a:latin typeface="Euphemia" pitchFamily="34" charset="0"/>
                <a:ea typeface="Batang" pitchFamily="18" charset="-127"/>
                <a:cs typeface="+mn-cs"/>
              </a:endParaRPr>
            </a:p>
          </p:txBody>
        </p:sp>
        <p:sp>
          <p:nvSpPr>
            <p:cNvPr id="41086" name="TextBox 427"/>
            <p:cNvSpPr txBox="1">
              <a:spLocks noChangeArrowheads="1"/>
            </p:cNvSpPr>
            <p:nvPr/>
          </p:nvSpPr>
          <p:spPr bwMode="auto">
            <a:xfrm>
              <a:off x="2047884" y="3924302"/>
              <a:ext cx="1223413" cy="246221"/>
            </a:xfrm>
            <a:prstGeom prst="rect">
              <a:avLst/>
            </a:prstGeom>
            <a:noFill/>
            <a:ln w="9525">
              <a:noFill/>
              <a:miter lim="800000"/>
              <a:headEnd/>
              <a:tailEnd/>
            </a:ln>
          </p:spPr>
          <p:txBody>
            <a:bodyPr wrap="none">
              <a:spAutoFit/>
            </a:bodyPr>
            <a:lstStyle/>
            <a:p>
              <a:pPr algn="ctr" eaLnBrk="0" hangingPunct="0"/>
              <a:r>
                <a:rPr lang="en-US" sz="1000" b="1" i="0">
                  <a:solidFill>
                    <a:srgbClr val="0070C0"/>
                  </a:solidFill>
                  <a:latin typeface="Euphemia"/>
                  <a:ea typeface="Batang" pitchFamily="18" charset="-127"/>
                </a:rPr>
                <a:t>Nortel Equipment</a:t>
              </a:r>
            </a:p>
          </p:txBody>
        </p:sp>
        <p:sp>
          <p:nvSpPr>
            <p:cNvPr id="41087" name="TextBox 113"/>
            <p:cNvSpPr txBox="1">
              <a:spLocks noChangeArrowheads="1"/>
            </p:cNvSpPr>
            <p:nvPr/>
          </p:nvSpPr>
          <p:spPr bwMode="auto">
            <a:xfrm>
              <a:off x="457200" y="895350"/>
              <a:ext cx="2266950" cy="477054"/>
            </a:xfrm>
            <a:prstGeom prst="rect">
              <a:avLst/>
            </a:prstGeom>
            <a:noFill/>
            <a:ln w="9525">
              <a:noFill/>
              <a:miter lim="800000"/>
              <a:headEnd/>
              <a:tailEnd/>
            </a:ln>
          </p:spPr>
          <p:txBody>
            <a:bodyPr>
              <a:spAutoFit/>
            </a:bodyPr>
            <a:lstStyle/>
            <a:p>
              <a:pPr eaLnBrk="0" hangingPunct="0"/>
              <a:r>
                <a:rPr lang="en-US" sz="1400" i="0">
                  <a:solidFill>
                    <a:srgbClr val="7D110C"/>
                  </a:solidFill>
                </a:rPr>
                <a:t>Phone Switch Upgrade</a:t>
              </a:r>
            </a:p>
            <a:p>
              <a:pPr eaLnBrk="0" hangingPunct="0"/>
              <a:r>
                <a:rPr lang="en-US" sz="1100" i="0">
                  <a:solidFill>
                    <a:srgbClr val="7D110C"/>
                  </a:solidFill>
                </a:rPr>
                <a:t>(Nortel CS2100 w/SE10 load)</a:t>
              </a:r>
            </a:p>
          </p:txBody>
        </p:sp>
        <p:sp>
          <p:nvSpPr>
            <p:cNvPr id="41088" name="Oval 117"/>
            <p:cNvSpPr>
              <a:spLocks noChangeArrowheads="1"/>
            </p:cNvSpPr>
            <p:nvPr/>
          </p:nvSpPr>
          <p:spPr bwMode="auto">
            <a:xfrm>
              <a:off x="219075" y="923926"/>
              <a:ext cx="295275" cy="266700"/>
            </a:xfrm>
            <a:prstGeom prst="ellipse">
              <a:avLst/>
            </a:prstGeom>
            <a:solidFill>
              <a:srgbClr val="7D110C"/>
            </a:solidFill>
            <a:ln w="9525" algn="ctr">
              <a:noFill/>
              <a:round/>
              <a:headEnd/>
              <a:tailEnd/>
            </a:ln>
          </p:spPr>
          <p:txBody>
            <a:bodyPr/>
            <a:lstStyle/>
            <a:p>
              <a:pPr eaLnBrk="0" hangingPunct="0"/>
              <a:endParaRPr lang="en-US"/>
            </a:p>
          </p:txBody>
        </p:sp>
        <p:sp>
          <p:nvSpPr>
            <p:cNvPr id="41089" name="TextBox 118"/>
            <p:cNvSpPr txBox="1">
              <a:spLocks noChangeArrowheads="1"/>
            </p:cNvSpPr>
            <p:nvPr/>
          </p:nvSpPr>
          <p:spPr bwMode="auto">
            <a:xfrm>
              <a:off x="19051" y="904875"/>
              <a:ext cx="676274" cy="307777"/>
            </a:xfrm>
            <a:prstGeom prst="rect">
              <a:avLst/>
            </a:prstGeom>
            <a:noFill/>
            <a:ln w="9525">
              <a:noFill/>
              <a:miter lim="800000"/>
              <a:headEnd/>
              <a:tailEnd/>
            </a:ln>
          </p:spPr>
          <p:txBody>
            <a:bodyPr>
              <a:spAutoFit/>
            </a:bodyPr>
            <a:lstStyle/>
            <a:p>
              <a:pPr algn="ctr" eaLnBrk="0" hangingPunct="0"/>
              <a:r>
                <a:rPr lang="en-US" sz="1400" i="0">
                  <a:solidFill>
                    <a:schemeClr val="bg1"/>
                  </a:solidFill>
                </a:rPr>
                <a:t>1</a:t>
              </a:r>
            </a:p>
          </p:txBody>
        </p:sp>
      </p:grpSp>
      <p:grpSp>
        <p:nvGrpSpPr>
          <p:cNvPr id="147" name="Group 146"/>
          <p:cNvGrpSpPr>
            <a:grpSpLocks/>
          </p:cNvGrpSpPr>
          <p:nvPr/>
        </p:nvGrpSpPr>
        <p:grpSpPr bwMode="auto">
          <a:xfrm>
            <a:off x="28575" y="1304925"/>
            <a:ext cx="8210550" cy="1724025"/>
            <a:chOff x="28576" y="1304925"/>
            <a:chExt cx="8210549" cy="1724026"/>
          </a:xfrm>
        </p:grpSpPr>
        <p:cxnSp>
          <p:nvCxnSpPr>
            <p:cNvPr id="162" name="Straight Arrow Connector 161"/>
            <p:cNvCxnSpPr/>
            <p:nvPr/>
          </p:nvCxnSpPr>
          <p:spPr>
            <a:xfrm rot="16200000" flipH="1">
              <a:off x="6918325" y="2717802"/>
              <a:ext cx="617537" cy="4762"/>
            </a:xfrm>
            <a:prstGeom prst="straightConnector1">
              <a:avLst/>
            </a:prstGeom>
            <a:ln w="25400">
              <a:solidFill>
                <a:srgbClr val="92D050"/>
              </a:solidFill>
              <a:tailEnd type="oval"/>
            </a:ln>
          </p:spPr>
          <p:style>
            <a:lnRef idx="1">
              <a:schemeClr val="accent1"/>
            </a:lnRef>
            <a:fillRef idx="0">
              <a:schemeClr val="accent1"/>
            </a:fillRef>
            <a:effectRef idx="0">
              <a:schemeClr val="accent1"/>
            </a:effectRef>
            <a:fontRef idx="minor">
              <a:schemeClr val="tx1"/>
            </a:fontRef>
          </p:style>
        </p:cxnSp>
        <p:sp>
          <p:nvSpPr>
            <p:cNvPr id="109" name="Isosceles Triangle 108"/>
            <p:cNvSpPr/>
            <p:nvPr/>
          </p:nvSpPr>
          <p:spPr bwMode="auto">
            <a:xfrm>
              <a:off x="6991350" y="1504950"/>
              <a:ext cx="1247775" cy="1019176"/>
            </a:xfrm>
            <a:prstGeom prst="triangle">
              <a:avLst/>
            </a:prstGeom>
            <a:gradFill>
              <a:gsLst>
                <a:gs pos="0">
                  <a:schemeClr val="accent3">
                    <a:lumMod val="75000"/>
                  </a:schemeClr>
                </a:gs>
                <a:gs pos="50000">
                  <a:schemeClr val="bg1"/>
                </a:gs>
                <a:gs pos="100000">
                  <a:schemeClr val="accent3">
                    <a:lumMod val="75000"/>
                  </a:schemeClr>
                </a:gs>
              </a:gsLst>
              <a:lin ang="5400000" scaled="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ea typeface="ＭＳ Ｐゴシック" pitchFamily="1" charset="-128"/>
                <a:cs typeface="+mn-cs"/>
              </a:endParaRPr>
            </a:p>
          </p:txBody>
        </p:sp>
        <p:sp>
          <p:nvSpPr>
            <p:cNvPr id="41068" name="TextBox 383"/>
            <p:cNvSpPr txBox="1">
              <a:spLocks noChangeArrowheads="1"/>
            </p:cNvSpPr>
            <p:nvPr/>
          </p:nvSpPr>
          <p:spPr bwMode="auto">
            <a:xfrm>
              <a:off x="7029450" y="2014538"/>
              <a:ext cx="1133475" cy="461665"/>
            </a:xfrm>
            <a:prstGeom prst="rect">
              <a:avLst/>
            </a:prstGeom>
            <a:noFill/>
            <a:ln w="9525">
              <a:noFill/>
              <a:miter lim="800000"/>
              <a:headEnd/>
              <a:tailEnd/>
            </a:ln>
          </p:spPr>
          <p:txBody>
            <a:bodyPr>
              <a:spAutoFit/>
            </a:bodyPr>
            <a:lstStyle/>
            <a:p>
              <a:pPr algn="ctr" eaLnBrk="0" hangingPunct="0"/>
              <a:r>
                <a:rPr lang="en-US" sz="1200" b="1" i="0">
                  <a:latin typeface="Euphemia"/>
                  <a:ea typeface="Batang" pitchFamily="18" charset="-127"/>
                </a:rPr>
                <a:t>Active </a:t>
              </a:r>
            </a:p>
            <a:p>
              <a:pPr algn="ctr" eaLnBrk="0" hangingPunct="0"/>
              <a:r>
                <a:rPr lang="en-US" sz="1200" b="1" i="0">
                  <a:latin typeface="Euphemia"/>
                  <a:ea typeface="Batang" pitchFamily="18" charset="-127"/>
                </a:rPr>
                <a:t>Directory</a:t>
              </a:r>
            </a:p>
          </p:txBody>
        </p:sp>
        <p:sp>
          <p:nvSpPr>
            <p:cNvPr id="41069" name="TextBox 119"/>
            <p:cNvSpPr txBox="1">
              <a:spLocks noChangeArrowheads="1"/>
            </p:cNvSpPr>
            <p:nvPr/>
          </p:nvSpPr>
          <p:spPr bwMode="auto">
            <a:xfrm>
              <a:off x="466724" y="1304925"/>
              <a:ext cx="2943226" cy="307777"/>
            </a:xfrm>
            <a:prstGeom prst="rect">
              <a:avLst/>
            </a:prstGeom>
            <a:noFill/>
            <a:ln w="9525">
              <a:noFill/>
              <a:miter lim="800000"/>
              <a:headEnd/>
              <a:tailEnd/>
            </a:ln>
          </p:spPr>
          <p:txBody>
            <a:bodyPr>
              <a:spAutoFit/>
            </a:bodyPr>
            <a:lstStyle/>
            <a:p>
              <a:pPr eaLnBrk="0" hangingPunct="0"/>
              <a:r>
                <a:rPr lang="en-US" sz="1400" i="0">
                  <a:solidFill>
                    <a:srgbClr val="7D110C"/>
                  </a:solidFill>
                </a:rPr>
                <a:t>Extended Active Directory Schema</a:t>
              </a:r>
            </a:p>
          </p:txBody>
        </p:sp>
        <p:sp>
          <p:nvSpPr>
            <p:cNvPr id="41070" name="Oval 120"/>
            <p:cNvSpPr>
              <a:spLocks noChangeArrowheads="1"/>
            </p:cNvSpPr>
            <p:nvPr/>
          </p:nvSpPr>
          <p:spPr bwMode="auto">
            <a:xfrm>
              <a:off x="228600" y="1333501"/>
              <a:ext cx="295275" cy="266700"/>
            </a:xfrm>
            <a:prstGeom prst="ellipse">
              <a:avLst/>
            </a:prstGeom>
            <a:solidFill>
              <a:srgbClr val="7D110C"/>
            </a:solidFill>
            <a:ln w="9525" algn="ctr">
              <a:noFill/>
              <a:round/>
              <a:headEnd/>
              <a:tailEnd/>
            </a:ln>
          </p:spPr>
          <p:txBody>
            <a:bodyPr/>
            <a:lstStyle/>
            <a:p>
              <a:pPr eaLnBrk="0" hangingPunct="0"/>
              <a:endParaRPr lang="en-US"/>
            </a:p>
          </p:txBody>
        </p:sp>
        <p:sp>
          <p:nvSpPr>
            <p:cNvPr id="41071" name="TextBox 121"/>
            <p:cNvSpPr txBox="1">
              <a:spLocks noChangeArrowheads="1"/>
            </p:cNvSpPr>
            <p:nvPr/>
          </p:nvSpPr>
          <p:spPr bwMode="auto">
            <a:xfrm>
              <a:off x="28576" y="1314450"/>
              <a:ext cx="676274" cy="307777"/>
            </a:xfrm>
            <a:prstGeom prst="rect">
              <a:avLst/>
            </a:prstGeom>
            <a:noFill/>
            <a:ln w="9525">
              <a:noFill/>
              <a:miter lim="800000"/>
              <a:headEnd/>
              <a:tailEnd/>
            </a:ln>
          </p:spPr>
          <p:txBody>
            <a:bodyPr>
              <a:spAutoFit/>
            </a:bodyPr>
            <a:lstStyle/>
            <a:p>
              <a:pPr algn="ctr" eaLnBrk="0" hangingPunct="0"/>
              <a:r>
                <a:rPr lang="en-US" sz="1400" i="0">
                  <a:solidFill>
                    <a:schemeClr val="bg1"/>
                  </a:solidFill>
                </a:rPr>
                <a:t>2</a:t>
              </a:r>
            </a:p>
          </p:txBody>
        </p:sp>
      </p:grpSp>
      <p:grpSp>
        <p:nvGrpSpPr>
          <p:cNvPr id="148" name="Group 147"/>
          <p:cNvGrpSpPr>
            <a:grpSpLocks/>
          </p:cNvGrpSpPr>
          <p:nvPr/>
        </p:nvGrpSpPr>
        <p:grpSpPr bwMode="auto">
          <a:xfrm>
            <a:off x="28575" y="1647825"/>
            <a:ext cx="4899025" cy="4305300"/>
            <a:chOff x="28576" y="1647825"/>
            <a:chExt cx="4898688" cy="4305231"/>
          </a:xfrm>
        </p:grpSpPr>
        <p:cxnSp>
          <p:nvCxnSpPr>
            <p:cNvPr id="15" name="Straight Arrow Connector 14"/>
            <p:cNvCxnSpPr/>
            <p:nvPr/>
          </p:nvCxnSpPr>
          <p:spPr>
            <a:xfrm rot="16200000" flipH="1">
              <a:off x="4247839" y="4687839"/>
              <a:ext cx="835012" cy="0"/>
            </a:xfrm>
            <a:prstGeom prst="straightConnector1">
              <a:avLst/>
            </a:prstGeom>
            <a:ln w="22225">
              <a:solidFill>
                <a:srgbClr val="92D05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6200000" flipH="1">
              <a:off x="3790670" y="4684664"/>
              <a:ext cx="835012" cy="0"/>
            </a:xfrm>
            <a:prstGeom prst="straightConnector1">
              <a:avLst/>
            </a:prstGeom>
            <a:ln w="22225">
              <a:solidFill>
                <a:srgbClr val="92D050"/>
              </a:solidFill>
              <a:headEnd type="oval"/>
              <a:tailEnd type="none"/>
            </a:ln>
          </p:spPr>
          <p:style>
            <a:lnRef idx="1">
              <a:schemeClr val="accent1"/>
            </a:lnRef>
            <a:fillRef idx="0">
              <a:schemeClr val="accent1"/>
            </a:fillRef>
            <a:effectRef idx="0">
              <a:schemeClr val="accent1"/>
            </a:effectRef>
            <a:fontRef idx="minor">
              <a:schemeClr val="tx1"/>
            </a:fontRef>
          </p:style>
        </p:cxnSp>
        <p:pic>
          <p:nvPicPr>
            <p:cNvPr id="41056" name="Picture 64" descr="Server sm"/>
            <p:cNvPicPr>
              <a:picLocks noChangeAspect="1" noChangeArrowheads="1"/>
            </p:cNvPicPr>
            <p:nvPr/>
          </p:nvPicPr>
          <p:blipFill>
            <a:blip r:embed="rId10"/>
            <a:srcRect/>
            <a:stretch>
              <a:fillRect/>
            </a:stretch>
          </p:blipFill>
          <p:spPr bwMode="auto">
            <a:xfrm>
              <a:off x="4079875" y="4903788"/>
              <a:ext cx="347663" cy="525462"/>
            </a:xfrm>
            <a:prstGeom prst="rect">
              <a:avLst/>
            </a:prstGeom>
            <a:noFill/>
            <a:ln w="9525" algn="ctr">
              <a:noFill/>
              <a:miter lim="800000"/>
              <a:headEnd/>
              <a:tailEnd/>
            </a:ln>
          </p:spPr>
        </p:pic>
        <p:sp>
          <p:nvSpPr>
            <p:cNvPr id="95" name="TextBox 339"/>
            <p:cNvSpPr txBox="1">
              <a:spLocks noChangeArrowheads="1"/>
            </p:cNvSpPr>
            <p:nvPr/>
          </p:nvSpPr>
          <p:spPr bwMode="auto">
            <a:xfrm>
              <a:off x="4009752" y="5599050"/>
              <a:ext cx="917512" cy="354006"/>
            </a:xfrm>
            <a:prstGeom prst="rect">
              <a:avLst/>
            </a:prstGeom>
            <a:noFill/>
            <a:ln w="9525">
              <a:noFill/>
              <a:miter lim="800000"/>
              <a:headEnd/>
              <a:tailEnd/>
            </a:ln>
          </p:spPr>
          <p:txBody>
            <a:bodyPr wrap="none">
              <a:spAutoFit/>
            </a:bodyPr>
            <a:lstStyle/>
            <a:p>
              <a:pPr algn="ctr" eaLnBrk="0" hangingPunct="0">
                <a:defRPr/>
              </a:pPr>
              <a:r>
                <a:rPr lang="en-US" sz="850" b="1" i="0" dirty="0">
                  <a:latin typeface="Euphemia" pitchFamily="34" charset="0"/>
                  <a:ea typeface="Batang" pitchFamily="18" charset="-127"/>
                  <a:cs typeface="+mn-cs"/>
                </a:rPr>
                <a:t>SQL Back-end</a:t>
              </a:r>
            </a:p>
            <a:p>
              <a:pPr algn="ctr" eaLnBrk="0" hangingPunct="0">
                <a:defRPr/>
              </a:pPr>
              <a:r>
                <a:rPr lang="en-US" sz="850" b="1" i="0" dirty="0">
                  <a:latin typeface="Euphemia" pitchFamily="34" charset="0"/>
                  <a:ea typeface="Batang" pitchFamily="18" charset="-127"/>
                  <a:cs typeface="+mn-cs"/>
                </a:rPr>
                <a:t>Servers</a:t>
              </a:r>
            </a:p>
          </p:txBody>
        </p:sp>
        <p:cxnSp>
          <p:nvCxnSpPr>
            <p:cNvPr id="194" name="Straight Connector 193"/>
            <p:cNvCxnSpPr/>
            <p:nvPr/>
          </p:nvCxnSpPr>
          <p:spPr>
            <a:xfrm>
              <a:off x="4328818" y="5354579"/>
              <a:ext cx="120642" cy="507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flipV="1">
              <a:off x="4449460" y="5364103"/>
              <a:ext cx="130166" cy="444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1060" name="Picture 64" descr="Server sm"/>
            <p:cNvPicPr>
              <a:picLocks noChangeAspect="1" noChangeArrowheads="1"/>
            </p:cNvPicPr>
            <p:nvPr/>
          </p:nvPicPr>
          <p:blipFill>
            <a:blip r:embed="rId10"/>
            <a:srcRect/>
            <a:stretch>
              <a:fillRect/>
            </a:stretch>
          </p:blipFill>
          <p:spPr bwMode="auto">
            <a:xfrm>
              <a:off x="4530725" y="4884738"/>
              <a:ext cx="347663" cy="525462"/>
            </a:xfrm>
            <a:prstGeom prst="rect">
              <a:avLst/>
            </a:prstGeom>
            <a:noFill/>
            <a:ln w="9525" algn="ctr">
              <a:noFill/>
              <a:miter lim="800000"/>
              <a:headEnd/>
              <a:tailEnd/>
            </a:ln>
          </p:spPr>
        </p:pic>
        <p:cxnSp>
          <p:nvCxnSpPr>
            <p:cNvPr id="197" name="Straight Connector 196"/>
            <p:cNvCxnSpPr/>
            <p:nvPr/>
          </p:nvCxnSpPr>
          <p:spPr>
            <a:xfrm rot="5400000">
              <a:off x="4425647" y="5435539"/>
              <a:ext cx="52387"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8" name="Can 197"/>
            <p:cNvSpPr/>
            <p:nvPr/>
          </p:nvSpPr>
          <p:spPr>
            <a:xfrm>
              <a:off x="4239924" y="5457764"/>
              <a:ext cx="401609" cy="187322"/>
            </a:xfrm>
            <a:prstGeom prst="can">
              <a:avLst>
                <a:gd name="adj" fmla="val 50000"/>
              </a:avLst>
            </a:prstGeom>
            <a:gradFill flip="none" rotWithShape="1">
              <a:gsLst>
                <a:gs pos="0">
                  <a:schemeClr val="accent2">
                    <a:lumMod val="60000"/>
                    <a:lumOff val="40000"/>
                  </a:schemeClr>
                </a:gs>
                <a:gs pos="50000">
                  <a:schemeClr val="accent2">
                    <a:lumMod val="40000"/>
                    <a:lumOff val="60000"/>
                  </a:schemeClr>
                </a:gs>
                <a:gs pos="100000">
                  <a:schemeClr val="accent2">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41063" name="TextBox 122"/>
            <p:cNvSpPr txBox="1">
              <a:spLocks noChangeArrowheads="1"/>
            </p:cNvSpPr>
            <p:nvPr/>
          </p:nvSpPr>
          <p:spPr bwMode="auto">
            <a:xfrm>
              <a:off x="466724" y="1647825"/>
              <a:ext cx="2943226" cy="307777"/>
            </a:xfrm>
            <a:prstGeom prst="rect">
              <a:avLst/>
            </a:prstGeom>
            <a:noFill/>
            <a:ln w="9525">
              <a:noFill/>
              <a:miter lim="800000"/>
              <a:headEnd/>
              <a:tailEnd/>
            </a:ln>
          </p:spPr>
          <p:txBody>
            <a:bodyPr>
              <a:spAutoFit/>
            </a:bodyPr>
            <a:lstStyle/>
            <a:p>
              <a:pPr eaLnBrk="0" hangingPunct="0"/>
              <a:r>
                <a:rPr lang="en-US" sz="1400" i="0">
                  <a:solidFill>
                    <a:srgbClr val="7D110C"/>
                  </a:solidFill>
                </a:rPr>
                <a:t>Installed SQL 2005 Cluster</a:t>
              </a:r>
            </a:p>
          </p:txBody>
        </p:sp>
        <p:sp>
          <p:nvSpPr>
            <p:cNvPr id="41064" name="Oval 123"/>
            <p:cNvSpPr>
              <a:spLocks noChangeArrowheads="1"/>
            </p:cNvSpPr>
            <p:nvPr/>
          </p:nvSpPr>
          <p:spPr bwMode="auto">
            <a:xfrm>
              <a:off x="228600" y="1676401"/>
              <a:ext cx="295275" cy="266700"/>
            </a:xfrm>
            <a:prstGeom prst="ellipse">
              <a:avLst/>
            </a:prstGeom>
            <a:solidFill>
              <a:srgbClr val="7D110C"/>
            </a:solidFill>
            <a:ln w="9525" algn="ctr">
              <a:noFill/>
              <a:round/>
              <a:headEnd/>
              <a:tailEnd/>
            </a:ln>
          </p:spPr>
          <p:txBody>
            <a:bodyPr/>
            <a:lstStyle/>
            <a:p>
              <a:pPr eaLnBrk="0" hangingPunct="0"/>
              <a:endParaRPr lang="en-US"/>
            </a:p>
          </p:txBody>
        </p:sp>
        <p:sp>
          <p:nvSpPr>
            <p:cNvPr id="41065" name="TextBox 124"/>
            <p:cNvSpPr txBox="1">
              <a:spLocks noChangeArrowheads="1"/>
            </p:cNvSpPr>
            <p:nvPr/>
          </p:nvSpPr>
          <p:spPr bwMode="auto">
            <a:xfrm>
              <a:off x="28576" y="1657350"/>
              <a:ext cx="676274" cy="307777"/>
            </a:xfrm>
            <a:prstGeom prst="rect">
              <a:avLst/>
            </a:prstGeom>
            <a:noFill/>
            <a:ln w="9525">
              <a:noFill/>
              <a:miter lim="800000"/>
              <a:headEnd/>
              <a:tailEnd/>
            </a:ln>
          </p:spPr>
          <p:txBody>
            <a:bodyPr>
              <a:spAutoFit/>
            </a:bodyPr>
            <a:lstStyle/>
            <a:p>
              <a:pPr algn="ctr" eaLnBrk="0" hangingPunct="0"/>
              <a:r>
                <a:rPr lang="en-US" sz="1400" i="0">
                  <a:solidFill>
                    <a:schemeClr val="bg1"/>
                  </a:solidFill>
                </a:rPr>
                <a:t>3</a:t>
              </a:r>
            </a:p>
          </p:txBody>
        </p:sp>
      </p:grpSp>
      <p:grpSp>
        <p:nvGrpSpPr>
          <p:cNvPr id="149" name="Group 148"/>
          <p:cNvGrpSpPr>
            <a:grpSpLocks/>
          </p:cNvGrpSpPr>
          <p:nvPr/>
        </p:nvGrpSpPr>
        <p:grpSpPr bwMode="auto">
          <a:xfrm>
            <a:off x="28575" y="2000250"/>
            <a:ext cx="8367713" cy="3762375"/>
            <a:chOff x="28576" y="2000250"/>
            <a:chExt cx="8367076" cy="3762306"/>
          </a:xfrm>
        </p:grpSpPr>
        <p:cxnSp>
          <p:nvCxnSpPr>
            <p:cNvPr id="12" name="Straight Arrow Connector 11"/>
            <p:cNvCxnSpPr/>
            <p:nvPr/>
          </p:nvCxnSpPr>
          <p:spPr>
            <a:xfrm rot="16200000" flipH="1">
              <a:off x="7139217" y="4688633"/>
              <a:ext cx="835010" cy="1588"/>
            </a:xfrm>
            <a:prstGeom prst="straightConnector1">
              <a:avLst/>
            </a:prstGeom>
            <a:ln w="22225">
              <a:solidFill>
                <a:srgbClr val="92D050"/>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41047" name="Group 18"/>
            <p:cNvGrpSpPr>
              <a:grpSpLocks/>
            </p:cNvGrpSpPr>
            <p:nvPr/>
          </p:nvGrpSpPr>
          <p:grpSpPr bwMode="auto">
            <a:xfrm>
              <a:off x="7421563" y="4902200"/>
              <a:ext cx="377825" cy="511175"/>
              <a:chOff x="2112" y="1776"/>
              <a:chExt cx="336" cy="436"/>
            </a:xfrm>
          </p:grpSpPr>
          <p:pic>
            <p:nvPicPr>
              <p:cNvPr id="41052" name="Picture 19" descr="Server sm"/>
              <p:cNvPicPr>
                <a:picLocks noChangeAspect="1" noChangeArrowheads="1"/>
              </p:cNvPicPr>
              <p:nvPr/>
            </p:nvPicPr>
            <p:blipFill>
              <a:blip r:embed="rId8"/>
              <a:srcRect/>
              <a:stretch>
                <a:fillRect/>
              </a:stretch>
            </p:blipFill>
            <p:spPr bwMode="auto">
              <a:xfrm>
                <a:off x="2112" y="1776"/>
                <a:ext cx="297" cy="436"/>
              </a:xfrm>
              <a:prstGeom prst="rect">
                <a:avLst/>
              </a:prstGeom>
              <a:noFill/>
              <a:ln w="9525" algn="ctr">
                <a:noFill/>
                <a:miter lim="800000"/>
                <a:headEnd/>
                <a:tailEnd/>
              </a:ln>
            </p:spPr>
          </p:pic>
          <p:sp>
            <p:nvSpPr>
              <p:cNvPr id="61" name="AutoShape 20"/>
              <p:cNvSpPr>
                <a:spLocks noChangeArrowheads="1"/>
              </p:cNvSpPr>
              <p:nvPr/>
            </p:nvSpPr>
            <p:spPr bwMode="auto">
              <a:xfrm>
                <a:off x="2303" y="2016"/>
                <a:ext cx="144" cy="192"/>
              </a:xfrm>
              <a:prstGeom prst="can">
                <a:avLst>
                  <a:gd name="adj" fmla="val 56944"/>
                </a:avLst>
              </a:prstGeom>
              <a:gradFill rotWithShape="1">
                <a:gsLst>
                  <a:gs pos="0">
                    <a:srgbClr val="33CCFF"/>
                  </a:gs>
                  <a:gs pos="50000">
                    <a:schemeClr val="bg1"/>
                  </a:gs>
                  <a:gs pos="100000">
                    <a:srgbClr val="33CCFF"/>
                  </a:gs>
                </a:gsLst>
                <a:lin ang="0" scaled="1"/>
              </a:gradFill>
              <a:ln w="9525">
                <a:solidFill>
                  <a:srgbClr val="808080"/>
                </a:solidFill>
                <a:round/>
                <a:headEnd/>
                <a:tailEnd/>
              </a:ln>
              <a:effectLst/>
            </p:spPr>
            <p:txBody>
              <a:bodyPr wrap="none" anchor="ctr"/>
              <a:lstStyle/>
              <a:p>
                <a:pPr eaLnBrk="0" hangingPunct="0">
                  <a:defRPr/>
                </a:pPr>
                <a:endParaRPr lang="en-US" dirty="0">
                  <a:ea typeface="ＭＳ Ｐゴシック" pitchFamily="1" charset="-128"/>
                  <a:cs typeface="+mn-cs"/>
                </a:endParaRPr>
              </a:p>
            </p:txBody>
          </p:sp>
        </p:grpSp>
        <p:sp>
          <p:nvSpPr>
            <p:cNvPr id="98" name="TextBox 342"/>
            <p:cNvSpPr txBox="1">
              <a:spLocks noChangeArrowheads="1"/>
            </p:cNvSpPr>
            <p:nvPr/>
          </p:nvSpPr>
          <p:spPr bwMode="auto">
            <a:xfrm>
              <a:off x="7344807" y="5408550"/>
              <a:ext cx="1050845" cy="354006"/>
            </a:xfrm>
            <a:prstGeom prst="rect">
              <a:avLst/>
            </a:prstGeom>
            <a:noFill/>
            <a:ln w="9525">
              <a:noFill/>
              <a:miter lim="800000"/>
              <a:headEnd/>
              <a:tailEnd/>
            </a:ln>
          </p:spPr>
          <p:txBody>
            <a:bodyPr wrap="none">
              <a:spAutoFit/>
            </a:bodyPr>
            <a:lstStyle/>
            <a:p>
              <a:pPr algn="ctr" eaLnBrk="0" hangingPunct="0">
                <a:defRPr/>
              </a:pPr>
              <a:r>
                <a:rPr lang="en-US" sz="850" b="1" i="0" dirty="0">
                  <a:latin typeface="Euphemia" pitchFamily="34" charset="0"/>
                  <a:ea typeface="Batang" pitchFamily="18" charset="-127"/>
                  <a:cs typeface="+mn-cs"/>
                </a:rPr>
                <a:t>OCS Archiving &amp;</a:t>
              </a:r>
            </a:p>
            <a:p>
              <a:pPr algn="ctr" eaLnBrk="0" hangingPunct="0">
                <a:defRPr/>
              </a:pPr>
              <a:r>
                <a:rPr lang="en-US" sz="850" b="1" i="0" dirty="0">
                  <a:latin typeface="Euphemia" pitchFamily="34" charset="0"/>
                  <a:ea typeface="Batang" pitchFamily="18" charset="-127"/>
                  <a:cs typeface="+mn-cs"/>
                </a:rPr>
                <a:t>CDR Server</a:t>
              </a:r>
              <a:endParaRPr lang="en-US" sz="850" b="1" i="0" dirty="0">
                <a:latin typeface="Euphemia" pitchFamily="34" charset="0"/>
                <a:ea typeface="Batang" pitchFamily="18" charset="-127"/>
                <a:cs typeface="+mn-cs"/>
              </a:endParaRPr>
            </a:p>
          </p:txBody>
        </p:sp>
        <p:sp>
          <p:nvSpPr>
            <p:cNvPr id="41049" name="TextBox 125"/>
            <p:cNvSpPr txBox="1">
              <a:spLocks noChangeArrowheads="1"/>
            </p:cNvSpPr>
            <p:nvPr/>
          </p:nvSpPr>
          <p:spPr bwMode="auto">
            <a:xfrm>
              <a:off x="466724" y="2000250"/>
              <a:ext cx="2943226" cy="477054"/>
            </a:xfrm>
            <a:prstGeom prst="rect">
              <a:avLst/>
            </a:prstGeom>
            <a:noFill/>
            <a:ln w="9525">
              <a:noFill/>
              <a:miter lim="800000"/>
              <a:headEnd/>
              <a:tailEnd/>
            </a:ln>
          </p:spPr>
          <p:txBody>
            <a:bodyPr>
              <a:spAutoFit/>
            </a:bodyPr>
            <a:lstStyle/>
            <a:p>
              <a:pPr eaLnBrk="0" hangingPunct="0"/>
              <a:r>
                <a:rPr lang="en-US" sz="1400" i="0">
                  <a:solidFill>
                    <a:srgbClr val="7D110C"/>
                  </a:solidFill>
                </a:rPr>
                <a:t>Installed Archiving Server</a:t>
              </a:r>
            </a:p>
            <a:p>
              <a:pPr eaLnBrk="0" hangingPunct="0"/>
              <a:r>
                <a:rPr lang="en-US" sz="1100" i="0">
                  <a:solidFill>
                    <a:srgbClr val="7D110C"/>
                  </a:solidFill>
                </a:rPr>
                <a:t>(w/File Shares &amp; SQL 2005)</a:t>
              </a:r>
            </a:p>
          </p:txBody>
        </p:sp>
        <p:sp>
          <p:nvSpPr>
            <p:cNvPr id="41050" name="Oval 126"/>
            <p:cNvSpPr>
              <a:spLocks noChangeArrowheads="1"/>
            </p:cNvSpPr>
            <p:nvPr/>
          </p:nvSpPr>
          <p:spPr bwMode="auto">
            <a:xfrm>
              <a:off x="228600" y="2028826"/>
              <a:ext cx="295275" cy="266700"/>
            </a:xfrm>
            <a:prstGeom prst="ellipse">
              <a:avLst/>
            </a:prstGeom>
            <a:solidFill>
              <a:srgbClr val="7D110C"/>
            </a:solidFill>
            <a:ln w="9525" algn="ctr">
              <a:noFill/>
              <a:round/>
              <a:headEnd/>
              <a:tailEnd/>
            </a:ln>
          </p:spPr>
          <p:txBody>
            <a:bodyPr/>
            <a:lstStyle/>
            <a:p>
              <a:pPr eaLnBrk="0" hangingPunct="0"/>
              <a:endParaRPr lang="en-US"/>
            </a:p>
          </p:txBody>
        </p:sp>
        <p:sp>
          <p:nvSpPr>
            <p:cNvPr id="41051" name="TextBox 127"/>
            <p:cNvSpPr txBox="1">
              <a:spLocks noChangeArrowheads="1"/>
            </p:cNvSpPr>
            <p:nvPr/>
          </p:nvSpPr>
          <p:spPr bwMode="auto">
            <a:xfrm>
              <a:off x="28576" y="2009775"/>
              <a:ext cx="676274" cy="307777"/>
            </a:xfrm>
            <a:prstGeom prst="rect">
              <a:avLst/>
            </a:prstGeom>
            <a:noFill/>
            <a:ln w="9525">
              <a:noFill/>
              <a:miter lim="800000"/>
              <a:headEnd/>
              <a:tailEnd/>
            </a:ln>
          </p:spPr>
          <p:txBody>
            <a:bodyPr>
              <a:spAutoFit/>
            </a:bodyPr>
            <a:lstStyle/>
            <a:p>
              <a:pPr algn="ctr" eaLnBrk="0" hangingPunct="0"/>
              <a:r>
                <a:rPr lang="en-US" sz="1400" i="0">
                  <a:solidFill>
                    <a:schemeClr val="bg1"/>
                  </a:solidFill>
                </a:rPr>
                <a:t>4</a:t>
              </a:r>
            </a:p>
          </p:txBody>
        </p:sp>
      </p:grpSp>
      <p:grpSp>
        <p:nvGrpSpPr>
          <p:cNvPr id="170" name="Group 169"/>
          <p:cNvGrpSpPr>
            <a:grpSpLocks/>
          </p:cNvGrpSpPr>
          <p:nvPr/>
        </p:nvGrpSpPr>
        <p:grpSpPr bwMode="auto">
          <a:xfrm>
            <a:off x="706438" y="1247775"/>
            <a:ext cx="6516687" cy="4779963"/>
            <a:chOff x="706438" y="1247775"/>
            <a:chExt cx="6516687" cy="4780124"/>
          </a:xfrm>
        </p:grpSpPr>
        <p:sp>
          <p:nvSpPr>
            <p:cNvPr id="43" name="Rectangle 42"/>
            <p:cNvSpPr/>
            <p:nvPr/>
          </p:nvSpPr>
          <p:spPr>
            <a:xfrm>
              <a:off x="706438" y="5091242"/>
              <a:ext cx="2914650" cy="169868"/>
            </a:xfrm>
            <a:prstGeom prst="rect">
              <a:avLst/>
            </a:prstGeom>
            <a:solidFill>
              <a:schemeClr val="tx2">
                <a:lumMod val="75000"/>
              </a:schemeClr>
            </a:solidFill>
            <a:ln w="22225">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cxnSp>
          <p:nvCxnSpPr>
            <p:cNvPr id="16" name="Straight Arrow Connector 15"/>
            <p:cNvCxnSpPr/>
            <p:nvPr/>
          </p:nvCxnSpPr>
          <p:spPr>
            <a:xfrm rot="16200000" flipH="1">
              <a:off x="2621746" y="4793576"/>
              <a:ext cx="604857" cy="0"/>
            </a:xfrm>
            <a:prstGeom prst="straightConnector1">
              <a:avLst/>
            </a:prstGeom>
            <a:ln w="22225">
              <a:solidFill>
                <a:schemeClr val="accent2">
                  <a:lumMod val="60000"/>
                  <a:lumOff val="4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57" name="Rounded Rectangle 56"/>
            <p:cNvSpPr/>
            <p:nvPr/>
          </p:nvSpPr>
          <p:spPr>
            <a:xfrm>
              <a:off x="2609850" y="4824533"/>
              <a:ext cx="1323975" cy="962057"/>
            </a:xfrm>
            <a:prstGeom prst="roundRect">
              <a:avLst/>
            </a:prstGeom>
            <a:solidFill>
              <a:schemeClr val="tx2">
                <a:lumMod val="75000"/>
              </a:schemeClr>
            </a:solidFill>
            <a:ln w="22225">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pic>
          <p:nvPicPr>
            <p:cNvPr id="41038" name="Picture 22" descr="RTC Server sm"/>
            <p:cNvPicPr>
              <a:picLocks noChangeAspect="1" noChangeArrowheads="1"/>
            </p:cNvPicPr>
            <p:nvPr/>
          </p:nvPicPr>
          <p:blipFill>
            <a:blip r:embed="rId11"/>
            <a:srcRect/>
            <a:stretch>
              <a:fillRect/>
            </a:stretch>
          </p:blipFill>
          <p:spPr bwMode="auto">
            <a:xfrm>
              <a:off x="2820988" y="4918075"/>
              <a:ext cx="366712" cy="554038"/>
            </a:xfrm>
            <a:prstGeom prst="rect">
              <a:avLst/>
            </a:prstGeom>
            <a:noFill/>
            <a:ln w="9525">
              <a:noFill/>
              <a:miter lim="800000"/>
              <a:headEnd/>
              <a:tailEnd/>
            </a:ln>
          </p:spPr>
        </p:pic>
        <p:pic>
          <p:nvPicPr>
            <p:cNvPr id="41039" name="Picture 22" descr="RTC Server sm"/>
            <p:cNvPicPr>
              <a:picLocks noChangeAspect="1" noChangeArrowheads="1"/>
            </p:cNvPicPr>
            <p:nvPr/>
          </p:nvPicPr>
          <p:blipFill>
            <a:blip r:embed="rId11"/>
            <a:srcRect/>
            <a:stretch>
              <a:fillRect/>
            </a:stretch>
          </p:blipFill>
          <p:spPr bwMode="auto">
            <a:xfrm>
              <a:off x="3355975" y="4927600"/>
              <a:ext cx="366713" cy="554038"/>
            </a:xfrm>
            <a:prstGeom prst="rect">
              <a:avLst/>
            </a:prstGeom>
            <a:noFill/>
            <a:ln w="9525">
              <a:noFill/>
              <a:miter lim="800000"/>
              <a:headEnd/>
              <a:tailEnd/>
            </a:ln>
          </p:spPr>
        </p:pic>
        <p:sp>
          <p:nvSpPr>
            <p:cNvPr id="81" name="Round Same Side Corner Rectangle 80"/>
            <p:cNvSpPr/>
            <p:nvPr/>
          </p:nvSpPr>
          <p:spPr>
            <a:xfrm>
              <a:off x="2505075" y="4702291"/>
              <a:ext cx="4718050" cy="1293857"/>
            </a:xfrm>
            <a:prstGeom prst="round2SameRect">
              <a:avLst/>
            </a:prstGeom>
            <a:noFill/>
            <a:ln w="190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94" name="TextBox 338"/>
            <p:cNvSpPr txBox="1">
              <a:spLocks noChangeArrowheads="1"/>
            </p:cNvSpPr>
            <p:nvPr/>
          </p:nvSpPr>
          <p:spPr bwMode="auto">
            <a:xfrm>
              <a:off x="2554288" y="5419866"/>
              <a:ext cx="1409700" cy="354025"/>
            </a:xfrm>
            <a:prstGeom prst="rect">
              <a:avLst/>
            </a:prstGeom>
            <a:noFill/>
            <a:ln w="9525">
              <a:noFill/>
              <a:miter lim="800000"/>
              <a:headEnd/>
              <a:tailEnd/>
            </a:ln>
          </p:spPr>
          <p:txBody>
            <a:bodyPr wrap="none">
              <a:spAutoFit/>
            </a:bodyPr>
            <a:lstStyle/>
            <a:p>
              <a:pPr algn="ctr" eaLnBrk="0" hangingPunct="0">
                <a:defRPr/>
              </a:pPr>
              <a:r>
                <a:rPr lang="en-US" sz="850" b="1" i="0" dirty="0">
                  <a:latin typeface="Euphemia" pitchFamily="34" charset="0"/>
                  <a:ea typeface="Batang" pitchFamily="18" charset="-127"/>
                  <a:cs typeface="+mn-cs"/>
                </a:rPr>
                <a:t>OCS Front-end Servers</a:t>
              </a:r>
            </a:p>
            <a:p>
              <a:pPr algn="ctr" eaLnBrk="0" hangingPunct="0">
                <a:defRPr/>
              </a:pPr>
              <a:r>
                <a:rPr lang="en-US" sz="850" b="1" i="0" dirty="0">
                  <a:latin typeface="Euphemia" pitchFamily="34" charset="0"/>
                  <a:ea typeface="Batang" pitchFamily="18" charset="-127"/>
                  <a:cs typeface="+mn-cs"/>
                </a:rPr>
                <a:t>(with Web Components)</a:t>
              </a:r>
            </a:p>
          </p:txBody>
        </p:sp>
        <p:sp>
          <p:nvSpPr>
            <p:cNvPr id="41042" name="TextBox 427"/>
            <p:cNvSpPr txBox="1">
              <a:spLocks noChangeArrowheads="1"/>
            </p:cNvSpPr>
            <p:nvPr/>
          </p:nvSpPr>
          <p:spPr bwMode="auto">
            <a:xfrm>
              <a:off x="2476500" y="5781678"/>
              <a:ext cx="772969" cy="246221"/>
            </a:xfrm>
            <a:prstGeom prst="rect">
              <a:avLst/>
            </a:prstGeom>
            <a:noFill/>
            <a:ln w="9525">
              <a:noFill/>
              <a:miter lim="800000"/>
              <a:headEnd/>
              <a:tailEnd/>
            </a:ln>
          </p:spPr>
          <p:txBody>
            <a:bodyPr wrap="none">
              <a:spAutoFit/>
            </a:bodyPr>
            <a:lstStyle/>
            <a:p>
              <a:pPr algn="ctr" eaLnBrk="0" hangingPunct="0"/>
              <a:r>
                <a:rPr lang="en-US" sz="1000" b="1" i="0">
                  <a:solidFill>
                    <a:srgbClr val="0070C0"/>
                  </a:solidFill>
                  <a:latin typeface="Euphemia"/>
                  <a:ea typeface="Batang" pitchFamily="18" charset="-127"/>
                </a:rPr>
                <a:t>OCS Pool</a:t>
              </a:r>
            </a:p>
          </p:txBody>
        </p:sp>
        <p:sp>
          <p:nvSpPr>
            <p:cNvPr id="41043" name="TextBox 131"/>
            <p:cNvSpPr txBox="1">
              <a:spLocks noChangeArrowheads="1"/>
            </p:cNvSpPr>
            <p:nvPr/>
          </p:nvSpPr>
          <p:spPr bwMode="auto">
            <a:xfrm>
              <a:off x="4000499" y="1247775"/>
              <a:ext cx="2943226" cy="523220"/>
            </a:xfrm>
            <a:prstGeom prst="rect">
              <a:avLst/>
            </a:prstGeom>
            <a:noFill/>
            <a:ln w="9525">
              <a:noFill/>
              <a:miter lim="800000"/>
              <a:headEnd/>
              <a:tailEnd/>
            </a:ln>
          </p:spPr>
          <p:txBody>
            <a:bodyPr>
              <a:spAutoFit/>
            </a:bodyPr>
            <a:lstStyle/>
            <a:p>
              <a:pPr eaLnBrk="0" hangingPunct="0"/>
              <a:r>
                <a:rPr lang="en-US" sz="1400" i="0">
                  <a:solidFill>
                    <a:srgbClr val="7D110C"/>
                  </a:solidFill>
                </a:rPr>
                <a:t>Configured OCS Pool &amp; Install</a:t>
              </a:r>
            </a:p>
            <a:p>
              <a:pPr eaLnBrk="0" hangingPunct="0"/>
              <a:r>
                <a:rPr lang="en-US" sz="1400" i="0">
                  <a:solidFill>
                    <a:srgbClr val="7D110C"/>
                  </a:solidFill>
                </a:rPr>
                <a:t>Front-end servers</a:t>
              </a:r>
            </a:p>
          </p:txBody>
        </p:sp>
        <p:sp>
          <p:nvSpPr>
            <p:cNvPr id="41044" name="Oval 132"/>
            <p:cNvSpPr>
              <a:spLocks noChangeArrowheads="1"/>
            </p:cNvSpPr>
            <p:nvPr/>
          </p:nvSpPr>
          <p:spPr bwMode="auto">
            <a:xfrm>
              <a:off x="3762375" y="1276351"/>
              <a:ext cx="295275" cy="266700"/>
            </a:xfrm>
            <a:prstGeom prst="ellipse">
              <a:avLst/>
            </a:prstGeom>
            <a:solidFill>
              <a:srgbClr val="7D110C"/>
            </a:solidFill>
            <a:ln w="9525" algn="ctr">
              <a:noFill/>
              <a:round/>
              <a:headEnd/>
              <a:tailEnd/>
            </a:ln>
          </p:spPr>
          <p:txBody>
            <a:bodyPr/>
            <a:lstStyle/>
            <a:p>
              <a:pPr eaLnBrk="0" hangingPunct="0"/>
              <a:endParaRPr lang="en-US"/>
            </a:p>
          </p:txBody>
        </p:sp>
        <p:sp>
          <p:nvSpPr>
            <p:cNvPr id="41045" name="TextBox 137"/>
            <p:cNvSpPr txBox="1">
              <a:spLocks noChangeArrowheads="1"/>
            </p:cNvSpPr>
            <p:nvPr/>
          </p:nvSpPr>
          <p:spPr bwMode="auto">
            <a:xfrm>
              <a:off x="3562351" y="1257300"/>
              <a:ext cx="676274" cy="307777"/>
            </a:xfrm>
            <a:prstGeom prst="rect">
              <a:avLst/>
            </a:prstGeom>
            <a:noFill/>
            <a:ln w="9525">
              <a:noFill/>
              <a:miter lim="800000"/>
              <a:headEnd/>
              <a:tailEnd/>
            </a:ln>
          </p:spPr>
          <p:txBody>
            <a:bodyPr>
              <a:spAutoFit/>
            </a:bodyPr>
            <a:lstStyle/>
            <a:p>
              <a:pPr algn="ctr" eaLnBrk="0" hangingPunct="0"/>
              <a:r>
                <a:rPr lang="en-US" sz="1400" i="0">
                  <a:solidFill>
                    <a:schemeClr val="bg1"/>
                  </a:solidFill>
                </a:rPr>
                <a:t>6</a:t>
              </a:r>
            </a:p>
          </p:txBody>
        </p:sp>
      </p:grpSp>
      <p:grpSp>
        <p:nvGrpSpPr>
          <p:cNvPr id="171" name="Group 170"/>
          <p:cNvGrpSpPr>
            <a:grpSpLocks/>
          </p:cNvGrpSpPr>
          <p:nvPr/>
        </p:nvGrpSpPr>
        <p:grpSpPr bwMode="auto">
          <a:xfrm>
            <a:off x="3562350" y="1695450"/>
            <a:ext cx="3616325" cy="4132263"/>
            <a:chOff x="3562351" y="1695450"/>
            <a:chExt cx="3616385" cy="4132193"/>
          </a:xfrm>
        </p:grpSpPr>
        <p:cxnSp>
          <p:nvCxnSpPr>
            <p:cNvPr id="13" name="Straight Arrow Connector 12"/>
            <p:cNvCxnSpPr/>
            <p:nvPr/>
          </p:nvCxnSpPr>
          <p:spPr>
            <a:xfrm rot="16200000" flipH="1">
              <a:off x="5930160" y="4688631"/>
              <a:ext cx="835011" cy="1588"/>
            </a:xfrm>
            <a:prstGeom prst="straightConnector1">
              <a:avLst/>
            </a:prstGeom>
            <a:ln w="22225">
              <a:solidFill>
                <a:srgbClr val="92D05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4791110" y="4683075"/>
              <a:ext cx="835011" cy="0"/>
            </a:xfrm>
            <a:prstGeom prst="straightConnector1">
              <a:avLst/>
            </a:prstGeom>
            <a:ln w="22225">
              <a:solidFill>
                <a:srgbClr val="92D050"/>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41022" name="Group 206"/>
            <p:cNvGrpSpPr>
              <a:grpSpLocks/>
            </p:cNvGrpSpPr>
            <p:nvPr/>
          </p:nvGrpSpPr>
          <p:grpSpPr bwMode="auto">
            <a:xfrm>
              <a:off x="6210300" y="4902200"/>
              <a:ext cx="457200" cy="590550"/>
              <a:chOff x="7067550" y="4772026"/>
              <a:chExt cx="457200" cy="590550"/>
            </a:xfrm>
          </p:grpSpPr>
          <p:pic>
            <p:nvPicPr>
              <p:cNvPr id="41032" name="Picture 50" descr="Server sm"/>
              <p:cNvPicPr>
                <a:picLocks noChangeAspect="1" noChangeArrowheads="1"/>
              </p:cNvPicPr>
              <p:nvPr/>
            </p:nvPicPr>
            <p:blipFill>
              <a:blip r:embed="rId3"/>
              <a:srcRect/>
              <a:stretch>
                <a:fillRect/>
              </a:stretch>
            </p:blipFill>
            <p:spPr bwMode="auto">
              <a:xfrm>
                <a:off x="7067550" y="4772026"/>
                <a:ext cx="352426" cy="551420"/>
              </a:xfrm>
              <a:prstGeom prst="rect">
                <a:avLst/>
              </a:prstGeom>
              <a:noFill/>
              <a:ln w="9525" algn="ctr">
                <a:noFill/>
                <a:miter lim="800000"/>
                <a:headEnd/>
                <a:tailEnd/>
              </a:ln>
            </p:spPr>
          </p:pic>
          <p:pic>
            <p:nvPicPr>
              <p:cNvPr id="41033" name="Picture 53" descr="blue-user"/>
              <p:cNvPicPr>
                <a:picLocks noChangeAspect="1" noChangeArrowheads="1"/>
              </p:cNvPicPr>
              <p:nvPr/>
            </p:nvPicPr>
            <p:blipFill>
              <a:blip r:embed="rId4"/>
              <a:srcRect/>
              <a:stretch>
                <a:fillRect/>
              </a:stretch>
            </p:blipFill>
            <p:spPr bwMode="auto">
              <a:xfrm>
                <a:off x="7236674" y="5192671"/>
                <a:ext cx="131551" cy="169905"/>
              </a:xfrm>
              <a:prstGeom prst="rect">
                <a:avLst/>
              </a:prstGeom>
              <a:noFill/>
              <a:ln w="9525">
                <a:noFill/>
                <a:miter lim="800000"/>
                <a:headEnd/>
                <a:tailEnd/>
              </a:ln>
            </p:spPr>
          </p:pic>
          <p:pic>
            <p:nvPicPr>
              <p:cNvPr id="41034" name="Picture 26"/>
              <p:cNvPicPr>
                <a:picLocks noChangeAspect="1" noChangeArrowheads="1"/>
              </p:cNvPicPr>
              <p:nvPr/>
            </p:nvPicPr>
            <p:blipFill>
              <a:blip r:embed="rId7"/>
              <a:srcRect/>
              <a:stretch>
                <a:fillRect/>
              </a:stretch>
            </p:blipFill>
            <p:spPr bwMode="auto">
              <a:xfrm>
                <a:off x="7300913" y="4943475"/>
                <a:ext cx="223837" cy="226744"/>
              </a:xfrm>
              <a:prstGeom prst="rect">
                <a:avLst/>
              </a:prstGeom>
              <a:noFill/>
              <a:ln w="9525">
                <a:noFill/>
                <a:miter lim="800000"/>
                <a:headEnd/>
                <a:tailEnd/>
              </a:ln>
            </p:spPr>
          </p:pic>
        </p:grpSp>
        <p:grpSp>
          <p:nvGrpSpPr>
            <p:cNvPr id="41023" name="Group 304"/>
            <p:cNvGrpSpPr>
              <a:grpSpLocks/>
            </p:cNvGrpSpPr>
            <p:nvPr/>
          </p:nvGrpSpPr>
          <p:grpSpPr bwMode="auto">
            <a:xfrm>
              <a:off x="5099050" y="4887913"/>
              <a:ext cx="533400" cy="628650"/>
              <a:chOff x="6191250" y="4810126"/>
              <a:chExt cx="533401" cy="628650"/>
            </a:xfrm>
          </p:grpSpPr>
          <p:pic>
            <p:nvPicPr>
              <p:cNvPr id="41029" name="Picture 25"/>
              <p:cNvPicPr>
                <a:picLocks noChangeAspect="1" noChangeArrowheads="1"/>
              </p:cNvPicPr>
              <p:nvPr/>
            </p:nvPicPr>
            <p:blipFill>
              <a:blip r:embed="rId6"/>
              <a:srcRect/>
              <a:stretch>
                <a:fillRect/>
              </a:stretch>
            </p:blipFill>
            <p:spPr bwMode="auto">
              <a:xfrm>
                <a:off x="6491289" y="5124450"/>
                <a:ext cx="233362" cy="281516"/>
              </a:xfrm>
              <a:prstGeom prst="rect">
                <a:avLst/>
              </a:prstGeom>
              <a:noFill/>
              <a:ln w="9525">
                <a:noFill/>
                <a:miter lim="800000"/>
                <a:headEnd/>
                <a:tailEnd/>
              </a:ln>
            </p:spPr>
          </p:pic>
          <p:pic>
            <p:nvPicPr>
              <p:cNvPr id="41030" name="Picture 50" descr="Server sm"/>
              <p:cNvPicPr>
                <a:picLocks noChangeAspect="1" noChangeArrowheads="1"/>
              </p:cNvPicPr>
              <p:nvPr/>
            </p:nvPicPr>
            <p:blipFill>
              <a:blip r:embed="rId3"/>
              <a:srcRect/>
              <a:stretch>
                <a:fillRect/>
              </a:stretch>
            </p:blipFill>
            <p:spPr bwMode="auto">
              <a:xfrm>
                <a:off x="6191250" y="4810126"/>
                <a:ext cx="352426" cy="551420"/>
              </a:xfrm>
              <a:prstGeom prst="rect">
                <a:avLst/>
              </a:prstGeom>
              <a:noFill/>
              <a:ln w="9525" algn="ctr">
                <a:noFill/>
                <a:miter lim="800000"/>
                <a:headEnd/>
                <a:tailEnd/>
              </a:ln>
            </p:spPr>
          </p:pic>
          <p:pic>
            <p:nvPicPr>
              <p:cNvPr id="41031" name="Picture 53" descr="blue-user"/>
              <p:cNvPicPr>
                <a:picLocks noChangeAspect="1" noChangeArrowheads="1"/>
              </p:cNvPicPr>
              <p:nvPr/>
            </p:nvPicPr>
            <p:blipFill>
              <a:blip r:embed="rId4"/>
              <a:srcRect/>
              <a:stretch>
                <a:fillRect/>
              </a:stretch>
            </p:blipFill>
            <p:spPr bwMode="auto">
              <a:xfrm>
                <a:off x="6369899" y="5268871"/>
                <a:ext cx="131551" cy="169905"/>
              </a:xfrm>
              <a:prstGeom prst="rect">
                <a:avLst/>
              </a:prstGeom>
              <a:noFill/>
              <a:ln w="9525">
                <a:noFill/>
                <a:miter lim="800000"/>
                <a:headEnd/>
                <a:tailEnd/>
              </a:ln>
            </p:spPr>
          </p:pic>
        </p:grpSp>
        <p:sp>
          <p:nvSpPr>
            <p:cNvPr id="96" name="TextBox 340"/>
            <p:cNvSpPr txBox="1">
              <a:spLocks noChangeArrowheads="1"/>
            </p:cNvSpPr>
            <p:nvPr/>
          </p:nvSpPr>
          <p:spPr bwMode="auto">
            <a:xfrm>
              <a:off x="4987950" y="5467286"/>
              <a:ext cx="1103331" cy="354007"/>
            </a:xfrm>
            <a:prstGeom prst="rect">
              <a:avLst/>
            </a:prstGeom>
            <a:noFill/>
            <a:ln w="9525">
              <a:noFill/>
              <a:miter lim="800000"/>
              <a:headEnd/>
              <a:tailEnd/>
            </a:ln>
          </p:spPr>
          <p:txBody>
            <a:bodyPr wrap="none">
              <a:spAutoFit/>
            </a:bodyPr>
            <a:lstStyle/>
            <a:p>
              <a:pPr algn="ctr" eaLnBrk="0" hangingPunct="0">
                <a:defRPr/>
              </a:pPr>
              <a:r>
                <a:rPr lang="en-US" sz="850" b="1" i="0" dirty="0">
                  <a:latin typeface="Euphemia" pitchFamily="34" charset="0"/>
                  <a:ea typeface="Batang" pitchFamily="18" charset="-127"/>
                  <a:cs typeface="+mn-cs"/>
                </a:rPr>
                <a:t>A/V Conferencing</a:t>
              </a:r>
            </a:p>
            <a:p>
              <a:pPr algn="ctr" eaLnBrk="0" hangingPunct="0">
                <a:defRPr/>
              </a:pPr>
              <a:r>
                <a:rPr lang="en-US" sz="850" b="1" i="0" dirty="0">
                  <a:latin typeface="Euphemia" pitchFamily="34" charset="0"/>
                  <a:ea typeface="Batang" pitchFamily="18" charset="-127"/>
                  <a:cs typeface="+mn-cs"/>
                </a:rPr>
                <a:t>Server</a:t>
              </a:r>
              <a:endParaRPr lang="en-US" sz="850" b="1" i="0" dirty="0">
                <a:latin typeface="Euphemia" pitchFamily="34" charset="0"/>
                <a:ea typeface="Batang" pitchFamily="18" charset="-127"/>
                <a:cs typeface="+mn-cs"/>
              </a:endParaRPr>
            </a:p>
          </p:txBody>
        </p:sp>
        <p:sp>
          <p:nvSpPr>
            <p:cNvPr id="97" name="TextBox 341"/>
            <p:cNvSpPr txBox="1">
              <a:spLocks noChangeArrowheads="1"/>
            </p:cNvSpPr>
            <p:nvPr/>
          </p:nvSpPr>
          <p:spPr bwMode="auto">
            <a:xfrm>
              <a:off x="6056355" y="5473636"/>
              <a:ext cx="1122381" cy="354007"/>
            </a:xfrm>
            <a:prstGeom prst="rect">
              <a:avLst/>
            </a:prstGeom>
            <a:noFill/>
            <a:ln w="9525">
              <a:noFill/>
              <a:miter lim="800000"/>
              <a:headEnd/>
              <a:tailEnd/>
            </a:ln>
          </p:spPr>
          <p:txBody>
            <a:bodyPr wrap="none">
              <a:spAutoFit/>
            </a:bodyPr>
            <a:lstStyle/>
            <a:p>
              <a:pPr algn="ctr" eaLnBrk="0" hangingPunct="0">
                <a:defRPr/>
              </a:pPr>
              <a:r>
                <a:rPr lang="en-US" sz="850" b="1" i="0" dirty="0">
                  <a:latin typeface="Euphemia" pitchFamily="34" charset="0"/>
                  <a:ea typeface="Batang" pitchFamily="18" charset="-127"/>
                  <a:cs typeface="+mn-cs"/>
                </a:rPr>
                <a:t>Web Conferencing</a:t>
              </a:r>
            </a:p>
            <a:p>
              <a:pPr algn="ctr" eaLnBrk="0" hangingPunct="0">
                <a:defRPr/>
              </a:pPr>
              <a:r>
                <a:rPr lang="en-US" sz="850" b="1" i="0" dirty="0">
                  <a:latin typeface="Euphemia" pitchFamily="34" charset="0"/>
                  <a:ea typeface="Batang" pitchFamily="18" charset="-127"/>
                  <a:cs typeface="+mn-cs"/>
                </a:rPr>
                <a:t>Server</a:t>
              </a:r>
              <a:endParaRPr lang="en-US" sz="850" b="1" i="0" dirty="0">
                <a:latin typeface="Euphemia" pitchFamily="34" charset="0"/>
                <a:ea typeface="Batang" pitchFamily="18" charset="-127"/>
                <a:cs typeface="+mn-cs"/>
              </a:endParaRPr>
            </a:p>
          </p:txBody>
        </p:sp>
        <p:sp>
          <p:nvSpPr>
            <p:cNvPr id="41026" name="TextBox 138"/>
            <p:cNvSpPr txBox="1">
              <a:spLocks noChangeArrowheads="1"/>
            </p:cNvSpPr>
            <p:nvPr/>
          </p:nvSpPr>
          <p:spPr bwMode="auto">
            <a:xfrm>
              <a:off x="4000499" y="1695450"/>
              <a:ext cx="2943226" cy="523220"/>
            </a:xfrm>
            <a:prstGeom prst="rect">
              <a:avLst/>
            </a:prstGeom>
            <a:noFill/>
            <a:ln w="9525">
              <a:noFill/>
              <a:miter lim="800000"/>
              <a:headEnd/>
              <a:tailEnd/>
            </a:ln>
          </p:spPr>
          <p:txBody>
            <a:bodyPr>
              <a:spAutoFit/>
            </a:bodyPr>
            <a:lstStyle/>
            <a:p>
              <a:pPr eaLnBrk="0" hangingPunct="0"/>
              <a:r>
                <a:rPr lang="en-US" sz="1400" i="0">
                  <a:solidFill>
                    <a:srgbClr val="7D110C"/>
                  </a:solidFill>
                </a:rPr>
                <a:t>Installed Web &amp; A/V</a:t>
              </a:r>
            </a:p>
            <a:p>
              <a:pPr eaLnBrk="0" hangingPunct="0"/>
              <a:r>
                <a:rPr lang="en-US" sz="1400" i="0">
                  <a:solidFill>
                    <a:srgbClr val="7D110C"/>
                  </a:solidFill>
                </a:rPr>
                <a:t>Conferencing Servers</a:t>
              </a:r>
            </a:p>
          </p:txBody>
        </p:sp>
        <p:sp>
          <p:nvSpPr>
            <p:cNvPr id="41027" name="Oval 139"/>
            <p:cNvSpPr>
              <a:spLocks noChangeArrowheads="1"/>
            </p:cNvSpPr>
            <p:nvPr/>
          </p:nvSpPr>
          <p:spPr bwMode="auto">
            <a:xfrm>
              <a:off x="3762375" y="1724026"/>
              <a:ext cx="295275" cy="266700"/>
            </a:xfrm>
            <a:prstGeom prst="ellipse">
              <a:avLst/>
            </a:prstGeom>
            <a:solidFill>
              <a:srgbClr val="7D110C"/>
            </a:solidFill>
            <a:ln w="9525" algn="ctr">
              <a:noFill/>
              <a:round/>
              <a:headEnd/>
              <a:tailEnd/>
            </a:ln>
          </p:spPr>
          <p:txBody>
            <a:bodyPr/>
            <a:lstStyle/>
            <a:p>
              <a:pPr eaLnBrk="0" hangingPunct="0"/>
              <a:endParaRPr lang="en-US"/>
            </a:p>
          </p:txBody>
        </p:sp>
        <p:sp>
          <p:nvSpPr>
            <p:cNvPr id="41028" name="TextBox 140"/>
            <p:cNvSpPr txBox="1">
              <a:spLocks noChangeArrowheads="1"/>
            </p:cNvSpPr>
            <p:nvPr/>
          </p:nvSpPr>
          <p:spPr bwMode="auto">
            <a:xfrm>
              <a:off x="3562351" y="1704975"/>
              <a:ext cx="676274" cy="307777"/>
            </a:xfrm>
            <a:prstGeom prst="rect">
              <a:avLst/>
            </a:prstGeom>
            <a:noFill/>
            <a:ln w="9525">
              <a:noFill/>
              <a:miter lim="800000"/>
              <a:headEnd/>
              <a:tailEnd/>
            </a:ln>
          </p:spPr>
          <p:txBody>
            <a:bodyPr>
              <a:spAutoFit/>
            </a:bodyPr>
            <a:lstStyle/>
            <a:p>
              <a:pPr algn="ctr" eaLnBrk="0" hangingPunct="0"/>
              <a:r>
                <a:rPr lang="en-US" sz="1400" i="0">
                  <a:solidFill>
                    <a:schemeClr val="bg1"/>
                  </a:solidFill>
                </a:rPr>
                <a:t>7</a:t>
              </a:r>
            </a:p>
          </p:txBody>
        </p:sp>
      </p:grpSp>
      <p:grpSp>
        <p:nvGrpSpPr>
          <p:cNvPr id="172" name="Group 171"/>
          <p:cNvGrpSpPr>
            <a:grpSpLocks/>
          </p:cNvGrpSpPr>
          <p:nvPr/>
        </p:nvGrpSpPr>
        <p:grpSpPr bwMode="auto">
          <a:xfrm>
            <a:off x="3562350" y="2171700"/>
            <a:ext cx="3381375" cy="2092325"/>
            <a:chOff x="3562351" y="2171700"/>
            <a:chExt cx="3381374" cy="2092325"/>
          </a:xfrm>
        </p:grpSpPr>
        <p:cxnSp>
          <p:nvCxnSpPr>
            <p:cNvPr id="18" name="Straight Arrow Connector 17"/>
            <p:cNvCxnSpPr/>
            <p:nvPr/>
          </p:nvCxnSpPr>
          <p:spPr>
            <a:xfrm rot="16200000" flipH="1">
              <a:off x="4602957" y="3961607"/>
              <a:ext cx="604837" cy="0"/>
            </a:xfrm>
            <a:prstGeom prst="straightConnector1">
              <a:avLst/>
            </a:prstGeom>
            <a:ln w="22225">
              <a:solidFill>
                <a:srgbClr val="92D050"/>
              </a:solidFill>
              <a:headEnd type="none"/>
              <a:tailEnd type="oval"/>
            </a:ln>
          </p:spPr>
          <p:style>
            <a:lnRef idx="1">
              <a:schemeClr val="accent1"/>
            </a:lnRef>
            <a:fillRef idx="0">
              <a:schemeClr val="accent1"/>
            </a:fillRef>
            <a:effectRef idx="0">
              <a:schemeClr val="accent1"/>
            </a:effectRef>
            <a:fontRef idx="minor">
              <a:schemeClr val="tx1"/>
            </a:fontRef>
          </p:style>
        </p:cxnSp>
        <p:grpSp>
          <p:nvGrpSpPr>
            <p:cNvPr id="41012" name="Group 245"/>
            <p:cNvGrpSpPr>
              <a:grpSpLocks/>
            </p:cNvGrpSpPr>
            <p:nvPr/>
          </p:nvGrpSpPr>
          <p:grpSpPr bwMode="auto">
            <a:xfrm>
              <a:off x="4805363" y="3282950"/>
              <a:ext cx="352425" cy="590550"/>
              <a:chOff x="4221100" y="4143584"/>
              <a:chExt cx="352425" cy="590550"/>
            </a:xfrm>
          </p:grpSpPr>
          <p:pic>
            <p:nvPicPr>
              <p:cNvPr id="41017" name="Picture 50" descr="Server sm"/>
              <p:cNvPicPr>
                <a:picLocks noChangeAspect="1" noChangeArrowheads="1"/>
              </p:cNvPicPr>
              <p:nvPr/>
            </p:nvPicPr>
            <p:blipFill>
              <a:blip r:embed="rId3"/>
              <a:srcRect/>
              <a:stretch>
                <a:fillRect/>
              </a:stretch>
            </p:blipFill>
            <p:spPr bwMode="auto">
              <a:xfrm>
                <a:off x="4221100" y="4143584"/>
                <a:ext cx="352425" cy="551420"/>
              </a:xfrm>
              <a:prstGeom prst="rect">
                <a:avLst/>
              </a:prstGeom>
              <a:noFill/>
              <a:ln w="9525" algn="ctr">
                <a:noFill/>
                <a:miter lim="800000"/>
                <a:headEnd/>
                <a:tailEnd/>
              </a:ln>
            </p:spPr>
          </p:pic>
          <p:pic>
            <p:nvPicPr>
              <p:cNvPr id="41018" name="Picture 53" descr="blue-user"/>
              <p:cNvPicPr>
                <a:picLocks noChangeAspect="1" noChangeArrowheads="1"/>
              </p:cNvPicPr>
              <p:nvPr/>
            </p:nvPicPr>
            <p:blipFill>
              <a:blip r:embed="rId4"/>
              <a:srcRect/>
              <a:stretch>
                <a:fillRect/>
              </a:stretch>
            </p:blipFill>
            <p:spPr bwMode="auto">
              <a:xfrm>
                <a:off x="4399749" y="4564229"/>
                <a:ext cx="131551" cy="169905"/>
              </a:xfrm>
              <a:prstGeom prst="rect">
                <a:avLst/>
              </a:prstGeom>
              <a:noFill/>
              <a:ln w="9525">
                <a:noFill/>
                <a:miter lim="800000"/>
                <a:headEnd/>
                <a:tailEnd/>
              </a:ln>
            </p:spPr>
          </p:pic>
          <p:pic>
            <p:nvPicPr>
              <p:cNvPr id="41019" name="Picture 213" descr="C:\Users\madixon.ADS\AppData\Local\Microsoft\Windows\Temporary Internet Files\Content.IE5\GEHJN48L\MCj03189200000[1].wmf"/>
              <p:cNvPicPr>
                <a:picLocks noChangeAspect="1" noChangeArrowheads="1"/>
              </p:cNvPicPr>
              <p:nvPr/>
            </p:nvPicPr>
            <p:blipFill>
              <a:blip r:embed="rId5"/>
              <a:srcRect/>
              <a:stretch>
                <a:fillRect/>
              </a:stretch>
            </p:blipFill>
            <p:spPr bwMode="auto">
              <a:xfrm>
                <a:off x="4366098" y="4333589"/>
                <a:ext cx="174090" cy="194667"/>
              </a:xfrm>
              <a:prstGeom prst="rect">
                <a:avLst/>
              </a:prstGeom>
              <a:noFill/>
              <a:ln w="9525">
                <a:noFill/>
                <a:miter lim="800000"/>
                <a:headEnd/>
                <a:tailEnd/>
              </a:ln>
            </p:spPr>
          </p:pic>
        </p:grpSp>
        <p:sp>
          <p:nvSpPr>
            <p:cNvPr id="209" name="TextBox 339"/>
            <p:cNvSpPr txBox="1">
              <a:spLocks noChangeArrowheads="1"/>
            </p:cNvSpPr>
            <p:nvPr/>
          </p:nvSpPr>
          <p:spPr bwMode="auto">
            <a:xfrm>
              <a:off x="4622801" y="2965450"/>
              <a:ext cx="954088" cy="354013"/>
            </a:xfrm>
            <a:prstGeom prst="rect">
              <a:avLst/>
            </a:prstGeom>
            <a:noFill/>
            <a:ln w="9525">
              <a:noFill/>
              <a:miter lim="800000"/>
              <a:headEnd/>
              <a:tailEnd/>
            </a:ln>
          </p:spPr>
          <p:txBody>
            <a:bodyPr wrap="none">
              <a:spAutoFit/>
            </a:bodyPr>
            <a:lstStyle/>
            <a:p>
              <a:pPr algn="ctr" eaLnBrk="0" hangingPunct="0">
                <a:defRPr/>
              </a:pPr>
              <a:r>
                <a:rPr lang="en-US" sz="850" b="1" i="0" dirty="0">
                  <a:latin typeface="Euphemia" pitchFamily="34" charset="0"/>
                  <a:ea typeface="Batang" pitchFamily="18" charset="-127"/>
                  <a:cs typeface="+mn-cs"/>
                </a:rPr>
                <a:t>OCS Mediation</a:t>
              </a:r>
              <a:endParaRPr lang="en-US" sz="850" b="1" i="0" dirty="0">
                <a:latin typeface="Euphemia" pitchFamily="34" charset="0"/>
                <a:ea typeface="Batang" pitchFamily="18" charset="-127"/>
                <a:cs typeface="+mn-cs"/>
              </a:endParaRPr>
            </a:p>
            <a:p>
              <a:pPr algn="ctr" eaLnBrk="0" hangingPunct="0">
                <a:defRPr/>
              </a:pPr>
              <a:r>
                <a:rPr lang="en-US" sz="850" b="1" i="0" dirty="0">
                  <a:latin typeface="Euphemia" pitchFamily="34" charset="0"/>
                  <a:ea typeface="Batang" pitchFamily="18" charset="-127"/>
                  <a:cs typeface="+mn-cs"/>
                </a:rPr>
                <a:t>Server</a:t>
              </a:r>
              <a:endParaRPr lang="en-US" sz="850" b="1" i="0" dirty="0">
                <a:latin typeface="Euphemia" pitchFamily="34" charset="0"/>
                <a:ea typeface="Batang" pitchFamily="18" charset="-127"/>
                <a:cs typeface="+mn-cs"/>
              </a:endParaRPr>
            </a:p>
          </p:txBody>
        </p:sp>
        <p:sp>
          <p:nvSpPr>
            <p:cNvPr id="41014" name="TextBox 141"/>
            <p:cNvSpPr txBox="1">
              <a:spLocks noChangeArrowheads="1"/>
            </p:cNvSpPr>
            <p:nvPr/>
          </p:nvSpPr>
          <p:spPr bwMode="auto">
            <a:xfrm>
              <a:off x="4000499" y="2171700"/>
              <a:ext cx="2943226" cy="307777"/>
            </a:xfrm>
            <a:prstGeom prst="rect">
              <a:avLst/>
            </a:prstGeom>
            <a:noFill/>
            <a:ln w="9525">
              <a:noFill/>
              <a:miter lim="800000"/>
              <a:headEnd/>
              <a:tailEnd/>
            </a:ln>
          </p:spPr>
          <p:txBody>
            <a:bodyPr>
              <a:spAutoFit/>
            </a:bodyPr>
            <a:lstStyle/>
            <a:p>
              <a:pPr eaLnBrk="0" hangingPunct="0"/>
              <a:r>
                <a:rPr lang="en-US" sz="1400" i="0">
                  <a:solidFill>
                    <a:srgbClr val="7D110C"/>
                  </a:solidFill>
                </a:rPr>
                <a:t>Installed Mediation Server</a:t>
              </a:r>
            </a:p>
          </p:txBody>
        </p:sp>
        <p:sp>
          <p:nvSpPr>
            <p:cNvPr id="41015" name="Oval 142"/>
            <p:cNvSpPr>
              <a:spLocks noChangeArrowheads="1"/>
            </p:cNvSpPr>
            <p:nvPr/>
          </p:nvSpPr>
          <p:spPr bwMode="auto">
            <a:xfrm>
              <a:off x="3762375" y="2200276"/>
              <a:ext cx="295275" cy="266700"/>
            </a:xfrm>
            <a:prstGeom prst="ellipse">
              <a:avLst/>
            </a:prstGeom>
            <a:solidFill>
              <a:srgbClr val="7D110C"/>
            </a:solidFill>
            <a:ln w="9525" algn="ctr">
              <a:noFill/>
              <a:round/>
              <a:headEnd/>
              <a:tailEnd/>
            </a:ln>
          </p:spPr>
          <p:txBody>
            <a:bodyPr/>
            <a:lstStyle/>
            <a:p>
              <a:pPr eaLnBrk="0" hangingPunct="0"/>
              <a:endParaRPr lang="en-US"/>
            </a:p>
          </p:txBody>
        </p:sp>
        <p:sp>
          <p:nvSpPr>
            <p:cNvPr id="41016" name="TextBox 143"/>
            <p:cNvSpPr txBox="1">
              <a:spLocks noChangeArrowheads="1"/>
            </p:cNvSpPr>
            <p:nvPr/>
          </p:nvSpPr>
          <p:spPr bwMode="auto">
            <a:xfrm>
              <a:off x="3562351" y="2181225"/>
              <a:ext cx="676274" cy="307777"/>
            </a:xfrm>
            <a:prstGeom prst="rect">
              <a:avLst/>
            </a:prstGeom>
            <a:noFill/>
            <a:ln w="9525">
              <a:noFill/>
              <a:miter lim="800000"/>
              <a:headEnd/>
              <a:tailEnd/>
            </a:ln>
          </p:spPr>
          <p:txBody>
            <a:bodyPr>
              <a:spAutoFit/>
            </a:bodyPr>
            <a:lstStyle/>
            <a:p>
              <a:pPr algn="ctr" eaLnBrk="0" hangingPunct="0"/>
              <a:r>
                <a:rPr lang="en-US" sz="1400" i="0">
                  <a:solidFill>
                    <a:schemeClr val="bg1"/>
                  </a:solidFill>
                </a:rPr>
                <a:t>8</a:t>
              </a:r>
            </a:p>
          </p:txBody>
        </p:sp>
      </p:grpSp>
      <p:grpSp>
        <p:nvGrpSpPr>
          <p:cNvPr id="40970" name="Group 144"/>
          <p:cNvGrpSpPr>
            <a:grpSpLocks/>
          </p:cNvGrpSpPr>
          <p:nvPr/>
        </p:nvGrpSpPr>
        <p:grpSpPr bwMode="auto">
          <a:xfrm>
            <a:off x="103188" y="2867025"/>
            <a:ext cx="8950325" cy="1631950"/>
            <a:chOff x="103188" y="2867025"/>
            <a:chExt cx="8950577" cy="1632109"/>
          </a:xfrm>
        </p:grpSpPr>
        <p:cxnSp>
          <p:nvCxnSpPr>
            <p:cNvPr id="191" name="Straight Arrow Connector 190"/>
            <p:cNvCxnSpPr/>
            <p:nvPr/>
          </p:nvCxnSpPr>
          <p:spPr>
            <a:xfrm rot="16200000" flipH="1">
              <a:off x="7975800" y="3956157"/>
              <a:ext cx="617597" cy="4762"/>
            </a:xfrm>
            <a:prstGeom prst="straightConnector1">
              <a:avLst/>
            </a:prstGeom>
            <a:ln w="25400">
              <a:solidFill>
                <a:srgbClr val="92D050"/>
              </a:solidFill>
              <a:tailEnd type="oval"/>
            </a:ln>
          </p:spPr>
          <p:style>
            <a:lnRef idx="1">
              <a:schemeClr val="accent1"/>
            </a:lnRef>
            <a:fillRef idx="0">
              <a:schemeClr val="accent1"/>
            </a:fillRef>
            <a:effectRef idx="0">
              <a:schemeClr val="accent1"/>
            </a:effectRef>
            <a:fontRef idx="minor">
              <a:schemeClr val="tx1"/>
            </a:fontRef>
          </p:style>
        </p:cxnSp>
        <p:sp>
          <p:nvSpPr>
            <p:cNvPr id="71" name="Rounded Rectangle 70"/>
            <p:cNvSpPr/>
            <p:nvPr/>
          </p:nvSpPr>
          <p:spPr>
            <a:xfrm>
              <a:off x="103188" y="4248285"/>
              <a:ext cx="8885487" cy="46042"/>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40992" name="Cloud"/>
            <p:cNvSpPr>
              <a:spLocks noChangeAspect="1" noEditPoints="1" noChangeArrowheads="1"/>
            </p:cNvSpPr>
            <p:nvPr/>
          </p:nvSpPr>
          <p:spPr bwMode="auto">
            <a:xfrm rot="861579">
              <a:off x="509588" y="2970213"/>
              <a:ext cx="1420812" cy="11747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rgbClr val="99CCFF"/>
                </a:gs>
                <a:gs pos="32001">
                  <a:srgbClr val="99CCFF"/>
                </a:gs>
                <a:gs pos="50000">
                  <a:srgbClr val="FFFFFF"/>
                </a:gs>
                <a:gs pos="100000">
                  <a:srgbClr val="99CCFF"/>
                </a:gs>
              </a:gsLst>
              <a:lin ang="2400000"/>
            </a:gradFill>
            <a:ln w="9525">
              <a:solidFill>
                <a:srgbClr val="000000"/>
              </a:solidFill>
              <a:miter lim="800000"/>
              <a:headEnd/>
              <a:tailEnd/>
            </a:ln>
          </p:spPr>
          <p:txBody>
            <a:bodyPr/>
            <a:lstStyle/>
            <a:p>
              <a:pPr eaLnBrk="0" hangingPunct="0"/>
              <a:endParaRPr lang="en-US"/>
            </a:p>
          </p:txBody>
        </p:sp>
        <p:pic>
          <p:nvPicPr>
            <p:cNvPr id="40993" name="Picture 76" descr="phone"/>
            <p:cNvPicPr>
              <a:picLocks noChangeAspect="1" noChangeArrowheads="1"/>
            </p:cNvPicPr>
            <p:nvPr/>
          </p:nvPicPr>
          <p:blipFill>
            <a:blip r:embed="rId12"/>
            <a:srcRect/>
            <a:stretch>
              <a:fillRect/>
            </a:stretch>
          </p:blipFill>
          <p:spPr bwMode="auto">
            <a:xfrm>
              <a:off x="838200" y="3159125"/>
              <a:ext cx="255588" cy="255588"/>
            </a:xfrm>
            <a:prstGeom prst="rect">
              <a:avLst/>
            </a:prstGeom>
            <a:noFill/>
            <a:ln w="9525">
              <a:noFill/>
              <a:miter lim="800000"/>
              <a:headEnd/>
              <a:tailEnd/>
            </a:ln>
          </p:spPr>
        </p:pic>
        <p:pic>
          <p:nvPicPr>
            <p:cNvPr id="40994" name="Picture 76" descr="phone"/>
            <p:cNvPicPr>
              <a:picLocks noChangeAspect="1" noChangeArrowheads="1"/>
            </p:cNvPicPr>
            <p:nvPr/>
          </p:nvPicPr>
          <p:blipFill>
            <a:blip r:embed="rId12"/>
            <a:srcRect/>
            <a:stretch>
              <a:fillRect/>
            </a:stretch>
          </p:blipFill>
          <p:spPr bwMode="auto">
            <a:xfrm>
              <a:off x="1400175" y="3162300"/>
              <a:ext cx="255588" cy="254000"/>
            </a:xfrm>
            <a:prstGeom prst="rect">
              <a:avLst/>
            </a:prstGeom>
            <a:noFill/>
            <a:ln w="9525">
              <a:noFill/>
              <a:miter lim="800000"/>
              <a:headEnd/>
              <a:tailEnd/>
            </a:ln>
          </p:spPr>
        </p:pic>
        <p:pic>
          <p:nvPicPr>
            <p:cNvPr id="40995" name="Picture 76" descr="phone"/>
            <p:cNvPicPr>
              <a:picLocks noChangeAspect="1" noChangeArrowheads="1"/>
            </p:cNvPicPr>
            <p:nvPr/>
          </p:nvPicPr>
          <p:blipFill>
            <a:blip r:embed="rId12"/>
            <a:srcRect/>
            <a:stretch>
              <a:fillRect/>
            </a:stretch>
          </p:blipFill>
          <p:spPr bwMode="auto">
            <a:xfrm>
              <a:off x="1096963" y="3409950"/>
              <a:ext cx="255587" cy="255588"/>
            </a:xfrm>
            <a:prstGeom prst="rect">
              <a:avLst/>
            </a:prstGeom>
            <a:noFill/>
            <a:ln w="9525">
              <a:noFill/>
              <a:miter lim="800000"/>
              <a:headEnd/>
              <a:tailEnd/>
            </a:ln>
          </p:spPr>
        </p:pic>
        <p:sp>
          <p:nvSpPr>
            <p:cNvPr id="40996" name="TextBox 383"/>
            <p:cNvSpPr txBox="1">
              <a:spLocks noChangeArrowheads="1"/>
            </p:cNvSpPr>
            <p:nvPr/>
          </p:nvSpPr>
          <p:spPr bwMode="auto">
            <a:xfrm>
              <a:off x="706435" y="3671888"/>
              <a:ext cx="954087" cy="230832"/>
            </a:xfrm>
            <a:prstGeom prst="rect">
              <a:avLst/>
            </a:prstGeom>
            <a:noFill/>
            <a:ln w="9525">
              <a:noFill/>
              <a:miter lim="800000"/>
              <a:headEnd/>
              <a:tailEnd/>
            </a:ln>
          </p:spPr>
          <p:txBody>
            <a:bodyPr>
              <a:spAutoFit/>
            </a:bodyPr>
            <a:lstStyle/>
            <a:p>
              <a:pPr algn="ctr" eaLnBrk="0" hangingPunct="0"/>
              <a:r>
                <a:rPr lang="en-US" sz="900" b="1">
                  <a:latin typeface="Euphemia"/>
                  <a:ea typeface="Batang" pitchFamily="18" charset="-127"/>
                </a:rPr>
                <a:t>PSTN Network</a:t>
              </a:r>
            </a:p>
          </p:txBody>
        </p:sp>
        <p:pic>
          <p:nvPicPr>
            <p:cNvPr id="40997" name="Picture 148" descr="Mobile cell Phone"/>
            <p:cNvPicPr>
              <a:picLocks noChangeAspect="1" noChangeArrowheads="1"/>
            </p:cNvPicPr>
            <p:nvPr/>
          </p:nvPicPr>
          <p:blipFill>
            <a:blip r:embed="rId13"/>
            <a:srcRect/>
            <a:stretch>
              <a:fillRect/>
            </a:stretch>
          </p:blipFill>
          <p:spPr bwMode="auto">
            <a:xfrm>
              <a:off x="150813" y="2867025"/>
              <a:ext cx="155575" cy="371475"/>
            </a:xfrm>
            <a:prstGeom prst="rect">
              <a:avLst/>
            </a:prstGeom>
            <a:noFill/>
            <a:ln w="9525">
              <a:noFill/>
              <a:miter lim="800000"/>
              <a:headEnd/>
              <a:tailEnd/>
            </a:ln>
          </p:spPr>
        </p:pic>
        <p:sp>
          <p:nvSpPr>
            <p:cNvPr id="152" name="Cloud"/>
            <p:cNvSpPr>
              <a:spLocks noChangeAspect="1" noEditPoints="1" noChangeArrowheads="1"/>
            </p:cNvSpPr>
            <p:nvPr/>
          </p:nvSpPr>
          <p:spPr bwMode="auto">
            <a:xfrm rot="314361">
              <a:off x="6221585" y="2898778"/>
              <a:ext cx="2265426" cy="120185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32000">
                  <a:schemeClr val="bg1"/>
                </a:gs>
                <a:gs pos="32000">
                  <a:schemeClr val="bg1"/>
                </a:gs>
                <a:gs pos="68000">
                  <a:srgbClr val="92D050"/>
                </a:gs>
              </a:gsLst>
              <a:lin ang="14400000" scaled="0"/>
              <a:tileRect/>
            </a:gradFill>
            <a:ln w="9525">
              <a:solidFill>
                <a:srgbClr val="000000"/>
              </a:solidFill>
              <a:miter lim="800000"/>
              <a:headEnd/>
              <a:tailEnd/>
            </a:ln>
            <a:effectLst/>
          </p:spPr>
          <p:txBody>
            <a:bodyPr/>
            <a:lstStyle/>
            <a:p>
              <a:pPr eaLnBrk="0" hangingPunct="0">
                <a:defRPr/>
              </a:pPr>
              <a:endParaRPr lang="en-US" dirty="0">
                <a:ea typeface="ＭＳ Ｐゴシック" pitchFamily="1" charset="-128"/>
                <a:cs typeface="+mn-cs"/>
              </a:endParaRPr>
            </a:p>
          </p:txBody>
        </p:sp>
        <p:sp>
          <p:nvSpPr>
            <p:cNvPr id="40999" name="TextBox 386"/>
            <p:cNvSpPr txBox="1">
              <a:spLocks noChangeArrowheads="1"/>
            </p:cNvSpPr>
            <p:nvPr/>
          </p:nvSpPr>
          <p:spPr bwMode="auto">
            <a:xfrm>
              <a:off x="6491287" y="3673473"/>
              <a:ext cx="1672562" cy="230832"/>
            </a:xfrm>
            <a:prstGeom prst="rect">
              <a:avLst/>
            </a:prstGeom>
            <a:noFill/>
            <a:ln w="9525">
              <a:noFill/>
              <a:miter lim="800000"/>
              <a:headEnd/>
              <a:tailEnd/>
            </a:ln>
          </p:spPr>
          <p:txBody>
            <a:bodyPr>
              <a:spAutoFit/>
            </a:bodyPr>
            <a:lstStyle/>
            <a:p>
              <a:pPr algn="ctr" eaLnBrk="0" hangingPunct="0"/>
              <a:r>
                <a:rPr lang="en-US" sz="900" b="1">
                  <a:latin typeface="Euphemia"/>
                  <a:ea typeface="Batang" pitchFamily="18" charset="-127"/>
                </a:rPr>
                <a:t>Internal IP Clients</a:t>
              </a:r>
            </a:p>
          </p:txBody>
        </p:sp>
        <p:pic>
          <p:nvPicPr>
            <p:cNvPr id="41000" name="Picture 74" descr="laptop notebook portable Computer"/>
            <p:cNvPicPr>
              <a:picLocks noChangeAspect="1" noChangeArrowheads="1"/>
            </p:cNvPicPr>
            <p:nvPr/>
          </p:nvPicPr>
          <p:blipFill>
            <a:blip r:embed="rId14"/>
            <a:srcRect/>
            <a:stretch>
              <a:fillRect/>
            </a:stretch>
          </p:blipFill>
          <p:spPr bwMode="auto">
            <a:xfrm>
              <a:off x="7447887" y="3059113"/>
              <a:ext cx="311150" cy="295275"/>
            </a:xfrm>
            <a:prstGeom prst="rect">
              <a:avLst/>
            </a:prstGeom>
            <a:noFill/>
            <a:ln w="9525">
              <a:noFill/>
              <a:miter lim="800000"/>
              <a:headEnd/>
              <a:tailEnd/>
            </a:ln>
          </p:spPr>
        </p:pic>
        <p:pic>
          <p:nvPicPr>
            <p:cNvPr id="41001" name="Picture 37"/>
            <p:cNvPicPr>
              <a:picLocks noChangeAspect="1" noChangeArrowheads="1"/>
            </p:cNvPicPr>
            <p:nvPr/>
          </p:nvPicPr>
          <p:blipFill>
            <a:blip r:embed="rId15">
              <a:lum bright="2000"/>
            </a:blip>
            <a:srcRect/>
            <a:stretch>
              <a:fillRect/>
            </a:stretch>
          </p:blipFill>
          <p:spPr bwMode="auto">
            <a:xfrm>
              <a:off x="6897025" y="3125788"/>
              <a:ext cx="344487" cy="236537"/>
            </a:xfrm>
            <a:prstGeom prst="rect">
              <a:avLst/>
            </a:prstGeom>
            <a:noFill/>
            <a:ln w="9525">
              <a:noFill/>
              <a:miter lim="800000"/>
              <a:headEnd/>
              <a:tailEnd/>
            </a:ln>
          </p:spPr>
        </p:pic>
        <p:pic>
          <p:nvPicPr>
            <p:cNvPr id="41002" name="Picture 44" descr="PC with flat panel"/>
            <p:cNvPicPr>
              <a:picLocks noChangeAspect="1" noChangeArrowheads="1"/>
            </p:cNvPicPr>
            <p:nvPr/>
          </p:nvPicPr>
          <p:blipFill>
            <a:blip r:embed="rId16"/>
            <a:srcRect/>
            <a:stretch>
              <a:fillRect/>
            </a:stretch>
          </p:blipFill>
          <p:spPr bwMode="auto">
            <a:xfrm>
              <a:off x="6614450" y="2997200"/>
              <a:ext cx="325437" cy="325438"/>
            </a:xfrm>
            <a:prstGeom prst="rect">
              <a:avLst/>
            </a:prstGeom>
            <a:noFill/>
            <a:ln w="9525">
              <a:noFill/>
              <a:miter lim="800000"/>
              <a:headEnd/>
              <a:tailEnd/>
            </a:ln>
          </p:spPr>
        </p:pic>
        <p:pic>
          <p:nvPicPr>
            <p:cNvPr id="41003" name="Picture 110" descr="Pocket PC pda"/>
            <p:cNvPicPr>
              <a:picLocks noChangeAspect="1" noChangeArrowheads="1"/>
            </p:cNvPicPr>
            <p:nvPr/>
          </p:nvPicPr>
          <p:blipFill>
            <a:blip r:embed="rId17"/>
            <a:srcRect/>
            <a:stretch>
              <a:fillRect/>
            </a:stretch>
          </p:blipFill>
          <p:spPr bwMode="auto">
            <a:xfrm>
              <a:off x="7231987" y="3295650"/>
              <a:ext cx="165100" cy="311150"/>
            </a:xfrm>
            <a:prstGeom prst="rect">
              <a:avLst/>
            </a:prstGeom>
            <a:noFill/>
            <a:ln w="9525">
              <a:noFill/>
              <a:miter lim="800000"/>
              <a:headEnd/>
              <a:tailEnd/>
            </a:ln>
          </p:spPr>
        </p:pic>
        <p:pic>
          <p:nvPicPr>
            <p:cNvPr id="41004" name="Picture 74" descr="laptop notebook portable Computer"/>
            <p:cNvPicPr>
              <a:picLocks noChangeAspect="1" noChangeArrowheads="1"/>
            </p:cNvPicPr>
            <p:nvPr/>
          </p:nvPicPr>
          <p:blipFill>
            <a:blip r:embed="rId14"/>
            <a:srcRect/>
            <a:stretch>
              <a:fillRect/>
            </a:stretch>
          </p:blipFill>
          <p:spPr bwMode="auto">
            <a:xfrm>
              <a:off x="6685887" y="3367088"/>
              <a:ext cx="311150" cy="295275"/>
            </a:xfrm>
            <a:prstGeom prst="rect">
              <a:avLst/>
            </a:prstGeom>
            <a:noFill/>
            <a:ln w="9525">
              <a:noFill/>
              <a:miter lim="800000"/>
              <a:headEnd/>
              <a:tailEnd/>
            </a:ln>
          </p:spPr>
        </p:pic>
        <p:pic>
          <p:nvPicPr>
            <p:cNvPr id="41005" name="Picture 44" descr="PC with flat panel"/>
            <p:cNvPicPr>
              <a:picLocks noChangeAspect="1" noChangeArrowheads="1"/>
            </p:cNvPicPr>
            <p:nvPr/>
          </p:nvPicPr>
          <p:blipFill>
            <a:blip r:embed="rId16"/>
            <a:srcRect/>
            <a:stretch>
              <a:fillRect/>
            </a:stretch>
          </p:blipFill>
          <p:spPr bwMode="auto">
            <a:xfrm>
              <a:off x="7890800" y="3057525"/>
              <a:ext cx="325437" cy="327025"/>
            </a:xfrm>
            <a:prstGeom prst="rect">
              <a:avLst/>
            </a:prstGeom>
            <a:noFill/>
            <a:ln w="9525">
              <a:noFill/>
              <a:miter lim="800000"/>
              <a:headEnd/>
              <a:tailEnd/>
            </a:ln>
          </p:spPr>
        </p:pic>
        <p:pic>
          <p:nvPicPr>
            <p:cNvPr id="41006" name="Picture 148" descr="Mobile cell Phone"/>
            <p:cNvPicPr>
              <a:picLocks noChangeAspect="1" noChangeArrowheads="1"/>
            </p:cNvPicPr>
            <p:nvPr/>
          </p:nvPicPr>
          <p:blipFill>
            <a:blip r:embed="rId18"/>
            <a:srcRect/>
            <a:stretch>
              <a:fillRect/>
            </a:stretch>
          </p:blipFill>
          <p:spPr bwMode="auto">
            <a:xfrm>
              <a:off x="7747925" y="3314700"/>
              <a:ext cx="128587" cy="304800"/>
            </a:xfrm>
            <a:prstGeom prst="rect">
              <a:avLst/>
            </a:prstGeom>
            <a:noFill/>
            <a:ln w="9525">
              <a:noFill/>
              <a:miter lim="800000"/>
              <a:headEnd/>
              <a:tailEnd/>
            </a:ln>
          </p:spPr>
        </p:pic>
        <p:pic>
          <p:nvPicPr>
            <p:cNvPr id="41007" name="Picture 148" descr="Mobile cell Phone"/>
            <p:cNvPicPr>
              <a:picLocks noChangeAspect="1" noChangeArrowheads="1"/>
            </p:cNvPicPr>
            <p:nvPr/>
          </p:nvPicPr>
          <p:blipFill>
            <a:blip r:embed="rId13"/>
            <a:srcRect/>
            <a:stretch>
              <a:fillRect/>
            </a:stretch>
          </p:blipFill>
          <p:spPr bwMode="auto">
            <a:xfrm>
              <a:off x="174625" y="3752850"/>
              <a:ext cx="155575" cy="371475"/>
            </a:xfrm>
            <a:prstGeom prst="rect">
              <a:avLst/>
            </a:prstGeom>
            <a:noFill/>
            <a:ln w="9525">
              <a:noFill/>
              <a:miter lim="800000"/>
              <a:headEnd/>
              <a:tailEnd/>
            </a:ln>
          </p:spPr>
        </p:pic>
        <p:sp>
          <p:nvSpPr>
            <p:cNvPr id="41008" name="AutoShape 175"/>
            <p:cNvSpPr>
              <a:spLocks noChangeArrowheads="1"/>
            </p:cNvSpPr>
            <p:nvPr/>
          </p:nvSpPr>
          <p:spPr bwMode="auto">
            <a:xfrm rot="-782309">
              <a:off x="323850" y="3001963"/>
              <a:ext cx="301625" cy="209550"/>
            </a:xfrm>
            <a:prstGeom prst="lightningBolt">
              <a:avLst/>
            </a:prstGeom>
            <a:solidFill>
              <a:srgbClr val="FFCC00"/>
            </a:solidFill>
            <a:ln w="9525">
              <a:noFill/>
              <a:miter lim="800000"/>
              <a:headEnd/>
              <a:tailEnd/>
            </a:ln>
          </p:spPr>
          <p:txBody>
            <a:bodyPr wrap="none" anchor="ctr"/>
            <a:lstStyle/>
            <a:p>
              <a:pPr eaLnBrk="0" hangingPunct="0"/>
              <a:endParaRPr lang="en-US"/>
            </a:p>
          </p:txBody>
        </p:sp>
        <p:sp>
          <p:nvSpPr>
            <p:cNvPr id="41009" name="AutoShape 175"/>
            <p:cNvSpPr>
              <a:spLocks noChangeArrowheads="1"/>
            </p:cNvSpPr>
            <p:nvPr/>
          </p:nvSpPr>
          <p:spPr bwMode="auto">
            <a:xfrm rot="-4268835">
              <a:off x="328612" y="3838576"/>
              <a:ext cx="301625" cy="209550"/>
            </a:xfrm>
            <a:prstGeom prst="lightningBolt">
              <a:avLst/>
            </a:prstGeom>
            <a:solidFill>
              <a:srgbClr val="FFCC00"/>
            </a:solidFill>
            <a:ln w="9525">
              <a:noFill/>
              <a:miter lim="800000"/>
              <a:headEnd/>
              <a:tailEnd/>
            </a:ln>
          </p:spPr>
          <p:txBody>
            <a:bodyPr wrap="none" anchor="ctr"/>
            <a:lstStyle/>
            <a:p>
              <a:pPr eaLnBrk="0" hangingPunct="0"/>
              <a:endParaRPr lang="en-US"/>
            </a:p>
          </p:txBody>
        </p:sp>
        <p:sp>
          <p:nvSpPr>
            <p:cNvPr id="41010" name="TextBox 432"/>
            <p:cNvSpPr txBox="1">
              <a:spLocks noChangeArrowheads="1"/>
            </p:cNvSpPr>
            <p:nvPr/>
          </p:nvSpPr>
          <p:spPr bwMode="auto">
            <a:xfrm>
              <a:off x="7745394" y="4252913"/>
              <a:ext cx="1308371" cy="246221"/>
            </a:xfrm>
            <a:prstGeom prst="rect">
              <a:avLst/>
            </a:prstGeom>
            <a:noFill/>
            <a:ln w="9525">
              <a:noFill/>
              <a:miter lim="800000"/>
              <a:headEnd/>
              <a:tailEnd/>
            </a:ln>
          </p:spPr>
          <p:txBody>
            <a:bodyPr wrap="none">
              <a:spAutoFit/>
            </a:bodyPr>
            <a:lstStyle/>
            <a:p>
              <a:pPr algn="ctr" eaLnBrk="0" hangingPunct="0"/>
              <a:r>
                <a:rPr lang="en-US" sz="1000" b="1">
                  <a:solidFill>
                    <a:srgbClr val="92D050"/>
                  </a:solidFill>
                  <a:latin typeface="Euphemia"/>
                  <a:ea typeface="Batang" pitchFamily="18" charset="-127"/>
                </a:rPr>
                <a:t>IU Private Network</a:t>
              </a:r>
            </a:p>
          </p:txBody>
        </p:sp>
      </p:grpSp>
      <p:grpSp>
        <p:nvGrpSpPr>
          <p:cNvPr id="163" name="Group 162"/>
          <p:cNvGrpSpPr>
            <a:grpSpLocks/>
          </p:cNvGrpSpPr>
          <p:nvPr/>
        </p:nvGrpSpPr>
        <p:grpSpPr bwMode="auto">
          <a:xfrm>
            <a:off x="46038" y="895350"/>
            <a:ext cx="6211887" cy="4757738"/>
            <a:chOff x="46038" y="895350"/>
            <a:chExt cx="6211887" cy="4757668"/>
          </a:xfrm>
        </p:grpSpPr>
        <p:sp>
          <p:nvSpPr>
            <p:cNvPr id="222" name="Oval 221"/>
            <p:cNvSpPr/>
            <p:nvPr/>
          </p:nvSpPr>
          <p:spPr>
            <a:xfrm>
              <a:off x="73025" y="4686244"/>
              <a:ext cx="1087438" cy="868350"/>
            </a:xfrm>
            <a:prstGeom prst="ellipse">
              <a:avLst/>
            </a:prstGeom>
            <a:solidFill>
              <a:schemeClr val="tx2">
                <a:lumMod val="75000"/>
              </a:schemeClr>
            </a:solidFill>
            <a:ln w="22225">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223" name="TextBox 370"/>
            <p:cNvSpPr txBox="1">
              <a:spLocks noChangeArrowheads="1"/>
            </p:cNvSpPr>
            <p:nvPr/>
          </p:nvSpPr>
          <p:spPr bwMode="auto">
            <a:xfrm>
              <a:off x="46038" y="5299010"/>
              <a:ext cx="1209675" cy="354008"/>
            </a:xfrm>
            <a:prstGeom prst="rect">
              <a:avLst/>
            </a:prstGeom>
            <a:noFill/>
            <a:ln w="9525">
              <a:noFill/>
              <a:miter lim="800000"/>
              <a:headEnd/>
              <a:tailEnd/>
            </a:ln>
          </p:spPr>
          <p:txBody>
            <a:bodyPr wrap="none">
              <a:spAutoFit/>
            </a:bodyPr>
            <a:lstStyle/>
            <a:p>
              <a:pPr algn="ctr" eaLnBrk="0" hangingPunct="0">
                <a:defRPr/>
              </a:pPr>
              <a:r>
                <a:rPr lang="en-US" sz="850" b="1" i="0" dirty="0">
                  <a:latin typeface="Euphemia" pitchFamily="34" charset="0"/>
                  <a:ea typeface="Batang" pitchFamily="18" charset="-127"/>
                  <a:cs typeface="+mn-cs"/>
                </a:rPr>
                <a:t>Load Balancers</a:t>
              </a:r>
            </a:p>
            <a:p>
              <a:pPr algn="ctr" eaLnBrk="0" hangingPunct="0">
                <a:defRPr/>
              </a:pPr>
              <a:r>
                <a:rPr lang="en-US" sz="850" b="1" i="0" dirty="0">
                  <a:latin typeface="Euphemia" pitchFamily="34" charset="0"/>
                  <a:ea typeface="Batang" pitchFamily="18" charset="-127"/>
                  <a:cs typeface="+mn-cs"/>
                </a:rPr>
                <a:t>(Primary &amp; Failover)</a:t>
              </a:r>
            </a:p>
          </p:txBody>
        </p:sp>
        <p:cxnSp>
          <p:nvCxnSpPr>
            <p:cNvPr id="224" name="Straight Arrow Connector 223"/>
            <p:cNvCxnSpPr/>
            <p:nvPr/>
          </p:nvCxnSpPr>
          <p:spPr>
            <a:xfrm rot="16200000" flipH="1">
              <a:off x="435774" y="4582265"/>
              <a:ext cx="633404" cy="3175"/>
            </a:xfrm>
            <a:prstGeom prst="straightConnector1">
              <a:avLst/>
            </a:prstGeom>
            <a:ln w="22225">
              <a:solidFill>
                <a:srgbClr val="92D05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25" name="Straight Arrow Connector 224"/>
            <p:cNvCxnSpPr/>
            <p:nvPr/>
          </p:nvCxnSpPr>
          <p:spPr>
            <a:xfrm rot="16200000" flipH="1">
              <a:off x="-81750" y="4693388"/>
              <a:ext cx="866762" cy="7937"/>
            </a:xfrm>
            <a:prstGeom prst="straightConnector1">
              <a:avLst/>
            </a:prstGeom>
            <a:ln w="22225">
              <a:solidFill>
                <a:srgbClr val="92D05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0977" name="TextBox 370"/>
            <p:cNvSpPr txBox="1">
              <a:spLocks noChangeArrowheads="1"/>
            </p:cNvSpPr>
            <p:nvPr/>
          </p:nvSpPr>
          <p:spPr bwMode="auto">
            <a:xfrm>
              <a:off x="854075" y="4270375"/>
              <a:ext cx="723900" cy="215900"/>
            </a:xfrm>
            <a:prstGeom prst="rect">
              <a:avLst/>
            </a:prstGeom>
            <a:noFill/>
            <a:ln w="9525">
              <a:noFill/>
              <a:miter lim="800000"/>
              <a:headEnd/>
              <a:tailEnd/>
            </a:ln>
          </p:spPr>
          <p:txBody>
            <a:bodyPr wrap="none">
              <a:spAutoFit/>
            </a:bodyPr>
            <a:lstStyle/>
            <a:p>
              <a:pPr algn="ctr" eaLnBrk="0" hangingPunct="0"/>
              <a:r>
                <a:rPr lang="en-US" sz="800">
                  <a:latin typeface="Euphemia"/>
                  <a:ea typeface="Batang" pitchFamily="18" charset="-127"/>
                </a:rPr>
                <a:t>LAN Switch</a:t>
              </a:r>
            </a:p>
          </p:txBody>
        </p:sp>
        <p:cxnSp>
          <p:nvCxnSpPr>
            <p:cNvPr id="227" name="Straight Arrow Connector 226"/>
            <p:cNvCxnSpPr/>
            <p:nvPr/>
          </p:nvCxnSpPr>
          <p:spPr>
            <a:xfrm rot="16200000" flipH="1">
              <a:off x="892975" y="4834673"/>
              <a:ext cx="633403" cy="3175"/>
            </a:xfrm>
            <a:prstGeom prst="straightConnector1">
              <a:avLst/>
            </a:prstGeom>
            <a:ln w="22225">
              <a:solidFill>
                <a:schemeClr val="accent2">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361950" y="5162487"/>
              <a:ext cx="860425" cy="1588"/>
            </a:xfrm>
            <a:prstGeom prst="line">
              <a:avLst/>
            </a:prstGeom>
            <a:ln w="22225">
              <a:solidFill>
                <a:schemeClr val="accent2">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flipV="1">
              <a:off x="736600" y="4913254"/>
              <a:ext cx="482600" cy="1587"/>
            </a:xfrm>
            <a:prstGeom prst="line">
              <a:avLst/>
            </a:prstGeom>
            <a:ln w="22225">
              <a:solidFill>
                <a:schemeClr val="accent2">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flipV="1">
              <a:off x="395288" y="4916429"/>
              <a:ext cx="322262" cy="233359"/>
            </a:xfrm>
            <a:prstGeom prst="line">
              <a:avLst/>
            </a:prstGeom>
            <a:ln w="15875">
              <a:solidFill>
                <a:schemeClr val="accent2">
                  <a:lumMod val="60000"/>
                  <a:lumOff val="4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pic>
          <p:nvPicPr>
            <p:cNvPr id="40982" name="Picture 8" descr="router"/>
            <p:cNvPicPr>
              <a:picLocks noChangeAspect="1" noChangeArrowheads="1"/>
            </p:cNvPicPr>
            <p:nvPr/>
          </p:nvPicPr>
          <p:blipFill>
            <a:blip r:embed="rId19"/>
            <a:srcRect/>
            <a:stretch>
              <a:fillRect/>
            </a:stretch>
          </p:blipFill>
          <p:spPr bwMode="auto">
            <a:xfrm>
              <a:off x="141288" y="5029200"/>
              <a:ext cx="457200" cy="268288"/>
            </a:xfrm>
            <a:prstGeom prst="rect">
              <a:avLst/>
            </a:prstGeom>
            <a:noFill/>
            <a:ln w="9525">
              <a:noFill/>
              <a:miter lim="800000"/>
              <a:headEnd/>
              <a:tailEnd/>
            </a:ln>
          </p:spPr>
        </p:pic>
        <p:pic>
          <p:nvPicPr>
            <p:cNvPr id="40983" name="Picture 8" descr="router"/>
            <p:cNvPicPr>
              <a:picLocks noChangeAspect="1" noChangeArrowheads="1"/>
            </p:cNvPicPr>
            <p:nvPr/>
          </p:nvPicPr>
          <p:blipFill>
            <a:blip r:embed="rId19"/>
            <a:srcRect/>
            <a:stretch>
              <a:fillRect/>
            </a:stretch>
          </p:blipFill>
          <p:spPr bwMode="auto">
            <a:xfrm>
              <a:off x="498475" y="4781550"/>
              <a:ext cx="457200" cy="268288"/>
            </a:xfrm>
            <a:prstGeom prst="rect">
              <a:avLst/>
            </a:prstGeom>
            <a:noFill/>
            <a:ln w="9525">
              <a:noFill/>
              <a:miter lim="800000"/>
              <a:headEnd/>
              <a:tailEnd/>
            </a:ln>
          </p:spPr>
        </p:pic>
        <p:cxnSp>
          <p:nvCxnSpPr>
            <p:cNvPr id="233" name="Straight Connector 232"/>
            <p:cNvCxnSpPr/>
            <p:nvPr/>
          </p:nvCxnSpPr>
          <p:spPr>
            <a:xfrm rot="10800000" flipV="1">
              <a:off x="1423988" y="4492572"/>
              <a:ext cx="2197100" cy="0"/>
            </a:xfrm>
            <a:prstGeom prst="line">
              <a:avLst/>
            </a:prstGeom>
            <a:ln w="31750">
              <a:solidFill>
                <a:schemeClr val="accent2">
                  <a:lumMod val="60000"/>
                  <a:lumOff val="40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234" name="TextBox 433"/>
            <p:cNvSpPr txBox="1">
              <a:spLocks noChangeArrowheads="1"/>
            </p:cNvSpPr>
            <p:nvPr/>
          </p:nvSpPr>
          <p:spPr bwMode="auto">
            <a:xfrm>
              <a:off x="3032125" y="4298900"/>
              <a:ext cx="679450" cy="214310"/>
            </a:xfrm>
            <a:prstGeom prst="rect">
              <a:avLst/>
            </a:prstGeom>
            <a:noFill/>
            <a:ln w="9525">
              <a:noFill/>
              <a:miter lim="800000"/>
              <a:headEnd/>
              <a:tailEnd/>
            </a:ln>
          </p:spPr>
          <p:txBody>
            <a:bodyPr wrap="none">
              <a:spAutoFit/>
            </a:bodyPr>
            <a:lstStyle/>
            <a:p>
              <a:pPr algn="ctr" eaLnBrk="0" hangingPunct="0">
                <a:defRPr/>
              </a:pPr>
              <a:r>
                <a:rPr lang="en-US" sz="800" b="1" dirty="0">
                  <a:solidFill>
                    <a:schemeClr val="accent2">
                      <a:lumMod val="60000"/>
                      <a:lumOff val="40000"/>
                    </a:schemeClr>
                  </a:solidFill>
                  <a:latin typeface="Euphemia" pitchFamily="34" charset="0"/>
                  <a:ea typeface="Batang" pitchFamily="18" charset="-127"/>
                  <a:cs typeface="+mn-cs"/>
                </a:rPr>
                <a:t>LB Subnet</a:t>
              </a:r>
            </a:p>
          </p:txBody>
        </p:sp>
        <p:pic>
          <p:nvPicPr>
            <p:cNvPr id="40986" name="Picture 224"/>
            <p:cNvPicPr>
              <a:picLocks noChangeAspect="1" noChangeArrowheads="1"/>
            </p:cNvPicPr>
            <p:nvPr/>
          </p:nvPicPr>
          <p:blipFill>
            <a:blip r:embed="rId20"/>
            <a:srcRect/>
            <a:stretch>
              <a:fillRect/>
            </a:stretch>
          </p:blipFill>
          <p:spPr bwMode="auto">
            <a:xfrm>
              <a:off x="950913" y="4429125"/>
              <a:ext cx="504825" cy="214313"/>
            </a:xfrm>
            <a:prstGeom prst="rect">
              <a:avLst/>
            </a:prstGeom>
            <a:noFill/>
            <a:ln w="9525">
              <a:noFill/>
              <a:miter lim="800000"/>
              <a:headEnd/>
              <a:tailEnd/>
            </a:ln>
          </p:spPr>
        </p:pic>
        <p:sp>
          <p:nvSpPr>
            <p:cNvPr id="40987" name="TextBox 128"/>
            <p:cNvSpPr txBox="1">
              <a:spLocks noChangeArrowheads="1"/>
            </p:cNvSpPr>
            <p:nvPr/>
          </p:nvSpPr>
          <p:spPr bwMode="auto">
            <a:xfrm>
              <a:off x="3990975" y="895350"/>
              <a:ext cx="2266950" cy="307777"/>
            </a:xfrm>
            <a:prstGeom prst="rect">
              <a:avLst/>
            </a:prstGeom>
            <a:noFill/>
            <a:ln w="9525">
              <a:noFill/>
              <a:miter lim="800000"/>
              <a:headEnd/>
              <a:tailEnd/>
            </a:ln>
          </p:spPr>
          <p:txBody>
            <a:bodyPr>
              <a:spAutoFit/>
            </a:bodyPr>
            <a:lstStyle/>
            <a:p>
              <a:pPr eaLnBrk="0" hangingPunct="0"/>
              <a:r>
                <a:rPr lang="en-US" sz="1400" i="0">
                  <a:solidFill>
                    <a:srgbClr val="7D110C"/>
                  </a:solidFill>
                </a:rPr>
                <a:t>Installed Load Balancers</a:t>
              </a:r>
              <a:endParaRPr lang="en-US" sz="1100" i="0">
                <a:solidFill>
                  <a:srgbClr val="7D110C"/>
                </a:solidFill>
              </a:endParaRPr>
            </a:p>
          </p:txBody>
        </p:sp>
        <p:sp>
          <p:nvSpPr>
            <p:cNvPr id="40988" name="Oval 129"/>
            <p:cNvSpPr>
              <a:spLocks noChangeArrowheads="1"/>
            </p:cNvSpPr>
            <p:nvPr/>
          </p:nvSpPr>
          <p:spPr bwMode="auto">
            <a:xfrm>
              <a:off x="3752850" y="923926"/>
              <a:ext cx="295275" cy="266700"/>
            </a:xfrm>
            <a:prstGeom prst="ellipse">
              <a:avLst/>
            </a:prstGeom>
            <a:solidFill>
              <a:srgbClr val="7D110C"/>
            </a:solidFill>
            <a:ln w="9525" algn="ctr">
              <a:noFill/>
              <a:round/>
              <a:headEnd/>
              <a:tailEnd/>
            </a:ln>
          </p:spPr>
          <p:txBody>
            <a:bodyPr/>
            <a:lstStyle/>
            <a:p>
              <a:pPr eaLnBrk="0" hangingPunct="0"/>
              <a:endParaRPr lang="en-US"/>
            </a:p>
          </p:txBody>
        </p:sp>
        <p:sp>
          <p:nvSpPr>
            <p:cNvPr id="40989" name="TextBox 130"/>
            <p:cNvSpPr txBox="1">
              <a:spLocks noChangeArrowheads="1"/>
            </p:cNvSpPr>
            <p:nvPr/>
          </p:nvSpPr>
          <p:spPr bwMode="auto">
            <a:xfrm>
              <a:off x="3552826" y="904875"/>
              <a:ext cx="676274" cy="307777"/>
            </a:xfrm>
            <a:prstGeom prst="rect">
              <a:avLst/>
            </a:prstGeom>
            <a:noFill/>
            <a:ln w="9525">
              <a:noFill/>
              <a:miter lim="800000"/>
              <a:headEnd/>
              <a:tailEnd/>
            </a:ln>
          </p:spPr>
          <p:txBody>
            <a:bodyPr>
              <a:spAutoFit/>
            </a:bodyPr>
            <a:lstStyle/>
            <a:p>
              <a:pPr algn="ctr" eaLnBrk="0" hangingPunct="0"/>
              <a:r>
                <a:rPr lang="en-US" sz="1400" i="0">
                  <a:solidFill>
                    <a:schemeClr val="bg1"/>
                  </a:solidFill>
                </a:rPr>
                <a:t>5</a:t>
              </a:r>
            </a:p>
          </p:txBody>
        </p:sp>
      </p:grpSp>
      <p:sp>
        <p:nvSpPr>
          <p:cNvPr id="40972" name="Footer Placeholder 3"/>
          <p:cNvSpPr txBox="1">
            <a:spLocks/>
          </p:cNvSpPr>
          <p:nvPr/>
        </p:nvSpPr>
        <p:spPr bwMode="auto">
          <a:xfrm>
            <a:off x="4092575" y="6357938"/>
            <a:ext cx="4953000" cy="304800"/>
          </a:xfrm>
          <a:prstGeom prst="rect">
            <a:avLst/>
          </a:prstGeom>
          <a:noFill/>
          <a:ln w="9525">
            <a:noFill/>
            <a:miter lim="800000"/>
            <a:headEnd/>
            <a:tailEnd/>
          </a:ln>
        </p:spPr>
        <p:txBody>
          <a:bodyPr/>
          <a:lstStyle/>
          <a:p>
            <a:pPr algn="r" eaLnBrk="0" hangingPunct="0"/>
            <a:r>
              <a:rPr lang="en-US" sz="1200" i="0">
                <a:solidFill>
                  <a:schemeClr val="bg1"/>
                </a:solidFill>
              </a:rPr>
              <a:t>IU UniCom Project</a:t>
            </a:r>
            <a:endParaRPr lang="en-US" sz="14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2000"/>
                                        <p:tgtEl>
                                          <p:spTgt spid="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7"/>
                                        </p:tgtEl>
                                        <p:attrNameLst>
                                          <p:attrName>style.visibility</p:attrName>
                                        </p:attrNameLst>
                                      </p:cBhvr>
                                      <p:to>
                                        <p:strVal val="visible"/>
                                      </p:to>
                                    </p:set>
                                    <p:animEffect transition="in" filter="fade">
                                      <p:cBhvr>
                                        <p:cTn id="12" dur="2000"/>
                                        <p:tgtEl>
                                          <p:spTgt spid="1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8"/>
                                        </p:tgtEl>
                                        <p:attrNameLst>
                                          <p:attrName>style.visibility</p:attrName>
                                        </p:attrNameLst>
                                      </p:cBhvr>
                                      <p:to>
                                        <p:strVal val="visible"/>
                                      </p:to>
                                    </p:set>
                                    <p:animEffect transition="in" filter="fade">
                                      <p:cBhvr>
                                        <p:cTn id="17" dur="2000"/>
                                        <p:tgtEl>
                                          <p:spTgt spid="14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9"/>
                                        </p:tgtEl>
                                        <p:attrNameLst>
                                          <p:attrName>style.visibility</p:attrName>
                                        </p:attrNameLst>
                                      </p:cBhvr>
                                      <p:to>
                                        <p:strVal val="visible"/>
                                      </p:to>
                                    </p:set>
                                    <p:animEffect transition="in" filter="fade">
                                      <p:cBhvr>
                                        <p:cTn id="22" dur="2000"/>
                                        <p:tgtEl>
                                          <p:spTgt spid="14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3"/>
                                        </p:tgtEl>
                                        <p:attrNameLst>
                                          <p:attrName>style.visibility</p:attrName>
                                        </p:attrNameLst>
                                      </p:cBhvr>
                                      <p:to>
                                        <p:strVal val="visible"/>
                                      </p:to>
                                    </p:set>
                                    <p:animEffect transition="in" filter="fade">
                                      <p:cBhvr>
                                        <p:cTn id="27" dur="2000"/>
                                        <p:tgtEl>
                                          <p:spTgt spid="16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0"/>
                                        </p:tgtEl>
                                        <p:attrNameLst>
                                          <p:attrName>style.visibility</p:attrName>
                                        </p:attrNameLst>
                                      </p:cBhvr>
                                      <p:to>
                                        <p:strVal val="visible"/>
                                      </p:to>
                                    </p:set>
                                    <p:animEffect transition="in" filter="fade">
                                      <p:cBhvr>
                                        <p:cTn id="32" dur="2000"/>
                                        <p:tgtEl>
                                          <p:spTgt spid="17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1"/>
                                        </p:tgtEl>
                                        <p:attrNameLst>
                                          <p:attrName>style.visibility</p:attrName>
                                        </p:attrNameLst>
                                      </p:cBhvr>
                                      <p:to>
                                        <p:strVal val="visible"/>
                                      </p:to>
                                    </p:set>
                                    <p:animEffect transition="in" filter="fade">
                                      <p:cBhvr>
                                        <p:cTn id="37" dur="2000"/>
                                        <p:tgtEl>
                                          <p:spTgt spid="17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2"/>
                                        </p:tgtEl>
                                        <p:attrNameLst>
                                          <p:attrName>style.visibility</p:attrName>
                                        </p:attrNameLst>
                                      </p:cBhvr>
                                      <p:to>
                                        <p:strVal val="visible"/>
                                      </p:to>
                                    </p:set>
                                    <p:animEffect transition="in" filter="fade">
                                      <p:cBhvr>
                                        <p:cTn id="42" dur="2000"/>
                                        <p:tgtEl>
                                          <p:spTgt spid="17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3"/>
                                        </p:tgtEl>
                                        <p:attrNameLst>
                                          <p:attrName>style.visibility</p:attrName>
                                        </p:attrNameLst>
                                      </p:cBhvr>
                                      <p:to>
                                        <p:strVal val="visible"/>
                                      </p:to>
                                    </p:set>
                                    <p:animEffect transition="in" filter="fade">
                                      <p:cBhvr>
                                        <p:cTn id="47" dur="20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228600" y="560388"/>
            <a:ext cx="7110413" cy="712787"/>
          </a:xfrm>
        </p:spPr>
        <p:txBody>
          <a:bodyPr/>
          <a:lstStyle/>
          <a:p>
            <a:pPr eaLnBrk="1" hangingPunct="1"/>
            <a:r>
              <a:rPr lang="en-US" u="sng" smtClean="0"/>
              <a:t>Agenda</a:t>
            </a:r>
          </a:p>
        </p:txBody>
      </p:sp>
      <p:sp>
        <p:nvSpPr>
          <p:cNvPr id="16386" name="Rectangle 3"/>
          <p:cNvSpPr>
            <a:spLocks noGrp="1" noChangeArrowheads="1"/>
          </p:cNvSpPr>
          <p:nvPr>
            <p:ph type="body" idx="1"/>
          </p:nvPr>
        </p:nvSpPr>
        <p:spPr>
          <a:xfrm>
            <a:off x="1120775" y="1352550"/>
            <a:ext cx="7348538" cy="4038600"/>
          </a:xfrm>
        </p:spPr>
        <p:txBody>
          <a:bodyPr/>
          <a:lstStyle/>
          <a:p>
            <a:pPr eaLnBrk="1" hangingPunct="1"/>
            <a:r>
              <a:rPr lang="en-US" smtClean="0"/>
              <a:t>Why IU chose MS/Nortel platform</a:t>
            </a:r>
          </a:p>
          <a:p>
            <a:pPr lvl="1" eaLnBrk="1" hangingPunct="1">
              <a:buFont typeface="Courier New" pitchFamily="49" charset="0"/>
              <a:buChar char="o"/>
            </a:pPr>
            <a:r>
              <a:rPr lang="en-US" sz="2400" smtClean="0"/>
              <a:t>Benefits of Innovative Communications Alliance</a:t>
            </a:r>
          </a:p>
          <a:p>
            <a:pPr eaLnBrk="1" hangingPunct="1"/>
            <a:r>
              <a:rPr lang="en-US" smtClean="0"/>
              <a:t>Evolution of real-time communications systems</a:t>
            </a:r>
          </a:p>
          <a:p>
            <a:pPr eaLnBrk="1" hangingPunct="1"/>
            <a:r>
              <a:rPr lang="en-US" smtClean="0"/>
              <a:t>Demonstration / Feature Sets</a:t>
            </a:r>
          </a:p>
          <a:p>
            <a:pPr eaLnBrk="1" hangingPunct="1"/>
            <a:r>
              <a:rPr lang="en-US" smtClean="0"/>
              <a:t>Lessons Learned</a:t>
            </a:r>
          </a:p>
          <a:p>
            <a:pPr eaLnBrk="1" hangingPunct="1"/>
            <a:endParaRPr lang="en-US" smtClean="0"/>
          </a:p>
          <a:p>
            <a:pPr eaLnBrk="1" hangingPunct="1"/>
            <a:endParaRPr lang="en-US" smtClean="0"/>
          </a:p>
        </p:txBody>
      </p:sp>
      <p:sp>
        <p:nvSpPr>
          <p:cNvPr id="16387" name="Footer Placeholder 3"/>
          <p:cNvSpPr txBox="1">
            <a:spLocks/>
          </p:cNvSpPr>
          <p:nvPr/>
        </p:nvSpPr>
        <p:spPr bwMode="auto">
          <a:xfrm>
            <a:off x="4092575" y="6357938"/>
            <a:ext cx="4953000" cy="304800"/>
          </a:xfrm>
          <a:prstGeom prst="rect">
            <a:avLst/>
          </a:prstGeom>
          <a:noFill/>
          <a:ln w="9525">
            <a:noFill/>
            <a:miter lim="800000"/>
            <a:headEnd/>
            <a:tailEnd/>
          </a:ln>
        </p:spPr>
        <p:txBody>
          <a:bodyPr/>
          <a:lstStyle/>
          <a:p>
            <a:pPr algn="r" eaLnBrk="0" hangingPunct="0"/>
            <a:r>
              <a:rPr lang="en-US" sz="1200" i="0">
                <a:solidFill>
                  <a:schemeClr val="bg1"/>
                </a:solidFill>
              </a:rPr>
              <a:t>IU UniCom Project</a:t>
            </a:r>
            <a:endParaRPr lang="en-US" sz="140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Rectangle 331"/>
          <p:cNvSpPr/>
          <p:nvPr/>
        </p:nvSpPr>
        <p:spPr>
          <a:xfrm>
            <a:off x="709613" y="2762250"/>
            <a:ext cx="5114925" cy="174625"/>
          </a:xfrm>
          <a:prstGeom prst="rect">
            <a:avLst/>
          </a:prstGeom>
          <a:solidFill>
            <a:schemeClr val="tx2">
              <a:lumMod val="75000"/>
            </a:schemeClr>
          </a:solidFill>
          <a:ln w="22225">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43010" name="Rectangle 427"/>
          <p:cNvSpPr>
            <a:spLocks noChangeArrowheads="1"/>
          </p:cNvSpPr>
          <p:nvPr/>
        </p:nvSpPr>
        <p:spPr bwMode="auto">
          <a:xfrm>
            <a:off x="0" y="361950"/>
            <a:ext cx="9144000" cy="180975"/>
          </a:xfrm>
          <a:prstGeom prst="rect">
            <a:avLst/>
          </a:prstGeom>
          <a:solidFill>
            <a:schemeClr val="bg1"/>
          </a:solidFill>
          <a:ln w="9525" algn="ctr">
            <a:noFill/>
            <a:round/>
            <a:headEnd/>
            <a:tailEnd/>
          </a:ln>
        </p:spPr>
        <p:txBody>
          <a:bodyPr/>
          <a:lstStyle/>
          <a:p>
            <a:pPr eaLnBrk="0" hangingPunct="0"/>
            <a:endParaRPr lang="en-US"/>
          </a:p>
        </p:txBody>
      </p:sp>
      <p:grpSp>
        <p:nvGrpSpPr>
          <p:cNvPr id="43011" name="Group 470"/>
          <p:cNvGrpSpPr>
            <a:grpSpLocks/>
          </p:cNvGrpSpPr>
          <p:nvPr/>
        </p:nvGrpSpPr>
        <p:grpSpPr bwMode="auto">
          <a:xfrm>
            <a:off x="73025" y="3581400"/>
            <a:ext cx="8915400" cy="2505075"/>
            <a:chOff x="73025" y="3581400"/>
            <a:chExt cx="8915400" cy="2505075"/>
          </a:xfrm>
        </p:grpSpPr>
        <p:cxnSp>
          <p:nvCxnSpPr>
            <p:cNvPr id="258" name="Straight Arrow Connector 257"/>
            <p:cNvCxnSpPr/>
            <p:nvPr/>
          </p:nvCxnSpPr>
          <p:spPr>
            <a:xfrm rot="16200000" flipH="1">
              <a:off x="3571081" y="4553744"/>
              <a:ext cx="668338" cy="0"/>
            </a:xfrm>
            <a:prstGeom prst="straightConnector1">
              <a:avLst/>
            </a:prstGeom>
            <a:ln w="25400">
              <a:solidFill>
                <a:schemeClr val="bg2">
                  <a:lumMod val="40000"/>
                  <a:lumOff val="6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rot="16200000" flipH="1">
              <a:off x="7575550" y="4575176"/>
              <a:ext cx="617537" cy="4762"/>
            </a:xfrm>
            <a:prstGeom prst="straightConnector1">
              <a:avLst/>
            </a:prstGeom>
            <a:ln w="25400">
              <a:solidFill>
                <a:schemeClr val="bg2">
                  <a:lumMod val="40000"/>
                  <a:lumOff val="6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6200000" flipH="1">
              <a:off x="7139781" y="5307807"/>
              <a:ext cx="835025" cy="1588"/>
            </a:xfrm>
            <a:prstGeom prst="straightConnector1">
              <a:avLst/>
            </a:prstGeom>
            <a:ln w="25400">
              <a:solidFill>
                <a:schemeClr val="bg2">
                  <a:lumMod val="40000"/>
                  <a:lumOff val="6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H="1">
              <a:off x="5930106" y="5307807"/>
              <a:ext cx="835025" cy="1588"/>
            </a:xfrm>
            <a:prstGeom prst="straightConnector1">
              <a:avLst/>
            </a:prstGeom>
            <a:ln w="25400">
              <a:solidFill>
                <a:schemeClr val="bg2">
                  <a:lumMod val="40000"/>
                  <a:lumOff val="6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4791075" y="5302251"/>
              <a:ext cx="835025" cy="0"/>
            </a:xfrm>
            <a:prstGeom prst="straightConnector1">
              <a:avLst/>
            </a:prstGeom>
            <a:ln w="25400">
              <a:solidFill>
                <a:schemeClr val="bg2">
                  <a:lumMod val="40000"/>
                  <a:lumOff val="6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4248150" y="5307013"/>
              <a:ext cx="835025" cy="0"/>
            </a:xfrm>
            <a:prstGeom prst="straightConnector1">
              <a:avLst/>
            </a:prstGeom>
            <a:ln w="25400">
              <a:solidFill>
                <a:schemeClr val="bg2">
                  <a:lumMod val="40000"/>
                  <a:lumOff val="6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H="1">
              <a:off x="2621756" y="5450682"/>
              <a:ext cx="604837" cy="0"/>
            </a:xfrm>
            <a:prstGeom prst="straightConnector1">
              <a:avLst/>
            </a:prstGeom>
            <a:ln w="22225">
              <a:solidFill>
                <a:schemeClr val="accent2">
                  <a:lumMod val="60000"/>
                  <a:lumOff val="4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200000" flipH="1">
              <a:off x="4602956" y="4580732"/>
              <a:ext cx="604837" cy="0"/>
            </a:xfrm>
            <a:prstGeom prst="straightConnector1">
              <a:avLst/>
            </a:prstGeom>
            <a:ln w="25400">
              <a:solidFill>
                <a:schemeClr val="bg2">
                  <a:lumMod val="40000"/>
                  <a:lumOff val="6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a:off x="885825" y="3959225"/>
              <a:ext cx="1819275" cy="3175"/>
            </a:xfrm>
            <a:prstGeom prst="line">
              <a:avLst/>
            </a:prstGeom>
            <a:ln w="22225">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0800000">
              <a:off x="2711450" y="4214813"/>
              <a:ext cx="1225550" cy="1587"/>
            </a:xfrm>
            <a:prstGeom prst="line">
              <a:avLst/>
            </a:prstGeom>
            <a:ln w="22225">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3387725" y="4718050"/>
              <a:ext cx="333375" cy="3175"/>
            </a:xfrm>
            <a:prstGeom prst="straightConnector1">
              <a:avLst/>
            </a:prstGeom>
            <a:ln w="25400">
              <a:solidFill>
                <a:schemeClr val="bg2">
                  <a:lumMod val="40000"/>
                  <a:lumOff val="6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6200000" flipH="1">
              <a:off x="3790950" y="5303838"/>
              <a:ext cx="835025" cy="0"/>
            </a:xfrm>
            <a:prstGeom prst="straightConnector1">
              <a:avLst/>
            </a:prstGeom>
            <a:ln w="25400">
              <a:solidFill>
                <a:schemeClr val="bg2">
                  <a:lumMod val="40000"/>
                  <a:lumOff val="6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706438" y="5557838"/>
              <a:ext cx="2914650" cy="169862"/>
            </a:xfrm>
            <a:prstGeom prst="rect">
              <a:avLst/>
            </a:prstGeom>
            <a:solidFill>
              <a:schemeClr val="bg2">
                <a:lumMod val="40000"/>
                <a:lumOff val="60000"/>
              </a:schemeClr>
            </a:solidFill>
            <a:ln w="22225">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57" name="Rounded Rectangle 56"/>
            <p:cNvSpPr/>
            <p:nvPr/>
          </p:nvSpPr>
          <p:spPr>
            <a:xfrm>
              <a:off x="2609850" y="5291138"/>
              <a:ext cx="1323975" cy="738187"/>
            </a:xfrm>
            <a:prstGeom prst="roundRect">
              <a:avLst/>
            </a:prstGeom>
            <a:solidFill>
              <a:schemeClr val="bg2">
                <a:lumMod val="40000"/>
                <a:lumOff val="60000"/>
              </a:schemeClr>
            </a:solidFill>
            <a:ln w="22225">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pic>
          <p:nvPicPr>
            <p:cNvPr id="58" name="Picture 17" descr="Server HIS Host Integration"/>
            <p:cNvPicPr>
              <a:picLocks noChangeAspect="1" noChangeArrowheads="1"/>
            </p:cNvPicPr>
            <p:nvPr/>
          </p:nvPicPr>
          <p:blipFill>
            <a:blip r:embed="rId3">
              <a:duotone>
                <a:schemeClr val="bg2">
                  <a:shade val="45000"/>
                  <a:satMod val="135000"/>
                </a:schemeClr>
                <a:prstClr val="white"/>
              </a:duotone>
            </a:blip>
            <a:srcRect/>
            <a:stretch>
              <a:fillRect/>
            </a:stretch>
          </p:blipFill>
          <p:spPr bwMode="auto">
            <a:xfrm>
              <a:off x="2337612" y="3747301"/>
              <a:ext cx="388938" cy="600075"/>
            </a:xfrm>
            <a:prstGeom prst="rect">
              <a:avLst/>
            </a:prstGeom>
            <a:noFill/>
            <a:ln w="9525">
              <a:noFill/>
              <a:miter lim="800000"/>
              <a:headEnd/>
              <a:tailEnd/>
            </a:ln>
          </p:spPr>
        </p:pic>
        <p:grpSp>
          <p:nvGrpSpPr>
            <p:cNvPr id="43183" name="Group 18"/>
            <p:cNvGrpSpPr>
              <a:grpSpLocks/>
            </p:cNvGrpSpPr>
            <p:nvPr/>
          </p:nvGrpSpPr>
          <p:grpSpPr bwMode="auto">
            <a:xfrm>
              <a:off x="7421563" y="5245100"/>
              <a:ext cx="377825" cy="511175"/>
              <a:chOff x="2112" y="1776"/>
              <a:chExt cx="336" cy="436"/>
            </a:xfrm>
          </p:grpSpPr>
          <p:pic>
            <p:nvPicPr>
              <p:cNvPr id="60" name="Picture 19" descr="Server sm"/>
              <p:cNvPicPr>
                <a:picLocks noChangeAspect="1" noChangeArrowheads="1"/>
              </p:cNvPicPr>
              <p:nvPr/>
            </p:nvPicPr>
            <p:blipFill>
              <a:blip r:embed="rId4">
                <a:duotone>
                  <a:schemeClr val="bg2">
                    <a:shade val="45000"/>
                    <a:satMod val="135000"/>
                  </a:schemeClr>
                  <a:prstClr val="white"/>
                </a:duotone>
              </a:blip>
              <a:srcRect/>
              <a:stretch>
                <a:fillRect/>
              </a:stretch>
            </p:blipFill>
            <p:spPr bwMode="auto">
              <a:xfrm>
                <a:off x="2112" y="1776"/>
                <a:ext cx="297" cy="436"/>
              </a:xfrm>
              <a:prstGeom prst="rect">
                <a:avLst/>
              </a:prstGeom>
              <a:noFill/>
              <a:ln w="9525" algn="ctr">
                <a:noFill/>
                <a:miter lim="800000"/>
                <a:headEnd/>
                <a:tailEnd/>
              </a:ln>
            </p:spPr>
          </p:pic>
          <p:sp>
            <p:nvSpPr>
              <p:cNvPr id="61" name="AutoShape 20"/>
              <p:cNvSpPr>
                <a:spLocks noChangeArrowheads="1"/>
              </p:cNvSpPr>
              <p:nvPr/>
            </p:nvSpPr>
            <p:spPr bwMode="auto">
              <a:xfrm>
                <a:off x="2304" y="2016"/>
                <a:ext cx="144" cy="192"/>
              </a:xfrm>
              <a:prstGeom prst="can">
                <a:avLst>
                  <a:gd name="adj" fmla="val 56944"/>
                </a:avLst>
              </a:prstGeom>
              <a:gradFill rotWithShape="1">
                <a:gsLst>
                  <a:gs pos="0">
                    <a:schemeClr val="bg2">
                      <a:lumMod val="60000"/>
                      <a:lumOff val="40000"/>
                    </a:schemeClr>
                  </a:gs>
                  <a:gs pos="50000">
                    <a:schemeClr val="bg1"/>
                  </a:gs>
                  <a:gs pos="100000">
                    <a:schemeClr val="bg2">
                      <a:lumMod val="60000"/>
                      <a:lumOff val="40000"/>
                    </a:schemeClr>
                  </a:gs>
                </a:gsLst>
                <a:lin ang="0" scaled="1"/>
              </a:gradFill>
              <a:ln w="9525">
                <a:solidFill>
                  <a:srgbClr val="808080"/>
                </a:solidFill>
                <a:round/>
                <a:headEnd/>
                <a:tailEnd/>
              </a:ln>
              <a:effectLst/>
            </p:spPr>
            <p:txBody>
              <a:bodyPr wrap="none" anchor="ctr"/>
              <a:lstStyle/>
              <a:p>
                <a:pPr eaLnBrk="0" hangingPunct="0">
                  <a:defRPr/>
                </a:pPr>
                <a:endParaRPr lang="en-US" dirty="0">
                  <a:ea typeface="ＭＳ Ｐゴシック" pitchFamily="1" charset="-128"/>
                  <a:cs typeface="+mn-cs"/>
                </a:endParaRPr>
              </a:p>
            </p:txBody>
          </p:sp>
        </p:grpSp>
        <p:pic>
          <p:nvPicPr>
            <p:cNvPr id="62" name="Picture 22" descr="RTC Server sm"/>
            <p:cNvPicPr>
              <a:picLocks noChangeAspect="1" noChangeArrowheads="1"/>
            </p:cNvPicPr>
            <p:nvPr/>
          </p:nvPicPr>
          <p:blipFill>
            <a:blip r:embed="rId5">
              <a:duotone>
                <a:schemeClr val="bg2">
                  <a:shade val="45000"/>
                  <a:satMod val="135000"/>
                </a:schemeClr>
                <a:prstClr val="white"/>
              </a:duotone>
            </a:blip>
            <a:srcRect/>
            <a:stretch>
              <a:fillRect/>
            </a:stretch>
          </p:blipFill>
          <p:spPr bwMode="auto">
            <a:xfrm>
              <a:off x="2820988" y="5384800"/>
              <a:ext cx="366712" cy="554038"/>
            </a:xfrm>
            <a:prstGeom prst="rect">
              <a:avLst/>
            </a:prstGeom>
            <a:noFill/>
            <a:ln w="9525">
              <a:noFill/>
              <a:miter lim="800000"/>
              <a:headEnd/>
              <a:tailEnd/>
            </a:ln>
          </p:spPr>
        </p:pic>
        <p:pic>
          <p:nvPicPr>
            <p:cNvPr id="69" name="Picture 64" descr="Server sm"/>
            <p:cNvPicPr>
              <a:picLocks noChangeAspect="1" noChangeArrowheads="1"/>
            </p:cNvPicPr>
            <p:nvPr/>
          </p:nvPicPr>
          <p:blipFill>
            <a:blip r:embed="rId6">
              <a:duotone>
                <a:schemeClr val="bg2">
                  <a:shade val="45000"/>
                  <a:satMod val="135000"/>
                </a:schemeClr>
                <a:prstClr val="white"/>
              </a:duotone>
            </a:blip>
            <a:srcRect/>
            <a:stretch>
              <a:fillRect/>
            </a:stretch>
          </p:blipFill>
          <p:spPr bwMode="auto">
            <a:xfrm>
              <a:off x="4079875" y="5227638"/>
              <a:ext cx="347663" cy="525462"/>
            </a:xfrm>
            <a:prstGeom prst="rect">
              <a:avLst/>
            </a:prstGeom>
            <a:noFill/>
            <a:ln w="9525" algn="ctr">
              <a:noFill/>
              <a:miter lim="800000"/>
              <a:headEnd/>
              <a:tailEnd/>
            </a:ln>
          </p:spPr>
        </p:pic>
        <p:sp>
          <p:nvSpPr>
            <p:cNvPr id="71" name="Rounded Rectangle 70"/>
            <p:cNvSpPr/>
            <p:nvPr/>
          </p:nvSpPr>
          <p:spPr>
            <a:xfrm>
              <a:off x="103188" y="4867275"/>
              <a:ext cx="8885237" cy="46038"/>
            </a:xfrm>
            <a:prstGeom prst="roundRect">
              <a:avLst>
                <a:gd name="adj" fmla="val 50000"/>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pic>
          <p:nvPicPr>
            <p:cNvPr id="72" name="Picture 22" descr="RTC Server sm"/>
            <p:cNvPicPr>
              <a:picLocks noChangeAspect="1" noChangeArrowheads="1"/>
            </p:cNvPicPr>
            <p:nvPr/>
          </p:nvPicPr>
          <p:blipFill>
            <a:blip r:embed="rId5">
              <a:duotone>
                <a:schemeClr val="bg2">
                  <a:shade val="45000"/>
                  <a:satMod val="135000"/>
                </a:schemeClr>
                <a:prstClr val="white"/>
              </a:duotone>
            </a:blip>
            <a:srcRect/>
            <a:stretch>
              <a:fillRect/>
            </a:stretch>
          </p:blipFill>
          <p:spPr bwMode="auto">
            <a:xfrm>
              <a:off x="3355975" y="5394325"/>
              <a:ext cx="366713" cy="554038"/>
            </a:xfrm>
            <a:prstGeom prst="rect">
              <a:avLst/>
            </a:prstGeom>
            <a:noFill/>
            <a:ln w="9525">
              <a:noFill/>
              <a:miter lim="800000"/>
              <a:headEnd/>
              <a:tailEnd/>
            </a:ln>
          </p:spPr>
        </p:pic>
        <p:grpSp>
          <p:nvGrpSpPr>
            <p:cNvPr id="43188" name="Group 206"/>
            <p:cNvGrpSpPr>
              <a:grpSpLocks/>
            </p:cNvGrpSpPr>
            <p:nvPr/>
          </p:nvGrpSpPr>
          <p:grpSpPr bwMode="auto">
            <a:xfrm>
              <a:off x="6210300" y="5226050"/>
              <a:ext cx="457200" cy="590550"/>
              <a:chOff x="7067550" y="4772026"/>
              <a:chExt cx="457200" cy="590550"/>
            </a:xfrm>
          </p:grpSpPr>
          <p:pic>
            <p:nvPicPr>
              <p:cNvPr id="78" name="Picture 50" descr="Server sm"/>
              <p:cNvPicPr>
                <a:picLocks noChangeAspect="1" noChangeArrowheads="1"/>
              </p:cNvPicPr>
              <p:nvPr/>
            </p:nvPicPr>
            <p:blipFill>
              <a:blip r:embed="rId7">
                <a:duotone>
                  <a:schemeClr val="bg2">
                    <a:shade val="45000"/>
                    <a:satMod val="135000"/>
                  </a:schemeClr>
                  <a:prstClr val="white"/>
                </a:duotone>
              </a:blip>
              <a:srcRect/>
              <a:stretch>
                <a:fillRect/>
              </a:stretch>
            </p:blipFill>
            <p:spPr bwMode="auto">
              <a:xfrm>
                <a:off x="7067550" y="4772026"/>
                <a:ext cx="352426" cy="551420"/>
              </a:xfrm>
              <a:prstGeom prst="rect">
                <a:avLst/>
              </a:prstGeom>
              <a:noFill/>
              <a:ln w="9525" algn="ctr">
                <a:noFill/>
                <a:miter lim="800000"/>
                <a:headEnd/>
                <a:tailEnd/>
              </a:ln>
            </p:spPr>
          </p:pic>
          <p:pic>
            <p:nvPicPr>
              <p:cNvPr id="79" name="Picture 53" descr="blue-user"/>
              <p:cNvPicPr>
                <a:picLocks noChangeAspect="1" noChangeArrowheads="1"/>
              </p:cNvPicPr>
              <p:nvPr/>
            </p:nvPicPr>
            <p:blipFill>
              <a:blip r:embed="rId8">
                <a:duotone>
                  <a:schemeClr val="bg2">
                    <a:shade val="45000"/>
                    <a:satMod val="135000"/>
                  </a:schemeClr>
                  <a:prstClr val="white"/>
                </a:duotone>
              </a:blip>
              <a:srcRect/>
              <a:stretch>
                <a:fillRect/>
              </a:stretch>
            </p:blipFill>
            <p:spPr bwMode="auto">
              <a:xfrm>
                <a:off x="7236674" y="5192671"/>
                <a:ext cx="131551" cy="169905"/>
              </a:xfrm>
              <a:prstGeom prst="rect">
                <a:avLst/>
              </a:prstGeom>
              <a:noFill/>
              <a:ln w="9525">
                <a:noFill/>
                <a:miter lim="800000"/>
                <a:headEnd/>
                <a:tailEnd/>
              </a:ln>
            </p:spPr>
          </p:pic>
          <p:pic>
            <p:nvPicPr>
              <p:cNvPr id="80" name="Picture 26"/>
              <p:cNvPicPr>
                <a:picLocks noChangeAspect="1" noChangeArrowheads="1"/>
              </p:cNvPicPr>
              <p:nvPr/>
            </p:nvPicPr>
            <p:blipFill>
              <a:blip r:embed="rId9">
                <a:duotone>
                  <a:schemeClr val="bg2">
                    <a:shade val="45000"/>
                    <a:satMod val="135000"/>
                  </a:schemeClr>
                  <a:prstClr val="white"/>
                </a:duotone>
              </a:blip>
              <a:srcRect/>
              <a:stretch>
                <a:fillRect/>
              </a:stretch>
            </p:blipFill>
            <p:spPr bwMode="auto">
              <a:xfrm>
                <a:off x="7300913" y="4943475"/>
                <a:ext cx="223837" cy="226744"/>
              </a:xfrm>
              <a:prstGeom prst="rect">
                <a:avLst/>
              </a:prstGeom>
              <a:noFill/>
              <a:ln w="9525">
                <a:noFill/>
                <a:miter lim="800000"/>
                <a:headEnd/>
                <a:tailEnd/>
              </a:ln>
            </p:spPr>
          </p:pic>
        </p:grpSp>
        <p:grpSp>
          <p:nvGrpSpPr>
            <p:cNvPr id="43189" name="Group 304"/>
            <p:cNvGrpSpPr>
              <a:grpSpLocks/>
            </p:cNvGrpSpPr>
            <p:nvPr/>
          </p:nvGrpSpPr>
          <p:grpSpPr bwMode="auto">
            <a:xfrm>
              <a:off x="5099050" y="5211763"/>
              <a:ext cx="533400" cy="628650"/>
              <a:chOff x="6191250" y="4810126"/>
              <a:chExt cx="533401" cy="628650"/>
            </a:xfrm>
          </p:grpSpPr>
          <p:pic>
            <p:nvPicPr>
              <p:cNvPr id="88" name="Picture 25"/>
              <p:cNvPicPr>
                <a:picLocks noChangeAspect="1" noChangeArrowheads="1"/>
              </p:cNvPicPr>
              <p:nvPr/>
            </p:nvPicPr>
            <p:blipFill>
              <a:blip r:embed="rId10">
                <a:duotone>
                  <a:schemeClr val="bg2">
                    <a:shade val="45000"/>
                    <a:satMod val="135000"/>
                  </a:schemeClr>
                  <a:prstClr val="white"/>
                </a:duotone>
              </a:blip>
              <a:srcRect/>
              <a:stretch>
                <a:fillRect/>
              </a:stretch>
            </p:blipFill>
            <p:spPr bwMode="auto">
              <a:xfrm>
                <a:off x="6491289" y="5124450"/>
                <a:ext cx="233362" cy="281516"/>
              </a:xfrm>
              <a:prstGeom prst="rect">
                <a:avLst/>
              </a:prstGeom>
              <a:noFill/>
              <a:ln w="9525">
                <a:noFill/>
                <a:miter lim="800000"/>
                <a:headEnd/>
                <a:tailEnd/>
              </a:ln>
            </p:spPr>
          </p:pic>
          <p:pic>
            <p:nvPicPr>
              <p:cNvPr id="89" name="Picture 50" descr="Server sm"/>
              <p:cNvPicPr>
                <a:picLocks noChangeAspect="1" noChangeArrowheads="1"/>
              </p:cNvPicPr>
              <p:nvPr/>
            </p:nvPicPr>
            <p:blipFill>
              <a:blip r:embed="rId7">
                <a:duotone>
                  <a:schemeClr val="bg2">
                    <a:shade val="45000"/>
                    <a:satMod val="135000"/>
                  </a:schemeClr>
                  <a:prstClr val="white"/>
                </a:duotone>
              </a:blip>
              <a:srcRect/>
              <a:stretch>
                <a:fillRect/>
              </a:stretch>
            </p:blipFill>
            <p:spPr bwMode="auto">
              <a:xfrm>
                <a:off x="6191250" y="4810126"/>
                <a:ext cx="352426" cy="551420"/>
              </a:xfrm>
              <a:prstGeom prst="rect">
                <a:avLst/>
              </a:prstGeom>
              <a:noFill/>
              <a:ln w="9525" algn="ctr">
                <a:noFill/>
                <a:miter lim="800000"/>
                <a:headEnd/>
                <a:tailEnd/>
              </a:ln>
            </p:spPr>
          </p:pic>
          <p:pic>
            <p:nvPicPr>
              <p:cNvPr id="90" name="Picture 53" descr="blue-user"/>
              <p:cNvPicPr>
                <a:picLocks noChangeAspect="1" noChangeArrowheads="1"/>
              </p:cNvPicPr>
              <p:nvPr/>
            </p:nvPicPr>
            <p:blipFill>
              <a:blip r:embed="rId8">
                <a:duotone>
                  <a:schemeClr val="bg2">
                    <a:shade val="45000"/>
                    <a:satMod val="135000"/>
                  </a:schemeClr>
                  <a:prstClr val="white"/>
                </a:duotone>
              </a:blip>
              <a:srcRect/>
              <a:stretch>
                <a:fillRect/>
              </a:stretch>
            </p:blipFill>
            <p:spPr bwMode="auto">
              <a:xfrm>
                <a:off x="6369899" y="5268871"/>
                <a:ext cx="131551" cy="169905"/>
              </a:xfrm>
              <a:prstGeom prst="rect">
                <a:avLst/>
              </a:prstGeom>
              <a:noFill/>
              <a:ln w="9525">
                <a:noFill/>
                <a:miter lim="800000"/>
                <a:headEnd/>
                <a:tailEnd/>
              </a:ln>
            </p:spPr>
          </p:pic>
        </p:grpSp>
        <p:sp>
          <p:nvSpPr>
            <p:cNvPr id="134" name="Cloud"/>
            <p:cNvSpPr>
              <a:spLocks noChangeAspect="1" noEditPoints="1" noChangeArrowheads="1"/>
            </p:cNvSpPr>
            <p:nvPr/>
          </p:nvSpPr>
          <p:spPr bwMode="auto">
            <a:xfrm rot="861579">
              <a:off x="563563" y="3689350"/>
              <a:ext cx="1211262" cy="100171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chemeClr val="bg2">
                    <a:lumMod val="40000"/>
                    <a:lumOff val="60000"/>
                  </a:schemeClr>
                </a:gs>
                <a:gs pos="32001">
                  <a:schemeClr val="bg2">
                    <a:lumMod val="40000"/>
                    <a:lumOff val="60000"/>
                  </a:schemeClr>
                </a:gs>
                <a:gs pos="50000">
                  <a:srgbClr val="FFFFFF"/>
                </a:gs>
                <a:gs pos="100000">
                  <a:schemeClr val="bg2">
                    <a:lumMod val="60000"/>
                    <a:lumOff val="40000"/>
                  </a:schemeClr>
                </a:gs>
              </a:gsLst>
              <a:lin ang="2400000"/>
            </a:gradFill>
            <a:ln w="9525">
              <a:noFill/>
              <a:miter lim="800000"/>
              <a:headEnd/>
              <a:tailEnd/>
            </a:ln>
          </p:spPr>
          <p:txBody>
            <a:bodyPr/>
            <a:lstStyle/>
            <a:p>
              <a:pPr eaLnBrk="0" hangingPunct="0">
                <a:defRPr/>
              </a:pPr>
              <a:endParaRPr lang="en-US" dirty="0">
                <a:ea typeface="ＭＳ Ｐゴシック" pitchFamily="1" charset="-128"/>
                <a:cs typeface="+mn-cs"/>
              </a:endParaRPr>
            </a:p>
          </p:txBody>
        </p:sp>
        <p:pic>
          <p:nvPicPr>
            <p:cNvPr id="135" name="Picture 76" descr="phone"/>
            <p:cNvPicPr>
              <a:picLocks noChangeAspect="1" noChangeArrowheads="1"/>
            </p:cNvPicPr>
            <p:nvPr/>
          </p:nvPicPr>
          <p:blipFill>
            <a:blip r:embed="rId11">
              <a:duotone>
                <a:schemeClr val="bg2">
                  <a:shade val="45000"/>
                  <a:satMod val="135000"/>
                </a:schemeClr>
                <a:prstClr val="white"/>
              </a:duotone>
            </a:blip>
            <a:srcRect/>
            <a:stretch>
              <a:fillRect/>
            </a:stretch>
          </p:blipFill>
          <p:spPr bwMode="auto">
            <a:xfrm>
              <a:off x="838200" y="3949700"/>
              <a:ext cx="255588" cy="255588"/>
            </a:xfrm>
            <a:prstGeom prst="rect">
              <a:avLst/>
            </a:prstGeom>
            <a:noFill/>
            <a:ln w="9525">
              <a:noFill/>
              <a:miter lim="800000"/>
              <a:headEnd/>
              <a:tailEnd/>
            </a:ln>
          </p:spPr>
        </p:pic>
        <p:pic>
          <p:nvPicPr>
            <p:cNvPr id="136" name="Picture 76" descr="phone"/>
            <p:cNvPicPr>
              <a:picLocks noChangeAspect="1" noChangeArrowheads="1"/>
            </p:cNvPicPr>
            <p:nvPr/>
          </p:nvPicPr>
          <p:blipFill>
            <a:blip r:embed="rId11">
              <a:duotone>
                <a:schemeClr val="bg2">
                  <a:shade val="45000"/>
                  <a:satMod val="135000"/>
                </a:schemeClr>
                <a:prstClr val="white"/>
              </a:duotone>
            </a:blip>
            <a:srcRect/>
            <a:stretch>
              <a:fillRect/>
            </a:stretch>
          </p:blipFill>
          <p:spPr bwMode="auto">
            <a:xfrm>
              <a:off x="1400175" y="3952875"/>
              <a:ext cx="255588" cy="254000"/>
            </a:xfrm>
            <a:prstGeom prst="rect">
              <a:avLst/>
            </a:prstGeom>
            <a:noFill/>
            <a:ln w="9525">
              <a:noFill/>
              <a:miter lim="800000"/>
              <a:headEnd/>
              <a:tailEnd/>
            </a:ln>
          </p:spPr>
        </p:pic>
        <p:pic>
          <p:nvPicPr>
            <p:cNvPr id="137" name="Picture 76" descr="phone"/>
            <p:cNvPicPr>
              <a:picLocks noChangeAspect="1" noChangeArrowheads="1"/>
            </p:cNvPicPr>
            <p:nvPr/>
          </p:nvPicPr>
          <p:blipFill>
            <a:blip r:embed="rId11">
              <a:duotone>
                <a:schemeClr val="bg2">
                  <a:shade val="45000"/>
                  <a:satMod val="135000"/>
                </a:schemeClr>
                <a:prstClr val="white"/>
              </a:duotone>
            </a:blip>
            <a:srcRect/>
            <a:stretch>
              <a:fillRect/>
            </a:stretch>
          </p:blipFill>
          <p:spPr bwMode="auto">
            <a:xfrm>
              <a:off x="1096963" y="4200525"/>
              <a:ext cx="255587" cy="255588"/>
            </a:xfrm>
            <a:prstGeom prst="rect">
              <a:avLst/>
            </a:prstGeom>
            <a:noFill/>
            <a:ln w="9525">
              <a:noFill/>
              <a:miter lim="800000"/>
              <a:headEnd/>
              <a:tailEnd/>
            </a:ln>
          </p:spPr>
        </p:pic>
        <p:pic>
          <p:nvPicPr>
            <p:cNvPr id="151" name="Picture 148" descr="Mobile cell Phone"/>
            <p:cNvPicPr>
              <a:picLocks noChangeAspect="1" noChangeArrowheads="1"/>
            </p:cNvPicPr>
            <p:nvPr/>
          </p:nvPicPr>
          <p:blipFill>
            <a:blip r:embed="rId12">
              <a:duotone>
                <a:schemeClr val="bg2">
                  <a:shade val="45000"/>
                  <a:satMod val="135000"/>
                </a:schemeClr>
                <a:prstClr val="white"/>
              </a:duotone>
            </a:blip>
            <a:srcRect/>
            <a:stretch>
              <a:fillRect/>
            </a:stretch>
          </p:blipFill>
          <p:spPr bwMode="auto">
            <a:xfrm>
              <a:off x="131763" y="3581400"/>
              <a:ext cx="155575" cy="371475"/>
            </a:xfrm>
            <a:prstGeom prst="rect">
              <a:avLst/>
            </a:prstGeom>
            <a:noFill/>
            <a:ln w="9525">
              <a:noFill/>
              <a:miter lim="800000"/>
              <a:headEnd/>
              <a:tailEnd/>
            </a:ln>
          </p:spPr>
        </p:pic>
        <p:sp>
          <p:nvSpPr>
            <p:cNvPr id="152" name="Cloud"/>
            <p:cNvSpPr>
              <a:spLocks noChangeAspect="1" noEditPoints="1" noChangeArrowheads="1"/>
            </p:cNvSpPr>
            <p:nvPr/>
          </p:nvSpPr>
          <p:spPr bwMode="auto">
            <a:xfrm rot="314361">
              <a:off x="5888038" y="3689350"/>
              <a:ext cx="2265362" cy="100806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32000">
                  <a:schemeClr val="bg1"/>
                </a:gs>
                <a:gs pos="32000">
                  <a:schemeClr val="bg2">
                    <a:lumMod val="40000"/>
                    <a:lumOff val="60000"/>
                  </a:schemeClr>
                </a:gs>
                <a:gs pos="68000">
                  <a:schemeClr val="bg2">
                    <a:lumMod val="20000"/>
                    <a:lumOff val="80000"/>
                  </a:schemeClr>
                </a:gs>
              </a:gsLst>
              <a:lin ang="14400000" scaled="0"/>
              <a:tileRect/>
            </a:gradFill>
            <a:ln w="9525">
              <a:noFill/>
              <a:miter lim="800000"/>
              <a:headEnd/>
              <a:tailEnd/>
            </a:ln>
            <a:effectLst/>
          </p:spPr>
          <p:txBody>
            <a:bodyPr/>
            <a:lstStyle/>
            <a:p>
              <a:pPr eaLnBrk="0" hangingPunct="0">
                <a:defRPr/>
              </a:pPr>
              <a:endParaRPr lang="en-US" dirty="0">
                <a:ea typeface="ＭＳ Ｐゴシック" pitchFamily="1" charset="-128"/>
                <a:cs typeface="+mn-cs"/>
              </a:endParaRPr>
            </a:p>
          </p:txBody>
        </p:sp>
        <p:pic>
          <p:nvPicPr>
            <p:cNvPr id="154" name="Picture 74" descr="laptop notebook portable Computer"/>
            <p:cNvPicPr>
              <a:picLocks noChangeAspect="1" noChangeArrowheads="1"/>
            </p:cNvPicPr>
            <p:nvPr/>
          </p:nvPicPr>
          <p:blipFill>
            <a:blip r:embed="rId13">
              <a:duotone>
                <a:schemeClr val="bg2">
                  <a:shade val="45000"/>
                  <a:satMod val="135000"/>
                </a:schemeClr>
                <a:prstClr val="white"/>
              </a:duotone>
            </a:blip>
            <a:srcRect/>
            <a:stretch>
              <a:fillRect/>
            </a:stretch>
          </p:blipFill>
          <p:spPr bwMode="auto">
            <a:xfrm>
              <a:off x="7047837" y="3849688"/>
              <a:ext cx="311150" cy="295275"/>
            </a:xfrm>
            <a:prstGeom prst="rect">
              <a:avLst/>
            </a:prstGeom>
            <a:noFill/>
            <a:ln w="9525">
              <a:noFill/>
              <a:miter lim="800000"/>
              <a:headEnd/>
              <a:tailEnd/>
            </a:ln>
          </p:spPr>
        </p:pic>
        <p:pic>
          <p:nvPicPr>
            <p:cNvPr id="156" name="Picture 44" descr="PC with flat panel"/>
            <p:cNvPicPr>
              <a:picLocks noChangeAspect="1" noChangeArrowheads="1"/>
            </p:cNvPicPr>
            <p:nvPr/>
          </p:nvPicPr>
          <p:blipFill>
            <a:blip r:embed="rId14">
              <a:duotone>
                <a:schemeClr val="bg2">
                  <a:shade val="45000"/>
                  <a:satMod val="135000"/>
                </a:schemeClr>
                <a:prstClr val="white"/>
              </a:duotone>
            </a:blip>
            <a:srcRect/>
            <a:stretch>
              <a:fillRect/>
            </a:stretch>
          </p:blipFill>
          <p:spPr bwMode="auto">
            <a:xfrm>
              <a:off x="6214400" y="3787775"/>
              <a:ext cx="325437" cy="325438"/>
            </a:xfrm>
            <a:prstGeom prst="rect">
              <a:avLst/>
            </a:prstGeom>
            <a:noFill/>
            <a:ln w="9525">
              <a:noFill/>
              <a:miter lim="800000"/>
              <a:headEnd/>
              <a:tailEnd/>
            </a:ln>
          </p:spPr>
        </p:pic>
        <p:pic>
          <p:nvPicPr>
            <p:cNvPr id="157" name="Picture 110" descr="Pocket PC pda"/>
            <p:cNvPicPr>
              <a:picLocks noChangeAspect="1" noChangeArrowheads="1"/>
            </p:cNvPicPr>
            <p:nvPr/>
          </p:nvPicPr>
          <p:blipFill>
            <a:blip r:embed="rId15">
              <a:duotone>
                <a:schemeClr val="bg2">
                  <a:shade val="45000"/>
                  <a:satMod val="135000"/>
                </a:schemeClr>
                <a:prstClr val="white"/>
              </a:duotone>
            </a:blip>
            <a:srcRect/>
            <a:stretch>
              <a:fillRect/>
            </a:stretch>
          </p:blipFill>
          <p:spPr bwMode="auto">
            <a:xfrm>
              <a:off x="6831937" y="4086225"/>
              <a:ext cx="165100" cy="311150"/>
            </a:xfrm>
            <a:prstGeom prst="rect">
              <a:avLst/>
            </a:prstGeom>
            <a:noFill/>
            <a:ln w="9525">
              <a:noFill/>
              <a:miter lim="800000"/>
              <a:headEnd/>
              <a:tailEnd/>
            </a:ln>
          </p:spPr>
        </p:pic>
        <p:pic>
          <p:nvPicPr>
            <p:cNvPr id="158" name="Picture 74" descr="laptop notebook portable Computer"/>
            <p:cNvPicPr>
              <a:picLocks noChangeAspect="1" noChangeArrowheads="1"/>
            </p:cNvPicPr>
            <p:nvPr/>
          </p:nvPicPr>
          <p:blipFill>
            <a:blip r:embed="rId13">
              <a:duotone>
                <a:schemeClr val="bg2">
                  <a:shade val="45000"/>
                  <a:satMod val="135000"/>
                </a:schemeClr>
                <a:prstClr val="white"/>
              </a:duotone>
            </a:blip>
            <a:srcRect/>
            <a:stretch>
              <a:fillRect/>
            </a:stretch>
          </p:blipFill>
          <p:spPr bwMode="auto">
            <a:xfrm>
              <a:off x="6285837" y="4157663"/>
              <a:ext cx="311150" cy="295275"/>
            </a:xfrm>
            <a:prstGeom prst="rect">
              <a:avLst/>
            </a:prstGeom>
            <a:noFill/>
            <a:ln w="9525">
              <a:noFill/>
              <a:miter lim="800000"/>
              <a:headEnd/>
              <a:tailEnd/>
            </a:ln>
          </p:spPr>
        </p:pic>
        <p:pic>
          <p:nvPicPr>
            <p:cNvPr id="159" name="Picture 44" descr="PC with flat panel"/>
            <p:cNvPicPr>
              <a:picLocks noChangeAspect="1" noChangeArrowheads="1"/>
            </p:cNvPicPr>
            <p:nvPr/>
          </p:nvPicPr>
          <p:blipFill>
            <a:blip r:embed="rId14">
              <a:duotone>
                <a:schemeClr val="bg2">
                  <a:shade val="45000"/>
                  <a:satMod val="135000"/>
                </a:schemeClr>
                <a:prstClr val="white"/>
              </a:duotone>
            </a:blip>
            <a:srcRect/>
            <a:stretch>
              <a:fillRect/>
            </a:stretch>
          </p:blipFill>
          <p:spPr bwMode="auto">
            <a:xfrm>
              <a:off x="7490750" y="3848100"/>
              <a:ext cx="325437" cy="327025"/>
            </a:xfrm>
            <a:prstGeom prst="rect">
              <a:avLst/>
            </a:prstGeom>
            <a:noFill/>
            <a:ln w="9525">
              <a:noFill/>
              <a:miter lim="800000"/>
              <a:headEnd/>
              <a:tailEnd/>
            </a:ln>
          </p:spPr>
        </p:pic>
        <p:pic>
          <p:nvPicPr>
            <p:cNvPr id="160" name="Picture 148" descr="Mobile cell Phone"/>
            <p:cNvPicPr>
              <a:picLocks noChangeAspect="1" noChangeArrowheads="1"/>
            </p:cNvPicPr>
            <p:nvPr/>
          </p:nvPicPr>
          <p:blipFill>
            <a:blip r:embed="rId16">
              <a:duotone>
                <a:schemeClr val="bg2">
                  <a:shade val="45000"/>
                  <a:satMod val="135000"/>
                </a:schemeClr>
                <a:prstClr val="white"/>
              </a:duotone>
            </a:blip>
            <a:srcRect/>
            <a:stretch>
              <a:fillRect/>
            </a:stretch>
          </p:blipFill>
          <p:spPr bwMode="auto">
            <a:xfrm>
              <a:off x="7347875" y="4105275"/>
              <a:ext cx="128587" cy="304800"/>
            </a:xfrm>
            <a:prstGeom prst="rect">
              <a:avLst/>
            </a:prstGeom>
            <a:noFill/>
            <a:ln w="9525">
              <a:noFill/>
              <a:miter lim="800000"/>
              <a:headEnd/>
              <a:tailEnd/>
            </a:ln>
          </p:spPr>
        </p:pic>
        <p:pic>
          <p:nvPicPr>
            <p:cNvPr id="161" name="Picture 148" descr="Mobile cell Phone"/>
            <p:cNvPicPr>
              <a:picLocks noChangeAspect="1" noChangeArrowheads="1"/>
            </p:cNvPicPr>
            <p:nvPr/>
          </p:nvPicPr>
          <p:blipFill>
            <a:blip r:embed="rId12">
              <a:duotone>
                <a:schemeClr val="bg2">
                  <a:shade val="45000"/>
                  <a:satMod val="135000"/>
                </a:schemeClr>
                <a:prstClr val="white"/>
              </a:duotone>
            </a:blip>
            <a:srcRect/>
            <a:stretch>
              <a:fillRect/>
            </a:stretch>
          </p:blipFill>
          <p:spPr bwMode="auto">
            <a:xfrm>
              <a:off x="146050" y="4343400"/>
              <a:ext cx="155575" cy="371475"/>
            </a:xfrm>
            <a:prstGeom prst="rect">
              <a:avLst/>
            </a:prstGeom>
            <a:noFill/>
            <a:ln w="9525">
              <a:noFill/>
              <a:miter lim="800000"/>
              <a:headEnd/>
              <a:tailEnd/>
            </a:ln>
          </p:spPr>
        </p:pic>
        <p:pic>
          <p:nvPicPr>
            <p:cNvPr id="164" name="Picture 17" descr="Server HIS Host Integration"/>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3219764" y="4429580"/>
              <a:ext cx="454265" cy="373762"/>
            </a:xfrm>
            <a:prstGeom prst="rect">
              <a:avLst/>
            </a:prstGeom>
            <a:noFill/>
          </p:spPr>
        </p:pic>
        <p:sp>
          <p:nvSpPr>
            <p:cNvPr id="165" name="Quad Arrow 164"/>
            <p:cNvSpPr/>
            <p:nvPr/>
          </p:nvSpPr>
          <p:spPr>
            <a:xfrm rot="2093633">
              <a:off x="3206750" y="4535488"/>
              <a:ext cx="269875" cy="212725"/>
            </a:xfrm>
            <a:prstGeom prst="quadArrow">
              <a:avLst>
                <a:gd name="adj1" fmla="val 9756"/>
                <a:gd name="adj2" fmla="val 14370"/>
                <a:gd name="adj3" fmla="val 225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166" name="AutoShape 175"/>
            <p:cNvSpPr>
              <a:spLocks noChangeArrowheads="1"/>
            </p:cNvSpPr>
            <p:nvPr/>
          </p:nvSpPr>
          <p:spPr bwMode="auto">
            <a:xfrm rot="20817691">
              <a:off x="304800" y="3697288"/>
              <a:ext cx="301625" cy="209550"/>
            </a:xfrm>
            <a:prstGeom prst="lightningBolt">
              <a:avLst/>
            </a:prstGeom>
            <a:solidFill>
              <a:schemeClr val="bg2">
                <a:lumMod val="40000"/>
                <a:lumOff val="60000"/>
              </a:schemeClr>
            </a:solidFill>
            <a:ln w="9525">
              <a:noFill/>
              <a:miter lim="800000"/>
              <a:headEnd/>
              <a:tailEnd/>
            </a:ln>
          </p:spPr>
          <p:txBody>
            <a:bodyPr wrap="none" anchor="ctr"/>
            <a:lstStyle/>
            <a:p>
              <a:pPr eaLnBrk="0" hangingPunct="0">
                <a:defRPr/>
              </a:pPr>
              <a:endParaRPr lang="en-US" dirty="0">
                <a:ea typeface="ＭＳ Ｐゴシック" pitchFamily="1" charset="-128"/>
                <a:cs typeface="+mn-cs"/>
              </a:endParaRPr>
            </a:p>
          </p:txBody>
        </p:sp>
        <p:sp>
          <p:nvSpPr>
            <p:cNvPr id="167" name="AutoShape 175"/>
            <p:cNvSpPr>
              <a:spLocks noChangeArrowheads="1"/>
            </p:cNvSpPr>
            <p:nvPr/>
          </p:nvSpPr>
          <p:spPr bwMode="auto">
            <a:xfrm rot="17331165">
              <a:off x="328612" y="4429126"/>
              <a:ext cx="301625" cy="209550"/>
            </a:xfrm>
            <a:prstGeom prst="lightningBolt">
              <a:avLst/>
            </a:prstGeom>
            <a:solidFill>
              <a:schemeClr val="bg2">
                <a:lumMod val="40000"/>
                <a:lumOff val="60000"/>
              </a:schemeClr>
            </a:solidFill>
            <a:ln w="9525">
              <a:noFill/>
              <a:miter lim="800000"/>
              <a:headEnd/>
              <a:tailEnd/>
            </a:ln>
          </p:spPr>
          <p:txBody>
            <a:bodyPr wrap="none" anchor="ctr"/>
            <a:lstStyle/>
            <a:p>
              <a:pPr eaLnBrk="0" hangingPunct="0">
                <a:defRPr/>
              </a:pPr>
              <a:endParaRPr lang="en-US" dirty="0">
                <a:ea typeface="ＭＳ Ｐゴシック" pitchFamily="1" charset="-128"/>
                <a:cs typeface="+mn-cs"/>
              </a:endParaRPr>
            </a:p>
          </p:txBody>
        </p:sp>
        <p:cxnSp>
          <p:nvCxnSpPr>
            <p:cNvPr id="194" name="Straight Connector 193"/>
            <p:cNvCxnSpPr/>
            <p:nvPr/>
          </p:nvCxnSpPr>
          <p:spPr>
            <a:xfrm>
              <a:off x="4329113" y="5678488"/>
              <a:ext cx="120650" cy="5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flipV="1">
              <a:off x="4449763" y="5688013"/>
              <a:ext cx="130175" cy="444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96" name="Picture 64" descr="Server sm"/>
            <p:cNvPicPr>
              <a:picLocks noChangeAspect="1" noChangeArrowheads="1"/>
            </p:cNvPicPr>
            <p:nvPr/>
          </p:nvPicPr>
          <p:blipFill>
            <a:blip r:embed="rId6">
              <a:duotone>
                <a:schemeClr val="bg2">
                  <a:shade val="45000"/>
                  <a:satMod val="135000"/>
                </a:schemeClr>
                <a:prstClr val="white"/>
              </a:duotone>
            </a:blip>
            <a:srcRect/>
            <a:stretch>
              <a:fillRect/>
            </a:stretch>
          </p:blipFill>
          <p:spPr bwMode="auto">
            <a:xfrm>
              <a:off x="4530725" y="5208588"/>
              <a:ext cx="347663" cy="525462"/>
            </a:xfrm>
            <a:prstGeom prst="rect">
              <a:avLst/>
            </a:prstGeom>
            <a:noFill/>
            <a:ln w="9525" algn="ctr">
              <a:noFill/>
              <a:miter lim="800000"/>
              <a:headEnd/>
              <a:tailEnd/>
            </a:ln>
          </p:spPr>
        </p:pic>
        <p:cxnSp>
          <p:nvCxnSpPr>
            <p:cNvPr id="197" name="Straight Connector 196"/>
            <p:cNvCxnSpPr/>
            <p:nvPr/>
          </p:nvCxnSpPr>
          <p:spPr>
            <a:xfrm rot="5400000">
              <a:off x="4425950" y="5759450"/>
              <a:ext cx="5238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8" name="Can 197"/>
            <p:cNvSpPr/>
            <p:nvPr/>
          </p:nvSpPr>
          <p:spPr>
            <a:xfrm>
              <a:off x="4240213" y="5781675"/>
              <a:ext cx="401637" cy="187325"/>
            </a:xfrm>
            <a:prstGeom prst="can">
              <a:avLst>
                <a:gd name="adj" fmla="val 50000"/>
              </a:avLst>
            </a:prstGeom>
            <a:gradFill flip="none" rotWithShape="1">
              <a:gsLst>
                <a:gs pos="0">
                  <a:schemeClr val="accent2">
                    <a:lumMod val="60000"/>
                    <a:lumOff val="40000"/>
                  </a:schemeClr>
                </a:gs>
                <a:gs pos="50000">
                  <a:schemeClr val="accent2">
                    <a:lumMod val="40000"/>
                    <a:lumOff val="60000"/>
                  </a:schemeClr>
                </a:gs>
                <a:gs pos="100000">
                  <a:schemeClr val="accent2">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pic>
          <p:nvPicPr>
            <p:cNvPr id="202" name="Picture 17" descr="Server HIS Host Integration"/>
            <p:cNvPicPr>
              <a:picLocks noChangeAspect="1" noChangeArrowheads="1"/>
            </p:cNvPicPr>
            <p:nvPr/>
          </p:nvPicPr>
          <p:blipFill>
            <a:blip r:embed="rId3">
              <a:duotone>
                <a:schemeClr val="bg2">
                  <a:shade val="45000"/>
                  <a:satMod val="135000"/>
                </a:schemeClr>
                <a:prstClr val="white"/>
              </a:duotone>
            </a:blip>
            <a:srcRect/>
            <a:stretch>
              <a:fillRect/>
            </a:stretch>
          </p:blipFill>
          <p:spPr bwMode="auto">
            <a:xfrm>
              <a:off x="2451912" y="3880651"/>
              <a:ext cx="388938" cy="600075"/>
            </a:xfrm>
            <a:prstGeom prst="rect">
              <a:avLst/>
            </a:prstGeom>
            <a:noFill/>
            <a:ln w="9525">
              <a:noFill/>
              <a:miter lim="800000"/>
              <a:headEnd/>
              <a:tailEnd/>
            </a:ln>
          </p:spPr>
        </p:pic>
        <p:cxnSp>
          <p:nvCxnSpPr>
            <p:cNvPr id="203" name="Straight Connector 202"/>
            <p:cNvCxnSpPr/>
            <p:nvPr/>
          </p:nvCxnSpPr>
          <p:spPr>
            <a:xfrm rot="16200000" flipV="1">
              <a:off x="3398043" y="4326732"/>
              <a:ext cx="239713" cy="6350"/>
            </a:xfrm>
            <a:prstGeom prst="line">
              <a:avLst/>
            </a:prstGeom>
            <a:ln w="22225">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43214" name="Group 245"/>
            <p:cNvGrpSpPr>
              <a:grpSpLocks/>
            </p:cNvGrpSpPr>
            <p:nvPr/>
          </p:nvGrpSpPr>
          <p:grpSpPr bwMode="auto">
            <a:xfrm>
              <a:off x="4805363" y="4073525"/>
              <a:ext cx="352425" cy="590550"/>
              <a:chOff x="4221100" y="4143584"/>
              <a:chExt cx="352425" cy="590550"/>
            </a:xfrm>
          </p:grpSpPr>
          <p:pic>
            <p:nvPicPr>
              <p:cNvPr id="206" name="Picture 50" descr="Server sm"/>
              <p:cNvPicPr>
                <a:picLocks noChangeAspect="1" noChangeArrowheads="1"/>
              </p:cNvPicPr>
              <p:nvPr/>
            </p:nvPicPr>
            <p:blipFill>
              <a:blip r:embed="rId7">
                <a:duotone>
                  <a:schemeClr val="bg2">
                    <a:shade val="45000"/>
                    <a:satMod val="135000"/>
                  </a:schemeClr>
                  <a:prstClr val="white"/>
                </a:duotone>
              </a:blip>
              <a:srcRect/>
              <a:stretch>
                <a:fillRect/>
              </a:stretch>
            </p:blipFill>
            <p:spPr bwMode="auto">
              <a:xfrm>
                <a:off x="4221100" y="4143584"/>
                <a:ext cx="352425" cy="551420"/>
              </a:xfrm>
              <a:prstGeom prst="rect">
                <a:avLst/>
              </a:prstGeom>
              <a:noFill/>
              <a:ln w="9525" algn="ctr">
                <a:noFill/>
                <a:miter lim="800000"/>
                <a:headEnd/>
                <a:tailEnd/>
              </a:ln>
            </p:spPr>
          </p:pic>
          <p:pic>
            <p:nvPicPr>
              <p:cNvPr id="207" name="Picture 53" descr="blue-user"/>
              <p:cNvPicPr>
                <a:picLocks noChangeAspect="1" noChangeArrowheads="1"/>
              </p:cNvPicPr>
              <p:nvPr/>
            </p:nvPicPr>
            <p:blipFill>
              <a:blip r:embed="rId8">
                <a:duotone>
                  <a:schemeClr val="bg2">
                    <a:shade val="45000"/>
                    <a:satMod val="135000"/>
                  </a:schemeClr>
                  <a:prstClr val="white"/>
                </a:duotone>
              </a:blip>
              <a:srcRect/>
              <a:stretch>
                <a:fillRect/>
              </a:stretch>
            </p:blipFill>
            <p:spPr bwMode="auto">
              <a:xfrm>
                <a:off x="4399749" y="4564229"/>
                <a:ext cx="131551" cy="169905"/>
              </a:xfrm>
              <a:prstGeom prst="rect">
                <a:avLst/>
              </a:prstGeom>
              <a:noFill/>
              <a:ln w="9525">
                <a:noFill/>
                <a:miter lim="800000"/>
                <a:headEnd/>
                <a:tailEnd/>
              </a:ln>
            </p:spPr>
          </p:pic>
          <p:pic>
            <p:nvPicPr>
              <p:cNvPr id="208" name="Picture 213" descr="C:\Users\madixon.ADS\AppData\Local\Microsoft\Windows\Temporary Internet Files\Content.IE5\GEHJN48L\MCj03189200000[1].wmf"/>
              <p:cNvPicPr>
                <a:picLocks noChangeAspect="1" noChangeArrowheads="1"/>
              </p:cNvPicPr>
              <p:nvPr/>
            </p:nvPicPr>
            <p:blipFill>
              <a:blip r:embed="rId17">
                <a:duotone>
                  <a:schemeClr val="bg2">
                    <a:shade val="45000"/>
                    <a:satMod val="135000"/>
                  </a:schemeClr>
                  <a:prstClr val="white"/>
                </a:duotone>
              </a:blip>
              <a:srcRect/>
              <a:stretch>
                <a:fillRect/>
              </a:stretch>
            </p:blipFill>
            <p:spPr bwMode="auto">
              <a:xfrm>
                <a:off x="4366098" y="4333589"/>
                <a:ext cx="174090" cy="194667"/>
              </a:xfrm>
              <a:prstGeom prst="rect">
                <a:avLst/>
              </a:prstGeom>
              <a:noFill/>
              <a:ln w="9525">
                <a:noFill/>
                <a:miter lim="800000"/>
                <a:headEnd/>
                <a:tailEnd/>
              </a:ln>
            </p:spPr>
          </p:pic>
        </p:grpSp>
        <p:sp>
          <p:nvSpPr>
            <p:cNvPr id="222" name="Oval 221"/>
            <p:cNvSpPr/>
            <p:nvPr/>
          </p:nvSpPr>
          <p:spPr>
            <a:xfrm>
              <a:off x="73025" y="5153025"/>
              <a:ext cx="1087438" cy="868363"/>
            </a:xfrm>
            <a:prstGeom prst="ellipse">
              <a:avLst/>
            </a:prstGeom>
            <a:solidFill>
              <a:schemeClr val="bg2">
                <a:lumMod val="40000"/>
                <a:lumOff val="60000"/>
              </a:schemeClr>
            </a:solidFill>
            <a:ln w="22225">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cxnSp>
          <p:nvCxnSpPr>
            <p:cNvPr id="224" name="Straight Arrow Connector 223"/>
            <p:cNvCxnSpPr/>
            <p:nvPr/>
          </p:nvCxnSpPr>
          <p:spPr>
            <a:xfrm rot="16200000" flipH="1">
              <a:off x="435769" y="5201444"/>
              <a:ext cx="633413" cy="3175"/>
            </a:xfrm>
            <a:prstGeom prst="straightConnector1">
              <a:avLst/>
            </a:prstGeom>
            <a:ln w="25400">
              <a:solidFill>
                <a:schemeClr val="bg2">
                  <a:lumMod val="40000"/>
                  <a:lumOff val="6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25" name="Straight Arrow Connector 224"/>
            <p:cNvCxnSpPr/>
            <p:nvPr/>
          </p:nvCxnSpPr>
          <p:spPr>
            <a:xfrm rot="16200000" flipH="1">
              <a:off x="-81756" y="5312569"/>
              <a:ext cx="866775" cy="7937"/>
            </a:xfrm>
            <a:prstGeom prst="straightConnector1">
              <a:avLst/>
            </a:prstGeom>
            <a:ln w="25400">
              <a:solidFill>
                <a:schemeClr val="bg2">
                  <a:lumMod val="40000"/>
                  <a:lumOff val="6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27" name="Straight Arrow Connector 226"/>
            <p:cNvCxnSpPr/>
            <p:nvPr/>
          </p:nvCxnSpPr>
          <p:spPr>
            <a:xfrm rot="16200000" flipH="1">
              <a:off x="950119" y="5358606"/>
              <a:ext cx="533400" cy="7938"/>
            </a:xfrm>
            <a:prstGeom prst="straightConnector1">
              <a:avLst/>
            </a:prstGeom>
            <a:ln w="22225">
              <a:solidFill>
                <a:schemeClr val="accent2">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361950" y="5629275"/>
              <a:ext cx="860425" cy="1588"/>
            </a:xfrm>
            <a:prstGeom prst="line">
              <a:avLst/>
            </a:prstGeom>
            <a:ln w="22225">
              <a:solidFill>
                <a:schemeClr val="accent2">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flipV="1">
              <a:off x="736600" y="5380038"/>
              <a:ext cx="482600" cy="1587"/>
            </a:xfrm>
            <a:prstGeom prst="line">
              <a:avLst/>
            </a:prstGeom>
            <a:ln w="22225">
              <a:solidFill>
                <a:schemeClr val="accent2">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flipV="1">
              <a:off x="395288" y="5383213"/>
              <a:ext cx="322262" cy="233362"/>
            </a:xfrm>
            <a:prstGeom prst="line">
              <a:avLst/>
            </a:prstGeom>
            <a:ln w="15875">
              <a:solidFill>
                <a:schemeClr val="accent2">
                  <a:lumMod val="60000"/>
                  <a:lumOff val="4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pic>
          <p:nvPicPr>
            <p:cNvPr id="231" name="Picture 8" descr="router"/>
            <p:cNvPicPr>
              <a:picLocks noChangeAspect="1" noChangeArrowheads="1"/>
            </p:cNvPicPr>
            <p:nvPr/>
          </p:nvPicPr>
          <p:blipFill>
            <a:blip r:embed="rId18">
              <a:duotone>
                <a:schemeClr val="bg2">
                  <a:shade val="45000"/>
                  <a:satMod val="135000"/>
                </a:schemeClr>
                <a:prstClr val="white"/>
              </a:duotone>
            </a:blip>
            <a:srcRect/>
            <a:stretch>
              <a:fillRect/>
            </a:stretch>
          </p:blipFill>
          <p:spPr bwMode="auto">
            <a:xfrm>
              <a:off x="141288" y="5524500"/>
              <a:ext cx="457200" cy="268288"/>
            </a:xfrm>
            <a:prstGeom prst="rect">
              <a:avLst/>
            </a:prstGeom>
            <a:noFill/>
            <a:ln w="9525">
              <a:noFill/>
              <a:miter lim="800000"/>
              <a:headEnd/>
              <a:tailEnd/>
            </a:ln>
          </p:spPr>
        </p:pic>
        <p:pic>
          <p:nvPicPr>
            <p:cNvPr id="232" name="Picture 8" descr="router"/>
            <p:cNvPicPr>
              <a:picLocks noChangeAspect="1" noChangeArrowheads="1"/>
            </p:cNvPicPr>
            <p:nvPr/>
          </p:nvPicPr>
          <p:blipFill>
            <a:blip r:embed="rId18">
              <a:duotone>
                <a:schemeClr val="bg2">
                  <a:shade val="45000"/>
                  <a:satMod val="135000"/>
                </a:schemeClr>
                <a:prstClr val="white"/>
              </a:duotone>
            </a:blip>
            <a:srcRect/>
            <a:stretch>
              <a:fillRect/>
            </a:stretch>
          </p:blipFill>
          <p:spPr bwMode="auto">
            <a:xfrm>
              <a:off x="498475" y="5248275"/>
              <a:ext cx="457200" cy="268288"/>
            </a:xfrm>
            <a:prstGeom prst="rect">
              <a:avLst/>
            </a:prstGeom>
            <a:noFill/>
            <a:ln w="9525">
              <a:noFill/>
              <a:miter lim="800000"/>
              <a:headEnd/>
              <a:tailEnd/>
            </a:ln>
          </p:spPr>
        </p:pic>
        <p:cxnSp>
          <p:nvCxnSpPr>
            <p:cNvPr id="233" name="Straight Connector 232"/>
            <p:cNvCxnSpPr/>
            <p:nvPr/>
          </p:nvCxnSpPr>
          <p:spPr>
            <a:xfrm rot="10800000" flipV="1">
              <a:off x="1423988" y="5143500"/>
              <a:ext cx="1757362" cy="6350"/>
            </a:xfrm>
            <a:prstGeom prst="line">
              <a:avLst/>
            </a:prstGeom>
            <a:ln w="31750">
              <a:solidFill>
                <a:schemeClr val="accent2">
                  <a:lumMod val="60000"/>
                  <a:lumOff val="40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pic>
          <p:nvPicPr>
            <p:cNvPr id="236" name="Picture 224"/>
            <p:cNvPicPr>
              <a:picLocks noChangeAspect="1" noChangeArrowheads="1"/>
            </p:cNvPicPr>
            <p:nvPr/>
          </p:nvPicPr>
          <p:blipFill>
            <a:blip r:embed="rId19">
              <a:duotone>
                <a:schemeClr val="bg2">
                  <a:shade val="45000"/>
                  <a:satMod val="135000"/>
                </a:schemeClr>
                <a:prstClr val="white"/>
              </a:duotone>
            </a:blip>
            <a:srcRect/>
            <a:stretch>
              <a:fillRect/>
            </a:stretch>
          </p:blipFill>
          <p:spPr bwMode="auto">
            <a:xfrm>
              <a:off x="950913" y="5086350"/>
              <a:ext cx="504825" cy="214313"/>
            </a:xfrm>
            <a:prstGeom prst="rect">
              <a:avLst/>
            </a:prstGeom>
            <a:noFill/>
            <a:ln w="9525">
              <a:noFill/>
              <a:miter lim="800000"/>
              <a:headEnd/>
              <a:tailEnd/>
            </a:ln>
          </p:spPr>
        </p:pic>
        <p:pic>
          <p:nvPicPr>
            <p:cNvPr id="248" name="Picture 17" descr="Server HIS Host Integration"/>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3733800" y="4010026"/>
              <a:ext cx="454265" cy="373762"/>
            </a:xfrm>
            <a:prstGeom prst="rect">
              <a:avLst/>
            </a:prstGeom>
            <a:noFill/>
          </p:spPr>
        </p:pic>
        <p:sp>
          <p:nvSpPr>
            <p:cNvPr id="311" name="Round Same Side Corner Rectangle 310"/>
            <p:cNvSpPr/>
            <p:nvPr/>
          </p:nvSpPr>
          <p:spPr>
            <a:xfrm>
              <a:off x="2505075" y="5029200"/>
              <a:ext cx="4718050" cy="1057275"/>
            </a:xfrm>
            <a:prstGeom prst="round2SameRect">
              <a:avLst/>
            </a:prstGeom>
            <a:noFill/>
            <a:ln w="19050">
              <a:solidFill>
                <a:schemeClr val="bg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grpSp>
      <p:sp>
        <p:nvSpPr>
          <p:cNvPr id="429" name="Rectangle 428"/>
          <p:cNvSpPr>
            <a:spLocks noChangeArrowheads="1"/>
          </p:cNvSpPr>
          <p:nvPr/>
        </p:nvSpPr>
        <p:spPr bwMode="auto">
          <a:xfrm>
            <a:off x="0" y="3413125"/>
            <a:ext cx="9144000" cy="2743200"/>
          </a:xfrm>
          <a:prstGeom prst="rect">
            <a:avLst/>
          </a:prstGeom>
          <a:solidFill>
            <a:schemeClr val="bg1">
              <a:alpha val="63136"/>
            </a:schemeClr>
          </a:solidFill>
          <a:ln w="9525" algn="ctr">
            <a:noFill/>
            <a:round/>
            <a:headEnd/>
            <a:tailEnd/>
          </a:ln>
        </p:spPr>
        <p:txBody>
          <a:bodyPr/>
          <a:lstStyle/>
          <a:p>
            <a:pPr eaLnBrk="0" hangingPunct="0"/>
            <a:endParaRPr lang="en-US"/>
          </a:p>
        </p:txBody>
      </p:sp>
      <p:sp>
        <p:nvSpPr>
          <p:cNvPr id="43013" name="Rectangle 2"/>
          <p:cNvSpPr>
            <a:spLocks noGrp="1" noChangeArrowheads="1"/>
          </p:cNvSpPr>
          <p:nvPr>
            <p:ph type="title"/>
          </p:nvPr>
        </p:nvSpPr>
        <p:spPr>
          <a:xfrm>
            <a:off x="2824163" y="0"/>
            <a:ext cx="6319837" cy="504825"/>
          </a:xfrm>
        </p:spPr>
        <p:txBody>
          <a:bodyPr/>
          <a:lstStyle/>
          <a:p>
            <a:pPr eaLnBrk="1" hangingPunct="1"/>
            <a:r>
              <a:rPr lang="en-US" sz="2400" smtClean="0"/>
              <a:t>Building the OCS Infrastructure (Edge)</a:t>
            </a:r>
          </a:p>
        </p:txBody>
      </p:sp>
      <p:grpSp>
        <p:nvGrpSpPr>
          <p:cNvPr id="234" name="Group 233"/>
          <p:cNvGrpSpPr>
            <a:grpSpLocks/>
          </p:cNvGrpSpPr>
          <p:nvPr/>
        </p:nvGrpSpPr>
        <p:grpSpPr bwMode="auto">
          <a:xfrm>
            <a:off x="50800" y="1949450"/>
            <a:ext cx="6870700" cy="1882775"/>
            <a:chOff x="50800" y="1949450"/>
            <a:chExt cx="6870700" cy="1882577"/>
          </a:xfrm>
        </p:grpSpPr>
        <p:sp>
          <p:nvSpPr>
            <p:cNvPr id="338" name="Oval 337"/>
            <p:cNvSpPr/>
            <p:nvPr/>
          </p:nvSpPr>
          <p:spPr>
            <a:xfrm>
              <a:off x="77788" y="2379618"/>
              <a:ext cx="1087437" cy="868271"/>
            </a:xfrm>
            <a:prstGeom prst="ellipse">
              <a:avLst/>
            </a:prstGeom>
            <a:solidFill>
              <a:schemeClr val="tx2">
                <a:lumMod val="75000"/>
              </a:schemeClr>
            </a:solidFill>
            <a:ln w="22225">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376" name="TextBox 370"/>
            <p:cNvSpPr txBox="1">
              <a:spLocks noChangeArrowheads="1"/>
            </p:cNvSpPr>
            <p:nvPr/>
          </p:nvSpPr>
          <p:spPr bwMode="auto">
            <a:xfrm>
              <a:off x="50800" y="2992328"/>
              <a:ext cx="1209675" cy="353975"/>
            </a:xfrm>
            <a:prstGeom prst="rect">
              <a:avLst/>
            </a:prstGeom>
            <a:noFill/>
            <a:ln w="9525">
              <a:noFill/>
              <a:miter lim="800000"/>
              <a:headEnd/>
              <a:tailEnd/>
            </a:ln>
          </p:spPr>
          <p:txBody>
            <a:bodyPr wrap="none">
              <a:spAutoFit/>
            </a:bodyPr>
            <a:lstStyle/>
            <a:p>
              <a:pPr algn="ctr" eaLnBrk="0" hangingPunct="0">
                <a:defRPr/>
              </a:pPr>
              <a:r>
                <a:rPr lang="en-US" sz="850" b="1" i="0" dirty="0">
                  <a:latin typeface="Euphemia" pitchFamily="34" charset="0"/>
                  <a:ea typeface="Batang" pitchFamily="18" charset="-127"/>
                  <a:cs typeface="+mn-cs"/>
                </a:rPr>
                <a:t>Load Balancers</a:t>
              </a:r>
            </a:p>
            <a:p>
              <a:pPr algn="ctr" eaLnBrk="0" hangingPunct="0">
                <a:defRPr/>
              </a:pPr>
              <a:r>
                <a:rPr lang="en-US" sz="850" b="1" i="0" dirty="0">
                  <a:latin typeface="Euphemia" pitchFamily="34" charset="0"/>
                  <a:ea typeface="Batang" pitchFamily="18" charset="-127"/>
                  <a:cs typeface="+mn-cs"/>
                </a:rPr>
                <a:t>(Primary &amp; Failover)</a:t>
              </a:r>
            </a:p>
          </p:txBody>
        </p:sp>
        <p:cxnSp>
          <p:nvCxnSpPr>
            <p:cNvPr id="404" name="Straight Arrow Connector 403"/>
            <p:cNvCxnSpPr/>
            <p:nvPr/>
          </p:nvCxnSpPr>
          <p:spPr>
            <a:xfrm rot="16200000" flipH="1">
              <a:off x="440565" y="2275647"/>
              <a:ext cx="633345" cy="3175"/>
            </a:xfrm>
            <a:prstGeom prst="straightConnector1">
              <a:avLst/>
            </a:prstGeom>
            <a:ln w="22225">
              <a:solidFill>
                <a:srgbClr val="D1334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05" name="Straight Arrow Connector 404"/>
            <p:cNvCxnSpPr/>
            <p:nvPr/>
          </p:nvCxnSpPr>
          <p:spPr>
            <a:xfrm rot="16200000" flipH="1">
              <a:off x="-76948" y="2386761"/>
              <a:ext cx="866684" cy="7938"/>
            </a:xfrm>
            <a:prstGeom prst="straightConnector1">
              <a:avLst/>
            </a:prstGeom>
            <a:ln w="22225">
              <a:solidFill>
                <a:srgbClr val="D13342"/>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3155" name="TextBox 370"/>
            <p:cNvSpPr txBox="1">
              <a:spLocks noChangeArrowheads="1"/>
            </p:cNvSpPr>
            <p:nvPr/>
          </p:nvSpPr>
          <p:spPr bwMode="auto">
            <a:xfrm>
              <a:off x="858838" y="1949450"/>
              <a:ext cx="723900" cy="215900"/>
            </a:xfrm>
            <a:prstGeom prst="rect">
              <a:avLst/>
            </a:prstGeom>
            <a:noFill/>
            <a:ln w="9525">
              <a:noFill/>
              <a:miter lim="800000"/>
              <a:headEnd/>
              <a:tailEnd/>
            </a:ln>
          </p:spPr>
          <p:txBody>
            <a:bodyPr wrap="none">
              <a:spAutoFit/>
            </a:bodyPr>
            <a:lstStyle/>
            <a:p>
              <a:pPr algn="ctr" eaLnBrk="0" hangingPunct="0"/>
              <a:r>
                <a:rPr lang="en-US" sz="800">
                  <a:latin typeface="Euphemia"/>
                  <a:ea typeface="Batang" pitchFamily="18" charset="-127"/>
                </a:rPr>
                <a:t>LAN Switch</a:t>
              </a:r>
            </a:p>
          </p:txBody>
        </p:sp>
        <p:cxnSp>
          <p:nvCxnSpPr>
            <p:cNvPr id="409" name="Straight Arrow Connector 408"/>
            <p:cNvCxnSpPr/>
            <p:nvPr/>
          </p:nvCxnSpPr>
          <p:spPr>
            <a:xfrm rot="16200000" flipH="1">
              <a:off x="897764" y="2528033"/>
              <a:ext cx="633346" cy="3175"/>
            </a:xfrm>
            <a:prstGeom prst="straightConnector1">
              <a:avLst/>
            </a:prstGeom>
            <a:ln w="22225">
              <a:solidFill>
                <a:schemeClr val="accent2">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43157" name="Picture 224"/>
            <p:cNvPicPr>
              <a:picLocks noChangeAspect="1" noChangeArrowheads="1"/>
            </p:cNvPicPr>
            <p:nvPr/>
          </p:nvPicPr>
          <p:blipFill>
            <a:blip r:embed="rId19"/>
            <a:srcRect/>
            <a:stretch>
              <a:fillRect/>
            </a:stretch>
          </p:blipFill>
          <p:spPr bwMode="auto">
            <a:xfrm>
              <a:off x="954088" y="2122488"/>
              <a:ext cx="504825" cy="212725"/>
            </a:xfrm>
            <a:prstGeom prst="rect">
              <a:avLst/>
            </a:prstGeom>
            <a:noFill/>
            <a:ln w="9525">
              <a:noFill/>
              <a:miter lim="800000"/>
              <a:headEnd/>
              <a:tailEnd/>
            </a:ln>
          </p:spPr>
        </p:pic>
        <p:cxnSp>
          <p:nvCxnSpPr>
            <p:cNvPr id="411" name="Straight Connector 410"/>
            <p:cNvCxnSpPr/>
            <p:nvPr/>
          </p:nvCxnSpPr>
          <p:spPr>
            <a:xfrm>
              <a:off x="366713" y="2855818"/>
              <a:ext cx="858837" cy="1587"/>
            </a:xfrm>
            <a:prstGeom prst="line">
              <a:avLst/>
            </a:prstGeom>
            <a:ln w="22225">
              <a:solidFill>
                <a:schemeClr val="accent2">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p:nvPr/>
          </p:nvCxnSpPr>
          <p:spPr>
            <a:xfrm flipV="1">
              <a:off x="741363" y="2606606"/>
              <a:ext cx="482600" cy="1588"/>
            </a:xfrm>
            <a:prstGeom prst="line">
              <a:avLst/>
            </a:prstGeom>
            <a:ln w="22225">
              <a:solidFill>
                <a:schemeClr val="accent2">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3" name="Straight Connector 412"/>
            <p:cNvCxnSpPr/>
            <p:nvPr/>
          </p:nvCxnSpPr>
          <p:spPr>
            <a:xfrm rot="10800000" flipV="1">
              <a:off x="1447800" y="2189138"/>
              <a:ext cx="5389563" cy="0"/>
            </a:xfrm>
            <a:prstGeom prst="line">
              <a:avLst/>
            </a:prstGeom>
            <a:ln w="31750">
              <a:solidFill>
                <a:schemeClr val="accent2">
                  <a:lumMod val="60000"/>
                  <a:lumOff val="40000"/>
                </a:schemeClr>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414" name="TextBox 433"/>
            <p:cNvSpPr txBox="1">
              <a:spLocks noChangeArrowheads="1"/>
            </p:cNvSpPr>
            <p:nvPr/>
          </p:nvSpPr>
          <p:spPr bwMode="auto">
            <a:xfrm>
              <a:off x="6242050" y="1995483"/>
              <a:ext cx="679450" cy="215877"/>
            </a:xfrm>
            <a:prstGeom prst="rect">
              <a:avLst/>
            </a:prstGeom>
            <a:noFill/>
            <a:ln w="9525">
              <a:noFill/>
              <a:miter lim="800000"/>
              <a:headEnd/>
              <a:tailEnd/>
            </a:ln>
          </p:spPr>
          <p:txBody>
            <a:bodyPr wrap="none">
              <a:spAutoFit/>
            </a:bodyPr>
            <a:lstStyle/>
            <a:p>
              <a:pPr algn="ctr" eaLnBrk="0" hangingPunct="0">
                <a:defRPr/>
              </a:pPr>
              <a:r>
                <a:rPr lang="en-US" sz="800" b="1" dirty="0">
                  <a:solidFill>
                    <a:schemeClr val="accent2">
                      <a:lumMod val="60000"/>
                      <a:lumOff val="40000"/>
                    </a:schemeClr>
                  </a:solidFill>
                  <a:latin typeface="Euphemia" pitchFamily="34" charset="0"/>
                  <a:ea typeface="Batang" pitchFamily="18" charset="-127"/>
                  <a:cs typeface="+mn-cs"/>
                </a:rPr>
                <a:t>LB Subnet</a:t>
              </a:r>
            </a:p>
          </p:txBody>
        </p:sp>
        <p:cxnSp>
          <p:nvCxnSpPr>
            <p:cNvPr id="416" name="Straight Connector 415"/>
            <p:cNvCxnSpPr/>
            <p:nvPr/>
          </p:nvCxnSpPr>
          <p:spPr>
            <a:xfrm flipV="1">
              <a:off x="400050" y="2609781"/>
              <a:ext cx="322263" cy="233338"/>
            </a:xfrm>
            <a:prstGeom prst="line">
              <a:avLst/>
            </a:prstGeom>
            <a:ln w="15875">
              <a:solidFill>
                <a:schemeClr val="accent2">
                  <a:lumMod val="60000"/>
                  <a:lumOff val="4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pic>
          <p:nvPicPr>
            <p:cNvPr id="43163" name="Picture 8" descr="router"/>
            <p:cNvPicPr>
              <a:picLocks noChangeAspect="1" noChangeArrowheads="1"/>
            </p:cNvPicPr>
            <p:nvPr/>
          </p:nvPicPr>
          <p:blipFill>
            <a:blip r:embed="rId18"/>
            <a:srcRect/>
            <a:stretch>
              <a:fillRect/>
            </a:stretch>
          </p:blipFill>
          <p:spPr bwMode="auto">
            <a:xfrm>
              <a:off x="146050" y="2722563"/>
              <a:ext cx="455613" cy="268287"/>
            </a:xfrm>
            <a:prstGeom prst="rect">
              <a:avLst/>
            </a:prstGeom>
            <a:noFill/>
            <a:ln w="9525">
              <a:noFill/>
              <a:miter lim="800000"/>
              <a:headEnd/>
              <a:tailEnd/>
            </a:ln>
          </p:spPr>
        </p:pic>
        <p:pic>
          <p:nvPicPr>
            <p:cNvPr id="43164" name="Picture 8" descr="router"/>
            <p:cNvPicPr>
              <a:picLocks noChangeAspect="1" noChangeArrowheads="1"/>
            </p:cNvPicPr>
            <p:nvPr/>
          </p:nvPicPr>
          <p:blipFill>
            <a:blip r:embed="rId18"/>
            <a:srcRect/>
            <a:stretch>
              <a:fillRect/>
            </a:stretch>
          </p:blipFill>
          <p:spPr bwMode="auto">
            <a:xfrm>
              <a:off x="503238" y="2474913"/>
              <a:ext cx="455612" cy="268287"/>
            </a:xfrm>
            <a:prstGeom prst="rect">
              <a:avLst/>
            </a:prstGeom>
            <a:noFill/>
            <a:ln w="9525">
              <a:noFill/>
              <a:miter lim="800000"/>
              <a:headEnd/>
              <a:tailEnd/>
            </a:ln>
          </p:spPr>
        </p:pic>
        <p:sp>
          <p:nvSpPr>
            <p:cNvPr id="43165" name="TextBox 471"/>
            <p:cNvSpPr txBox="1">
              <a:spLocks noChangeArrowheads="1"/>
            </p:cNvSpPr>
            <p:nvPr/>
          </p:nvSpPr>
          <p:spPr bwMode="auto">
            <a:xfrm>
              <a:off x="1371600" y="3514725"/>
              <a:ext cx="2266950" cy="307777"/>
            </a:xfrm>
            <a:prstGeom prst="rect">
              <a:avLst/>
            </a:prstGeom>
            <a:noFill/>
            <a:ln w="9525">
              <a:noFill/>
              <a:miter lim="800000"/>
              <a:headEnd/>
              <a:tailEnd/>
            </a:ln>
          </p:spPr>
          <p:txBody>
            <a:bodyPr>
              <a:spAutoFit/>
            </a:bodyPr>
            <a:lstStyle/>
            <a:p>
              <a:pPr eaLnBrk="0" hangingPunct="0"/>
              <a:r>
                <a:rPr lang="en-US" sz="1400" i="0">
                  <a:solidFill>
                    <a:srgbClr val="7D110C"/>
                  </a:solidFill>
                </a:rPr>
                <a:t>Install Load Balancers</a:t>
              </a:r>
              <a:endParaRPr lang="en-US" sz="1100" i="0">
                <a:solidFill>
                  <a:srgbClr val="7D110C"/>
                </a:solidFill>
              </a:endParaRPr>
            </a:p>
          </p:txBody>
        </p:sp>
        <p:sp>
          <p:nvSpPr>
            <p:cNvPr id="43166" name="Oval 472"/>
            <p:cNvSpPr>
              <a:spLocks noChangeArrowheads="1"/>
            </p:cNvSpPr>
            <p:nvPr/>
          </p:nvSpPr>
          <p:spPr bwMode="auto">
            <a:xfrm>
              <a:off x="1133475" y="3543301"/>
              <a:ext cx="295275" cy="266700"/>
            </a:xfrm>
            <a:prstGeom prst="ellipse">
              <a:avLst/>
            </a:prstGeom>
            <a:solidFill>
              <a:srgbClr val="7D110C"/>
            </a:solidFill>
            <a:ln w="9525" algn="ctr">
              <a:noFill/>
              <a:round/>
              <a:headEnd/>
              <a:tailEnd/>
            </a:ln>
          </p:spPr>
          <p:txBody>
            <a:bodyPr/>
            <a:lstStyle/>
            <a:p>
              <a:pPr eaLnBrk="0" hangingPunct="0"/>
              <a:endParaRPr lang="en-US"/>
            </a:p>
          </p:txBody>
        </p:sp>
        <p:sp>
          <p:nvSpPr>
            <p:cNvPr id="43167" name="TextBox 473"/>
            <p:cNvSpPr txBox="1">
              <a:spLocks noChangeArrowheads="1"/>
            </p:cNvSpPr>
            <p:nvPr/>
          </p:nvSpPr>
          <p:spPr bwMode="auto">
            <a:xfrm>
              <a:off x="933451" y="3524250"/>
              <a:ext cx="676274" cy="307777"/>
            </a:xfrm>
            <a:prstGeom prst="rect">
              <a:avLst/>
            </a:prstGeom>
            <a:noFill/>
            <a:ln w="9525">
              <a:noFill/>
              <a:miter lim="800000"/>
              <a:headEnd/>
              <a:tailEnd/>
            </a:ln>
          </p:spPr>
          <p:txBody>
            <a:bodyPr>
              <a:spAutoFit/>
            </a:bodyPr>
            <a:lstStyle/>
            <a:p>
              <a:pPr algn="ctr" eaLnBrk="0" hangingPunct="0"/>
              <a:r>
                <a:rPr lang="en-US" sz="1400" i="0">
                  <a:solidFill>
                    <a:schemeClr val="bg1"/>
                  </a:solidFill>
                </a:rPr>
                <a:t>1</a:t>
              </a:r>
            </a:p>
          </p:txBody>
        </p:sp>
      </p:grpSp>
      <p:grpSp>
        <p:nvGrpSpPr>
          <p:cNvPr id="235" name="Group 234"/>
          <p:cNvGrpSpPr>
            <a:grpSpLocks/>
          </p:cNvGrpSpPr>
          <p:nvPr/>
        </p:nvGrpSpPr>
        <p:grpSpPr bwMode="auto">
          <a:xfrm>
            <a:off x="942975" y="1955800"/>
            <a:ext cx="7007225" cy="2238375"/>
            <a:chOff x="942976" y="1955800"/>
            <a:chExt cx="7007214" cy="2238177"/>
          </a:xfrm>
        </p:grpSpPr>
        <p:cxnSp>
          <p:nvCxnSpPr>
            <p:cNvPr id="315" name="Straight Connector 314"/>
            <p:cNvCxnSpPr/>
            <p:nvPr/>
          </p:nvCxnSpPr>
          <p:spPr>
            <a:xfrm flipV="1">
              <a:off x="7307254" y="2581220"/>
              <a:ext cx="242887" cy="0"/>
            </a:xfrm>
            <a:prstGeom prst="line">
              <a:avLst/>
            </a:prstGeom>
            <a:ln w="15875">
              <a:solidFill>
                <a:srgbClr val="D13342"/>
              </a:solidFill>
            </a:ln>
          </p:spPr>
          <p:style>
            <a:lnRef idx="1">
              <a:schemeClr val="accent1"/>
            </a:lnRef>
            <a:fillRef idx="0">
              <a:schemeClr val="accent1"/>
            </a:fillRef>
            <a:effectRef idx="0">
              <a:schemeClr val="accent1"/>
            </a:effectRef>
            <a:fontRef idx="minor">
              <a:schemeClr val="tx1"/>
            </a:fontRef>
          </p:style>
        </p:cxnSp>
        <p:cxnSp>
          <p:nvCxnSpPr>
            <p:cNvPr id="328" name="Straight Arrow Connector 327"/>
            <p:cNvCxnSpPr/>
            <p:nvPr/>
          </p:nvCxnSpPr>
          <p:spPr>
            <a:xfrm rot="16200000" flipH="1">
              <a:off x="6854049" y="2258192"/>
              <a:ext cx="604784" cy="0"/>
            </a:xfrm>
            <a:prstGeom prst="straightConnector1">
              <a:avLst/>
            </a:prstGeom>
            <a:ln w="22225">
              <a:solidFill>
                <a:srgbClr val="D1334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29" name="Straight Arrow Connector 328"/>
            <p:cNvCxnSpPr/>
            <p:nvPr/>
          </p:nvCxnSpPr>
          <p:spPr>
            <a:xfrm rot="16200000" flipH="1">
              <a:off x="7330298" y="2262955"/>
              <a:ext cx="604783" cy="0"/>
            </a:xfrm>
            <a:prstGeom prst="straightConnector1">
              <a:avLst/>
            </a:prstGeom>
            <a:ln w="22225">
              <a:solidFill>
                <a:srgbClr val="D13342"/>
              </a:solidFill>
              <a:headEnd type="oval"/>
              <a:tailEnd type="none"/>
            </a:ln>
          </p:spPr>
          <p:style>
            <a:lnRef idx="1">
              <a:schemeClr val="accent1"/>
            </a:lnRef>
            <a:fillRef idx="0">
              <a:schemeClr val="accent1"/>
            </a:fillRef>
            <a:effectRef idx="0">
              <a:schemeClr val="accent1"/>
            </a:effectRef>
            <a:fontRef idx="minor">
              <a:schemeClr val="tx1"/>
            </a:fontRef>
          </p:style>
        </p:cxnSp>
        <p:pic>
          <p:nvPicPr>
            <p:cNvPr id="43145" name="Picture 47" descr="ISAS - firewall sm"/>
            <p:cNvPicPr>
              <a:picLocks noChangeAspect="1" noChangeArrowheads="1"/>
            </p:cNvPicPr>
            <p:nvPr/>
          </p:nvPicPr>
          <p:blipFill>
            <a:blip r:embed="rId20"/>
            <a:srcRect/>
            <a:stretch>
              <a:fillRect/>
            </a:stretch>
          </p:blipFill>
          <p:spPr bwMode="auto">
            <a:xfrm>
              <a:off x="7016750" y="2235200"/>
              <a:ext cx="373063" cy="614363"/>
            </a:xfrm>
            <a:prstGeom prst="rect">
              <a:avLst/>
            </a:prstGeom>
            <a:noFill/>
            <a:ln w="9525">
              <a:noFill/>
              <a:miter lim="800000"/>
              <a:headEnd/>
              <a:tailEnd/>
            </a:ln>
          </p:spPr>
        </p:pic>
        <p:pic>
          <p:nvPicPr>
            <p:cNvPr id="43146" name="Picture 47" descr="ISAS - firewall sm"/>
            <p:cNvPicPr>
              <a:picLocks noChangeAspect="1" noChangeArrowheads="1"/>
            </p:cNvPicPr>
            <p:nvPr/>
          </p:nvPicPr>
          <p:blipFill>
            <a:blip r:embed="rId20"/>
            <a:srcRect/>
            <a:stretch>
              <a:fillRect/>
            </a:stretch>
          </p:blipFill>
          <p:spPr bwMode="auto">
            <a:xfrm>
              <a:off x="7483475" y="2239963"/>
              <a:ext cx="373063" cy="614362"/>
            </a:xfrm>
            <a:prstGeom prst="rect">
              <a:avLst/>
            </a:prstGeom>
            <a:noFill/>
            <a:ln w="9525">
              <a:noFill/>
              <a:miter lim="800000"/>
              <a:headEnd/>
              <a:tailEnd/>
            </a:ln>
          </p:spPr>
        </p:pic>
        <p:sp>
          <p:nvSpPr>
            <p:cNvPr id="365" name="TextBox 357"/>
            <p:cNvSpPr txBox="1">
              <a:spLocks noChangeArrowheads="1"/>
            </p:cNvSpPr>
            <p:nvPr/>
          </p:nvSpPr>
          <p:spPr bwMode="auto">
            <a:xfrm>
              <a:off x="6999279" y="2805038"/>
              <a:ext cx="950911" cy="353981"/>
            </a:xfrm>
            <a:prstGeom prst="rect">
              <a:avLst/>
            </a:prstGeom>
            <a:noFill/>
            <a:ln w="9525">
              <a:noFill/>
              <a:miter lim="800000"/>
              <a:headEnd/>
              <a:tailEnd/>
            </a:ln>
          </p:spPr>
          <p:txBody>
            <a:bodyPr wrap="none">
              <a:spAutoFit/>
            </a:bodyPr>
            <a:lstStyle/>
            <a:p>
              <a:pPr algn="ctr" eaLnBrk="0" hangingPunct="0">
                <a:defRPr/>
              </a:pPr>
              <a:r>
                <a:rPr lang="en-US" sz="850" b="1" i="0" dirty="0">
                  <a:latin typeface="Euphemia" pitchFamily="34" charset="0"/>
                  <a:ea typeface="Batang" pitchFamily="18" charset="-127"/>
                  <a:cs typeface="+mn-cs"/>
                </a:rPr>
                <a:t>ISA HTTP</a:t>
              </a:r>
            </a:p>
            <a:p>
              <a:pPr algn="ctr" eaLnBrk="0" hangingPunct="0">
                <a:defRPr/>
              </a:pPr>
              <a:r>
                <a:rPr lang="en-US" sz="850" b="1" i="0" dirty="0">
                  <a:latin typeface="Euphemia" pitchFamily="34" charset="0"/>
                  <a:ea typeface="Batang" pitchFamily="18" charset="-127"/>
                  <a:cs typeface="+mn-cs"/>
                </a:rPr>
                <a:t>Proxy Server(s)</a:t>
              </a:r>
            </a:p>
          </p:txBody>
        </p:sp>
        <p:sp>
          <p:nvSpPr>
            <p:cNvPr id="43148" name="TextBox 474"/>
            <p:cNvSpPr txBox="1">
              <a:spLocks noChangeArrowheads="1"/>
            </p:cNvSpPr>
            <p:nvPr/>
          </p:nvSpPr>
          <p:spPr bwMode="auto">
            <a:xfrm>
              <a:off x="1381124" y="3876675"/>
              <a:ext cx="2943226" cy="307777"/>
            </a:xfrm>
            <a:prstGeom prst="rect">
              <a:avLst/>
            </a:prstGeom>
            <a:noFill/>
            <a:ln w="9525">
              <a:noFill/>
              <a:miter lim="800000"/>
              <a:headEnd/>
              <a:tailEnd/>
            </a:ln>
          </p:spPr>
          <p:txBody>
            <a:bodyPr>
              <a:spAutoFit/>
            </a:bodyPr>
            <a:lstStyle/>
            <a:p>
              <a:pPr eaLnBrk="0" hangingPunct="0"/>
              <a:r>
                <a:rPr lang="en-US" sz="1400" i="0">
                  <a:solidFill>
                    <a:srgbClr val="7D110C"/>
                  </a:solidFill>
                </a:rPr>
                <a:t>Build ISA array (HTTP Proxy)</a:t>
              </a:r>
            </a:p>
          </p:txBody>
        </p:sp>
        <p:sp>
          <p:nvSpPr>
            <p:cNvPr id="43149" name="Oval 475"/>
            <p:cNvSpPr>
              <a:spLocks noChangeArrowheads="1"/>
            </p:cNvSpPr>
            <p:nvPr/>
          </p:nvSpPr>
          <p:spPr bwMode="auto">
            <a:xfrm>
              <a:off x="1143000" y="3905251"/>
              <a:ext cx="295275" cy="266700"/>
            </a:xfrm>
            <a:prstGeom prst="ellipse">
              <a:avLst/>
            </a:prstGeom>
            <a:solidFill>
              <a:srgbClr val="7D110C"/>
            </a:solidFill>
            <a:ln w="9525" algn="ctr">
              <a:noFill/>
              <a:round/>
              <a:headEnd/>
              <a:tailEnd/>
            </a:ln>
          </p:spPr>
          <p:txBody>
            <a:bodyPr/>
            <a:lstStyle/>
            <a:p>
              <a:pPr eaLnBrk="0" hangingPunct="0"/>
              <a:endParaRPr lang="en-US"/>
            </a:p>
          </p:txBody>
        </p:sp>
        <p:sp>
          <p:nvSpPr>
            <p:cNvPr id="43150" name="TextBox 476"/>
            <p:cNvSpPr txBox="1">
              <a:spLocks noChangeArrowheads="1"/>
            </p:cNvSpPr>
            <p:nvPr/>
          </p:nvSpPr>
          <p:spPr bwMode="auto">
            <a:xfrm>
              <a:off x="942976" y="3886200"/>
              <a:ext cx="676274" cy="307777"/>
            </a:xfrm>
            <a:prstGeom prst="rect">
              <a:avLst/>
            </a:prstGeom>
            <a:noFill/>
            <a:ln w="9525">
              <a:noFill/>
              <a:miter lim="800000"/>
              <a:headEnd/>
              <a:tailEnd/>
            </a:ln>
          </p:spPr>
          <p:txBody>
            <a:bodyPr>
              <a:spAutoFit/>
            </a:bodyPr>
            <a:lstStyle/>
            <a:p>
              <a:pPr algn="ctr" eaLnBrk="0" hangingPunct="0"/>
              <a:r>
                <a:rPr lang="en-US" sz="1400" i="0">
                  <a:solidFill>
                    <a:schemeClr val="bg1"/>
                  </a:solidFill>
                </a:rPr>
                <a:t>2</a:t>
              </a:r>
            </a:p>
          </p:txBody>
        </p:sp>
      </p:grpSp>
      <p:grpSp>
        <p:nvGrpSpPr>
          <p:cNvPr id="239" name="Group 238"/>
          <p:cNvGrpSpPr>
            <a:grpSpLocks/>
          </p:cNvGrpSpPr>
          <p:nvPr/>
        </p:nvGrpSpPr>
        <p:grpSpPr bwMode="auto">
          <a:xfrm>
            <a:off x="942975" y="2184400"/>
            <a:ext cx="5635625" cy="2352675"/>
            <a:chOff x="942976" y="2184400"/>
            <a:chExt cx="5636351" cy="2352477"/>
          </a:xfrm>
        </p:grpSpPr>
        <p:cxnSp>
          <p:nvCxnSpPr>
            <p:cNvPr id="327" name="Straight Arrow Connector 326"/>
            <p:cNvCxnSpPr/>
            <p:nvPr/>
          </p:nvCxnSpPr>
          <p:spPr>
            <a:xfrm rot="16200000" flipH="1">
              <a:off x="5706948" y="2486794"/>
              <a:ext cx="604787" cy="0"/>
            </a:xfrm>
            <a:prstGeom prst="straightConnector1">
              <a:avLst/>
            </a:prstGeom>
            <a:ln w="22225">
              <a:solidFill>
                <a:schemeClr val="accent2">
                  <a:lumMod val="60000"/>
                  <a:lumOff val="4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39" name="Rounded Rectangle 338"/>
            <p:cNvSpPr/>
            <p:nvPr/>
          </p:nvSpPr>
          <p:spPr>
            <a:xfrm>
              <a:off x="5413952" y="2385996"/>
              <a:ext cx="1136796" cy="923847"/>
            </a:xfrm>
            <a:prstGeom prst="roundRect">
              <a:avLst/>
            </a:prstGeom>
            <a:solidFill>
              <a:schemeClr val="tx2">
                <a:lumMod val="75000"/>
              </a:schemeClr>
            </a:solidFill>
            <a:ln w="22225">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364" name="TextBox 356"/>
            <p:cNvSpPr txBox="1">
              <a:spLocks noChangeArrowheads="1"/>
            </p:cNvSpPr>
            <p:nvPr/>
          </p:nvSpPr>
          <p:spPr bwMode="auto">
            <a:xfrm>
              <a:off x="5388549" y="2970147"/>
              <a:ext cx="1190778" cy="353982"/>
            </a:xfrm>
            <a:prstGeom prst="rect">
              <a:avLst/>
            </a:prstGeom>
            <a:noFill/>
            <a:ln w="9525">
              <a:noFill/>
              <a:miter lim="800000"/>
              <a:headEnd/>
              <a:tailEnd/>
            </a:ln>
          </p:spPr>
          <p:txBody>
            <a:bodyPr wrap="none">
              <a:spAutoFit/>
            </a:bodyPr>
            <a:lstStyle/>
            <a:p>
              <a:pPr algn="ctr" eaLnBrk="0" hangingPunct="0">
                <a:defRPr/>
              </a:pPr>
              <a:r>
                <a:rPr lang="en-US" sz="850" b="1" i="0" dirty="0">
                  <a:latin typeface="Euphemia" pitchFamily="34" charset="0"/>
                  <a:ea typeface="Batang" pitchFamily="18" charset="-127"/>
                  <a:cs typeface="+mn-cs"/>
                </a:rPr>
                <a:t>Communicator Web</a:t>
              </a:r>
            </a:p>
            <a:p>
              <a:pPr algn="ctr" eaLnBrk="0" hangingPunct="0">
                <a:defRPr/>
              </a:pPr>
              <a:r>
                <a:rPr lang="en-US" sz="850" b="1" i="0" dirty="0">
                  <a:latin typeface="Euphemia" pitchFamily="34" charset="0"/>
                  <a:ea typeface="Batang" pitchFamily="18" charset="-127"/>
                  <a:cs typeface="+mn-cs"/>
                </a:rPr>
                <a:t>Access Server(s)</a:t>
              </a:r>
            </a:p>
          </p:txBody>
        </p:sp>
        <p:grpSp>
          <p:nvGrpSpPr>
            <p:cNvPr id="43133" name="Group 331"/>
            <p:cNvGrpSpPr>
              <a:grpSpLocks/>
            </p:cNvGrpSpPr>
            <p:nvPr/>
          </p:nvGrpSpPr>
          <p:grpSpPr bwMode="auto">
            <a:xfrm>
              <a:off x="5957888" y="2438400"/>
              <a:ext cx="503237" cy="576263"/>
              <a:chOff x="5589422" y="2225434"/>
              <a:chExt cx="517088" cy="576330"/>
            </a:xfrm>
          </p:grpSpPr>
          <p:pic>
            <p:nvPicPr>
              <p:cNvPr id="420" name="Picture 64" descr="Server sm"/>
              <p:cNvPicPr>
                <a:picLocks noChangeAspect="1" noChangeArrowheads="1"/>
              </p:cNvPicPr>
              <p:nvPr/>
            </p:nvPicPr>
            <p:blipFill>
              <a:blip r:embed="rId6">
                <a:duotone>
                  <a:schemeClr val="accent3">
                    <a:shade val="45000"/>
                    <a:satMod val="135000"/>
                  </a:schemeClr>
                  <a:prstClr val="white"/>
                </a:duotone>
              </a:blip>
              <a:srcRect/>
              <a:stretch>
                <a:fillRect/>
              </a:stretch>
            </p:blipFill>
            <p:spPr bwMode="auto">
              <a:xfrm>
                <a:off x="5589422" y="2225434"/>
                <a:ext cx="390964" cy="576330"/>
              </a:xfrm>
              <a:prstGeom prst="rect">
                <a:avLst/>
              </a:prstGeom>
              <a:noFill/>
              <a:ln w="9525" algn="ctr">
                <a:noFill/>
                <a:miter lim="800000"/>
                <a:headEnd/>
                <a:tailEnd/>
              </a:ln>
            </p:spPr>
          </p:pic>
          <p:pic>
            <p:nvPicPr>
              <p:cNvPr id="421" name="Picture 31" descr="C:\Users\madixon.ADS\AppData\Local\Microsoft\Windows\Temporary Internet Files\Content.IE5\B72ARVA4\MCj04315320000[1].png"/>
              <p:cNvPicPr>
                <a:picLocks noChangeAspect="1" noChangeArrowheads="1"/>
              </p:cNvPicPr>
              <p:nvPr/>
            </p:nvPicPr>
            <p:blipFill>
              <a:blip r:embed="rId21">
                <a:duotone>
                  <a:schemeClr val="accent3">
                    <a:shade val="45000"/>
                    <a:satMod val="135000"/>
                  </a:schemeClr>
                  <a:prstClr val="white"/>
                </a:duotone>
              </a:blip>
              <a:srcRect/>
              <a:stretch>
                <a:fillRect/>
              </a:stretch>
            </p:blipFill>
            <p:spPr bwMode="auto">
              <a:xfrm>
                <a:off x="5867139" y="2348799"/>
                <a:ext cx="239371" cy="239371"/>
              </a:xfrm>
              <a:prstGeom prst="rect">
                <a:avLst/>
              </a:prstGeom>
              <a:noFill/>
              <a:ln w="9525">
                <a:noFill/>
                <a:miter lim="800000"/>
                <a:headEnd/>
                <a:tailEnd/>
              </a:ln>
            </p:spPr>
          </p:pic>
        </p:grpSp>
        <p:grpSp>
          <p:nvGrpSpPr>
            <p:cNvPr id="43134" name="Group 331"/>
            <p:cNvGrpSpPr>
              <a:grpSpLocks/>
            </p:cNvGrpSpPr>
            <p:nvPr/>
          </p:nvGrpSpPr>
          <p:grpSpPr bwMode="auto">
            <a:xfrm>
              <a:off x="5527675" y="2436813"/>
              <a:ext cx="503238" cy="576262"/>
              <a:chOff x="5589422" y="2225434"/>
              <a:chExt cx="517088" cy="576330"/>
            </a:xfrm>
          </p:grpSpPr>
          <p:pic>
            <p:nvPicPr>
              <p:cNvPr id="43138" name="Picture 64" descr="Server sm"/>
              <p:cNvPicPr>
                <a:picLocks noChangeAspect="1" noChangeArrowheads="1"/>
              </p:cNvPicPr>
              <p:nvPr/>
            </p:nvPicPr>
            <p:blipFill>
              <a:blip r:embed="rId6"/>
              <a:srcRect/>
              <a:stretch>
                <a:fillRect/>
              </a:stretch>
            </p:blipFill>
            <p:spPr bwMode="auto">
              <a:xfrm>
                <a:off x="5589422" y="2225434"/>
                <a:ext cx="390964" cy="576330"/>
              </a:xfrm>
              <a:prstGeom prst="rect">
                <a:avLst/>
              </a:prstGeom>
              <a:noFill/>
              <a:ln w="9525" algn="ctr">
                <a:noFill/>
                <a:miter lim="800000"/>
                <a:headEnd/>
                <a:tailEnd/>
              </a:ln>
            </p:spPr>
          </p:pic>
          <p:pic>
            <p:nvPicPr>
              <p:cNvPr id="43139" name="Picture 31" descr="C:\Users\madixon.ADS\AppData\Local\Microsoft\Windows\Temporary Internet Files\Content.IE5\B72ARVA4\MCj04315320000[1].png"/>
              <p:cNvPicPr>
                <a:picLocks noChangeAspect="1" noChangeArrowheads="1"/>
              </p:cNvPicPr>
              <p:nvPr/>
            </p:nvPicPr>
            <p:blipFill>
              <a:blip r:embed="rId21"/>
              <a:srcRect/>
              <a:stretch>
                <a:fillRect/>
              </a:stretch>
            </p:blipFill>
            <p:spPr bwMode="auto">
              <a:xfrm>
                <a:off x="5867139" y="2348799"/>
                <a:ext cx="239371" cy="239371"/>
              </a:xfrm>
              <a:prstGeom prst="rect">
                <a:avLst/>
              </a:prstGeom>
              <a:noFill/>
              <a:ln w="9525">
                <a:noFill/>
                <a:miter lim="800000"/>
                <a:headEnd/>
                <a:tailEnd/>
              </a:ln>
            </p:spPr>
          </p:pic>
        </p:grpSp>
        <p:sp>
          <p:nvSpPr>
            <p:cNvPr id="43135" name="TextBox 477"/>
            <p:cNvSpPr txBox="1">
              <a:spLocks noChangeArrowheads="1"/>
            </p:cNvSpPr>
            <p:nvPr/>
          </p:nvSpPr>
          <p:spPr bwMode="auto">
            <a:xfrm>
              <a:off x="1381124" y="4219575"/>
              <a:ext cx="2943226" cy="307777"/>
            </a:xfrm>
            <a:prstGeom prst="rect">
              <a:avLst/>
            </a:prstGeom>
            <a:noFill/>
            <a:ln w="9525">
              <a:noFill/>
              <a:miter lim="800000"/>
              <a:headEnd/>
              <a:tailEnd/>
            </a:ln>
          </p:spPr>
          <p:txBody>
            <a:bodyPr>
              <a:spAutoFit/>
            </a:bodyPr>
            <a:lstStyle/>
            <a:p>
              <a:pPr eaLnBrk="0" hangingPunct="0"/>
              <a:r>
                <a:rPr lang="en-US" sz="1400" i="0">
                  <a:solidFill>
                    <a:srgbClr val="7D110C"/>
                  </a:solidFill>
                </a:rPr>
                <a:t>Install CWA Server</a:t>
              </a:r>
            </a:p>
          </p:txBody>
        </p:sp>
        <p:sp>
          <p:nvSpPr>
            <p:cNvPr id="43136" name="Oval 478"/>
            <p:cNvSpPr>
              <a:spLocks noChangeArrowheads="1"/>
            </p:cNvSpPr>
            <p:nvPr/>
          </p:nvSpPr>
          <p:spPr bwMode="auto">
            <a:xfrm>
              <a:off x="1143000" y="4248151"/>
              <a:ext cx="295275" cy="266700"/>
            </a:xfrm>
            <a:prstGeom prst="ellipse">
              <a:avLst/>
            </a:prstGeom>
            <a:solidFill>
              <a:srgbClr val="7D110C"/>
            </a:solidFill>
            <a:ln w="9525" algn="ctr">
              <a:noFill/>
              <a:round/>
              <a:headEnd/>
              <a:tailEnd/>
            </a:ln>
          </p:spPr>
          <p:txBody>
            <a:bodyPr/>
            <a:lstStyle/>
            <a:p>
              <a:pPr eaLnBrk="0" hangingPunct="0"/>
              <a:endParaRPr lang="en-US"/>
            </a:p>
          </p:txBody>
        </p:sp>
        <p:sp>
          <p:nvSpPr>
            <p:cNvPr id="43137" name="TextBox 479"/>
            <p:cNvSpPr txBox="1">
              <a:spLocks noChangeArrowheads="1"/>
            </p:cNvSpPr>
            <p:nvPr/>
          </p:nvSpPr>
          <p:spPr bwMode="auto">
            <a:xfrm>
              <a:off x="942976" y="4229100"/>
              <a:ext cx="676274" cy="307777"/>
            </a:xfrm>
            <a:prstGeom prst="rect">
              <a:avLst/>
            </a:prstGeom>
            <a:noFill/>
            <a:ln w="9525">
              <a:noFill/>
              <a:miter lim="800000"/>
              <a:headEnd/>
              <a:tailEnd/>
            </a:ln>
          </p:spPr>
          <p:txBody>
            <a:bodyPr>
              <a:spAutoFit/>
            </a:bodyPr>
            <a:lstStyle/>
            <a:p>
              <a:pPr algn="ctr" eaLnBrk="0" hangingPunct="0"/>
              <a:r>
                <a:rPr lang="en-US" sz="1400" i="0">
                  <a:solidFill>
                    <a:schemeClr val="bg1"/>
                  </a:solidFill>
                </a:rPr>
                <a:t>3</a:t>
              </a:r>
            </a:p>
          </p:txBody>
        </p:sp>
      </p:grpSp>
      <p:grpSp>
        <p:nvGrpSpPr>
          <p:cNvPr id="240" name="Group 239"/>
          <p:cNvGrpSpPr>
            <a:grpSpLocks/>
          </p:cNvGrpSpPr>
          <p:nvPr/>
        </p:nvGrpSpPr>
        <p:grpSpPr bwMode="auto">
          <a:xfrm>
            <a:off x="942975" y="4572000"/>
            <a:ext cx="3381375" cy="1503363"/>
            <a:chOff x="942976" y="4572000"/>
            <a:chExt cx="3381374" cy="1502663"/>
          </a:xfrm>
        </p:grpSpPr>
        <p:cxnSp>
          <p:nvCxnSpPr>
            <p:cNvPr id="433" name="Straight Arrow Connector 432"/>
            <p:cNvCxnSpPr/>
            <p:nvPr/>
          </p:nvCxnSpPr>
          <p:spPr>
            <a:xfrm rot="16200000" flipH="1">
              <a:off x="1593198" y="5451859"/>
              <a:ext cx="604556" cy="0"/>
            </a:xfrm>
            <a:prstGeom prst="straightConnector1">
              <a:avLst/>
            </a:prstGeom>
            <a:ln w="22225">
              <a:solidFill>
                <a:schemeClr val="accent2">
                  <a:lumMod val="60000"/>
                  <a:lumOff val="4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34" name="Rounded Rectangle 433"/>
            <p:cNvSpPr/>
            <p:nvPr/>
          </p:nvSpPr>
          <p:spPr>
            <a:xfrm>
              <a:off x="1400176" y="5286042"/>
              <a:ext cx="977900" cy="780686"/>
            </a:xfrm>
            <a:prstGeom prst="roundRect">
              <a:avLst/>
            </a:prstGeom>
            <a:solidFill>
              <a:schemeClr val="tx2">
                <a:lumMod val="75000"/>
              </a:schemeClr>
            </a:solidFill>
            <a:ln w="22225">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grpSp>
          <p:nvGrpSpPr>
            <p:cNvPr id="43116" name="Group 48"/>
            <p:cNvGrpSpPr>
              <a:grpSpLocks/>
            </p:cNvGrpSpPr>
            <p:nvPr/>
          </p:nvGrpSpPr>
          <p:grpSpPr bwMode="auto">
            <a:xfrm>
              <a:off x="1514475" y="5343524"/>
              <a:ext cx="352425" cy="525463"/>
              <a:chOff x="3102" y="1686"/>
              <a:chExt cx="217" cy="370"/>
            </a:xfrm>
          </p:grpSpPr>
          <p:grpSp>
            <p:nvGrpSpPr>
              <p:cNvPr id="43125" name="Group 49"/>
              <p:cNvGrpSpPr>
                <a:grpSpLocks/>
              </p:cNvGrpSpPr>
              <p:nvPr/>
            </p:nvGrpSpPr>
            <p:grpSpPr bwMode="auto">
              <a:xfrm>
                <a:off x="3102" y="1686"/>
                <a:ext cx="217" cy="357"/>
                <a:chOff x="2442" y="1578"/>
                <a:chExt cx="211" cy="309"/>
              </a:xfrm>
            </p:grpSpPr>
            <p:pic>
              <p:nvPicPr>
                <p:cNvPr id="43127" name="Picture 50" descr="Server sm"/>
                <p:cNvPicPr>
                  <a:picLocks noChangeAspect="1" noChangeArrowheads="1"/>
                </p:cNvPicPr>
                <p:nvPr/>
              </p:nvPicPr>
              <p:blipFill>
                <a:blip r:embed="rId22"/>
                <a:srcRect/>
                <a:stretch>
                  <a:fillRect/>
                </a:stretch>
              </p:blipFill>
              <p:spPr bwMode="auto">
                <a:xfrm>
                  <a:off x="2442" y="1578"/>
                  <a:ext cx="211" cy="309"/>
                </a:xfrm>
                <a:prstGeom prst="rect">
                  <a:avLst/>
                </a:prstGeom>
                <a:noFill/>
                <a:ln w="9525" algn="ctr">
                  <a:noFill/>
                  <a:miter lim="800000"/>
                  <a:headEnd/>
                  <a:tailEnd/>
                </a:ln>
              </p:spPr>
            </p:pic>
            <p:sp>
              <p:nvSpPr>
                <p:cNvPr id="43128" name="Line 51"/>
                <p:cNvSpPr>
                  <a:spLocks noChangeShapeType="1"/>
                </p:cNvSpPr>
                <p:nvPr/>
              </p:nvSpPr>
              <p:spPr bwMode="auto">
                <a:xfrm flipV="1">
                  <a:off x="2547" y="1711"/>
                  <a:ext cx="70" cy="43"/>
                </a:xfrm>
                <a:prstGeom prst="line">
                  <a:avLst/>
                </a:prstGeom>
                <a:noFill/>
                <a:ln w="12700">
                  <a:solidFill>
                    <a:srgbClr val="FF0000"/>
                  </a:solidFill>
                  <a:round/>
                  <a:headEnd/>
                  <a:tailEnd type="diamond" w="sm" len="sm"/>
                </a:ln>
              </p:spPr>
              <p:txBody>
                <a:bodyPr/>
                <a:lstStyle/>
                <a:p>
                  <a:endParaRPr lang="en-US"/>
                </a:p>
              </p:txBody>
            </p:sp>
            <p:sp>
              <p:nvSpPr>
                <p:cNvPr id="43129" name="Line 52"/>
                <p:cNvSpPr>
                  <a:spLocks noChangeShapeType="1"/>
                </p:cNvSpPr>
                <p:nvPr/>
              </p:nvSpPr>
              <p:spPr bwMode="auto">
                <a:xfrm flipH="1">
                  <a:off x="2547" y="1760"/>
                  <a:ext cx="70" cy="43"/>
                </a:xfrm>
                <a:prstGeom prst="line">
                  <a:avLst/>
                </a:prstGeom>
                <a:noFill/>
                <a:ln w="12700">
                  <a:solidFill>
                    <a:srgbClr val="FF0000"/>
                  </a:solidFill>
                  <a:round/>
                  <a:headEnd/>
                  <a:tailEnd type="diamond" w="sm" len="sm"/>
                </a:ln>
              </p:spPr>
              <p:txBody>
                <a:bodyPr/>
                <a:lstStyle/>
                <a:p>
                  <a:endParaRPr lang="en-US"/>
                </a:p>
              </p:txBody>
            </p:sp>
          </p:grpSp>
          <p:pic>
            <p:nvPicPr>
              <p:cNvPr id="43126" name="Picture 53" descr="blue-user"/>
              <p:cNvPicPr>
                <a:picLocks noChangeAspect="1" noChangeArrowheads="1"/>
              </p:cNvPicPr>
              <p:nvPr/>
            </p:nvPicPr>
            <p:blipFill>
              <a:blip r:embed="rId8"/>
              <a:srcRect/>
              <a:stretch>
                <a:fillRect/>
              </a:stretch>
            </p:blipFill>
            <p:spPr bwMode="auto">
              <a:xfrm>
                <a:off x="3212" y="1946"/>
                <a:ext cx="81" cy="110"/>
              </a:xfrm>
              <a:prstGeom prst="rect">
                <a:avLst/>
              </a:prstGeom>
              <a:noFill/>
              <a:ln w="9525">
                <a:noFill/>
                <a:miter lim="800000"/>
                <a:headEnd/>
                <a:tailEnd/>
              </a:ln>
            </p:spPr>
          </p:pic>
        </p:grpSp>
        <p:pic>
          <p:nvPicPr>
            <p:cNvPr id="441" name="Picture 50" descr="Server sm"/>
            <p:cNvPicPr>
              <a:picLocks noChangeAspect="1" noChangeArrowheads="1"/>
            </p:cNvPicPr>
            <p:nvPr/>
          </p:nvPicPr>
          <p:blipFill>
            <a:blip r:embed="rId23" cstate="print">
              <a:duotone>
                <a:schemeClr val="accent3">
                  <a:shade val="45000"/>
                  <a:satMod val="135000"/>
                </a:schemeClr>
                <a:prstClr val="white"/>
              </a:duotone>
            </a:blip>
            <a:srcRect/>
            <a:stretch>
              <a:fillRect/>
            </a:stretch>
          </p:blipFill>
          <p:spPr bwMode="auto">
            <a:xfrm>
              <a:off x="1914525" y="5338733"/>
              <a:ext cx="309563" cy="484356"/>
            </a:xfrm>
            <a:prstGeom prst="rect">
              <a:avLst/>
            </a:prstGeom>
            <a:noFill/>
            <a:ln w="9525" algn="ctr">
              <a:noFill/>
              <a:miter lim="800000"/>
              <a:headEnd/>
              <a:tailEnd/>
            </a:ln>
            <a:effectLst/>
          </p:spPr>
        </p:pic>
        <p:sp>
          <p:nvSpPr>
            <p:cNvPr id="43118" name="Line 51"/>
            <p:cNvSpPr>
              <a:spLocks noChangeShapeType="1"/>
            </p:cNvSpPr>
            <p:nvPr/>
          </p:nvSpPr>
          <p:spPr bwMode="auto">
            <a:xfrm flipV="1">
              <a:off x="2046288" y="5508625"/>
              <a:ext cx="117475" cy="76200"/>
            </a:xfrm>
            <a:prstGeom prst="line">
              <a:avLst/>
            </a:prstGeom>
            <a:noFill/>
            <a:ln w="12700">
              <a:solidFill>
                <a:schemeClr val="bg2"/>
              </a:solidFill>
              <a:round/>
              <a:headEnd/>
              <a:tailEnd type="diamond" w="sm" len="sm"/>
            </a:ln>
          </p:spPr>
          <p:txBody>
            <a:bodyPr/>
            <a:lstStyle/>
            <a:p>
              <a:endParaRPr lang="en-US"/>
            </a:p>
          </p:txBody>
        </p:sp>
        <p:sp>
          <p:nvSpPr>
            <p:cNvPr id="43119" name="Line 52"/>
            <p:cNvSpPr>
              <a:spLocks noChangeShapeType="1"/>
            </p:cNvSpPr>
            <p:nvPr/>
          </p:nvSpPr>
          <p:spPr bwMode="auto">
            <a:xfrm flipH="1">
              <a:off x="2046288" y="5595938"/>
              <a:ext cx="117475" cy="76200"/>
            </a:xfrm>
            <a:prstGeom prst="line">
              <a:avLst/>
            </a:prstGeom>
            <a:noFill/>
            <a:ln w="12700">
              <a:solidFill>
                <a:schemeClr val="bg2"/>
              </a:solidFill>
              <a:round/>
              <a:headEnd/>
              <a:tailEnd type="diamond" w="sm" len="sm"/>
            </a:ln>
          </p:spPr>
          <p:txBody>
            <a:bodyPr/>
            <a:lstStyle/>
            <a:p>
              <a:endParaRPr lang="en-US"/>
            </a:p>
          </p:txBody>
        </p:sp>
        <p:pic>
          <p:nvPicPr>
            <p:cNvPr id="444" name="Picture 53" descr="blue-user"/>
            <p:cNvPicPr>
              <a:picLocks noChangeAspect="1" noChangeArrowheads="1"/>
            </p:cNvPicPr>
            <p:nvPr/>
          </p:nvPicPr>
          <p:blipFill>
            <a:blip r:embed="rId8" cstate="print">
              <a:duotone>
                <a:schemeClr val="accent3">
                  <a:shade val="45000"/>
                  <a:satMod val="135000"/>
                </a:schemeClr>
                <a:prstClr val="white"/>
              </a:duotone>
            </a:blip>
            <a:srcRect/>
            <a:stretch>
              <a:fillRect/>
            </a:stretch>
          </p:blipFill>
          <p:spPr bwMode="auto">
            <a:xfrm>
              <a:off x="2050312" y="5673264"/>
              <a:ext cx="131550" cy="169905"/>
            </a:xfrm>
            <a:prstGeom prst="rect">
              <a:avLst/>
            </a:prstGeom>
            <a:noFill/>
            <a:ln w="9525">
              <a:noFill/>
              <a:miter lim="800000"/>
              <a:headEnd/>
              <a:tailEnd/>
            </a:ln>
          </p:spPr>
        </p:pic>
        <p:sp>
          <p:nvSpPr>
            <p:cNvPr id="445" name="TextBox 337"/>
            <p:cNvSpPr txBox="1">
              <a:spLocks noChangeArrowheads="1"/>
            </p:cNvSpPr>
            <p:nvPr/>
          </p:nvSpPr>
          <p:spPr bwMode="auto">
            <a:xfrm>
              <a:off x="1404939" y="5850929"/>
              <a:ext cx="982662" cy="223734"/>
            </a:xfrm>
            <a:prstGeom prst="rect">
              <a:avLst/>
            </a:prstGeom>
            <a:noFill/>
            <a:ln w="9525">
              <a:noFill/>
              <a:miter lim="800000"/>
              <a:headEnd/>
              <a:tailEnd/>
            </a:ln>
          </p:spPr>
          <p:txBody>
            <a:bodyPr wrap="none">
              <a:spAutoFit/>
            </a:bodyPr>
            <a:lstStyle/>
            <a:p>
              <a:pPr algn="ctr" eaLnBrk="0" hangingPunct="0">
                <a:defRPr/>
              </a:pPr>
              <a:r>
                <a:rPr lang="en-US" sz="850" b="1" i="0" dirty="0">
                  <a:latin typeface="Euphemia" pitchFamily="34" charset="0"/>
                  <a:ea typeface="Batang" pitchFamily="18" charset="-127"/>
                  <a:cs typeface="+mn-cs"/>
                </a:rPr>
                <a:t>OCS Director(s)</a:t>
              </a:r>
            </a:p>
          </p:txBody>
        </p:sp>
        <p:sp>
          <p:nvSpPr>
            <p:cNvPr id="43122" name="TextBox 480"/>
            <p:cNvSpPr txBox="1">
              <a:spLocks noChangeArrowheads="1"/>
            </p:cNvSpPr>
            <p:nvPr/>
          </p:nvSpPr>
          <p:spPr bwMode="auto">
            <a:xfrm>
              <a:off x="1381124" y="4572000"/>
              <a:ext cx="2943226" cy="307777"/>
            </a:xfrm>
            <a:prstGeom prst="rect">
              <a:avLst/>
            </a:prstGeom>
            <a:noFill/>
            <a:ln w="9525">
              <a:noFill/>
              <a:miter lim="800000"/>
              <a:headEnd/>
              <a:tailEnd/>
            </a:ln>
          </p:spPr>
          <p:txBody>
            <a:bodyPr>
              <a:spAutoFit/>
            </a:bodyPr>
            <a:lstStyle/>
            <a:p>
              <a:pPr eaLnBrk="0" hangingPunct="0"/>
              <a:r>
                <a:rPr lang="en-US" sz="1400" i="0">
                  <a:solidFill>
                    <a:srgbClr val="7D110C"/>
                  </a:solidFill>
                </a:rPr>
                <a:t>Install OCS Director</a:t>
              </a:r>
              <a:endParaRPr lang="en-US" sz="1100" i="0">
                <a:solidFill>
                  <a:srgbClr val="7D110C"/>
                </a:solidFill>
              </a:endParaRPr>
            </a:p>
          </p:txBody>
        </p:sp>
        <p:sp>
          <p:nvSpPr>
            <p:cNvPr id="43123" name="Oval 481"/>
            <p:cNvSpPr>
              <a:spLocks noChangeArrowheads="1"/>
            </p:cNvSpPr>
            <p:nvPr/>
          </p:nvSpPr>
          <p:spPr bwMode="auto">
            <a:xfrm>
              <a:off x="1143000" y="4600576"/>
              <a:ext cx="295275" cy="266700"/>
            </a:xfrm>
            <a:prstGeom prst="ellipse">
              <a:avLst/>
            </a:prstGeom>
            <a:solidFill>
              <a:srgbClr val="7D110C"/>
            </a:solidFill>
            <a:ln w="9525" algn="ctr">
              <a:noFill/>
              <a:round/>
              <a:headEnd/>
              <a:tailEnd/>
            </a:ln>
          </p:spPr>
          <p:txBody>
            <a:bodyPr/>
            <a:lstStyle/>
            <a:p>
              <a:pPr eaLnBrk="0" hangingPunct="0"/>
              <a:endParaRPr lang="en-US"/>
            </a:p>
          </p:txBody>
        </p:sp>
        <p:sp>
          <p:nvSpPr>
            <p:cNvPr id="43124" name="TextBox 482"/>
            <p:cNvSpPr txBox="1">
              <a:spLocks noChangeArrowheads="1"/>
            </p:cNvSpPr>
            <p:nvPr/>
          </p:nvSpPr>
          <p:spPr bwMode="auto">
            <a:xfrm>
              <a:off x="942976" y="4581525"/>
              <a:ext cx="676274" cy="307777"/>
            </a:xfrm>
            <a:prstGeom prst="rect">
              <a:avLst/>
            </a:prstGeom>
            <a:noFill/>
            <a:ln w="9525">
              <a:noFill/>
              <a:miter lim="800000"/>
              <a:headEnd/>
              <a:tailEnd/>
            </a:ln>
          </p:spPr>
          <p:txBody>
            <a:bodyPr>
              <a:spAutoFit/>
            </a:bodyPr>
            <a:lstStyle/>
            <a:p>
              <a:pPr algn="ctr" eaLnBrk="0" hangingPunct="0"/>
              <a:r>
                <a:rPr lang="en-US" sz="1400" i="0">
                  <a:solidFill>
                    <a:schemeClr val="bg1"/>
                  </a:solidFill>
                </a:rPr>
                <a:t>4</a:t>
              </a:r>
            </a:p>
          </p:txBody>
        </p:sp>
      </p:grpSp>
      <p:grpSp>
        <p:nvGrpSpPr>
          <p:cNvPr id="241" name="Group 240"/>
          <p:cNvGrpSpPr>
            <a:grpSpLocks/>
          </p:cNvGrpSpPr>
          <p:nvPr/>
        </p:nvGrpSpPr>
        <p:grpSpPr bwMode="auto">
          <a:xfrm>
            <a:off x="1404938" y="2185988"/>
            <a:ext cx="5929312" cy="1646237"/>
            <a:chOff x="1404938" y="2185988"/>
            <a:chExt cx="5929311" cy="1646039"/>
          </a:xfrm>
        </p:grpSpPr>
        <p:cxnSp>
          <p:nvCxnSpPr>
            <p:cNvPr id="324" name="Straight Arrow Connector 323"/>
            <p:cNvCxnSpPr/>
            <p:nvPr/>
          </p:nvCxnSpPr>
          <p:spPr>
            <a:xfrm rot="16200000" flipH="1">
              <a:off x="1616905" y="2488371"/>
              <a:ext cx="604764" cy="0"/>
            </a:xfrm>
            <a:prstGeom prst="straightConnector1">
              <a:avLst/>
            </a:prstGeom>
            <a:ln w="22225">
              <a:solidFill>
                <a:schemeClr val="accent2">
                  <a:lumMod val="60000"/>
                  <a:lumOff val="4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34" name="Rounded Rectangle 333"/>
            <p:cNvSpPr/>
            <p:nvPr/>
          </p:nvSpPr>
          <p:spPr>
            <a:xfrm>
              <a:off x="1404938" y="2401862"/>
              <a:ext cx="1073150" cy="923814"/>
            </a:xfrm>
            <a:prstGeom prst="roundRect">
              <a:avLst/>
            </a:prstGeom>
            <a:solidFill>
              <a:schemeClr val="tx2">
                <a:lumMod val="75000"/>
              </a:schemeClr>
            </a:solidFill>
            <a:ln w="22225">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343" name="TextBox 345"/>
            <p:cNvSpPr txBox="1">
              <a:spLocks noChangeArrowheads="1"/>
            </p:cNvSpPr>
            <p:nvPr/>
          </p:nvSpPr>
          <p:spPr bwMode="auto">
            <a:xfrm>
              <a:off x="1481138" y="2981229"/>
              <a:ext cx="923925" cy="353970"/>
            </a:xfrm>
            <a:prstGeom prst="rect">
              <a:avLst/>
            </a:prstGeom>
            <a:noFill/>
            <a:ln w="9525">
              <a:noFill/>
              <a:miter lim="800000"/>
              <a:headEnd/>
              <a:tailEnd/>
            </a:ln>
          </p:spPr>
          <p:txBody>
            <a:bodyPr wrap="none">
              <a:spAutoFit/>
            </a:bodyPr>
            <a:lstStyle/>
            <a:p>
              <a:pPr algn="ctr" eaLnBrk="0" hangingPunct="0">
                <a:defRPr/>
              </a:pPr>
              <a:r>
                <a:rPr lang="en-US" sz="850" b="1" i="0" dirty="0">
                  <a:latin typeface="Euphemia" pitchFamily="34" charset="0"/>
                  <a:ea typeface="Batang" pitchFamily="18" charset="-127"/>
                  <a:cs typeface="+mn-cs"/>
                </a:rPr>
                <a:t>Access</a:t>
              </a:r>
            </a:p>
            <a:p>
              <a:pPr algn="ctr" eaLnBrk="0" hangingPunct="0">
                <a:defRPr/>
              </a:pPr>
              <a:r>
                <a:rPr lang="en-US" sz="850" b="1" i="0" dirty="0">
                  <a:latin typeface="Euphemia" pitchFamily="34" charset="0"/>
                  <a:ea typeface="Batang" pitchFamily="18" charset="-127"/>
                  <a:cs typeface="+mn-cs"/>
                </a:rPr>
                <a:t>Edge Server(s)</a:t>
              </a:r>
            </a:p>
          </p:txBody>
        </p:sp>
        <p:grpSp>
          <p:nvGrpSpPr>
            <p:cNvPr id="43101" name="Group 359"/>
            <p:cNvGrpSpPr>
              <a:grpSpLocks/>
            </p:cNvGrpSpPr>
            <p:nvPr/>
          </p:nvGrpSpPr>
          <p:grpSpPr bwMode="auto">
            <a:xfrm>
              <a:off x="1947863" y="2462213"/>
              <a:ext cx="493712" cy="579437"/>
              <a:chOff x="1547802" y="2153139"/>
              <a:chExt cx="494462" cy="579437"/>
            </a:xfrm>
          </p:grpSpPr>
          <p:grpSp>
            <p:nvGrpSpPr>
              <p:cNvPr id="43110" name="Group 28"/>
              <p:cNvGrpSpPr>
                <a:grpSpLocks/>
              </p:cNvGrpSpPr>
              <p:nvPr/>
            </p:nvGrpSpPr>
            <p:grpSpPr bwMode="auto">
              <a:xfrm>
                <a:off x="1547802" y="2153139"/>
                <a:ext cx="344488" cy="579437"/>
                <a:chOff x="2792" y="905"/>
                <a:chExt cx="307" cy="515"/>
              </a:xfrm>
            </p:grpSpPr>
            <p:pic>
              <p:nvPicPr>
                <p:cNvPr id="369" name="Picture 29" descr="ISAS - firewall sm"/>
                <p:cNvPicPr>
                  <a:picLocks noChangeAspect="1" noChangeArrowheads="1"/>
                </p:cNvPicPr>
                <p:nvPr/>
              </p:nvPicPr>
              <p:blipFill>
                <a:blip r:embed="rId24" cstate="print">
                  <a:duotone>
                    <a:schemeClr val="accent3">
                      <a:shade val="45000"/>
                      <a:satMod val="135000"/>
                    </a:schemeClr>
                    <a:prstClr val="white"/>
                  </a:duotone>
                </a:blip>
                <a:srcRect/>
                <a:stretch>
                  <a:fillRect/>
                </a:stretch>
              </p:blipFill>
              <p:spPr bwMode="auto">
                <a:xfrm>
                  <a:off x="2792" y="905"/>
                  <a:ext cx="307" cy="505"/>
                </a:xfrm>
                <a:prstGeom prst="rect">
                  <a:avLst/>
                </a:prstGeom>
                <a:noFill/>
              </p:spPr>
            </p:pic>
            <p:pic>
              <p:nvPicPr>
                <p:cNvPr id="370" name="Picture 30" descr="blue-user"/>
                <p:cNvPicPr>
                  <a:picLocks noChangeAspect="1" noChangeArrowheads="1"/>
                </p:cNvPicPr>
                <p:nvPr/>
              </p:nvPicPr>
              <p:blipFill>
                <a:blip r:embed="rId25" cstate="print">
                  <a:duotone>
                    <a:schemeClr val="accent3">
                      <a:shade val="45000"/>
                      <a:satMod val="135000"/>
                    </a:schemeClr>
                    <a:prstClr val="white"/>
                  </a:duotone>
                </a:blip>
                <a:srcRect/>
                <a:stretch>
                  <a:fillRect/>
                </a:stretch>
              </p:blipFill>
              <p:spPr bwMode="auto">
                <a:xfrm>
                  <a:off x="2928" y="1290"/>
                  <a:ext cx="96" cy="130"/>
                </a:xfrm>
                <a:prstGeom prst="rect">
                  <a:avLst/>
                </a:prstGeom>
                <a:noFill/>
                <a:ln w="9525">
                  <a:noFill/>
                  <a:miter lim="800000"/>
                  <a:headEnd/>
                  <a:tailEnd/>
                </a:ln>
              </p:spPr>
            </p:pic>
          </p:grpSp>
          <p:pic>
            <p:nvPicPr>
              <p:cNvPr id="368" name="Picture 30" descr="C:\Users\madixon.ADS\AppData\Local\Microsoft\Windows\Temporary Internet Files\Content.IE5\B72ARVA4\MCj04316280000[1].png"/>
              <p:cNvPicPr>
                <a:picLocks noChangeAspect="1" noChangeArrowheads="1"/>
              </p:cNvPicPr>
              <p:nvPr/>
            </p:nvPicPr>
            <p:blipFill>
              <a:blip r:embed="rId26" cstate="print">
                <a:duotone>
                  <a:schemeClr val="accent3">
                    <a:shade val="45000"/>
                    <a:satMod val="135000"/>
                  </a:schemeClr>
                  <a:prstClr val="white"/>
                </a:duotone>
              </a:blip>
              <a:srcRect/>
              <a:stretch>
                <a:fillRect/>
              </a:stretch>
            </p:blipFill>
            <p:spPr bwMode="auto">
              <a:xfrm>
                <a:off x="1742063" y="2254546"/>
                <a:ext cx="300201" cy="300201"/>
              </a:xfrm>
              <a:prstGeom prst="rect">
                <a:avLst/>
              </a:prstGeom>
              <a:noFill/>
            </p:spPr>
          </p:pic>
        </p:grpSp>
        <p:grpSp>
          <p:nvGrpSpPr>
            <p:cNvPr id="43102" name="Group 358"/>
            <p:cNvGrpSpPr>
              <a:grpSpLocks/>
            </p:cNvGrpSpPr>
            <p:nvPr/>
          </p:nvGrpSpPr>
          <p:grpSpPr bwMode="auto">
            <a:xfrm>
              <a:off x="1547813" y="2455863"/>
              <a:ext cx="493712" cy="579437"/>
              <a:chOff x="1547802" y="2153139"/>
              <a:chExt cx="494462" cy="579437"/>
            </a:xfrm>
          </p:grpSpPr>
          <p:grpSp>
            <p:nvGrpSpPr>
              <p:cNvPr id="43106" name="Group 28"/>
              <p:cNvGrpSpPr>
                <a:grpSpLocks/>
              </p:cNvGrpSpPr>
              <p:nvPr/>
            </p:nvGrpSpPr>
            <p:grpSpPr bwMode="auto">
              <a:xfrm>
                <a:off x="1547802" y="2153139"/>
                <a:ext cx="344488" cy="579437"/>
                <a:chOff x="2792" y="905"/>
                <a:chExt cx="307" cy="515"/>
              </a:xfrm>
            </p:grpSpPr>
            <p:pic>
              <p:nvPicPr>
                <p:cNvPr id="43108" name="Picture 29" descr="ISAS - firewall sm"/>
                <p:cNvPicPr>
                  <a:picLocks noChangeAspect="1" noChangeArrowheads="1"/>
                </p:cNvPicPr>
                <p:nvPr/>
              </p:nvPicPr>
              <p:blipFill>
                <a:blip r:embed="rId24"/>
                <a:srcRect/>
                <a:stretch>
                  <a:fillRect/>
                </a:stretch>
              </p:blipFill>
              <p:spPr bwMode="auto">
                <a:xfrm>
                  <a:off x="2792" y="905"/>
                  <a:ext cx="307" cy="505"/>
                </a:xfrm>
                <a:prstGeom prst="rect">
                  <a:avLst/>
                </a:prstGeom>
                <a:noFill/>
                <a:ln w="9525">
                  <a:noFill/>
                  <a:miter lim="800000"/>
                  <a:headEnd/>
                  <a:tailEnd/>
                </a:ln>
              </p:spPr>
            </p:pic>
            <p:pic>
              <p:nvPicPr>
                <p:cNvPr id="43109" name="Picture 30" descr="blue-user"/>
                <p:cNvPicPr>
                  <a:picLocks noChangeAspect="1" noChangeArrowheads="1"/>
                </p:cNvPicPr>
                <p:nvPr/>
              </p:nvPicPr>
              <p:blipFill>
                <a:blip r:embed="rId25"/>
                <a:srcRect/>
                <a:stretch>
                  <a:fillRect/>
                </a:stretch>
              </p:blipFill>
              <p:spPr bwMode="auto">
                <a:xfrm>
                  <a:off x="2928" y="1290"/>
                  <a:ext cx="96" cy="130"/>
                </a:xfrm>
                <a:prstGeom prst="rect">
                  <a:avLst/>
                </a:prstGeom>
                <a:noFill/>
                <a:ln w="9525">
                  <a:noFill/>
                  <a:miter lim="800000"/>
                  <a:headEnd/>
                  <a:tailEnd/>
                </a:ln>
              </p:spPr>
            </p:pic>
          </p:grpSp>
          <p:pic>
            <p:nvPicPr>
              <p:cNvPr id="373" name="Picture 30" descr="C:\Users\madixon.ADS\AppData\Local\Microsoft\Windows\Temporary Internet Files\Content.IE5\B72ARVA4\MCj04316280000[1].png"/>
              <p:cNvPicPr>
                <a:picLocks noChangeAspect="1" noChangeArrowheads="1"/>
              </p:cNvPicPr>
              <p:nvPr/>
            </p:nvPicPr>
            <p:blipFill>
              <a:blip r:embed="rId26" cstate="print">
                <a:duotone>
                  <a:prstClr val="black"/>
                  <a:schemeClr val="accent2">
                    <a:tint val="45000"/>
                    <a:satMod val="400000"/>
                  </a:schemeClr>
                </a:duotone>
              </a:blip>
              <a:srcRect/>
              <a:stretch>
                <a:fillRect/>
              </a:stretch>
            </p:blipFill>
            <p:spPr bwMode="auto">
              <a:xfrm>
                <a:off x="1742063" y="2254546"/>
                <a:ext cx="300201" cy="300201"/>
              </a:xfrm>
              <a:prstGeom prst="rect">
                <a:avLst/>
              </a:prstGeom>
              <a:noFill/>
            </p:spPr>
          </p:pic>
        </p:grpSp>
        <p:sp>
          <p:nvSpPr>
            <p:cNvPr id="43103" name="TextBox 495"/>
            <p:cNvSpPr txBox="1">
              <a:spLocks noChangeArrowheads="1"/>
            </p:cNvSpPr>
            <p:nvPr/>
          </p:nvSpPr>
          <p:spPr bwMode="auto">
            <a:xfrm>
              <a:off x="4467224" y="3514725"/>
              <a:ext cx="2867025" cy="307777"/>
            </a:xfrm>
            <a:prstGeom prst="rect">
              <a:avLst/>
            </a:prstGeom>
            <a:noFill/>
            <a:ln w="9525">
              <a:noFill/>
              <a:miter lim="800000"/>
              <a:headEnd/>
              <a:tailEnd/>
            </a:ln>
          </p:spPr>
          <p:txBody>
            <a:bodyPr>
              <a:spAutoFit/>
            </a:bodyPr>
            <a:lstStyle/>
            <a:p>
              <a:pPr eaLnBrk="0" hangingPunct="0"/>
              <a:r>
                <a:rPr lang="en-US" sz="1400" i="0">
                  <a:solidFill>
                    <a:srgbClr val="7D110C"/>
                  </a:solidFill>
                </a:rPr>
                <a:t>Install Access Edge Server</a:t>
              </a:r>
              <a:endParaRPr lang="en-US" sz="1100" i="0">
                <a:solidFill>
                  <a:srgbClr val="7D110C"/>
                </a:solidFill>
              </a:endParaRPr>
            </a:p>
          </p:txBody>
        </p:sp>
        <p:sp>
          <p:nvSpPr>
            <p:cNvPr id="43104" name="Oval 496"/>
            <p:cNvSpPr>
              <a:spLocks noChangeArrowheads="1"/>
            </p:cNvSpPr>
            <p:nvPr/>
          </p:nvSpPr>
          <p:spPr bwMode="auto">
            <a:xfrm>
              <a:off x="4229100" y="3543301"/>
              <a:ext cx="295275" cy="266700"/>
            </a:xfrm>
            <a:prstGeom prst="ellipse">
              <a:avLst/>
            </a:prstGeom>
            <a:solidFill>
              <a:srgbClr val="7D110C"/>
            </a:solidFill>
            <a:ln w="9525" algn="ctr">
              <a:noFill/>
              <a:round/>
              <a:headEnd/>
              <a:tailEnd/>
            </a:ln>
          </p:spPr>
          <p:txBody>
            <a:bodyPr/>
            <a:lstStyle/>
            <a:p>
              <a:pPr eaLnBrk="0" hangingPunct="0"/>
              <a:endParaRPr lang="en-US"/>
            </a:p>
          </p:txBody>
        </p:sp>
        <p:sp>
          <p:nvSpPr>
            <p:cNvPr id="43105" name="TextBox 497"/>
            <p:cNvSpPr txBox="1">
              <a:spLocks noChangeArrowheads="1"/>
            </p:cNvSpPr>
            <p:nvPr/>
          </p:nvSpPr>
          <p:spPr bwMode="auto">
            <a:xfrm>
              <a:off x="4029076" y="3524250"/>
              <a:ext cx="676274" cy="307777"/>
            </a:xfrm>
            <a:prstGeom prst="rect">
              <a:avLst/>
            </a:prstGeom>
            <a:noFill/>
            <a:ln w="9525">
              <a:noFill/>
              <a:miter lim="800000"/>
              <a:headEnd/>
              <a:tailEnd/>
            </a:ln>
          </p:spPr>
          <p:txBody>
            <a:bodyPr>
              <a:spAutoFit/>
            </a:bodyPr>
            <a:lstStyle/>
            <a:p>
              <a:pPr algn="ctr" eaLnBrk="0" hangingPunct="0"/>
              <a:r>
                <a:rPr lang="en-US" sz="1400" i="0">
                  <a:solidFill>
                    <a:schemeClr val="bg1"/>
                  </a:solidFill>
                </a:rPr>
                <a:t>5</a:t>
              </a:r>
            </a:p>
          </p:txBody>
        </p:sp>
      </p:grpSp>
      <p:grpSp>
        <p:nvGrpSpPr>
          <p:cNvPr id="242" name="Group 241"/>
          <p:cNvGrpSpPr>
            <a:grpSpLocks/>
          </p:cNvGrpSpPr>
          <p:nvPr/>
        </p:nvGrpSpPr>
        <p:grpSpPr bwMode="auto">
          <a:xfrm>
            <a:off x="2643188" y="2187575"/>
            <a:ext cx="4776787" cy="2006600"/>
            <a:chOff x="2643188" y="2187575"/>
            <a:chExt cx="4776787" cy="2006402"/>
          </a:xfrm>
        </p:grpSpPr>
        <p:cxnSp>
          <p:nvCxnSpPr>
            <p:cNvPr id="325" name="Straight Arrow Connector 324"/>
            <p:cNvCxnSpPr/>
            <p:nvPr/>
          </p:nvCxnSpPr>
          <p:spPr>
            <a:xfrm rot="16200000" flipH="1">
              <a:off x="2931349" y="2489964"/>
              <a:ext cx="604778" cy="0"/>
            </a:xfrm>
            <a:prstGeom prst="straightConnector1">
              <a:avLst/>
            </a:prstGeom>
            <a:ln w="22225">
              <a:solidFill>
                <a:schemeClr val="accent2">
                  <a:lumMod val="60000"/>
                  <a:lumOff val="4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35" name="Rounded Rectangle 334"/>
            <p:cNvSpPr/>
            <p:nvPr/>
          </p:nvSpPr>
          <p:spPr>
            <a:xfrm>
              <a:off x="2643188" y="2405042"/>
              <a:ext cx="1300162" cy="923834"/>
            </a:xfrm>
            <a:prstGeom prst="roundRect">
              <a:avLst/>
            </a:prstGeom>
            <a:solidFill>
              <a:schemeClr val="tx2">
                <a:lumMod val="75000"/>
              </a:schemeClr>
            </a:solidFill>
            <a:ln w="22225">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341" name="TextBox 343"/>
            <p:cNvSpPr txBox="1">
              <a:spLocks noChangeArrowheads="1"/>
            </p:cNvSpPr>
            <p:nvPr/>
          </p:nvSpPr>
          <p:spPr bwMode="auto">
            <a:xfrm>
              <a:off x="2746375" y="3012994"/>
              <a:ext cx="1103313" cy="353978"/>
            </a:xfrm>
            <a:prstGeom prst="rect">
              <a:avLst/>
            </a:prstGeom>
            <a:noFill/>
            <a:ln w="9525">
              <a:noFill/>
              <a:miter lim="800000"/>
              <a:headEnd/>
              <a:tailEnd/>
            </a:ln>
          </p:spPr>
          <p:txBody>
            <a:bodyPr wrap="none">
              <a:spAutoFit/>
            </a:bodyPr>
            <a:lstStyle/>
            <a:p>
              <a:pPr algn="ctr" eaLnBrk="0" hangingPunct="0">
                <a:defRPr/>
              </a:pPr>
              <a:r>
                <a:rPr lang="en-US" sz="850" b="1" i="0" dirty="0">
                  <a:latin typeface="Euphemia" pitchFamily="34" charset="0"/>
                  <a:ea typeface="Batang" pitchFamily="18" charset="-127"/>
                  <a:cs typeface="+mn-cs"/>
                </a:rPr>
                <a:t>A/V Conferencing</a:t>
              </a:r>
            </a:p>
            <a:p>
              <a:pPr algn="ctr" eaLnBrk="0" hangingPunct="0">
                <a:defRPr/>
              </a:pPr>
              <a:r>
                <a:rPr lang="en-US" sz="850" b="1" i="0" dirty="0">
                  <a:latin typeface="Euphemia" pitchFamily="34" charset="0"/>
                  <a:ea typeface="Batang" pitchFamily="18" charset="-127"/>
                  <a:cs typeface="+mn-cs"/>
                </a:rPr>
                <a:t>Edge Server(s)</a:t>
              </a:r>
            </a:p>
          </p:txBody>
        </p:sp>
        <p:grpSp>
          <p:nvGrpSpPr>
            <p:cNvPr id="43085" name="Group 346"/>
            <p:cNvGrpSpPr>
              <a:grpSpLocks/>
            </p:cNvGrpSpPr>
            <p:nvPr/>
          </p:nvGrpSpPr>
          <p:grpSpPr bwMode="auto">
            <a:xfrm>
              <a:off x="3249613" y="2454275"/>
              <a:ext cx="587375" cy="598488"/>
              <a:chOff x="4752721" y="3031173"/>
              <a:chExt cx="617147" cy="626427"/>
            </a:xfrm>
          </p:grpSpPr>
          <p:pic>
            <p:nvPicPr>
              <p:cNvPr id="345" name="Picture 25"/>
              <p:cNvPicPr>
                <a:picLocks noChangeAspect="1" noChangeArrowheads="1"/>
              </p:cNvPicPr>
              <p:nvPr/>
            </p:nvPicPr>
            <p:blipFill>
              <a:blip r:embed="rId27" cstate="print">
                <a:duotone>
                  <a:schemeClr val="accent3">
                    <a:shade val="45000"/>
                    <a:satMod val="135000"/>
                  </a:schemeClr>
                  <a:prstClr val="white"/>
                </a:duotone>
              </a:blip>
              <a:srcRect/>
              <a:stretch>
                <a:fillRect/>
              </a:stretch>
            </p:blipFill>
            <p:spPr bwMode="auto">
              <a:xfrm>
                <a:off x="5136506" y="3244491"/>
                <a:ext cx="233362" cy="281516"/>
              </a:xfrm>
              <a:prstGeom prst="rect">
                <a:avLst/>
              </a:prstGeom>
              <a:noFill/>
              <a:ln w="9525">
                <a:noFill/>
                <a:miter lim="800000"/>
                <a:headEnd/>
                <a:tailEnd/>
              </a:ln>
              <a:effectLst/>
            </p:spPr>
          </p:pic>
          <p:grpSp>
            <p:nvGrpSpPr>
              <p:cNvPr id="43095" name="Group 28"/>
              <p:cNvGrpSpPr>
                <a:grpSpLocks/>
              </p:cNvGrpSpPr>
              <p:nvPr/>
            </p:nvGrpSpPr>
            <p:grpSpPr bwMode="auto">
              <a:xfrm>
                <a:off x="4752721" y="3031173"/>
                <a:ext cx="395351" cy="626427"/>
                <a:chOff x="2792" y="905"/>
                <a:chExt cx="307" cy="515"/>
              </a:xfrm>
            </p:grpSpPr>
            <p:pic>
              <p:nvPicPr>
                <p:cNvPr id="347" name="Picture 29" descr="ISAS - firewall sm"/>
                <p:cNvPicPr>
                  <a:picLocks noChangeAspect="1" noChangeArrowheads="1"/>
                </p:cNvPicPr>
                <p:nvPr/>
              </p:nvPicPr>
              <p:blipFill>
                <a:blip r:embed="rId24" cstate="print">
                  <a:duotone>
                    <a:schemeClr val="accent3">
                      <a:shade val="45000"/>
                      <a:satMod val="135000"/>
                    </a:schemeClr>
                    <a:prstClr val="white"/>
                  </a:duotone>
                </a:blip>
                <a:srcRect/>
                <a:stretch>
                  <a:fillRect/>
                </a:stretch>
              </p:blipFill>
              <p:spPr bwMode="auto">
                <a:xfrm>
                  <a:off x="2792" y="905"/>
                  <a:ext cx="307" cy="505"/>
                </a:xfrm>
                <a:prstGeom prst="rect">
                  <a:avLst/>
                </a:prstGeom>
                <a:noFill/>
              </p:spPr>
            </p:pic>
            <p:pic>
              <p:nvPicPr>
                <p:cNvPr id="348" name="Picture 30" descr="blue-user"/>
                <p:cNvPicPr>
                  <a:picLocks noChangeAspect="1" noChangeArrowheads="1"/>
                </p:cNvPicPr>
                <p:nvPr/>
              </p:nvPicPr>
              <p:blipFill>
                <a:blip r:embed="rId25" cstate="print">
                  <a:duotone>
                    <a:schemeClr val="accent3">
                      <a:shade val="45000"/>
                      <a:satMod val="135000"/>
                    </a:schemeClr>
                    <a:prstClr val="white"/>
                  </a:duotone>
                </a:blip>
                <a:srcRect/>
                <a:stretch>
                  <a:fillRect/>
                </a:stretch>
              </p:blipFill>
              <p:spPr bwMode="auto">
                <a:xfrm>
                  <a:off x="2928" y="1290"/>
                  <a:ext cx="96" cy="130"/>
                </a:xfrm>
                <a:prstGeom prst="rect">
                  <a:avLst/>
                </a:prstGeom>
                <a:noFill/>
                <a:ln w="9525">
                  <a:noFill/>
                  <a:miter lim="800000"/>
                  <a:headEnd/>
                  <a:tailEnd/>
                </a:ln>
              </p:spPr>
            </p:pic>
          </p:grpSp>
        </p:grpSp>
        <p:grpSp>
          <p:nvGrpSpPr>
            <p:cNvPr id="43086" name="Group 269"/>
            <p:cNvGrpSpPr>
              <a:grpSpLocks/>
            </p:cNvGrpSpPr>
            <p:nvPr/>
          </p:nvGrpSpPr>
          <p:grpSpPr bwMode="auto">
            <a:xfrm>
              <a:off x="2741613" y="2455863"/>
              <a:ext cx="587375" cy="600075"/>
              <a:chOff x="4752721" y="3031173"/>
              <a:chExt cx="617147" cy="626427"/>
            </a:xfrm>
          </p:grpSpPr>
          <p:pic>
            <p:nvPicPr>
              <p:cNvPr id="43090" name="Picture 25"/>
              <p:cNvPicPr>
                <a:picLocks noChangeAspect="1" noChangeArrowheads="1"/>
              </p:cNvPicPr>
              <p:nvPr/>
            </p:nvPicPr>
            <p:blipFill>
              <a:blip r:embed="rId27"/>
              <a:srcRect/>
              <a:stretch>
                <a:fillRect/>
              </a:stretch>
            </p:blipFill>
            <p:spPr bwMode="auto">
              <a:xfrm>
                <a:off x="5136506" y="3244491"/>
                <a:ext cx="233362" cy="281516"/>
              </a:xfrm>
              <a:prstGeom prst="rect">
                <a:avLst/>
              </a:prstGeom>
              <a:noFill/>
              <a:ln w="9525">
                <a:noFill/>
                <a:miter lim="800000"/>
                <a:headEnd/>
                <a:tailEnd/>
              </a:ln>
            </p:spPr>
          </p:pic>
          <p:grpSp>
            <p:nvGrpSpPr>
              <p:cNvPr id="43091" name="Group 28"/>
              <p:cNvGrpSpPr>
                <a:grpSpLocks/>
              </p:cNvGrpSpPr>
              <p:nvPr/>
            </p:nvGrpSpPr>
            <p:grpSpPr bwMode="auto">
              <a:xfrm>
                <a:off x="4752721" y="3031173"/>
                <a:ext cx="395351" cy="626427"/>
                <a:chOff x="2792" y="905"/>
                <a:chExt cx="307" cy="515"/>
              </a:xfrm>
            </p:grpSpPr>
            <p:pic>
              <p:nvPicPr>
                <p:cNvPr id="43092" name="Picture 29" descr="ISAS - firewall sm"/>
                <p:cNvPicPr>
                  <a:picLocks noChangeAspect="1" noChangeArrowheads="1"/>
                </p:cNvPicPr>
                <p:nvPr/>
              </p:nvPicPr>
              <p:blipFill>
                <a:blip r:embed="rId24"/>
                <a:srcRect/>
                <a:stretch>
                  <a:fillRect/>
                </a:stretch>
              </p:blipFill>
              <p:spPr bwMode="auto">
                <a:xfrm>
                  <a:off x="2792" y="905"/>
                  <a:ext cx="307" cy="505"/>
                </a:xfrm>
                <a:prstGeom prst="rect">
                  <a:avLst/>
                </a:prstGeom>
                <a:noFill/>
                <a:ln w="9525">
                  <a:noFill/>
                  <a:miter lim="800000"/>
                  <a:headEnd/>
                  <a:tailEnd/>
                </a:ln>
              </p:spPr>
            </p:pic>
            <p:pic>
              <p:nvPicPr>
                <p:cNvPr id="43093" name="Picture 30" descr="blue-user"/>
                <p:cNvPicPr>
                  <a:picLocks noChangeAspect="1" noChangeArrowheads="1"/>
                </p:cNvPicPr>
                <p:nvPr/>
              </p:nvPicPr>
              <p:blipFill>
                <a:blip r:embed="rId25"/>
                <a:srcRect/>
                <a:stretch>
                  <a:fillRect/>
                </a:stretch>
              </p:blipFill>
              <p:spPr bwMode="auto">
                <a:xfrm>
                  <a:off x="2928" y="1290"/>
                  <a:ext cx="96" cy="130"/>
                </a:xfrm>
                <a:prstGeom prst="rect">
                  <a:avLst/>
                </a:prstGeom>
                <a:noFill/>
                <a:ln w="9525">
                  <a:noFill/>
                  <a:miter lim="800000"/>
                  <a:headEnd/>
                  <a:tailEnd/>
                </a:ln>
              </p:spPr>
            </p:pic>
          </p:grpSp>
        </p:grpSp>
        <p:sp>
          <p:nvSpPr>
            <p:cNvPr id="43087" name="TextBox 498"/>
            <p:cNvSpPr txBox="1">
              <a:spLocks noChangeArrowheads="1"/>
            </p:cNvSpPr>
            <p:nvPr/>
          </p:nvSpPr>
          <p:spPr bwMode="auto">
            <a:xfrm>
              <a:off x="4476749" y="3876675"/>
              <a:ext cx="2943226" cy="307777"/>
            </a:xfrm>
            <a:prstGeom prst="rect">
              <a:avLst/>
            </a:prstGeom>
            <a:noFill/>
            <a:ln w="9525">
              <a:noFill/>
              <a:miter lim="800000"/>
              <a:headEnd/>
              <a:tailEnd/>
            </a:ln>
          </p:spPr>
          <p:txBody>
            <a:bodyPr>
              <a:spAutoFit/>
            </a:bodyPr>
            <a:lstStyle/>
            <a:p>
              <a:pPr eaLnBrk="0" hangingPunct="0"/>
              <a:r>
                <a:rPr lang="en-US" sz="1400" i="0">
                  <a:solidFill>
                    <a:srgbClr val="7D110C"/>
                  </a:solidFill>
                </a:rPr>
                <a:t>Install A/V Conf. Edge Server</a:t>
              </a:r>
            </a:p>
          </p:txBody>
        </p:sp>
        <p:sp>
          <p:nvSpPr>
            <p:cNvPr id="43088" name="Oval 499"/>
            <p:cNvSpPr>
              <a:spLocks noChangeArrowheads="1"/>
            </p:cNvSpPr>
            <p:nvPr/>
          </p:nvSpPr>
          <p:spPr bwMode="auto">
            <a:xfrm>
              <a:off x="4238625" y="3905251"/>
              <a:ext cx="295275" cy="266700"/>
            </a:xfrm>
            <a:prstGeom prst="ellipse">
              <a:avLst/>
            </a:prstGeom>
            <a:solidFill>
              <a:srgbClr val="7D110C"/>
            </a:solidFill>
            <a:ln w="9525" algn="ctr">
              <a:noFill/>
              <a:round/>
              <a:headEnd/>
              <a:tailEnd/>
            </a:ln>
          </p:spPr>
          <p:txBody>
            <a:bodyPr/>
            <a:lstStyle/>
            <a:p>
              <a:pPr eaLnBrk="0" hangingPunct="0"/>
              <a:endParaRPr lang="en-US"/>
            </a:p>
          </p:txBody>
        </p:sp>
        <p:sp>
          <p:nvSpPr>
            <p:cNvPr id="43089" name="TextBox 500"/>
            <p:cNvSpPr txBox="1">
              <a:spLocks noChangeArrowheads="1"/>
            </p:cNvSpPr>
            <p:nvPr/>
          </p:nvSpPr>
          <p:spPr bwMode="auto">
            <a:xfrm>
              <a:off x="4038601" y="3886200"/>
              <a:ext cx="676274" cy="307777"/>
            </a:xfrm>
            <a:prstGeom prst="rect">
              <a:avLst/>
            </a:prstGeom>
            <a:noFill/>
            <a:ln w="9525">
              <a:noFill/>
              <a:miter lim="800000"/>
              <a:headEnd/>
              <a:tailEnd/>
            </a:ln>
          </p:spPr>
          <p:txBody>
            <a:bodyPr>
              <a:spAutoFit/>
            </a:bodyPr>
            <a:lstStyle/>
            <a:p>
              <a:pPr algn="ctr" eaLnBrk="0" hangingPunct="0"/>
              <a:r>
                <a:rPr lang="en-US" sz="1400" i="0">
                  <a:solidFill>
                    <a:schemeClr val="bg1"/>
                  </a:solidFill>
                </a:rPr>
                <a:t>6</a:t>
              </a:r>
            </a:p>
          </p:txBody>
        </p:sp>
      </p:grpSp>
      <p:grpSp>
        <p:nvGrpSpPr>
          <p:cNvPr id="243" name="Group 242"/>
          <p:cNvGrpSpPr>
            <a:grpSpLocks/>
          </p:cNvGrpSpPr>
          <p:nvPr/>
        </p:nvGrpSpPr>
        <p:grpSpPr bwMode="auto">
          <a:xfrm>
            <a:off x="4038600" y="2187575"/>
            <a:ext cx="3381375" cy="2349500"/>
            <a:chOff x="4038601" y="2187575"/>
            <a:chExt cx="3381374" cy="2349302"/>
          </a:xfrm>
        </p:grpSpPr>
        <p:cxnSp>
          <p:nvCxnSpPr>
            <p:cNvPr id="326" name="Straight Arrow Connector 325"/>
            <p:cNvCxnSpPr/>
            <p:nvPr/>
          </p:nvCxnSpPr>
          <p:spPr>
            <a:xfrm rot="16200000" flipH="1">
              <a:off x="4388670" y="2489969"/>
              <a:ext cx="604787" cy="0"/>
            </a:xfrm>
            <a:prstGeom prst="straightConnector1">
              <a:avLst/>
            </a:prstGeom>
            <a:ln w="22225">
              <a:solidFill>
                <a:schemeClr val="accent2">
                  <a:lumMod val="60000"/>
                  <a:lumOff val="4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33" name="Rounded Rectangle 332"/>
            <p:cNvSpPr/>
            <p:nvPr/>
          </p:nvSpPr>
          <p:spPr>
            <a:xfrm>
              <a:off x="4108451" y="2389171"/>
              <a:ext cx="1136650" cy="923847"/>
            </a:xfrm>
            <a:prstGeom prst="roundRect">
              <a:avLst/>
            </a:prstGeom>
            <a:solidFill>
              <a:schemeClr val="tx2">
                <a:lumMod val="75000"/>
              </a:schemeClr>
            </a:solidFill>
            <a:ln w="22225">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342" name="TextBox 344"/>
            <p:cNvSpPr txBox="1">
              <a:spLocks noChangeArrowheads="1"/>
            </p:cNvSpPr>
            <p:nvPr/>
          </p:nvSpPr>
          <p:spPr bwMode="auto">
            <a:xfrm>
              <a:off x="4103689" y="2990782"/>
              <a:ext cx="1122362" cy="353983"/>
            </a:xfrm>
            <a:prstGeom prst="rect">
              <a:avLst/>
            </a:prstGeom>
            <a:noFill/>
            <a:ln w="9525">
              <a:noFill/>
              <a:miter lim="800000"/>
              <a:headEnd/>
              <a:tailEnd/>
            </a:ln>
          </p:spPr>
          <p:txBody>
            <a:bodyPr wrap="none">
              <a:spAutoFit/>
            </a:bodyPr>
            <a:lstStyle/>
            <a:p>
              <a:pPr algn="ctr" eaLnBrk="0" hangingPunct="0">
                <a:defRPr/>
              </a:pPr>
              <a:r>
                <a:rPr lang="en-US" sz="850" b="1" i="0" dirty="0">
                  <a:latin typeface="Euphemia" pitchFamily="34" charset="0"/>
                  <a:ea typeface="Batang" pitchFamily="18" charset="-127"/>
                  <a:cs typeface="+mn-cs"/>
                </a:rPr>
                <a:t>Web Conferencing</a:t>
              </a:r>
            </a:p>
            <a:p>
              <a:pPr algn="ctr" eaLnBrk="0" hangingPunct="0">
                <a:defRPr/>
              </a:pPr>
              <a:r>
                <a:rPr lang="en-US" sz="850" b="1" i="0" dirty="0">
                  <a:latin typeface="Euphemia" pitchFamily="34" charset="0"/>
                  <a:ea typeface="Batang" pitchFamily="18" charset="-127"/>
                  <a:cs typeface="+mn-cs"/>
                </a:rPr>
                <a:t>Edge Server(s)</a:t>
              </a:r>
            </a:p>
          </p:txBody>
        </p:sp>
        <p:grpSp>
          <p:nvGrpSpPr>
            <p:cNvPr id="43069" name="Group 351"/>
            <p:cNvGrpSpPr>
              <a:grpSpLocks/>
            </p:cNvGrpSpPr>
            <p:nvPr/>
          </p:nvGrpSpPr>
          <p:grpSpPr bwMode="auto">
            <a:xfrm>
              <a:off x="4664075" y="2459038"/>
              <a:ext cx="498475" cy="603250"/>
              <a:chOff x="4649089" y="2616645"/>
              <a:chExt cx="516128" cy="626427"/>
            </a:xfrm>
          </p:grpSpPr>
          <p:grpSp>
            <p:nvGrpSpPr>
              <p:cNvPr id="43078" name="Group 28"/>
              <p:cNvGrpSpPr>
                <a:grpSpLocks/>
              </p:cNvGrpSpPr>
              <p:nvPr/>
            </p:nvGrpSpPr>
            <p:grpSpPr bwMode="auto">
              <a:xfrm>
                <a:off x="4649089" y="2616645"/>
                <a:ext cx="395351" cy="626427"/>
                <a:chOff x="2792" y="905"/>
                <a:chExt cx="307" cy="515"/>
              </a:xfrm>
            </p:grpSpPr>
            <p:pic>
              <p:nvPicPr>
                <p:cNvPr id="357" name="Picture 29" descr="ISAS - firewall sm"/>
                <p:cNvPicPr>
                  <a:picLocks noChangeAspect="1" noChangeArrowheads="1"/>
                </p:cNvPicPr>
                <p:nvPr/>
              </p:nvPicPr>
              <p:blipFill>
                <a:blip r:embed="rId24" cstate="print">
                  <a:duotone>
                    <a:schemeClr val="accent3">
                      <a:shade val="45000"/>
                      <a:satMod val="135000"/>
                    </a:schemeClr>
                    <a:prstClr val="white"/>
                  </a:duotone>
                </a:blip>
                <a:srcRect/>
                <a:stretch>
                  <a:fillRect/>
                </a:stretch>
              </p:blipFill>
              <p:spPr bwMode="auto">
                <a:xfrm>
                  <a:off x="2792" y="905"/>
                  <a:ext cx="307" cy="505"/>
                </a:xfrm>
                <a:prstGeom prst="rect">
                  <a:avLst/>
                </a:prstGeom>
                <a:noFill/>
              </p:spPr>
            </p:pic>
            <p:pic>
              <p:nvPicPr>
                <p:cNvPr id="358" name="Picture 30" descr="blue-user"/>
                <p:cNvPicPr>
                  <a:picLocks noChangeAspect="1" noChangeArrowheads="1"/>
                </p:cNvPicPr>
                <p:nvPr/>
              </p:nvPicPr>
              <p:blipFill>
                <a:blip r:embed="rId25" cstate="print">
                  <a:duotone>
                    <a:schemeClr val="accent3">
                      <a:shade val="45000"/>
                      <a:satMod val="135000"/>
                    </a:schemeClr>
                    <a:prstClr val="white"/>
                  </a:duotone>
                </a:blip>
                <a:srcRect/>
                <a:stretch>
                  <a:fillRect/>
                </a:stretch>
              </p:blipFill>
              <p:spPr bwMode="auto">
                <a:xfrm>
                  <a:off x="2928" y="1290"/>
                  <a:ext cx="96" cy="130"/>
                </a:xfrm>
                <a:prstGeom prst="rect">
                  <a:avLst/>
                </a:prstGeom>
                <a:noFill/>
                <a:ln w="9525">
                  <a:noFill/>
                  <a:miter lim="800000"/>
                  <a:headEnd/>
                  <a:tailEnd/>
                </a:ln>
              </p:spPr>
            </p:pic>
          </p:grpSp>
          <p:pic>
            <p:nvPicPr>
              <p:cNvPr id="356" name="Picture 26"/>
              <p:cNvPicPr>
                <a:picLocks noChangeAspect="1" noChangeArrowheads="1"/>
              </p:cNvPicPr>
              <p:nvPr/>
            </p:nvPicPr>
            <p:blipFill>
              <a:blip r:embed="rId9" cstate="print">
                <a:duotone>
                  <a:schemeClr val="accent3">
                    <a:shade val="45000"/>
                    <a:satMod val="135000"/>
                  </a:schemeClr>
                  <a:prstClr val="white"/>
                </a:duotone>
              </a:blip>
              <a:srcRect/>
              <a:stretch>
                <a:fillRect/>
              </a:stretch>
            </p:blipFill>
            <p:spPr bwMode="auto">
              <a:xfrm>
                <a:off x="4941380" y="2736342"/>
                <a:ext cx="223837" cy="226744"/>
              </a:xfrm>
              <a:prstGeom prst="rect">
                <a:avLst/>
              </a:prstGeom>
              <a:noFill/>
              <a:ln w="9525">
                <a:noFill/>
                <a:miter lim="800000"/>
                <a:headEnd/>
                <a:tailEnd/>
              </a:ln>
              <a:effectLst/>
            </p:spPr>
          </p:pic>
        </p:grpSp>
        <p:grpSp>
          <p:nvGrpSpPr>
            <p:cNvPr id="43070" name="Group 296"/>
            <p:cNvGrpSpPr>
              <a:grpSpLocks/>
            </p:cNvGrpSpPr>
            <p:nvPr/>
          </p:nvGrpSpPr>
          <p:grpSpPr bwMode="auto">
            <a:xfrm>
              <a:off x="4210050" y="2444750"/>
              <a:ext cx="498475" cy="601663"/>
              <a:chOff x="4649089" y="2616645"/>
              <a:chExt cx="516128" cy="626427"/>
            </a:xfrm>
          </p:grpSpPr>
          <p:grpSp>
            <p:nvGrpSpPr>
              <p:cNvPr id="43074" name="Group 28"/>
              <p:cNvGrpSpPr>
                <a:grpSpLocks/>
              </p:cNvGrpSpPr>
              <p:nvPr/>
            </p:nvGrpSpPr>
            <p:grpSpPr bwMode="auto">
              <a:xfrm>
                <a:off x="4649089" y="2616645"/>
                <a:ext cx="395351" cy="626427"/>
                <a:chOff x="2792" y="905"/>
                <a:chExt cx="307" cy="515"/>
              </a:xfrm>
            </p:grpSpPr>
            <p:pic>
              <p:nvPicPr>
                <p:cNvPr id="43076" name="Picture 29" descr="ISAS - firewall sm"/>
                <p:cNvPicPr>
                  <a:picLocks noChangeAspect="1" noChangeArrowheads="1"/>
                </p:cNvPicPr>
                <p:nvPr/>
              </p:nvPicPr>
              <p:blipFill>
                <a:blip r:embed="rId24"/>
                <a:srcRect/>
                <a:stretch>
                  <a:fillRect/>
                </a:stretch>
              </p:blipFill>
              <p:spPr bwMode="auto">
                <a:xfrm>
                  <a:off x="2792" y="905"/>
                  <a:ext cx="307" cy="505"/>
                </a:xfrm>
                <a:prstGeom prst="rect">
                  <a:avLst/>
                </a:prstGeom>
                <a:noFill/>
                <a:ln w="9525">
                  <a:noFill/>
                  <a:miter lim="800000"/>
                  <a:headEnd/>
                  <a:tailEnd/>
                </a:ln>
              </p:spPr>
            </p:pic>
            <p:pic>
              <p:nvPicPr>
                <p:cNvPr id="43077" name="Picture 30" descr="blue-user"/>
                <p:cNvPicPr>
                  <a:picLocks noChangeAspect="1" noChangeArrowheads="1"/>
                </p:cNvPicPr>
                <p:nvPr/>
              </p:nvPicPr>
              <p:blipFill>
                <a:blip r:embed="rId25"/>
                <a:srcRect/>
                <a:stretch>
                  <a:fillRect/>
                </a:stretch>
              </p:blipFill>
              <p:spPr bwMode="auto">
                <a:xfrm>
                  <a:off x="2928" y="1290"/>
                  <a:ext cx="96" cy="130"/>
                </a:xfrm>
                <a:prstGeom prst="rect">
                  <a:avLst/>
                </a:prstGeom>
                <a:noFill/>
                <a:ln w="9525">
                  <a:noFill/>
                  <a:miter lim="800000"/>
                  <a:headEnd/>
                  <a:tailEnd/>
                </a:ln>
              </p:spPr>
            </p:pic>
          </p:grpSp>
          <p:pic>
            <p:nvPicPr>
              <p:cNvPr id="43075" name="Picture 26"/>
              <p:cNvPicPr>
                <a:picLocks noChangeAspect="1" noChangeArrowheads="1"/>
              </p:cNvPicPr>
              <p:nvPr/>
            </p:nvPicPr>
            <p:blipFill>
              <a:blip r:embed="rId9"/>
              <a:srcRect/>
              <a:stretch>
                <a:fillRect/>
              </a:stretch>
            </p:blipFill>
            <p:spPr bwMode="auto">
              <a:xfrm>
                <a:off x="4941380" y="2736342"/>
                <a:ext cx="223837" cy="226744"/>
              </a:xfrm>
              <a:prstGeom prst="rect">
                <a:avLst/>
              </a:prstGeom>
              <a:noFill/>
              <a:ln w="9525">
                <a:noFill/>
                <a:miter lim="800000"/>
                <a:headEnd/>
                <a:tailEnd/>
              </a:ln>
            </p:spPr>
          </p:pic>
        </p:grpSp>
        <p:sp>
          <p:nvSpPr>
            <p:cNvPr id="43071" name="TextBox 501"/>
            <p:cNvSpPr txBox="1">
              <a:spLocks noChangeArrowheads="1"/>
            </p:cNvSpPr>
            <p:nvPr/>
          </p:nvSpPr>
          <p:spPr bwMode="auto">
            <a:xfrm>
              <a:off x="4476749" y="4219575"/>
              <a:ext cx="2943226" cy="307777"/>
            </a:xfrm>
            <a:prstGeom prst="rect">
              <a:avLst/>
            </a:prstGeom>
            <a:noFill/>
            <a:ln w="9525">
              <a:noFill/>
              <a:miter lim="800000"/>
              <a:headEnd/>
              <a:tailEnd/>
            </a:ln>
          </p:spPr>
          <p:txBody>
            <a:bodyPr>
              <a:spAutoFit/>
            </a:bodyPr>
            <a:lstStyle/>
            <a:p>
              <a:pPr eaLnBrk="0" hangingPunct="0"/>
              <a:r>
                <a:rPr lang="en-US" sz="1400" i="0">
                  <a:solidFill>
                    <a:srgbClr val="7D110C"/>
                  </a:solidFill>
                </a:rPr>
                <a:t>Install Web Conf. Edge Server</a:t>
              </a:r>
            </a:p>
          </p:txBody>
        </p:sp>
        <p:sp>
          <p:nvSpPr>
            <p:cNvPr id="43072" name="Oval 502"/>
            <p:cNvSpPr>
              <a:spLocks noChangeArrowheads="1"/>
            </p:cNvSpPr>
            <p:nvPr/>
          </p:nvSpPr>
          <p:spPr bwMode="auto">
            <a:xfrm>
              <a:off x="4238625" y="4248151"/>
              <a:ext cx="295275" cy="266700"/>
            </a:xfrm>
            <a:prstGeom prst="ellipse">
              <a:avLst/>
            </a:prstGeom>
            <a:solidFill>
              <a:srgbClr val="7D110C"/>
            </a:solidFill>
            <a:ln w="9525" algn="ctr">
              <a:noFill/>
              <a:round/>
              <a:headEnd/>
              <a:tailEnd/>
            </a:ln>
          </p:spPr>
          <p:txBody>
            <a:bodyPr/>
            <a:lstStyle/>
            <a:p>
              <a:pPr eaLnBrk="0" hangingPunct="0"/>
              <a:endParaRPr lang="en-US"/>
            </a:p>
          </p:txBody>
        </p:sp>
        <p:sp>
          <p:nvSpPr>
            <p:cNvPr id="43073" name="TextBox 503"/>
            <p:cNvSpPr txBox="1">
              <a:spLocks noChangeArrowheads="1"/>
            </p:cNvSpPr>
            <p:nvPr/>
          </p:nvSpPr>
          <p:spPr bwMode="auto">
            <a:xfrm>
              <a:off x="4038601" y="4229100"/>
              <a:ext cx="676274" cy="307777"/>
            </a:xfrm>
            <a:prstGeom prst="rect">
              <a:avLst/>
            </a:prstGeom>
            <a:noFill/>
            <a:ln w="9525">
              <a:noFill/>
              <a:miter lim="800000"/>
              <a:headEnd/>
              <a:tailEnd/>
            </a:ln>
          </p:spPr>
          <p:txBody>
            <a:bodyPr>
              <a:spAutoFit/>
            </a:bodyPr>
            <a:lstStyle/>
            <a:p>
              <a:pPr algn="ctr" eaLnBrk="0" hangingPunct="0"/>
              <a:r>
                <a:rPr lang="en-US" sz="1400" i="0">
                  <a:solidFill>
                    <a:schemeClr val="bg1"/>
                  </a:solidFill>
                </a:rPr>
                <a:t>7</a:t>
              </a:r>
            </a:p>
          </p:txBody>
        </p:sp>
      </p:grpSp>
      <p:grpSp>
        <p:nvGrpSpPr>
          <p:cNvPr id="244" name="Group 243"/>
          <p:cNvGrpSpPr>
            <a:grpSpLocks/>
          </p:cNvGrpSpPr>
          <p:nvPr/>
        </p:nvGrpSpPr>
        <p:grpSpPr bwMode="auto">
          <a:xfrm>
            <a:off x="358775" y="128588"/>
            <a:ext cx="7602538" cy="4760912"/>
            <a:chOff x="358775" y="128588"/>
            <a:chExt cx="7601884" cy="4760714"/>
          </a:xfrm>
        </p:grpSpPr>
        <p:cxnSp>
          <p:nvCxnSpPr>
            <p:cNvPr id="316" name="Straight Connector 315"/>
            <p:cNvCxnSpPr/>
            <p:nvPr/>
          </p:nvCxnSpPr>
          <p:spPr>
            <a:xfrm rot="10800000">
              <a:off x="1377862" y="1385836"/>
              <a:ext cx="2015952" cy="0"/>
            </a:xfrm>
            <a:prstGeom prst="line">
              <a:avLst/>
            </a:prstGeom>
            <a:ln w="19050">
              <a:solidFill>
                <a:srgbClr val="D13342"/>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p:cNvCxnSpPr/>
            <p:nvPr/>
          </p:nvCxnSpPr>
          <p:spPr>
            <a:xfrm rot="10800000">
              <a:off x="2381076" y="814359"/>
              <a:ext cx="1028612" cy="3175"/>
            </a:xfrm>
            <a:prstGeom prst="line">
              <a:avLst/>
            </a:prstGeom>
            <a:ln w="19050">
              <a:solidFill>
                <a:srgbClr val="D13342"/>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p:cNvCxnSpPr/>
            <p:nvPr/>
          </p:nvCxnSpPr>
          <p:spPr>
            <a:xfrm rot="10800000">
              <a:off x="2384251" y="884207"/>
              <a:ext cx="1028612" cy="3175"/>
            </a:xfrm>
            <a:prstGeom prst="line">
              <a:avLst/>
            </a:prstGeom>
            <a:ln w="19050">
              <a:solidFill>
                <a:srgbClr val="D13342"/>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p:cNvCxnSpPr/>
            <p:nvPr/>
          </p:nvCxnSpPr>
          <p:spPr>
            <a:xfrm rot="10800000">
              <a:off x="2387425" y="957229"/>
              <a:ext cx="1028612" cy="3175"/>
            </a:xfrm>
            <a:prstGeom prst="line">
              <a:avLst/>
            </a:prstGeom>
            <a:ln w="19050">
              <a:solidFill>
                <a:srgbClr val="D13342"/>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p:cNvCxnSpPr/>
            <p:nvPr/>
          </p:nvCxnSpPr>
          <p:spPr>
            <a:xfrm rot="10800000">
              <a:off x="2390600" y="1027076"/>
              <a:ext cx="1028612" cy="3175"/>
            </a:xfrm>
            <a:prstGeom prst="line">
              <a:avLst/>
            </a:prstGeom>
            <a:ln w="19050">
              <a:solidFill>
                <a:srgbClr val="D13342"/>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p:cNvCxnSpPr/>
            <p:nvPr/>
          </p:nvCxnSpPr>
          <p:spPr>
            <a:xfrm rot="10800000">
              <a:off x="5003400" y="1093748"/>
              <a:ext cx="1028612" cy="3175"/>
            </a:xfrm>
            <a:prstGeom prst="line">
              <a:avLst/>
            </a:prstGeom>
            <a:ln w="19050">
              <a:solidFill>
                <a:srgbClr val="D13342"/>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p:nvPr/>
          </p:nvCxnSpPr>
          <p:spPr>
            <a:xfrm rot="10800000">
              <a:off x="5006575" y="1020726"/>
              <a:ext cx="1028612" cy="3175"/>
            </a:xfrm>
            <a:prstGeom prst="line">
              <a:avLst/>
            </a:prstGeom>
            <a:ln w="19050">
              <a:solidFill>
                <a:srgbClr val="D13342"/>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a:xfrm rot="10800000">
              <a:off x="5006575" y="941354"/>
              <a:ext cx="1028612" cy="3175"/>
            </a:xfrm>
            <a:prstGeom prst="line">
              <a:avLst/>
            </a:prstGeom>
            <a:ln w="19050">
              <a:solidFill>
                <a:srgbClr val="D13342"/>
              </a:solidFill>
            </a:ln>
          </p:spPr>
          <p:style>
            <a:lnRef idx="1">
              <a:schemeClr val="accent1"/>
            </a:lnRef>
            <a:fillRef idx="0">
              <a:schemeClr val="accent1"/>
            </a:fillRef>
            <a:effectRef idx="0">
              <a:schemeClr val="accent1"/>
            </a:effectRef>
            <a:fontRef idx="minor">
              <a:schemeClr val="tx1"/>
            </a:fontRef>
          </p:style>
        </p:cxnSp>
        <p:sp>
          <p:nvSpPr>
            <p:cNvPr id="43040" name="Cloud"/>
            <p:cNvSpPr>
              <a:spLocks noChangeAspect="1" noEditPoints="1" noChangeArrowheads="1"/>
            </p:cNvSpPr>
            <p:nvPr/>
          </p:nvSpPr>
          <p:spPr bwMode="auto">
            <a:xfrm rot="861579">
              <a:off x="1230313" y="130175"/>
              <a:ext cx="1420812" cy="11747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rgbClr val="D13342"/>
                </a:gs>
                <a:gs pos="32001">
                  <a:srgbClr val="D13342"/>
                </a:gs>
                <a:gs pos="50000">
                  <a:srgbClr val="FFFFFF"/>
                </a:gs>
                <a:gs pos="100000">
                  <a:srgbClr val="D13342"/>
                </a:gs>
              </a:gsLst>
              <a:lin ang="2400000"/>
            </a:gradFill>
            <a:ln w="9525">
              <a:solidFill>
                <a:srgbClr val="000000"/>
              </a:solidFill>
              <a:miter lim="800000"/>
              <a:headEnd/>
              <a:tailEnd/>
            </a:ln>
          </p:spPr>
          <p:txBody>
            <a:bodyPr/>
            <a:lstStyle/>
            <a:p>
              <a:pPr eaLnBrk="0" hangingPunct="0"/>
              <a:endParaRPr lang="en-US"/>
            </a:p>
          </p:txBody>
        </p:sp>
        <p:pic>
          <p:nvPicPr>
            <p:cNvPr id="43041" name="Picture 330"/>
            <p:cNvPicPr>
              <a:picLocks noChangeAspect="1" noChangeArrowheads="1"/>
            </p:cNvPicPr>
            <p:nvPr/>
          </p:nvPicPr>
          <p:blipFill>
            <a:blip r:embed="rId28"/>
            <a:srcRect/>
            <a:stretch>
              <a:fillRect/>
            </a:stretch>
          </p:blipFill>
          <p:spPr bwMode="auto">
            <a:xfrm>
              <a:off x="379413" y="906463"/>
              <a:ext cx="885825" cy="676275"/>
            </a:xfrm>
            <a:prstGeom prst="rect">
              <a:avLst/>
            </a:prstGeom>
            <a:noFill/>
            <a:ln w="9525">
              <a:noFill/>
              <a:miter lim="800000"/>
              <a:headEnd/>
              <a:tailEnd/>
            </a:ln>
          </p:spPr>
        </p:pic>
        <p:grpSp>
          <p:nvGrpSpPr>
            <p:cNvPr id="43042" name="Group 34"/>
            <p:cNvGrpSpPr>
              <a:grpSpLocks/>
            </p:cNvGrpSpPr>
            <p:nvPr/>
          </p:nvGrpSpPr>
          <p:grpSpPr bwMode="auto">
            <a:xfrm>
              <a:off x="6175375" y="746125"/>
              <a:ext cx="1536700" cy="698500"/>
              <a:chOff x="132" y="319"/>
              <a:chExt cx="1176" cy="641"/>
            </a:xfrm>
          </p:grpSpPr>
          <p:pic>
            <p:nvPicPr>
              <p:cNvPr id="43057" name="Picture 35" descr="pbx box"/>
              <p:cNvPicPr>
                <a:picLocks noChangeAspect="1" noChangeArrowheads="1"/>
              </p:cNvPicPr>
              <p:nvPr/>
            </p:nvPicPr>
            <p:blipFill>
              <a:blip r:embed="rId29"/>
              <a:srcRect/>
              <a:stretch>
                <a:fillRect/>
              </a:stretch>
            </p:blipFill>
            <p:spPr bwMode="auto">
              <a:xfrm>
                <a:off x="1003" y="319"/>
                <a:ext cx="257" cy="382"/>
              </a:xfrm>
              <a:prstGeom prst="rect">
                <a:avLst/>
              </a:prstGeom>
              <a:noFill/>
              <a:ln w="9525">
                <a:noFill/>
                <a:miter lim="800000"/>
                <a:headEnd/>
                <a:tailEnd/>
              </a:ln>
            </p:spPr>
          </p:pic>
          <p:pic>
            <p:nvPicPr>
              <p:cNvPr id="43058" name="Picture 36" descr="pbx box"/>
              <p:cNvPicPr>
                <a:picLocks noChangeAspect="1" noChangeArrowheads="1"/>
              </p:cNvPicPr>
              <p:nvPr/>
            </p:nvPicPr>
            <p:blipFill>
              <a:blip r:embed="rId29"/>
              <a:srcRect/>
              <a:stretch>
                <a:fillRect/>
              </a:stretch>
            </p:blipFill>
            <p:spPr bwMode="auto">
              <a:xfrm>
                <a:off x="595" y="319"/>
                <a:ext cx="257" cy="382"/>
              </a:xfrm>
              <a:prstGeom prst="rect">
                <a:avLst/>
              </a:prstGeom>
              <a:noFill/>
              <a:ln w="9525">
                <a:noFill/>
                <a:miter lim="800000"/>
                <a:headEnd/>
                <a:tailEnd/>
              </a:ln>
            </p:spPr>
          </p:pic>
          <p:pic>
            <p:nvPicPr>
              <p:cNvPr id="43059" name="Picture 37" descr="pbx box"/>
              <p:cNvPicPr>
                <a:picLocks noChangeAspect="1" noChangeArrowheads="1"/>
              </p:cNvPicPr>
              <p:nvPr/>
            </p:nvPicPr>
            <p:blipFill>
              <a:blip r:embed="rId29"/>
              <a:srcRect/>
              <a:stretch>
                <a:fillRect/>
              </a:stretch>
            </p:blipFill>
            <p:spPr bwMode="auto">
              <a:xfrm>
                <a:off x="181" y="319"/>
                <a:ext cx="257" cy="382"/>
              </a:xfrm>
              <a:prstGeom prst="rect">
                <a:avLst/>
              </a:prstGeom>
              <a:noFill/>
              <a:ln w="9525">
                <a:noFill/>
                <a:miter lim="800000"/>
                <a:headEnd/>
                <a:tailEnd/>
              </a:ln>
            </p:spPr>
          </p:pic>
          <p:sp>
            <p:nvSpPr>
              <p:cNvPr id="43060" name="AutoShape 38"/>
              <p:cNvSpPr>
                <a:spLocks noChangeArrowheads="1"/>
              </p:cNvSpPr>
              <p:nvPr/>
            </p:nvSpPr>
            <p:spPr bwMode="auto">
              <a:xfrm>
                <a:off x="960" y="672"/>
                <a:ext cx="348" cy="288"/>
              </a:xfrm>
              <a:prstGeom prst="roundRect">
                <a:avLst>
                  <a:gd name="adj" fmla="val 16667"/>
                </a:avLst>
              </a:prstGeom>
              <a:gradFill rotWithShape="1">
                <a:gsLst>
                  <a:gs pos="0">
                    <a:srgbClr val="767676"/>
                  </a:gs>
                  <a:gs pos="50000">
                    <a:srgbClr val="FFFFFF"/>
                  </a:gs>
                  <a:gs pos="100000">
                    <a:srgbClr val="767676"/>
                  </a:gs>
                </a:gsLst>
                <a:lin ang="18900000" scaled="1"/>
              </a:gradFill>
              <a:ln w="9525">
                <a:solidFill>
                  <a:schemeClr val="tx1"/>
                </a:solidFill>
                <a:round/>
                <a:headEnd/>
                <a:tailEnd/>
              </a:ln>
            </p:spPr>
            <p:txBody>
              <a:bodyPr wrap="none" anchor="ctr"/>
              <a:lstStyle/>
              <a:p>
                <a:pPr eaLnBrk="0" hangingPunct="0"/>
                <a:endParaRPr lang="en-US"/>
              </a:p>
            </p:txBody>
          </p:sp>
          <p:sp>
            <p:nvSpPr>
              <p:cNvPr id="43061" name="AutoShape 39"/>
              <p:cNvSpPr>
                <a:spLocks noChangeArrowheads="1"/>
              </p:cNvSpPr>
              <p:nvPr/>
            </p:nvSpPr>
            <p:spPr bwMode="auto">
              <a:xfrm>
                <a:off x="546" y="672"/>
                <a:ext cx="348" cy="288"/>
              </a:xfrm>
              <a:prstGeom prst="roundRect">
                <a:avLst>
                  <a:gd name="adj" fmla="val 16667"/>
                </a:avLst>
              </a:prstGeom>
              <a:gradFill rotWithShape="1">
                <a:gsLst>
                  <a:gs pos="0">
                    <a:srgbClr val="767676"/>
                  </a:gs>
                  <a:gs pos="50000">
                    <a:srgbClr val="FFFFFF"/>
                  </a:gs>
                  <a:gs pos="100000">
                    <a:srgbClr val="767676"/>
                  </a:gs>
                </a:gsLst>
                <a:lin ang="18900000" scaled="1"/>
              </a:gradFill>
              <a:ln w="9525">
                <a:solidFill>
                  <a:schemeClr val="tx1"/>
                </a:solidFill>
                <a:round/>
                <a:headEnd/>
                <a:tailEnd/>
              </a:ln>
            </p:spPr>
            <p:txBody>
              <a:bodyPr wrap="none" anchor="ctr"/>
              <a:lstStyle/>
              <a:p>
                <a:pPr eaLnBrk="0" hangingPunct="0"/>
                <a:endParaRPr lang="en-US"/>
              </a:p>
            </p:txBody>
          </p:sp>
          <p:sp>
            <p:nvSpPr>
              <p:cNvPr id="43062" name="AutoShape 40"/>
              <p:cNvSpPr>
                <a:spLocks noChangeArrowheads="1"/>
              </p:cNvSpPr>
              <p:nvPr/>
            </p:nvSpPr>
            <p:spPr bwMode="auto">
              <a:xfrm>
                <a:off x="132" y="672"/>
                <a:ext cx="348" cy="288"/>
              </a:xfrm>
              <a:prstGeom prst="roundRect">
                <a:avLst>
                  <a:gd name="adj" fmla="val 16667"/>
                </a:avLst>
              </a:prstGeom>
              <a:gradFill rotWithShape="1">
                <a:gsLst>
                  <a:gs pos="0">
                    <a:srgbClr val="767676"/>
                  </a:gs>
                  <a:gs pos="50000">
                    <a:srgbClr val="FFFFFF"/>
                  </a:gs>
                  <a:gs pos="100000">
                    <a:srgbClr val="767676"/>
                  </a:gs>
                </a:gsLst>
                <a:lin ang="18900000" scaled="1"/>
              </a:gradFill>
              <a:ln w="9525">
                <a:solidFill>
                  <a:schemeClr val="tx1"/>
                </a:solidFill>
                <a:round/>
                <a:headEnd/>
                <a:tailEnd/>
              </a:ln>
            </p:spPr>
            <p:txBody>
              <a:bodyPr wrap="none" anchor="ctr"/>
              <a:lstStyle/>
              <a:p>
                <a:pPr eaLnBrk="0" hangingPunct="0"/>
                <a:endParaRPr lang="en-US"/>
              </a:p>
            </p:txBody>
          </p:sp>
          <p:pic>
            <p:nvPicPr>
              <p:cNvPr id="43063" name="Picture 41" descr="MSN logo vertical white text"/>
              <p:cNvPicPr>
                <a:picLocks noChangeAspect="1" noChangeArrowheads="1"/>
              </p:cNvPicPr>
              <p:nvPr/>
            </p:nvPicPr>
            <p:blipFill>
              <a:blip r:embed="rId30"/>
              <a:srcRect b="25262"/>
              <a:stretch>
                <a:fillRect/>
              </a:stretch>
            </p:blipFill>
            <p:spPr bwMode="auto">
              <a:xfrm>
                <a:off x="185" y="723"/>
                <a:ext cx="225" cy="199"/>
              </a:xfrm>
              <a:prstGeom prst="rect">
                <a:avLst/>
              </a:prstGeom>
              <a:noFill/>
              <a:ln w="9525">
                <a:noFill/>
                <a:miter lim="800000"/>
                <a:headEnd/>
                <a:tailEnd/>
              </a:ln>
            </p:spPr>
          </p:pic>
          <p:pic>
            <p:nvPicPr>
              <p:cNvPr id="43064" name="Picture 42" descr="AOLonline"/>
              <p:cNvPicPr>
                <a:picLocks noChangeAspect="1" noChangeArrowheads="1"/>
              </p:cNvPicPr>
              <p:nvPr/>
            </p:nvPicPr>
            <p:blipFill>
              <a:blip r:embed="rId31"/>
              <a:srcRect/>
              <a:stretch>
                <a:fillRect/>
              </a:stretch>
            </p:blipFill>
            <p:spPr bwMode="auto">
              <a:xfrm>
                <a:off x="554" y="681"/>
                <a:ext cx="335" cy="275"/>
              </a:xfrm>
              <a:prstGeom prst="rect">
                <a:avLst/>
              </a:prstGeom>
              <a:noFill/>
              <a:ln w="9525">
                <a:noFill/>
                <a:miter lim="800000"/>
                <a:headEnd/>
                <a:tailEnd/>
              </a:ln>
            </p:spPr>
          </p:pic>
          <p:pic>
            <p:nvPicPr>
              <p:cNvPr id="43065" name="Picture 43" descr="ybang_messenger"/>
              <p:cNvPicPr>
                <a:picLocks noChangeAspect="1" noChangeArrowheads="1"/>
              </p:cNvPicPr>
              <p:nvPr/>
            </p:nvPicPr>
            <p:blipFill>
              <a:blip r:embed="rId32"/>
              <a:srcRect r="63892" b="-33540"/>
              <a:stretch>
                <a:fillRect/>
              </a:stretch>
            </p:blipFill>
            <p:spPr bwMode="auto">
              <a:xfrm>
                <a:off x="1000" y="744"/>
                <a:ext cx="297" cy="216"/>
              </a:xfrm>
              <a:prstGeom prst="rect">
                <a:avLst/>
              </a:prstGeom>
              <a:noFill/>
              <a:ln w="9525">
                <a:noFill/>
                <a:miter lim="800000"/>
                <a:headEnd/>
                <a:tailEnd/>
              </a:ln>
            </p:spPr>
          </p:pic>
        </p:grpSp>
        <p:pic>
          <p:nvPicPr>
            <p:cNvPr id="43043" name="Picture 74" descr="laptop notebook portable Computer"/>
            <p:cNvPicPr>
              <a:picLocks noChangeAspect="1" noChangeArrowheads="1"/>
            </p:cNvPicPr>
            <p:nvPr/>
          </p:nvPicPr>
          <p:blipFill>
            <a:blip r:embed="rId13"/>
            <a:srcRect/>
            <a:stretch>
              <a:fillRect/>
            </a:stretch>
          </p:blipFill>
          <p:spPr bwMode="auto">
            <a:xfrm>
              <a:off x="1746250" y="327025"/>
              <a:ext cx="311150" cy="295275"/>
            </a:xfrm>
            <a:prstGeom prst="rect">
              <a:avLst/>
            </a:prstGeom>
            <a:noFill/>
            <a:ln w="9525">
              <a:noFill/>
              <a:miter lim="800000"/>
              <a:headEnd/>
              <a:tailEnd/>
            </a:ln>
          </p:spPr>
        </p:pic>
        <p:pic>
          <p:nvPicPr>
            <p:cNvPr id="43044" name="Picture 44" descr="PC with flat panel"/>
            <p:cNvPicPr>
              <a:picLocks noChangeAspect="1" noChangeArrowheads="1"/>
            </p:cNvPicPr>
            <p:nvPr/>
          </p:nvPicPr>
          <p:blipFill>
            <a:blip r:embed="rId14"/>
            <a:srcRect/>
            <a:stretch>
              <a:fillRect/>
            </a:stretch>
          </p:blipFill>
          <p:spPr bwMode="auto">
            <a:xfrm>
              <a:off x="1719263" y="820738"/>
              <a:ext cx="325437" cy="325437"/>
            </a:xfrm>
            <a:prstGeom prst="rect">
              <a:avLst/>
            </a:prstGeom>
            <a:noFill/>
            <a:ln w="9525">
              <a:noFill/>
              <a:miter lim="800000"/>
              <a:headEnd/>
              <a:tailEnd/>
            </a:ln>
          </p:spPr>
        </p:pic>
        <p:pic>
          <p:nvPicPr>
            <p:cNvPr id="43045" name="Picture 110" descr="Pocket PC pda"/>
            <p:cNvPicPr>
              <a:picLocks noChangeAspect="1" noChangeArrowheads="1"/>
            </p:cNvPicPr>
            <p:nvPr/>
          </p:nvPicPr>
          <p:blipFill>
            <a:blip r:embed="rId15"/>
            <a:srcRect/>
            <a:stretch>
              <a:fillRect/>
            </a:stretch>
          </p:blipFill>
          <p:spPr bwMode="auto">
            <a:xfrm>
              <a:off x="1543050" y="635000"/>
              <a:ext cx="165100" cy="309563"/>
            </a:xfrm>
            <a:prstGeom prst="rect">
              <a:avLst/>
            </a:prstGeom>
            <a:noFill/>
            <a:ln w="9525">
              <a:noFill/>
              <a:miter lim="800000"/>
              <a:headEnd/>
              <a:tailEnd/>
            </a:ln>
          </p:spPr>
        </p:pic>
        <p:pic>
          <p:nvPicPr>
            <p:cNvPr id="43046" name="Picture 44" descr="PC with flat panel"/>
            <p:cNvPicPr>
              <a:picLocks noChangeAspect="1" noChangeArrowheads="1"/>
            </p:cNvPicPr>
            <p:nvPr/>
          </p:nvPicPr>
          <p:blipFill>
            <a:blip r:embed="rId14"/>
            <a:srcRect/>
            <a:stretch>
              <a:fillRect/>
            </a:stretch>
          </p:blipFill>
          <p:spPr bwMode="auto">
            <a:xfrm>
              <a:off x="2201863" y="354013"/>
              <a:ext cx="325437" cy="327025"/>
            </a:xfrm>
            <a:prstGeom prst="rect">
              <a:avLst/>
            </a:prstGeom>
            <a:noFill/>
            <a:ln w="9525">
              <a:noFill/>
              <a:miter lim="800000"/>
              <a:headEnd/>
              <a:tailEnd/>
            </a:ln>
          </p:spPr>
        </p:pic>
        <p:pic>
          <p:nvPicPr>
            <p:cNvPr id="43047" name="Picture 148" descr="Mobile cell Phone"/>
            <p:cNvPicPr>
              <a:picLocks noChangeAspect="1" noChangeArrowheads="1"/>
            </p:cNvPicPr>
            <p:nvPr/>
          </p:nvPicPr>
          <p:blipFill>
            <a:blip r:embed="rId16"/>
            <a:srcRect/>
            <a:stretch>
              <a:fillRect/>
            </a:stretch>
          </p:blipFill>
          <p:spPr bwMode="auto">
            <a:xfrm>
              <a:off x="2093913" y="671513"/>
              <a:ext cx="127000" cy="304800"/>
            </a:xfrm>
            <a:prstGeom prst="rect">
              <a:avLst/>
            </a:prstGeom>
            <a:noFill/>
            <a:ln w="9525">
              <a:noFill/>
              <a:miter lim="800000"/>
              <a:headEnd/>
              <a:tailEnd/>
            </a:ln>
          </p:spPr>
        </p:pic>
        <p:pic>
          <p:nvPicPr>
            <p:cNvPr id="43048" name="Picture 22" descr="RTC Server sm"/>
            <p:cNvPicPr>
              <a:picLocks noChangeAspect="1" noChangeArrowheads="1"/>
            </p:cNvPicPr>
            <p:nvPr/>
          </p:nvPicPr>
          <p:blipFill>
            <a:blip r:embed="rId33"/>
            <a:srcRect/>
            <a:stretch>
              <a:fillRect/>
            </a:stretch>
          </p:blipFill>
          <p:spPr bwMode="auto">
            <a:xfrm>
              <a:off x="860425" y="1222375"/>
              <a:ext cx="257175" cy="388938"/>
            </a:xfrm>
            <a:prstGeom prst="rect">
              <a:avLst/>
            </a:prstGeom>
            <a:noFill/>
            <a:ln w="9525">
              <a:noFill/>
              <a:miter lim="800000"/>
              <a:headEnd/>
              <a:tailEnd/>
            </a:ln>
          </p:spPr>
        </p:pic>
        <p:pic>
          <p:nvPicPr>
            <p:cNvPr id="43049" name="Picture 22" descr="RTC Server sm"/>
            <p:cNvPicPr>
              <a:picLocks noChangeAspect="1" noChangeArrowheads="1"/>
            </p:cNvPicPr>
            <p:nvPr/>
          </p:nvPicPr>
          <p:blipFill>
            <a:blip r:embed="rId33"/>
            <a:srcRect/>
            <a:stretch>
              <a:fillRect/>
            </a:stretch>
          </p:blipFill>
          <p:spPr bwMode="auto">
            <a:xfrm>
              <a:off x="1150938" y="1223963"/>
              <a:ext cx="257175" cy="387350"/>
            </a:xfrm>
            <a:prstGeom prst="rect">
              <a:avLst/>
            </a:prstGeom>
            <a:noFill/>
            <a:ln w="9525">
              <a:noFill/>
              <a:miter lim="800000"/>
              <a:headEnd/>
              <a:tailEnd/>
            </a:ln>
          </p:spPr>
        </p:pic>
        <p:sp>
          <p:nvSpPr>
            <p:cNvPr id="396" name="Rounded Rectangle 395"/>
            <p:cNvSpPr/>
            <p:nvPr/>
          </p:nvSpPr>
          <p:spPr>
            <a:xfrm>
              <a:off x="6039949" y="676252"/>
              <a:ext cx="1801657" cy="1006433"/>
            </a:xfrm>
            <a:prstGeom prst="round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397" name="TextBox 428"/>
            <p:cNvSpPr txBox="1">
              <a:spLocks noChangeArrowheads="1"/>
            </p:cNvSpPr>
            <p:nvPr/>
          </p:nvSpPr>
          <p:spPr bwMode="auto">
            <a:xfrm>
              <a:off x="6089157" y="1446158"/>
              <a:ext cx="1720702" cy="223828"/>
            </a:xfrm>
            <a:prstGeom prst="rect">
              <a:avLst/>
            </a:prstGeom>
            <a:noFill/>
            <a:ln w="9525">
              <a:noFill/>
              <a:miter lim="800000"/>
              <a:headEnd/>
              <a:tailEnd/>
            </a:ln>
          </p:spPr>
          <p:txBody>
            <a:bodyPr>
              <a:spAutoFit/>
            </a:bodyPr>
            <a:lstStyle/>
            <a:p>
              <a:pPr algn="ctr" eaLnBrk="0" hangingPunct="0">
                <a:defRPr/>
              </a:pPr>
              <a:r>
                <a:rPr lang="en-US" sz="850" b="1" i="0" dirty="0">
                  <a:latin typeface="Euphemia" pitchFamily="34" charset="0"/>
                  <a:ea typeface="Batang" pitchFamily="18" charset="-127"/>
                  <a:cs typeface="+mn-cs"/>
                </a:rPr>
                <a:t>Public IM Service Providers</a:t>
              </a:r>
            </a:p>
          </p:txBody>
        </p:sp>
        <p:sp>
          <p:nvSpPr>
            <p:cNvPr id="401" name="TextBox 437"/>
            <p:cNvSpPr txBox="1">
              <a:spLocks noChangeArrowheads="1"/>
            </p:cNvSpPr>
            <p:nvPr/>
          </p:nvSpPr>
          <p:spPr bwMode="auto">
            <a:xfrm>
              <a:off x="517511" y="1554104"/>
              <a:ext cx="984165" cy="353997"/>
            </a:xfrm>
            <a:prstGeom prst="rect">
              <a:avLst/>
            </a:prstGeom>
            <a:noFill/>
            <a:ln w="9525">
              <a:noFill/>
              <a:miter lim="800000"/>
              <a:headEnd/>
              <a:tailEnd/>
            </a:ln>
          </p:spPr>
          <p:txBody>
            <a:bodyPr>
              <a:spAutoFit/>
            </a:bodyPr>
            <a:lstStyle/>
            <a:p>
              <a:pPr algn="r" eaLnBrk="0" hangingPunct="0">
                <a:defRPr/>
              </a:pPr>
              <a:r>
                <a:rPr lang="en-US" sz="850" b="1" i="0" dirty="0">
                  <a:latin typeface="Euphemia" pitchFamily="34" charset="0"/>
                  <a:ea typeface="Batang" pitchFamily="18" charset="-127"/>
                  <a:cs typeface="+mn-cs"/>
                </a:rPr>
                <a:t>Federated</a:t>
              </a:r>
            </a:p>
            <a:p>
              <a:pPr algn="r" eaLnBrk="0" hangingPunct="0">
                <a:defRPr/>
              </a:pPr>
              <a:r>
                <a:rPr lang="en-US" sz="850" b="1" i="0" dirty="0">
                  <a:latin typeface="Euphemia" pitchFamily="34" charset="0"/>
                  <a:ea typeface="Batang" pitchFamily="18" charset="-127"/>
                  <a:cs typeface="+mn-cs"/>
                </a:rPr>
                <a:t>OCS Partner(s)</a:t>
              </a:r>
            </a:p>
          </p:txBody>
        </p:sp>
        <p:sp>
          <p:nvSpPr>
            <p:cNvPr id="402" name="TextBox 438"/>
            <p:cNvSpPr txBox="1">
              <a:spLocks noChangeArrowheads="1"/>
            </p:cNvSpPr>
            <p:nvPr/>
          </p:nvSpPr>
          <p:spPr bwMode="auto">
            <a:xfrm>
              <a:off x="358775" y="128588"/>
              <a:ext cx="1269891" cy="484167"/>
            </a:xfrm>
            <a:prstGeom prst="rect">
              <a:avLst/>
            </a:prstGeom>
            <a:solidFill>
              <a:schemeClr val="bg1">
                <a:alpha val="85097"/>
              </a:schemeClr>
            </a:solidFill>
            <a:ln w="9525">
              <a:noFill/>
              <a:miter lim="800000"/>
              <a:headEnd/>
              <a:tailEnd/>
            </a:ln>
          </p:spPr>
          <p:txBody>
            <a:bodyPr>
              <a:spAutoFit/>
            </a:bodyPr>
            <a:lstStyle/>
            <a:p>
              <a:pPr algn="r" eaLnBrk="0" hangingPunct="0">
                <a:defRPr/>
              </a:pPr>
              <a:r>
                <a:rPr lang="en-US" sz="850" b="1" i="0" dirty="0">
                  <a:latin typeface="Euphemia" pitchFamily="34" charset="0"/>
                  <a:ea typeface="Batang" pitchFamily="18" charset="-127"/>
                  <a:cs typeface="+mn-cs"/>
                </a:rPr>
                <a:t>Trusted External Communicator &amp; Live Meeting Clients</a:t>
              </a:r>
            </a:p>
          </p:txBody>
        </p:sp>
        <p:sp>
          <p:nvSpPr>
            <p:cNvPr id="43054" name="TextBox 504"/>
            <p:cNvSpPr txBox="1">
              <a:spLocks noChangeArrowheads="1"/>
            </p:cNvSpPr>
            <p:nvPr/>
          </p:nvSpPr>
          <p:spPr bwMode="auto">
            <a:xfrm>
              <a:off x="4476749" y="4572000"/>
              <a:ext cx="3483910" cy="307777"/>
            </a:xfrm>
            <a:prstGeom prst="rect">
              <a:avLst/>
            </a:prstGeom>
            <a:noFill/>
            <a:ln w="9525">
              <a:noFill/>
              <a:miter lim="800000"/>
              <a:headEnd/>
              <a:tailEnd/>
            </a:ln>
          </p:spPr>
          <p:txBody>
            <a:bodyPr>
              <a:spAutoFit/>
            </a:bodyPr>
            <a:lstStyle/>
            <a:p>
              <a:pPr eaLnBrk="0" hangingPunct="0"/>
              <a:r>
                <a:rPr lang="en-US" sz="1400" i="0">
                  <a:solidFill>
                    <a:srgbClr val="7D110C"/>
                  </a:solidFill>
                </a:rPr>
                <a:t>Configure external access features…</a:t>
              </a:r>
              <a:endParaRPr lang="en-US" sz="1100" i="0">
                <a:solidFill>
                  <a:srgbClr val="7D110C"/>
                </a:solidFill>
              </a:endParaRPr>
            </a:p>
          </p:txBody>
        </p:sp>
        <p:sp>
          <p:nvSpPr>
            <p:cNvPr id="43055" name="Oval 505"/>
            <p:cNvSpPr>
              <a:spLocks noChangeArrowheads="1"/>
            </p:cNvSpPr>
            <p:nvPr/>
          </p:nvSpPr>
          <p:spPr bwMode="auto">
            <a:xfrm>
              <a:off x="4238625" y="4600576"/>
              <a:ext cx="295275" cy="266700"/>
            </a:xfrm>
            <a:prstGeom prst="ellipse">
              <a:avLst/>
            </a:prstGeom>
            <a:solidFill>
              <a:srgbClr val="7D110C"/>
            </a:solidFill>
            <a:ln w="9525" algn="ctr">
              <a:noFill/>
              <a:round/>
              <a:headEnd/>
              <a:tailEnd/>
            </a:ln>
          </p:spPr>
          <p:txBody>
            <a:bodyPr/>
            <a:lstStyle/>
            <a:p>
              <a:pPr eaLnBrk="0" hangingPunct="0"/>
              <a:endParaRPr lang="en-US"/>
            </a:p>
          </p:txBody>
        </p:sp>
        <p:sp>
          <p:nvSpPr>
            <p:cNvPr id="43056" name="TextBox 506"/>
            <p:cNvSpPr txBox="1">
              <a:spLocks noChangeArrowheads="1"/>
            </p:cNvSpPr>
            <p:nvPr/>
          </p:nvSpPr>
          <p:spPr bwMode="auto">
            <a:xfrm>
              <a:off x="4038601" y="4581525"/>
              <a:ext cx="676274" cy="307777"/>
            </a:xfrm>
            <a:prstGeom prst="rect">
              <a:avLst/>
            </a:prstGeom>
            <a:noFill/>
            <a:ln w="9525">
              <a:noFill/>
              <a:miter lim="800000"/>
              <a:headEnd/>
              <a:tailEnd/>
            </a:ln>
          </p:spPr>
          <p:txBody>
            <a:bodyPr>
              <a:spAutoFit/>
            </a:bodyPr>
            <a:lstStyle/>
            <a:p>
              <a:pPr algn="ctr" eaLnBrk="0" hangingPunct="0"/>
              <a:r>
                <a:rPr lang="en-US" sz="1400" i="0">
                  <a:solidFill>
                    <a:schemeClr val="bg1"/>
                  </a:solidFill>
                </a:rPr>
                <a:t>8</a:t>
              </a:r>
            </a:p>
          </p:txBody>
        </p:sp>
      </p:grpSp>
      <p:grpSp>
        <p:nvGrpSpPr>
          <p:cNvPr id="226" name="Group 225"/>
          <p:cNvGrpSpPr>
            <a:grpSpLocks/>
          </p:cNvGrpSpPr>
          <p:nvPr/>
        </p:nvGrpSpPr>
        <p:grpSpPr bwMode="auto">
          <a:xfrm>
            <a:off x="103188" y="528638"/>
            <a:ext cx="8875712" cy="4357687"/>
            <a:chOff x="103188" y="528627"/>
            <a:chExt cx="8875712" cy="4357698"/>
          </a:xfrm>
        </p:grpSpPr>
        <p:cxnSp>
          <p:nvCxnSpPr>
            <p:cNvPr id="406" name="Straight Arrow Connector 405"/>
            <p:cNvCxnSpPr/>
            <p:nvPr/>
          </p:nvCxnSpPr>
          <p:spPr>
            <a:xfrm rot="16200000" flipH="1">
              <a:off x="3810000" y="1833555"/>
              <a:ext cx="254001" cy="0"/>
            </a:xfrm>
            <a:prstGeom prst="straightConnector1">
              <a:avLst/>
            </a:prstGeom>
            <a:ln w="34925">
              <a:solidFill>
                <a:srgbClr val="D13342"/>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336" name="Rounded Rectangle 335"/>
            <p:cNvSpPr/>
            <p:nvPr/>
          </p:nvSpPr>
          <p:spPr>
            <a:xfrm>
              <a:off x="103188" y="1938331"/>
              <a:ext cx="8875712" cy="46037"/>
            </a:xfrm>
            <a:prstGeom prst="roundRect">
              <a:avLst>
                <a:gd name="adj" fmla="val 50000"/>
              </a:avLst>
            </a:prstGeom>
            <a:solidFill>
              <a:srgbClr val="D133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387" name="Cloud"/>
            <p:cNvSpPr>
              <a:spLocks noChangeAspect="1" noEditPoints="1" noChangeArrowheads="1"/>
            </p:cNvSpPr>
            <p:nvPr/>
          </p:nvSpPr>
          <p:spPr bwMode="auto">
            <a:xfrm rot="337419">
              <a:off x="2963863" y="528627"/>
              <a:ext cx="2122487" cy="126524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chemeClr val="bg2">
                    <a:lumMod val="20000"/>
                    <a:lumOff val="80000"/>
                  </a:schemeClr>
                </a:gs>
                <a:gs pos="50000">
                  <a:srgbClr val="FFFFFF"/>
                </a:gs>
                <a:gs pos="100000">
                  <a:schemeClr val="bg2">
                    <a:lumMod val="20000"/>
                    <a:lumOff val="80000"/>
                  </a:schemeClr>
                </a:gs>
              </a:gsLst>
              <a:lin ang="18900000" scaled="1"/>
            </a:gradFill>
            <a:ln w="9525">
              <a:solidFill>
                <a:srgbClr val="000000"/>
              </a:solidFill>
              <a:miter lim="800000"/>
              <a:headEnd/>
              <a:tailEnd/>
            </a:ln>
            <a:effectLst/>
          </p:spPr>
          <p:txBody>
            <a:bodyPr/>
            <a:lstStyle/>
            <a:p>
              <a:pPr eaLnBrk="0" hangingPunct="0">
                <a:defRPr/>
              </a:pPr>
              <a:endParaRPr lang="en-US" dirty="0">
                <a:ea typeface="ＭＳ Ｐゴシック" pitchFamily="1" charset="-128"/>
                <a:cs typeface="+mn-cs"/>
              </a:endParaRPr>
            </a:p>
          </p:txBody>
        </p:sp>
        <p:sp>
          <p:nvSpPr>
            <p:cNvPr id="398" name="TextBox 433"/>
            <p:cNvSpPr txBox="1">
              <a:spLocks noChangeArrowheads="1"/>
            </p:cNvSpPr>
            <p:nvPr/>
          </p:nvSpPr>
          <p:spPr bwMode="auto">
            <a:xfrm>
              <a:off x="7721600" y="1717667"/>
              <a:ext cx="1243013" cy="254001"/>
            </a:xfrm>
            <a:prstGeom prst="rect">
              <a:avLst/>
            </a:prstGeom>
            <a:noFill/>
            <a:ln w="9525">
              <a:noFill/>
              <a:miter lim="800000"/>
              <a:headEnd/>
              <a:tailEnd/>
            </a:ln>
          </p:spPr>
          <p:txBody>
            <a:bodyPr wrap="none">
              <a:spAutoFit/>
            </a:bodyPr>
            <a:lstStyle/>
            <a:p>
              <a:pPr algn="ctr" eaLnBrk="0" hangingPunct="0">
                <a:defRPr/>
              </a:pPr>
              <a:r>
                <a:rPr lang="en-US" sz="1050" b="1" dirty="0">
                  <a:solidFill>
                    <a:srgbClr val="D13342"/>
                  </a:solidFill>
                  <a:latin typeface="Euphemia" pitchFamily="34" charset="0"/>
                  <a:ea typeface="Batang" pitchFamily="18" charset="-127"/>
                  <a:cs typeface="+mn-cs"/>
                </a:rPr>
                <a:t>IU Public Subnet</a:t>
              </a:r>
            </a:p>
          </p:txBody>
        </p:sp>
        <p:sp>
          <p:nvSpPr>
            <p:cNvPr id="43028" name="TextBox 439"/>
            <p:cNvSpPr txBox="1">
              <a:spLocks noChangeArrowheads="1"/>
            </p:cNvSpPr>
            <p:nvPr/>
          </p:nvSpPr>
          <p:spPr bwMode="auto">
            <a:xfrm>
              <a:off x="3492500" y="931863"/>
              <a:ext cx="952500" cy="277812"/>
            </a:xfrm>
            <a:prstGeom prst="rect">
              <a:avLst/>
            </a:prstGeom>
            <a:noFill/>
            <a:ln w="9525">
              <a:noFill/>
              <a:miter lim="800000"/>
              <a:headEnd/>
              <a:tailEnd/>
            </a:ln>
          </p:spPr>
          <p:txBody>
            <a:bodyPr>
              <a:spAutoFit/>
            </a:bodyPr>
            <a:lstStyle/>
            <a:p>
              <a:pPr algn="ctr" eaLnBrk="0" hangingPunct="0"/>
              <a:r>
                <a:rPr lang="en-US" sz="1200" b="1">
                  <a:latin typeface="Euphemia"/>
                  <a:ea typeface="Batang" pitchFamily="18" charset="-127"/>
                </a:rPr>
                <a:t>Internet</a:t>
              </a:r>
              <a:endParaRPr lang="en-US" sz="1000" b="1">
                <a:latin typeface="Euphemia"/>
                <a:ea typeface="Batang" pitchFamily="18" charset="-127"/>
              </a:endParaRPr>
            </a:p>
          </p:txBody>
        </p:sp>
        <p:cxnSp>
          <p:nvCxnSpPr>
            <p:cNvPr id="430" name="Straight Arrow Connector 429"/>
            <p:cNvCxnSpPr/>
            <p:nvPr/>
          </p:nvCxnSpPr>
          <p:spPr>
            <a:xfrm rot="16200000" flipV="1">
              <a:off x="6819896" y="3409946"/>
              <a:ext cx="2933707" cy="19050"/>
            </a:xfrm>
            <a:prstGeom prst="straightConnector1">
              <a:avLst/>
            </a:prstGeom>
            <a:ln w="25400">
              <a:solidFill>
                <a:srgbClr val="D13342"/>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43030" name="Picture 21"/>
            <p:cNvPicPr>
              <a:picLocks noChangeAspect="1" noChangeArrowheads="1"/>
            </p:cNvPicPr>
            <p:nvPr/>
          </p:nvPicPr>
          <p:blipFill>
            <a:blip r:embed="rId34"/>
            <a:srcRect/>
            <a:stretch>
              <a:fillRect/>
            </a:stretch>
          </p:blipFill>
          <p:spPr bwMode="auto">
            <a:xfrm>
              <a:off x="8061325" y="3514725"/>
              <a:ext cx="520700" cy="260350"/>
            </a:xfrm>
            <a:prstGeom prst="rect">
              <a:avLst/>
            </a:prstGeom>
            <a:noFill/>
            <a:ln w="9525">
              <a:noFill/>
              <a:miter lim="800000"/>
              <a:headEnd/>
              <a:tailEnd/>
            </a:ln>
          </p:spPr>
        </p:pic>
        <p:sp>
          <p:nvSpPr>
            <p:cNvPr id="43031" name="TextBox 370"/>
            <p:cNvSpPr txBox="1">
              <a:spLocks noChangeArrowheads="1"/>
            </p:cNvSpPr>
            <p:nvPr/>
          </p:nvSpPr>
          <p:spPr bwMode="auto">
            <a:xfrm>
              <a:off x="8297863" y="3254375"/>
              <a:ext cx="564577" cy="338554"/>
            </a:xfrm>
            <a:prstGeom prst="rect">
              <a:avLst/>
            </a:prstGeom>
            <a:noFill/>
            <a:ln w="9525">
              <a:noFill/>
              <a:miter lim="800000"/>
              <a:headEnd/>
              <a:tailEnd/>
            </a:ln>
          </p:spPr>
          <p:txBody>
            <a:bodyPr wrap="none">
              <a:spAutoFit/>
            </a:bodyPr>
            <a:lstStyle/>
            <a:p>
              <a:pPr algn="ctr" eaLnBrk="0" hangingPunct="0"/>
              <a:r>
                <a:rPr lang="en-US" sz="800">
                  <a:latin typeface="Euphemia"/>
                  <a:ea typeface="Batang" pitchFamily="18" charset="-127"/>
                </a:rPr>
                <a:t>Campus</a:t>
              </a:r>
            </a:p>
            <a:p>
              <a:pPr algn="ctr" eaLnBrk="0" hangingPunct="0"/>
              <a:r>
                <a:rPr lang="en-US" sz="800">
                  <a:latin typeface="Euphemia"/>
                  <a:ea typeface="Batang" pitchFamily="18" charset="-127"/>
                </a:rPr>
                <a:t>Router</a:t>
              </a:r>
            </a:p>
          </p:txBody>
        </p:sp>
      </p:grpSp>
      <p:sp>
        <p:nvSpPr>
          <p:cNvPr id="43023" name="Footer Placeholder 3"/>
          <p:cNvSpPr>
            <a:spLocks noGrp="1"/>
          </p:cNvSpPr>
          <p:nvPr>
            <p:ph type="ftr" sz="quarter" idx="11"/>
          </p:nvPr>
        </p:nvSpPr>
        <p:spPr>
          <a:xfrm>
            <a:off x="4092575" y="6357938"/>
            <a:ext cx="4953000" cy="304800"/>
          </a:xfrm>
          <a:noFill/>
        </p:spPr>
        <p:txBody>
          <a:bodyPr/>
          <a:lstStyle/>
          <a:p>
            <a:pPr algn="r"/>
            <a:r>
              <a:rPr lang="en-US">
                <a:solidFill>
                  <a:schemeClr val="bg1"/>
                </a:solidFill>
                <a:ea typeface="ＭＳ Ｐゴシック"/>
                <a:cs typeface="ＭＳ Ｐゴシック"/>
              </a:rPr>
              <a:t>IU UniCom Project</a:t>
            </a:r>
            <a:endParaRPr lang="en-US" sz="1400" i="1">
              <a:solidFill>
                <a:schemeClr val="bg1"/>
              </a:solidFill>
              <a:ea typeface="ＭＳ Ｐゴシック"/>
              <a:cs typeface="ＭＳ Ｐゴシック"/>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6"/>
                                        </p:tgtEl>
                                        <p:attrNameLst>
                                          <p:attrName>style.visibility</p:attrName>
                                        </p:attrNameLst>
                                      </p:cBhvr>
                                      <p:to>
                                        <p:strVal val="visible"/>
                                      </p:to>
                                    </p:set>
                                    <p:animEffect transition="in" filter="fade">
                                      <p:cBhvr>
                                        <p:cTn id="7" dur="2000"/>
                                        <p:tgtEl>
                                          <p:spTgt spid="2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9"/>
                                        </p:tgtEl>
                                        <p:attrNameLst>
                                          <p:attrName>style.visibility</p:attrName>
                                        </p:attrNameLst>
                                      </p:cBhvr>
                                      <p:to>
                                        <p:strVal val="visible"/>
                                      </p:to>
                                    </p:set>
                                    <p:animEffect transition="in" filter="fade">
                                      <p:cBhvr>
                                        <p:cTn id="12" dur="2000"/>
                                        <p:tgtEl>
                                          <p:spTgt spid="429"/>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234"/>
                                        </p:tgtEl>
                                        <p:attrNameLst>
                                          <p:attrName>style.visibility</p:attrName>
                                        </p:attrNameLst>
                                      </p:cBhvr>
                                      <p:to>
                                        <p:strVal val="visible"/>
                                      </p:to>
                                    </p:set>
                                    <p:animEffect transition="in" filter="fade">
                                      <p:cBhvr>
                                        <p:cTn id="16" dur="2000"/>
                                        <p:tgtEl>
                                          <p:spTgt spid="23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35"/>
                                        </p:tgtEl>
                                        <p:attrNameLst>
                                          <p:attrName>style.visibility</p:attrName>
                                        </p:attrNameLst>
                                      </p:cBhvr>
                                      <p:to>
                                        <p:strVal val="visible"/>
                                      </p:to>
                                    </p:set>
                                    <p:animEffect transition="in" filter="fade">
                                      <p:cBhvr>
                                        <p:cTn id="21" dur="2000"/>
                                        <p:tgtEl>
                                          <p:spTgt spid="23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32"/>
                                        </p:tgtEl>
                                        <p:attrNameLst>
                                          <p:attrName>style.visibility</p:attrName>
                                        </p:attrNameLst>
                                      </p:cBhvr>
                                      <p:to>
                                        <p:strVal val="visible"/>
                                      </p:to>
                                    </p:set>
                                  </p:childTnLst>
                                </p:cTn>
                              </p:par>
                            </p:childTnLst>
                          </p:cTn>
                        </p:par>
                        <p:par>
                          <p:cTn id="26" fill="hold">
                            <p:stCondLst>
                              <p:cond delay="0"/>
                            </p:stCondLst>
                            <p:childTnLst>
                              <p:par>
                                <p:cTn id="27" presetID="10" presetClass="entr" presetSubtype="0" fill="hold" nodeType="afterEffect">
                                  <p:stCondLst>
                                    <p:cond delay="0"/>
                                  </p:stCondLst>
                                  <p:childTnLst>
                                    <p:set>
                                      <p:cBhvr>
                                        <p:cTn id="28" dur="1" fill="hold">
                                          <p:stCondLst>
                                            <p:cond delay="0"/>
                                          </p:stCondLst>
                                        </p:cTn>
                                        <p:tgtEl>
                                          <p:spTgt spid="239"/>
                                        </p:tgtEl>
                                        <p:attrNameLst>
                                          <p:attrName>style.visibility</p:attrName>
                                        </p:attrNameLst>
                                      </p:cBhvr>
                                      <p:to>
                                        <p:strVal val="visible"/>
                                      </p:to>
                                    </p:set>
                                    <p:animEffect transition="in" filter="fade">
                                      <p:cBhvr>
                                        <p:cTn id="29" dur="2000"/>
                                        <p:tgtEl>
                                          <p:spTgt spid="23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40"/>
                                        </p:tgtEl>
                                        <p:attrNameLst>
                                          <p:attrName>style.visibility</p:attrName>
                                        </p:attrNameLst>
                                      </p:cBhvr>
                                      <p:to>
                                        <p:strVal val="visible"/>
                                      </p:to>
                                    </p:set>
                                    <p:animEffect transition="in" filter="fade">
                                      <p:cBhvr>
                                        <p:cTn id="34" dur="2000"/>
                                        <p:tgtEl>
                                          <p:spTgt spid="24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41"/>
                                        </p:tgtEl>
                                        <p:attrNameLst>
                                          <p:attrName>style.visibility</p:attrName>
                                        </p:attrNameLst>
                                      </p:cBhvr>
                                      <p:to>
                                        <p:strVal val="visible"/>
                                      </p:to>
                                    </p:set>
                                    <p:animEffect transition="in" filter="fade">
                                      <p:cBhvr>
                                        <p:cTn id="39" dur="2000"/>
                                        <p:tgtEl>
                                          <p:spTgt spid="24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42"/>
                                        </p:tgtEl>
                                        <p:attrNameLst>
                                          <p:attrName>style.visibility</p:attrName>
                                        </p:attrNameLst>
                                      </p:cBhvr>
                                      <p:to>
                                        <p:strVal val="visible"/>
                                      </p:to>
                                    </p:set>
                                    <p:animEffect transition="in" filter="fade">
                                      <p:cBhvr>
                                        <p:cTn id="44" dur="2000"/>
                                        <p:tgtEl>
                                          <p:spTgt spid="242"/>
                                        </p:tgtEl>
                                      </p:cBhvr>
                                    </p:animEffect>
                                  </p:childTnLst>
                                </p:cTn>
                              </p:par>
                            </p:childTnLst>
                          </p:cTn>
                        </p:par>
                        <p:par>
                          <p:cTn id="45" fill="hold">
                            <p:stCondLst>
                              <p:cond delay="2000"/>
                            </p:stCondLst>
                            <p:childTnLst>
                              <p:par>
                                <p:cTn id="46" presetID="10" presetClass="entr" presetSubtype="0" fill="hold" nodeType="afterEffect">
                                  <p:stCondLst>
                                    <p:cond delay="0"/>
                                  </p:stCondLst>
                                  <p:childTnLst>
                                    <p:set>
                                      <p:cBhvr>
                                        <p:cTn id="47" dur="1" fill="hold">
                                          <p:stCondLst>
                                            <p:cond delay="0"/>
                                          </p:stCondLst>
                                        </p:cTn>
                                        <p:tgtEl>
                                          <p:spTgt spid="243"/>
                                        </p:tgtEl>
                                        <p:attrNameLst>
                                          <p:attrName>style.visibility</p:attrName>
                                        </p:attrNameLst>
                                      </p:cBhvr>
                                      <p:to>
                                        <p:strVal val="visible"/>
                                      </p:to>
                                    </p:set>
                                    <p:animEffect transition="in" filter="fade">
                                      <p:cBhvr>
                                        <p:cTn id="48" dur="2000"/>
                                        <p:tgtEl>
                                          <p:spTgt spid="24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44"/>
                                        </p:tgtEl>
                                        <p:attrNameLst>
                                          <p:attrName>style.visibility</p:attrName>
                                        </p:attrNameLst>
                                      </p:cBhvr>
                                      <p:to>
                                        <p:strVal val="visible"/>
                                      </p:to>
                                    </p:set>
                                    <p:animEffect transition="in" filter="fade">
                                      <p:cBhvr>
                                        <p:cTn id="53" dur="2000"/>
                                        <p:tgtEl>
                                          <p:spTgt spid="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42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Group 73"/>
          <p:cNvGrpSpPr>
            <a:grpSpLocks/>
          </p:cNvGrpSpPr>
          <p:nvPr/>
        </p:nvGrpSpPr>
        <p:grpSpPr bwMode="auto">
          <a:xfrm>
            <a:off x="6161088" y="881063"/>
            <a:ext cx="2862262" cy="3857625"/>
            <a:chOff x="6160655" y="881633"/>
            <a:chExt cx="2863271" cy="3856622"/>
          </a:xfrm>
        </p:grpSpPr>
        <p:cxnSp>
          <p:nvCxnSpPr>
            <p:cNvPr id="45136" name="Straight Connector 127"/>
            <p:cNvCxnSpPr>
              <a:cxnSpLocks noChangeShapeType="1"/>
            </p:cNvCxnSpPr>
            <p:nvPr/>
          </p:nvCxnSpPr>
          <p:spPr bwMode="auto">
            <a:xfrm rot="5400000" flipH="1" flipV="1">
              <a:off x="7338290" y="2216729"/>
              <a:ext cx="1334657" cy="725054"/>
            </a:xfrm>
            <a:prstGeom prst="line">
              <a:avLst/>
            </a:prstGeom>
            <a:noFill/>
            <a:ln w="25400" algn="ctr">
              <a:solidFill>
                <a:srgbClr val="0070C0"/>
              </a:solidFill>
              <a:prstDash val="dash"/>
              <a:round/>
              <a:headEnd/>
              <a:tailEnd/>
            </a:ln>
          </p:spPr>
        </p:cxnSp>
        <p:cxnSp>
          <p:nvCxnSpPr>
            <p:cNvPr id="45137" name="Straight Connector 126"/>
            <p:cNvCxnSpPr>
              <a:cxnSpLocks noChangeShapeType="1"/>
            </p:cNvCxnSpPr>
            <p:nvPr/>
          </p:nvCxnSpPr>
          <p:spPr bwMode="auto">
            <a:xfrm flipV="1">
              <a:off x="6160655" y="4008582"/>
              <a:ext cx="868218" cy="729673"/>
            </a:xfrm>
            <a:prstGeom prst="line">
              <a:avLst/>
            </a:prstGeom>
            <a:noFill/>
            <a:ln w="25400" algn="ctr">
              <a:solidFill>
                <a:srgbClr val="0070C0"/>
              </a:solidFill>
              <a:prstDash val="dash"/>
              <a:round/>
              <a:headEnd/>
              <a:tailEnd/>
            </a:ln>
          </p:spPr>
        </p:cxnSp>
        <p:sp>
          <p:nvSpPr>
            <p:cNvPr id="124" name="Explosion 1 123"/>
            <p:cNvSpPr/>
            <p:nvPr/>
          </p:nvSpPr>
          <p:spPr bwMode="auto">
            <a:xfrm>
              <a:off x="7851938" y="1206985"/>
              <a:ext cx="1171988" cy="639597"/>
            </a:xfrm>
            <a:prstGeom prst="irregularSeal1">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ea typeface="ＭＳ Ｐゴシック" pitchFamily="1" charset="-128"/>
                <a:cs typeface="+mn-cs"/>
              </a:endParaRPr>
            </a:p>
          </p:txBody>
        </p:sp>
        <p:sp>
          <p:nvSpPr>
            <p:cNvPr id="130" name="Rectangle 129"/>
            <p:cNvSpPr/>
            <p:nvPr/>
          </p:nvSpPr>
          <p:spPr>
            <a:xfrm>
              <a:off x="7796191" y="881633"/>
              <a:ext cx="970137" cy="461665"/>
            </a:xfrm>
            <a:prstGeom prst="rect">
              <a:avLst/>
            </a:prstGeom>
            <a:noFill/>
            <a:scene3d>
              <a:camera prst="perspectiveHeroicExtremeLeftFacing"/>
              <a:lightRig rig="threePt" dir="t"/>
            </a:scene3d>
          </p:spPr>
          <p:txBody>
            <a:bodyPr wrap="none">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eaLnBrk="0" hangingPunct="0">
                <a:defRPr/>
              </a:pPr>
              <a:r>
                <a:rPr lang="en-US" b="1" dirty="0">
                  <a:ln/>
                  <a:solidFill>
                    <a:schemeClr val="tx2">
                      <a:lumMod val="75000"/>
                    </a:schemeClr>
                  </a:solidFill>
                  <a:ea typeface="ＭＳ Ｐゴシック" pitchFamily="1" charset="-128"/>
                  <a:cs typeface="+mn-cs"/>
                </a:rPr>
                <a:t>Ring!</a:t>
              </a:r>
            </a:p>
          </p:txBody>
        </p:sp>
      </p:grpSp>
      <p:pic>
        <p:nvPicPr>
          <p:cNvPr id="45058" name="Picture 44" descr="PC with flat panel"/>
          <p:cNvPicPr>
            <a:picLocks noChangeAspect="1" noChangeArrowheads="1"/>
          </p:cNvPicPr>
          <p:nvPr/>
        </p:nvPicPr>
        <p:blipFill>
          <a:blip r:embed="rId3"/>
          <a:srcRect/>
          <a:stretch>
            <a:fillRect/>
          </a:stretch>
        </p:blipFill>
        <p:spPr bwMode="auto">
          <a:xfrm>
            <a:off x="660400" y="1387475"/>
            <a:ext cx="968375" cy="966788"/>
          </a:xfrm>
          <a:prstGeom prst="rect">
            <a:avLst/>
          </a:prstGeom>
          <a:noFill/>
          <a:ln w="9525">
            <a:noFill/>
            <a:miter lim="800000"/>
            <a:headEnd/>
            <a:tailEnd/>
          </a:ln>
        </p:spPr>
      </p:pic>
      <p:sp>
        <p:nvSpPr>
          <p:cNvPr id="45059" name="Rectangle 2"/>
          <p:cNvSpPr>
            <a:spLocks noGrp="1" noChangeArrowheads="1"/>
          </p:cNvSpPr>
          <p:nvPr>
            <p:ph type="title"/>
          </p:nvPr>
        </p:nvSpPr>
        <p:spPr>
          <a:xfrm>
            <a:off x="128588" y="352425"/>
            <a:ext cx="4976812" cy="636588"/>
          </a:xfrm>
        </p:spPr>
        <p:txBody>
          <a:bodyPr/>
          <a:lstStyle/>
          <a:p>
            <a:pPr eaLnBrk="1" hangingPunct="1"/>
            <a:r>
              <a:rPr lang="en-US" sz="2400" smtClean="0"/>
              <a:t>Phone Switch Integration Details</a:t>
            </a:r>
          </a:p>
        </p:txBody>
      </p:sp>
      <p:pic>
        <p:nvPicPr>
          <p:cNvPr id="147" name="Picture 2"/>
          <p:cNvPicPr>
            <a:picLocks noChangeAspect="1" noChangeArrowheads="1"/>
          </p:cNvPicPr>
          <p:nvPr/>
        </p:nvPicPr>
        <p:blipFill>
          <a:blip r:embed="rId4"/>
          <a:srcRect/>
          <a:stretch>
            <a:fillRect/>
          </a:stretch>
        </p:blipFill>
        <p:spPr bwMode="auto">
          <a:xfrm>
            <a:off x="476250" y="1182688"/>
            <a:ext cx="479425" cy="885825"/>
          </a:xfrm>
          <a:prstGeom prst="rect">
            <a:avLst/>
          </a:prstGeom>
          <a:noFill/>
          <a:ln w="9525">
            <a:noFill/>
            <a:miter lim="800000"/>
            <a:headEnd/>
            <a:tailEnd/>
          </a:ln>
        </p:spPr>
      </p:pic>
      <p:grpSp>
        <p:nvGrpSpPr>
          <p:cNvPr id="70" name="Group 69"/>
          <p:cNvGrpSpPr>
            <a:grpSpLocks/>
          </p:cNvGrpSpPr>
          <p:nvPr/>
        </p:nvGrpSpPr>
        <p:grpSpPr bwMode="auto">
          <a:xfrm>
            <a:off x="128588" y="2012950"/>
            <a:ext cx="4110037" cy="3987800"/>
            <a:chOff x="128569" y="2012252"/>
            <a:chExt cx="4110057" cy="3988498"/>
          </a:xfrm>
        </p:grpSpPr>
        <p:grpSp>
          <p:nvGrpSpPr>
            <p:cNvPr id="45126" name="Group 145"/>
            <p:cNvGrpSpPr>
              <a:grpSpLocks/>
            </p:cNvGrpSpPr>
            <p:nvPr/>
          </p:nvGrpSpPr>
          <p:grpSpPr bwMode="auto">
            <a:xfrm>
              <a:off x="257175" y="4495800"/>
              <a:ext cx="2181225" cy="1504950"/>
              <a:chOff x="6772275" y="4405313"/>
              <a:chExt cx="1323975" cy="962025"/>
            </a:xfrm>
          </p:grpSpPr>
          <p:sp>
            <p:nvSpPr>
              <p:cNvPr id="57" name="Rounded Rectangle 56"/>
              <p:cNvSpPr/>
              <p:nvPr/>
            </p:nvSpPr>
            <p:spPr>
              <a:xfrm>
                <a:off x="6772264" y="4405145"/>
                <a:ext cx="1323982" cy="962193"/>
              </a:xfrm>
              <a:prstGeom prst="roundRect">
                <a:avLst/>
              </a:prstGeom>
              <a:solidFill>
                <a:schemeClr val="tx2">
                  <a:lumMod val="75000"/>
                </a:schemeClr>
              </a:solidFill>
              <a:ln w="22225">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pic>
            <p:nvPicPr>
              <p:cNvPr id="45134" name="Picture 22" descr="RTC Server sm"/>
              <p:cNvPicPr>
                <a:picLocks noChangeAspect="1" noChangeArrowheads="1"/>
              </p:cNvPicPr>
              <p:nvPr/>
            </p:nvPicPr>
            <p:blipFill>
              <a:blip r:embed="rId5"/>
              <a:srcRect/>
              <a:stretch>
                <a:fillRect/>
              </a:stretch>
            </p:blipFill>
            <p:spPr bwMode="auto">
              <a:xfrm>
                <a:off x="6983413" y="4498975"/>
                <a:ext cx="366712" cy="554038"/>
              </a:xfrm>
              <a:prstGeom prst="rect">
                <a:avLst/>
              </a:prstGeom>
              <a:noFill/>
              <a:ln w="9525">
                <a:noFill/>
                <a:miter lim="800000"/>
                <a:headEnd/>
                <a:tailEnd/>
              </a:ln>
            </p:spPr>
          </p:pic>
          <p:pic>
            <p:nvPicPr>
              <p:cNvPr id="45135" name="Picture 22" descr="RTC Server sm"/>
              <p:cNvPicPr>
                <a:picLocks noChangeAspect="1" noChangeArrowheads="1"/>
              </p:cNvPicPr>
              <p:nvPr/>
            </p:nvPicPr>
            <p:blipFill>
              <a:blip r:embed="rId5"/>
              <a:srcRect/>
              <a:stretch>
                <a:fillRect/>
              </a:stretch>
            </p:blipFill>
            <p:spPr bwMode="auto">
              <a:xfrm>
                <a:off x="7518400" y="4508500"/>
                <a:ext cx="366713" cy="554038"/>
              </a:xfrm>
              <a:prstGeom prst="rect">
                <a:avLst/>
              </a:prstGeom>
              <a:noFill/>
              <a:ln w="9525">
                <a:noFill/>
                <a:miter lim="800000"/>
                <a:headEnd/>
                <a:tailEnd/>
              </a:ln>
            </p:spPr>
          </p:pic>
        </p:grpSp>
        <p:sp>
          <p:nvSpPr>
            <p:cNvPr id="45127" name="TextBox 338"/>
            <p:cNvSpPr txBox="1">
              <a:spLocks noChangeArrowheads="1"/>
            </p:cNvSpPr>
            <p:nvPr/>
          </p:nvSpPr>
          <p:spPr bwMode="auto">
            <a:xfrm>
              <a:off x="128569" y="5562381"/>
              <a:ext cx="2373999" cy="261610"/>
            </a:xfrm>
            <a:prstGeom prst="rect">
              <a:avLst/>
            </a:prstGeom>
            <a:noFill/>
            <a:ln w="9525">
              <a:noFill/>
              <a:miter lim="800000"/>
              <a:headEnd/>
              <a:tailEnd/>
            </a:ln>
          </p:spPr>
          <p:txBody>
            <a:bodyPr>
              <a:spAutoFit/>
            </a:bodyPr>
            <a:lstStyle/>
            <a:p>
              <a:pPr algn="ctr" eaLnBrk="0" hangingPunct="0"/>
              <a:r>
                <a:rPr lang="en-US" sz="1100" b="1" i="0">
                  <a:latin typeface="Euphemia"/>
                  <a:ea typeface="Batang" pitchFamily="18" charset="-127"/>
                </a:rPr>
                <a:t>OCS Front-end Servers</a:t>
              </a:r>
            </a:p>
          </p:txBody>
        </p:sp>
        <p:grpSp>
          <p:nvGrpSpPr>
            <p:cNvPr id="45128" name="Group 245"/>
            <p:cNvGrpSpPr>
              <a:grpSpLocks/>
            </p:cNvGrpSpPr>
            <p:nvPr/>
          </p:nvGrpSpPr>
          <p:grpSpPr bwMode="auto">
            <a:xfrm>
              <a:off x="3218765" y="2667000"/>
              <a:ext cx="647700" cy="1000124"/>
              <a:chOff x="4221100" y="4143584"/>
              <a:chExt cx="352425" cy="590550"/>
            </a:xfrm>
          </p:grpSpPr>
          <p:pic>
            <p:nvPicPr>
              <p:cNvPr id="45130" name="Picture 50" descr="Server sm"/>
              <p:cNvPicPr>
                <a:picLocks noChangeAspect="1" noChangeArrowheads="1"/>
              </p:cNvPicPr>
              <p:nvPr/>
            </p:nvPicPr>
            <p:blipFill>
              <a:blip r:embed="rId6"/>
              <a:srcRect/>
              <a:stretch>
                <a:fillRect/>
              </a:stretch>
            </p:blipFill>
            <p:spPr bwMode="auto">
              <a:xfrm>
                <a:off x="4221100" y="4143584"/>
                <a:ext cx="352425" cy="551420"/>
              </a:xfrm>
              <a:prstGeom prst="rect">
                <a:avLst/>
              </a:prstGeom>
              <a:noFill/>
              <a:ln w="9525" algn="ctr">
                <a:noFill/>
                <a:miter lim="800000"/>
                <a:headEnd/>
                <a:tailEnd/>
              </a:ln>
            </p:spPr>
          </p:pic>
          <p:pic>
            <p:nvPicPr>
              <p:cNvPr id="45131" name="Picture 53" descr="blue-user"/>
              <p:cNvPicPr>
                <a:picLocks noChangeAspect="1" noChangeArrowheads="1"/>
              </p:cNvPicPr>
              <p:nvPr/>
            </p:nvPicPr>
            <p:blipFill>
              <a:blip r:embed="rId7"/>
              <a:srcRect/>
              <a:stretch>
                <a:fillRect/>
              </a:stretch>
            </p:blipFill>
            <p:spPr bwMode="auto">
              <a:xfrm>
                <a:off x="4399749" y="4564229"/>
                <a:ext cx="131551" cy="169905"/>
              </a:xfrm>
              <a:prstGeom prst="rect">
                <a:avLst/>
              </a:prstGeom>
              <a:noFill/>
              <a:ln w="9525">
                <a:noFill/>
                <a:miter lim="800000"/>
                <a:headEnd/>
                <a:tailEnd/>
              </a:ln>
            </p:spPr>
          </p:pic>
          <p:pic>
            <p:nvPicPr>
              <p:cNvPr id="45132" name="Picture 213" descr="C:\Users\madixon.ADS\AppData\Local\Microsoft\Windows\Temporary Internet Files\Content.IE5\GEHJN48L\MCj03189200000[1].wmf"/>
              <p:cNvPicPr>
                <a:picLocks noChangeAspect="1" noChangeArrowheads="1"/>
              </p:cNvPicPr>
              <p:nvPr/>
            </p:nvPicPr>
            <p:blipFill>
              <a:blip r:embed="rId8"/>
              <a:srcRect/>
              <a:stretch>
                <a:fillRect/>
              </a:stretch>
            </p:blipFill>
            <p:spPr bwMode="auto">
              <a:xfrm>
                <a:off x="4366098" y="4333589"/>
                <a:ext cx="174090" cy="194667"/>
              </a:xfrm>
              <a:prstGeom prst="rect">
                <a:avLst/>
              </a:prstGeom>
              <a:noFill/>
              <a:ln w="9525">
                <a:noFill/>
                <a:miter lim="800000"/>
                <a:headEnd/>
                <a:tailEnd/>
              </a:ln>
            </p:spPr>
          </p:pic>
        </p:grpSp>
        <p:sp>
          <p:nvSpPr>
            <p:cNvPr id="45129" name="TextBox 338"/>
            <p:cNvSpPr txBox="1">
              <a:spLocks noChangeArrowheads="1"/>
            </p:cNvSpPr>
            <p:nvPr/>
          </p:nvSpPr>
          <p:spPr bwMode="auto">
            <a:xfrm>
              <a:off x="2895600" y="2012252"/>
              <a:ext cx="1343026" cy="600164"/>
            </a:xfrm>
            <a:prstGeom prst="rect">
              <a:avLst/>
            </a:prstGeom>
            <a:noFill/>
            <a:ln w="9525">
              <a:noFill/>
              <a:miter lim="800000"/>
              <a:headEnd/>
              <a:tailEnd/>
            </a:ln>
          </p:spPr>
          <p:txBody>
            <a:bodyPr>
              <a:spAutoFit/>
            </a:bodyPr>
            <a:lstStyle/>
            <a:p>
              <a:pPr algn="ctr" eaLnBrk="0" hangingPunct="0"/>
              <a:r>
                <a:rPr lang="en-US" sz="1100" b="1" i="0">
                  <a:latin typeface="Euphemia"/>
                  <a:ea typeface="Batang" pitchFamily="18" charset="-127"/>
                </a:rPr>
                <a:t>OCS</a:t>
              </a:r>
            </a:p>
            <a:p>
              <a:pPr algn="ctr" eaLnBrk="0" hangingPunct="0"/>
              <a:r>
                <a:rPr lang="en-US" sz="1100" b="1" i="0">
                  <a:latin typeface="Euphemia"/>
                  <a:ea typeface="Batang" pitchFamily="18" charset="-127"/>
                </a:rPr>
                <a:t>Mediation</a:t>
              </a:r>
            </a:p>
            <a:p>
              <a:pPr algn="ctr" eaLnBrk="0" hangingPunct="0"/>
              <a:r>
                <a:rPr lang="en-US" sz="1100" b="1" i="0">
                  <a:latin typeface="Euphemia"/>
                  <a:ea typeface="Batang" pitchFamily="18" charset="-127"/>
                </a:rPr>
                <a:t>Server</a:t>
              </a:r>
            </a:p>
          </p:txBody>
        </p:sp>
      </p:grpSp>
      <p:grpSp>
        <p:nvGrpSpPr>
          <p:cNvPr id="73" name="Group 72"/>
          <p:cNvGrpSpPr>
            <a:grpSpLocks/>
          </p:cNvGrpSpPr>
          <p:nvPr/>
        </p:nvGrpSpPr>
        <p:grpSpPr bwMode="auto">
          <a:xfrm>
            <a:off x="123825" y="2047875"/>
            <a:ext cx="5591175" cy="2295525"/>
            <a:chOff x="123806" y="2047875"/>
            <a:chExt cx="5591197" cy="2295525"/>
          </a:xfrm>
        </p:grpSpPr>
        <p:cxnSp>
          <p:nvCxnSpPr>
            <p:cNvPr id="45120" name="Straight Arrow Connector 33"/>
            <p:cNvCxnSpPr>
              <a:cxnSpLocks noChangeShapeType="1"/>
            </p:cNvCxnSpPr>
            <p:nvPr/>
          </p:nvCxnSpPr>
          <p:spPr bwMode="auto">
            <a:xfrm rot="5400000">
              <a:off x="-766772" y="3195632"/>
              <a:ext cx="2295525" cy="11"/>
            </a:xfrm>
            <a:prstGeom prst="straightConnector1">
              <a:avLst/>
            </a:prstGeom>
            <a:noFill/>
            <a:ln w="22225" algn="ctr">
              <a:solidFill>
                <a:srgbClr val="0070C0"/>
              </a:solidFill>
              <a:round/>
              <a:headEnd/>
              <a:tailEnd type="arrow" w="med" len="med"/>
            </a:ln>
          </p:spPr>
        </p:cxnSp>
        <p:sp>
          <p:nvSpPr>
            <p:cNvPr id="39" name="TextBox 38"/>
            <p:cNvSpPr txBox="1"/>
            <p:nvPr/>
          </p:nvSpPr>
          <p:spPr>
            <a:xfrm>
              <a:off x="123806" y="2976595"/>
              <a:ext cx="353943" cy="807272"/>
            </a:xfrm>
            <a:prstGeom prst="rect">
              <a:avLst/>
            </a:prstGeom>
            <a:noFill/>
          </p:spPr>
          <p:txBody>
            <a:bodyPr vert="vert270" wrap="none">
              <a:spAutoFit/>
            </a:bodyPr>
            <a:lstStyle/>
            <a:p>
              <a:pPr eaLnBrk="0" hangingPunct="0">
                <a:defRPr/>
              </a:pPr>
              <a:r>
                <a:rPr lang="en-US" sz="1100" i="0" dirty="0">
                  <a:solidFill>
                    <a:srgbClr val="0070C0"/>
                  </a:solidFill>
                  <a:ea typeface="ＭＳ Ｐゴシック" pitchFamily="1" charset="-128"/>
                  <a:cs typeface="+mn-cs"/>
                </a:rPr>
                <a:t>SIP</a:t>
              </a:r>
              <a:r>
                <a:rPr lang="en-US" sz="900" i="0" dirty="0">
                  <a:ea typeface="ＭＳ Ｐゴシック" pitchFamily="1" charset="-128"/>
                  <a:cs typeface="+mn-cs"/>
                </a:rPr>
                <a:t> </a:t>
              </a:r>
              <a:r>
                <a:rPr lang="en-US" sz="1100" i="0" dirty="0">
                  <a:solidFill>
                    <a:srgbClr val="0070C0"/>
                  </a:solidFill>
                  <a:ea typeface="ＭＳ Ｐゴシック" pitchFamily="1" charset="-128"/>
                  <a:cs typeface="+mn-cs"/>
                </a:rPr>
                <a:t>INVITE</a:t>
              </a:r>
            </a:p>
          </p:txBody>
        </p:sp>
        <p:sp>
          <p:nvSpPr>
            <p:cNvPr id="51" name="TextBox 50"/>
            <p:cNvSpPr txBox="1"/>
            <p:nvPr/>
          </p:nvSpPr>
          <p:spPr>
            <a:xfrm rot="3124186">
              <a:off x="1922361" y="3176596"/>
              <a:ext cx="353943" cy="813684"/>
            </a:xfrm>
            <a:prstGeom prst="rect">
              <a:avLst/>
            </a:prstGeom>
            <a:noFill/>
          </p:spPr>
          <p:txBody>
            <a:bodyPr vert="vert270">
              <a:spAutoFit/>
            </a:bodyPr>
            <a:lstStyle/>
            <a:p>
              <a:pPr algn="ctr" eaLnBrk="0" hangingPunct="0">
                <a:defRPr/>
              </a:pPr>
              <a:r>
                <a:rPr lang="en-US" sz="1100" i="0" dirty="0">
                  <a:solidFill>
                    <a:srgbClr val="0070C0"/>
                  </a:solidFill>
                  <a:ea typeface="ＭＳ Ｐゴシック" pitchFamily="1" charset="-128"/>
                  <a:cs typeface="+mn-cs"/>
                </a:rPr>
                <a:t>SIP INVITE</a:t>
              </a:r>
              <a:endParaRPr lang="en-US" sz="1100" i="0" dirty="0">
                <a:solidFill>
                  <a:srgbClr val="0070C0"/>
                </a:solidFill>
                <a:ea typeface="ＭＳ Ｐゴシック" pitchFamily="1" charset="-128"/>
                <a:cs typeface="+mn-cs"/>
              </a:endParaRPr>
            </a:p>
          </p:txBody>
        </p:sp>
        <p:cxnSp>
          <p:nvCxnSpPr>
            <p:cNvPr id="45123" name="Straight Arrow Connector 55"/>
            <p:cNvCxnSpPr>
              <a:cxnSpLocks noChangeShapeType="1"/>
            </p:cNvCxnSpPr>
            <p:nvPr/>
          </p:nvCxnSpPr>
          <p:spPr bwMode="auto">
            <a:xfrm rot="10800000">
              <a:off x="3952876" y="2914650"/>
              <a:ext cx="1762127" cy="1409702"/>
            </a:xfrm>
            <a:prstGeom prst="straightConnector1">
              <a:avLst/>
            </a:prstGeom>
            <a:noFill/>
            <a:ln w="22225" algn="ctr">
              <a:solidFill>
                <a:srgbClr val="0070C0"/>
              </a:solidFill>
              <a:round/>
              <a:headEnd type="arrow" w="med" len="med"/>
              <a:tailEnd/>
            </a:ln>
          </p:spPr>
        </p:cxnSp>
        <p:sp>
          <p:nvSpPr>
            <p:cNvPr id="59" name="TextBox 58"/>
            <p:cNvSpPr txBox="1"/>
            <p:nvPr/>
          </p:nvSpPr>
          <p:spPr>
            <a:xfrm rot="7751917">
              <a:off x="4626457" y="3052067"/>
              <a:ext cx="353943" cy="866563"/>
            </a:xfrm>
            <a:prstGeom prst="rect">
              <a:avLst/>
            </a:prstGeom>
            <a:noFill/>
          </p:spPr>
          <p:txBody>
            <a:bodyPr vert="vert270">
              <a:spAutoFit/>
            </a:bodyPr>
            <a:lstStyle/>
            <a:p>
              <a:pPr eaLnBrk="0" hangingPunct="0">
                <a:defRPr/>
              </a:pPr>
              <a:r>
                <a:rPr lang="en-US" sz="1100" i="0" dirty="0">
                  <a:solidFill>
                    <a:srgbClr val="0070C0"/>
                  </a:solidFill>
                  <a:ea typeface="ＭＳ Ｐゴシック" pitchFamily="1" charset="-128"/>
                  <a:cs typeface="+mn-cs"/>
                </a:rPr>
                <a:t>SIP</a:t>
              </a:r>
              <a:r>
                <a:rPr lang="en-US" sz="900" i="0" dirty="0">
                  <a:ea typeface="ＭＳ Ｐゴシック" pitchFamily="1" charset="-128"/>
                  <a:cs typeface="+mn-cs"/>
                </a:rPr>
                <a:t> </a:t>
              </a:r>
              <a:r>
                <a:rPr lang="en-US" sz="1100" i="0" dirty="0">
                  <a:solidFill>
                    <a:srgbClr val="0070C0"/>
                  </a:solidFill>
                  <a:ea typeface="ＭＳ Ｐゴシック" pitchFamily="1" charset="-128"/>
                  <a:cs typeface="+mn-cs"/>
                </a:rPr>
                <a:t>INVITE</a:t>
              </a:r>
              <a:endParaRPr lang="en-US" sz="1100" i="0" dirty="0">
                <a:solidFill>
                  <a:srgbClr val="0070C0"/>
                </a:solidFill>
                <a:ea typeface="ＭＳ Ｐゴシック" pitchFamily="1" charset="-128"/>
                <a:cs typeface="+mn-cs"/>
              </a:endParaRPr>
            </a:p>
          </p:txBody>
        </p:sp>
        <p:cxnSp>
          <p:nvCxnSpPr>
            <p:cNvPr id="45125" name="Straight Arrow Connector 60"/>
            <p:cNvCxnSpPr>
              <a:cxnSpLocks noChangeShapeType="1"/>
            </p:cNvCxnSpPr>
            <p:nvPr/>
          </p:nvCxnSpPr>
          <p:spPr bwMode="auto">
            <a:xfrm rot="10800000" flipV="1">
              <a:off x="1237566" y="2895598"/>
              <a:ext cx="1905001" cy="1447801"/>
            </a:xfrm>
            <a:prstGeom prst="straightConnector1">
              <a:avLst/>
            </a:prstGeom>
            <a:noFill/>
            <a:ln w="22225" algn="ctr">
              <a:solidFill>
                <a:srgbClr val="0070C0"/>
              </a:solidFill>
              <a:round/>
              <a:headEnd type="arrow" w="med" len="med"/>
              <a:tailEnd/>
            </a:ln>
          </p:spPr>
        </p:cxnSp>
      </p:grpSp>
      <p:grpSp>
        <p:nvGrpSpPr>
          <p:cNvPr id="86" name="Group 85"/>
          <p:cNvGrpSpPr>
            <a:grpSpLocks/>
          </p:cNvGrpSpPr>
          <p:nvPr/>
        </p:nvGrpSpPr>
        <p:grpSpPr bwMode="auto">
          <a:xfrm>
            <a:off x="290513" y="2286000"/>
            <a:ext cx="5219700" cy="2124075"/>
            <a:chOff x="290495" y="2286000"/>
            <a:chExt cx="5219718" cy="2124079"/>
          </a:xfrm>
        </p:grpSpPr>
        <p:cxnSp>
          <p:nvCxnSpPr>
            <p:cNvPr id="45114" name="Straight Arrow Connector 35"/>
            <p:cNvCxnSpPr>
              <a:cxnSpLocks noChangeShapeType="1"/>
            </p:cNvCxnSpPr>
            <p:nvPr/>
          </p:nvCxnSpPr>
          <p:spPr bwMode="auto">
            <a:xfrm rot="5400000" flipH="1" flipV="1">
              <a:off x="-471100" y="3314299"/>
              <a:ext cx="2056606" cy="8"/>
            </a:xfrm>
            <a:prstGeom prst="straightConnector1">
              <a:avLst/>
            </a:prstGeom>
            <a:noFill/>
            <a:ln w="22225" algn="ctr">
              <a:solidFill>
                <a:srgbClr val="0070C0"/>
              </a:solidFill>
              <a:round/>
              <a:headEnd/>
              <a:tailEnd type="arrow" w="med" len="med"/>
            </a:ln>
          </p:spPr>
        </p:cxnSp>
        <p:cxnSp>
          <p:nvCxnSpPr>
            <p:cNvPr id="45115" name="Straight Arrow Connector 46"/>
            <p:cNvCxnSpPr>
              <a:cxnSpLocks noChangeShapeType="1"/>
            </p:cNvCxnSpPr>
            <p:nvPr/>
          </p:nvCxnSpPr>
          <p:spPr bwMode="auto">
            <a:xfrm rot="10800000" flipV="1">
              <a:off x="1595438" y="3195638"/>
              <a:ext cx="1509714" cy="1166812"/>
            </a:xfrm>
            <a:prstGeom prst="straightConnector1">
              <a:avLst/>
            </a:prstGeom>
            <a:noFill/>
            <a:ln w="22225" algn="ctr">
              <a:solidFill>
                <a:srgbClr val="0070C0"/>
              </a:solidFill>
              <a:round/>
              <a:headEnd/>
              <a:tailEnd type="arrow" w="med" len="med"/>
            </a:ln>
          </p:spPr>
        </p:cxnSp>
        <p:sp>
          <p:nvSpPr>
            <p:cNvPr id="53" name="TextBox 52"/>
            <p:cNvSpPr txBox="1"/>
            <p:nvPr/>
          </p:nvSpPr>
          <p:spPr>
            <a:xfrm>
              <a:off x="290495" y="2895600"/>
              <a:ext cx="353943" cy="744756"/>
            </a:xfrm>
            <a:prstGeom prst="rect">
              <a:avLst/>
            </a:prstGeom>
            <a:noFill/>
          </p:spPr>
          <p:txBody>
            <a:bodyPr vert="vert270" wrap="none">
              <a:spAutoFit/>
            </a:bodyPr>
            <a:lstStyle/>
            <a:p>
              <a:pPr eaLnBrk="0" hangingPunct="0">
                <a:defRPr/>
              </a:pPr>
              <a:r>
                <a:rPr lang="en-US" sz="1100" i="0" dirty="0">
                  <a:solidFill>
                    <a:srgbClr val="0070C0"/>
                  </a:solidFill>
                  <a:ea typeface="ＭＳ Ｐゴシック" pitchFamily="1" charset="-128"/>
                  <a:cs typeface="+mn-cs"/>
                </a:rPr>
                <a:t>SIP</a:t>
              </a:r>
              <a:r>
                <a:rPr lang="en-US" sz="900" i="0" dirty="0">
                  <a:ea typeface="ＭＳ Ｐゴシック" pitchFamily="1" charset="-128"/>
                  <a:cs typeface="+mn-cs"/>
                </a:rPr>
                <a:t> </a:t>
              </a:r>
              <a:r>
                <a:rPr lang="en-US" sz="1100" i="0" dirty="0">
                  <a:solidFill>
                    <a:srgbClr val="0070C0"/>
                  </a:solidFill>
                  <a:ea typeface="ＭＳ Ｐゴシック" pitchFamily="1" charset="-128"/>
                  <a:cs typeface="+mn-cs"/>
                </a:rPr>
                <a:t>Trying</a:t>
              </a:r>
            </a:p>
          </p:txBody>
        </p:sp>
        <p:sp>
          <p:nvSpPr>
            <p:cNvPr id="54" name="TextBox 53"/>
            <p:cNvSpPr txBox="1"/>
            <p:nvPr/>
          </p:nvSpPr>
          <p:spPr>
            <a:xfrm rot="3046787">
              <a:off x="2041390" y="3379300"/>
              <a:ext cx="353943" cy="751168"/>
            </a:xfrm>
            <a:prstGeom prst="rect">
              <a:avLst/>
            </a:prstGeom>
            <a:noFill/>
          </p:spPr>
          <p:txBody>
            <a:bodyPr vert="vert270" wrap="none">
              <a:spAutoFit/>
            </a:bodyPr>
            <a:lstStyle/>
            <a:p>
              <a:pPr algn="ctr" eaLnBrk="0" hangingPunct="0">
                <a:defRPr/>
              </a:pPr>
              <a:r>
                <a:rPr lang="en-US" sz="1100" i="0" dirty="0">
                  <a:solidFill>
                    <a:srgbClr val="0070C0"/>
                  </a:solidFill>
                  <a:ea typeface="ＭＳ Ｐゴシック" pitchFamily="1" charset="-128"/>
                  <a:cs typeface="+mn-cs"/>
                </a:rPr>
                <a:t>SIP Trying</a:t>
              </a:r>
            </a:p>
          </p:txBody>
        </p:sp>
        <p:cxnSp>
          <p:nvCxnSpPr>
            <p:cNvPr id="45118" name="Straight Arrow Connector 102"/>
            <p:cNvCxnSpPr>
              <a:cxnSpLocks noChangeShapeType="1"/>
            </p:cNvCxnSpPr>
            <p:nvPr/>
          </p:nvCxnSpPr>
          <p:spPr bwMode="auto">
            <a:xfrm rot="10800000">
              <a:off x="3967163" y="3167066"/>
              <a:ext cx="1543050" cy="1243013"/>
            </a:xfrm>
            <a:prstGeom prst="straightConnector1">
              <a:avLst/>
            </a:prstGeom>
            <a:noFill/>
            <a:ln w="22225" algn="ctr">
              <a:solidFill>
                <a:srgbClr val="0070C0"/>
              </a:solidFill>
              <a:round/>
              <a:headEnd/>
              <a:tailEnd type="arrow" w="med" len="med"/>
            </a:ln>
          </p:spPr>
        </p:cxnSp>
        <p:sp>
          <p:nvSpPr>
            <p:cNvPr id="104" name="TextBox 103"/>
            <p:cNvSpPr txBox="1"/>
            <p:nvPr/>
          </p:nvSpPr>
          <p:spPr>
            <a:xfrm rot="7751917">
              <a:off x="4559759" y="3228282"/>
              <a:ext cx="353943" cy="866563"/>
            </a:xfrm>
            <a:prstGeom prst="rect">
              <a:avLst/>
            </a:prstGeom>
            <a:noFill/>
          </p:spPr>
          <p:txBody>
            <a:bodyPr vert="vert270">
              <a:spAutoFit/>
            </a:bodyPr>
            <a:lstStyle/>
            <a:p>
              <a:pPr eaLnBrk="0" hangingPunct="0">
                <a:defRPr/>
              </a:pPr>
              <a:r>
                <a:rPr lang="en-US" sz="1100" i="0" dirty="0">
                  <a:solidFill>
                    <a:srgbClr val="0070C0"/>
                  </a:solidFill>
                  <a:ea typeface="ＭＳ Ｐゴシック" pitchFamily="1" charset="-128"/>
                  <a:cs typeface="+mn-cs"/>
                </a:rPr>
                <a:t>SIP</a:t>
              </a:r>
              <a:r>
                <a:rPr lang="en-US" sz="900" i="0" dirty="0">
                  <a:ea typeface="ＭＳ Ｐゴシック" pitchFamily="1" charset="-128"/>
                  <a:cs typeface="+mn-cs"/>
                </a:rPr>
                <a:t> </a:t>
              </a:r>
              <a:r>
                <a:rPr lang="en-US" sz="1100" i="0" dirty="0">
                  <a:solidFill>
                    <a:srgbClr val="0070C0"/>
                  </a:solidFill>
                  <a:ea typeface="ＭＳ Ｐゴシック" pitchFamily="1" charset="-128"/>
                  <a:cs typeface="+mn-cs"/>
                </a:rPr>
                <a:t>Trying</a:t>
              </a:r>
              <a:endParaRPr lang="en-US" sz="1100" i="0" dirty="0">
                <a:solidFill>
                  <a:srgbClr val="0070C0"/>
                </a:solidFill>
                <a:ea typeface="ＭＳ Ｐゴシック" pitchFamily="1" charset="-128"/>
                <a:cs typeface="+mn-cs"/>
              </a:endParaRPr>
            </a:p>
          </p:txBody>
        </p:sp>
      </p:grpSp>
      <p:grpSp>
        <p:nvGrpSpPr>
          <p:cNvPr id="95" name="Group 94"/>
          <p:cNvGrpSpPr>
            <a:grpSpLocks/>
          </p:cNvGrpSpPr>
          <p:nvPr/>
        </p:nvGrpSpPr>
        <p:grpSpPr bwMode="auto">
          <a:xfrm>
            <a:off x="676275" y="2438400"/>
            <a:ext cx="4676775" cy="2366963"/>
            <a:chOff x="676266" y="2438400"/>
            <a:chExt cx="4676764" cy="2366971"/>
          </a:xfrm>
        </p:grpSpPr>
        <p:cxnSp>
          <p:nvCxnSpPr>
            <p:cNvPr id="45108" name="Straight Arrow Connector 81"/>
            <p:cNvCxnSpPr>
              <a:cxnSpLocks noChangeShapeType="1"/>
            </p:cNvCxnSpPr>
            <p:nvPr/>
          </p:nvCxnSpPr>
          <p:spPr bwMode="auto">
            <a:xfrm rot="5400000" flipH="1" flipV="1">
              <a:off x="-23026" y="3390106"/>
              <a:ext cx="1904206" cy="794"/>
            </a:xfrm>
            <a:prstGeom prst="straightConnector1">
              <a:avLst/>
            </a:prstGeom>
            <a:noFill/>
            <a:ln w="22225" algn="ctr">
              <a:solidFill>
                <a:srgbClr val="0070C0"/>
              </a:solidFill>
              <a:round/>
              <a:headEnd type="arrow" w="med" len="med"/>
              <a:tailEnd/>
            </a:ln>
          </p:spPr>
        </p:cxnSp>
        <p:sp>
          <p:nvSpPr>
            <p:cNvPr id="83" name="TextBox 82"/>
            <p:cNvSpPr txBox="1"/>
            <p:nvPr/>
          </p:nvSpPr>
          <p:spPr>
            <a:xfrm>
              <a:off x="676266" y="3040226"/>
              <a:ext cx="353943" cy="642162"/>
            </a:xfrm>
            <a:prstGeom prst="rect">
              <a:avLst/>
            </a:prstGeom>
            <a:noFill/>
          </p:spPr>
          <p:txBody>
            <a:bodyPr vert="vert270" wrap="none">
              <a:spAutoFit/>
            </a:bodyPr>
            <a:lstStyle/>
            <a:p>
              <a:pPr algn="ctr" eaLnBrk="0" hangingPunct="0">
                <a:defRPr/>
              </a:pPr>
              <a:r>
                <a:rPr lang="en-US" sz="1100" i="0" dirty="0">
                  <a:solidFill>
                    <a:srgbClr val="0070C0"/>
                  </a:solidFill>
                  <a:ea typeface="ＭＳ Ｐゴシック" pitchFamily="1" charset="-128"/>
                  <a:cs typeface="+mn-cs"/>
                </a:rPr>
                <a:t>SIP BYE</a:t>
              </a:r>
              <a:endParaRPr lang="en-US" sz="1100" i="0" dirty="0">
                <a:solidFill>
                  <a:srgbClr val="0070C0"/>
                </a:solidFill>
                <a:ea typeface="ＭＳ Ｐゴシック" pitchFamily="1" charset="-128"/>
                <a:cs typeface="+mn-cs"/>
              </a:endParaRPr>
            </a:p>
          </p:txBody>
        </p:sp>
        <p:cxnSp>
          <p:nvCxnSpPr>
            <p:cNvPr id="45110" name="Straight Arrow Connector 83"/>
            <p:cNvCxnSpPr>
              <a:cxnSpLocks noChangeShapeType="1"/>
            </p:cNvCxnSpPr>
            <p:nvPr/>
          </p:nvCxnSpPr>
          <p:spPr bwMode="auto">
            <a:xfrm flipV="1">
              <a:off x="2214563" y="3543298"/>
              <a:ext cx="1047744" cy="876302"/>
            </a:xfrm>
            <a:prstGeom prst="straightConnector1">
              <a:avLst/>
            </a:prstGeom>
            <a:noFill/>
            <a:ln w="22225" algn="ctr">
              <a:solidFill>
                <a:srgbClr val="0070C0"/>
              </a:solidFill>
              <a:round/>
              <a:headEnd/>
              <a:tailEnd type="arrow" w="med" len="med"/>
            </a:ln>
          </p:spPr>
        </p:cxnSp>
        <p:sp>
          <p:nvSpPr>
            <p:cNvPr id="85" name="TextBox 84"/>
            <p:cNvSpPr txBox="1"/>
            <p:nvPr/>
          </p:nvSpPr>
          <p:spPr>
            <a:xfrm rot="2962498">
              <a:off x="2541428" y="3766168"/>
              <a:ext cx="353943" cy="682238"/>
            </a:xfrm>
            <a:prstGeom prst="rect">
              <a:avLst/>
            </a:prstGeom>
            <a:noFill/>
          </p:spPr>
          <p:txBody>
            <a:bodyPr vert="vert270">
              <a:spAutoFit/>
            </a:bodyPr>
            <a:lstStyle/>
            <a:p>
              <a:pPr algn="ctr" eaLnBrk="0" hangingPunct="0">
                <a:defRPr/>
              </a:pPr>
              <a:r>
                <a:rPr lang="en-US" sz="1100" i="0" dirty="0">
                  <a:solidFill>
                    <a:srgbClr val="0070C0"/>
                  </a:solidFill>
                  <a:ea typeface="ＭＳ Ｐゴシック" pitchFamily="1" charset="-128"/>
                  <a:cs typeface="+mn-cs"/>
                </a:rPr>
                <a:t>SIP BYE</a:t>
              </a:r>
              <a:endParaRPr lang="en-US" sz="1100" i="0" dirty="0">
                <a:solidFill>
                  <a:srgbClr val="0070C0"/>
                </a:solidFill>
                <a:ea typeface="ＭＳ Ｐゴシック" pitchFamily="1" charset="-128"/>
                <a:cs typeface="+mn-cs"/>
              </a:endParaRPr>
            </a:p>
          </p:txBody>
        </p:sp>
        <p:sp>
          <p:nvSpPr>
            <p:cNvPr id="108" name="TextBox 107"/>
            <p:cNvSpPr txBox="1"/>
            <p:nvPr/>
          </p:nvSpPr>
          <p:spPr>
            <a:xfrm rot="7751917">
              <a:off x="4430424" y="3770107"/>
              <a:ext cx="353943" cy="676781"/>
            </a:xfrm>
            <a:prstGeom prst="rect">
              <a:avLst/>
            </a:prstGeom>
            <a:noFill/>
          </p:spPr>
          <p:txBody>
            <a:bodyPr vert="vert270">
              <a:spAutoFit/>
            </a:bodyPr>
            <a:lstStyle/>
            <a:p>
              <a:pPr eaLnBrk="0" hangingPunct="0">
                <a:defRPr/>
              </a:pPr>
              <a:r>
                <a:rPr lang="en-US" sz="1100" i="0" dirty="0">
                  <a:solidFill>
                    <a:srgbClr val="0070C0"/>
                  </a:solidFill>
                  <a:ea typeface="ＭＳ Ｐゴシック" pitchFamily="1" charset="-128"/>
                  <a:cs typeface="+mn-cs"/>
                </a:rPr>
                <a:t>SIP</a:t>
              </a:r>
              <a:r>
                <a:rPr lang="en-US" sz="900" i="0" dirty="0">
                  <a:ea typeface="ＭＳ Ｐゴシック" pitchFamily="1" charset="-128"/>
                  <a:cs typeface="+mn-cs"/>
                </a:rPr>
                <a:t> </a:t>
              </a:r>
              <a:r>
                <a:rPr lang="en-US" sz="1100" i="0" dirty="0">
                  <a:solidFill>
                    <a:srgbClr val="0070C0"/>
                  </a:solidFill>
                  <a:ea typeface="ＭＳ Ｐゴシック" pitchFamily="1" charset="-128"/>
                  <a:cs typeface="+mn-cs"/>
                </a:rPr>
                <a:t>BYE</a:t>
              </a:r>
              <a:endParaRPr lang="en-US" sz="1100" i="0" dirty="0">
                <a:solidFill>
                  <a:srgbClr val="0070C0"/>
                </a:solidFill>
                <a:ea typeface="ＭＳ Ｐゴシック" pitchFamily="1" charset="-128"/>
                <a:cs typeface="+mn-cs"/>
              </a:endParaRPr>
            </a:p>
          </p:txBody>
        </p:sp>
        <p:cxnSp>
          <p:nvCxnSpPr>
            <p:cNvPr id="45113" name="Straight Arrow Connector 110"/>
            <p:cNvCxnSpPr>
              <a:cxnSpLocks noChangeShapeType="1"/>
            </p:cNvCxnSpPr>
            <p:nvPr/>
          </p:nvCxnSpPr>
          <p:spPr bwMode="auto">
            <a:xfrm rot="10800000">
              <a:off x="3900489" y="3643313"/>
              <a:ext cx="1452541" cy="1162058"/>
            </a:xfrm>
            <a:prstGeom prst="straightConnector1">
              <a:avLst/>
            </a:prstGeom>
            <a:noFill/>
            <a:ln w="22225" algn="ctr">
              <a:solidFill>
                <a:srgbClr val="0070C0"/>
              </a:solidFill>
              <a:round/>
              <a:headEnd type="arrow" w="med" len="med"/>
              <a:tailEnd/>
            </a:ln>
          </p:spPr>
        </p:cxnSp>
      </p:grpSp>
      <p:grpSp>
        <p:nvGrpSpPr>
          <p:cNvPr id="87" name="Group 86"/>
          <p:cNvGrpSpPr>
            <a:grpSpLocks/>
          </p:cNvGrpSpPr>
          <p:nvPr/>
        </p:nvGrpSpPr>
        <p:grpSpPr bwMode="auto">
          <a:xfrm>
            <a:off x="485775" y="2439988"/>
            <a:ext cx="4997450" cy="2155825"/>
            <a:chOff x="485762" y="2439194"/>
            <a:chExt cx="4996674" cy="2156620"/>
          </a:xfrm>
        </p:grpSpPr>
        <p:cxnSp>
          <p:nvCxnSpPr>
            <p:cNvPr id="45102" name="Straight Arrow Connector 49"/>
            <p:cNvCxnSpPr>
              <a:cxnSpLocks noChangeShapeType="1"/>
            </p:cNvCxnSpPr>
            <p:nvPr/>
          </p:nvCxnSpPr>
          <p:spPr bwMode="auto">
            <a:xfrm flipV="1">
              <a:off x="1909763" y="3405190"/>
              <a:ext cx="1257300" cy="1023935"/>
            </a:xfrm>
            <a:prstGeom prst="straightConnector1">
              <a:avLst/>
            </a:prstGeom>
            <a:noFill/>
            <a:ln w="22225" algn="ctr">
              <a:solidFill>
                <a:srgbClr val="0070C0"/>
              </a:solidFill>
              <a:round/>
              <a:headEnd type="arrow" w="med" len="med"/>
              <a:tailEnd/>
            </a:ln>
          </p:spPr>
        </p:cxnSp>
        <p:sp>
          <p:nvSpPr>
            <p:cNvPr id="63" name="TextBox 62"/>
            <p:cNvSpPr txBox="1"/>
            <p:nvPr/>
          </p:nvSpPr>
          <p:spPr>
            <a:xfrm rot="3044169">
              <a:off x="2317630" y="3108346"/>
              <a:ext cx="353943" cy="1464503"/>
            </a:xfrm>
            <a:prstGeom prst="rect">
              <a:avLst/>
            </a:prstGeom>
            <a:noFill/>
          </p:spPr>
          <p:txBody>
            <a:bodyPr vert="vert270" wrap="none">
              <a:spAutoFit/>
            </a:bodyPr>
            <a:lstStyle/>
            <a:p>
              <a:pPr algn="ctr" eaLnBrk="0" hangingPunct="0">
                <a:defRPr/>
              </a:pPr>
              <a:r>
                <a:rPr lang="en-US" sz="1100" i="0" dirty="0">
                  <a:solidFill>
                    <a:srgbClr val="0070C0"/>
                  </a:solidFill>
                  <a:ea typeface="ＭＳ Ｐゴシック" pitchFamily="1" charset="-128"/>
                  <a:cs typeface="+mn-cs"/>
                </a:rPr>
                <a:t>SIP Session Progress</a:t>
              </a:r>
              <a:endParaRPr lang="en-US" sz="1100" i="0" dirty="0">
                <a:solidFill>
                  <a:srgbClr val="0070C0"/>
                </a:solidFill>
                <a:ea typeface="ＭＳ Ｐゴシック" pitchFamily="1" charset="-128"/>
                <a:cs typeface="+mn-cs"/>
              </a:endParaRPr>
            </a:p>
          </p:txBody>
        </p:sp>
        <p:cxnSp>
          <p:nvCxnSpPr>
            <p:cNvPr id="45104" name="Straight Arrow Connector 64"/>
            <p:cNvCxnSpPr>
              <a:cxnSpLocks noChangeShapeType="1"/>
            </p:cNvCxnSpPr>
            <p:nvPr/>
          </p:nvCxnSpPr>
          <p:spPr bwMode="auto">
            <a:xfrm rot="5400000" flipH="1" flipV="1">
              <a:off x="-199240" y="3390900"/>
              <a:ext cx="1904206" cy="794"/>
            </a:xfrm>
            <a:prstGeom prst="straightConnector1">
              <a:avLst/>
            </a:prstGeom>
            <a:noFill/>
            <a:ln w="22225" algn="ctr">
              <a:solidFill>
                <a:srgbClr val="0070C0"/>
              </a:solidFill>
              <a:round/>
              <a:headEnd/>
              <a:tailEnd type="arrow" w="med" len="med"/>
            </a:ln>
          </p:spPr>
        </p:cxnSp>
        <p:sp>
          <p:nvSpPr>
            <p:cNvPr id="66" name="TextBox 65"/>
            <p:cNvSpPr txBox="1"/>
            <p:nvPr/>
          </p:nvSpPr>
          <p:spPr>
            <a:xfrm>
              <a:off x="485762" y="2658244"/>
              <a:ext cx="353943" cy="1458091"/>
            </a:xfrm>
            <a:prstGeom prst="rect">
              <a:avLst/>
            </a:prstGeom>
            <a:noFill/>
          </p:spPr>
          <p:txBody>
            <a:bodyPr vert="vert270" wrap="none">
              <a:spAutoFit/>
            </a:bodyPr>
            <a:lstStyle/>
            <a:p>
              <a:pPr eaLnBrk="0" hangingPunct="0">
                <a:defRPr/>
              </a:pPr>
              <a:r>
                <a:rPr lang="en-US" sz="1100" i="0" dirty="0">
                  <a:solidFill>
                    <a:srgbClr val="0070C0"/>
                  </a:solidFill>
                  <a:ea typeface="ＭＳ Ｐゴシック" pitchFamily="1" charset="-128"/>
                  <a:cs typeface="+mn-cs"/>
                </a:rPr>
                <a:t>SIP</a:t>
              </a:r>
              <a:r>
                <a:rPr lang="en-US" sz="900" i="0" dirty="0">
                  <a:ea typeface="ＭＳ Ｐゴシック" pitchFamily="1" charset="-128"/>
                  <a:cs typeface="+mn-cs"/>
                </a:rPr>
                <a:t> </a:t>
              </a:r>
              <a:r>
                <a:rPr lang="en-US" sz="1100" i="0" dirty="0">
                  <a:solidFill>
                    <a:srgbClr val="0070C0"/>
                  </a:solidFill>
                  <a:ea typeface="ＭＳ Ｐゴシック" pitchFamily="1" charset="-128"/>
                  <a:cs typeface="+mn-cs"/>
                </a:rPr>
                <a:t>Session Progress</a:t>
              </a:r>
              <a:endParaRPr lang="en-US" sz="1100" i="0" dirty="0">
                <a:solidFill>
                  <a:srgbClr val="0070C0"/>
                </a:solidFill>
                <a:ea typeface="ＭＳ Ｐゴシック" pitchFamily="1" charset="-128"/>
                <a:cs typeface="+mn-cs"/>
              </a:endParaRPr>
            </a:p>
          </p:txBody>
        </p:sp>
        <p:cxnSp>
          <p:nvCxnSpPr>
            <p:cNvPr id="45106" name="Straight Arrow Connector 106"/>
            <p:cNvCxnSpPr>
              <a:cxnSpLocks noChangeShapeType="1"/>
            </p:cNvCxnSpPr>
            <p:nvPr/>
          </p:nvCxnSpPr>
          <p:spPr bwMode="auto">
            <a:xfrm rot="10800000">
              <a:off x="3919538" y="3405189"/>
              <a:ext cx="1485900" cy="1190625"/>
            </a:xfrm>
            <a:prstGeom prst="straightConnector1">
              <a:avLst/>
            </a:prstGeom>
            <a:noFill/>
            <a:ln w="22225" algn="ctr">
              <a:solidFill>
                <a:srgbClr val="0070C0"/>
              </a:solidFill>
              <a:round/>
              <a:headEnd/>
              <a:tailEnd type="arrow" w="med" len="med"/>
            </a:ln>
          </p:spPr>
        </p:cxnSp>
        <p:sp>
          <p:nvSpPr>
            <p:cNvPr id="112" name="TextBox 111"/>
            <p:cNvSpPr txBox="1"/>
            <p:nvPr/>
          </p:nvSpPr>
          <p:spPr>
            <a:xfrm rot="7751917">
              <a:off x="4546673" y="3172467"/>
              <a:ext cx="353943" cy="1517582"/>
            </a:xfrm>
            <a:prstGeom prst="rect">
              <a:avLst/>
            </a:prstGeom>
            <a:noFill/>
          </p:spPr>
          <p:txBody>
            <a:bodyPr vert="vert270">
              <a:spAutoFit/>
            </a:bodyPr>
            <a:lstStyle/>
            <a:p>
              <a:pPr eaLnBrk="0" hangingPunct="0">
                <a:defRPr/>
              </a:pPr>
              <a:r>
                <a:rPr lang="en-US" sz="1100" i="0" dirty="0">
                  <a:solidFill>
                    <a:srgbClr val="0070C0"/>
                  </a:solidFill>
                  <a:ea typeface="ＭＳ Ｐゴシック" pitchFamily="1" charset="-128"/>
                  <a:cs typeface="+mn-cs"/>
                </a:rPr>
                <a:t>SIP</a:t>
              </a:r>
              <a:r>
                <a:rPr lang="en-US" sz="900" i="0" dirty="0">
                  <a:ea typeface="ＭＳ Ｐゴシック" pitchFamily="1" charset="-128"/>
                  <a:cs typeface="+mn-cs"/>
                </a:rPr>
                <a:t> </a:t>
              </a:r>
              <a:r>
                <a:rPr lang="en-US" sz="1100" i="0" dirty="0">
                  <a:solidFill>
                    <a:srgbClr val="0070C0"/>
                  </a:solidFill>
                  <a:ea typeface="ＭＳ Ｐゴシック" pitchFamily="1" charset="-128"/>
                  <a:cs typeface="+mn-cs"/>
                </a:rPr>
                <a:t>Session Progress</a:t>
              </a:r>
              <a:endParaRPr lang="en-US" sz="1100" i="0" dirty="0">
                <a:solidFill>
                  <a:srgbClr val="0070C0"/>
                </a:solidFill>
                <a:ea typeface="ＭＳ Ｐゴシック" pitchFamily="1" charset="-128"/>
                <a:cs typeface="+mn-cs"/>
              </a:endParaRPr>
            </a:p>
          </p:txBody>
        </p:sp>
      </p:grpSp>
      <p:grpSp>
        <p:nvGrpSpPr>
          <p:cNvPr id="100" name="Group 99"/>
          <p:cNvGrpSpPr>
            <a:grpSpLocks/>
          </p:cNvGrpSpPr>
          <p:nvPr/>
        </p:nvGrpSpPr>
        <p:grpSpPr bwMode="auto">
          <a:xfrm>
            <a:off x="857250" y="2438400"/>
            <a:ext cx="4476750" cy="2590800"/>
            <a:chOff x="857244" y="2438384"/>
            <a:chExt cx="4476756" cy="2590817"/>
          </a:xfrm>
        </p:grpSpPr>
        <p:cxnSp>
          <p:nvCxnSpPr>
            <p:cNvPr id="45096" name="Straight Arrow Connector 95"/>
            <p:cNvCxnSpPr>
              <a:cxnSpLocks noChangeShapeType="1"/>
            </p:cNvCxnSpPr>
            <p:nvPr/>
          </p:nvCxnSpPr>
          <p:spPr bwMode="auto">
            <a:xfrm rot="5400000" flipH="1" flipV="1">
              <a:off x="157952" y="3390090"/>
              <a:ext cx="1904206" cy="794"/>
            </a:xfrm>
            <a:prstGeom prst="straightConnector1">
              <a:avLst/>
            </a:prstGeom>
            <a:noFill/>
            <a:ln w="22225" algn="ctr">
              <a:solidFill>
                <a:srgbClr val="0070C0"/>
              </a:solidFill>
              <a:round/>
              <a:headEnd/>
              <a:tailEnd type="arrow" w="med" len="med"/>
            </a:ln>
          </p:spPr>
        </p:cxnSp>
        <p:sp>
          <p:nvSpPr>
            <p:cNvPr id="97" name="TextBox 96"/>
            <p:cNvSpPr txBox="1"/>
            <p:nvPr/>
          </p:nvSpPr>
          <p:spPr>
            <a:xfrm>
              <a:off x="857244" y="3040210"/>
              <a:ext cx="353943" cy="562013"/>
            </a:xfrm>
            <a:prstGeom prst="rect">
              <a:avLst/>
            </a:prstGeom>
            <a:noFill/>
          </p:spPr>
          <p:txBody>
            <a:bodyPr vert="vert270" wrap="none">
              <a:spAutoFit/>
            </a:bodyPr>
            <a:lstStyle/>
            <a:p>
              <a:pPr algn="ctr" eaLnBrk="0" hangingPunct="0">
                <a:defRPr/>
              </a:pPr>
              <a:r>
                <a:rPr lang="en-US" sz="1100" i="0" dirty="0">
                  <a:solidFill>
                    <a:srgbClr val="0070C0"/>
                  </a:solidFill>
                  <a:ea typeface="ＭＳ Ｐゴシック" pitchFamily="1" charset="-128"/>
                  <a:cs typeface="+mn-cs"/>
                </a:rPr>
                <a:t>SIP OK</a:t>
              </a:r>
              <a:endParaRPr lang="en-US" sz="1100" i="0" dirty="0">
                <a:solidFill>
                  <a:srgbClr val="0070C0"/>
                </a:solidFill>
                <a:ea typeface="ＭＳ Ｐゴシック" pitchFamily="1" charset="-128"/>
                <a:cs typeface="+mn-cs"/>
              </a:endParaRPr>
            </a:p>
          </p:txBody>
        </p:sp>
        <p:cxnSp>
          <p:nvCxnSpPr>
            <p:cNvPr id="45098" name="Straight Arrow Connector 97"/>
            <p:cNvCxnSpPr>
              <a:cxnSpLocks noChangeShapeType="1"/>
            </p:cNvCxnSpPr>
            <p:nvPr/>
          </p:nvCxnSpPr>
          <p:spPr bwMode="auto">
            <a:xfrm flipV="1">
              <a:off x="2433638" y="3695698"/>
              <a:ext cx="981069" cy="823915"/>
            </a:xfrm>
            <a:prstGeom prst="straightConnector1">
              <a:avLst/>
            </a:prstGeom>
            <a:noFill/>
            <a:ln w="22225" algn="ctr">
              <a:solidFill>
                <a:srgbClr val="0070C0"/>
              </a:solidFill>
              <a:round/>
              <a:headEnd type="arrow" w="med" len="med"/>
              <a:tailEnd/>
            </a:ln>
          </p:spPr>
        </p:cxnSp>
        <p:sp>
          <p:nvSpPr>
            <p:cNvPr id="99" name="TextBox 98"/>
            <p:cNvSpPr txBox="1"/>
            <p:nvPr/>
          </p:nvSpPr>
          <p:spPr>
            <a:xfrm rot="2962498">
              <a:off x="2865296" y="3775678"/>
              <a:ext cx="353943" cy="682238"/>
            </a:xfrm>
            <a:prstGeom prst="rect">
              <a:avLst/>
            </a:prstGeom>
            <a:noFill/>
          </p:spPr>
          <p:txBody>
            <a:bodyPr vert="vert270">
              <a:spAutoFit/>
            </a:bodyPr>
            <a:lstStyle/>
            <a:p>
              <a:pPr algn="ctr" eaLnBrk="0" hangingPunct="0">
                <a:defRPr/>
              </a:pPr>
              <a:r>
                <a:rPr lang="en-US" sz="1100" i="0" dirty="0">
                  <a:solidFill>
                    <a:srgbClr val="0070C0"/>
                  </a:solidFill>
                  <a:ea typeface="ＭＳ Ｐゴシック" pitchFamily="1" charset="-128"/>
                  <a:cs typeface="+mn-cs"/>
                </a:rPr>
                <a:t>SIP OK</a:t>
              </a:r>
              <a:endParaRPr lang="en-US" sz="1100" i="0" dirty="0">
                <a:solidFill>
                  <a:srgbClr val="0070C0"/>
                </a:solidFill>
                <a:ea typeface="ＭＳ Ｐゴシック" pitchFamily="1" charset="-128"/>
                <a:cs typeface="+mn-cs"/>
              </a:endParaRPr>
            </a:p>
          </p:txBody>
        </p:sp>
        <p:sp>
          <p:nvSpPr>
            <p:cNvPr id="114" name="TextBox 113"/>
            <p:cNvSpPr txBox="1"/>
            <p:nvPr/>
          </p:nvSpPr>
          <p:spPr>
            <a:xfrm rot="7751917">
              <a:off x="4578090" y="4127317"/>
              <a:ext cx="353943" cy="676781"/>
            </a:xfrm>
            <a:prstGeom prst="rect">
              <a:avLst/>
            </a:prstGeom>
            <a:noFill/>
          </p:spPr>
          <p:txBody>
            <a:bodyPr vert="vert270">
              <a:spAutoFit/>
            </a:bodyPr>
            <a:lstStyle/>
            <a:p>
              <a:pPr eaLnBrk="0" hangingPunct="0">
                <a:defRPr/>
              </a:pPr>
              <a:r>
                <a:rPr lang="en-US" sz="1100" i="0" dirty="0">
                  <a:solidFill>
                    <a:srgbClr val="0070C0"/>
                  </a:solidFill>
                  <a:ea typeface="ＭＳ Ｐゴシック" pitchFamily="1" charset="-128"/>
                  <a:cs typeface="+mn-cs"/>
                </a:rPr>
                <a:t>SIP</a:t>
              </a:r>
              <a:r>
                <a:rPr lang="en-US" sz="900" i="0" dirty="0">
                  <a:ea typeface="ＭＳ Ｐゴシック" pitchFamily="1" charset="-128"/>
                  <a:cs typeface="+mn-cs"/>
                </a:rPr>
                <a:t> </a:t>
              </a:r>
              <a:r>
                <a:rPr lang="en-US" sz="1100" i="0" dirty="0">
                  <a:solidFill>
                    <a:srgbClr val="0070C0"/>
                  </a:solidFill>
                  <a:ea typeface="ＭＳ Ｐゴシック" pitchFamily="1" charset="-128"/>
                  <a:cs typeface="+mn-cs"/>
                </a:rPr>
                <a:t>OK</a:t>
              </a:r>
              <a:endParaRPr lang="en-US" sz="1100" i="0" dirty="0">
                <a:solidFill>
                  <a:srgbClr val="0070C0"/>
                </a:solidFill>
                <a:ea typeface="ＭＳ Ｐゴシック" pitchFamily="1" charset="-128"/>
                <a:cs typeface="+mn-cs"/>
              </a:endParaRPr>
            </a:p>
          </p:txBody>
        </p:sp>
        <p:cxnSp>
          <p:nvCxnSpPr>
            <p:cNvPr id="45101" name="Straight Arrow Connector 114"/>
            <p:cNvCxnSpPr>
              <a:cxnSpLocks noChangeShapeType="1"/>
            </p:cNvCxnSpPr>
            <p:nvPr/>
          </p:nvCxnSpPr>
          <p:spPr bwMode="auto">
            <a:xfrm rot="10800000">
              <a:off x="3771902" y="3781426"/>
              <a:ext cx="1562098" cy="1247775"/>
            </a:xfrm>
            <a:prstGeom prst="straightConnector1">
              <a:avLst/>
            </a:prstGeom>
            <a:noFill/>
            <a:ln w="22225" algn="ctr">
              <a:solidFill>
                <a:srgbClr val="0070C0"/>
              </a:solidFill>
              <a:round/>
              <a:headEnd/>
              <a:tailEnd type="arrow" w="med" len="med"/>
            </a:ln>
          </p:spPr>
        </p:cxnSp>
      </p:grpSp>
      <p:sp>
        <p:nvSpPr>
          <p:cNvPr id="139" name="Rectangle 2"/>
          <p:cNvSpPr txBox="1">
            <a:spLocks noChangeArrowheads="1"/>
          </p:cNvSpPr>
          <p:nvPr/>
        </p:nvSpPr>
        <p:spPr bwMode="auto">
          <a:xfrm>
            <a:off x="2297113" y="979488"/>
            <a:ext cx="2200275" cy="636587"/>
          </a:xfrm>
          <a:prstGeom prst="rect">
            <a:avLst/>
          </a:prstGeom>
          <a:noFill/>
          <a:ln w="9525">
            <a:noFill/>
            <a:miter lim="800000"/>
            <a:headEnd/>
            <a:tailEnd/>
          </a:ln>
        </p:spPr>
        <p:txBody>
          <a:bodyPr anchor="ctr"/>
          <a:lstStyle/>
          <a:p>
            <a:pPr algn="ctr">
              <a:defRPr/>
            </a:pPr>
            <a:r>
              <a:rPr lang="en-US" sz="1800" b="1" i="0" u="sng" kern="0" dirty="0">
                <a:solidFill>
                  <a:schemeClr val="accent1"/>
                </a:solidFill>
                <a:latin typeface="+mj-lt"/>
                <a:ea typeface="+mj-ea"/>
                <a:cs typeface="+mj-cs"/>
              </a:rPr>
              <a:t>Communicator to Telephone Call</a:t>
            </a:r>
          </a:p>
        </p:txBody>
      </p:sp>
      <p:grpSp>
        <p:nvGrpSpPr>
          <p:cNvPr id="71" name="Group 70"/>
          <p:cNvGrpSpPr>
            <a:grpSpLocks/>
          </p:cNvGrpSpPr>
          <p:nvPr/>
        </p:nvGrpSpPr>
        <p:grpSpPr bwMode="auto">
          <a:xfrm>
            <a:off x="5124450" y="1198563"/>
            <a:ext cx="3695700" cy="4462462"/>
            <a:chOff x="5123765" y="1197889"/>
            <a:chExt cx="3696961" cy="4462581"/>
          </a:xfrm>
        </p:grpSpPr>
        <p:sp>
          <p:nvSpPr>
            <p:cNvPr id="76" name="Cloud 75"/>
            <p:cNvSpPr/>
            <p:nvPr/>
          </p:nvSpPr>
          <p:spPr bwMode="auto">
            <a:xfrm rot="2625466">
              <a:off x="6379906" y="2682241"/>
              <a:ext cx="1448294" cy="1524041"/>
            </a:xfrm>
            <a:prstGeom prst="cloud">
              <a:avLst/>
            </a:prstGeom>
            <a:gradFill>
              <a:gsLst>
                <a:gs pos="0">
                  <a:srgbClr val="A9C9FF"/>
                </a:gs>
                <a:gs pos="50000">
                  <a:srgbClr val="C9DEFF"/>
                </a:gs>
                <a:gs pos="100000">
                  <a:schemeClr val="bg1"/>
                </a:gs>
              </a:gsLst>
              <a:lin ang="5400000" scaled="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ea typeface="ＭＳ Ｐゴシック" pitchFamily="1" charset="-128"/>
                <a:cs typeface="+mn-cs"/>
              </a:endParaRPr>
            </a:p>
          </p:txBody>
        </p:sp>
        <p:pic>
          <p:nvPicPr>
            <p:cNvPr id="45087" name="Picture 17" descr="Server HIS Host Integration"/>
            <p:cNvPicPr>
              <a:picLocks noChangeAspect="1" noChangeArrowheads="1"/>
            </p:cNvPicPr>
            <p:nvPr/>
          </p:nvPicPr>
          <p:blipFill>
            <a:blip r:embed="rId9"/>
            <a:srcRect/>
            <a:stretch>
              <a:fillRect/>
            </a:stretch>
          </p:blipFill>
          <p:spPr bwMode="auto">
            <a:xfrm>
              <a:off x="7120482" y="3308144"/>
              <a:ext cx="592667" cy="914400"/>
            </a:xfrm>
            <a:prstGeom prst="rect">
              <a:avLst/>
            </a:prstGeom>
            <a:noFill/>
            <a:ln w="9525">
              <a:noFill/>
              <a:miter lim="800000"/>
              <a:headEnd/>
              <a:tailEnd/>
            </a:ln>
          </p:spPr>
        </p:pic>
        <p:grpSp>
          <p:nvGrpSpPr>
            <p:cNvPr id="45088" name="Group 144"/>
            <p:cNvGrpSpPr>
              <a:grpSpLocks/>
            </p:cNvGrpSpPr>
            <p:nvPr/>
          </p:nvGrpSpPr>
          <p:grpSpPr bwMode="auto">
            <a:xfrm>
              <a:off x="5454670" y="4441637"/>
              <a:ext cx="917575" cy="647246"/>
              <a:chOff x="3206750" y="3639005"/>
              <a:chExt cx="467279" cy="373762"/>
            </a:xfrm>
          </p:grpSpPr>
          <p:pic>
            <p:nvPicPr>
              <p:cNvPr id="164" name="Picture 17" descr="Server HIS Host Integration"/>
              <p:cNvPicPr>
                <a:picLocks noChangeAspect="1" noChangeArrowheads="1"/>
              </p:cNvPicPr>
              <p:nvPr/>
            </p:nvPicPr>
            <p:blipFill>
              <a:blip r:embed="rId9" cstate="print">
                <a:duotone>
                  <a:prstClr val="black"/>
                  <a:schemeClr val="accent1">
                    <a:tint val="45000"/>
                    <a:satMod val="400000"/>
                  </a:schemeClr>
                </a:duotone>
              </a:blip>
              <a:srcRect/>
              <a:stretch>
                <a:fillRect/>
              </a:stretch>
            </p:blipFill>
            <p:spPr bwMode="auto">
              <a:xfrm>
                <a:off x="3219764" y="3639005"/>
                <a:ext cx="454265" cy="373762"/>
              </a:xfrm>
              <a:prstGeom prst="rect">
                <a:avLst/>
              </a:prstGeom>
              <a:noFill/>
            </p:spPr>
          </p:pic>
          <p:sp>
            <p:nvSpPr>
              <p:cNvPr id="165" name="Quad Arrow 164"/>
              <p:cNvSpPr/>
              <p:nvPr/>
            </p:nvSpPr>
            <p:spPr>
              <a:xfrm rot="2093633">
                <a:off x="3206448" y="3745117"/>
                <a:ext cx="270111" cy="212686"/>
              </a:xfrm>
              <a:prstGeom prst="quadArrow">
                <a:avLst>
                  <a:gd name="adj1" fmla="val 9756"/>
                  <a:gd name="adj2" fmla="val 14370"/>
                  <a:gd name="adj3" fmla="val 225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grpSp>
        <p:pic>
          <p:nvPicPr>
            <p:cNvPr id="248" name="Picture 17" descr="Server HIS Host Integration"/>
            <p:cNvPicPr>
              <a:picLocks noChangeAspect="1" noChangeArrowheads="1"/>
            </p:cNvPicPr>
            <p:nvPr/>
          </p:nvPicPr>
          <p:blipFill>
            <a:blip r:embed="rId9" cstate="print">
              <a:duotone>
                <a:prstClr val="black"/>
                <a:schemeClr val="tx2">
                  <a:tint val="45000"/>
                  <a:satMod val="400000"/>
                </a:schemeClr>
              </a:duotone>
            </a:blip>
            <a:srcRect/>
            <a:stretch>
              <a:fillRect/>
            </a:stretch>
          </p:blipFill>
          <p:spPr bwMode="auto">
            <a:xfrm>
              <a:off x="5371415" y="1626515"/>
              <a:ext cx="819150" cy="673984"/>
            </a:xfrm>
            <a:prstGeom prst="rect">
              <a:avLst/>
            </a:prstGeom>
            <a:noFill/>
          </p:spPr>
        </p:pic>
        <p:sp>
          <p:nvSpPr>
            <p:cNvPr id="45090" name="TextBox 338"/>
            <p:cNvSpPr txBox="1">
              <a:spLocks noChangeArrowheads="1"/>
            </p:cNvSpPr>
            <p:nvPr/>
          </p:nvSpPr>
          <p:spPr bwMode="auto">
            <a:xfrm>
              <a:off x="5123765" y="1197889"/>
              <a:ext cx="1343026" cy="430887"/>
            </a:xfrm>
            <a:prstGeom prst="rect">
              <a:avLst/>
            </a:prstGeom>
            <a:noFill/>
            <a:ln w="9525">
              <a:noFill/>
              <a:miter lim="800000"/>
              <a:headEnd/>
              <a:tailEnd/>
            </a:ln>
          </p:spPr>
          <p:txBody>
            <a:bodyPr>
              <a:spAutoFit/>
            </a:bodyPr>
            <a:lstStyle/>
            <a:p>
              <a:pPr algn="ctr" eaLnBrk="0" hangingPunct="0"/>
              <a:r>
                <a:rPr lang="en-US" sz="1100" b="1" i="0">
                  <a:latin typeface="Euphemia"/>
                  <a:ea typeface="Batang" pitchFamily="18" charset="-127"/>
                </a:rPr>
                <a:t>Media Gateway</a:t>
              </a:r>
            </a:p>
            <a:p>
              <a:pPr algn="ctr" eaLnBrk="0" hangingPunct="0"/>
              <a:r>
                <a:rPr lang="en-US" sz="1100" b="1" i="0">
                  <a:latin typeface="Euphemia"/>
                  <a:ea typeface="Batang" pitchFamily="18" charset="-127"/>
                </a:rPr>
                <a:t>(Nortel IW-SPM)</a:t>
              </a:r>
            </a:p>
          </p:txBody>
        </p:sp>
        <p:sp>
          <p:nvSpPr>
            <p:cNvPr id="45091" name="TextBox 338"/>
            <p:cNvSpPr txBox="1">
              <a:spLocks noChangeArrowheads="1"/>
            </p:cNvSpPr>
            <p:nvPr/>
          </p:nvSpPr>
          <p:spPr bwMode="auto">
            <a:xfrm>
              <a:off x="5257820" y="5060306"/>
              <a:ext cx="1343026" cy="600164"/>
            </a:xfrm>
            <a:prstGeom prst="rect">
              <a:avLst/>
            </a:prstGeom>
            <a:noFill/>
            <a:ln w="9525">
              <a:noFill/>
              <a:miter lim="800000"/>
              <a:headEnd/>
              <a:tailEnd/>
            </a:ln>
          </p:spPr>
          <p:txBody>
            <a:bodyPr>
              <a:spAutoFit/>
            </a:bodyPr>
            <a:lstStyle/>
            <a:p>
              <a:pPr algn="ctr" eaLnBrk="0" hangingPunct="0"/>
              <a:r>
                <a:rPr lang="en-US" sz="1100" b="1" i="0">
                  <a:latin typeface="Euphemia"/>
                  <a:ea typeface="Batang" pitchFamily="18" charset="-127"/>
                </a:rPr>
                <a:t>SIP/CSTA Gateway</a:t>
              </a:r>
            </a:p>
            <a:p>
              <a:pPr algn="ctr" eaLnBrk="0" hangingPunct="0"/>
              <a:r>
                <a:rPr lang="en-US" sz="1100" b="1" i="0">
                  <a:latin typeface="Euphemia"/>
                  <a:ea typeface="Batang" pitchFamily="18" charset="-127"/>
                </a:rPr>
                <a:t>(Nortel NGSS)</a:t>
              </a:r>
            </a:p>
          </p:txBody>
        </p:sp>
        <p:sp>
          <p:nvSpPr>
            <p:cNvPr id="45092" name="TextBox 338"/>
            <p:cNvSpPr txBox="1">
              <a:spLocks noChangeArrowheads="1"/>
            </p:cNvSpPr>
            <p:nvPr/>
          </p:nvSpPr>
          <p:spPr bwMode="auto">
            <a:xfrm>
              <a:off x="6282282" y="2927144"/>
              <a:ext cx="1343026" cy="430887"/>
            </a:xfrm>
            <a:prstGeom prst="rect">
              <a:avLst/>
            </a:prstGeom>
            <a:noFill/>
            <a:ln w="9525">
              <a:noFill/>
              <a:miter lim="800000"/>
              <a:headEnd/>
              <a:tailEnd/>
            </a:ln>
          </p:spPr>
          <p:txBody>
            <a:bodyPr>
              <a:spAutoFit/>
            </a:bodyPr>
            <a:lstStyle/>
            <a:p>
              <a:pPr algn="ctr" eaLnBrk="0" hangingPunct="0"/>
              <a:r>
                <a:rPr lang="en-US" sz="1100" b="1" i="0">
                  <a:latin typeface="Euphemia"/>
                  <a:ea typeface="Batang" pitchFamily="18" charset="-127"/>
                </a:rPr>
                <a:t>PSTN</a:t>
              </a:r>
            </a:p>
            <a:p>
              <a:pPr algn="ctr" eaLnBrk="0" hangingPunct="0"/>
              <a:r>
                <a:rPr lang="en-US" sz="1100" b="1" i="0">
                  <a:latin typeface="Euphemia"/>
                  <a:ea typeface="Batang" pitchFamily="18" charset="-127"/>
                </a:rPr>
                <a:t>Network</a:t>
              </a:r>
            </a:p>
          </p:txBody>
        </p:sp>
        <p:sp>
          <p:nvSpPr>
            <p:cNvPr id="45093" name="TextBox 338"/>
            <p:cNvSpPr txBox="1">
              <a:spLocks noChangeArrowheads="1"/>
            </p:cNvSpPr>
            <p:nvPr/>
          </p:nvSpPr>
          <p:spPr bwMode="auto">
            <a:xfrm>
              <a:off x="7553055" y="4076057"/>
              <a:ext cx="1267671" cy="430887"/>
            </a:xfrm>
            <a:prstGeom prst="rect">
              <a:avLst/>
            </a:prstGeom>
            <a:noFill/>
            <a:ln w="9525">
              <a:noFill/>
              <a:miter lim="800000"/>
              <a:headEnd/>
              <a:tailEnd/>
            </a:ln>
          </p:spPr>
          <p:txBody>
            <a:bodyPr>
              <a:spAutoFit/>
            </a:bodyPr>
            <a:lstStyle/>
            <a:p>
              <a:pPr eaLnBrk="0" hangingPunct="0"/>
              <a:r>
                <a:rPr lang="en-US" sz="1100" b="1" i="0">
                  <a:latin typeface="Euphemia"/>
                  <a:ea typeface="Batang" pitchFamily="18" charset="-127"/>
                </a:rPr>
                <a:t>Phone Switch</a:t>
              </a:r>
            </a:p>
            <a:p>
              <a:pPr eaLnBrk="0" hangingPunct="0"/>
              <a:r>
                <a:rPr lang="en-US" sz="1100" b="1" i="0">
                  <a:latin typeface="Euphemia"/>
                  <a:ea typeface="Batang" pitchFamily="18" charset="-127"/>
                </a:rPr>
                <a:t>(Nortel CS2100)</a:t>
              </a:r>
            </a:p>
          </p:txBody>
        </p:sp>
      </p:grpSp>
      <p:grpSp>
        <p:nvGrpSpPr>
          <p:cNvPr id="89" name="Group 88"/>
          <p:cNvGrpSpPr>
            <a:grpSpLocks/>
          </p:cNvGrpSpPr>
          <p:nvPr/>
        </p:nvGrpSpPr>
        <p:grpSpPr bwMode="auto">
          <a:xfrm>
            <a:off x="1543050" y="839788"/>
            <a:ext cx="7600950" cy="1960562"/>
            <a:chOff x="1542365" y="839096"/>
            <a:chExt cx="7601635" cy="1961253"/>
          </a:xfrm>
        </p:grpSpPr>
        <p:cxnSp>
          <p:nvCxnSpPr>
            <p:cNvPr id="45079" name="Straight Connector 122"/>
            <p:cNvCxnSpPr>
              <a:cxnSpLocks noChangeShapeType="1"/>
            </p:cNvCxnSpPr>
            <p:nvPr/>
          </p:nvCxnSpPr>
          <p:spPr bwMode="auto">
            <a:xfrm flipV="1">
              <a:off x="7367588" y="2105025"/>
              <a:ext cx="723900" cy="633415"/>
            </a:xfrm>
            <a:prstGeom prst="line">
              <a:avLst/>
            </a:prstGeom>
            <a:noFill/>
            <a:ln w="44450" cmpd="tri" algn="ctr">
              <a:solidFill>
                <a:srgbClr val="C00000"/>
              </a:solidFill>
              <a:prstDash val="sysDot"/>
              <a:round/>
              <a:headEnd type="none" w="sm" len="sm"/>
              <a:tailEnd type="none" w="sm" len="sm"/>
            </a:ln>
          </p:spPr>
        </p:cxnSp>
        <p:cxnSp>
          <p:nvCxnSpPr>
            <p:cNvPr id="45080" name="Straight Connector 120"/>
            <p:cNvCxnSpPr>
              <a:cxnSpLocks noChangeShapeType="1"/>
            </p:cNvCxnSpPr>
            <p:nvPr/>
          </p:nvCxnSpPr>
          <p:spPr bwMode="auto">
            <a:xfrm>
              <a:off x="6096000" y="2247900"/>
              <a:ext cx="733425" cy="514350"/>
            </a:xfrm>
            <a:prstGeom prst="line">
              <a:avLst/>
            </a:prstGeom>
            <a:noFill/>
            <a:ln w="44450" cmpd="tri" algn="ctr">
              <a:solidFill>
                <a:srgbClr val="C00000"/>
              </a:solidFill>
              <a:prstDash val="sysDot"/>
              <a:round/>
              <a:headEnd type="none" w="sm" len="sm"/>
              <a:tailEnd type="none" w="sm" len="sm"/>
            </a:ln>
          </p:spPr>
        </p:cxnSp>
        <p:cxnSp>
          <p:nvCxnSpPr>
            <p:cNvPr id="45081" name="Straight Arrow Connector 74"/>
            <p:cNvCxnSpPr>
              <a:cxnSpLocks noChangeShapeType="1"/>
            </p:cNvCxnSpPr>
            <p:nvPr/>
          </p:nvCxnSpPr>
          <p:spPr bwMode="auto">
            <a:xfrm>
              <a:off x="1542365" y="2133600"/>
              <a:ext cx="1658035" cy="661988"/>
            </a:xfrm>
            <a:prstGeom prst="straightConnector1">
              <a:avLst/>
            </a:prstGeom>
            <a:noFill/>
            <a:ln w="44450" cmpd="tri" algn="ctr">
              <a:solidFill>
                <a:srgbClr val="C00000"/>
              </a:solidFill>
              <a:prstDash val="sysDot"/>
              <a:round/>
              <a:headEnd type="arrow" w="sm" len="sm"/>
              <a:tailEnd type="arrow" w="sm" len="sm"/>
            </a:ln>
          </p:spPr>
        </p:cxnSp>
        <p:cxnSp>
          <p:nvCxnSpPr>
            <p:cNvPr id="45082" name="Straight Arrow Connector 78"/>
            <p:cNvCxnSpPr>
              <a:cxnSpLocks noChangeShapeType="1"/>
            </p:cNvCxnSpPr>
            <p:nvPr/>
          </p:nvCxnSpPr>
          <p:spPr bwMode="auto">
            <a:xfrm rot="10800000" flipV="1">
              <a:off x="3924301" y="2233612"/>
              <a:ext cx="1400175" cy="566737"/>
            </a:xfrm>
            <a:prstGeom prst="straightConnector1">
              <a:avLst/>
            </a:prstGeom>
            <a:noFill/>
            <a:ln w="44450" cmpd="tri" algn="ctr">
              <a:solidFill>
                <a:srgbClr val="C00000"/>
              </a:solidFill>
              <a:prstDash val="sysDot"/>
              <a:round/>
              <a:headEnd type="arrow" w="sm" len="sm"/>
              <a:tailEnd type="arrow" w="sm" len="sm"/>
            </a:ln>
          </p:spPr>
        </p:cxnSp>
        <p:sp>
          <p:nvSpPr>
            <p:cNvPr id="135" name="TextBox 134"/>
            <p:cNvSpPr txBox="1"/>
            <p:nvPr/>
          </p:nvSpPr>
          <p:spPr>
            <a:xfrm rot="4018739">
              <a:off x="4713055" y="2047387"/>
              <a:ext cx="353943" cy="524498"/>
            </a:xfrm>
            <a:prstGeom prst="rect">
              <a:avLst/>
            </a:prstGeom>
            <a:noFill/>
          </p:spPr>
          <p:txBody>
            <a:bodyPr vert="vert270">
              <a:spAutoFit/>
            </a:bodyPr>
            <a:lstStyle/>
            <a:p>
              <a:pPr algn="ctr" eaLnBrk="0" hangingPunct="0">
                <a:defRPr/>
              </a:pPr>
              <a:r>
                <a:rPr lang="en-US" sz="1100" i="0" dirty="0">
                  <a:solidFill>
                    <a:srgbClr val="C00000"/>
                  </a:solidFill>
                  <a:ea typeface="ＭＳ Ｐゴシック" pitchFamily="1" charset="-128"/>
                  <a:cs typeface="+mn-cs"/>
                </a:rPr>
                <a:t>RTP</a:t>
              </a:r>
              <a:endParaRPr lang="en-US" sz="1100" i="0" dirty="0">
                <a:solidFill>
                  <a:srgbClr val="C00000"/>
                </a:solidFill>
                <a:ea typeface="ＭＳ Ｐゴシック" pitchFamily="1" charset="-128"/>
                <a:cs typeface="+mn-cs"/>
              </a:endParaRPr>
            </a:p>
          </p:txBody>
        </p:sp>
        <p:sp>
          <p:nvSpPr>
            <p:cNvPr id="137" name="TextBox 136"/>
            <p:cNvSpPr txBox="1"/>
            <p:nvPr/>
          </p:nvSpPr>
          <p:spPr>
            <a:xfrm rot="6773015">
              <a:off x="1839452" y="1954687"/>
              <a:ext cx="353943" cy="524498"/>
            </a:xfrm>
            <a:prstGeom prst="rect">
              <a:avLst/>
            </a:prstGeom>
            <a:noFill/>
          </p:spPr>
          <p:txBody>
            <a:bodyPr vert="vert270">
              <a:spAutoFit/>
            </a:bodyPr>
            <a:lstStyle/>
            <a:p>
              <a:pPr algn="ctr" eaLnBrk="0" hangingPunct="0">
                <a:defRPr/>
              </a:pPr>
              <a:r>
                <a:rPr lang="en-US" sz="1100" i="0" dirty="0">
                  <a:solidFill>
                    <a:srgbClr val="C00000"/>
                  </a:solidFill>
                  <a:ea typeface="ＭＳ Ｐゴシック" pitchFamily="1" charset="-128"/>
                  <a:cs typeface="+mn-cs"/>
                </a:rPr>
                <a:t>RTP</a:t>
              </a:r>
              <a:endParaRPr lang="en-US" sz="1100" i="0" dirty="0">
                <a:solidFill>
                  <a:srgbClr val="C00000"/>
                </a:solidFill>
                <a:ea typeface="ＭＳ Ｐゴシック" pitchFamily="1" charset="-128"/>
                <a:cs typeface="+mn-cs"/>
              </a:endParaRPr>
            </a:p>
          </p:txBody>
        </p:sp>
        <p:sp>
          <p:nvSpPr>
            <p:cNvPr id="45085" name="Rectangle 87"/>
            <p:cNvSpPr>
              <a:spLocks noChangeArrowheads="1"/>
            </p:cNvSpPr>
            <p:nvPr/>
          </p:nvSpPr>
          <p:spPr bwMode="auto">
            <a:xfrm>
              <a:off x="7745506" y="839096"/>
              <a:ext cx="1398494" cy="978946"/>
            </a:xfrm>
            <a:prstGeom prst="rect">
              <a:avLst/>
            </a:prstGeom>
            <a:solidFill>
              <a:schemeClr val="bg1"/>
            </a:solidFill>
            <a:ln w="9525" algn="ctr">
              <a:noFill/>
              <a:round/>
              <a:headEnd/>
              <a:tailEnd/>
            </a:ln>
          </p:spPr>
          <p:txBody>
            <a:bodyPr/>
            <a:lstStyle/>
            <a:p>
              <a:pPr eaLnBrk="0" hangingPunct="0"/>
              <a:endParaRPr lang="en-US"/>
            </a:p>
          </p:txBody>
        </p:sp>
      </p:grpSp>
      <p:pic>
        <p:nvPicPr>
          <p:cNvPr id="45070" name="Picture 76" descr="phone"/>
          <p:cNvPicPr>
            <a:picLocks noChangeAspect="1" noChangeArrowheads="1"/>
          </p:cNvPicPr>
          <p:nvPr/>
        </p:nvPicPr>
        <p:blipFill>
          <a:blip r:embed="rId10"/>
          <a:srcRect/>
          <a:stretch>
            <a:fillRect/>
          </a:stretch>
        </p:blipFill>
        <p:spPr bwMode="auto">
          <a:xfrm>
            <a:off x="8096250" y="1417638"/>
            <a:ext cx="785813" cy="781050"/>
          </a:xfrm>
          <a:prstGeom prst="rect">
            <a:avLst/>
          </a:prstGeom>
          <a:noFill/>
          <a:ln w="9525">
            <a:noFill/>
            <a:miter lim="800000"/>
            <a:headEnd/>
            <a:tailEnd/>
          </a:ln>
        </p:spPr>
      </p:pic>
      <p:grpSp>
        <p:nvGrpSpPr>
          <p:cNvPr id="90" name="Group 89"/>
          <p:cNvGrpSpPr>
            <a:grpSpLocks/>
          </p:cNvGrpSpPr>
          <p:nvPr/>
        </p:nvGrpSpPr>
        <p:grpSpPr bwMode="auto">
          <a:xfrm>
            <a:off x="1603375" y="2424113"/>
            <a:ext cx="3825875" cy="600075"/>
            <a:chOff x="1604128" y="2424261"/>
            <a:chExt cx="3825711" cy="600164"/>
          </a:xfrm>
        </p:grpSpPr>
        <p:sp>
          <p:nvSpPr>
            <p:cNvPr id="134" name="TextBox 133"/>
            <p:cNvSpPr txBox="1"/>
            <p:nvPr/>
          </p:nvSpPr>
          <p:spPr>
            <a:xfrm>
              <a:off x="4374197" y="2544929"/>
              <a:ext cx="1055642" cy="431864"/>
            </a:xfrm>
            <a:prstGeom prst="rect">
              <a:avLst/>
            </a:prstGeom>
            <a:solidFill>
              <a:schemeClr val="bg1"/>
            </a:solidFill>
            <a:ln cmpd="dbl">
              <a:solidFill>
                <a:srgbClr val="C00000"/>
              </a:solidFill>
            </a:ln>
            <a:effectLst>
              <a:outerShdw blurRad="50800" dist="38100" dir="2700000" algn="tl" rotWithShape="0">
                <a:prstClr val="black">
                  <a:alpha val="40000"/>
                </a:prstClr>
              </a:outerShdw>
            </a:effectLst>
          </p:spPr>
          <p:txBody>
            <a:bodyPr>
              <a:spAutoFit/>
            </a:bodyPr>
            <a:lstStyle/>
            <a:p>
              <a:pPr algn="ctr" eaLnBrk="0" hangingPunct="0">
                <a:defRPr/>
              </a:pPr>
              <a:r>
                <a:rPr lang="en-US" sz="1100" i="0" dirty="0">
                  <a:solidFill>
                    <a:srgbClr val="C00000"/>
                  </a:solidFill>
                  <a:ea typeface="ＭＳ Ｐゴシック" pitchFamily="1" charset="-128"/>
                  <a:cs typeface="+mn-cs"/>
                </a:rPr>
                <a:t>G.711 PCMU</a:t>
              </a:r>
            </a:p>
            <a:p>
              <a:pPr algn="ctr" eaLnBrk="0" hangingPunct="0">
                <a:defRPr/>
              </a:pPr>
              <a:r>
                <a:rPr lang="en-US" sz="1100" i="0" dirty="0">
                  <a:solidFill>
                    <a:srgbClr val="C00000"/>
                  </a:solidFill>
                  <a:ea typeface="ＭＳ Ｐゴシック" pitchFamily="1" charset="-128"/>
                  <a:cs typeface="+mn-cs"/>
                </a:rPr>
                <a:t>8000Hz</a:t>
              </a:r>
              <a:endParaRPr lang="en-US" sz="1100" i="0" dirty="0">
                <a:solidFill>
                  <a:srgbClr val="C00000"/>
                </a:solidFill>
                <a:ea typeface="ＭＳ Ｐゴシック" pitchFamily="1" charset="-128"/>
                <a:cs typeface="+mn-cs"/>
              </a:endParaRPr>
            </a:p>
          </p:txBody>
        </p:sp>
        <p:sp>
          <p:nvSpPr>
            <p:cNvPr id="138" name="TextBox 137"/>
            <p:cNvSpPr txBox="1"/>
            <p:nvPr/>
          </p:nvSpPr>
          <p:spPr>
            <a:xfrm>
              <a:off x="1604128" y="2424261"/>
              <a:ext cx="1055643" cy="600164"/>
            </a:xfrm>
            <a:prstGeom prst="rect">
              <a:avLst/>
            </a:prstGeom>
            <a:solidFill>
              <a:schemeClr val="bg1"/>
            </a:solidFill>
            <a:ln cmpd="dbl">
              <a:solidFill>
                <a:srgbClr val="C00000"/>
              </a:solidFill>
            </a:ln>
            <a:effectLst>
              <a:outerShdw blurRad="50800" dist="38100" dir="2700000" algn="tl" rotWithShape="0">
                <a:prstClr val="black">
                  <a:alpha val="40000"/>
                </a:prstClr>
              </a:outerShdw>
            </a:effectLst>
          </p:spPr>
          <p:txBody>
            <a:bodyPr>
              <a:spAutoFit/>
            </a:bodyPr>
            <a:lstStyle/>
            <a:p>
              <a:pPr algn="ctr" eaLnBrk="0" hangingPunct="0">
                <a:defRPr/>
              </a:pPr>
              <a:r>
                <a:rPr lang="en-US" sz="1100" i="0" dirty="0">
                  <a:solidFill>
                    <a:srgbClr val="C00000"/>
                  </a:solidFill>
                  <a:ea typeface="ＭＳ Ｐゴシック" pitchFamily="1" charset="-128"/>
                  <a:cs typeface="+mn-cs"/>
                </a:rPr>
                <a:t>x-msrta</a:t>
              </a:r>
            </a:p>
            <a:p>
              <a:pPr algn="ctr" eaLnBrk="0" hangingPunct="0">
                <a:defRPr/>
              </a:pPr>
              <a:r>
                <a:rPr lang="en-US" sz="1100" i="0" dirty="0">
                  <a:solidFill>
                    <a:srgbClr val="C00000"/>
                  </a:solidFill>
                  <a:ea typeface="ＭＳ Ｐゴシック" pitchFamily="1" charset="-128"/>
                  <a:cs typeface="+mn-cs"/>
                </a:rPr>
                <a:t>8000Hz</a:t>
              </a:r>
            </a:p>
            <a:p>
              <a:pPr algn="ctr" eaLnBrk="0" hangingPunct="0">
                <a:defRPr/>
              </a:pPr>
              <a:r>
                <a:rPr lang="en-US" sz="1100" i="0" dirty="0">
                  <a:solidFill>
                    <a:srgbClr val="C00000"/>
                  </a:solidFill>
                  <a:ea typeface="ＭＳ Ｐゴシック" pitchFamily="1" charset="-128"/>
                  <a:cs typeface="+mn-cs"/>
                </a:rPr>
                <a:t>(RTAudio)</a:t>
              </a:r>
              <a:endParaRPr lang="en-US" sz="1100" i="0" dirty="0">
                <a:solidFill>
                  <a:srgbClr val="C00000"/>
                </a:solidFill>
                <a:ea typeface="ＭＳ Ｐゴシック" pitchFamily="1" charset="-128"/>
                <a:cs typeface="+mn-cs"/>
              </a:endParaRPr>
            </a:p>
          </p:txBody>
        </p:sp>
      </p:grpSp>
      <p:grpSp>
        <p:nvGrpSpPr>
          <p:cNvPr id="125" name="Group 124"/>
          <p:cNvGrpSpPr>
            <a:grpSpLocks/>
          </p:cNvGrpSpPr>
          <p:nvPr/>
        </p:nvGrpSpPr>
        <p:grpSpPr bwMode="auto">
          <a:xfrm>
            <a:off x="1362075" y="2032000"/>
            <a:ext cx="6748463" cy="1236663"/>
            <a:chOff x="1362075" y="2032000"/>
            <a:chExt cx="6748463" cy="1236539"/>
          </a:xfrm>
        </p:grpSpPr>
        <p:sp>
          <p:nvSpPr>
            <p:cNvPr id="45074" name="Freeform 105"/>
            <p:cNvSpPr>
              <a:spLocks noChangeArrowheads="1"/>
            </p:cNvSpPr>
            <p:nvPr/>
          </p:nvSpPr>
          <p:spPr bwMode="auto">
            <a:xfrm>
              <a:off x="1362075" y="2032000"/>
              <a:ext cx="1878029" cy="1220788"/>
            </a:xfrm>
            <a:custGeom>
              <a:avLst/>
              <a:gdLst>
                <a:gd name="T0" fmla="*/ 0 w 1878029"/>
                <a:gd name="T1" fmla="*/ 0 h 1220788"/>
                <a:gd name="T2" fmla="*/ 1878029 w 1878029"/>
                <a:gd name="T3" fmla="*/ 1220788 h 1220788"/>
              </a:gdLst>
              <a:ahLst/>
              <a:cxnLst/>
              <a:rect l="T0" t="T1" r="T2" b="T3"/>
              <a:pathLst>
                <a:path w="1878029" h="1220788">
                  <a:moveTo>
                    <a:pt x="871538" y="149225"/>
                  </a:moveTo>
                  <a:cubicBezTo>
                    <a:pt x="865188" y="147638"/>
                    <a:pt x="862765" y="132097"/>
                    <a:pt x="847725" y="125413"/>
                  </a:cubicBezTo>
                  <a:cubicBezTo>
                    <a:pt x="838550" y="121335"/>
                    <a:pt x="819150" y="115888"/>
                    <a:pt x="819150" y="115888"/>
                  </a:cubicBezTo>
                  <a:cubicBezTo>
                    <a:pt x="802143" y="104550"/>
                    <a:pt x="771812" y="82623"/>
                    <a:pt x="752475" y="77788"/>
                  </a:cubicBezTo>
                  <a:cubicBezTo>
                    <a:pt x="723682" y="70589"/>
                    <a:pt x="739638" y="75096"/>
                    <a:pt x="704850" y="63500"/>
                  </a:cubicBezTo>
                  <a:lnTo>
                    <a:pt x="676275" y="53975"/>
                  </a:lnTo>
                  <a:lnTo>
                    <a:pt x="661988" y="49213"/>
                  </a:lnTo>
                  <a:cubicBezTo>
                    <a:pt x="621039" y="21915"/>
                    <a:pt x="672849" y="54644"/>
                    <a:pt x="633413" y="34925"/>
                  </a:cubicBezTo>
                  <a:cubicBezTo>
                    <a:pt x="628293" y="32365"/>
                    <a:pt x="624245" y="27960"/>
                    <a:pt x="619125" y="25400"/>
                  </a:cubicBezTo>
                  <a:cubicBezTo>
                    <a:pt x="612296" y="21985"/>
                    <a:pt x="591887" y="17400"/>
                    <a:pt x="585788" y="15875"/>
                  </a:cubicBezTo>
                  <a:cubicBezTo>
                    <a:pt x="581025" y="12700"/>
                    <a:pt x="576620" y="8910"/>
                    <a:pt x="571500" y="6350"/>
                  </a:cubicBezTo>
                  <a:cubicBezTo>
                    <a:pt x="567010" y="4105"/>
                    <a:pt x="562233" y="1588"/>
                    <a:pt x="557213" y="1588"/>
                  </a:cubicBezTo>
                  <a:cubicBezTo>
                    <a:pt x="479409" y="1588"/>
                    <a:pt x="401638" y="4763"/>
                    <a:pt x="323850" y="6350"/>
                  </a:cubicBezTo>
                  <a:cubicBezTo>
                    <a:pt x="285751" y="19051"/>
                    <a:pt x="330200" y="0"/>
                    <a:pt x="304800" y="25400"/>
                  </a:cubicBezTo>
                  <a:cubicBezTo>
                    <a:pt x="301250" y="28950"/>
                    <a:pt x="295436" y="29178"/>
                    <a:pt x="290513" y="30163"/>
                  </a:cubicBezTo>
                  <a:cubicBezTo>
                    <a:pt x="279506" y="32364"/>
                    <a:pt x="268270" y="33218"/>
                    <a:pt x="257175" y="34925"/>
                  </a:cubicBezTo>
                  <a:cubicBezTo>
                    <a:pt x="247631" y="36393"/>
                    <a:pt x="238125" y="38100"/>
                    <a:pt x="228600" y="39688"/>
                  </a:cubicBezTo>
                  <a:cubicBezTo>
                    <a:pt x="195848" y="61523"/>
                    <a:pt x="210885" y="55118"/>
                    <a:pt x="185738" y="63500"/>
                  </a:cubicBezTo>
                  <a:cubicBezTo>
                    <a:pt x="182563" y="68263"/>
                    <a:pt x="178773" y="72668"/>
                    <a:pt x="176213" y="77788"/>
                  </a:cubicBezTo>
                  <a:cubicBezTo>
                    <a:pt x="166585" y="97043"/>
                    <a:pt x="171374" y="119393"/>
                    <a:pt x="166688" y="139700"/>
                  </a:cubicBezTo>
                  <a:cubicBezTo>
                    <a:pt x="163802" y="152209"/>
                    <a:pt x="152112" y="157355"/>
                    <a:pt x="142875" y="163513"/>
                  </a:cubicBezTo>
                  <a:cubicBezTo>
                    <a:pt x="136525" y="173038"/>
                    <a:pt x="127445" y="181228"/>
                    <a:pt x="123825" y="192088"/>
                  </a:cubicBezTo>
                  <a:cubicBezTo>
                    <a:pt x="122238" y="196850"/>
                    <a:pt x="121140" y="201805"/>
                    <a:pt x="119063" y="206375"/>
                  </a:cubicBezTo>
                  <a:cubicBezTo>
                    <a:pt x="113187" y="219301"/>
                    <a:pt x="105286" y="231291"/>
                    <a:pt x="100013" y="244475"/>
                  </a:cubicBezTo>
                  <a:cubicBezTo>
                    <a:pt x="96838" y="252413"/>
                    <a:pt x="94311" y="260641"/>
                    <a:pt x="90488" y="268288"/>
                  </a:cubicBezTo>
                  <a:cubicBezTo>
                    <a:pt x="87006" y="275251"/>
                    <a:pt x="69910" y="297312"/>
                    <a:pt x="66675" y="301625"/>
                  </a:cubicBezTo>
                  <a:cubicBezTo>
                    <a:pt x="65088" y="306388"/>
                    <a:pt x="64158" y="311423"/>
                    <a:pt x="61913" y="315913"/>
                  </a:cubicBezTo>
                  <a:cubicBezTo>
                    <a:pt x="59353" y="321032"/>
                    <a:pt x="52906" y="324500"/>
                    <a:pt x="52388" y="330200"/>
                  </a:cubicBezTo>
                  <a:cubicBezTo>
                    <a:pt x="51229" y="342946"/>
                    <a:pt x="55563" y="355600"/>
                    <a:pt x="57150" y="368300"/>
                  </a:cubicBezTo>
                  <a:cubicBezTo>
                    <a:pt x="55563" y="409575"/>
                    <a:pt x="55230" y="450917"/>
                    <a:pt x="52388" y="492125"/>
                  </a:cubicBezTo>
                  <a:cubicBezTo>
                    <a:pt x="52043" y="497133"/>
                    <a:pt x="48843" y="501543"/>
                    <a:pt x="47625" y="506413"/>
                  </a:cubicBezTo>
                  <a:cubicBezTo>
                    <a:pt x="45662" y="514266"/>
                    <a:pt x="46151" y="522828"/>
                    <a:pt x="42863" y="530225"/>
                  </a:cubicBezTo>
                  <a:cubicBezTo>
                    <a:pt x="39639" y="537478"/>
                    <a:pt x="33338" y="542925"/>
                    <a:pt x="28575" y="549275"/>
                  </a:cubicBezTo>
                  <a:cubicBezTo>
                    <a:pt x="19796" y="584394"/>
                    <a:pt x="29230" y="552512"/>
                    <a:pt x="14288" y="587375"/>
                  </a:cubicBezTo>
                  <a:cubicBezTo>
                    <a:pt x="9391" y="598801"/>
                    <a:pt x="8218" y="608620"/>
                    <a:pt x="4763" y="620713"/>
                  </a:cubicBezTo>
                  <a:cubicBezTo>
                    <a:pt x="3384" y="625540"/>
                    <a:pt x="1588" y="630238"/>
                    <a:pt x="0" y="635000"/>
                  </a:cubicBezTo>
                  <a:cubicBezTo>
                    <a:pt x="1588" y="674688"/>
                    <a:pt x="2030" y="714438"/>
                    <a:pt x="4763" y="754063"/>
                  </a:cubicBezTo>
                  <a:cubicBezTo>
                    <a:pt x="5213" y="760593"/>
                    <a:pt x="7644" y="766844"/>
                    <a:pt x="9525" y="773113"/>
                  </a:cubicBezTo>
                  <a:cubicBezTo>
                    <a:pt x="12410" y="782730"/>
                    <a:pt x="19050" y="801688"/>
                    <a:pt x="19050" y="801688"/>
                  </a:cubicBezTo>
                  <a:cubicBezTo>
                    <a:pt x="19981" y="824955"/>
                    <a:pt x="11764" y="895810"/>
                    <a:pt x="28575" y="935038"/>
                  </a:cubicBezTo>
                  <a:cubicBezTo>
                    <a:pt x="31372" y="941564"/>
                    <a:pt x="35303" y="947563"/>
                    <a:pt x="38100" y="954088"/>
                  </a:cubicBezTo>
                  <a:cubicBezTo>
                    <a:pt x="43910" y="967644"/>
                    <a:pt x="40949" y="971223"/>
                    <a:pt x="52388" y="982663"/>
                  </a:cubicBezTo>
                  <a:cubicBezTo>
                    <a:pt x="56435" y="986710"/>
                    <a:pt x="61913" y="989013"/>
                    <a:pt x="66675" y="992188"/>
                  </a:cubicBezTo>
                  <a:cubicBezTo>
                    <a:pt x="93664" y="1032669"/>
                    <a:pt x="49210" y="969960"/>
                    <a:pt x="104775" y="1025525"/>
                  </a:cubicBezTo>
                  <a:cubicBezTo>
                    <a:pt x="115306" y="1036056"/>
                    <a:pt x="120091" y="1042709"/>
                    <a:pt x="133350" y="1049338"/>
                  </a:cubicBezTo>
                  <a:cubicBezTo>
                    <a:pt x="137840" y="1051583"/>
                    <a:pt x="142875" y="1052513"/>
                    <a:pt x="147638" y="1054100"/>
                  </a:cubicBezTo>
                  <a:cubicBezTo>
                    <a:pt x="152400" y="1057275"/>
                    <a:pt x="157071" y="1060591"/>
                    <a:pt x="161925" y="1063625"/>
                  </a:cubicBezTo>
                  <a:cubicBezTo>
                    <a:pt x="169775" y="1068531"/>
                    <a:pt x="178710" y="1071889"/>
                    <a:pt x="185738" y="1077913"/>
                  </a:cubicBezTo>
                  <a:cubicBezTo>
                    <a:pt x="190084" y="1081638"/>
                    <a:pt x="190794" y="1088624"/>
                    <a:pt x="195263" y="1092200"/>
                  </a:cubicBezTo>
                  <a:cubicBezTo>
                    <a:pt x="199183" y="1095336"/>
                    <a:pt x="204936" y="1094985"/>
                    <a:pt x="209550" y="1096963"/>
                  </a:cubicBezTo>
                  <a:cubicBezTo>
                    <a:pt x="216075" y="1099760"/>
                    <a:pt x="222250" y="1103313"/>
                    <a:pt x="228600" y="1106488"/>
                  </a:cubicBezTo>
                  <a:cubicBezTo>
                    <a:pt x="231775" y="1111250"/>
                    <a:pt x="234078" y="1116728"/>
                    <a:pt x="238125" y="1120775"/>
                  </a:cubicBezTo>
                  <a:cubicBezTo>
                    <a:pt x="242173" y="1124822"/>
                    <a:pt x="247755" y="1126973"/>
                    <a:pt x="252413" y="1130300"/>
                  </a:cubicBezTo>
                  <a:cubicBezTo>
                    <a:pt x="258872" y="1134914"/>
                    <a:pt x="264960" y="1140036"/>
                    <a:pt x="271463" y="1144588"/>
                  </a:cubicBezTo>
                  <a:cubicBezTo>
                    <a:pt x="274197" y="1146502"/>
                    <a:pt x="317344" y="1175756"/>
                    <a:pt x="323850" y="1177925"/>
                  </a:cubicBezTo>
                  <a:cubicBezTo>
                    <a:pt x="344347" y="1184758"/>
                    <a:pt x="333268" y="1181471"/>
                    <a:pt x="357188" y="1187450"/>
                  </a:cubicBezTo>
                  <a:cubicBezTo>
                    <a:pt x="388873" y="1203293"/>
                    <a:pt x="363125" y="1192507"/>
                    <a:pt x="400050" y="1201738"/>
                  </a:cubicBezTo>
                  <a:cubicBezTo>
                    <a:pt x="404920" y="1202956"/>
                    <a:pt x="409637" y="1204737"/>
                    <a:pt x="414338" y="1206500"/>
                  </a:cubicBezTo>
                  <a:cubicBezTo>
                    <a:pt x="422343" y="1209502"/>
                    <a:pt x="429791" y="1214234"/>
                    <a:pt x="438150" y="1216025"/>
                  </a:cubicBezTo>
                  <a:cubicBezTo>
                    <a:pt x="452206" y="1219037"/>
                    <a:pt x="466725" y="1219200"/>
                    <a:pt x="481013" y="1220788"/>
                  </a:cubicBezTo>
                  <a:cubicBezTo>
                    <a:pt x="527050" y="1219200"/>
                    <a:pt x="573140" y="1218730"/>
                    <a:pt x="619125" y="1216025"/>
                  </a:cubicBezTo>
                  <a:cubicBezTo>
                    <a:pt x="625289" y="1215662"/>
                    <a:pt x="649257" y="1210484"/>
                    <a:pt x="657225" y="1206500"/>
                  </a:cubicBezTo>
                  <a:cubicBezTo>
                    <a:pt x="662345" y="1203940"/>
                    <a:pt x="666393" y="1199535"/>
                    <a:pt x="671513" y="1196975"/>
                  </a:cubicBezTo>
                  <a:cubicBezTo>
                    <a:pt x="679121" y="1193171"/>
                    <a:pt x="697735" y="1189483"/>
                    <a:pt x="704850" y="1187450"/>
                  </a:cubicBezTo>
                  <a:cubicBezTo>
                    <a:pt x="709677" y="1186071"/>
                    <a:pt x="714375" y="1184275"/>
                    <a:pt x="719138" y="1182688"/>
                  </a:cubicBezTo>
                  <a:cubicBezTo>
                    <a:pt x="723900" y="1179513"/>
                    <a:pt x="728195" y="1175488"/>
                    <a:pt x="733425" y="1173163"/>
                  </a:cubicBezTo>
                  <a:cubicBezTo>
                    <a:pt x="742600" y="1169085"/>
                    <a:pt x="752475" y="1166813"/>
                    <a:pt x="762000" y="1163638"/>
                  </a:cubicBezTo>
                  <a:lnTo>
                    <a:pt x="776288" y="1158875"/>
                  </a:lnTo>
                  <a:lnTo>
                    <a:pt x="790575" y="1154113"/>
                  </a:lnTo>
                  <a:cubicBezTo>
                    <a:pt x="795338" y="1152525"/>
                    <a:pt x="799893" y="1150060"/>
                    <a:pt x="804863" y="1149350"/>
                  </a:cubicBezTo>
                  <a:cubicBezTo>
                    <a:pt x="894798" y="1136503"/>
                    <a:pt x="826979" y="1144900"/>
                    <a:pt x="1009650" y="1139825"/>
                  </a:cubicBezTo>
                  <a:cubicBezTo>
                    <a:pt x="1016000" y="1138238"/>
                    <a:pt x="1022571" y="1137361"/>
                    <a:pt x="1028700" y="1135063"/>
                  </a:cubicBezTo>
                  <a:cubicBezTo>
                    <a:pt x="1035348" y="1132570"/>
                    <a:pt x="1040808" y="1127026"/>
                    <a:pt x="1047750" y="1125538"/>
                  </a:cubicBezTo>
                  <a:cubicBezTo>
                    <a:pt x="1063350" y="1122195"/>
                    <a:pt x="1079500" y="1122363"/>
                    <a:pt x="1095375" y="1120775"/>
                  </a:cubicBezTo>
                  <a:cubicBezTo>
                    <a:pt x="1122508" y="1111732"/>
                    <a:pt x="1102889" y="1117233"/>
                    <a:pt x="1147763" y="1111250"/>
                  </a:cubicBezTo>
                  <a:lnTo>
                    <a:pt x="1181100" y="1106488"/>
                  </a:lnTo>
                  <a:cubicBezTo>
                    <a:pt x="1190625" y="1100138"/>
                    <a:pt x="1198450" y="1089683"/>
                    <a:pt x="1209675" y="1087438"/>
                  </a:cubicBezTo>
                  <a:cubicBezTo>
                    <a:pt x="1217613" y="1085850"/>
                    <a:pt x="1225678" y="1084805"/>
                    <a:pt x="1233488" y="1082675"/>
                  </a:cubicBezTo>
                  <a:cubicBezTo>
                    <a:pt x="1243174" y="1080033"/>
                    <a:pt x="1252100" y="1074395"/>
                    <a:pt x="1262063" y="1073150"/>
                  </a:cubicBezTo>
                  <a:lnTo>
                    <a:pt x="1300163" y="1068388"/>
                  </a:lnTo>
                  <a:cubicBezTo>
                    <a:pt x="1309688" y="1065213"/>
                    <a:pt x="1323169" y="1067217"/>
                    <a:pt x="1328738" y="1058863"/>
                  </a:cubicBezTo>
                  <a:cubicBezTo>
                    <a:pt x="1350573" y="1026111"/>
                    <a:pt x="1336928" y="1033909"/>
                    <a:pt x="1362075" y="1025525"/>
                  </a:cubicBezTo>
                  <a:cubicBezTo>
                    <a:pt x="1370177" y="1001224"/>
                    <a:pt x="1361667" y="1019651"/>
                    <a:pt x="1381125" y="996950"/>
                  </a:cubicBezTo>
                  <a:cubicBezTo>
                    <a:pt x="1404753" y="969384"/>
                    <a:pt x="1384550" y="985142"/>
                    <a:pt x="1409700" y="968375"/>
                  </a:cubicBezTo>
                  <a:lnTo>
                    <a:pt x="1419225" y="939800"/>
                  </a:lnTo>
                  <a:cubicBezTo>
                    <a:pt x="1420813" y="935038"/>
                    <a:pt x="1420438" y="929063"/>
                    <a:pt x="1423988" y="925513"/>
                  </a:cubicBezTo>
                  <a:cubicBezTo>
                    <a:pt x="1465717" y="883781"/>
                    <a:pt x="1412789" y="934845"/>
                    <a:pt x="1452563" y="901700"/>
                  </a:cubicBezTo>
                  <a:cubicBezTo>
                    <a:pt x="1489233" y="871142"/>
                    <a:pt x="1445663" y="901537"/>
                    <a:pt x="1481138" y="877888"/>
                  </a:cubicBezTo>
                  <a:cubicBezTo>
                    <a:pt x="1484313" y="873125"/>
                    <a:pt x="1486616" y="867648"/>
                    <a:pt x="1490663" y="863600"/>
                  </a:cubicBezTo>
                  <a:cubicBezTo>
                    <a:pt x="1513516" y="840746"/>
                    <a:pt x="1555301" y="850928"/>
                    <a:pt x="1581150" y="849313"/>
                  </a:cubicBezTo>
                  <a:cubicBezTo>
                    <a:pt x="1625588" y="834499"/>
                    <a:pt x="1559977" y="855014"/>
                    <a:pt x="1671638" y="839788"/>
                  </a:cubicBezTo>
                  <a:cubicBezTo>
                    <a:pt x="1681586" y="838431"/>
                    <a:pt x="1690180" y="830649"/>
                    <a:pt x="1700213" y="830263"/>
                  </a:cubicBezTo>
                  <a:lnTo>
                    <a:pt x="1824038" y="825500"/>
                  </a:lnTo>
                  <a:cubicBezTo>
                    <a:pt x="1828800" y="823913"/>
                    <a:pt x="1834405" y="823874"/>
                    <a:pt x="1838325" y="820738"/>
                  </a:cubicBezTo>
                  <a:cubicBezTo>
                    <a:pt x="1842795" y="817162"/>
                    <a:pt x="1843803" y="810497"/>
                    <a:pt x="1847850" y="806450"/>
                  </a:cubicBezTo>
                  <a:cubicBezTo>
                    <a:pt x="1851897" y="802403"/>
                    <a:pt x="1857375" y="800100"/>
                    <a:pt x="1862138" y="796925"/>
                  </a:cubicBezTo>
                  <a:cubicBezTo>
                    <a:pt x="1878029" y="749249"/>
                    <a:pt x="1870231" y="778313"/>
                    <a:pt x="1862138" y="673100"/>
                  </a:cubicBezTo>
                  <a:cubicBezTo>
                    <a:pt x="1861753" y="668095"/>
                    <a:pt x="1860160" y="662990"/>
                    <a:pt x="1857375" y="658813"/>
                  </a:cubicBezTo>
                  <a:cubicBezTo>
                    <a:pt x="1853639" y="653209"/>
                    <a:pt x="1848404" y="648660"/>
                    <a:pt x="1843088" y="644525"/>
                  </a:cubicBezTo>
                  <a:cubicBezTo>
                    <a:pt x="1834052" y="637497"/>
                    <a:pt x="1814513" y="625475"/>
                    <a:pt x="1814513" y="625475"/>
                  </a:cubicBezTo>
                  <a:cubicBezTo>
                    <a:pt x="1811338" y="620713"/>
                    <a:pt x="1809842" y="614221"/>
                    <a:pt x="1804988" y="611188"/>
                  </a:cubicBezTo>
                  <a:cubicBezTo>
                    <a:pt x="1796474" y="605867"/>
                    <a:pt x="1776413" y="601663"/>
                    <a:pt x="1776413" y="601663"/>
                  </a:cubicBezTo>
                  <a:lnTo>
                    <a:pt x="1747838" y="582613"/>
                  </a:lnTo>
                  <a:cubicBezTo>
                    <a:pt x="1743075" y="579438"/>
                    <a:pt x="1738670" y="575648"/>
                    <a:pt x="1733550" y="573088"/>
                  </a:cubicBezTo>
                  <a:cubicBezTo>
                    <a:pt x="1727200" y="569913"/>
                    <a:pt x="1720988" y="566446"/>
                    <a:pt x="1714500" y="563563"/>
                  </a:cubicBezTo>
                  <a:cubicBezTo>
                    <a:pt x="1706688" y="560091"/>
                    <a:pt x="1698936" y="556287"/>
                    <a:pt x="1690688" y="554038"/>
                  </a:cubicBezTo>
                  <a:cubicBezTo>
                    <a:pt x="1681372" y="551497"/>
                    <a:pt x="1671657" y="550743"/>
                    <a:pt x="1662113" y="549275"/>
                  </a:cubicBezTo>
                  <a:cubicBezTo>
                    <a:pt x="1650680" y="547516"/>
                    <a:pt x="1618209" y="543724"/>
                    <a:pt x="1604963" y="539750"/>
                  </a:cubicBezTo>
                  <a:cubicBezTo>
                    <a:pt x="1594363" y="536570"/>
                    <a:pt x="1578765" y="528108"/>
                    <a:pt x="1566863" y="525463"/>
                  </a:cubicBezTo>
                  <a:cubicBezTo>
                    <a:pt x="1557437" y="523368"/>
                    <a:pt x="1547757" y="522594"/>
                    <a:pt x="1538288" y="520700"/>
                  </a:cubicBezTo>
                  <a:cubicBezTo>
                    <a:pt x="1493723" y="511787"/>
                    <a:pt x="1541282" y="520258"/>
                    <a:pt x="1504950" y="511175"/>
                  </a:cubicBezTo>
                  <a:cubicBezTo>
                    <a:pt x="1497097" y="509212"/>
                    <a:pt x="1489075" y="508000"/>
                    <a:pt x="1481138" y="506413"/>
                  </a:cubicBezTo>
                  <a:cubicBezTo>
                    <a:pt x="1473200" y="503238"/>
                    <a:pt x="1465435" y="499592"/>
                    <a:pt x="1457325" y="496888"/>
                  </a:cubicBezTo>
                  <a:cubicBezTo>
                    <a:pt x="1438602" y="490647"/>
                    <a:pt x="1433094" y="493778"/>
                    <a:pt x="1414463" y="482600"/>
                  </a:cubicBezTo>
                  <a:cubicBezTo>
                    <a:pt x="1366661" y="453919"/>
                    <a:pt x="1407280" y="475418"/>
                    <a:pt x="1381125" y="449263"/>
                  </a:cubicBezTo>
                  <a:cubicBezTo>
                    <a:pt x="1343661" y="411799"/>
                    <a:pt x="1391564" y="472266"/>
                    <a:pt x="1352550" y="425450"/>
                  </a:cubicBezTo>
                  <a:cubicBezTo>
                    <a:pt x="1348886" y="421053"/>
                    <a:pt x="1346689" y="415560"/>
                    <a:pt x="1343025" y="411163"/>
                  </a:cubicBezTo>
                  <a:cubicBezTo>
                    <a:pt x="1331967" y="397893"/>
                    <a:pt x="1323707" y="393102"/>
                    <a:pt x="1309688" y="382588"/>
                  </a:cubicBezTo>
                  <a:cubicBezTo>
                    <a:pt x="1298363" y="348614"/>
                    <a:pt x="1314421" y="389688"/>
                    <a:pt x="1290638" y="354013"/>
                  </a:cubicBezTo>
                  <a:cubicBezTo>
                    <a:pt x="1287853" y="349836"/>
                    <a:pt x="1288120" y="344215"/>
                    <a:pt x="1285875" y="339725"/>
                  </a:cubicBezTo>
                  <a:cubicBezTo>
                    <a:pt x="1282135" y="332246"/>
                    <a:pt x="1265655" y="311417"/>
                    <a:pt x="1262063" y="306388"/>
                  </a:cubicBezTo>
                  <a:cubicBezTo>
                    <a:pt x="1258736" y="301730"/>
                    <a:pt x="1256202" y="296497"/>
                    <a:pt x="1252538" y="292100"/>
                  </a:cubicBezTo>
                  <a:cubicBezTo>
                    <a:pt x="1248226" y="286926"/>
                    <a:pt x="1242562" y="282987"/>
                    <a:pt x="1238250" y="277813"/>
                  </a:cubicBezTo>
                  <a:cubicBezTo>
                    <a:pt x="1234586" y="273416"/>
                    <a:pt x="1233033" y="267294"/>
                    <a:pt x="1228725" y="263525"/>
                  </a:cubicBezTo>
                  <a:cubicBezTo>
                    <a:pt x="1220110" y="255987"/>
                    <a:pt x="1208245" y="252570"/>
                    <a:pt x="1200150" y="244475"/>
                  </a:cubicBezTo>
                  <a:cubicBezTo>
                    <a:pt x="1189616" y="233941"/>
                    <a:pt x="1184838" y="227295"/>
                    <a:pt x="1171575" y="220663"/>
                  </a:cubicBezTo>
                  <a:cubicBezTo>
                    <a:pt x="1158919" y="214335"/>
                    <a:pt x="1134797" y="212171"/>
                    <a:pt x="1123950" y="211138"/>
                  </a:cubicBezTo>
                  <a:cubicBezTo>
                    <a:pt x="1101769" y="209026"/>
                    <a:pt x="1079500" y="207963"/>
                    <a:pt x="1057275" y="206375"/>
                  </a:cubicBezTo>
                  <a:cubicBezTo>
                    <a:pt x="1047750" y="204788"/>
                    <a:pt x="1038126" y="203708"/>
                    <a:pt x="1028700" y="201613"/>
                  </a:cubicBezTo>
                  <a:cubicBezTo>
                    <a:pt x="1023800" y="200524"/>
                    <a:pt x="1019240" y="198229"/>
                    <a:pt x="1014413" y="196850"/>
                  </a:cubicBezTo>
                  <a:cubicBezTo>
                    <a:pt x="1008119" y="195052"/>
                    <a:pt x="1001632" y="193969"/>
                    <a:pt x="995363" y="192088"/>
                  </a:cubicBezTo>
                  <a:cubicBezTo>
                    <a:pt x="985746" y="189203"/>
                    <a:pt x="966788" y="182563"/>
                    <a:pt x="966788" y="182563"/>
                  </a:cubicBezTo>
                  <a:cubicBezTo>
                    <a:pt x="949188" y="156162"/>
                    <a:pt x="967333" y="177045"/>
                    <a:pt x="942975" y="163513"/>
                  </a:cubicBezTo>
                  <a:cubicBezTo>
                    <a:pt x="932968" y="157954"/>
                    <a:pt x="925260" y="148083"/>
                    <a:pt x="914400" y="144463"/>
                  </a:cubicBezTo>
                  <a:lnTo>
                    <a:pt x="885825" y="134938"/>
                  </a:lnTo>
                  <a:cubicBezTo>
                    <a:pt x="869408" y="140410"/>
                    <a:pt x="877888" y="150813"/>
                    <a:pt x="871538" y="149225"/>
                  </a:cubicBezTo>
                  <a:close/>
                </a:path>
              </a:pathLst>
            </a:custGeom>
            <a:solidFill>
              <a:schemeClr val="bg1"/>
            </a:solidFill>
            <a:ln w="9525" algn="ctr">
              <a:noFill/>
              <a:round/>
              <a:headEnd/>
              <a:tailEnd/>
            </a:ln>
          </p:spPr>
          <p:txBody>
            <a:bodyPr/>
            <a:lstStyle/>
            <a:p>
              <a:pPr eaLnBrk="0" hangingPunct="0"/>
              <a:endParaRPr lang="en-US"/>
            </a:p>
          </p:txBody>
        </p:sp>
        <p:sp>
          <p:nvSpPr>
            <p:cNvPr id="45075" name="Freeform 108"/>
            <p:cNvSpPr>
              <a:spLocks noChangeArrowheads="1"/>
            </p:cNvSpPr>
            <p:nvPr/>
          </p:nvSpPr>
          <p:spPr bwMode="auto">
            <a:xfrm>
              <a:off x="3887837" y="2076450"/>
              <a:ext cx="1976135" cy="1192089"/>
            </a:xfrm>
            <a:custGeom>
              <a:avLst/>
              <a:gdLst>
                <a:gd name="T0" fmla="*/ 0 w 1976135"/>
                <a:gd name="T1" fmla="*/ 0 h 1192089"/>
                <a:gd name="T2" fmla="*/ 1976135 w 1976135"/>
                <a:gd name="T3" fmla="*/ 1192089 h 1192089"/>
              </a:gdLst>
              <a:ahLst/>
              <a:cxnLst/>
              <a:rect l="T0" t="T1" r="T2" b="T3"/>
              <a:pathLst>
                <a:path w="1976135" h="1192089">
                  <a:moveTo>
                    <a:pt x="1584276" y="304800"/>
                  </a:moveTo>
                  <a:cubicBezTo>
                    <a:pt x="1579313" y="289912"/>
                    <a:pt x="1574498" y="271295"/>
                    <a:pt x="1560463" y="261938"/>
                  </a:cubicBezTo>
                  <a:cubicBezTo>
                    <a:pt x="1555701" y="258763"/>
                    <a:pt x="1550573" y="256077"/>
                    <a:pt x="1546176" y="252413"/>
                  </a:cubicBezTo>
                  <a:cubicBezTo>
                    <a:pt x="1509507" y="221855"/>
                    <a:pt x="1553072" y="252248"/>
                    <a:pt x="1517601" y="228600"/>
                  </a:cubicBezTo>
                  <a:cubicBezTo>
                    <a:pt x="1514426" y="223838"/>
                    <a:pt x="1510636" y="219432"/>
                    <a:pt x="1508076" y="214313"/>
                  </a:cubicBezTo>
                  <a:cubicBezTo>
                    <a:pt x="1505831" y="209823"/>
                    <a:pt x="1506449" y="203945"/>
                    <a:pt x="1503313" y="200025"/>
                  </a:cubicBezTo>
                  <a:cubicBezTo>
                    <a:pt x="1499737" y="195556"/>
                    <a:pt x="1493788" y="193675"/>
                    <a:pt x="1489026" y="190500"/>
                  </a:cubicBezTo>
                  <a:cubicBezTo>
                    <a:pt x="1482676" y="180975"/>
                    <a:pt x="1473597" y="172785"/>
                    <a:pt x="1469976" y="161925"/>
                  </a:cubicBezTo>
                  <a:cubicBezTo>
                    <a:pt x="1468388" y="157163"/>
                    <a:pt x="1467651" y="152026"/>
                    <a:pt x="1465213" y="147638"/>
                  </a:cubicBezTo>
                  <a:cubicBezTo>
                    <a:pt x="1459653" y="137631"/>
                    <a:pt x="1446163" y="119063"/>
                    <a:pt x="1446163" y="119063"/>
                  </a:cubicBezTo>
                  <a:cubicBezTo>
                    <a:pt x="1436893" y="91248"/>
                    <a:pt x="1448655" y="116791"/>
                    <a:pt x="1427113" y="95250"/>
                  </a:cubicBezTo>
                  <a:cubicBezTo>
                    <a:pt x="1395360" y="63498"/>
                    <a:pt x="1441404" y="96841"/>
                    <a:pt x="1403301" y="71438"/>
                  </a:cubicBezTo>
                  <a:cubicBezTo>
                    <a:pt x="1377904" y="33341"/>
                    <a:pt x="1411236" y="79372"/>
                    <a:pt x="1379488" y="47625"/>
                  </a:cubicBezTo>
                  <a:cubicBezTo>
                    <a:pt x="1375441" y="43578"/>
                    <a:pt x="1374271" y="37107"/>
                    <a:pt x="1369963" y="33338"/>
                  </a:cubicBezTo>
                  <a:cubicBezTo>
                    <a:pt x="1361348" y="25800"/>
                    <a:pt x="1352248" y="17908"/>
                    <a:pt x="1341388" y="14288"/>
                  </a:cubicBezTo>
                  <a:cubicBezTo>
                    <a:pt x="1306603" y="2693"/>
                    <a:pt x="1322553" y="7198"/>
                    <a:pt x="1293763" y="0"/>
                  </a:cubicBezTo>
                  <a:lnTo>
                    <a:pt x="1041351" y="4763"/>
                  </a:lnTo>
                  <a:cubicBezTo>
                    <a:pt x="1034331" y="5005"/>
                    <a:pt x="1006622" y="12254"/>
                    <a:pt x="998488" y="14288"/>
                  </a:cubicBezTo>
                  <a:cubicBezTo>
                    <a:pt x="993726" y="17463"/>
                    <a:pt x="989320" y="21253"/>
                    <a:pt x="984201" y="23813"/>
                  </a:cubicBezTo>
                  <a:cubicBezTo>
                    <a:pt x="973319" y="29254"/>
                    <a:pt x="956961" y="30623"/>
                    <a:pt x="946101" y="33338"/>
                  </a:cubicBezTo>
                  <a:cubicBezTo>
                    <a:pt x="934425" y="36257"/>
                    <a:pt x="918216" y="43977"/>
                    <a:pt x="908001" y="47625"/>
                  </a:cubicBezTo>
                  <a:cubicBezTo>
                    <a:pt x="893818" y="52691"/>
                    <a:pt x="877669" y="53559"/>
                    <a:pt x="865138" y="61913"/>
                  </a:cubicBezTo>
                  <a:cubicBezTo>
                    <a:pt x="832620" y="83592"/>
                    <a:pt x="868607" y="61410"/>
                    <a:pt x="836563" y="76200"/>
                  </a:cubicBezTo>
                  <a:cubicBezTo>
                    <a:pt x="773358" y="105372"/>
                    <a:pt x="809744" y="94812"/>
                    <a:pt x="769888" y="104775"/>
                  </a:cubicBezTo>
                  <a:cubicBezTo>
                    <a:pt x="765126" y="107950"/>
                    <a:pt x="760571" y="111460"/>
                    <a:pt x="755601" y="114300"/>
                  </a:cubicBezTo>
                  <a:cubicBezTo>
                    <a:pt x="749437" y="117822"/>
                    <a:pt x="742571" y="120062"/>
                    <a:pt x="736551" y="123825"/>
                  </a:cubicBezTo>
                  <a:cubicBezTo>
                    <a:pt x="703600" y="144420"/>
                    <a:pt x="731283" y="133520"/>
                    <a:pt x="703213" y="142875"/>
                  </a:cubicBezTo>
                  <a:cubicBezTo>
                    <a:pt x="688864" y="152442"/>
                    <a:pt x="686796" y="154673"/>
                    <a:pt x="669876" y="161925"/>
                  </a:cubicBezTo>
                  <a:cubicBezTo>
                    <a:pt x="665262" y="163903"/>
                    <a:pt x="659977" y="164250"/>
                    <a:pt x="655588" y="166688"/>
                  </a:cubicBezTo>
                  <a:cubicBezTo>
                    <a:pt x="645581" y="172247"/>
                    <a:pt x="636538" y="179388"/>
                    <a:pt x="627013" y="185738"/>
                  </a:cubicBezTo>
                  <a:lnTo>
                    <a:pt x="612726" y="195263"/>
                  </a:lnTo>
                  <a:cubicBezTo>
                    <a:pt x="607963" y="198438"/>
                    <a:pt x="603017" y="201354"/>
                    <a:pt x="598438" y="204788"/>
                  </a:cubicBezTo>
                  <a:cubicBezTo>
                    <a:pt x="592088" y="209550"/>
                    <a:pt x="585362" y="213848"/>
                    <a:pt x="579388" y="219075"/>
                  </a:cubicBezTo>
                  <a:cubicBezTo>
                    <a:pt x="542429" y="251414"/>
                    <a:pt x="576645" y="227253"/>
                    <a:pt x="546051" y="247650"/>
                  </a:cubicBezTo>
                  <a:cubicBezTo>
                    <a:pt x="542876" y="252413"/>
                    <a:pt x="540834" y="258169"/>
                    <a:pt x="536526" y="261938"/>
                  </a:cubicBezTo>
                  <a:cubicBezTo>
                    <a:pt x="527911" y="269476"/>
                    <a:pt x="517109" y="274120"/>
                    <a:pt x="507951" y="280988"/>
                  </a:cubicBezTo>
                  <a:cubicBezTo>
                    <a:pt x="460492" y="316581"/>
                    <a:pt x="520202" y="272821"/>
                    <a:pt x="465088" y="309563"/>
                  </a:cubicBezTo>
                  <a:cubicBezTo>
                    <a:pt x="435945" y="328991"/>
                    <a:pt x="457743" y="320923"/>
                    <a:pt x="426988" y="328613"/>
                  </a:cubicBezTo>
                  <a:cubicBezTo>
                    <a:pt x="411980" y="338618"/>
                    <a:pt x="415099" y="338349"/>
                    <a:pt x="398413" y="342900"/>
                  </a:cubicBezTo>
                  <a:cubicBezTo>
                    <a:pt x="385783" y="346344"/>
                    <a:pt x="360313" y="352425"/>
                    <a:pt x="360313" y="352425"/>
                  </a:cubicBezTo>
                  <a:cubicBezTo>
                    <a:pt x="353963" y="355600"/>
                    <a:pt x="347427" y="358428"/>
                    <a:pt x="341263" y="361950"/>
                  </a:cubicBezTo>
                  <a:cubicBezTo>
                    <a:pt x="336293" y="364790"/>
                    <a:pt x="332095" y="368915"/>
                    <a:pt x="326976" y="371475"/>
                  </a:cubicBezTo>
                  <a:cubicBezTo>
                    <a:pt x="322486" y="373720"/>
                    <a:pt x="317108" y="373858"/>
                    <a:pt x="312688" y="376238"/>
                  </a:cubicBezTo>
                  <a:cubicBezTo>
                    <a:pt x="296388" y="385015"/>
                    <a:pt x="279874" y="393705"/>
                    <a:pt x="265063" y="404813"/>
                  </a:cubicBezTo>
                  <a:cubicBezTo>
                    <a:pt x="258713" y="409575"/>
                    <a:pt x="252869" y="415101"/>
                    <a:pt x="246013" y="419100"/>
                  </a:cubicBezTo>
                  <a:cubicBezTo>
                    <a:pt x="233748" y="426254"/>
                    <a:pt x="220613" y="431800"/>
                    <a:pt x="207913" y="438150"/>
                  </a:cubicBezTo>
                  <a:cubicBezTo>
                    <a:pt x="201563" y="441325"/>
                    <a:pt x="194770" y="443737"/>
                    <a:pt x="188863" y="447675"/>
                  </a:cubicBezTo>
                  <a:cubicBezTo>
                    <a:pt x="184101" y="450850"/>
                    <a:pt x="179806" y="454875"/>
                    <a:pt x="174576" y="457200"/>
                  </a:cubicBezTo>
                  <a:cubicBezTo>
                    <a:pt x="165401" y="461278"/>
                    <a:pt x="146001" y="466725"/>
                    <a:pt x="146001" y="466725"/>
                  </a:cubicBezTo>
                  <a:cubicBezTo>
                    <a:pt x="136476" y="476250"/>
                    <a:pt x="124898" y="484092"/>
                    <a:pt x="117426" y="495300"/>
                  </a:cubicBezTo>
                  <a:lnTo>
                    <a:pt x="88851" y="538163"/>
                  </a:lnTo>
                  <a:cubicBezTo>
                    <a:pt x="81739" y="548831"/>
                    <a:pt x="73307" y="562049"/>
                    <a:pt x="65038" y="571500"/>
                  </a:cubicBezTo>
                  <a:cubicBezTo>
                    <a:pt x="59124" y="578258"/>
                    <a:pt x="51501" y="583461"/>
                    <a:pt x="45988" y="590550"/>
                  </a:cubicBezTo>
                  <a:cubicBezTo>
                    <a:pt x="4571" y="643801"/>
                    <a:pt x="55465" y="590601"/>
                    <a:pt x="17413" y="628650"/>
                  </a:cubicBezTo>
                  <a:cubicBezTo>
                    <a:pt x="15826" y="633413"/>
                    <a:pt x="14896" y="638448"/>
                    <a:pt x="12651" y="642938"/>
                  </a:cubicBezTo>
                  <a:cubicBezTo>
                    <a:pt x="10091" y="648057"/>
                    <a:pt x="3565" y="651518"/>
                    <a:pt x="3126" y="657225"/>
                  </a:cubicBezTo>
                  <a:cubicBezTo>
                    <a:pt x="0" y="697859"/>
                    <a:pt x="2073" y="696127"/>
                    <a:pt x="17413" y="719138"/>
                  </a:cubicBezTo>
                  <a:cubicBezTo>
                    <a:pt x="27817" y="771152"/>
                    <a:pt x="10800" y="723371"/>
                    <a:pt x="41226" y="747713"/>
                  </a:cubicBezTo>
                  <a:cubicBezTo>
                    <a:pt x="45146" y="750849"/>
                    <a:pt x="41903" y="759082"/>
                    <a:pt x="45988" y="762000"/>
                  </a:cubicBezTo>
                  <a:cubicBezTo>
                    <a:pt x="54158" y="767836"/>
                    <a:pt x="74563" y="771525"/>
                    <a:pt x="74563" y="771525"/>
                  </a:cubicBezTo>
                  <a:cubicBezTo>
                    <a:pt x="84088" y="777875"/>
                    <a:pt x="96788" y="781050"/>
                    <a:pt x="103138" y="790575"/>
                  </a:cubicBezTo>
                  <a:cubicBezTo>
                    <a:pt x="106313" y="795338"/>
                    <a:pt x="107809" y="801829"/>
                    <a:pt x="112663" y="804863"/>
                  </a:cubicBezTo>
                  <a:cubicBezTo>
                    <a:pt x="121177" y="810184"/>
                    <a:pt x="131713" y="811213"/>
                    <a:pt x="141238" y="814388"/>
                  </a:cubicBezTo>
                  <a:lnTo>
                    <a:pt x="169813" y="823913"/>
                  </a:lnTo>
                  <a:cubicBezTo>
                    <a:pt x="174576" y="825501"/>
                    <a:pt x="179231" y="827457"/>
                    <a:pt x="184101" y="828675"/>
                  </a:cubicBezTo>
                  <a:cubicBezTo>
                    <a:pt x="208021" y="834656"/>
                    <a:pt x="196941" y="831368"/>
                    <a:pt x="217438" y="838200"/>
                  </a:cubicBezTo>
                  <a:lnTo>
                    <a:pt x="274588" y="876300"/>
                  </a:lnTo>
                  <a:lnTo>
                    <a:pt x="288876" y="885825"/>
                  </a:lnTo>
                  <a:cubicBezTo>
                    <a:pt x="293638" y="889000"/>
                    <a:pt x="297474" y="894718"/>
                    <a:pt x="303163" y="895350"/>
                  </a:cubicBezTo>
                  <a:cubicBezTo>
                    <a:pt x="357182" y="901353"/>
                    <a:pt x="331795" y="898080"/>
                    <a:pt x="379363" y="904875"/>
                  </a:cubicBezTo>
                  <a:lnTo>
                    <a:pt x="422226" y="919163"/>
                  </a:lnTo>
                  <a:lnTo>
                    <a:pt x="436513" y="923925"/>
                  </a:lnTo>
                  <a:lnTo>
                    <a:pt x="450801" y="928688"/>
                  </a:lnTo>
                  <a:cubicBezTo>
                    <a:pt x="452388" y="933450"/>
                    <a:pt x="452013" y="939425"/>
                    <a:pt x="455563" y="942975"/>
                  </a:cubicBezTo>
                  <a:cubicBezTo>
                    <a:pt x="459113" y="946525"/>
                    <a:pt x="465674" y="944953"/>
                    <a:pt x="469851" y="947738"/>
                  </a:cubicBezTo>
                  <a:cubicBezTo>
                    <a:pt x="475455" y="951474"/>
                    <a:pt x="479376" y="957263"/>
                    <a:pt x="484138" y="962025"/>
                  </a:cubicBezTo>
                  <a:lnTo>
                    <a:pt x="498426" y="1004888"/>
                  </a:lnTo>
                  <a:cubicBezTo>
                    <a:pt x="501677" y="1014640"/>
                    <a:pt x="504191" y="1026361"/>
                    <a:pt x="512713" y="1033463"/>
                  </a:cubicBezTo>
                  <a:cubicBezTo>
                    <a:pt x="522056" y="1041249"/>
                    <a:pt x="551456" y="1049552"/>
                    <a:pt x="560338" y="1052513"/>
                  </a:cubicBezTo>
                  <a:cubicBezTo>
                    <a:pt x="565101" y="1054100"/>
                    <a:pt x="569756" y="1056057"/>
                    <a:pt x="574626" y="1057275"/>
                  </a:cubicBezTo>
                  <a:cubicBezTo>
                    <a:pt x="580976" y="1058863"/>
                    <a:pt x="587466" y="1059968"/>
                    <a:pt x="593676" y="1062038"/>
                  </a:cubicBezTo>
                  <a:cubicBezTo>
                    <a:pt x="601786" y="1064741"/>
                    <a:pt x="609551" y="1068388"/>
                    <a:pt x="617488" y="1071563"/>
                  </a:cubicBezTo>
                  <a:cubicBezTo>
                    <a:pt x="622251" y="1069975"/>
                    <a:pt x="626949" y="1068179"/>
                    <a:pt x="631776" y="1066800"/>
                  </a:cubicBezTo>
                  <a:cubicBezTo>
                    <a:pt x="638070" y="1065002"/>
                    <a:pt x="644810" y="1064616"/>
                    <a:pt x="650826" y="1062038"/>
                  </a:cubicBezTo>
                  <a:cubicBezTo>
                    <a:pt x="656087" y="1059783"/>
                    <a:pt x="659883" y="1054838"/>
                    <a:pt x="665113" y="1052513"/>
                  </a:cubicBezTo>
                  <a:cubicBezTo>
                    <a:pt x="674288" y="1048435"/>
                    <a:pt x="684163" y="1046163"/>
                    <a:pt x="693688" y="1042988"/>
                  </a:cubicBezTo>
                  <a:lnTo>
                    <a:pt x="707976" y="1038225"/>
                  </a:lnTo>
                  <a:cubicBezTo>
                    <a:pt x="731788" y="1039813"/>
                    <a:pt x="755694" y="1040353"/>
                    <a:pt x="779413" y="1042988"/>
                  </a:cubicBezTo>
                  <a:cubicBezTo>
                    <a:pt x="784403" y="1043542"/>
                    <a:pt x="788731" y="1047040"/>
                    <a:pt x="793701" y="1047750"/>
                  </a:cubicBezTo>
                  <a:cubicBezTo>
                    <a:pt x="811059" y="1050230"/>
                    <a:pt x="828626" y="1050925"/>
                    <a:pt x="846088" y="1052513"/>
                  </a:cubicBezTo>
                  <a:cubicBezTo>
                    <a:pt x="855761" y="1054931"/>
                    <a:pt x="869857" y="1057937"/>
                    <a:pt x="879426" y="1062038"/>
                  </a:cubicBezTo>
                  <a:cubicBezTo>
                    <a:pt x="885951" y="1064835"/>
                    <a:pt x="891828" y="1069070"/>
                    <a:pt x="898476" y="1071563"/>
                  </a:cubicBezTo>
                  <a:cubicBezTo>
                    <a:pt x="910695" y="1076145"/>
                    <a:pt x="920291" y="1075327"/>
                    <a:pt x="931813" y="1081088"/>
                  </a:cubicBezTo>
                  <a:cubicBezTo>
                    <a:pt x="936933" y="1083648"/>
                    <a:pt x="940870" y="1088288"/>
                    <a:pt x="946101" y="1090613"/>
                  </a:cubicBezTo>
                  <a:cubicBezTo>
                    <a:pt x="955276" y="1094691"/>
                    <a:pt x="965151" y="1096963"/>
                    <a:pt x="974676" y="1100138"/>
                  </a:cubicBezTo>
                  <a:cubicBezTo>
                    <a:pt x="979438" y="1101725"/>
                    <a:pt x="984473" y="1102655"/>
                    <a:pt x="988963" y="1104900"/>
                  </a:cubicBezTo>
                  <a:cubicBezTo>
                    <a:pt x="995313" y="1108075"/>
                    <a:pt x="1001366" y="1111932"/>
                    <a:pt x="1008013" y="1114425"/>
                  </a:cubicBezTo>
                  <a:cubicBezTo>
                    <a:pt x="1014142" y="1116723"/>
                    <a:pt x="1020769" y="1117390"/>
                    <a:pt x="1027063" y="1119188"/>
                  </a:cubicBezTo>
                  <a:cubicBezTo>
                    <a:pt x="1047214" y="1124945"/>
                    <a:pt x="1039357" y="1125487"/>
                    <a:pt x="1065163" y="1128713"/>
                  </a:cubicBezTo>
                  <a:cubicBezTo>
                    <a:pt x="1082562" y="1130888"/>
                    <a:pt x="1100088" y="1131888"/>
                    <a:pt x="1117551" y="1133475"/>
                  </a:cubicBezTo>
                  <a:cubicBezTo>
                    <a:pt x="1293367" y="1192089"/>
                    <a:pt x="1165324" y="1151121"/>
                    <a:pt x="1646188" y="1133475"/>
                  </a:cubicBezTo>
                  <a:cubicBezTo>
                    <a:pt x="1651205" y="1133291"/>
                    <a:pt x="1648706" y="1123678"/>
                    <a:pt x="1650951" y="1119188"/>
                  </a:cubicBezTo>
                  <a:cubicBezTo>
                    <a:pt x="1659568" y="1101954"/>
                    <a:pt x="1658284" y="1105631"/>
                    <a:pt x="1674763" y="1100138"/>
                  </a:cubicBezTo>
                  <a:cubicBezTo>
                    <a:pt x="1681113" y="1095375"/>
                    <a:pt x="1686921" y="1089788"/>
                    <a:pt x="1693813" y="1085850"/>
                  </a:cubicBezTo>
                  <a:cubicBezTo>
                    <a:pt x="1703465" y="1080334"/>
                    <a:pt x="1729687" y="1077490"/>
                    <a:pt x="1736676" y="1076325"/>
                  </a:cubicBezTo>
                  <a:cubicBezTo>
                    <a:pt x="1794028" y="1018973"/>
                    <a:pt x="1741105" y="1065525"/>
                    <a:pt x="1931938" y="1052513"/>
                  </a:cubicBezTo>
                  <a:cubicBezTo>
                    <a:pt x="1941572" y="1051856"/>
                    <a:pt x="1950988" y="1049338"/>
                    <a:pt x="1960513" y="1047750"/>
                  </a:cubicBezTo>
                  <a:cubicBezTo>
                    <a:pt x="1962101" y="1041400"/>
                    <a:pt x="1962978" y="1034829"/>
                    <a:pt x="1965276" y="1028700"/>
                  </a:cubicBezTo>
                  <a:cubicBezTo>
                    <a:pt x="1967769" y="1022053"/>
                    <a:pt x="1974517" y="1016744"/>
                    <a:pt x="1974801" y="1009650"/>
                  </a:cubicBezTo>
                  <a:cubicBezTo>
                    <a:pt x="1976135" y="976302"/>
                    <a:pt x="1975709" y="942528"/>
                    <a:pt x="1970038" y="909638"/>
                  </a:cubicBezTo>
                  <a:cubicBezTo>
                    <a:pt x="1967625" y="895645"/>
                    <a:pt x="1950988" y="871538"/>
                    <a:pt x="1950988" y="871538"/>
                  </a:cubicBezTo>
                  <a:cubicBezTo>
                    <a:pt x="1949401" y="865188"/>
                    <a:pt x="1948804" y="858504"/>
                    <a:pt x="1946226" y="852488"/>
                  </a:cubicBezTo>
                  <a:cubicBezTo>
                    <a:pt x="1943971" y="847227"/>
                    <a:pt x="1939541" y="843170"/>
                    <a:pt x="1936701" y="838200"/>
                  </a:cubicBezTo>
                  <a:cubicBezTo>
                    <a:pt x="1933179" y="832036"/>
                    <a:pt x="1930698" y="825314"/>
                    <a:pt x="1927176" y="819150"/>
                  </a:cubicBezTo>
                  <a:cubicBezTo>
                    <a:pt x="1924336" y="814180"/>
                    <a:pt x="1920211" y="809982"/>
                    <a:pt x="1917651" y="804863"/>
                  </a:cubicBezTo>
                  <a:cubicBezTo>
                    <a:pt x="1915406" y="800373"/>
                    <a:pt x="1915379" y="794934"/>
                    <a:pt x="1912888" y="790575"/>
                  </a:cubicBezTo>
                  <a:cubicBezTo>
                    <a:pt x="1908950" y="783683"/>
                    <a:pt x="1902808" y="778256"/>
                    <a:pt x="1898601" y="771525"/>
                  </a:cubicBezTo>
                  <a:cubicBezTo>
                    <a:pt x="1894838" y="765505"/>
                    <a:pt x="1892598" y="758639"/>
                    <a:pt x="1889076" y="752475"/>
                  </a:cubicBezTo>
                  <a:cubicBezTo>
                    <a:pt x="1876178" y="729904"/>
                    <a:pt x="1883171" y="745389"/>
                    <a:pt x="1865263" y="723900"/>
                  </a:cubicBezTo>
                  <a:cubicBezTo>
                    <a:pt x="1861599" y="719503"/>
                    <a:pt x="1859567" y="713867"/>
                    <a:pt x="1855738" y="709613"/>
                  </a:cubicBezTo>
                  <a:cubicBezTo>
                    <a:pt x="1845225" y="697932"/>
                    <a:pt x="1833514" y="687388"/>
                    <a:pt x="1822401" y="676275"/>
                  </a:cubicBezTo>
                  <a:cubicBezTo>
                    <a:pt x="1817638" y="671512"/>
                    <a:pt x="1811849" y="667592"/>
                    <a:pt x="1808113" y="661988"/>
                  </a:cubicBezTo>
                  <a:cubicBezTo>
                    <a:pt x="1804938" y="657225"/>
                    <a:pt x="1801428" y="652670"/>
                    <a:pt x="1798588" y="647700"/>
                  </a:cubicBezTo>
                  <a:cubicBezTo>
                    <a:pt x="1795066" y="641536"/>
                    <a:pt x="1793323" y="634330"/>
                    <a:pt x="1789063" y="628650"/>
                  </a:cubicBezTo>
                  <a:cubicBezTo>
                    <a:pt x="1765743" y="597556"/>
                    <a:pt x="1775137" y="622169"/>
                    <a:pt x="1760488" y="595313"/>
                  </a:cubicBezTo>
                  <a:cubicBezTo>
                    <a:pt x="1732017" y="543117"/>
                    <a:pt x="1750082" y="574280"/>
                    <a:pt x="1731913" y="533400"/>
                  </a:cubicBezTo>
                  <a:cubicBezTo>
                    <a:pt x="1729030" y="526912"/>
                    <a:pt x="1725025" y="520942"/>
                    <a:pt x="1722388" y="514350"/>
                  </a:cubicBezTo>
                  <a:cubicBezTo>
                    <a:pt x="1707962" y="478284"/>
                    <a:pt x="1722979" y="492519"/>
                    <a:pt x="1698576" y="476250"/>
                  </a:cubicBezTo>
                  <a:cubicBezTo>
                    <a:pt x="1696988" y="471488"/>
                    <a:pt x="1696058" y="466453"/>
                    <a:pt x="1693813" y="461963"/>
                  </a:cubicBezTo>
                  <a:cubicBezTo>
                    <a:pt x="1690071" y="454479"/>
                    <a:pt x="1673598" y="433660"/>
                    <a:pt x="1670001" y="428625"/>
                  </a:cubicBezTo>
                  <a:cubicBezTo>
                    <a:pt x="1655570" y="408422"/>
                    <a:pt x="1666969" y="418667"/>
                    <a:pt x="1646188" y="404813"/>
                  </a:cubicBezTo>
                  <a:lnTo>
                    <a:pt x="1627138" y="376238"/>
                  </a:lnTo>
                  <a:cubicBezTo>
                    <a:pt x="1623963" y="371475"/>
                    <a:pt x="1622376" y="365125"/>
                    <a:pt x="1617613" y="361950"/>
                  </a:cubicBezTo>
                  <a:lnTo>
                    <a:pt x="1603326" y="352425"/>
                  </a:lnTo>
                  <a:cubicBezTo>
                    <a:pt x="1601738" y="347663"/>
                    <a:pt x="1601001" y="342526"/>
                    <a:pt x="1598563" y="338138"/>
                  </a:cubicBezTo>
                  <a:cubicBezTo>
                    <a:pt x="1593003" y="328131"/>
                    <a:pt x="1579513" y="309563"/>
                    <a:pt x="1579513" y="309563"/>
                  </a:cubicBezTo>
                  <a:lnTo>
                    <a:pt x="1584276" y="304800"/>
                  </a:lnTo>
                  <a:close/>
                </a:path>
              </a:pathLst>
            </a:custGeom>
            <a:solidFill>
              <a:schemeClr val="bg1"/>
            </a:solidFill>
            <a:ln w="9525" algn="ctr">
              <a:noFill/>
              <a:round/>
              <a:headEnd/>
              <a:tailEnd/>
            </a:ln>
          </p:spPr>
          <p:txBody>
            <a:bodyPr/>
            <a:lstStyle/>
            <a:p>
              <a:pPr eaLnBrk="0" hangingPunct="0"/>
              <a:endParaRPr lang="en-US"/>
            </a:p>
          </p:txBody>
        </p:sp>
        <p:sp>
          <p:nvSpPr>
            <p:cNvPr id="45076" name="Freeform 121"/>
            <p:cNvSpPr>
              <a:spLocks noChangeArrowheads="1"/>
            </p:cNvSpPr>
            <p:nvPr/>
          </p:nvSpPr>
          <p:spPr bwMode="auto">
            <a:xfrm>
              <a:off x="5999429" y="2062596"/>
              <a:ext cx="2111109" cy="719635"/>
            </a:xfrm>
            <a:custGeom>
              <a:avLst/>
              <a:gdLst>
                <a:gd name="T0" fmla="*/ 0 w 2111109"/>
                <a:gd name="T1" fmla="*/ 0 h 719635"/>
                <a:gd name="T2" fmla="*/ 2111109 w 2111109"/>
                <a:gd name="T3" fmla="*/ 719635 h 719635"/>
              </a:gdLst>
              <a:ahLst/>
              <a:cxnLst/>
              <a:rect l="T0" t="T1" r="T2" b="T3"/>
              <a:pathLst>
                <a:path w="2111109" h="719635">
                  <a:moveTo>
                    <a:pt x="15609" y="266267"/>
                  </a:moveTo>
                  <a:cubicBezTo>
                    <a:pt x="16403" y="248805"/>
                    <a:pt x="14905" y="218060"/>
                    <a:pt x="20371" y="194829"/>
                  </a:cubicBezTo>
                  <a:cubicBezTo>
                    <a:pt x="21671" y="189304"/>
                    <a:pt x="44282" y="181164"/>
                    <a:pt x="48946" y="180542"/>
                  </a:cubicBezTo>
                  <a:cubicBezTo>
                    <a:pt x="67894" y="178016"/>
                    <a:pt x="87046" y="177367"/>
                    <a:pt x="106096" y="175779"/>
                  </a:cubicBezTo>
                  <a:cubicBezTo>
                    <a:pt x="184393" y="149680"/>
                    <a:pt x="124635" y="166558"/>
                    <a:pt x="291834" y="161492"/>
                  </a:cubicBezTo>
                  <a:lnTo>
                    <a:pt x="329934" y="156729"/>
                  </a:lnTo>
                  <a:lnTo>
                    <a:pt x="363271" y="151967"/>
                  </a:lnTo>
                  <a:cubicBezTo>
                    <a:pt x="420043" y="144870"/>
                    <a:pt x="389753" y="150091"/>
                    <a:pt x="439471" y="142442"/>
                  </a:cubicBezTo>
                  <a:cubicBezTo>
                    <a:pt x="449015" y="140974"/>
                    <a:pt x="458502" y="139147"/>
                    <a:pt x="468046" y="137679"/>
                  </a:cubicBezTo>
                  <a:cubicBezTo>
                    <a:pt x="496271" y="133337"/>
                    <a:pt x="519928" y="130231"/>
                    <a:pt x="549009" y="128154"/>
                  </a:cubicBezTo>
                  <a:cubicBezTo>
                    <a:pt x="577555" y="126115"/>
                    <a:pt x="606167" y="125123"/>
                    <a:pt x="634734" y="123392"/>
                  </a:cubicBezTo>
                  <a:cubicBezTo>
                    <a:pt x="754092" y="116158"/>
                    <a:pt x="660049" y="121748"/>
                    <a:pt x="758559" y="113867"/>
                  </a:cubicBezTo>
                  <a:cubicBezTo>
                    <a:pt x="780770" y="112090"/>
                    <a:pt x="803053" y="111217"/>
                    <a:pt x="825234" y="109104"/>
                  </a:cubicBezTo>
                  <a:cubicBezTo>
                    <a:pt x="836409" y="108040"/>
                    <a:pt x="847388" y="105314"/>
                    <a:pt x="858571" y="104342"/>
                  </a:cubicBezTo>
                  <a:cubicBezTo>
                    <a:pt x="883925" y="102137"/>
                    <a:pt x="909409" y="101692"/>
                    <a:pt x="934771" y="99579"/>
                  </a:cubicBezTo>
                  <a:cubicBezTo>
                    <a:pt x="947526" y="98516"/>
                    <a:pt x="960077" y="95177"/>
                    <a:pt x="972871" y="94817"/>
                  </a:cubicBezTo>
                  <a:cubicBezTo>
                    <a:pt x="1072857" y="92001"/>
                    <a:pt x="1172896" y="91642"/>
                    <a:pt x="1272909" y="90054"/>
                  </a:cubicBezTo>
                  <a:lnTo>
                    <a:pt x="1320534" y="85292"/>
                  </a:lnTo>
                  <a:cubicBezTo>
                    <a:pt x="1441879" y="71809"/>
                    <a:pt x="1261865" y="90205"/>
                    <a:pt x="1406259" y="75767"/>
                  </a:cubicBezTo>
                  <a:cubicBezTo>
                    <a:pt x="1411021" y="74179"/>
                    <a:pt x="1415623" y="71989"/>
                    <a:pt x="1420546" y="71004"/>
                  </a:cubicBezTo>
                  <a:cubicBezTo>
                    <a:pt x="1441624" y="66788"/>
                    <a:pt x="1471169" y="64948"/>
                    <a:pt x="1491984" y="61479"/>
                  </a:cubicBezTo>
                  <a:cubicBezTo>
                    <a:pt x="1515016" y="57640"/>
                    <a:pt x="1512524" y="52976"/>
                    <a:pt x="1539609" y="51954"/>
                  </a:cubicBezTo>
                  <a:cubicBezTo>
                    <a:pt x="1614185" y="49140"/>
                    <a:pt x="1688834" y="48779"/>
                    <a:pt x="1763446" y="47192"/>
                  </a:cubicBezTo>
                  <a:cubicBezTo>
                    <a:pt x="1793623" y="43839"/>
                    <a:pt x="1801101" y="44944"/>
                    <a:pt x="1825359" y="37667"/>
                  </a:cubicBezTo>
                  <a:cubicBezTo>
                    <a:pt x="1834976" y="34782"/>
                    <a:pt x="1844409" y="31317"/>
                    <a:pt x="1853934" y="28142"/>
                  </a:cubicBezTo>
                  <a:cubicBezTo>
                    <a:pt x="1860669" y="25897"/>
                    <a:pt x="1866249" y="20862"/>
                    <a:pt x="1872984" y="18617"/>
                  </a:cubicBezTo>
                  <a:cubicBezTo>
                    <a:pt x="1896716" y="10706"/>
                    <a:pt x="1915680" y="8326"/>
                    <a:pt x="1939659" y="4329"/>
                  </a:cubicBezTo>
                  <a:cubicBezTo>
                    <a:pt x="1990459" y="5917"/>
                    <a:pt x="2042054" y="0"/>
                    <a:pt x="2092059" y="9092"/>
                  </a:cubicBezTo>
                  <a:cubicBezTo>
                    <a:pt x="2100023" y="10540"/>
                    <a:pt x="2092331" y="26169"/>
                    <a:pt x="2096821" y="32904"/>
                  </a:cubicBezTo>
                  <a:cubicBezTo>
                    <a:pt x="2099606" y="37081"/>
                    <a:pt x="2106346" y="36079"/>
                    <a:pt x="2111109" y="37667"/>
                  </a:cubicBezTo>
                  <a:cubicBezTo>
                    <a:pt x="2109521" y="61479"/>
                    <a:pt x="2109721" y="85479"/>
                    <a:pt x="2106346" y="109104"/>
                  </a:cubicBezTo>
                  <a:cubicBezTo>
                    <a:pt x="2100087" y="152919"/>
                    <a:pt x="2094540" y="124332"/>
                    <a:pt x="2077771" y="166254"/>
                  </a:cubicBezTo>
                  <a:cubicBezTo>
                    <a:pt x="2059102" y="212927"/>
                    <a:pt x="2079128" y="168846"/>
                    <a:pt x="2053959" y="209117"/>
                  </a:cubicBezTo>
                  <a:cubicBezTo>
                    <a:pt x="2029185" y="248757"/>
                    <a:pt x="2055875" y="210048"/>
                    <a:pt x="2039671" y="242454"/>
                  </a:cubicBezTo>
                  <a:cubicBezTo>
                    <a:pt x="2037111" y="247574"/>
                    <a:pt x="2033321" y="251979"/>
                    <a:pt x="2030146" y="256742"/>
                  </a:cubicBezTo>
                  <a:cubicBezTo>
                    <a:pt x="2022608" y="286898"/>
                    <a:pt x="2029015" y="270346"/>
                    <a:pt x="2006334" y="304367"/>
                  </a:cubicBezTo>
                  <a:cubicBezTo>
                    <a:pt x="2003159" y="313892"/>
                    <a:pt x="2003909" y="325843"/>
                    <a:pt x="1996809" y="332942"/>
                  </a:cubicBezTo>
                  <a:cubicBezTo>
                    <a:pt x="1955077" y="374671"/>
                    <a:pt x="2006141" y="321743"/>
                    <a:pt x="1972996" y="361517"/>
                  </a:cubicBezTo>
                  <a:cubicBezTo>
                    <a:pt x="1968684" y="366691"/>
                    <a:pt x="1962974" y="370591"/>
                    <a:pt x="1958709" y="375804"/>
                  </a:cubicBezTo>
                  <a:cubicBezTo>
                    <a:pt x="1948656" y="388091"/>
                    <a:pt x="1943343" y="405098"/>
                    <a:pt x="1930134" y="413904"/>
                  </a:cubicBezTo>
                  <a:cubicBezTo>
                    <a:pt x="1925371" y="417079"/>
                    <a:pt x="1920243" y="419765"/>
                    <a:pt x="1915846" y="423429"/>
                  </a:cubicBezTo>
                  <a:cubicBezTo>
                    <a:pt x="1910672" y="427741"/>
                    <a:pt x="1906875" y="433582"/>
                    <a:pt x="1901559" y="437717"/>
                  </a:cubicBezTo>
                  <a:cubicBezTo>
                    <a:pt x="1872051" y="460668"/>
                    <a:pt x="1878210" y="450246"/>
                    <a:pt x="1853934" y="471054"/>
                  </a:cubicBezTo>
                  <a:cubicBezTo>
                    <a:pt x="1848820" y="475437"/>
                    <a:pt x="1844963" y="481207"/>
                    <a:pt x="1839646" y="485342"/>
                  </a:cubicBezTo>
                  <a:cubicBezTo>
                    <a:pt x="1830610" y="492370"/>
                    <a:pt x="1811071" y="504392"/>
                    <a:pt x="1811071" y="504392"/>
                  </a:cubicBezTo>
                  <a:cubicBezTo>
                    <a:pt x="1807896" y="509154"/>
                    <a:pt x="1805593" y="514632"/>
                    <a:pt x="1801546" y="518679"/>
                  </a:cubicBezTo>
                  <a:cubicBezTo>
                    <a:pt x="1792314" y="527911"/>
                    <a:pt x="1784592" y="529093"/>
                    <a:pt x="1772971" y="532967"/>
                  </a:cubicBezTo>
                  <a:cubicBezTo>
                    <a:pt x="1747458" y="558480"/>
                    <a:pt x="1764073" y="543212"/>
                    <a:pt x="1720584" y="575829"/>
                  </a:cubicBezTo>
                  <a:cubicBezTo>
                    <a:pt x="1714234" y="580592"/>
                    <a:pt x="1707147" y="584504"/>
                    <a:pt x="1701534" y="590117"/>
                  </a:cubicBezTo>
                  <a:cubicBezTo>
                    <a:pt x="1654610" y="637041"/>
                    <a:pt x="1709345" y="584103"/>
                    <a:pt x="1663434" y="623454"/>
                  </a:cubicBezTo>
                  <a:cubicBezTo>
                    <a:pt x="1658320" y="627837"/>
                    <a:pt x="1654320" y="633430"/>
                    <a:pt x="1649146" y="637742"/>
                  </a:cubicBezTo>
                  <a:cubicBezTo>
                    <a:pt x="1644749" y="641406"/>
                    <a:pt x="1639517" y="643940"/>
                    <a:pt x="1634859" y="647267"/>
                  </a:cubicBezTo>
                  <a:cubicBezTo>
                    <a:pt x="1609631" y="665287"/>
                    <a:pt x="1624706" y="658588"/>
                    <a:pt x="1601521" y="666317"/>
                  </a:cubicBezTo>
                  <a:cubicBezTo>
                    <a:pt x="1596759" y="671079"/>
                    <a:pt x="1592916" y="676988"/>
                    <a:pt x="1587234" y="680604"/>
                  </a:cubicBezTo>
                  <a:cubicBezTo>
                    <a:pt x="1525899" y="719635"/>
                    <a:pt x="1505037" y="701175"/>
                    <a:pt x="1411021" y="704417"/>
                  </a:cubicBezTo>
                  <a:cubicBezTo>
                    <a:pt x="1371797" y="717492"/>
                    <a:pt x="1392385" y="715362"/>
                    <a:pt x="1349109" y="709179"/>
                  </a:cubicBezTo>
                  <a:cubicBezTo>
                    <a:pt x="1344146" y="694291"/>
                    <a:pt x="1339331" y="675674"/>
                    <a:pt x="1325296" y="666317"/>
                  </a:cubicBezTo>
                  <a:cubicBezTo>
                    <a:pt x="1289825" y="642669"/>
                    <a:pt x="1333390" y="673062"/>
                    <a:pt x="1296721" y="642504"/>
                  </a:cubicBezTo>
                  <a:cubicBezTo>
                    <a:pt x="1292324" y="638840"/>
                    <a:pt x="1286831" y="636643"/>
                    <a:pt x="1282434" y="632979"/>
                  </a:cubicBezTo>
                  <a:cubicBezTo>
                    <a:pt x="1263820" y="617467"/>
                    <a:pt x="1267345" y="610752"/>
                    <a:pt x="1239571" y="599642"/>
                  </a:cubicBezTo>
                  <a:cubicBezTo>
                    <a:pt x="1231634" y="596467"/>
                    <a:pt x="1223869" y="592820"/>
                    <a:pt x="1215759" y="590117"/>
                  </a:cubicBezTo>
                  <a:cubicBezTo>
                    <a:pt x="1209549" y="588047"/>
                    <a:pt x="1202838" y="587652"/>
                    <a:pt x="1196709" y="585354"/>
                  </a:cubicBezTo>
                  <a:cubicBezTo>
                    <a:pt x="1190062" y="582861"/>
                    <a:pt x="1184577" y="577425"/>
                    <a:pt x="1177659" y="575829"/>
                  </a:cubicBezTo>
                  <a:cubicBezTo>
                    <a:pt x="1163652" y="572597"/>
                    <a:pt x="1149084" y="572654"/>
                    <a:pt x="1134796" y="571067"/>
                  </a:cubicBezTo>
                  <a:cubicBezTo>
                    <a:pt x="1085584" y="572654"/>
                    <a:pt x="1036236" y="571850"/>
                    <a:pt x="987159" y="575829"/>
                  </a:cubicBezTo>
                  <a:cubicBezTo>
                    <a:pt x="977152" y="576640"/>
                    <a:pt x="968523" y="583934"/>
                    <a:pt x="958584" y="585354"/>
                  </a:cubicBezTo>
                  <a:lnTo>
                    <a:pt x="925246" y="590117"/>
                  </a:lnTo>
                  <a:cubicBezTo>
                    <a:pt x="915834" y="593254"/>
                    <a:pt x="903385" y="596011"/>
                    <a:pt x="896671" y="604404"/>
                  </a:cubicBezTo>
                  <a:cubicBezTo>
                    <a:pt x="893535" y="608324"/>
                    <a:pt x="894154" y="614202"/>
                    <a:pt x="891909" y="618692"/>
                  </a:cubicBezTo>
                  <a:cubicBezTo>
                    <a:pt x="889349" y="623811"/>
                    <a:pt x="885559" y="628217"/>
                    <a:pt x="882384" y="632979"/>
                  </a:cubicBezTo>
                  <a:cubicBezTo>
                    <a:pt x="880202" y="659165"/>
                    <a:pt x="887309" y="685203"/>
                    <a:pt x="868096" y="704417"/>
                  </a:cubicBezTo>
                  <a:cubicBezTo>
                    <a:pt x="864049" y="708464"/>
                    <a:pt x="858928" y="711382"/>
                    <a:pt x="853809" y="713942"/>
                  </a:cubicBezTo>
                  <a:cubicBezTo>
                    <a:pt x="849319" y="716187"/>
                    <a:pt x="844284" y="717117"/>
                    <a:pt x="839521" y="718704"/>
                  </a:cubicBezTo>
                  <a:cubicBezTo>
                    <a:pt x="764909" y="715529"/>
                    <a:pt x="690135" y="715018"/>
                    <a:pt x="615684" y="709179"/>
                  </a:cubicBezTo>
                  <a:cubicBezTo>
                    <a:pt x="603583" y="708230"/>
                    <a:pt x="592811" y="694614"/>
                    <a:pt x="582346" y="690129"/>
                  </a:cubicBezTo>
                  <a:cubicBezTo>
                    <a:pt x="576330" y="687551"/>
                    <a:pt x="569506" y="687437"/>
                    <a:pt x="563296" y="685367"/>
                  </a:cubicBezTo>
                  <a:cubicBezTo>
                    <a:pt x="555186" y="682664"/>
                    <a:pt x="547421" y="679017"/>
                    <a:pt x="539484" y="675842"/>
                  </a:cubicBezTo>
                  <a:cubicBezTo>
                    <a:pt x="536309" y="671079"/>
                    <a:pt x="535079" y="664114"/>
                    <a:pt x="529959" y="661554"/>
                  </a:cubicBezTo>
                  <a:cubicBezTo>
                    <a:pt x="521322" y="657236"/>
                    <a:pt x="510853" y="658686"/>
                    <a:pt x="501384" y="656792"/>
                  </a:cubicBezTo>
                  <a:cubicBezTo>
                    <a:pt x="494966" y="655508"/>
                    <a:pt x="488684" y="653617"/>
                    <a:pt x="482334" y="652029"/>
                  </a:cubicBezTo>
                  <a:cubicBezTo>
                    <a:pt x="475984" y="647267"/>
                    <a:pt x="470383" y="641292"/>
                    <a:pt x="463284" y="637742"/>
                  </a:cubicBezTo>
                  <a:cubicBezTo>
                    <a:pt x="454304" y="633252"/>
                    <a:pt x="434709" y="628217"/>
                    <a:pt x="434709" y="628217"/>
                  </a:cubicBezTo>
                  <a:cubicBezTo>
                    <a:pt x="402999" y="596507"/>
                    <a:pt x="437150" y="626398"/>
                    <a:pt x="406134" y="609167"/>
                  </a:cubicBezTo>
                  <a:cubicBezTo>
                    <a:pt x="396127" y="603608"/>
                    <a:pt x="387084" y="596467"/>
                    <a:pt x="377559" y="590117"/>
                  </a:cubicBezTo>
                  <a:lnTo>
                    <a:pt x="363271" y="580592"/>
                  </a:lnTo>
                  <a:cubicBezTo>
                    <a:pt x="358509" y="577417"/>
                    <a:pt x="354103" y="573627"/>
                    <a:pt x="348984" y="571067"/>
                  </a:cubicBezTo>
                  <a:lnTo>
                    <a:pt x="329934" y="561542"/>
                  </a:lnTo>
                  <a:cubicBezTo>
                    <a:pt x="326759" y="556779"/>
                    <a:pt x="324879" y="550830"/>
                    <a:pt x="320409" y="547254"/>
                  </a:cubicBezTo>
                  <a:cubicBezTo>
                    <a:pt x="316489" y="544118"/>
                    <a:pt x="310611" y="544737"/>
                    <a:pt x="306121" y="542492"/>
                  </a:cubicBezTo>
                  <a:cubicBezTo>
                    <a:pt x="269184" y="524024"/>
                    <a:pt x="313467" y="540179"/>
                    <a:pt x="277546" y="528204"/>
                  </a:cubicBezTo>
                  <a:cubicBezTo>
                    <a:pt x="272784" y="523442"/>
                    <a:pt x="269107" y="517259"/>
                    <a:pt x="263259" y="513917"/>
                  </a:cubicBezTo>
                  <a:cubicBezTo>
                    <a:pt x="257576" y="510670"/>
                    <a:pt x="250225" y="511732"/>
                    <a:pt x="244209" y="509154"/>
                  </a:cubicBezTo>
                  <a:cubicBezTo>
                    <a:pt x="238948" y="506899"/>
                    <a:pt x="234684" y="502804"/>
                    <a:pt x="229921" y="499629"/>
                  </a:cubicBezTo>
                  <a:cubicBezTo>
                    <a:pt x="208620" y="467678"/>
                    <a:pt x="233712" y="498981"/>
                    <a:pt x="206109" y="480579"/>
                  </a:cubicBezTo>
                  <a:cubicBezTo>
                    <a:pt x="200505" y="476843"/>
                    <a:pt x="196935" y="470675"/>
                    <a:pt x="191821" y="466292"/>
                  </a:cubicBezTo>
                  <a:cubicBezTo>
                    <a:pt x="185794" y="461126"/>
                    <a:pt x="178384" y="457617"/>
                    <a:pt x="172771" y="452004"/>
                  </a:cubicBezTo>
                  <a:cubicBezTo>
                    <a:pt x="167158" y="446391"/>
                    <a:pt x="163098" y="439413"/>
                    <a:pt x="158484" y="432954"/>
                  </a:cubicBezTo>
                  <a:cubicBezTo>
                    <a:pt x="155157" y="428296"/>
                    <a:pt x="153006" y="422714"/>
                    <a:pt x="148959" y="418667"/>
                  </a:cubicBezTo>
                  <a:cubicBezTo>
                    <a:pt x="143346" y="413054"/>
                    <a:pt x="135936" y="409545"/>
                    <a:pt x="129909" y="404379"/>
                  </a:cubicBezTo>
                  <a:cubicBezTo>
                    <a:pt x="124795" y="399996"/>
                    <a:pt x="120384" y="394854"/>
                    <a:pt x="115621" y="390092"/>
                  </a:cubicBezTo>
                  <a:cubicBezTo>
                    <a:pt x="118796" y="385329"/>
                    <a:pt x="126534" y="381357"/>
                    <a:pt x="125146" y="375804"/>
                  </a:cubicBezTo>
                  <a:cubicBezTo>
                    <a:pt x="123929" y="370934"/>
                    <a:pt x="115349" y="373287"/>
                    <a:pt x="110859" y="371042"/>
                  </a:cubicBezTo>
                  <a:cubicBezTo>
                    <a:pt x="93119" y="362172"/>
                    <a:pt x="98086" y="360397"/>
                    <a:pt x="82284" y="347229"/>
                  </a:cubicBezTo>
                  <a:cubicBezTo>
                    <a:pt x="69975" y="336971"/>
                    <a:pt x="68027" y="337714"/>
                    <a:pt x="53709" y="332942"/>
                  </a:cubicBezTo>
                  <a:cubicBezTo>
                    <a:pt x="44184" y="326592"/>
                    <a:pt x="31484" y="323417"/>
                    <a:pt x="25134" y="313892"/>
                  </a:cubicBezTo>
                  <a:cubicBezTo>
                    <a:pt x="21959" y="309129"/>
                    <a:pt x="19656" y="303651"/>
                    <a:pt x="15609" y="299604"/>
                  </a:cubicBezTo>
                  <a:cubicBezTo>
                    <a:pt x="0" y="283995"/>
                    <a:pt x="14815" y="283729"/>
                    <a:pt x="15609" y="266267"/>
                  </a:cubicBezTo>
                  <a:close/>
                </a:path>
              </a:pathLst>
            </a:custGeom>
            <a:solidFill>
              <a:schemeClr val="bg1"/>
            </a:solidFill>
            <a:ln w="9525" algn="ctr">
              <a:noFill/>
              <a:round/>
              <a:headEnd/>
              <a:tailEnd/>
            </a:ln>
          </p:spPr>
          <p:txBody>
            <a:bodyPr/>
            <a:lstStyle/>
            <a:p>
              <a:pPr eaLnBrk="0" hangingPunct="0"/>
              <a:endParaRPr lang="en-US"/>
            </a:p>
          </p:txBody>
        </p:sp>
      </p:grpSp>
      <p:sp>
        <p:nvSpPr>
          <p:cNvPr id="45073" name="Footer Placeholder 3"/>
          <p:cNvSpPr txBox="1">
            <a:spLocks/>
          </p:cNvSpPr>
          <p:nvPr/>
        </p:nvSpPr>
        <p:spPr bwMode="auto">
          <a:xfrm>
            <a:off x="4092575" y="6357938"/>
            <a:ext cx="4953000" cy="304800"/>
          </a:xfrm>
          <a:prstGeom prst="rect">
            <a:avLst/>
          </a:prstGeom>
          <a:noFill/>
          <a:ln w="9525">
            <a:noFill/>
            <a:miter lim="800000"/>
            <a:headEnd/>
            <a:tailEnd/>
          </a:ln>
        </p:spPr>
        <p:txBody>
          <a:bodyPr/>
          <a:lstStyle/>
          <a:p>
            <a:pPr algn="r" eaLnBrk="0" hangingPunct="0"/>
            <a:r>
              <a:rPr lang="en-US" sz="1200" i="0">
                <a:solidFill>
                  <a:schemeClr val="bg1"/>
                </a:solidFill>
              </a:rPr>
              <a:t>IU UniCom Project</a:t>
            </a:r>
            <a:endParaRPr lang="en-US" sz="14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 calcmode="lin" valueType="num">
                                      <p:cBhvr>
                                        <p:cTn id="7" dur="500" fill="hold"/>
                                        <p:tgtEl>
                                          <p:spTgt spid="147"/>
                                        </p:tgtEl>
                                        <p:attrNameLst>
                                          <p:attrName>ppt_w</p:attrName>
                                        </p:attrNameLst>
                                      </p:cBhvr>
                                      <p:tavLst>
                                        <p:tav tm="0">
                                          <p:val>
                                            <p:fltVal val="0"/>
                                          </p:val>
                                        </p:tav>
                                        <p:tav tm="100000">
                                          <p:val>
                                            <p:strVal val="#ppt_w"/>
                                          </p:val>
                                        </p:tav>
                                      </p:tavLst>
                                    </p:anim>
                                    <p:anim calcmode="lin" valueType="num">
                                      <p:cBhvr>
                                        <p:cTn id="8" dur="500" fill="hold"/>
                                        <p:tgtEl>
                                          <p:spTgt spid="147"/>
                                        </p:tgtEl>
                                        <p:attrNameLst>
                                          <p:attrName>ppt_h</p:attrName>
                                        </p:attrNameLst>
                                      </p:cBhvr>
                                      <p:tavLst>
                                        <p:tav tm="0">
                                          <p:val>
                                            <p:fltVal val="0"/>
                                          </p:val>
                                        </p:tav>
                                        <p:tav tm="100000">
                                          <p:val>
                                            <p:strVal val="#ppt_h"/>
                                          </p:val>
                                        </p:tav>
                                      </p:tavLst>
                                    </p:anim>
                                    <p:animEffect transition="in" filter="fade">
                                      <p:cBhvr>
                                        <p:cTn id="9" dur="500"/>
                                        <p:tgtEl>
                                          <p:spTgt spid="147"/>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5" fill="hold" nodeType="click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blinds(vertical)">
                                      <p:cBhvr>
                                        <p:cTn id="14" dur="1000"/>
                                        <p:tgtEl>
                                          <p:spTgt spid="70"/>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5" fill="hold" nodeType="click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blinds(vertical)">
                                      <p:cBhvr>
                                        <p:cTn id="19" dur="500"/>
                                        <p:tgtEl>
                                          <p:spTgt spid="7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wipe(left)">
                                      <p:cBhvr>
                                        <p:cTn id="24" dur="500"/>
                                        <p:tgtEl>
                                          <p:spTgt spid="7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86"/>
                                        </p:tgtEl>
                                        <p:attrNameLst>
                                          <p:attrName>style.visibility</p:attrName>
                                        </p:attrNameLst>
                                      </p:cBhvr>
                                      <p:to>
                                        <p:strVal val="visible"/>
                                      </p:to>
                                    </p:set>
                                    <p:animEffect transition="in" filter="wipe(right)">
                                      <p:cBhvr>
                                        <p:cTn id="29" dur="500"/>
                                        <p:tgtEl>
                                          <p:spTgt spid="86"/>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2000"/>
                                        <p:tgtEl>
                                          <p:spTgt spid="74"/>
                                        </p:tgtEl>
                                      </p:cBhvr>
                                    </p:animEffect>
                                  </p:childTnLst>
                                </p:cTn>
                              </p:par>
                            </p:childTnLst>
                          </p:cTn>
                        </p:par>
                        <p:par>
                          <p:cTn id="34" fill="hold">
                            <p:stCondLst>
                              <p:cond delay="2500"/>
                            </p:stCondLst>
                            <p:childTnLst>
                              <p:par>
                                <p:cTn id="35" presetID="26" presetClass="emph" presetSubtype="0" fill="hold" nodeType="afterEffect">
                                  <p:stCondLst>
                                    <p:cond delay="0"/>
                                  </p:stCondLst>
                                  <p:childTnLst>
                                    <p:animEffect transition="out" filter="fade">
                                      <p:cBhvr>
                                        <p:cTn id="36" dur="500" tmFilter="0, 0; .2, .5; .8, .5; 1, 0"/>
                                        <p:tgtEl>
                                          <p:spTgt spid="74"/>
                                        </p:tgtEl>
                                      </p:cBhvr>
                                    </p:animEffect>
                                    <p:animScale>
                                      <p:cBhvr>
                                        <p:cTn id="37" dur="250" autoRev="1" fill="hold"/>
                                        <p:tgtEl>
                                          <p:spTgt spid="74"/>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87"/>
                                        </p:tgtEl>
                                        <p:attrNameLst>
                                          <p:attrName>style.visibility</p:attrName>
                                        </p:attrNameLst>
                                      </p:cBhvr>
                                      <p:to>
                                        <p:strVal val="visible"/>
                                      </p:to>
                                    </p:set>
                                    <p:animEffect transition="in" filter="wipe(right)">
                                      <p:cBhvr>
                                        <p:cTn id="42" dur="500"/>
                                        <p:tgtEl>
                                          <p:spTgt spid="8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9"/>
                                        </p:tgtEl>
                                        <p:attrNameLst>
                                          <p:attrName>style.visibility</p:attrName>
                                        </p:attrNameLst>
                                      </p:cBhvr>
                                      <p:to>
                                        <p:strVal val="visible"/>
                                      </p:to>
                                    </p:set>
                                    <p:animEffect transition="in" filter="fade">
                                      <p:cBhvr>
                                        <p:cTn id="47" dur="2000"/>
                                        <p:tgtEl>
                                          <p:spTgt spid="8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0"/>
                                        </p:tgtEl>
                                        <p:attrNameLst>
                                          <p:attrName>style.visibility</p:attrName>
                                        </p:attrNameLst>
                                      </p:cBhvr>
                                      <p:to>
                                        <p:strVal val="visible"/>
                                      </p:to>
                                    </p:set>
                                    <p:animEffect transition="in" filter="fade">
                                      <p:cBhvr>
                                        <p:cTn id="52" dur="2000"/>
                                        <p:tgtEl>
                                          <p:spTgt spid="9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100"/>
                                        </p:tgtEl>
                                        <p:attrNameLst>
                                          <p:attrName>style.visibility</p:attrName>
                                        </p:attrNameLst>
                                      </p:cBhvr>
                                      <p:to>
                                        <p:strVal val="visible"/>
                                      </p:to>
                                    </p:set>
                                    <p:animEffect transition="in" filter="wipe(right)">
                                      <p:cBhvr>
                                        <p:cTn id="62" dur="500"/>
                                        <p:tgtEl>
                                          <p:spTgt spid="100"/>
                                        </p:tgtEl>
                                      </p:cBhvr>
                                    </p:animEffect>
                                  </p:childTnLst>
                                </p:cTn>
                              </p:par>
                            </p:childTnLst>
                          </p:cTn>
                        </p:par>
                        <p:par>
                          <p:cTn id="63" fill="hold">
                            <p:stCondLst>
                              <p:cond delay="500"/>
                            </p:stCondLst>
                            <p:childTnLst>
                              <p:par>
                                <p:cTn id="64" presetID="10" presetClass="entr" presetSubtype="0" fill="hold" nodeType="afterEffect">
                                  <p:stCondLst>
                                    <p:cond delay="0"/>
                                  </p:stCondLst>
                                  <p:childTnLst>
                                    <p:set>
                                      <p:cBhvr>
                                        <p:cTn id="65" dur="1" fill="hold">
                                          <p:stCondLst>
                                            <p:cond delay="0"/>
                                          </p:stCondLst>
                                        </p:cTn>
                                        <p:tgtEl>
                                          <p:spTgt spid="125"/>
                                        </p:tgtEl>
                                        <p:attrNameLst>
                                          <p:attrName>style.visibility</p:attrName>
                                        </p:attrNameLst>
                                      </p:cBhvr>
                                      <p:to>
                                        <p:strVal val="visible"/>
                                      </p:to>
                                    </p:set>
                                    <p:animEffect transition="in" filter="fade">
                                      <p:cBhvr>
                                        <p:cTn id="66" dur="20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4"/>
          <p:cNvSpPr>
            <a:spLocks noGrp="1"/>
          </p:cNvSpPr>
          <p:nvPr>
            <p:ph type="title"/>
          </p:nvPr>
        </p:nvSpPr>
        <p:spPr>
          <a:xfrm>
            <a:off x="457200" y="273050"/>
            <a:ext cx="3590925" cy="1162050"/>
          </a:xfrm>
        </p:spPr>
        <p:txBody>
          <a:bodyPr/>
          <a:lstStyle/>
          <a:p>
            <a:pPr eaLnBrk="1" hangingPunct="1"/>
            <a:r>
              <a:rPr lang="en-US" sz="2800" smtClean="0"/>
              <a:t>Indiana University Demographics</a:t>
            </a:r>
          </a:p>
        </p:txBody>
      </p:sp>
      <p:sp>
        <p:nvSpPr>
          <p:cNvPr id="18434" name="Text Placeholder 5"/>
          <p:cNvSpPr>
            <a:spLocks noGrp="1"/>
          </p:cNvSpPr>
          <p:nvPr>
            <p:ph type="body" sz="half" idx="2"/>
          </p:nvPr>
        </p:nvSpPr>
        <p:spPr>
          <a:xfrm>
            <a:off x="457200" y="1435100"/>
            <a:ext cx="3541713" cy="4691063"/>
          </a:xfrm>
        </p:spPr>
        <p:txBody>
          <a:bodyPr/>
          <a:lstStyle/>
          <a:p>
            <a:pPr indent="-457200" eaLnBrk="1" hangingPunct="1">
              <a:spcBef>
                <a:spcPts val="975"/>
              </a:spcBef>
              <a:buFontTx/>
              <a:buChar char="•"/>
            </a:pPr>
            <a:r>
              <a:rPr lang="en-US" sz="2400" smtClean="0"/>
              <a:t>8 Campuses in IN</a:t>
            </a:r>
          </a:p>
          <a:p>
            <a:pPr lvl="2" indent="-457200" eaLnBrk="1" hangingPunct="1">
              <a:spcBef>
                <a:spcPts val="975"/>
              </a:spcBef>
              <a:buFont typeface="Wingdings" pitchFamily="2" charset="2"/>
              <a:buChar char="Ø"/>
            </a:pPr>
            <a:r>
              <a:rPr lang="en-US" sz="2000" smtClean="0"/>
              <a:t>Bloomington, Fort Wayne, Gary, Indianapolis, Kokomo, New Albany, Richmond, &amp; South Bend</a:t>
            </a:r>
          </a:p>
          <a:p>
            <a:pPr indent="-457200" eaLnBrk="1" hangingPunct="1">
              <a:spcBef>
                <a:spcPts val="975"/>
              </a:spcBef>
              <a:buFontTx/>
              <a:buChar char="•"/>
            </a:pPr>
            <a:r>
              <a:rPr lang="en-US" sz="2400" smtClean="0"/>
              <a:t>Population</a:t>
            </a:r>
          </a:p>
          <a:p>
            <a:pPr lvl="2" indent="-457200" eaLnBrk="1" hangingPunct="1">
              <a:spcBef>
                <a:spcPts val="975"/>
              </a:spcBef>
              <a:buFont typeface="Wingdings" pitchFamily="2" charset="2"/>
              <a:buChar char="Ø"/>
            </a:pPr>
            <a:r>
              <a:rPr lang="en-US" sz="2000" smtClean="0"/>
              <a:t>Enrolled Students – 99,122</a:t>
            </a:r>
          </a:p>
          <a:p>
            <a:pPr lvl="2" indent="-457200" eaLnBrk="1" hangingPunct="1">
              <a:spcBef>
                <a:spcPts val="975"/>
              </a:spcBef>
              <a:buFont typeface="Wingdings" pitchFamily="2" charset="2"/>
              <a:buChar char="Ø"/>
            </a:pPr>
            <a:r>
              <a:rPr lang="en-US" sz="2000" smtClean="0"/>
              <a:t>Faculty and Staff – 33,789</a:t>
            </a:r>
          </a:p>
          <a:p>
            <a:pPr indent="-457200" eaLnBrk="1" hangingPunct="1">
              <a:spcBef>
                <a:spcPts val="975"/>
              </a:spcBef>
            </a:pPr>
            <a:endParaRPr lang="en-US" sz="2400" smtClean="0"/>
          </a:p>
        </p:txBody>
      </p:sp>
      <p:pic>
        <p:nvPicPr>
          <p:cNvPr id="18435" name="Picture 2"/>
          <p:cNvPicPr>
            <a:picLocks noGrp="1" noChangeAspect="1" noChangeArrowheads="1"/>
          </p:cNvPicPr>
          <p:nvPr>
            <p:ph idx="1"/>
          </p:nvPr>
        </p:nvPicPr>
        <p:blipFill>
          <a:blip r:embed="rId2"/>
          <a:srcRect/>
          <a:stretch>
            <a:fillRect/>
          </a:stretch>
        </p:blipFill>
        <p:spPr>
          <a:xfrm>
            <a:off x="4265613" y="1452563"/>
            <a:ext cx="4024312" cy="2927350"/>
          </a:xfrm>
        </p:spPr>
      </p:pic>
      <p:sp>
        <p:nvSpPr>
          <p:cNvPr id="18436" name="Footer Placeholder 3"/>
          <p:cNvSpPr>
            <a:spLocks noGrp="1"/>
          </p:cNvSpPr>
          <p:nvPr>
            <p:ph type="ftr" sz="quarter" idx="11"/>
          </p:nvPr>
        </p:nvSpPr>
        <p:spPr>
          <a:xfrm>
            <a:off x="4092575" y="6357938"/>
            <a:ext cx="4953000" cy="304800"/>
          </a:xfrm>
          <a:noFill/>
        </p:spPr>
        <p:txBody>
          <a:bodyPr/>
          <a:lstStyle/>
          <a:p>
            <a:pPr algn="r"/>
            <a:r>
              <a:rPr lang="en-US">
                <a:solidFill>
                  <a:schemeClr val="bg1"/>
                </a:solidFill>
                <a:ea typeface="ＭＳ Ｐゴシック"/>
                <a:cs typeface="ＭＳ Ｐゴシック"/>
              </a:rPr>
              <a:t>IU UniCom Project</a:t>
            </a:r>
            <a:endParaRPr lang="en-US" sz="1400" i="1">
              <a:solidFill>
                <a:schemeClr val="bg1"/>
              </a:solidFill>
              <a:ea typeface="ＭＳ Ｐゴシック"/>
              <a:cs typeface="ＭＳ Ｐゴシック"/>
            </a:endParaRPr>
          </a:p>
        </p:txBody>
      </p:sp>
    </p:spTree>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a:spLocks noGrp="1" noChangeArrowheads="1"/>
          </p:cNvSpPr>
          <p:nvPr>
            <p:ph type="title" idx="4294967295"/>
          </p:nvPr>
        </p:nvSpPr>
        <p:spPr>
          <a:xfrm>
            <a:off x="341313" y="476250"/>
            <a:ext cx="7110412" cy="1143000"/>
          </a:xfrm>
        </p:spPr>
        <p:txBody>
          <a:bodyPr/>
          <a:lstStyle/>
          <a:p>
            <a:pPr eaLnBrk="1" hangingPunct="1"/>
            <a:r>
              <a:rPr lang="en-US" smtClean="0"/>
              <a:t>What is the IU UniCom Project?</a:t>
            </a:r>
          </a:p>
        </p:txBody>
      </p:sp>
      <p:sp>
        <p:nvSpPr>
          <p:cNvPr id="19458" name="Rectangle 5"/>
          <p:cNvSpPr>
            <a:spLocks noGrp="1" noChangeArrowheads="1"/>
          </p:cNvSpPr>
          <p:nvPr>
            <p:ph type="body" idx="4294967295"/>
          </p:nvPr>
        </p:nvSpPr>
        <p:spPr>
          <a:xfrm>
            <a:off x="950913" y="1557338"/>
            <a:ext cx="7110412" cy="4038600"/>
          </a:xfrm>
        </p:spPr>
        <p:txBody>
          <a:bodyPr/>
          <a:lstStyle/>
          <a:p>
            <a:pPr eaLnBrk="1" hangingPunct="1"/>
            <a:r>
              <a:rPr lang="en-US" b="1" u="sng" smtClean="0">
                <a:latin typeface="Comic Sans MS" pitchFamily="66" charset="0"/>
              </a:rPr>
              <a:t>Uni</a:t>
            </a:r>
            <a:r>
              <a:rPr lang="en-US" smtClean="0"/>
              <a:t>fied </a:t>
            </a:r>
            <a:r>
              <a:rPr lang="en-US" b="1" u="sng" smtClean="0">
                <a:latin typeface="Comic Sans MS" pitchFamily="66" charset="0"/>
              </a:rPr>
              <a:t>Com</a:t>
            </a:r>
            <a:r>
              <a:rPr lang="en-US" smtClean="0"/>
              <a:t>munications – the IU brand name for the integration of MS Office Communications Server 2007 (OCS) and the Nortel CS2100 PBX software</a:t>
            </a:r>
          </a:p>
          <a:p>
            <a:pPr eaLnBrk="1" hangingPunct="1"/>
            <a:r>
              <a:rPr lang="en-US" smtClean="0"/>
              <a:t>Innovative Communications Alliance –     collaboration between Nortel and Microsoft to deliver voice, video, and data communications on a single unified communications platform</a:t>
            </a:r>
          </a:p>
        </p:txBody>
      </p:sp>
      <p:sp>
        <p:nvSpPr>
          <p:cNvPr id="19459" name="Footer Placeholder 3"/>
          <p:cNvSpPr>
            <a:spLocks noGrp="1"/>
          </p:cNvSpPr>
          <p:nvPr>
            <p:ph type="ftr" sz="quarter" idx="11"/>
          </p:nvPr>
        </p:nvSpPr>
        <p:spPr>
          <a:xfrm>
            <a:off x="4092575" y="6357938"/>
            <a:ext cx="4953000" cy="304800"/>
          </a:xfrm>
          <a:noFill/>
        </p:spPr>
        <p:txBody>
          <a:bodyPr/>
          <a:lstStyle/>
          <a:p>
            <a:pPr algn="r"/>
            <a:r>
              <a:rPr lang="en-US">
                <a:solidFill>
                  <a:schemeClr val="bg1"/>
                </a:solidFill>
                <a:ea typeface="ＭＳ Ｐゴシック"/>
                <a:cs typeface="ＭＳ Ｐゴシック"/>
              </a:rPr>
              <a:t>IU UniCom Project</a:t>
            </a:r>
            <a:endParaRPr lang="en-US" sz="1400" i="1">
              <a:solidFill>
                <a:schemeClr val="bg1"/>
              </a:solidFill>
              <a:ea typeface="ＭＳ Ｐゴシック"/>
              <a:cs typeface="ＭＳ Ｐゴシック"/>
            </a:endParaRPr>
          </a:p>
        </p:txBody>
      </p:sp>
    </p:spTree>
  </p:cSld>
  <p:clrMapOvr>
    <a:masterClrMapping/>
  </p:clrMapOvr>
  <p:transition spd="med" advClick="0" advTm="15000">
    <p:checke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80988" y="506413"/>
            <a:ext cx="7110412" cy="636587"/>
          </a:xfrm>
        </p:spPr>
        <p:txBody>
          <a:bodyPr/>
          <a:lstStyle/>
          <a:p>
            <a:pPr eaLnBrk="1" hangingPunct="1"/>
            <a:r>
              <a:rPr lang="en-US" smtClean="0"/>
              <a:t>Why?</a:t>
            </a:r>
          </a:p>
        </p:txBody>
      </p:sp>
      <p:sp>
        <p:nvSpPr>
          <p:cNvPr id="6" name="Rectangle 3"/>
          <p:cNvSpPr txBox="1">
            <a:spLocks noChangeArrowheads="1"/>
          </p:cNvSpPr>
          <p:nvPr/>
        </p:nvSpPr>
        <p:spPr bwMode="auto">
          <a:xfrm>
            <a:off x="828675" y="1543050"/>
            <a:ext cx="7848600" cy="4371975"/>
          </a:xfrm>
          <a:prstGeom prst="rect">
            <a:avLst/>
          </a:prstGeom>
          <a:noFill/>
          <a:ln w="9525">
            <a:noFill/>
            <a:miter lim="800000"/>
            <a:headEnd/>
            <a:tailEnd/>
          </a:ln>
        </p:spPr>
        <p:txBody>
          <a:bodyPr/>
          <a:lstStyle/>
          <a:p>
            <a:pPr marL="342900" indent="-342900">
              <a:lnSpc>
                <a:spcPct val="90000"/>
              </a:lnSpc>
              <a:spcBef>
                <a:spcPct val="20000"/>
              </a:spcBef>
              <a:buFontTx/>
              <a:buChar char="•"/>
              <a:defRPr/>
            </a:pPr>
            <a:r>
              <a:rPr lang="en-US" i="0" kern="0" dirty="0">
                <a:latin typeface="+mn-lt"/>
                <a:ea typeface="+mn-ea"/>
                <a:cs typeface="+mn-cs"/>
              </a:rPr>
              <a:t>Campus saturated with mobile devices</a:t>
            </a:r>
          </a:p>
          <a:p>
            <a:pPr marL="800100" lvl="1" indent="-342900">
              <a:lnSpc>
                <a:spcPct val="90000"/>
              </a:lnSpc>
              <a:spcBef>
                <a:spcPct val="20000"/>
              </a:spcBef>
              <a:buFont typeface="Wingdings" pitchFamily="2" charset="2"/>
              <a:buChar char="Ø"/>
              <a:defRPr/>
            </a:pPr>
            <a:r>
              <a:rPr lang="en-US" sz="2000" i="0" kern="0" dirty="0">
                <a:latin typeface="+mn-lt"/>
                <a:ea typeface="+mn-ea"/>
                <a:cs typeface="+mn-cs"/>
              </a:rPr>
              <a:t>Faculty, staff and students increasingly mobile </a:t>
            </a:r>
          </a:p>
          <a:p>
            <a:pPr marL="800100" lvl="1" indent="-342900">
              <a:lnSpc>
                <a:spcPct val="90000"/>
              </a:lnSpc>
              <a:spcBef>
                <a:spcPct val="20000"/>
              </a:spcBef>
              <a:buFont typeface="Wingdings" pitchFamily="2" charset="2"/>
              <a:buChar char="Ø"/>
              <a:defRPr/>
            </a:pPr>
            <a:r>
              <a:rPr lang="en-US" sz="2000" i="0" kern="0" dirty="0">
                <a:latin typeface="+mn-lt"/>
                <a:ea typeface="+mn-ea"/>
                <a:cs typeface="+mn-cs"/>
              </a:rPr>
              <a:t>Students disinterested in campus telephony</a:t>
            </a:r>
          </a:p>
          <a:p>
            <a:pPr marL="342900" indent="-342900">
              <a:lnSpc>
                <a:spcPct val="90000"/>
              </a:lnSpc>
              <a:spcBef>
                <a:spcPct val="20000"/>
              </a:spcBef>
              <a:buFontTx/>
              <a:buChar char="•"/>
              <a:defRPr/>
            </a:pPr>
            <a:r>
              <a:rPr lang="en-US" i="0" kern="0" dirty="0">
                <a:latin typeface="+mn-lt"/>
                <a:ea typeface="+mn-ea"/>
                <a:cs typeface="+mn-cs"/>
              </a:rPr>
              <a:t>Diminishing office &amp; meeting room space</a:t>
            </a:r>
          </a:p>
          <a:p>
            <a:pPr marL="342900" indent="-342900">
              <a:lnSpc>
                <a:spcPct val="90000"/>
              </a:lnSpc>
              <a:spcBef>
                <a:spcPct val="20000"/>
              </a:spcBef>
              <a:buFontTx/>
              <a:buChar char="•"/>
              <a:defRPr/>
            </a:pPr>
            <a:r>
              <a:rPr lang="en-US" i="0" kern="0" dirty="0">
                <a:latin typeface="+mn-lt"/>
                <a:ea typeface="+mn-ea"/>
                <a:cs typeface="+mn-cs"/>
              </a:rPr>
              <a:t>Physically dispersed, “time shifted” work force</a:t>
            </a:r>
          </a:p>
          <a:p>
            <a:pPr marL="342900" indent="-342900">
              <a:lnSpc>
                <a:spcPct val="90000"/>
              </a:lnSpc>
              <a:spcBef>
                <a:spcPct val="20000"/>
              </a:spcBef>
              <a:buFontTx/>
              <a:buChar char="•"/>
              <a:defRPr/>
            </a:pPr>
            <a:r>
              <a:rPr lang="en-US" i="0" kern="0" dirty="0">
                <a:latin typeface="+mn-lt"/>
                <a:ea typeface="+mn-ea"/>
                <a:cs typeface="+mn-cs"/>
              </a:rPr>
              <a:t>Overloaded Email storage (file management)</a:t>
            </a:r>
          </a:p>
          <a:p>
            <a:pPr marL="342900" indent="-342900">
              <a:lnSpc>
                <a:spcPct val="90000"/>
              </a:lnSpc>
              <a:spcBef>
                <a:spcPct val="20000"/>
              </a:spcBef>
              <a:buFontTx/>
              <a:buChar char="•"/>
              <a:defRPr/>
            </a:pPr>
            <a:r>
              <a:rPr lang="en-US" i="0" kern="0" dirty="0">
                <a:latin typeface="+mn-lt"/>
                <a:ea typeface="+mn-ea"/>
                <a:cs typeface="+mn-cs"/>
              </a:rPr>
              <a:t>Cost of supporting multiple vendor solutions:</a:t>
            </a:r>
          </a:p>
          <a:p>
            <a:pPr marL="800100" lvl="1" indent="-342900">
              <a:lnSpc>
                <a:spcPct val="90000"/>
              </a:lnSpc>
              <a:spcBef>
                <a:spcPct val="20000"/>
              </a:spcBef>
              <a:buFont typeface="Wingdings" pitchFamily="2" charset="2"/>
              <a:buChar char="Ø"/>
              <a:defRPr/>
            </a:pPr>
            <a:r>
              <a:rPr lang="en-US" sz="2000" i="0" kern="0" dirty="0">
                <a:latin typeface="+mn-lt"/>
                <a:ea typeface="+mn-ea"/>
                <a:cs typeface="+mn-cs"/>
              </a:rPr>
              <a:t>Email</a:t>
            </a:r>
          </a:p>
          <a:p>
            <a:pPr marL="800100" lvl="1" indent="-342900">
              <a:lnSpc>
                <a:spcPct val="90000"/>
              </a:lnSpc>
              <a:spcBef>
                <a:spcPct val="20000"/>
              </a:spcBef>
              <a:buFont typeface="Wingdings" pitchFamily="2" charset="2"/>
              <a:buChar char="Ø"/>
              <a:defRPr/>
            </a:pPr>
            <a:r>
              <a:rPr lang="en-US" sz="2000" i="0" kern="0" dirty="0">
                <a:latin typeface="+mn-lt"/>
                <a:ea typeface="+mn-ea"/>
                <a:cs typeface="+mn-cs"/>
              </a:rPr>
              <a:t>Voicemail</a:t>
            </a:r>
          </a:p>
          <a:p>
            <a:pPr marL="800100" lvl="1" indent="-342900">
              <a:lnSpc>
                <a:spcPct val="90000"/>
              </a:lnSpc>
              <a:spcBef>
                <a:spcPct val="20000"/>
              </a:spcBef>
              <a:buFont typeface="Wingdings" pitchFamily="2" charset="2"/>
              <a:buChar char="Ø"/>
              <a:defRPr/>
            </a:pPr>
            <a:r>
              <a:rPr lang="en-US" sz="2000" i="0" kern="0" dirty="0">
                <a:latin typeface="+mn-lt"/>
                <a:ea typeface="+mn-ea"/>
                <a:cs typeface="+mn-cs"/>
              </a:rPr>
              <a:t>IM &amp; conferencing</a:t>
            </a:r>
          </a:p>
          <a:p>
            <a:pPr marL="342900" indent="-342900">
              <a:lnSpc>
                <a:spcPct val="90000"/>
              </a:lnSpc>
              <a:spcBef>
                <a:spcPct val="20000"/>
              </a:spcBef>
              <a:buFontTx/>
              <a:buChar char="•"/>
              <a:defRPr/>
            </a:pPr>
            <a:r>
              <a:rPr lang="en-US" i="0" kern="0" dirty="0">
                <a:latin typeface="+mn-lt"/>
                <a:ea typeface="+mn-ea"/>
                <a:cs typeface="+mn-cs"/>
              </a:rPr>
              <a:t>Interest from many directions to move to VoIP</a:t>
            </a:r>
          </a:p>
          <a:p>
            <a:pPr marL="342900" indent="-342900">
              <a:lnSpc>
                <a:spcPct val="90000"/>
              </a:lnSpc>
              <a:spcBef>
                <a:spcPct val="20000"/>
              </a:spcBef>
              <a:buFontTx/>
              <a:buChar char="•"/>
              <a:defRPr/>
            </a:pPr>
            <a:endParaRPr lang="en-US" sz="2200" i="0" kern="0" dirty="0">
              <a:latin typeface="+mn-lt"/>
              <a:ea typeface="+mn-ea"/>
              <a:cs typeface="+mn-cs"/>
            </a:endParaRPr>
          </a:p>
        </p:txBody>
      </p:sp>
      <p:sp>
        <p:nvSpPr>
          <p:cNvPr id="8" name="Rectangle 2"/>
          <p:cNvSpPr txBox="1">
            <a:spLocks noChangeArrowheads="1"/>
          </p:cNvSpPr>
          <p:nvPr/>
        </p:nvSpPr>
        <p:spPr bwMode="auto">
          <a:xfrm>
            <a:off x="814388" y="995363"/>
            <a:ext cx="7110412" cy="636587"/>
          </a:xfrm>
          <a:prstGeom prst="rect">
            <a:avLst/>
          </a:prstGeom>
          <a:noFill/>
          <a:ln w="9525">
            <a:noFill/>
            <a:miter lim="800000"/>
            <a:headEnd/>
            <a:tailEnd/>
          </a:ln>
        </p:spPr>
        <p:txBody>
          <a:bodyPr anchor="ctr"/>
          <a:lstStyle/>
          <a:p>
            <a:pPr>
              <a:defRPr/>
            </a:pPr>
            <a:r>
              <a:rPr lang="en-US" b="1" i="0" u="sng" kern="0" dirty="0">
                <a:solidFill>
                  <a:schemeClr val="accent1"/>
                </a:solidFill>
                <a:latin typeface="+mj-lt"/>
                <a:ea typeface="+mj-ea"/>
                <a:cs typeface="+mj-cs"/>
              </a:rPr>
              <a:t>Underlying Factors</a:t>
            </a:r>
          </a:p>
        </p:txBody>
      </p:sp>
      <p:sp>
        <p:nvSpPr>
          <p:cNvPr id="21508" name="Footer Placeholder 3"/>
          <p:cNvSpPr txBox="1">
            <a:spLocks/>
          </p:cNvSpPr>
          <p:nvPr/>
        </p:nvSpPr>
        <p:spPr bwMode="auto">
          <a:xfrm>
            <a:off x="4092575" y="6357938"/>
            <a:ext cx="4953000" cy="304800"/>
          </a:xfrm>
          <a:prstGeom prst="rect">
            <a:avLst/>
          </a:prstGeom>
          <a:noFill/>
          <a:ln w="9525">
            <a:noFill/>
            <a:miter lim="800000"/>
            <a:headEnd/>
            <a:tailEnd/>
          </a:ln>
        </p:spPr>
        <p:txBody>
          <a:bodyPr/>
          <a:lstStyle/>
          <a:p>
            <a:pPr algn="r" eaLnBrk="0" hangingPunct="0"/>
            <a:r>
              <a:rPr lang="en-US" sz="1200" i="0">
                <a:solidFill>
                  <a:schemeClr val="bg1"/>
                </a:solidFill>
              </a:rPr>
              <a:t>IU UniCom Project</a:t>
            </a:r>
            <a:endParaRPr lang="en-US" sz="140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280988" y="457200"/>
            <a:ext cx="7110412" cy="636588"/>
          </a:xfrm>
        </p:spPr>
        <p:txBody>
          <a:bodyPr/>
          <a:lstStyle/>
          <a:p>
            <a:pPr eaLnBrk="1" hangingPunct="1"/>
            <a:r>
              <a:rPr lang="en-US" smtClean="0"/>
              <a:t>How?</a:t>
            </a:r>
          </a:p>
        </p:txBody>
      </p:sp>
      <p:sp>
        <p:nvSpPr>
          <p:cNvPr id="7" name="Rectangle 2"/>
          <p:cNvSpPr txBox="1">
            <a:spLocks noChangeArrowheads="1"/>
          </p:cNvSpPr>
          <p:nvPr/>
        </p:nvSpPr>
        <p:spPr bwMode="auto">
          <a:xfrm>
            <a:off x="814388" y="914400"/>
            <a:ext cx="7110412" cy="636588"/>
          </a:xfrm>
          <a:prstGeom prst="rect">
            <a:avLst/>
          </a:prstGeom>
          <a:noFill/>
          <a:ln w="9525">
            <a:noFill/>
            <a:miter lim="800000"/>
            <a:headEnd/>
            <a:tailEnd/>
          </a:ln>
        </p:spPr>
        <p:txBody>
          <a:bodyPr anchor="ctr"/>
          <a:lstStyle/>
          <a:p>
            <a:pPr>
              <a:defRPr/>
            </a:pPr>
            <a:r>
              <a:rPr lang="en-US" b="1" i="0" u="sng" kern="0" dirty="0">
                <a:solidFill>
                  <a:schemeClr val="accent1"/>
                </a:solidFill>
                <a:latin typeface="+mj-lt"/>
                <a:ea typeface="+mj-ea"/>
                <a:cs typeface="+mj-cs"/>
              </a:rPr>
              <a:t>Addressing the Issues</a:t>
            </a:r>
          </a:p>
        </p:txBody>
      </p:sp>
      <p:sp>
        <p:nvSpPr>
          <p:cNvPr id="8" name="Rectangle 7"/>
          <p:cNvSpPr txBox="1">
            <a:spLocks noChangeArrowheads="1"/>
          </p:cNvSpPr>
          <p:nvPr/>
        </p:nvSpPr>
        <p:spPr bwMode="auto">
          <a:xfrm>
            <a:off x="838200" y="1447800"/>
            <a:ext cx="7467600" cy="3352800"/>
          </a:xfrm>
          <a:prstGeom prst="rect">
            <a:avLst/>
          </a:prstGeom>
          <a:noFill/>
          <a:ln w="9525">
            <a:noFill/>
            <a:miter lim="800000"/>
            <a:headEnd/>
            <a:tailEnd/>
          </a:ln>
        </p:spPr>
        <p:txBody>
          <a:bodyPr/>
          <a:lstStyle/>
          <a:p>
            <a:pPr marL="342900" indent="-342900">
              <a:spcBef>
                <a:spcPct val="20000"/>
              </a:spcBef>
              <a:buFontTx/>
              <a:buChar char="•"/>
              <a:defRPr/>
            </a:pPr>
            <a:r>
              <a:rPr lang="en-US" i="0" kern="0" dirty="0">
                <a:latin typeface="+mn-lt"/>
                <a:ea typeface="+mn-ea"/>
                <a:cs typeface="+mn-cs"/>
              </a:rPr>
              <a:t>Merged operations under one Director</a:t>
            </a:r>
          </a:p>
          <a:p>
            <a:pPr marL="800100" lvl="1" indent="-342900">
              <a:spcBef>
                <a:spcPct val="20000"/>
              </a:spcBef>
              <a:buFont typeface="Wingdings" pitchFamily="2" charset="2"/>
              <a:buChar char="Ø"/>
              <a:defRPr/>
            </a:pPr>
            <a:r>
              <a:rPr lang="en-US" sz="2000" i="0" kern="0" dirty="0">
                <a:latin typeface="+mn-lt"/>
                <a:ea typeface="+mn-ea"/>
                <a:cs typeface="+mn-cs"/>
              </a:rPr>
              <a:t>Voice, data, video, messaging</a:t>
            </a:r>
          </a:p>
          <a:p>
            <a:pPr marL="800100" lvl="1" indent="-342900">
              <a:spcBef>
                <a:spcPct val="20000"/>
              </a:spcBef>
              <a:buFont typeface="Wingdings" pitchFamily="2" charset="2"/>
              <a:buChar char="Ø"/>
              <a:defRPr/>
            </a:pPr>
            <a:r>
              <a:rPr lang="en-US" sz="2000" i="0" kern="0" dirty="0">
                <a:latin typeface="+mn-lt"/>
                <a:ea typeface="+mn-ea"/>
                <a:cs typeface="+mn-cs"/>
              </a:rPr>
              <a:t>Targeted unified communications, not just VoIP</a:t>
            </a:r>
          </a:p>
          <a:p>
            <a:pPr marL="342900" indent="-342900">
              <a:spcBef>
                <a:spcPct val="20000"/>
              </a:spcBef>
              <a:buFontTx/>
              <a:buChar char="•"/>
              <a:defRPr/>
            </a:pPr>
            <a:r>
              <a:rPr lang="en-US" i="0" kern="0" dirty="0">
                <a:latin typeface="+mn-lt"/>
                <a:ea typeface="+mn-ea"/>
                <a:cs typeface="+mn-cs"/>
              </a:rPr>
              <a:t>Assembled a technical working group</a:t>
            </a:r>
          </a:p>
          <a:p>
            <a:pPr marL="800100" lvl="1" indent="-342900">
              <a:spcBef>
                <a:spcPct val="20000"/>
              </a:spcBef>
              <a:buFont typeface="Wingdings" pitchFamily="2" charset="2"/>
              <a:buChar char="Ø"/>
              <a:defRPr/>
            </a:pPr>
            <a:r>
              <a:rPr lang="en-US" sz="2000" i="0" kern="0" dirty="0">
                <a:latin typeface="+mn-lt"/>
                <a:ea typeface="+mn-ea"/>
                <a:cs typeface="+mn-cs"/>
              </a:rPr>
              <a:t>Monthly </a:t>
            </a:r>
            <a:r>
              <a:rPr lang="en-US" sz="2000" i="0" kern="0" dirty="0">
                <a:latin typeface="+mn-lt"/>
                <a:ea typeface="+mn-ea"/>
                <a:cs typeface="+mn-cs"/>
              </a:rPr>
              <a:t>meetings to discuss vendor options</a:t>
            </a:r>
          </a:p>
          <a:p>
            <a:pPr marL="800100" lvl="1" indent="-342900">
              <a:spcBef>
                <a:spcPct val="20000"/>
              </a:spcBef>
              <a:buFont typeface="Wingdings" pitchFamily="2" charset="2"/>
              <a:buChar char="Ø"/>
              <a:defRPr/>
            </a:pPr>
            <a:r>
              <a:rPr lang="en-US" sz="2000" i="0" kern="0" dirty="0">
                <a:latin typeface="+mn-lt"/>
                <a:ea typeface="+mn-ea"/>
                <a:cs typeface="+mn-cs"/>
              </a:rPr>
              <a:t>Considered </a:t>
            </a:r>
            <a:r>
              <a:rPr lang="en-US" sz="2000" i="0" kern="0" dirty="0">
                <a:latin typeface="+mn-lt"/>
                <a:ea typeface="+mn-ea"/>
                <a:cs typeface="+mn-cs"/>
              </a:rPr>
              <a:t>proprietary &amp; open </a:t>
            </a:r>
            <a:r>
              <a:rPr lang="en-US" sz="2000" i="0" kern="0" dirty="0">
                <a:latin typeface="+mn-lt"/>
                <a:ea typeface="+mn-ea"/>
                <a:cs typeface="+mn-cs"/>
              </a:rPr>
              <a:t>source solutions</a:t>
            </a:r>
          </a:p>
          <a:p>
            <a:pPr marL="800100" lvl="1" indent="-342900">
              <a:spcBef>
                <a:spcPct val="20000"/>
              </a:spcBef>
              <a:buFont typeface="Wingdings" pitchFamily="2" charset="2"/>
              <a:buChar char="Ø"/>
              <a:defRPr/>
            </a:pPr>
            <a:r>
              <a:rPr lang="en-US" sz="2000" i="0" kern="0" dirty="0">
                <a:latin typeface="+mn-lt"/>
                <a:ea typeface="+mn-ea"/>
                <a:cs typeface="+mn-cs"/>
              </a:rPr>
              <a:t>Established test environments for </a:t>
            </a:r>
            <a:r>
              <a:rPr lang="en-US" sz="2000" i="0" kern="0" dirty="0">
                <a:latin typeface="+mn-lt"/>
                <a:ea typeface="+mn-ea"/>
                <a:cs typeface="+mn-cs"/>
              </a:rPr>
              <a:t>various solutions</a:t>
            </a:r>
            <a:endParaRPr lang="en-US" sz="2000" i="0" kern="0" dirty="0">
              <a:latin typeface="+mn-lt"/>
              <a:ea typeface="+mn-ea"/>
              <a:cs typeface="+mn-cs"/>
            </a:endParaRPr>
          </a:p>
          <a:p>
            <a:pPr marL="342900" indent="-342900">
              <a:spcBef>
                <a:spcPct val="20000"/>
              </a:spcBef>
              <a:buFontTx/>
              <a:buChar char="•"/>
              <a:defRPr/>
            </a:pPr>
            <a:r>
              <a:rPr lang="en-US" u="sng" kern="0" dirty="0">
                <a:latin typeface="+mn-lt"/>
                <a:ea typeface="+mn-ea"/>
                <a:cs typeface="+mn-cs"/>
              </a:rPr>
              <a:t>Still</a:t>
            </a:r>
            <a:r>
              <a:rPr lang="en-US" i="0" kern="0" dirty="0">
                <a:latin typeface="+mn-lt"/>
                <a:ea typeface="+mn-ea"/>
                <a:cs typeface="+mn-cs"/>
              </a:rPr>
              <a:t> Could not come up with a viable solution</a:t>
            </a:r>
          </a:p>
        </p:txBody>
      </p:sp>
      <p:sp>
        <p:nvSpPr>
          <p:cNvPr id="9" name="Rounded Rectangle 8"/>
          <p:cNvSpPr/>
          <p:nvPr/>
        </p:nvSpPr>
        <p:spPr bwMode="auto">
          <a:xfrm>
            <a:off x="1866900" y="4724400"/>
            <a:ext cx="5410200" cy="1295400"/>
          </a:xfrm>
          <a:prstGeom prst="roundRect">
            <a:avLst/>
          </a:prstGeom>
          <a:solidFill>
            <a:schemeClr val="accent1"/>
          </a:solidFill>
          <a:ln w="9525" cap="flat" cmpd="sng" algn="ctr">
            <a:solidFill>
              <a:schemeClr val="tx1"/>
            </a:solidFill>
            <a:prstDash val="solid"/>
            <a:round/>
            <a:headEnd type="none" w="med" len="med"/>
            <a:tailEnd type="none" w="med" len="med"/>
          </a:ln>
          <a:effectLst>
            <a:outerShdw blurRad="76200" dir="18900000" sy="23000" kx="-1200000" algn="bl" rotWithShape="0">
              <a:prstClr val="black">
                <a:alpha val="20000"/>
              </a:prstClr>
            </a:outerShdw>
          </a:effectLst>
        </p:spPr>
        <p:txBody>
          <a:bodyPr/>
          <a:lstStyle/>
          <a:p>
            <a:pPr algn="ctr" eaLnBrk="0" hangingPunct="0">
              <a:defRPr/>
            </a:pPr>
            <a:r>
              <a:rPr lang="en-US" sz="2000" i="0" dirty="0">
                <a:solidFill>
                  <a:schemeClr val="bg1"/>
                </a:solidFill>
                <a:ea typeface="ＭＳ Ｐゴシック" pitchFamily="1" charset="-128"/>
                <a:cs typeface="+mn-cs"/>
              </a:rPr>
              <a:t>July 2006 Announcement:</a:t>
            </a:r>
          </a:p>
          <a:p>
            <a:pPr algn="ctr" eaLnBrk="0" hangingPunct="0">
              <a:defRPr/>
            </a:pPr>
            <a:r>
              <a:rPr lang="en-US" i="0" dirty="0">
                <a:solidFill>
                  <a:schemeClr val="bg1"/>
                </a:solidFill>
                <a:ea typeface="ＭＳ Ｐゴシック" pitchFamily="1" charset="-128"/>
                <a:cs typeface="+mn-cs"/>
              </a:rPr>
              <a:t>Microsoft and Nortel form</a:t>
            </a:r>
          </a:p>
          <a:p>
            <a:pPr algn="ctr" eaLnBrk="0" hangingPunct="0">
              <a:defRPr/>
            </a:pPr>
            <a:r>
              <a:rPr lang="en-US" i="0" dirty="0">
                <a:solidFill>
                  <a:schemeClr val="bg1"/>
                </a:solidFill>
                <a:ea typeface="ＭＳ Ｐゴシック" pitchFamily="1" charset="-128"/>
                <a:cs typeface="+mn-cs"/>
              </a:rPr>
              <a:t>“</a:t>
            </a:r>
            <a:r>
              <a:rPr lang="en-US" dirty="0">
                <a:solidFill>
                  <a:schemeClr val="bg1"/>
                </a:solidFill>
                <a:ea typeface="ＭＳ Ｐゴシック" pitchFamily="1" charset="-128"/>
                <a:cs typeface="+mn-cs"/>
              </a:rPr>
              <a:t>Innovative Communications Alliance</a:t>
            </a:r>
            <a:r>
              <a:rPr lang="en-US" i="0" dirty="0">
                <a:solidFill>
                  <a:schemeClr val="bg1"/>
                </a:solidFill>
                <a:ea typeface="ＭＳ Ｐゴシック" pitchFamily="1" charset="-128"/>
                <a:cs typeface="+mn-cs"/>
              </a:rPr>
              <a:t>”</a:t>
            </a:r>
          </a:p>
        </p:txBody>
      </p:sp>
      <p:sp>
        <p:nvSpPr>
          <p:cNvPr id="10" name="Rectangle 9"/>
          <p:cNvSpPr/>
          <p:nvPr/>
        </p:nvSpPr>
        <p:spPr>
          <a:xfrm rot="20139148">
            <a:off x="326561" y="4990041"/>
            <a:ext cx="1402949" cy="523220"/>
          </a:xfrm>
          <a:prstGeom prst="rect">
            <a:avLst/>
          </a:prstGeom>
          <a:noFill/>
        </p:spPr>
        <p:txBody>
          <a:bodyPr wrap="none">
            <a:spAutoFit/>
          </a:bodyPr>
          <a:lstStyle/>
          <a:p>
            <a:pPr algn="ctr" eaLnBrk="0" hangingPunct="0">
              <a:defRPr/>
            </a:pPr>
            <a:r>
              <a:rPr lang="en-US" sz="2800" b="1" i="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accent1">
                      <a:satMod val="175000"/>
                      <a:alpha val="40000"/>
                    </a:schemeClr>
                  </a:glow>
                </a:effectLst>
                <a:ea typeface="ＭＳ Ｐゴシック" pitchFamily="1" charset="-128"/>
                <a:cs typeface="+mn-cs"/>
              </a:rPr>
              <a:t>Then…</a:t>
            </a:r>
            <a:endParaRPr lang="en-US" sz="2800" b="1" i="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accent1">
                    <a:satMod val="175000"/>
                    <a:alpha val="40000"/>
                  </a:schemeClr>
                </a:glow>
              </a:effectLst>
              <a:ea typeface="ＭＳ Ｐゴシック" pitchFamily="1" charset="-128"/>
              <a:cs typeface="+mn-cs"/>
            </a:endParaRPr>
          </a:p>
        </p:txBody>
      </p:sp>
      <p:sp>
        <p:nvSpPr>
          <p:cNvPr id="23558" name="Footer Placeholder 3"/>
          <p:cNvSpPr txBox="1">
            <a:spLocks/>
          </p:cNvSpPr>
          <p:nvPr/>
        </p:nvSpPr>
        <p:spPr bwMode="auto">
          <a:xfrm>
            <a:off x="4092575" y="6357938"/>
            <a:ext cx="4953000" cy="304800"/>
          </a:xfrm>
          <a:prstGeom prst="rect">
            <a:avLst/>
          </a:prstGeom>
          <a:noFill/>
          <a:ln w="9525">
            <a:noFill/>
            <a:miter lim="800000"/>
            <a:headEnd/>
            <a:tailEnd/>
          </a:ln>
        </p:spPr>
        <p:txBody>
          <a:bodyPr/>
          <a:lstStyle/>
          <a:p>
            <a:pPr algn="r" eaLnBrk="0" hangingPunct="0"/>
            <a:r>
              <a:rPr lang="en-US" sz="1200" i="0">
                <a:solidFill>
                  <a:schemeClr val="bg1"/>
                </a:solidFill>
              </a:rPr>
              <a:t>IU UniCom Project</a:t>
            </a:r>
            <a:endParaRPr lang="en-US" sz="14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bg/>
                                          </p:spTgt>
                                        </p:tgtEl>
                                        <p:attrNameLst>
                                          <p:attrName>style.visibility</p:attrName>
                                        </p:attrNameLst>
                                      </p:cBhvr>
                                      <p:to>
                                        <p:strVal val="visible"/>
                                      </p:to>
                                    </p:set>
                                    <p:animEffect transition="in" filter="fade">
                                      <p:cBhvr>
                                        <p:cTn id="11" dur="2000"/>
                                        <p:tgtEl>
                                          <p:spTgt spid="9">
                                            <p:bg/>
                                          </p:spTgt>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2000"/>
                                        <p:tgtEl>
                                          <p:spTgt spid="9">
                                            <p:txEl>
                                              <p:pRg st="0" end="0"/>
                                            </p:txEl>
                                          </p:spTgt>
                                        </p:tgtEl>
                                      </p:cBhvr>
                                    </p:animEffect>
                                  </p:childTnLst>
                                </p:cTn>
                              </p:par>
                            </p:childTnLst>
                          </p:cTn>
                        </p:par>
                        <p:par>
                          <p:cTn id="16" fill="hold">
                            <p:stCondLst>
                              <p:cond delay="4500"/>
                            </p:stCondLst>
                            <p:childTnLst>
                              <p:par>
                                <p:cTn id="17" presetID="10" presetClass="entr" presetSubtype="0" fill="hold" grpId="0" nodeType="after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fade">
                                      <p:cBhvr>
                                        <p:cTn id="19" dur="2000"/>
                                        <p:tgtEl>
                                          <p:spTgt spid="9">
                                            <p:txEl>
                                              <p:pRg st="1" end="1"/>
                                            </p:txEl>
                                          </p:spTgt>
                                        </p:tgtEl>
                                      </p:cBhvr>
                                    </p:animEffect>
                                  </p:childTnLst>
                                </p:cTn>
                              </p:par>
                            </p:childTnLst>
                          </p:cTn>
                        </p:par>
                        <p:par>
                          <p:cTn id="20" fill="hold">
                            <p:stCondLst>
                              <p:cond delay="6500"/>
                            </p:stCondLst>
                            <p:childTnLst>
                              <p:par>
                                <p:cTn id="21" presetID="10" presetClass="entr" presetSubtype="0" fill="hold" grpId="0" nodeType="after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Effect transition="in" filter="fade">
                                      <p:cBhvr>
                                        <p:cTn id="23" dur="2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P spid="10"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287338" y="935038"/>
            <a:ext cx="8177212" cy="636587"/>
          </a:xfrm>
        </p:spPr>
        <p:txBody>
          <a:bodyPr/>
          <a:lstStyle/>
          <a:p>
            <a:pPr eaLnBrk="1" hangingPunct="1"/>
            <a:r>
              <a:rPr lang="en-US" smtClean="0"/>
              <a:t>Benefits of the Innovative Communications Alliance</a:t>
            </a:r>
            <a:br>
              <a:rPr lang="en-US" smtClean="0"/>
            </a:br>
            <a:endParaRPr lang="en-US" smtClean="0"/>
          </a:p>
        </p:txBody>
      </p:sp>
      <p:sp>
        <p:nvSpPr>
          <p:cNvPr id="8" name="Rectangle 2"/>
          <p:cNvSpPr txBox="1">
            <a:spLocks noChangeArrowheads="1"/>
          </p:cNvSpPr>
          <p:nvPr/>
        </p:nvSpPr>
        <p:spPr bwMode="auto">
          <a:xfrm>
            <a:off x="552450" y="1066800"/>
            <a:ext cx="8029575" cy="636588"/>
          </a:xfrm>
          <a:prstGeom prst="rect">
            <a:avLst/>
          </a:prstGeom>
          <a:noFill/>
          <a:ln w="9525">
            <a:noFill/>
            <a:miter lim="800000"/>
            <a:headEnd/>
            <a:tailEnd/>
          </a:ln>
        </p:spPr>
        <p:txBody>
          <a:bodyPr anchor="ctr"/>
          <a:lstStyle/>
          <a:p>
            <a:pPr>
              <a:defRPr/>
            </a:pPr>
            <a:endParaRPr lang="en-US" b="1" u="sng" kern="0" dirty="0">
              <a:solidFill>
                <a:schemeClr val="accent1"/>
              </a:solidFill>
              <a:latin typeface="+mj-lt"/>
              <a:ea typeface="+mj-ea"/>
              <a:cs typeface="+mj-cs"/>
            </a:endParaRPr>
          </a:p>
        </p:txBody>
      </p:sp>
      <p:sp>
        <p:nvSpPr>
          <p:cNvPr id="9" name="Rectangle 5"/>
          <p:cNvSpPr txBox="1">
            <a:spLocks noChangeArrowheads="1"/>
          </p:cNvSpPr>
          <p:nvPr/>
        </p:nvSpPr>
        <p:spPr bwMode="auto">
          <a:xfrm>
            <a:off x="838200" y="1752600"/>
            <a:ext cx="7772400" cy="3810000"/>
          </a:xfrm>
          <a:prstGeom prst="rect">
            <a:avLst/>
          </a:prstGeom>
          <a:noFill/>
          <a:ln w="9525">
            <a:noFill/>
            <a:miter lim="800000"/>
            <a:headEnd/>
            <a:tailEnd/>
          </a:ln>
        </p:spPr>
        <p:txBody>
          <a:bodyPr/>
          <a:lstStyle/>
          <a:p>
            <a:pPr marL="342900" indent="-342900">
              <a:lnSpc>
                <a:spcPct val="90000"/>
              </a:lnSpc>
              <a:spcBef>
                <a:spcPct val="20000"/>
              </a:spcBef>
              <a:buFontTx/>
              <a:buChar char="•"/>
              <a:defRPr/>
            </a:pPr>
            <a:r>
              <a:rPr lang="en-US" i="0" kern="0" dirty="0">
                <a:latin typeface="+mn-lt"/>
                <a:ea typeface="+mn-ea"/>
                <a:cs typeface="+mn-cs"/>
              </a:rPr>
              <a:t>Successful history with Nortel &amp; Microsoft</a:t>
            </a:r>
          </a:p>
          <a:p>
            <a:pPr marL="342900" indent="-342900">
              <a:lnSpc>
                <a:spcPct val="90000"/>
              </a:lnSpc>
              <a:spcBef>
                <a:spcPct val="20000"/>
              </a:spcBef>
              <a:buFontTx/>
              <a:buChar char="•"/>
              <a:defRPr/>
            </a:pPr>
            <a:r>
              <a:rPr lang="en-US" i="0" kern="0" dirty="0">
                <a:latin typeface="+mn-lt"/>
                <a:ea typeface="+mn-ea"/>
                <a:cs typeface="+mn-cs"/>
              </a:rPr>
              <a:t>Leverages existing skill sets &amp; institutional knowledge</a:t>
            </a:r>
          </a:p>
          <a:p>
            <a:pPr marL="800100" lvl="1" indent="-342900">
              <a:lnSpc>
                <a:spcPct val="90000"/>
              </a:lnSpc>
              <a:spcBef>
                <a:spcPct val="20000"/>
              </a:spcBef>
              <a:buFont typeface="Wingdings" pitchFamily="2" charset="2"/>
              <a:buChar char="Ø"/>
              <a:defRPr/>
            </a:pPr>
            <a:r>
              <a:rPr lang="en-US" sz="2000" i="0" kern="0" dirty="0">
                <a:latin typeface="+mn-lt"/>
                <a:ea typeface="+mn-ea"/>
                <a:cs typeface="+mn-cs"/>
              </a:rPr>
              <a:t>Advanced knowledge of Nortel systems</a:t>
            </a:r>
          </a:p>
          <a:p>
            <a:pPr marL="800100" lvl="1" indent="-342900">
              <a:lnSpc>
                <a:spcPct val="90000"/>
              </a:lnSpc>
              <a:spcBef>
                <a:spcPct val="20000"/>
              </a:spcBef>
              <a:buFont typeface="Wingdings" pitchFamily="2" charset="2"/>
              <a:buChar char="Ø"/>
              <a:defRPr/>
            </a:pPr>
            <a:r>
              <a:rPr lang="en-US" sz="2000" i="0" kern="0" dirty="0">
                <a:latin typeface="+mn-lt"/>
                <a:ea typeface="+mn-ea"/>
                <a:cs typeface="+mn-cs"/>
              </a:rPr>
              <a:t>Experienced group of Windows Server &amp; Exchange engineers</a:t>
            </a:r>
          </a:p>
          <a:p>
            <a:pPr marL="342900" indent="-342900">
              <a:lnSpc>
                <a:spcPct val="90000"/>
              </a:lnSpc>
              <a:spcBef>
                <a:spcPct val="20000"/>
              </a:spcBef>
              <a:buFontTx/>
              <a:buChar char="•"/>
              <a:defRPr/>
            </a:pPr>
            <a:r>
              <a:rPr lang="en-US" i="0" kern="0" dirty="0">
                <a:latin typeface="+mn-lt"/>
                <a:ea typeface="+mn-ea"/>
                <a:cs typeface="+mn-cs"/>
              </a:rPr>
              <a:t>Allows merging of SL-100 switches onto one platform with Geo Redundancy</a:t>
            </a:r>
          </a:p>
          <a:p>
            <a:pPr marL="342900" indent="-342900">
              <a:lnSpc>
                <a:spcPct val="90000"/>
              </a:lnSpc>
              <a:spcBef>
                <a:spcPct val="20000"/>
              </a:spcBef>
              <a:buFontTx/>
              <a:buChar char="•"/>
              <a:defRPr/>
            </a:pPr>
            <a:r>
              <a:rPr lang="en-US" i="0" kern="0" dirty="0">
                <a:latin typeface="+mn-lt"/>
                <a:ea typeface="+mn-ea"/>
                <a:cs typeface="+mn-cs"/>
              </a:rPr>
              <a:t>Supports legacy phone environment</a:t>
            </a:r>
          </a:p>
          <a:p>
            <a:pPr marL="800100" lvl="1" indent="-342900">
              <a:lnSpc>
                <a:spcPct val="90000"/>
              </a:lnSpc>
              <a:spcBef>
                <a:spcPct val="20000"/>
              </a:spcBef>
              <a:buFont typeface="Wingdings" pitchFamily="2" charset="2"/>
              <a:buChar char="Ø"/>
              <a:defRPr/>
            </a:pPr>
            <a:r>
              <a:rPr lang="en-US" sz="2000" i="0" kern="0" dirty="0">
                <a:latin typeface="+mn-lt"/>
                <a:ea typeface="+mn-ea"/>
                <a:cs typeface="+mn-cs"/>
              </a:rPr>
              <a:t>Handset (TDM) phones will be in place for several years</a:t>
            </a:r>
          </a:p>
          <a:p>
            <a:pPr marL="800100" lvl="1" indent="-342900">
              <a:lnSpc>
                <a:spcPct val="90000"/>
              </a:lnSpc>
              <a:spcBef>
                <a:spcPct val="20000"/>
              </a:spcBef>
              <a:buFont typeface="Wingdings" pitchFamily="2" charset="2"/>
              <a:buChar char="Ø"/>
              <a:defRPr/>
            </a:pPr>
            <a:r>
              <a:rPr lang="en-US" sz="2000" i="0" kern="0" dirty="0">
                <a:latin typeface="+mn-lt"/>
                <a:ea typeface="+mn-ea"/>
                <a:cs typeface="+mn-cs"/>
              </a:rPr>
              <a:t>Opens up multiple migration paths to VoIP</a:t>
            </a:r>
            <a:endParaRPr lang="en-US" sz="2800" i="0" kern="0" dirty="0">
              <a:latin typeface="+mn-lt"/>
              <a:ea typeface="+mn-ea"/>
              <a:cs typeface="+mn-cs"/>
            </a:endParaRPr>
          </a:p>
        </p:txBody>
      </p:sp>
      <p:sp>
        <p:nvSpPr>
          <p:cNvPr id="24580" name="Footer Placeholder 3"/>
          <p:cNvSpPr txBox="1">
            <a:spLocks/>
          </p:cNvSpPr>
          <p:nvPr/>
        </p:nvSpPr>
        <p:spPr bwMode="auto">
          <a:xfrm>
            <a:off x="4092575" y="6357938"/>
            <a:ext cx="4953000" cy="304800"/>
          </a:xfrm>
          <a:prstGeom prst="rect">
            <a:avLst/>
          </a:prstGeom>
          <a:noFill/>
          <a:ln w="9525">
            <a:noFill/>
            <a:miter lim="800000"/>
            <a:headEnd/>
            <a:tailEnd/>
          </a:ln>
        </p:spPr>
        <p:txBody>
          <a:bodyPr/>
          <a:lstStyle/>
          <a:p>
            <a:pPr algn="r" eaLnBrk="0" hangingPunct="0"/>
            <a:r>
              <a:rPr lang="en-US" sz="1200" i="0">
                <a:solidFill>
                  <a:schemeClr val="bg1"/>
                </a:solidFill>
              </a:rPr>
              <a:t>IU UniCom Project</a:t>
            </a:r>
            <a:endParaRPr lang="en-US" sz="1400">
              <a:solidFill>
                <a:schemeClr val="bg1"/>
              </a:solidFill>
            </a:endParaRPr>
          </a:p>
        </p:txBody>
      </p:sp>
    </p:spTree>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0" y="868363"/>
            <a:ext cx="9372600" cy="636587"/>
          </a:xfrm>
        </p:spPr>
        <p:txBody>
          <a:bodyPr/>
          <a:lstStyle/>
          <a:p>
            <a:pPr eaLnBrk="1" hangingPunct="1"/>
            <a:r>
              <a:rPr lang="en-US" smtClean="0"/>
              <a:t>Benefits of the Innovative Communications Alliance (Continued…)</a:t>
            </a:r>
            <a:br>
              <a:rPr lang="en-US" smtClean="0"/>
            </a:br>
            <a:endParaRPr lang="en-US" smtClean="0"/>
          </a:p>
        </p:txBody>
      </p:sp>
      <p:sp>
        <p:nvSpPr>
          <p:cNvPr id="9" name="Rectangle 5"/>
          <p:cNvSpPr txBox="1">
            <a:spLocks noChangeArrowheads="1"/>
          </p:cNvSpPr>
          <p:nvPr/>
        </p:nvSpPr>
        <p:spPr bwMode="auto">
          <a:xfrm>
            <a:off x="838200" y="1957388"/>
            <a:ext cx="7772400" cy="3714750"/>
          </a:xfrm>
          <a:prstGeom prst="rect">
            <a:avLst/>
          </a:prstGeom>
          <a:noFill/>
          <a:ln w="9525">
            <a:noFill/>
            <a:miter lim="800000"/>
            <a:headEnd/>
            <a:tailEnd/>
          </a:ln>
        </p:spPr>
        <p:txBody>
          <a:bodyPr/>
          <a:lstStyle/>
          <a:p>
            <a:pPr marL="342900" indent="-342900">
              <a:lnSpc>
                <a:spcPct val="90000"/>
              </a:lnSpc>
              <a:spcBef>
                <a:spcPct val="20000"/>
              </a:spcBef>
              <a:buFontTx/>
              <a:buChar char="•"/>
              <a:defRPr/>
            </a:pPr>
            <a:r>
              <a:rPr lang="en-US" i="0" kern="0" dirty="0">
                <a:latin typeface="+mn-lt"/>
                <a:ea typeface="+mn-ea"/>
                <a:cs typeface="+mn-cs"/>
              </a:rPr>
              <a:t>Merges </a:t>
            </a:r>
            <a:r>
              <a:rPr lang="en-US" i="0" kern="0" dirty="0">
                <a:latin typeface="+mn-lt"/>
                <a:ea typeface="+mn-ea"/>
                <a:cs typeface="+mn-cs"/>
              </a:rPr>
              <a:t>MS Outlook and phone at </a:t>
            </a:r>
            <a:r>
              <a:rPr lang="en-US" i="0" kern="0" dirty="0">
                <a:latin typeface="+mn-lt"/>
                <a:ea typeface="+mn-ea"/>
                <a:cs typeface="+mn-cs"/>
              </a:rPr>
              <a:t>the desktop</a:t>
            </a:r>
          </a:p>
          <a:p>
            <a:pPr marL="800100" lvl="1" indent="-342900">
              <a:lnSpc>
                <a:spcPct val="90000"/>
              </a:lnSpc>
              <a:spcBef>
                <a:spcPct val="20000"/>
              </a:spcBef>
              <a:buFont typeface="Wingdings" pitchFamily="2" charset="2"/>
              <a:buChar char="Ø"/>
              <a:defRPr/>
            </a:pPr>
            <a:r>
              <a:rPr lang="en-US" sz="2000" i="0" kern="0" dirty="0">
                <a:latin typeface="+mn-lt"/>
                <a:ea typeface="+mn-ea"/>
                <a:cs typeface="+mn-cs"/>
              </a:rPr>
              <a:t>35,000+ Phone lines</a:t>
            </a:r>
          </a:p>
          <a:p>
            <a:pPr marL="800100" lvl="1" indent="-342900">
              <a:lnSpc>
                <a:spcPct val="90000"/>
              </a:lnSpc>
              <a:spcBef>
                <a:spcPct val="20000"/>
              </a:spcBef>
              <a:buFont typeface="Wingdings" pitchFamily="2" charset="2"/>
              <a:buChar char="Ø"/>
              <a:defRPr/>
            </a:pPr>
            <a:r>
              <a:rPr lang="en-US" sz="2000" i="0" kern="0" dirty="0">
                <a:latin typeface="+mn-lt"/>
                <a:ea typeface="+mn-ea"/>
                <a:cs typeface="+mn-cs"/>
              </a:rPr>
              <a:t>34,000+ Exchange </a:t>
            </a:r>
            <a:r>
              <a:rPr lang="en-US" sz="2000" i="0" kern="0" dirty="0">
                <a:latin typeface="+mn-lt"/>
                <a:ea typeface="+mn-ea"/>
                <a:cs typeface="+mn-cs"/>
              </a:rPr>
              <a:t>mailboxes</a:t>
            </a:r>
          </a:p>
          <a:p>
            <a:pPr marL="800100" lvl="1" indent="-342900">
              <a:lnSpc>
                <a:spcPct val="90000"/>
              </a:lnSpc>
              <a:spcBef>
                <a:spcPct val="20000"/>
              </a:spcBef>
              <a:buFont typeface="Wingdings" pitchFamily="2" charset="2"/>
              <a:buChar char="Ø"/>
              <a:defRPr/>
            </a:pPr>
            <a:r>
              <a:rPr lang="en-US" sz="2000" i="0" kern="0" dirty="0">
                <a:latin typeface="+mn-lt"/>
                <a:ea typeface="+mn-ea"/>
                <a:cs typeface="+mn-cs"/>
              </a:rPr>
              <a:t>MS Office is widely used, Outlook calendaring is critical</a:t>
            </a:r>
            <a:endParaRPr lang="en-US" sz="2000" i="0" kern="0" dirty="0">
              <a:latin typeface="+mn-lt"/>
              <a:ea typeface="+mn-ea"/>
              <a:cs typeface="+mn-cs"/>
            </a:endParaRPr>
          </a:p>
          <a:p>
            <a:pPr marL="342900" indent="-342900">
              <a:lnSpc>
                <a:spcPct val="90000"/>
              </a:lnSpc>
              <a:spcBef>
                <a:spcPct val="20000"/>
              </a:spcBef>
              <a:buFontTx/>
              <a:buChar char="•"/>
              <a:defRPr/>
            </a:pPr>
            <a:r>
              <a:rPr lang="en-US" i="0" kern="0" dirty="0">
                <a:latin typeface="+mn-lt"/>
                <a:ea typeface="+mn-ea"/>
                <a:cs typeface="+mn-cs"/>
              </a:rPr>
              <a:t>Provides </a:t>
            </a:r>
            <a:r>
              <a:rPr lang="en-US" i="0" kern="0" dirty="0">
                <a:latin typeface="+mn-lt"/>
                <a:ea typeface="+mn-ea"/>
                <a:cs typeface="+mn-cs"/>
              </a:rPr>
              <a:t>a robust set of communication </a:t>
            </a:r>
            <a:r>
              <a:rPr lang="en-US" i="0" kern="0" dirty="0">
                <a:latin typeface="+mn-lt"/>
                <a:ea typeface="+mn-ea"/>
                <a:cs typeface="+mn-cs"/>
              </a:rPr>
              <a:t>tools</a:t>
            </a:r>
          </a:p>
          <a:p>
            <a:pPr marL="800100" lvl="1" indent="-342900">
              <a:lnSpc>
                <a:spcPct val="90000"/>
              </a:lnSpc>
              <a:spcBef>
                <a:spcPct val="20000"/>
              </a:spcBef>
              <a:buFont typeface="Wingdings" pitchFamily="2" charset="2"/>
              <a:buChar char="Ø"/>
              <a:defRPr/>
            </a:pPr>
            <a:r>
              <a:rPr lang="en-US" sz="2000" i="0" kern="0" dirty="0">
                <a:latin typeface="+mn-lt"/>
                <a:ea typeface="+mn-ea"/>
                <a:cs typeface="+mn-cs"/>
              </a:rPr>
              <a:t>Instant Messaging &amp; Presence Awareness</a:t>
            </a:r>
          </a:p>
          <a:p>
            <a:pPr marL="800100" lvl="1" indent="-342900">
              <a:lnSpc>
                <a:spcPct val="90000"/>
              </a:lnSpc>
              <a:spcBef>
                <a:spcPct val="20000"/>
              </a:spcBef>
              <a:buFont typeface="Wingdings" pitchFamily="2" charset="2"/>
              <a:buChar char="Ø"/>
              <a:defRPr/>
            </a:pPr>
            <a:r>
              <a:rPr lang="en-US" sz="2000" i="0" kern="0" dirty="0">
                <a:latin typeface="+mn-lt"/>
                <a:ea typeface="+mn-ea"/>
                <a:cs typeface="+mn-cs"/>
              </a:rPr>
              <a:t>Full featured “soft phone”</a:t>
            </a:r>
          </a:p>
          <a:p>
            <a:pPr marL="1257300" lvl="2" indent="-342900">
              <a:lnSpc>
                <a:spcPct val="90000"/>
              </a:lnSpc>
              <a:spcBef>
                <a:spcPct val="20000"/>
              </a:spcBef>
              <a:buFont typeface="Wingdings" pitchFamily="2" charset="2"/>
              <a:buChar char="§"/>
              <a:defRPr/>
            </a:pPr>
            <a:r>
              <a:rPr lang="en-US" sz="1800" i="0" kern="0" dirty="0">
                <a:ea typeface="ＭＳ Ｐゴシック" pitchFamily="1" charset="-128"/>
                <a:cs typeface="+mn-cs"/>
              </a:rPr>
              <a:t>Audio / Video Calls</a:t>
            </a:r>
          </a:p>
          <a:p>
            <a:pPr marL="1257300" lvl="2" indent="-342900">
              <a:lnSpc>
                <a:spcPct val="90000"/>
              </a:lnSpc>
              <a:spcBef>
                <a:spcPct val="20000"/>
              </a:spcBef>
              <a:buFont typeface="Wingdings" pitchFamily="2" charset="2"/>
              <a:buChar char="§"/>
              <a:defRPr/>
            </a:pPr>
            <a:r>
              <a:rPr lang="en-US" sz="1800" i="0" kern="0" dirty="0">
                <a:ea typeface="ＭＳ Ｐゴシック" pitchFamily="1" charset="-128"/>
                <a:cs typeface="+mn-cs"/>
              </a:rPr>
              <a:t>Call control features</a:t>
            </a:r>
          </a:p>
          <a:p>
            <a:pPr marL="800100" lvl="1" indent="-342900">
              <a:lnSpc>
                <a:spcPct val="90000"/>
              </a:lnSpc>
              <a:spcBef>
                <a:spcPct val="20000"/>
              </a:spcBef>
              <a:buFont typeface="Wingdings" pitchFamily="2" charset="2"/>
              <a:buChar char="Ø"/>
              <a:defRPr/>
            </a:pPr>
            <a:r>
              <a:rPr lang="en-US" sz="2000" i="0" kern="0" dirty="0">
                <a:latin typeface="+mn-lt"/>
                <a:ea typeface="+mn-ea"/>
                <a:cs typeface="+mn-cs"/>
              </a:rPr>
              <a:t>Live Meeting web conferencing</a:t>
            </a:r>
            <a:endParaRPr lang="en-US" sz="2000" i="0" kern="0" dirty="0">
              <a:latin typeface="+mn-lt"/>
              <a:ea typeface="+mn-ea"/>
              <a:cs typeface="+mn-cs"/>
            </a:endParaRPr>
          </a:p>
        </p:txBody>
      </p:sp>
      <p:sp>
        <p:nvSpPr>
          <p:cNvPr id="6" name="Rectangle 2"/>
          <p:cNvSpPr txBox="1">
            <a:spLocks noChangeArrowheads="1"/>
          </p:cNvSpPr>
          <p:nvPr/>
        </p:nvSpPr>
        <p:spPr bwMode="auto">
          <a:xfrm>
            <a:off x="552450" y="1114425"/>
            <a:ext cx="8029575" cy="636588"/>
          </a:xfrm>
          <a:prstGeom prst="rect">
            <a:avLst/>
          </a:prstGeom>
          <a:noFill/>
          <a:ln w="9525">
            <a:noFill/>
            <a:miter lim="800000"/>
            <a:headEnd/>
            <a:tailEnd/>
          </a:ln>
        </p:spPr>
        <p:txBody>
          <a:bodyPr anchor="ctr"/>
          <a:lstStyle/>
          <a:p>
            <a:pPr>
              <a:defRPr/>
            </a:pPr>
            <a:endParaRPr lang="en-US" b="1" i="0" kern="0" dirty="0">
              <a:solidFill>
                <a:schemeClr val="accent1"/>
              </a:solidFill>
              <a:latin typeface="+mj-lt"/>
              <a:ea typeface="+mj-ea"/>
              <a:cs typeface="+mj-cs"/>
            </a:endParaRPr>
          </a:p>
        </p:txBody>
      </p:sp>
      <p:sp>
        <p:nvSpPr>
          <p:cNvPr id="26628" name="Footer Placeholder 3"/>
          <p:cNvSpPr txBox="1">
            <a:spLocks/>
          </p:cNvSpPr>
          <p:nvPr/>
        </p:nvSpPr>
        <p:spPr bwMode="auto">
          <a:xfrm>
            <a:off x="4092575" y="6357938"/>
            <a:ext cx="4953000" cy="304800"/>
          </a:xfrm>
          <a:prstGeom prst="rect">
            <a:avLst/>
          </a:prstGeom>
          <a:noFill/>
          <a:ln w="9525">
            <a:noFill/>
            <a:miter lim="800000"/>
            <a:headEnd/>
            <a:tailEnd/>
          </a:ln>
        </p:spPr>
        <p:txBody>
          <a:bodyPr/>
          <a:lstStyle/>
          <a:p>
            <a:pPr algn="r" eaLnBrk="0" hangingPunct="0"/>
            <a:r>
              <a:rPr lang="en-US" sz="1200" i="0">
                <a:solidFill>
                  <a:schemeClr val="bg1"/>
                </a:solidFill>
              </a:rPr>
              <a:t>IU UniCom Project</a:t>
            </a:r>
            <a:endParaRPr lang="en-US" sz="140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73038" y="477838"/>
            <a:ext cx="8566150" cy="1143000"/>
          </a:xfrm>
        </p:spPr>
        <p:txBody>
          <a:bodyPr/>
          <a:lstStyle/>
          <a:p>
            <a:pPr eaLnBrk="1" hangingPunct="1"/>
            <a:r>
              <a:rPr lang="en-US" smtClean="0"/>
              <a:t>Evolution of Real-Time Communications Systems</a:t>
            </a:r>
          </a:p>
        </p:txBody>
      </p:sp>
      <p:pic>
        <p:nvPicPr>
          <p:cNvPr id="28674" name="Picture 2"/>
          <p:cNvPicPr>
            <a:picLocks noGrp="1" noChangeAspect="1" noChangeArrowheads="1"/>
          </p:cNvPicPr>
          <p:nvPr>
            <p:ph idx="1"/>
          </p:nvPr>
        </p:nvPicPr>
        <p:blipFill>
          <a:blip r:embed="rId2"/>
          <a:srcRect/>
          <a:stretch>
            <a:fillRect/>
          </a:stretch>
        </p:blipFill>
        <p:spPr>
          <a:xfrm>
            <a:off x="2190750" y="1476375"/>
            <a:ext cx="5394325" cy="4414838"/>
          </a:xfrm>
        </p:spPr>
      </p:pic>
      <p:sp>
        <p:nvSpPr>
          <p:cNvPr id="28675" name="Footer Placeholder 3"/>
          <p:cNvSpPr txBox="1">
            <a:spLocks/>
          </p:cNvSpPr>
          <p:nvPr/>
        </p:nvSpPr>
        <p:spPr bwMode="auto">
          <a:xfrm>
            <a:off x="4092575" y="6357938"/>
            <a:ext cx="4953000" cy="304800"/>
          </a:xfrm>
          <a:prstGeom prst="rect">
            <a:avLst/>
          </a:prstGeom>
          <a:noFill/>
          <a:ln w="9525">
            <a:noFill/>
            <a:miter lim="800000"/>
            <a:headEnd/>
            <a:tailEnd/>
          </a:ln>
        </p:spPr>
        <p:txBody>
          <a:bodyPr/>
          <a:lstStyle/>
          <a:p>
            <a:pPr algn="r" eaLnBrk="0" hangingPunct="0"/>
            <a:r>
              <a:rPr lang="en-US" sz="1200" i="0">
                <a:solidFill>
                  <a:schemeClr val="bg1"/>
                </a:solidFill>
              </a:rPr>
              <a:t>IU UniCom Project</a:t>
            </a:r>
            <a:endParaRPr lang="en-US" sz="1400">
              <a:solidFill>
                <a:schemeClr val="bg1"/>
              </a:solidFill>
            </a:endParaRPr>
          </a:p>
        </p:txBody>
      </p:sp>
      <p:sp>
        <p:nvSpPr>
          <p:cNvPr id="28676" name="TextBox 4"/>
          <p:cNvSpPr txBox="1">
            <a:spLocks noChangeArrowheads="1"/>
          </p:cNvSpPr>
          <p:nvPr/>
        </p:nvSpPr>
        <p:spPr bwMode="auto">
          <a:xfrm>
            <a:off x="73025" y="5815013"/>
            <a:ext cx="2854325" cy="277812"/>
          </a:xfrm>
          <a:prstGeom prst="rect">
            <a:avLst/>
          </a:prstGeom>
          <a:noFill/>
          <a:ln w="9525">
            <a:noFill/>
            <a:miter lim="800000"/>
            <a:headEnd/>
            <a:tailEnd/>
          </a:ln>
        </p:spPr>
        <p:txBody>
          <a:bodyPr wrap="none">
            <a:spAutoFit/>
          </a:bodyPr>
          <a:lstStyle/>
          <a:p>
            <a:pPr eaLnBrk="0" hangingPunct="0"/>
            <a:r>
              <a:rPr lang="en-US" sz="1200" i="0"/>
              <a:t>Source: Burton Group, December 2006</a:t>
            </a:r>
          </a:p>
        </p:txBody>
      </p:sp>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9F3D3"/>
        </a:lt1>
        <a:dk2>
          <a:srgbClr val="F8F3D2"/>
        </a:dk2>
        <a:lt2>
          <a:srgbClr val="B0B2B4"/>
        </a:lt2>
        <a:accent1>
          <a:srgbClr val="7D110C"/>
        </a:accent1>
        <a:accent2>
          <a:srgbClr val="6D6E70"/>
        </a:accent2>
        <a:accent3>
          <a:srgbClr val="FBF8E6"/>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themeOverride>
</file>

<file path=docProps/app.xml><?xml version="1.0" encoding="utf-8"?>
<Properties xmlns="http://schemas.openxmlformats.org/officeDocument/2006/extended-properties" xmlns:vt="http://schemas.openxmlformats.org/officeDocument/2006/docPropsVTypes">
  <Template/>
  <TotalTime>6607</TotalTime>
  <Words>1147</Words>
  <Application>Microsoft PowerPoint</Application>
  <PresentationFormat>On-screen Show (4:3)</PresentationFormat>
  <Paragraphs>298</Paragraphs>
  <Slides>21</Slides>
  <Notes>11</Notes>
  <HiddenSlides>0</HiddenSlides>
  <MMClips>0</MMClips>
  <ScaleCrop>false</ScaleCrop>
  <HeadingPairs>
    <vt:vector size="6" baseType="variant">
      <vt:variant>
        <vt:lpstr>Fonts Used</vt:lpstr>
      </vt:variant>
      <vt:variant>
        <vt:i4>8</vt:i4>
      </vt:variant>
      <vt:variant>
        <vt:lpstr>Design Template</vt:lpstr>
      </vt:variant>
      <vt:variant>
        <vt:i4>12</vt:i4>
      </vt:variant>
      <vt:variant>
        <vt:lpstr>Slide Titles</vt:lpstr>
      </vt:variant>
      <vt:variant>
        <vt:i4>21</vt:i4>
      </vt:variant>
    </vt:vector>
  </HeadingPairs>
  <TitlesOfParts>
    <vt:vector size="41" baseType="lpstr">
      <vt:lpstr>Arial</vt:lpstr>
      <vt:lpstr>ＭＳ Ｐゴシック</vt:lpstr>
      <vt:lpstr>Georgia</vt:lpstr>
      <vt:lpstr>Courier New</vt:lpstr>
      <vt:lpstr>Wingdings</vt:lpstr>
      <vt:lpstr>Comic Sans MS</vt:lpstr>
      <vt:lpstr>Euphemia</vt:lpstr>
      <vt:lpstr>Batang</vt:lpstr>
      <vt:lpstr>Blank Presentation</vt:lpstr>
      <vt:lpstr>Blank Presentation</vt:lpstr>
      <vt:lpstr>Blank Presentation</vt:lpstr>
      <vt:lpstr>Blank Presentation</vt:lpstr>
      <vt:lpstr>Blank Presentation</vt:lpstr>
      <vt:lpstr>Blank Presentation</vt:lpstr>
      <vt:lpstr>Blank Presentation</vt:lpstr>
      <vt:lpstr>Blank Presentation</vt:lpstr>
      <vt:lpstr>Blank Presentation</vt:lpstr>
      <vt:lpstr>Blank Presentation</vt:lpstr>
      <vt:lpstr>Blank Presentation</vt:lpstr>
      <vt:lpstr>Blank Presentation</vt:lpstr>
      <vt:lpstr>IU UniCom Project OCS/CS2100 Integration</vt:lpstr>
      <vt:lpstr>Agenda</vt:lpstr>
      <vt:lpstr>Indiana University Demographics</vt:lpstr>
      <vt:lpstr>What is the IU UniCom Project?</vt:lpstr>
      <vt:lpstr>Why?</vt:lpstr>
      <vt:lpstr>How?</vt:lpstr>
      <vt:lpstr>Benefits of the Innovative Communications Alliance </vt:lpstr>
      <vt:lpstr>Benefits of the Innovative Communications Alliance (Continued…) </vt:lpstr>
      <vt:lpstr>Evolution of Real-Time Communications Systems</vt:lpstr>
      <vt:lpstr>Hype Cycle</vt:lpstr>
      <vt:lpstr>Key Arguments for Unified Communications and Collaboration</vt:lpstr>
      <vt:lpstr>Rich Client  Feature Set</vt:lpstr>
      <vt:lpstr>Additional Clients</vt:lpstr>
      <vt:lpstr>Telephony Lessons Learned</vt:lpstr>
      <vt:lpstr>Project Lessons Learned</vt:lpstr>
      <vt:lpstr>Timeline</vt:lpstr>
      <vt:lpstr>   mlucas@iupui.edu jvh@indiana.edu  Find us in the courtyard (will answer questions for beer or whisky ) </vt:lpstr>
      <vt:lpstr>Thank You!</vt:lpstr>
      <vt:lpstr>Building the OCS Infrastructure</vt:lpstr>
      <vt:lpstr>Building the OCS Infrastructure (Edge)</vt:lpstr>
      <vt:lpstr>Phone Switch Integration Details</vt:lpstr>
    </vt:vector>
  </TitlesOfParts>
  <Company>Office of Creative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Office of Creative Services</dc:creator>
  <cp:lastModifiedBy>wwigen</cp:lastModifiedBy>
  <cp:revision>787</cp:revision>
  <cp:lastPrinted>2006-11-16T20:01:38Z</cp:lastPrinted>
  <dcterms:created xsi:type="dcterms:W3CDTF">2006-11-07T21:52:34Z</dcterms:created>
  <dcterms:modified xsi:type="dcterms:W3CDTF">2008-02-25T20:56:22Z</dcterms:modified>
</cp:coreProperties>
</file>