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258" r:id="rId2"/>
    <p:sldId id="310" r:id="rId3"/>
    <p:sldId id="309" r:id="rId4"/>
    <p:sldId id="276" r:id="rId5"/>
    <p:sldId id="285" r:id="rId6"/>
    <p:sldId id="295" r:id="rId7"/>
    <p:sldId id="296" r:id="rId8"/>
    <p:sldId id="291" r:id="rId9"/>
    <p:sldId id="297" r:id="rId10"/>
    <p:sldId id="298" r:id="rId11"/>
    <p:sldId id="299" r:id="rId12"/>
    <p:sldId id="300" r:id="rId13"/>
    <p:sldId id="292" r:id="rId14"/>
    <p:sldId id="301" r:id="rId15"/>
    <p:sldId id="302" r:id="rId16"/>
    <p:sldId id="303" r:id="rId17"/>
    <p:sldId id="304" r:id="rId18"/>
    <p:sldId id="305" r:id="rId19"/>
    <p:sldId id="294" r:id="rId20"/>
    <p:sldId id="278" r:id="rId21"/>
    <p:sldId id="306" r:id="rId22"/>
    <p:sldId id="308" r:id="rId23"/>
    <p:sldId id="293" r:id="rId24"/>
    <p:sldId id="307" r:id="rId25"/>
    <p:sldId id="289"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FF"/>
    <a:srgbClr val="034C84"/>
    <a:srgbClr val="008000"/>
    <a:srgbClr val="003399"/>
    <a:srgbClr val="993366"/>
    <a:srgbClr val="006666"/>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034" autoAdjust="0"/>
    <p:restoredTop sz="92226" autoAdjust="0"/>
  </p:normalViewPr>
  <p:slideViewPr>
    <p:cSldViewPr>
      <p:cViewPr>
        <p:scale>
          <a:sx n="100" d="100"/>
          <a:sy n="100" d="100"/>
        </p:scale>
        <p:origin x="-138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0"/>
    </p:cViewPr>
  </p:sorterViewPr>
  <p:notesViewPr>
    <p:cSldViewPr>
      <p:cViewPr varScale="1">
        <p:scale>
          <a:sx n="103" d="100"/>
          <a:sy n="103" d="100"/>
        </p:scale>
        <p:origin x="-247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4" tIns="45717" rIns="91434" bIns="45717"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34" tIns="45717" rIns="91434" bIns="45717" rtlCol="0"/>
          <a:lstStyle>
            <a:lvl1pPr algn="r">
              <a:defRPr sz="1200">
                <a:latin typeface="Arial" charset="0"/>
              </a:defRPr>
            </a:lvl1pPr>
          </a:lstStyle>
          <a:p>
            <a:pPr>
              <a:defRPr/>
            </a:pPr>
            <a:fld id="{E9F74624-D052-43A8-B5BE-1EF9BE504BCC}" type="datetimeFigureOut">
              <a:rPr lang="en-US"/>
              <a:pPr>
                <a:defRPr/>
              </a:pPr>
              <a:t>5/30/2008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34" tIns="45717" rIns="91434" bIns="45717"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4" tIns="45717" rIns="91434" bIns="45717" rtlCol="0" anchor="b"/>
          <a:lstStyle>
            <a:lvl1pPr algn="r">
              <a:defRPr sz="1200">
                <a:latin typeface="Arial" charset="0"/>
              </a:defRPr>
            </a:lvl1pPr>
          </a:lstStyle>
          <a:p>
            <a:pPr>
              <a:defRPr/>
            </a:pPr>
            <a:fld id="{FC3EB3C9-6A69-42A2-AA46-38A15D75E0B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200">
                <a:latin typeface="Arial" charset="0"/>
              </a:defRPr>
            </a:lvl1pPr>
          </a:lstStyle>
          <a:p>
            <a:pPr>
              <a:defRPr/>
            </a:pPr>
            <a:endParaRPr lang="en-US"/>
          </a:p>
        </p:txBody>
      </p:sp>
      <p:sp>
        <p:nvSpPr>
          <p:cNvPr id="327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defRPr sz="1200">
                <a:latin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sz="1200">
                <a:latin typeface="Arial" charset="0"/>
              </a:defRPr>
            </a:lvl1pPr>
          </a:lstStyle>
          <a:p>
            <a:pPr>
              <a:defRPr/>
            </a:pPr>
            <a:fld id="{B6170B23-686D-4FA8-A612-0EE34A02EDE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B940791-559C-493B-A977-BB52C2CA51F1}"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10</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11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12</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15</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16</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17</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18</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7742B1E-C48E-4AAC-8813-5C14B36B521D}" type="slidenum">
              <a:rPr lang="en-US" smtClean="0"/>
              <a:pPr/>
              <a:t>20</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7742B1E-C48E-4AAC-8813-5C14B36B521D}" type="slidenum">
              <a:rPr lang="en-US" smtClean="0"/>
              <a:pPr/>
              <a:t>21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7742B1E-C48E-4AAC-8813-5C14B36B521D}" type="slidenum">
              <a:rPr lang="en-US" smtClean="0"/>
              <a:pPr/>
              <a:t>22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a:p>
            <a:r>
              <a:rPr lang="en-US" smtClean="0"/>
              <a:t>Questions? </a:t>
            </a:r>
          </a:p>
          <a:p>
            <a:endParaRPr lang="en-US" b="1" smtClean="0"/>
          </a:p>
          <a:p>
            <a:endParaRPr lang="en-US" b="1" smtClean="0"/>
          </a:p>
          <a:p>
            <a:r>
              <a:rPr lang="en-US" b="1" smtClean="0"/>
              <a:t>The End </a:t>
            </a:r>
          </a:p>
          <a:p>
            <a:endParaRPr lang="en-US" smtClean="0"/>
          </a:p>
        </p:txBody>
      </p:sp>
      <p:sp>
        <p:nvSpPr>
          <p:cNvPr id="24580" name="Slide Number Placeholder 3"/>
          <p:cNvSpPr>
            <a:spLocks noGrp="1"/>
          </p:cNvSpPr>
          <p:nvPr>
            <p:ph type="sldNum" sz="quarter" idx="5"/>
          </p:nvPr>
        </p:nvSpPr>
        <p:spPr>
          <a:noFill/>
        </p:spPr>
        <p:txBody>
          <a:bodyPr/>
          <a:lstStyle/>
          <a:p>
            <a:fld id="{AAA720A0-21C5-431C-881A-734BBA7C58AF}"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8BCB6B6-776C-490A-B23D-53FF804D560D}" type="slidenum">
              <a:rPr lang="en-US" smtClean="0"/>
              <a:pPr/>
              <a:t>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5</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6</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7</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170B23-686D-4FA8-A612-0EE34A02EDE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59FBB27-9399-4CF2-80A8-93B646723811}" type="slidenum">
              <a:rPr lang="en-US" smtClean="0"/>
              <a:pPr/>
              <a:t>9</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23530CBD-6CBB-40DF-B95E-8D0F652BA5C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54206E22-6A02-4E7F-B8CE-B681001D8617}"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B0A5CEFD-6BBA-4712-BF1B-B67E4A422B9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679D412D-CFF5-4E12-AB76-889D815C4B0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FEAC00C6-1390-45B6-B901-5F7880132F0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AD83EA5-E170-49C3-8AA8-52944EBF3A0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A4E6272F-4120-4CA9-91B8-B3204E1B30E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CDFD2AF7-9B29-468B-A4AF-5D00DE899ED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1FD698AA-F063-4F3D-AFD5-1F08EEFE905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AD44809-27B7-4D97-8602-8D7F3FB9E8B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A506D9C-9561-4FB7-8BA1-6FB664A9261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CC"/>
            </a:gs>
            <a:gs pos="100000">
              <a:srgbClr val="666698"/>
            </a:gs>
          </a:gsLst>
          <a:lin ang="5400000" scaled="1"/>
        </a:gradFill>
        <a:effectLst/>
      </p:bgPr>
    </p:bg>
    <p:spTree>
      <p:nvGrpSpPr>
        <p:cNvPr id="1" name=""/>
        <p:cNvGrpSpPr/>
        <p:nvPr/>
      </p:nvGrpSpPr>
      <p:grpSpPr>
        <a:xfrm>
          <a:off x="0" y="0"/>
          <a:ext cx="0" cy="0"/>
          <a:chOff x="0" y="0"/>
          <a:chExt cx="0" cy="0"/>
        </a:xfrm>
      </p:grpSpPr>
      <p:sp>
        <p:nvSpPr>
          <p:cNvPr id="1078" name="Rectangle 54"/>
          <p:cNvSpPr>
            <a:spLocks noChangeArrowheads="1"/>
          </p:cNvSpPr>
          <p:nvPr/>
        </p:nvSpPr>
        <p:spPr bwMode="auto">
          <a:xfrm>
            <a:off x="2971800" y="6400800"/>
            <a:ext cx="6172200" cy="381000"/>
          </a:xfrm>
          <a:prstGeom prst="rect">
            <a:avLst/>
          </a:prstGeom>
          <a:solidFill>
            <a:srgbClr val="FF9900"/>
          </a:solidFill>
          <a:ln w="9525">
            <a:noFill/>
            <a:miter lim="800000"/>
            <a:headEnd/>
            <a:tailEnd/>
          </a:ln>
          <a:effectLst/>
        </p:spPr>
        <p:txBody>
          <a:bodyPr wrap="none" anchor="ctr"/>
          <a:lstStyle/>
          <a:p>
            <a:endParaRPr lang="en-US"/>
          </a:p>
        </p:txBody>
      </p:sp>
      <p:sp>
        <p:nvSpPr>
          <p:cNvPr id="1077" name="Rectangle 53"/>
          <p:cNvSpPr>
            <a:spLocks noChangeAspect="1" noChangeArrowheads="1"/>
          </p:cNvSpPr>
          <p:nvPr/>
        </p:nvSpPr>
        <p:spPr bwMode="auto">
          <a:xfrm>
            <a:off x="0" y="6629400"/>
            <a:ext cx="9144000" cy="228600"/>
          </a:xfrm>
          <a:prstGeom prst="rect">
            <a:avLst/>
          </a:prstGeom>
          <a:solidFill>
            <a:srgbClr val="FF9900"/>
          </a:solidFill>
          <a:ln w="9525">
            <a:noFill/>
            <a:miter lim="800000"/>
            <a:headEnd/>
            <a:tailEnd/>
          </a:ln>
          <a:effectLst/>
        </p:spPr>
        <p:txBody>
          <a:bodyPr wrap="none" anchor="ctr"/>
          <a:lstStyle/>
          <a:p>
            <a:endParaRPr lang="en-US"/>
          </a:p>
        </p:txBody>
      </p:sp>
      <p:sp>
        <p:nvSpPr>
          <p:cNvPr id="1047" name="Rectangle 23"/>
          <p:cNvSpPr>
            <a:spLocks noChangeAspect="1" noChangeArrowheads="1"/>
          </p:cNvSpPr>
          <p:nvPr/>
        </p:nvSpPr>
        <p:spPr bwMode="auto">
          <a:xfrm rot="10800000">
            <a:off x="0" y="914400"/>
            <a:ext cx="9144000" cy="304800"/>
          </a:xfrm>
          <a:prstGeom prst="rect">
            <a:avLst/>
          </a:prstGeom>
          <a:gradFill rotWithShape="1">
            <a:gsLst>
              <a:gs pos="0">
                <a:srgbClr val="CCCCCC">
                  <a:alpha val="0"/>
                </a:srgbClr>
              </a:gs>
              <a:gs pos="100000">
                <a:srgbClr val="FF9900"/>
              </a:gs>
            </a:gsLst>
            <a:lin ang="540000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12954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0" y="0"/>
            <a:ext cx="6400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1029" name="Rectangle 5"/>
          <p:cNvSpPr>
            <a:spLocks noGrp="1" noChangeArrowheads="1"/>
          </p:cNvSpPr>
          <p:nvPr>
            <p:ph type="ftr" sz="quarter" idx="3"/>
          </p:nvPr>
        </p:nvSpPr>
        <p:spPr bwMode="auto">
          <a:xfrm>
            <a:off x="5791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BCDF8EE-F789-48F4-BE3E-72E8AFF73C11}" type="slidenum">
              <a:rPr lang="en-US" smtClean="0"/>
              <a:pPr>
                <a:defRPr/>
              </a:pPr>
              <a:t>‹#›</a:t>
            </a:fld>
            <a:endParaRPr lang="en-US" dirty="0"/>
          </a:p>
        </p:txBody>
      </p:sp>
      <p:sp>
        <p:nvSpPr>
          <p:cNvPr id="1046" name="Line 22"/>
          <p:cNvSpPr>
            <a:spLocks noChangeShapeType="1"/>
          </p:cNvSpPr>
          <p:nvPr/>
        </p:nvSpPr>
        <p:spPr bwMode="auto">
          <a:xfrm>
            <a:off x="0" y="914400"/>
            <a:ext cx="9144000" cy="0"/>
          </a:xfrm>
          <a:prstGeom prst="line">
            <a:avLst/>
          </a:prstGeom>
          <a:noFill/>
          <a:ln w="76200">
            <a:solidFill>
              <a:srgbClr val="666698"/>
            </a:solidFill>
            <a:round/>
            <a:headEnd/>
            <a:tailEnd/>
          </a:ln>
          <a:effectLst/>
        </p:spPr>
        <p:txBody>
          <a:bodyPr/>
          <a:lstStyle/>
          <a:p>
            <a:endParaRPr lang="en-US"/>
          </a:p>
        </p:txBody>
      </p:sp>
      <p:pic>
        <p:nvPicPr>
          <p:cNvPr id="1052" name="Picture 28" descr="CUwordmark2"/>
          <p:cNvPicPr>
            <a:picLocks noChangeAspect="1" noChangeArrowheads="1"/>
          </p:cNvPicPr>
          <p:nvPr/>
        </p:nvPicPr>
        <p:blipFill>
          <a:blip r:embed="rId13"/>
          <a:srcRect/>
          <a:stretch>
            <a:fillRect/>
          </a:stretch>
        </p:blipFill>
        <p:spPr bwMode="auto">
          <a:xfrm>
            <a:off x="6477000" y="80963"/>
            <a:ext cx="2514600" cy="604837"/>
          </a:xfrm>
          <a:prstGeom prst="rect">
            <a:avLst/>
          </a:prstGeom>
          <a:noFill/>
        </p:spPr>
      </p:pic>
      <p:sp>
        <p:nvSpPr>
          <p:cNvPr id="1057" name="Line 33"/>
          <p:cNvSpPr>
            <a:spLocks noChangeShapeType="1"/>
          </p:cNvSpPr>
          <p:nvPr/>
        </p:nvSpPr>
        <p:spPr bwMode="auto">
          <a:xfrm>
            <a:off x="0" y="990600"/>
            <a:ext cx="9144000" cy="0"/>
          </a:xfrm>
          <a:prstGeom prst="line">
            <a:avLst/>
          </a:prstGeom>
          <a:noFill/>
          <a:ln w="38100" cmpd="dbl">
            <a:solidFill>
              <a:srgbClr val="666698"/>
            </a:solidFill>
            <a:round/>
            <a:headEnd/>
            <a:tailEnd/>
          </a:ln>
          <a:effectLst/>
        </p:spPr>
        <p:txBody>
          <a:bodyPr/>
          <a:lstStyle/>
          <a:p>
            <a:endParaRPr lang="en-US"/>
          </a:p>
        </p:txBody>
      </p:sp>
      <p:sp>
        <p:nvSpPr>
          <p:cNvPr id="1076" name="AutoShape 52"/>
          <p:cNvSpPr>
            <a:spLocks noChangeArrowheads="1"/>
          </p:cNvSpPr>
          <p:nvPr/>
        </p:nvSpPr>
        <p:spPr bwMode="auto">
          <a:xfrm rot="10800000">
            <a:off x="2286000" y="6400800"/>
            <a:ext cx="685800" cy="457200"/>
          </a:xfrm>
          <a:prstGeom prst="rtTriangle">
            <a:avLst/>
          </a:prstGeom>
          <a:solidFill>
            <a:srgbClr val="FF9900"/>
          </a:solidFill>
          <a:ln w="9525">
            <a:noFill/>
            <a:miter lim="800000"/>
            <a:headEnd/>
            <a:tailEnd/>
          </a:ln>
          <a:effectLst/>
        </p:spPr>
        <p:txBody>
          <a:bodyPr wrap="none" anchor="ctr"/>
          <a:lstStyle/>
          <a:p>
            <a:endParaRPr lang="en-US"/>
          </a:p>
        </p:txBody>
      </p:sp>
      <p:sp>
        <p:nvSpPr>
          <p:cNvPr id="1079" name="Line 55"/>
          <p:cNvSpPr>
            <a:spLocks noChangeShapeType="1"/>
          </p:cNvSpPr>
          <p:nvPr/>
        </p:nvSpPr>
        <p:spPr bwMode="auto">
          <a:xfrm>
            <a:off x="2403475" y="6477000"/>
            <a:ext cx="6740525" cy="0"/>
          </a:xfrm>
          <a:prstGeom prst="line">
            <a:avLst/>
          </a:prstGeom>
          <a:noFill/>
          <a:ln w="9525">
            <a:solidFill>
              <a:srgbClr val="FA6500"/>
            </a:solidFill>
            <a:round/>
            <a:headEnd/>
            <a:tailEnd/>
          </a:ln>
          <a:effectLst/>
        </p:spPr>
        <p:txBody>
          <a:bodyPr/>
          <a:lstStyle/>
          <a:p>
            <a:endParaRPr lang="en-US"/>
          </a:p>
        </p:txBody>
      </p:sp>
      <p:sp>
        <p:nvSpPr>
          <p:cNvPr id="1080" name="Line 56"/>
          <p:cNvSpPr>
            <a:spLocks noChangeShapeType="1"/>
          </p:cNvSpPr>
          <p:nvPr/>
        </p:nvSpPr>
        <p:spPr bwMode="auto">
          <a:xfrm>
            <a:off x="2524125" y="6553200"/>
            <a:ext cx="6619875" cy="0"/>
          </a:xfrm>
          <a:prstGeom prst="line">
            <a:avLst/>
          </a:prstGeom>
          <a:noFill/>
          <a:ln w="9525">
            <a:solidFill>
              <a:srgbClr val="FA6500"/>
            </a:solidFill>
            <a:round/>
            <a:headEnd/>
            <a:tailEnd/>
          </a:ln>
          <a:effectLst/>
        </p:spPr>
        <p:txBody>
          <a:bodyPr/>
          <a:lstStyle/>
          <a:p>
            <a:endParaRPr lang="en-US"/>
          </a:p>
        </p:txBody>
      </p:sp>
      <p:sp>
        <p:nvSpPr>
          <p:cNvPr id="1081" name="Line 57"/>
          <p:cNvSpPr>
            <a:spLocks noChangeShapeType="1"/>
          </p:cNvSpPr>
          <p:nvPr/>
        </p:nvSpPr>
        <p:spPr bwMode="auto">
          <a:xfrm>
            <a:off x="0" y="6629400"/>
            <a:ext cx="9144000" cy="0"/>
          </a:xfrm>
          <a:prstGeom prst="line">
            <a:avLst/>
          </a:prstGeom>
          <a:noFill/>
          <a:ln w="9525">
            <a:solidFill>
              <a:srgbClr val="FA6500"/>
            </a:solidFill>
            <a:round/>
            <a:headEnd/>
            <a:tailEnd/>
          </a:ln>
          <a:effectLst/>
        </p:spPr>
        <p:txBody>
          <a:bodyPr/>
          <a:lstStyle/>
          <a:p>
            <a:endParaRPr lang="en-US"/>
          </a:p>
        </p:txBody>
      </p:sp>
      <p:sp>
        <p:nvSpPr>
          <p:cNvPr id="1064" name="Text Box 40"/>
          <p:cNvSpPr txBox="1">
            <a:spLocks noChangeArrowheads="1"/>
          </p:cNvSpPr>
          <p:nvPr/>
        </p:nvSpPr>
        <p:spPr bwMode="auto">
          <a:xfrm>
            <a:off x="4445000" y="6465888"/>
            <a:ext cx="2489200" cy="304800"/>
          </a:xfrm>
          <a:prstGeom prst="rect">
            <a:avLst/>
          </a:prstGeom>
          <a:noFill/>
          <a:ln w="9525">
            <a:noFill/>
            <a:miter lim="800000"/>
            <a:headEnd/>
            <a:tailEnd/>
          </a:ln>
          <a:effectLst/>
        </p:spPr>
        <p:txBody>
          <a:bodyPr wrap="none">
            <a:spAutoFit/>
          </a:bodyPr>
          <a:lstStyle/>
          <a:p>
            <a:r>
              <a:rPr lang="en-US" sz="1400"/>
              <a:t>Your Department Name Here</a:t>
            </a:r>
          </a:p>
        </p:txBody>
      </p:sp>
      <p:sp>
        <p:nvSpPr>
          <p:cNvPr id="1083" name="Text Box 59"/>
          <p:cNvSpPr txBox="1">
            <a:spLocks noChangeArrowheads="1"/>
          </p:cNvSpPr>
          <p:nvPr/>
        </p:nvSpPr>
        <p:spPr bwMode="auto">
          <a:xfrm>
            <a:off x="3200400" y="6045200"/>
            <a:ext cx="5149850" cy="366713"/>
          </a:xfrm>
          <a:prstGeom prst="rect">
            <a:avLst/>
          </a:prstGeom>
          <a:noFill/>
          <a:ln w="9525">
            <a:noFill/>
            <a:miter lim="800000"/>
            <a:headEnd/>
            <a:tailEnd/>
          </a:ln>
          <a:effectLst/>
        </p:spPr>
        <p:txBody>
          <a:bodyPr wrap="none">
            <a:spAutoFit/>
          </a:bodyPr>
          <a:lstStyle/>
          <a:p>
            <a:r>
              <a:rPr lang="en-US"/>
              <a:t>Clemson Computing and Information Technology</a:t>
            </a:r>
          </a:p>
        </p:txBody>
      </p:sp>
      <p:sp>
        <p:nvSpPr>
          <p:cNvPr id="21" name="Rectangle 54"/>
          <p:cNvSpPr>
            <a:spLocks noChangeArrowheads="1"/>
          </p:cNvSpPr>
          <p:nvPr userDrawn="1"/>
        </p:nvSpPr>
        <p:spPr bwMode="auto">
          <a:xfrm>
            <a:off x="2971800" y="6400800"/>
            <a:ext cx="6172200" cy="381000"/>
          </a:xfrm>
          <a:prstGeom prst="rect">
            <a:avLst/>
          </a:prstGeom>
          <a:solidFill>
            <a:srgbClr val="FF9900"/>
          </a:solidFill>
          <a:ln w="9525">
            <a:noFill/>
            <a:miter lim="800000"/>
            <a:headEnd/>
            <a:tailEnd/>
          </a:ln>
          <a:effectLst/>
        </p:spPr>
        <p:txBody>
          <a:bodyPr wrap="none" anchor="ctr"/>
          <a:lstStyle/>
          <a:p>
            <a:pPr>
              <a:defRPr/>
            </a:pPr>
            <a:endParaRPr lang="en-US" dirty="0"/>
          </a:p>
        </p:txBody>
      </p:sp>
      <p:sp>
        <p:nvSpPr>
          <p:cNvPr id="22" name="Rectangle 53"/>
          <p:cNvSpPr>
            <a:spLocks noChangeAspect="1" noChangeArrowheads="1"/>
          </p:cNvSpPr>
          <p:nvPr userDrawn="1"/>
        </p:nvSpPr>
        <p:spPr bwMode="auto">
          <a:xfrm>
            <a:off x="0" y="6629400"/>
            <a:ext cx="9144000" cy="228600"/>
          </a:xfrm>
          <a:prstGeom prst="rect">
            <a:avLst/>
          </a:prstGeom>
          <a:solidFill>
            <a:srgbClr val="FF9900"/>
          </a:solidFill>
          <a:ln w="9525">
            <a:noFill/>
            <a:miter lim="800000"/>
            <a:headEnd/>
            <a:tailEnd/>
          </a:ln>
          <a:effectLst/>
        </p:spPr>
        <p:txBody>
          <a:bodyPr wrap="none" anchor="ctr"/>
          <a:lstStyle/>
          <a:p>
            <a:pPr>
              <a:defRPr/>
            </a:pPr>
            <a:endParaRPr lang="en-US" dirty="0"/>
          </a:p>
        </p:txBody>
      </p:sp>
      <p:sp>
        <p:nvSpPr>
          <p:cNvPr id="23" name="Rectangle 23"/>
          <p:cNvSpPr>
            <a:spLocks noChangeAspect="1" noChangeArrowheads="1"/>
          </p:cNvSpPr>
          <p:nvPr userDrawn="1"/>
        </p:nvSpPr>
        <p:spPr bwMode="auto">
          <a:xfrm rot="10800000">
            <a:off x="0" y="914400"/>
            <a:ext cx="9144000" cy="304800"/>
          </a:xfrm>
          <a:prstGeom prst="rect">
            <a:avLst/>
          </a:prstGeom>
          <a:gradFill rotWithShape="1">
            <a:gsLst>
              <a:gs pos="0">
                <a:srgbClr val="CCCCCC">
                  <a:alpha val="0"/>
                </a:srgbClr>
              </a:gs>
              <a:gs pos="100000">
                <a:srgbClr val="FF9900"/>
              </a:gs>
            </a:gsLst>
            <a:lin ang="5400000" scaled="1"/>
          </a:gradFill>
          <a:ln w="9525">
            <a:noFill/>
            <a:miter lim="800000"/>
            <a:headEnd/>
            <a:tailEnd/>
          </a:ln>
          <a:effectLst/>
        </p:spPr>
        <p:txBody>
          <a:bodyPr wrap="none" anchor="ctr"/>
          <a:lstStyle/>
          <a:p>
            <a:pPr>
              <a:defRPr/>
            </a:pPr>
            <a:endParaRPr lang="en-US" dirty="0"/>
          </a:p>
        </p:txBody>
      </p:sp>
      <p:sp>
        <p:nvSpPr>
          <p:cNvPr id="24" name="Line 22"/>
          <p:cNvSpPr>
            <a:spLocks noChangeShapeType="1"/>
          </p:cNvSpPr>
          <p:nvPr userDrawn="1"/>
        </p:nvSpPr>
        <p:spPr bwMode="auto">
          <a:xfrm>
            <a:off x="0" y="914400"/>
            <a:ext cx="9144000" cy="0"/>
          </a:xfrm>
          <a:prstGeom prst="line">
            <a:avLst/>
          </a:prstGeom>
          <a:noFill/>
          <a:ln w="76200">
            <a:solidFill>
              <a:srgbClr val="666698"/>
            </a:solidFill>
            <a:round/>
            <a:headEnd/>
            <a:tailEnd/>
          </a:ln>
          <a:effectLst/>
        </p:spPr>
        <p:txBody>
          <a:bodyPr/>
          <a:lstStyle/>
          <a:p>
            <a:pPr>
              <a:defRPr/>
            </a:pPr>
            <a:endParaRPr lang="en-US" dirty="0"/>
          </a:p>
        </p:txBody>
      </p:sp>
      <p:pic>
        <p:nvPicPr>
          <p:cNvPr id="25" name="Picture 28" descr="CUwordmark2"/>
          <p:cNvPicPr>
            <a:picLocks noChangeAspect="1" noChangeArrowheads="1"/>
          </p:cNvPicPr>
          <p:nvPr userDrawn="1"/>
        </p:nvPicPr>
        <p:blipFill>
          <a:blip r:embed="rId13"/>
          <a:srcRect/>
          <a:stretch>
            <a:fillRect/>
          </a:stretch>
        </p:blipFill>
        <p:spPr bwMode="auto">
          <a:xfrm>
            <a:off x="6477000" y="80963"/>
            <a:ext cx="2514600" cy="604837"/>
          </a:xfrm>
          <a:prstGeom prst="rect">
            <a:avLst/>
          </a:prstGeom>
          <a:noFill/>
          <a:ln w="9525">
            <a:noFill/>
            <a:miter lim="800000"/>
            <a:headEnd/>
            <a:tailEnd/>
          </a:ln>
        </p:spPr>
      </p:pic>
      <p:sp>
        <p:nvSpPr>
          <p:cNvPr id="26" name="Line 33"/>
          <p:cNvSpPr>
            <a:spLocks noChangeShapeType="1"/>
          </p:cNvSpPr>
          <p:nvPr userDrawn="1"/>
        </p:nvSpPr>
        <p:spPr bwMode="auto">
          <a:xfrm>
            <a:off x="0" y="990600"/>
            <a:ext cx="9144000" cy="0"/>
          </a:xfrm>
          <a:prstGeom prst="line">
            <a:avLst/>
          </a:prstGeom>
          <a:noFill/>
          <a:ln w="38100" cmpd="dbl">
            <a:solidFill>
              <a:srgbClr val="666698"/>
            </a:solidFill>
            <a:round/>
            <a:headEnd/>
            <a:tailEnd/>
          </a:ln>
          <a:effectLst/>
        </p:spPr>
        <p:txBody>
          <a:bodyPr/>
          <a:lstStyle/>
          <a:p>
            <a:pPr>
              <a:defRPr/>
            </a:pPr>
            <a:endParaRPr lang="en-US" dirty="0"/>
          </a:p>
        </p:txBody>
      </p:sp>
      <p:sp>
        <p:nvSpPr>
          <p:cNvPr id="27" name="AutoShape 52"/>
          <p:cNvSpPr>
            <a:spLocks noChangeArrowheads="1"/>
          </p:cNvSpPr>
          <p:nvPr userDrawn="1"/>
        </p:nvSpPr>
        <p:spPr bwMode="auto">
          <a:xfrm rot="10800000">
            <a:off x="2286000" y="6400800"/>
            <a:ext cx="685800" cy="457200"/>
          </a:xfrm>
          <a:prstGeom prst="rtTriangle">
            <a:avLst/>
          </a:prstGeom>
          <a:solidFill>
            <a:srgbClr val="FF9900"/>
          </a:solidFill>
          <a:ln w="9525">
            <a:noFill/>
            <a:miter lim="800000"/>
            <a:headEnd/>
            <a:tailEnd/>
          </a:ln>
          <a:effectLst/>
        </p:spPr>
        <p:txBody>
          <a:bodyPr wrap="none" anchor="ctr"/>
          <a:lstStyle/>
          <a:p>
            <a:pPr>
              <a:defRPr/>
            </a:pPr>
            <a:endParaRPr lang="en-US" dirty="0"/>
          </a:p>
        </p:txBody>
      </p:sp>
      <p:sp>
        <p:nvSpPr>
          <p:cNvPr id="28" name="Line 55"/>
          <p:cNvSpPr>
            <a:spLocks noChangeShapeType="1"/>
          </p:cNvSpPr>
          <p:nvPr userDrawn="1"/>
        </p:nvSpPr>
        <p:spPr bwMode="auto">
          <a:xfrm>
            <a:off x="2403475" y="6477000"/>
            <a:ext cx="6740525" cy="0"/>
          </a:xfrm>
          <a:prstGeom prst="line">
            <a:avLst/>
          </a:prstGeom>
          <a:noFill/>
          <a:ln w="9525">
            <a:solidFill>
              <a:srgbClr val="FA6500"/>
            </a:solidFill>
            <a:round/>
            <a:headEnd/>
            <a:tailEnd/>
          </a:ln>
          <a:effectLst/>
        </p:spPr>
        <p:txBody>
          <a:bodyPr/>
          <a:lstStyle/>
          <a:p>
            <a:pPr>
              <a:defRPr/>
            </a:pPr>
            <a:endParaRPr lang="en-US" dirty="0"/>
          </a:p>
        </p:txBody>
      </p:sp>
      <p:sp>
        <p:nvSpPr>
          <p:cNvPr id="29" name="Line 56"/>
          <p:cNvSpPr>
            <a:spLocks noChangeShapeType="1"/>
          </p:cNvSpPr>
          <p:nvPr userDrawn="1"/>
        </p:nvSpPr>
        <p:spPr bwMode="auto">
          <a:xfrm>
            <a:off x="2524125" y="6553200"/>
            <a:ext cx="6619875" cy="0"/>
          </a:xfrm>
          <a:prstGeom prst="line">
            <a:avLst/>
          </a:prstGeom>
          <a:noFill/>
          <a:ln w="9525">
            <a:solidFill>
              <a:srgbClr val="FA6500"/>
            </a:solidFill>
            <a:round/>
            <a:headEnd/>
            <a:tailEnd/>
          </a:ln>
          <a:effectLst/>
        </p:spPr>
        <p:txBody>
          <a:bodyPr/>
          <a:lstStyle/>
          <a:p>
            <a:pPr>
              <a:defRPr/>
            </a:pPr>
            <a:endParaRPr lang="en-US" dirty="0"/>
          </a:p>
        </p:txBody>
      </p:sp>
      <p:sp>
        <p:nvSpPr>
          <p:cNvPr id="30" name="Line 57"/>
          <p:cNvSpPr>
            <a:spLocks noChangeShapeType="1"/>
          </p:cNvSpPr>
          <p:nvPr userDrawn="1"/>
        </p:nvSpPr>
        <p:spPr bwMode="auto">
          <a:xfrm>
            <a:off x="0" y="6629400"/>
            <a:ext cx="9144000" cy="0"/>
          </a:xfrm>
          <a:prstGeom prst="line">
            <a:avLst/>
          </a:prstGeom>
          <a:noFill/>
          <a:ln w="9525">
            <a:solidFill>
              <a:srgbClr val="FA6500"/>
            </a:solidFill>
            <a:round/>
            <a:headEnd/>
            <a:tailEnd/>
          </a:ln>
          <a:effectLst/>
        </p:spPr>
        <p:txBody>
          <a:bodyPr/>
          <a:lstStyle/>
          <a:p>
            <a:pPr>
              <a:defRPr/>
            </a:pPr>
            <a:endParaRPr lang="en-US" dirty="0"/>
          </a:p>
        </p:txBody>
      </p:sp>
      <p:sp>
        <p:nvSpPr>
          <p:cNvPr id="34" name="Text Box 40"/>
          <p:cNvSpPr txBox="1">
            <a:spLocks noChangeArrowheads="1"/>
          </p:cNvSpPr>
          <p:nvPr userDrawn="1"/>
        </p:nvSpPr>
        <p:spPr bwMode="auto">
          <a:xfrm>
            <a:off x="4445000" y="6465888"/>
            <a:ext cx="3317875" cy="304800"/>
          </a:xfrm>
          <a:prstGeom prst="rect">
            <a:avLst/>
          </a:prstGeom>
          <a:noFill/>
          <a:ln w="9525">
            <a:noFill/>
            <a:miter lim="800000"/>
            <a:headEnd/>
            <a:tailEnd/>
          </a:ln>
          <a:effectLst/>
        </p:spPr>
        <p:txBody>
          <a:bodyPr wrap="none">
            <a:spAutoFit/>
          </a:bodyPr>
          <a:lstStyle/>
          <a:p>
            <a:pPr>
              <a:defRPr/>
            </a:pPr>
            <a:r>
              <a:rPr lang="en-US" sz="1400" dirty="0"/>
              <a:t>Project and Service Management Office</a:t>
            </a:r>
          </a:p>
        </p:txBody>
      </p:sp>
      <p:grpSp>
        <p:nvGrpSpPr>
          <p:cNvPr id="2" name="Group 58"/>
          <p:cNvGrpSpPr>
            <a:grpSpLocks noChangeAspect="1"/>
          </p:cNvGrpSpPr>
          <p:nvPr/>
        </p:nvGrpSpPr>
        <p:grpSpPr bwMode="auto">
          <a:xfrm>
            <a:off x="152400" y="5791200"/>
            <a:ext cx="977900" cy="977900"/>
            <a:chOff x="96" y="3360"/>
            <a:chExt cx="912" cy="912"/>
          </a:xfrm>
        </p:grpSpPr>
        <p:sp>
          <p:nvSpPr>
            <p:cNvPr id="1073" name="Oval 49"/>
            <p:cNvSpPr>
              <a:spLocks noChangeAspect="1" noChangeArrowheads="1"/>
            </p:cNvSpPr>
            <p:nvPr userDrawn="1"/>
          </p:nvSpPr>
          <p:spPr bwMode="auto">
            <a:xfrm>
              <a:off x="96" y="3360"/>
              <a:ext cx="912" cy="912"/>
            </a:xfrm>
            <a:prstGeom prst="ellipse">
              <a:avLst/>
            </a:prstGeom>
            <a:solidFill>
              <a:schemeClr val="bg1"/>
            </a:solidFill>
            <a:ln w="9525">
              <a:solidFill>
                <a:schemeClr val="bg1"/>
              </a:solidFill>
              <a:round/>
              <a:headEnd/>
              <a:tailEnd/>
            </a:ln>
            <a:effectLst/>
          </p:spPr>
          <p:txBody>
            <a:bodyPr wrap="none" anchor="ctr"/>
            <a:lstStyle/>
            <a:p>
              <a:endParaRPr lang="en-US"/>
            </a:p>
          </p:txBody>
        </p:sp>
        <p:pic>
          <p:nvPicPr>
            <p:cNvPr id="1071" name="Picture 47" descr="CUseal"/>
            <p:cNvPicPr>
              <a:picLocks noChangeAspect="1" noChangeArrowheads="1"/>
            </p:cNvPicPr>
            <p:nvPr userDrawn="1"/>
          </p:nvPicPr>
          <p:blipFill>
            <a:blip r:embed="rId14"/>
            <a:srcRect/>
            <a:stretch>
              <a:fillRect/>
            </a:stretch>
          </p:blipFill>
          <p:spPr bwMode="auto">
            <a:xfrm>
              <a:off x="96" y="3360"/>
              <a:ext cx="912" cy="912"/>
            </a:xfrm>
            <a:prstGeom prst="rect">
              <a:avLst/>
            </a:prstGeom>
            <a:noFill/>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1" fontAlgn="base" hangingPunct="1">
        <a:spcBef>
          <a:spcPct val="0"/>
        </a:spcBef>
        <a:spcAft>
          <a:spcPct val="0"/>
        </a:spcAft>
        <a:defRPr sz="3500">
          <a:solidFill>
            <a:schemeClr val="tx1"/>
          </a:solidFill>
          <a:latin typeface="+mj-lt"/>
          <a:ea typeface="+mj-ea"/>
          <a:cs typeface="+mj-cs"/>
        </a:defRPr>
      </a:lvl1pPr>
      <a:lvl2pPr algn="l" rtl="0" eaLnBrk="1" fontAlgn="base" hangingPunct="1">
        <a:spcBef>
          <a:spcPct val="0"/>
        </a:spcBef>
        <a:spcAft>
          <a:spcPct val="0"/>
        </a:spcAft>
        <a:defRPr sz="3500">
          <a:solidFill>
            <a:srgbClr val="4D4D4D"/>
          </a:solidFill>
          <a:latin typeface="Arial" charset="0"/>
        </a:defRPr>
      </a:lvl2pPr>
      <a:lvl3pPr algn="l" rtl="0" eaLnBrk="1" fontAlgn="base" hangingPunct="1">
        <a:spcBef>
          <a:spcPct val="0"/>
        </a:spcBef>
        <a:spcAft>
          <a:spcPct val="0"/>
        </a:spcAft>
        <a:defRPr sz="3500">
          <a:solidFill>
            <a:srgbClr val="4D4D4D"/>
          </a:solidFill>
          <a:latin typeface="Arial" charset="0"/>
        </a:defRPr>
      </a:lvl3pPr>
      <a:lvl4pPr algn="l" rtl="0" eaLnBrk="1" fontAlgn="base" hangingPunct="1">
        <a:spcBef>
          <a:spcPct val="0"/>
        </a:spcBef>
        <a:spcAft>
          <a:spcPct val="0"/>
        </a:spcAft>
        <a:defRPr sz="3500">
          <a:solidFill>
            <a:srgbClr val="4D4D4D"/>
          </a:solidFill>
          <a:latin typeface="Arial" charset="0"/>
        </a:defRPr>
      </a:lvl4pPr>
      <a:lvl5pPr algn="l" rtl="0" eaLnBrk="1" fontAlgn="base" hangingPunct="1">
        <a:spcBef>
          <a:spcPct val="0"/>
        </a:spcBef>
        <a:spcAft>
          <a:spcPct val="0"/>
        </a:spcAft>
        <a:defRPr sz="3500">
          <a:solidFill>
            <a:srgbClr val="4D4D4D"/>
          </a:solidFill>
          <a:latin typeface="Arial" charset="0"/>
        </a:defRPr>
      </a:lvl5pPr>
      <a:lvl6pPr marL="457200" algn="l" rtl="0" eaLnBrk="1" fontAlgn="base" hangingPunct="1">
        <a:spcBef>
          <a:spcPct val="0"/>
        </a:spcBef>
        <a:spcAft>
          <a:spcPct val="0"/>
        </a:spcAft>
        <a:defRPr sz="3500">
          <a:solidFill>
            <a:srgbClr val="4D4D4D"/>
          </a:solidFill>
          <a:latin typeface="Arial" charset="0"/>
        </a:defRPr>
      </a:lvl6pPr>
      <a:lvl7pPr marL="914400" algn="l" rtl="0" eaLnBrk="1" fontAlgn="base" hangingPunct="1">
        <a:spcBef>
          <a:spcPct val="0"/>
        </a:spcBef>
        <a:spcAft>
          <a:spcPct val="0"/>
        </a:spcAft>
        <a:defRPr sz="3500">
          <a:solidFill>
            <a:srgbClr val="4D4D4D"/>
          </a:solidFill>
          <a:latin typeface="Arial" charset="0"/>
        </a:defRPr>
      </a:lvl7pPr>
      <a:lvl8pPr marL="1371600" algn="l" rtl="0" eaLnBrk="1" fontAlgn="base" hangingPunct="1">
        <a:spcBef>
          <a:spcPct val="0"/>
        </a:spcBef>
        <a:spcAft>
          <a:spcPct val="0"/>
        </a:spcAft>
        <a:defRPr sz="3500">
          <a:solidFill>
            <a:srgbClr val="4D4D4D"/>
          </a:solidFill>
          <a:latin typeface="Arial" charset="0"/>
        </a:defRPr>
      </a:lvl8pPr>
      <a:lvl9pPr marL="1828800" algn="l" rtl="0" eaLnBrk="1" fontAlgn="base" hangingPunct="1">
        <a:spcBef>
          <a:spcPct val="0"/>
        </a:spcBef>
        <a:spcAft>
          <a:spcPct val="0"/>
        </a:spcAft>
        <a:defRPr sz="3500">
          <a:solidFill>
            <a:srgbClr val="4D4D4D"/>
          </a:solidFill>
          <a:latin typeface="Arial" charset="0"/>
        </a:defRPr>
      </a:lvl9pPr>
    </p:titleStyle>
    <p:bodyStyle>
      <a:lvl1pPr marL="342900" indent="-342900" algn="l" rtl="0" eaLnBrk="1" fontAlgn="base" hangingPunct="1">
        <a:spcBef>
          <a:spcPct val="20000"/>
        </a:spcBef>
        <a:spcAft>
          <a:spcPct val="0"/>
        </a:spcAft>
        <a:buSzPct val="7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0000"/>
        <a:buChar char="•"/>
        <a:defRPr sz="2800">
          <a:solidFill>
            <a:schemeClr val="tx1"/>
          </a:solidFill>
          <a:latin typeface="+mn-lt"/>
        </a:defRPr>
      </a:lvl2pPr>
      <a:lvl3pPr marL="1143000" indent="-228600" algn="l" rtl="0" eaLnBrk="1" fontAlgn="base" hangingPunct="1">
        <a:spcBef>
          <a:spcPct val="20000"/>
        </a:spcBef>
        <a:spcAft>
          <a:spcPct val="0"/>
        </a:spcAft>
        <a:buSzPct val="70000"/>
        <a:buChar char="•"/>
        <a:defRPr sz="2400">
          <a:solidFill>
            <a:schemeClr val="tx1"/>
          </a:solidFill>
          <a:latin typeface="+mn-lt"/>
        </a:defRPr>
      </a:lvl3pPr>
      <a:lvl4pPr marL="1600200" indent="-228600" algn="l" rtl="0" eaLnBrk="1" fontAlgn="base" hangingPunct="1">
        <a:spcBef>
          <a:spcPct val="20000"/>
        </a:spcBef>
        <a:spcAft>
          <a:spcPct val="0"/>
        </a:spcAft>
        <a:buSzPct val="70000"/>
        <a:buChar char="•"/>
        <a:defRPr sz="2000">
          <a:solidFill>
            <a:schemeClr val="tx1"/>
          </a:solidFill>
          <a:latin typeface="+mn-lt"/>
        </a:defRPr>
      </a:lvl4pPr>
      <a:lvl5pPr marL="2057400" indent="-228600" algn="l" rtl="0" eaLnBrk="1" fontAlgn="base" hangingPunct="1">
        <a:spcBef>
          <a:spcPct val="20000"/>
        </a:spcBef>
        <a:spcAft>
          <a:spcPct val="0"/>
        </a:spcAft>
        <a:buSzPct val="70000"/>
        <a:buChar char="•"/>
        <a:defRPr sz="2000">
          <a:solidFill>
            <a:schemeClr val="tx1"/>
          </a:solidFill>
          <a:latin typeface="+mn-lt"/>
        </a:defRPr>
      </a:lvl5pPr>
      <a:lvl6pPr marL="2514600" indent="-228600" algn="l" rtl="0" eaLnBrk="1" fontAlgn="base" hangingPunct="1">
        <a:spcBef>
          <a:spcPct val="20000"/>
        </a:spcBef>
        <a:spcAft>
          <a:spcPct val="0"/>
        </a:spcAft>
        <a:buSzPct val="70000"/>
        <a:buChar char="•"/>
        <a:defRPr sz="2000">
          <a:solidFill>
            <a:srgbClr val="4D4D4D"/>
          </a:solidFill>
          <a:latin typeface="+mn-lt"/>
        </a:defRPr>
      </a:lvl6pPr>
      <a:lvl7pPr marL="2971800" indent="-228600" algn="l" rtl="0" eaLnBrk="1" fontAlgn="base" hangingPunct="1">
        <a:spcBef>
          <a:spcPct val="20000"/>
        </a:spcBef>
        <a:spcAft>
          <a:spcPct val="0"/>
        </a:spcAft>
        <a:buSzPct val="70000"/>
        <a:buChar char="•"/>
        <a:defRPr sz="2000">
          <a:solidFill>
            <a:srgbClr val="4D4D4D"/>
          </a:solidFill>
          <a:latin typeface="+mn-lt"/>
        </a:defRPr>
      </a:lvl7pPr>
      <a:lvl8pPr marL="3429000" indent="-228600" algn="l" rtl="0" eaLnBrk="1" fontAlgn="base" hangingPunct="1">
        <a:spcBef>
          <a:spcPct val="20000"/>
        </a:spcBef>
        <a:spcAft>
          <a:spcPct val="0"/>
        </a:spcAft>
        <a:buSzPct val="70000"/>
        <a:buChar char="•"/>
        <a:defRPr sz="2000">
          <a:solidFill>
            <a:srgbClr val="4D4D4D"/>
          </a:solidFill>
          <a:latin typeface="+mn-lt"/>
        </a:defRPr>
      </a:lvl8pPr>
      <a:lvl9pPr marL="3886200" indent="-228600" algn="l" rtl="0" eaLnBrk="1" fontAlgn="base" hangingPunct="1">
        <a:spcBef>
          <a:spcPct val="20000"/>
        </a:spcBef>
        <a:spcAft>
          <a:spcPct val="0"/>
        </a:spcAft>
        <a:buSzPct val="7000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valiant@clemson.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janell@clemson.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ontrol_panel_(engineer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5867400" cy="584200"/>
          </a:xfrm>
          <a:prstGeom prst="rect">
            <a:avLst/>
          </a:prstGeom>
          <a:noFill/>
        </p:spPr>
        <p:txBody>
          <a:bodyPr>
            <a:spAutoFit/>
          </a:bodyPr>
          <a:lstStyle/>
          <a:p>
            <a:pPr>
              <a:defRPr/>
            </a:pPr>
            <a:r>
              <a:rPr lang="en-US" sz="3200" b="1" dirty="0">
                <a:latin typeface="+mj-lt"/>
                <a:ea typeface="+mj-ea"/>
                <a:cs typeface="+mj-cs"/>
              </a:rPr>
              <a:t>  </a:t>
            </a:r>
          </a:p>
        </p:txBody>
      </p:sp>
      <p:sp>
        <p:nvSpPr>
          <p:cNvPr id="5" name="Title 4"/>
          <p:cNvSpPr>
            <a:spLocks noGrp="1"/>
          </p:cNvSpPr>
          <p:nvPr>
            <p:ph type="ctrTitle"/>
          </p:nvPr>
        </p:nvSpPr>
        <p:spPr/>
        <p:txBody>
          <a:bodyPr/>
          <a:lstStyle/>
          <a:p>
            <a:r>
              <a:rPr lang="en-US" dirty="0" smtClean="0"/>
              <a:t>Dashboards – Where We’ve Been and Where We’re Going</a:t>
            </a:r>
            <a:endParaRPr lang="en-US" dirty="0"/>
          </a:p>
        </p:txBody>
      </p:sp>
      <p:sp>
        <p:nvSpPr>
          <p:cNvPr id="6" name="Subtitle 5"/>
          <p:cNvSpPr>
            <a:spLocks noGrp="1"/>
          </p:cNvSpPr>
          <p:nvPr>
            <p:ph type="subTitle" idx="1"/>
          </p:nvPr>
        </p:nvSpPr>
        <p:spPr/>
        <p:txBody>
          <a:bodyPr/>
          <a:lstStyle/>
          <a:p>
            <a:r>
              <a:rPr lang="en-US" sz="2400" dirty="0" smtClean="0"/>
              <a:t>Janell Bohlmann, Clemson University</a:t>
            </a:r>
          </a:p>
          <a:p>
            <a:r>
              <a:rPr lang="en-US" sz="2400" dirty="0" smtClean="0"/>
              <a:t>Jamie Brown, Clemson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tretch>
            <a:fillRect/>
          </a:stretch>
        </p:blipFill>
        <p:spPr bwMode="auto">
          <a:xfrm>
            <a:off x="457200" y="1828800"/>
            <a:ext cx="4038600" cy="3478704"/>
          </a:xfrm>
          <a:prstGeom prst="rect">
            <a:avLst/>
          </a:prstGeom>
          <a:noFill/>
          <a:ln w="9525">
            <a:noFill/>
            <a:miter lim="800000"/>
            <a:headEnd/>
            <a:tailEnd/>
          </a:ln>
          <a:effectLst/>
        </p:spPr>
      </p:pic>
      <p:pic>
        <p:nvPicPr>
          <p:cNvPr id="1026" name="Picture 2"/>
          <p:cNvPicPr>
            <a:picLocks noGrp="1" noChangeAspect="1" noChangeArrowheads="1"/>
          </p:cNvPicPr>
          <p:nvPr>
            <p:ph sz="half" idx="1"/>
          </p:nvPr>
        </p:nvPicPr>
        <p:blipFill>
          <a:blip r:embed="rId4"/>
          <a:srcRect/>
          <a:stretch>
            <a:fillRect/>
          </a:stretch>
        </p:blipFill>
        <p:spPr bwMode="auto">
          <a:xfrm>
            <a:off x="457200" y="1828800"/>
            <a:ext cx="4038600" cy="3478704"/>
          </a:xfrm>
          <a:prstGeom prst="rect">
            <a:avLst/>
          </a:prstGeom>
          <a:noFill/>
          <a:ln w="9525">
            <a:noFill/>
            <a:miter lim="800000"/>
            <a:headEnd/>
            <a:tailEnd/>
          </a:ln>
          <a:effectLst/>
        </p:spPr>
      </p:pic>
      <p:sp>
        <p:nvSpPr>
          <p:cNvPr id="10" name="Title 9"/>
          <p:cNvSpPr>
            <a:spLocks noGrp="1"/>
          </p:cNvSpPr>
          <p:nvPr>
            <p:ph type="title"/>
          </p:nvPr>
        </p:nvSpPr>
        <p:spPr/>
        <p:txBody>
          <a:bodyPr/>
          <a:lstStyle/>
          <a:p>
            <a:r>
              <a:rPr lang="en-US" dirty="0" smtClean="0"/>
              <a:t>Where We’ve Been</a:t>
            </a:r>
            <a:endParaRPr lang="en-US" dirty="0"/>
          </a:p>
        </p:txBody>
      </p:sp>
      <p:sp>
        <p:nvSpPr>
          <p:cNvPr id="15" name="Content Placeholder 14"/>
          <p:cNvSpPr>
            <a:spLocks noGrp="1"/>
          </p:cNvSpPr>
          <p:nvPr>
            <p:ph sz="half" idx="2"/>
          </p:nvPr>
        </p:nvSpPr>
        <p:spPr/>
        <p:txBody>
          <a:bodyPr>
            <a:normAutofit/>
          </a:bodyPr>
          <a:lstStyle/>
          <a:p>
            <a:r>
              <a:rPr lang="en-US" dirty="0" smtClean="0"/>
              <a:t>Tachometer – Staff Utilization</a:t>
            </a:r>
          </a:p>
          <a:p>
            <a:pPr lvl="1"/>
            <a:r>
              <a:rPr lang="en-US" dirty="0" smtClean="0"/>
              <a:t>Number of projects per staff</a:t>
            </a:r>
          </a:p>
          <a:p>
            <a:pPr lvl="1"/>
            <a:r>
              <a:rPr lang="en-US" dirty="0" smtClean="0"/>
              <a:t>Make sure you don’t “redline” the staff – running at dangerously high speed</a:t>
            </a:r>
          </a:p>
        </p:txBody>
      </p:sp>
      <p:sp>
        <p:nvSpPr>
          <p:cNvPr id="8" name="Oval 7"/>
          <p:cNvSpPr/>
          <p:nvPr/>
        </p:nvSpPr>
        <p:spPr>
          <a:xfrm>
            <a:off x="3657600" y="3200400"/>
            <a:ext cx="685800" cy="1447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oject details.png"/>
          <p:cNvPicPr>
            <a:picLocks noChangeAspect="1"/>
          </p:cNvPicPr>
          <p:nvPr/>
        </p:nvPicPr>
        <p:blipFill>
          <a:blip r:embed="rId5"/>
          <a:srcRect l="851" t="64286" r="38749" b="14286"/>
          <a:stretch>
            <a:fillRect/>
          </a:stretch>
        </p:blipFill>
        <p:spPr>
          <a:xfrm>
            <a:off x="3517107" y="4572000"/>
            <a:ext cx="5245893"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nodeType="withEffect">
                                  <p:stCondLst>
                                    <p:cond delay="0"/>
                                  </p:stCondLst>
                                  <p:childTnLst>
                                    <p:anim calcmode="lin" valueType="num">
                                      <p:cBhvr>
                                        <p:cTn id="6" dur="1000"/>
                                        <p:tgtEl>
                                          <p:spTgt spid="9"/>
                                        </p:tgtEl>
                                        <p:attrNameLst>
                                          <p:attrName>ppt_h</p:attrName>
                                        </p:attrNameLst>
                                      </p:cBhvr>
                                      <p:tavLst>
                                        <p:tav tm="0">
                                          <p:val>
                                            <p:strVal val="ppt_h"/>
                                          </p:val>
                                        </p:tav>
                                        <p:tav tm="100000">
                                          <p:val>
                                            <p:strVal val="ppt_h"/>
                                          </p:val>
                                        </p:tav>
                                      </p:tavLst>
                                    </p:anim>
                                    <p:anim calcmode="lin" valueType="num">
                                      <p:cBhvr>
                                        <p:cTn id="7" dur="1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999"/>
                                          </p:stCondLst>
                                        </p:cTn>
                                        <p:tgtEl>
                                          <p:spTgt spid="9"/>
                                        </p:tgtEl>
                                        <p:attrNameLst>
                                          <p:attrName>style.visibility</p:attrName>
                                        </p:attrNameLst>
                                      </p:cBhvr>
                                      <p:to>
                                        <p:strVal val="hidden"/>
                                      </p:to>
                                    </p:set>
                                  </p:childTnLst>
                                </p:cTn>
                              </p:par>
                            </p:childTnLst>
                          </p:cTn>
                        </p:par>
                        <p:par>
                          <p:cTn id="9" fill="hold">
                            <p:stCondLst>
                              <p:cond delay="1000"/>
                            </p:stCondLst>
                            <p:childTnLst>
                              <p:par>
                                <p:cTn id="10" presetID="19"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fmla="#ppt_w*sin(2.5*pi*$)">
                                          <p:val>
                                            <p:fltVal val="0"/>
                                          </p:val>
                                        </p:tav>
                                        <p:tav tm="100000">
                                          <p:val>
                                            <p:fltVal val="1"/>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1" uiExpan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Where We’ve Been</a:t>
            </a:r>
            <a:endParaRPr lang="en-US" dirty="0"/>
          </a:p>
        </p:txBody>
      </p:sp>
      <p:sp>
        <p:nvSpPr>
          <p:cNvPr id="15" name="Content Placeholder 14"/>
          <p:cNvSpPr>
            <a:spLocks noGrp="1"/>
          </p:cNvSpPr>
          <p:nvPr>
            <p:ph sz="half" idx="2"/>
          </p:nvPr>
        </p:nvSpPr>
        <p:spPr/>
        <p:txBody>
          <a:bodyPr>
            <a:normAutofit/>
          </a:bodyPr>
          <a:lstStyle/>
          <a:p>
            <a:r>
              <a:rPr lang="en-US" dirty="0" smtClean="0"/>
              <a:t>Fuel Gauge – Overall Staff Utilization</a:t>
            </a:r>
          </a:p>
          <a:p>
            <a:pPr lvl="1"/>
            <a:r>
              <a:rPr lang="en-US" dirty="0" smtClean="0"/>
              <a:t>Running at higher RPMs can run your fuel down faster</a:t>
            </a:r>
          </a:p>
          <a:p>
            <a:pPr lvl="1"/>
            <a:r>
              <a:rPr lang="en-US" dirty="0" smtClean="0"/>
              <a:t>Can help identify need for more resources – or less RPMs</a:t>
            </a:r>
          </a:p>
          <a:p>
            <a:pPr lvl="2"/>
            <a:r>
              <a:rPr lang="en-US" dirty="0" smtClean="0"/>
              <a:t>Spare gas can = temps</a:t>
            </a:r>
          </a:p>
          <a:p>
            <a:endParaRPr lang="en-US" dirty="0" smtClean="0"/>
          </a:p>
          <a:p>
            <a:pPr lvl="1"/>
            <a:endParaRPr lang="en-US" dirty="0" smtClean="0"/>
          </a:p>
        </p:txBody>
      </p:sp>
      <p:pic>
        <p:nvPicPr>
          <p:cNvPr id="2050" name="Picture 2"/>
          <p:cNvPicPr>
            <a:picLocks noGrp="1" noChangeAspect="1" noChangeArrowheads="1"/>
          </p:cNvPicPr>
          <p:nvPr>
            <p:ph sz="half" idx="1"/>
          </p:nvPr>
        </p:nvPicPr>
        <p:blipFill>
          <a:blip r:embed="rId3"/>
          <a:srcRect/>
          <a:stretch>
            <a:fillRect/>
          </a:stretch>
        </p:blipFill>
        <p:spPr bwMode="auto">
          <a:xfrm>
            <a:off x="609027" y="1752027"/>
            <a:ext cx="1372173" cy="1372173"/>
          </a:xfrm>
          <a:prstGeom prst="rect">
            <a:avLst/>
          </a:prstGeom>
          <a:noFill/>
          <a:ln w="9525">
            <a:noFill/>
            <a:miter lim="800000"/>
            <a:headEnd/>
            <a:tailEnd/>
          </a:ln>
          <a:effectLst/>
        </p:spPr>
      </p:pic>
      <p:pic>
        <p:nvPicPr>
          <p:cNvPr id="7" name="Picture 6" descr="project details.png"/>
          <p:cNvPicPr>
            <a:picLocks noChangeAspect="1"/>
          </p:cNvPicPr>
          <p:nvPr/>
        </p:nvPicPr>
        <p:blipFill>
          <a:blip r:embed="rId4"/>
          <a:stretch>
            <a:fillRect/>
          </a:stretch>
        </p:blipFill>
        <p:spPr>
          <a:xfrm>
            <a:off x="1600200" y="2819400"/>
            <a:ext cx="3429000" cy="2667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Where We’ve Been</a:t>
            </a:r>
            <a:endParaRPr lang="en-US" dirty="0"/>
          </a:p>
        </p:txBody>
      </p:sp>
      <p:pic>
        <p:nvPicPr>
          <p:cNvPr id="1026" name="Picture 2"/>
          <p:cNvPicPr>
            <a:picLocks noGrp="1" noChangeAspect="1" noChangeArrowheads="1"/>
          </p:cNvPicPr>
          <p:nvPr>
            <p:ph sz="half" idx="1"/>
          </p:nvPr>
        </p:nvPicPr>
        <p:blipFill>
          <a:blip r:embed="rId3"/>
          <a:srcRect/>
          <a:stretch>
            <a:fillRect/>
          </a:stretch>
        </p:blipFill>
        <p:spPr bwMode="auto">
          <a:xfrm>
            <a:off x="2590800" y="1371600"/>
            <a:ext cx="1371600" cy="137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057400" y="3200400"/>
            <a:ext cx="2286000" cy="914400"/>
          </a:xfrm>
          <a:prstGeom prst="rect">
            <a:avLst/>
          </a:prstGeom>
          <a:noFill/>
          <a:ln w="9525">
            <a:noFill/>
            <a:miter lim="800000"/>
            <a:headEnd/>
            <a:tailEnd/>
          </a:ln>
          <a:effectLst/>
        </p:spPr>
      </p:pic>
      <p:sp>
        <p:nvSpPr>
          <p:cNvPr id="15" name="Content Placeholder 14"/>
          <p:cNvSpPr>
            <a:spLocks noGrp="1"/>
          </p:cNvSpPr>
          <p:nvPr>
            <p:ph sz="half" idx="2"/>
          </p:nvPr>
        </p:nvSpPr>
        <p:spPr/>
        <p:txBody>
          <a:bodyPr>
            <a:normAutofit fontScale="92500" lnSpcReduction="20000"/>
          </a:bodyPr>
          <a:lstStyle/>
          <a:p>
            <a:r>
              <a:rPr lang="en-US" dirty="0" smtClean="0"/>
              <a:t>Temperature Gauge – Project Statuses</a:t>
            </a:r>
          </a:p>
          <a:p>
            <a:pPr lvl="1"/>
            <a:r>
              <a:rPr lang="en-US" dirty="0" smtClean="0"/>
              <a:t>Make sure things aren’t overheating</a:t>
            </a:r>
          </a:p>
          <a:p>
            <a:pPr lvl="1"/>
            <a:r>
              <a:rPr lang="en-US" dirty="0" smtClean="0"/>
              <a:t>Make sure things aren’t staying cold</a:t>
            </a:r>
          </a:p>
          <a:p>
            <a:endParaRPr lang="en-US" dirty="0" smtClean="0"/>
          </a:p>
          <a:p>
            <a:r>
              <a:rPr lang="en-US" dirty="0" smtClean="0"/>
              <a:t>Alert Lights</a:t>
            </a:r>
          </a:p>
          <a:p>
            <a:pPr lvl="1"/>
            <a:r>
              <a:rPr lang="en-US" dirty="0" smtClean="0"/>
              <a:t>Oil Light: Reminders to update project statuses</a:t>
            </a:r>
          </a:p>
          <a:p>
            <a:pPr lvl="1"/>
            <a:r>
              <a:rPr lang="en-US" dirty="0" smtClean="0"/>
              <a:t>Service Engine Soon: Projects behind or on hold may need more inspection</a:t>
            </a:r>
          </a:p>
          <a:p>
            <a:pPr lvl="1">
              <a:buNone/>
            </a:pPr>
            <a:endParaRPr lang="en-US" dirty="0" smtClean="0"/>
          </a:p>
        </p:txBody>
      </p:sp>
      <p:grpSp>
        <p:nvGrpSpPr>
          <p:cNvPr id="11" name="Group 10"/>
          <p:cNvGrpSpPr/>
          <p:nvPr/>
        </p:nvGrpSpPr>
        <p:grpSpPr>
          <a:xfrm>
            <a:off x="2057400" y="4114800"/>
            <a:ext cx="2514600" cy="1429977"/>
            <a:chOff x="838200" y="3962400"/>
            <a:chExt cx="4019908" cy="2286000"/>
          </a:xfrm>
        </p:grpSpPr>
        <p:pic>
          <p:nvPicPr>
            <p:cNvPr id="7" name="Picture 6" descr="project details.png"/>
            <p:cNvPicPr>
              <a:picLocks noChangeAspect="1"/>
            </p:cNvPicPr>
            <p:nvPr/>
          </p:nvPicPr>
          <p:blipFill>
            <a:blip r:embed="rId5"/>
            <a:srcRect t="49196" b="12701"/>
            <a:stretch>
              <a:fillRect/>
            </a:stretch>
          </p:blipFill>
          <p:spPr>
            <a:xfrm>
              <a:off x="838200" y="3962400"/>
              <a:ext cx="4019908" cy="2286000"/>
            </a:xfrm>
            <a:prstGeom prst="rect">
              <a:avLst/>
            </a:prstGeom>
          </p:spPr>
        </p:pic>
        <p:pic>
          <p:nvPicPr>
            <p:cNvPr id="9" name="Picture 8" descr="red.gif"/>
            <p:cNvPicPr>
              <a:picLocks noChangeAspect="1"/>
            </p:cNvPicPr>
            <p:nvPr/>
          </p:nvPicPr>
          <p:blipFill>
            <a:blip r:embed="rId6"/>
            <a:stretch>
              <a:fillRect/>
            </a:stretch>
          </p:blipFill>
          <p:spPr>
            <a:xfrm>
              <a:off x="1012389" y="5578763"/>
              <a:ext cx="195266" cy="185503"/>
            </a:xfrm>
            <a:prstGeom prst="rect">
              <a:avLst/>
            </a:prstGeom>
          </p:spPr>
        </p:pic>
        <p:sp>
          <p:nvSpPr>
            <p:cNvPr id="12" name="Oval 11"/>
            <p:cNvSpPr/>
            <p:nvPr/>
          </p:nvSpPr>
          <p:spPr>
            <a:xfrm>
              <a:off x="945238" y="5483515"/>
              <a:ext cx="327660"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 Slightly Different Dashboard</a:t>
            </a:r>
          </a:p>
        </p:txBody>
      </p:sp>
      <p:sp>
        <p:nvSpPr>
          <p:cNvPr id="4" name="Content Placeholder 3"/>
          <p:cNvSpPr>
            <a:spLocks noGrp="1"/>
          </p:cNvSpPr>
          <p:nvPr>
            <p:ph idx="1"/>
          </p:nvPr>
        </p:nvSpPr>
        <p:spPr/>
        <p:txBody>
          <a:bodyPr>
            <a:normAutofit/>
          </a:bodyPr>
          <a:lstStyle/>
          <a:p>
            <a:r>
              <a:rPr lang="en-US" dirty="0" smtClean="0"/>
              <a:t>In early 2007, Microsoft Exchange was selected as replacement for standard messaging and calendaring options</a:t>
            </a:r>
          </a:p>
          <a:p>
            <a:r>
              <a:rPr lang="en-US" dirty="0" smtClean="0"/>
              <a:t>Implementation required extensive coordination among all IT units to ensure smooth transition</a:t>
            </a:r>
          </a:p>
          <a:p>
            <a:r>
              <a:rPr lang="en-US" dirty="0" smtClean="0"/>
              <a:t>Limited time available to transition users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Exchange Dashboard</a:t>
            </a:r>
          </a:p>
        </p:txBody>
      </p:sp>
      <p:pic>
        <p:nvPicPr>
          <p:cNvPr id="6" name="Content Placeholder 5" descr="exchange dashboard - menu.png"/>
          <p:cNvPicPr>
            <a:picLocks noGrp="1" noChangeAspect="1"/>
          </p:cNvPicPr>
          <p:nvPr>
            <p:ph sz="half" idx="1"/>
          </p:nvPr>
        </p:nvPicPr>
        <p:blipFill>
          <a:blip r:embed="rId3"/>
          <a:stretch>
            <a:fillRect/>
          </a:stretch>
        </p:blipFill>
        <p:spPr>
          <a:xfrm>
            <a:off x="457200" y="1478106"/>
            <a:ext cx="4038600" cy="4130387"/>
          </a:xfrm>
        </p:spPr>
      </p:pic>
      <p:sp>
        <p:nvSpPr>
          <p:cNvPr id="5" name="Content Placeholder 4"/>
          <p:cNvSpPr>
            <a:spLocks noGrp="1"/>
          </p:cNvSpPr>
          <p:nvPr>
            <p:ph sz="half" idx="2"/>
          </p:nvPr>
        </p:nvSpPr>
        <p:spPr/>
        <p:txBody>
          <a:bodyPr>
            <a:normAutofit fontScale="92500" lnSpcReduction="10000"/>
          </a:bodyPr>
          <a:lstStyle/>
          <a:p>
            <a:r>
              <a:rPr lang="en-US" dirty="0" smtClean="0"/>
              <a:t>1,750+ users requiring attention (either a conversion or confirmation of opt-out)</a:t>
            </a:r>
          </a:p>
          <a:p>
            <a:r>
              <a:rPr lang="en-US" dirty="0" smtClean="0"/>
              <a:t>Largest groups for conversion were administrators and general campus users</a:t>
            </a:r>
          </a:p>
          <a:p>
            <a:r>
              <a:rPr lang="en-US" dirty="0" smtClean="0"/>
              <a:t>19 installation teams broken down by college/unit</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Where We’ve Been</a:t>
            </a:r>
            <a:endParaRPr lang="en-US" dirty="0"/>
          </a:p>
        </p:txBody>
      </p:sp>
      <p:sp>
        <p:nvSpPr>
          <p:cNvPr id="15" name="Content Placeholder 14"/>
          <p:cNvSpPr>
            <a:spLocks noGrp="1"/>
          </p:cNvSpPr>
          <p:nvPr>
            <p:ph sz="half" idx="2"/>
          </p:nvPr>
        </p:nvSpPr>
        <p:spPr>
          <a:xfrm>
            <a:off x="6019800" y="1295400"/>
            <a:ext cx="2743200" cy="4495800"/>
          </a:xfrm>
        </p:spPr>
        <p:txBody>
          <a:bodyPr>
            <a:normAutofit/>
          </a:bodyPr>
          <a:lstStyle/>
          <a:p>
            <a:r>
              <a:rPr lang="en-US" sz="1800" dirty="0" smtClean="0"/>
              <a:t>Speedometer – Overview of All Conversions</a:t>
            </a:r>
          </a:p>
          <a:p>
            <a:r>
              <a:rPr lang="en-US" sz="1800" dirty="0" smtClean="0"/>
              <a:t>Odometer – Historical Conversion Info</a:t>
            </a:r>
          </a:p>
          <a:p>
            <a:pPr lvl="1"/>
            <a:r>
              <a:rPr lang="en-US" sz="1600" dirty="0" smtClean="0"/>
              <a:t>Progress over time</a:t>
            </a:r>
          </a:p>
          <a:p>
            <a:pPr lvl="1"/>
            <a:r>
              <a:rPr lang="en-US" sz="1600" dirty="0" smtClean="0"/>
              <a:t>Minute-by-minute updates</a:t>
            </a:r>
          </a:p>
          <a:p>
            <a:r>
              <a:rPr lang="en-US" sz="1800" dirty="0" smtClean="0"/>
              <a:t>Trip Odometer – Specific Team’s Info</a:t>
            </a:r>
          </a:p>
          <a:p>
            <a:pPr lvl="1"/>
            <a:r>
              <a:rPr lang="en-US" sz="1600" dirty="0" smtClean="0"/>
              <a:t># of users per team</a:t>
            </a:r>
          </a:p>
          <a:p>
            <a:pPr lvl="1"/>
            <a:r>
              <a:rPr lang="en-US" sz="1600" dirty="0" smtClean="0"/>
              <a:t>% conversion</a:t>
            </a:r>
          </a:p>
          <a:p>
            <a:pPr lvl="1"/>
            <a:r>
              <a:rPr lang="en-US" sz="1600" dirty="0" smtClean="0"/>
              <a:t>Any conversion notes (on vacation, etc.)</a:t>
            </a:r>
          </a:p>
        </p:txBody>
      </p:sp>
      <p:pic>
        <p:nvPicPr>
          <p:cNvPr id="13" name="Picture 2"/>
          <p:cNvPicPr>
            <a:picLocks noChangeAspect="1" noChangeArrowheads="1"/>
          </p:cNvPicPr>
          <p:nvPr/>
        </p:nvPicPr>
        <p:blipFill>
          <a:blip r:embed="rId3"/>
          <a:stretch>
            <a:fillRect/>
          </a:stretch>
        </p:blipFill>
        <p:spPr bwMode="auto">
          <a:xfrm>
            <a:off x="457200" y="1828800"/>
            <a:ext cx="2438400" cy="2100350"/>
          </a:xfrm>
          <a:prstGeom prst="rect">
            <a:avLst/>
          </a:prstGeom>
          <a:noFill/>
          <a:ln w="9525">
            <a:noFill/>
            <a:miter lim="800000"/>
            <a:headEnd/>
            <a:tailEnd/>
          </a:ln>
          <a:effectLst/>
        </p:spPr>
      </p:pic>
      <p:sp>
        <p:nvSpPr>
          <p:cNvPr id="14" name="Oval 13"/>
          <p:cNvSpPr/>
          <p:nvPr/>
        </p:nvSpPr>
        <p:spPr>
          <a:xfrm>
            <a:off x="1219200" y="2590800"/>
            <a:ext cx="1012166" cy="347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3228975"/>
            <a:ext cx="1012166" cy="347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p:cNvPicPr>
            <a:picLocks/>
          </p:cNvPicPr>
          <p:nvPr/>
        </p:nvPicPr>
        <p:blipFill>
          <a:blip r:embed="rId4"/>
          <a:stretch>
            <a:fillRect/>
          </a:stretch>
        </p:blipFill>
        <p:spPr bwMode="auto">
          <a:xfrm>
            <a:off x="2362200" y="1143000"/>
            <a:ext cx="3113810" cy="2490233"/>
          </a:xfrm>
          <a:prstGeom prst="rect">
            <a:avLst/>
          </a:prstGeom>
          <a:noFill/>
          <a:ln w="9525">
            <a:noFill/>
            <a:miter lim="800000"/>
            <a:headEnd/>
            <a:tailEnd/>
          </a:ln>
          <a:effectLst/>
        </p:spPr>
      </p:pic>
      <p:pic>
        <p:nvPicPr>
          <p:cNvPr id="6" name="Picture 2"/>
          <p:cNvPicPr>
            <a:picLocks noChangeAspect="1" noChangeArrowheads="1"/>
          </p:cNvPicPr>
          <p:nvPr/>
        </p:nvPicPr>
        <p:blipFill>
          <a:blip r:embed="rId5"/>
          <a:stretch>
            <a:fillRect/>
          </a:stretch>
        </p:blipFill>
        <p:spPr bwMode="auto">
          <a:xfrm>
            <a:off x="1143000" y="3733800"/>
            <a:ext cx="3124200" cy="2142776"/>
          </a:xfrm>
          <a:prstGeom prst="rect">
            <a:avLst/>
          </a:prstGeom>
          <a:noFill/>
          <a:ln w="9525">
            <a:noFill/>
            <a:miter lim="800000"/>
            <a:headEnd/>
            <a:tailEnd/>
          </a:ln>
        </p:spPr>
      </p:pic>
      <p:pic>
        <p:nvPicPr>
          <p:cNvPr id="7" name="Picture 6" descr="project details.png"/>
          <p:cNvPicPr>
            <a:picLocks noChangeAspect="1"/>
          </p:cNvPicPr>
          <p:nvPr/>
        </p:nvPicPr>
        <p:blipFill>
          <a:blip r:embed="rId6" cstate="print"/>
          <a:stretch>
            <a:fillRect/>
          </a:stretch>
        </p:blipFill>
        <p:spPr>
          <a:xfrm>
            <a:off x="3352800" y="3886200"/>
            <a:ext cx="2895600" cy="2161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par>
                                <p:cTn id="52" presetID="1"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50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par>
                          <p:cTn id="59" fill="hold">
                            <p:stCondLst>
                              <p:cond delay="1000"/>
                            </p:stCondLst>
                            <p:childTnLst>
                              <p:par>
                                <p:cTn id="60" presetID="1" presetClass="entr" presetSubtype="0" fill="hold" grpId="0" nodeType="afterEffect">
                                  <p:stCondLst>
                                    <p:cond delay="500"/>
                                  </p:stCondLst>
                                  <p:childTnLst>
                                    <p:set>
                                      <p:cBhvr>
                                        <p:cTn id="61" dur="1" fill="hold">
                                          <p:stCondLst>
                                            <p:cond delay="0"/>
                                          </p:stCondLst>
                                        </p:cTn>
                                        <p:tgtEl>
                                          <p:spTgt spid="16"/>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4" grpId="0" animBg="1"/>
      <p:bldP spid="14" grpId="1"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tretch>
            <a:fillRect/>
          </a:stretch>
        </p:blipFill>
        <p:spPr bwMode="auto">
          <a:xfrm>
            <a:off x="457200" y="1828800"/>
            <a:ext cx="4038600" cy="3478704"/>
          </a:xfrm>
          <a:prstGeom prst="rect">
            <a:avLst/>
          </a:prstGeom>
          <a:noFill/>
          <a:ln w="9525">
            <a:noFill/>
            <a:miter lim="800000"/>
            <a:headEnd/>
            <a:tailEnd/>
          </a:ln>
          <a:effectLst/>
        </p:spPr>
      </p:pic>
      <p:pic>
        <p:nvPicPr>
          <p:cNvPr id="1026" name="Picture 2"/>
          <p:cNvPicPr>
            <a:picLocks noGrp="1" noChangeAspect="1" noChangeArrowheads="1"/>
          </p:cNvPicPr>
          <p:nvPr>
            <p:ph sz="half" idx="1"/>
          </p:nvPr>
        </p:nvPicPr>
        <p:blipFill>
          <a:blip r:embed="rId4"/>
          <a:srcRect/>
          <a:stretch>
            <a:fillRect/>
          </a:stretch>
        </p:blipFill>
        <p:spPr bwMode="auto">
          <a:xfrm>
            <a:off x="457200" y="1828800"/>
            <a:ext cx="4038600" cy="3478704"/>
          </a:xfrm>
          <a:prstGeom prst="rect">
            <a:avLst/>
          </a:prstGeom>
          <a:noFill/>
          <a:ln w="9525">
            <a:noFill/>
            <a:miter lim="800000"/>
            <a:headEnd/>
            <a:tailEnd/>
          </a:ln>
          <a:effectLst/>
        </p:spPr>
      </p:pic>
      <p:sp>
        <p:nvSpPr>
          <p:cNvPr id="10" name="Title 9"/>
          <p:cNvSpPr>
            <a:spLocks noGrp="1"/>
          </p:cNvSpPr>
          <p:nvPr>
            <p:ph type="title"/>
          </p:nvPr>
        </p:nvSpPr>
        <p:spPr/>
        <p:txBody>
          <a:bodyPr/>
          <a:lstStyle/>
          <a:p>
            <a:r>
              <a:rPr lang="en-US" dirty="0" smtClean="0"/>
              <a:t>Where We’ve Been</a:t>
            </a:r>
            <a:endParaRPr lang="en-US" dirty="0"/>
          </a:p>
        </p:txBody>
      </p:sp>
      <p:sp>
        <p:nvSpPr>
          <p:cNvPr id="8" name="Oval 7"/>
          <p:cNvSpPr/>
          <p:nvPr/>
        </p:nvSpPr>
        <p:spPr>
          <a:xfrm>
            <a:off x="3657600" y="3200400"/>
            <a:ext cx="685800" cy="1447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half" idx="2"/>
          </p:nvPr>
        </p:nvSpPr>
        <p:spPr/>
        <p:txBody>
          <a:bodyPr>
            <a:normAutofit/>
          </a:bodyPr>
          <a:lstStyle/>
          <a:p>
            <a:r>
              <a:rPr lang="en-US" dirty="0" smtClean="0"/>
              <a:t>Tachometer – Staff Utilization</a:t>
            </a:r>
          </a:p>
          <a:p>
            <a:pPr lvl="1"/>
            <a:r>
              <a:rPr lang="en-US" dirty="0" smtClean="0"/>
              <a:t>Number of staff per team</a:t>
            </a:r>
          </a:p>
          <a:p>
            <a:pPr lvl="1"/>
            <a:r>
              <a:rPr lang="en-US" dirty="0" smtClean="0"/>
              <a:t>Number of conversions per area</a:t>
            </a:r>
          </a:p>
          <a:p>
            <a:pPr lvl="1"/>
            <a:r>
              <a:rPr lang="en-US" dirty="0" smtClean="0"/>
              <a:t>“Redlining” the staff – if running behind on conversions, could pull from other teams</a:t>
            </a:r>
          </a:p>
        </p:txBody>
      </p:sp>
      <p:pic>
        <p:nvPicPr>
          <p:cNvPr id="7" name="Picture 6" descr="project details.png"/>
          <p:cNvPicPr>
            <a:picLocks noChangeAspect="1"/>
          </p:cNvPicPr>
          <p:nvPr/>
        </p:nvPicPr>
        <p:blipFill>
          <a:blip r:embed="rId5"/>
          <a:stretch>
            <a:fillRect/>
          </a:stretch>
        </p:blipFill>
        <p:spPr>
          <a:xfrm>
            <a:off x="990600" y="4724400"/>
            <a:ext cx="4051004"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nodeType="withEffect">
                                  <p:stCondLst>
                                    <p:cond delay="0"/>
                                  </p:stCondLst>
                                  <p:childTnLst>
                                    <p:anim calcmode="lin" valueType="num">
                                      <p:cBhvr>
                                        <p:cTn id="6" dur="1000"/>
                                        <p:tgtEl>
                                          <p:spTgt spid="9"/>
                                        </p:tgtEl>
                                        <p:attrNameLst>
                                          <p:attrName>ppt_h</p:attrName>
                                        </p:attrNameLst>
                                      </p:cBhvr>
                                      <p:tavLst>
                                        <p:tav tm="0">
                                          <p:val>
                                            <p:strVal val="ppt_h"/>
                                          </p:val>
                                        </p:tav>
                                        <p:tav tm="100000">
                                          <p:val>
                                            <p:strVal val="ppt_h"/>
                                          </p:val>
                                        </p:tav>
                                      </p:tavLst>
                                    </p:anim>
                                    <p:anim calcmode="lin" valueType="num">
                                      <p:cBhvr>
                                        <p:cTn id="7" dur="1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999"/>
                                          </p:stCondLst>
                                        </p:cTn>
                                        <p:tgtEl>
                                          <p:spTgt spid="9"/>
                                        </p:tgtEl>
                                        <p:attrNameLst>
                                          <p:attrName>style.visibility</p:attrName>
                                        </p:attrNameLst>
                                      </p:cBhvr>
                                      <p:to>
                                        <p:strVal val="hidden"/>
                                      </p:to>
                                    </p:set>
                                  </p:childTnLst>
                                </p:cTn>
                              </p:par>
                            </p:childTnLst>
                          </p:cTn>
                        </p:par>
                        <p:par>
                          <p:cTn id="9" fill="hold">
                            <p:stCondLst>
                              <p:cond delay="1000"/>
                            </p:stCondLst>
                            <p:childTnLst>
                              <p:par>
                                <p:cTn id="10" presetID="19"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fmla="#ppt_w*sin(2.5*pi*$)">
                                          <p:val>
                                            <p:fltVal val="0"/>
                                          </p:val>
                                        </p:tav>
                                        <p:tav tm="100000">
                                          <p:val>
                                            <p:fltVal val="1"/>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1" presetClass="exit"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Where We’ve Been</a:t>
            </a:r>
            <a:endParaRPr lang="en-US" dirty="0"/>
          </a:p>
        </p:txBody>
      </p:sp>
      <p:pic>
        <p:nvPicPr>
          <p:cNvPr id="2050" name="Picture 2"/>
          <p:cNvPicPr>
            <a:picLocks noGrp="1" noChangeAspect="1" noChangeArrowheads="1"/>
          </p:cNvPicPr>
          <p:nvPr>
            <p:ph sz="half" idx="1"/>
          </p:nvPr>
        </p:nvPicPr>
        <p:blipFill>
          <a:blip r:embed="rId3"/>
          <a:srcRect/>
          <a:stretch>
            <a:fillRect/>
          </a:stretch>
        </p:blipFill>
        <p:spPr bwMode="auto">
          <a:xfrm>
            <a:off x="609027" y="1752027"/>
            <a:ext cx="2515173" cy="2515173"/>
          </a:xfrm>
          <a:prstGeom prst="rect">
            <a:avLst/>
          </a:prstGeom>
          <a:noFill/>
          <a:ln w="9525">
            <a:noFill/>
            <a:miter lim="800000"/>
            <a:headEnd/>
            <a:tailEnd/>
          </a:ln>
          <a:effectLst/>
        </p:spPr>
      </p:pic>
      <p:sp>
        <p:nvSpPr>
          <p:cNvPr id="15" name="Content Placeholder 14"/>
          <p:cNvSpPr>
            <a:spLocks noGrp="1"/>
          </p:cNvSpPr>
          <p:nvPr>
            <p:ph sz="half" idx="2"/>
          </p:nvPr>
        </p:nvSpPr>
        <p:spPr/>
        <p:txBody>
          <a:bodyPr>
            <a:normAutofit/>
          </a:bodyPr>
          <a:lstStyle/>
          <a:p>
            <a:r>
              <a:rPr lang="en-US" dirty="0" smtClean="0"/>
              <a:t>Fuel Gauge – Overall Staff Utilization</a:t>
            </a:r>
          </a:p>
          <a:p>
            <a:pPr lvl="1"/>
            <a:r>
              <a:rPr lang="en-US" dirty="0" smtClean="0"/>
              <a:t>For Exchange, because of the nature of the project, staff were made available from central and all distributed IT areas</a:t>
            </a:r>
          </a:p>
          <a:p>
            <a:pPr lvl="1"/>
            <a:r>
              <a:rPr lang="en-US" dirty="0" smtClean="0"/>
              <a:t>Training came from temp 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p:txBody>
          <a:bodyPr>
            <a:normAutofit fontScale="85000" lnSpcReduction="20000"/>
          </a:bodyPr>
          <a:lstStyle/>
          <a:p>
            <a:r>
              <a:rPr lang="en-US" dirty="0" smtClean="0"/>
              <a:t>Temperature Gauge – Project Statuses</a:t>
            </a:r>
          </a:p>
          <a:p>
            <a:pPr lvl="1"/>
            <a:r>
              <a:rPr lang="en-US" dirty="0" smtClean="0"/>
              <a:t>Make sure things aren’t overheating</a:t>
            </a:r>
          </a:p>
          <a:p>
            <a:pPr lvl="1"/>
            <a:r>
              <a:rPr lang="en-US" dirty="0" smtClean="0"/>
              <a:t>Make sure things aren’t staying cold</a:t>
            </a:r>
          </a:p>
          <a:p>
            <a:pPr>
              <a:buNone/>
            </a:pPr>
            <a:endParaRPr lang="en-US" dirty="0" smtClean="0"/>
          </a:p>
          <a:p>
            <a:r>
              <a:rPr lang="en-US" dirty="0" smtClean="0"/>
              <a:t>Alert Lights</a:t>
            </a:r>
          </a:p>
          <a:p>
            <a:pPr lvl="1"/>
            <a:r>
              <a:rPr lang="en-US" dirty="0" smtClean="0"/>
              <a:t>Oil Light: Each conversion team member could “add oil” by updating lists</a:t>
            </a:r>
          </a:p>
          <a:p>
            <a:pPr lvl="1"/>
            <a:r>
              <a:rPr lang="en-US" dirty="0" smtClean="0"/>
              <a:t>Service Engine Soon: Areas behind may need more conversion staff</a:t>
            </a:r>
          </a:p>
        </p:txBody>
      </p:sp>
      <p:sp>
        <p:nvSpPr>
          <p:cNvPr id="10" name="Title 9"/>
          <p:cNvSpPr>
            <a:spLocks noGrp="1"/>
          </p:cNvSpPr>
          <p:nvPr>
            <p:ph type="title"/>
          </p:nvPr>
        </p:nvSpPr>
        <p:spPr/>
        <p:txBody>
          <a:bodyPr/>
          <a:lstStyle/>
          <a:p>
            <a:r>
              <a:rPr lang="en-US" dirty="0" smtClean="0"/>
              <a:t>Where We’ve Been</a:t>
            </a:r>
            <a:endParaRPr lang="en-US" dirty="0"/>
          </a:p>
        </p:txBody>
      </p:sp>
      <p:pic>
        <p:nvPicPr>
          <p:cNvPr id="1026" name="Picture 2"/>
          <p:cNvPicPr>
            <a:picLocks noGrp="1" noChangeAspect="1" noChangeArrowheads="1"/>
          </p:cNvPicPr>
          <p:nvPr>
            <p:ph sz="half" idx="1"/>
          </p:nvPr>
        </p:nvPicPr>
        <p:blipFill>
          <a:blip r:embed="rId3"/>
          <a:srcRect/>
          <a:stretch>
            <a:fillRect/>
          </a:stretch>
        </p:blipFill>
        <p:spPr bwMode="auto">
          <a:xfrm>
            <a:off x="2133600" y="1447800"/>
            <a:ext cx="1447800" cy="1447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828800" y="3200400"/>
            <a:ext cx="2362200" cy="944880"/>
          </a:xfrm>
          <a:prstGeom prst="rect">
            <a:avLst/>
          </a:prstGeom>
          <a:noFill/>
          <a:ln w="9525">
            <a:noFill/>
            <a:miter lim="800000"/>
            <a:headEnd/>
            <a:tailEnd/>
          </a:ln>
          <a:effectLst/>
        </p:spPr>
      </p:pic>
      <p:grpSp>
        <p:nvGrpSpPr>
          <p:cNvPr id="8" name="Group 7"/>
          <p:cNvGrpSpPr/>
          <p:nvPr/>
        </p:nvGrpSpPr>
        <p:grpSpPr>
          <a:xfrm>
            <a:off x="1447800" y="4038600"/>
            <a:ext cx="3244555" cy="1647825"/>
            <a:chOff x="4495801" y="1271926"/>
            <a:chExt cx="4190999" cy="2128499"/>
          </a:xfrm>
        </p:grpSpPr>
        <p:pic>
          <p:nvPicPr>
            <p:cNvPr id="7" name="Picture 6" descr="project details.png"/>
            <p:cNvPicPr>
              <a:picLocks noChangeAspect="1"/>
            </p:cNvPicPr>
            <p:nvPr/>
          </p:nvPicPr>
          <p:blipFill>
            <a:blip r:embed="rId5"/>
            <a:stretch>
              <a:fillRect/>
            </a:stretch>
          </p:blipFill>
          <p:spPr>
            <a:xfrm>
              <a:off x="4495801" y="1271926"/>
              <a:ext cx="4190999" cy="2128499"/>
            </a:xfrm>
            <a:prstGeom prst="rect">
              <a:avLst/>
            </a:prstGeom>
          </p:spPr>
        </p:pic>
        <p:sp>
          <p:nvSpPr>
            <p:cNvPr id="12" name="Oval 11"/>
            <p:cNvSpPr/>
            <p:nvPr/>
          </p:nvSpPr>
          <p:spPr>
            <a:xfrm>
              <a:off x="6524625" y="1672590"/>
              <a:ext cx="838200"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Where We’ve Been</a:t>
            </a:r>
          </a:p>
        </p:txBody>
      </p:sp>
      <p:pic>
        <p:nvPicPr>
          <p:cNvPr id="11267" name="Picture 2"/>
          <p:cNvPicPr>
            <a:picLocks noGrp="1" noChangeAspect="1" noChangeArrowheads="1"/>
          </p:cNvPicPr>
          <p:nvPr>
            <p:ph sz="half" idx="1"/>
          </p:nvPr>
        </p:nvPicPr>
        <p:blipFill>
          <a:blip r:embed="rId3"/>
          <a:stretch>
            <a:fillRect/>
          </a:stretch>
        </p:blipFill>
        <p:spPr>
          <a:xfrm>
            <a:off x="381000" y="1295400"/>
            <a:ext cx="4109811" cy="2743200"/>
          </a:xfrm>
          <a:noFill/>
        </p:spPr>
      </p:pic>
      <p:sp>
        <p:nvSpPr>
          <p:cNvPr id="5" name="Content Placeholder 4"/>
          <p:cNvSpPr>
            <a:spLocks noGrp="1"/>
          </p:cNvSpPr>
          <p:nvPr>
            <p:ph sz="half" idx="2"/>
          </p:nvPr>
        </p:nvSpPr>
        <p:spPr/>
        <p:txBody>
          <a:bodyPr/>
          <a:lstStyle/>
          <a:p>
            <a:r>
              <a:rPr lang="en-US" dirty="0" smtClean="0"/>
              <a:t>Complete history of projects</a:t>
            </a:r>
          </a:p>
          <a:p>
            <a:r>
              <a:rPr lang="en-US" dirty="0" smtClean="0"/>
              <a:t>Periodic reminders to update project status</a:t>
            </a:r>
          </a:p>
          <a:p>
            <a:r>
              <a:rPr lang="en-US" dirty="0" smtClean="0"/>
              <a:t>Changing colors to represent progress</a:t>
            </a:r>
          </a:p>
          <a:p>
            <a:r>
              <a:rPr lang="en-US" dirty="0" smtClean="0"/>
              <a:t>Layered level of access</a:t>
            </a:r>
            <a:endParaRPr lang="en-US" dirty="0"/>
          </a:p>
        </p:txBody>
      </p:sp>
      <p:pic>
        <p:nvPicPr>
          <p:cNvPr id="6" name="Picture 5" descr="exchange dashboard - administrators progress.png"/>
          <p:cNvPicPr>
            <a:picLocks noChangeAspect="1"/>
          </p:cNvPicPr>
          <p:nvPr/>
        </p:nvPicPr>
        <p:blipFill>
          <a:blip r:embed="rId4"/>
          <a:srcRect t="19678" b="6529"/>
          <a:stretch>
            <a:fillRect/>
          </a:stretch>
        </p:blipFill>
        <p:spPr>
          <a:xfrm>
            <a:off x="762000" y="3429000"/>
            <a:ext cx="3873578" cy="2286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7315200" cy="2308324"/>
          </a:xfrm>
          <a:prstGeom prst="rect">
            <a:avLst/>
          </a:prstGeom>
          <a:noFill/>
        </p:spPr>
        <p:txBody>
          <a:bodyPr wrap="square" rtlCol="0">
            <a:spAutoFit/>
          </a:bodyPr>
          <a:lstStyle/>
          <a:p>
            <a:r>
              <a:rPr lang="en-US" dirty="0" smtClean="0"/>
              <a:t>Copyright Janell Bohlmann and Jamie Brown, 2008.</a:t>
            </a:r>
          </a:p>
          <a:p>
            <a:endParaRPr lang="en-US" dirty="0" smtClean="0"/>
          </a:p>
          <a:p>
            <a:r>
              <a:rPr lang="en-US" dirty="0" smtClean="0"/>
              <a:t>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609600" y="1219200"/>
            <a:ext cx="184150" cy="400050"/>
          </a:xfrm>
          <a:prstGeom prst="rect">
            <a:avLst/>
          </a:prstGeom>
          <a:noFill/>
          <a:ln w="9525">
            <a:noFill/>
            <a:miter lim="800000"/>
            <a:headEnd/>
            <a:tailEnd/>
          </a:ln>
        </p:spPr>
        <p:txBody>
          <a:bodyPr wrap="none">
            <a:spAutoFit/>
          </a:bodyPr>
          <a:lstStyle/>
          <a:p>
            <a:endParaRPr lang="en-US" sz="2000" b="1"/>
          </a:p>
        </p:txBody>
      </p:sp>
      <p:sp>
        <p:nvSpPr>
          <p:cNvPr id="9220" name="TextBox 7"/>
          <p:cNvSpPr txBox="1">
            <a:spLocks noChangeArrowheads="1"/>
          </p:cNvSpPr>
          <p:nvPr/>
        </p:nvSpPr>
        <p:spPr bwMode="auto">
          <a:xfrm>
            <a:off x="2438400" y="1828800"/>
            <a:ext cx="249238" cy="369888"/>
          </a:xfrm>
          <a:prstGeom prst="rect">
            <a:avLst/>
          </a:prstGeom>
          <a:noFill/>
          <a:ln w="9525">
            <a:noFill/>
            <a:miter lim="800000"/>
            <a:headEnd/>
            <a:tailEnd/>
          </a:ln>
        </p:spPr>
        <p:txBody>
          <a:bodyPr wrap="none">
            <a:spAutoFit/>
          </a:bodyPr>
          <a:lstStyle/>
          <a:p>
            <a:r>
              <a:rPr lang="en-US"/>
              <a:t> </a:t>
            </a:r>
          </a:p>
        </p:txBody>
      </p:sp>
      <p:sp>
        <p:nvSpPr>
          <p:cNvPr id="6" name="Title 5"/>
          <p:cNvSpPr>
            <a:spLocks noGrp="1"/>
          </p:cNvSpPr>
          <p:nvPr>
            <p:ph type="title"/>
          </p:nvPr>
        </p:nvSpPr>
        <p:spPr/>
        <p:txBody>
          <a:bodyPr/>
          <a:lstStyle/>
          <a:p>
            <a:r>
              <a:rPr lang="en-US" dirty="0" smtClean="0"/>
              <a:t>Lessons Learned</a:t>
            </a:r>
            <a:endParaRPr lang="en-US" dirty="0"/>
          </a:p>
        </p:txBody>
      </p:sp>
      <p:sp>
        <p:nvSpPr>
          <p:cNvPr id="8" name="Content Placeholder 7"/>
          <p:cNvSpPr>
            <a:spLocks noGrp="1"/>
          </p:cNvSpPr>
          <p:nvPr>
            <p:ph idx="1"/>
          </p:nvPr>
        </p:nvSpPr>
        <p:spPr>
          <a:xfrm>
            <a:off x="457200" y="1295400"/>
            <a:ext cx="8229600" cy="4572000"/>
          </a:xfrm>
        </p:spPr>
        <p:txBody>
          <a:bodyPr>
            <a:normAutofit lnSpcReduction="10000"/>
          </a:bodyPr>
          <a:lstStyle/>
          <a:p>
            <a:r>
              <a:rPr lang="en-US" dirty="0" smtClean="0"/>
              <a:t>Dashboards can enhance reporting on the health of your portfolio or specific projects</a:t>
            </a:r>
          </a:p>
          <a:p>
            <a:pPr lvl="1"/>
            <a:r>
              <a:rPr lang="en-US" sz="2400" dirty="0" smtClean="0"/>
              <a:t>Helps keep </a:t>
            </a:r>
            <a:r>
              <a:rPr lang="en-US" sz="2400" dirty="0" smtClean="0"/>
              <a:t>administration updated </a:t>
            </a:r>
            <a:r>
              <a:rPr lang="en-US" sz="2400" dirty="0" smtClean="0"/>
              <a:t>with real-time progress status</a:t>
            </a:r>
          </a:p>
          <a:p>
            <a:pPr lvl="1"/>
            <a:r>
              <a:rPr lang="en-US" sz="2400" dirty="0" smtClean="0"/>
              <a:t>Allows </a:t>
            </a:r>
            <a:r>
              <a:rPr lang="en-US" sz="2400" dirty="0" smtClean="0"/>
              <a:t>functional managers </a:t>
            </a:r>
            <a:r>
              <a:rPr lang="en-US" sz="2400" dirty="0" smtClean="0"/>
              <a:t>to monitor </a:t>
            </a:r>
            <a:r>
              <a:rPr lang="en-US" sz="2400" dirty="0" smtClean="0"/>
              <a:t>their staff’s project workload</a:t>
            </a:r>
          </a:p>
          <a:p>
            <a:pPr lvl="1"/>
            <a:r>
              <a:rPr lang="en-US" sz="2400" dirty="0" smtClean="0"/>
              <a:t>Helps keep campus </a:t>
            </a:r>
            <a:r>
              <a:rPr lang="en-US" sz="2400" dirty="0" smtClean="0"/>
              <a:t>informed </a:t>
            </a:r>
            <a:r>
              <a:rPr lang="en-US" sz="2400" dirty="0" smtClean="0"/>
              <a:t>about IT initiatives and their progress</a:t>
            </a:r>
          </a:p>
          <a:p>
            <a:pPr lvl="1"/>
            <a:r>
              <a:rPr lang="en-US" sz="2400" dirty="0" smtClean="0"/>
              <a:t>Not just a communication tool – transforming to a portfolio management tool</a:t>
            </a:r>
          </a:p>
          <a:p>
            <a:pPr lvl="1"/>
            <a:r>
              <a:rPr lang="en-US" sz="2400" dirty="0" smtClean="0"/>
              <a:t>Starting small and simple worked well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609600" y="1219200"/>
            <a:ext cx="184150" cy="400050"/>
          </a:xfrm>
          <a:prstGeom prst="rect">
            <a:avLst/>
          </a:prstGeom>
          <a:noFill/>
          <a:ln w="9525">
            <a:noFill/>
            <a:miter lim="800000"/>
            <a:headEnd/>
            <a:tailEnd/>
          </a:ln>
        </p:spPr>
        <p:txBody>
          <a:bodyPr wrap="none">
            <a:spAutoFit/>
          </a:bodyPr>
          <a:lstStyle/>
          <a:p>
            <a:endParaRPr lang="en-US" sz="2000" b="1"/>
          </a:p>
        </p:txBody>
      </p:sp>
      <p:sp>
        <p:nvSpPr>
          <p:cNvPr id="9220" name="TextBox 7"/>
          <p:cNvSpPr txBox="1">
            <a:spLocks noChangeArrowheads="1"/>
          </p:cNvSpPr>
          <p:nvPr/>
        </p:nvSpPr>
        <p:spPr bwMode="auto">
          <a:xfrm>
            <a:off x="2438400" y="1828800"/>
            <a:ext cx="249238" cy="369888"/>
          </a:xfrm>
          <a:prstGeom prst="rect">
            <a:avLst/>
          </a:prstGeom>
          <a:noFill/>
          <a:ln w="9525">
            <a:noFill/>
            <a:miter lim="800000"/>
            <a:headEnd/>
            <a:tailEnd/>
          </a:ln>
        </p:spPr>
        <p:txBody>
          <a:bodyPr wrap="none">
            <a:spAutoFit/>
          </a:bodyPr>
          <a:lstStyle/>
          <a:p>
            <a:r>
              <a:rPr lang="en-US"/>
              <a:t> </a:t>
            </a:r>
          </a:p>
        </p:txBody>
      </p:sp>
      <p:sp>
        <p:nvSpPr>
          <p:cNvPr id="6" name="Title 5"/>
          <p:cNvSpPr>
            <a:spLocks noGrp="1"/>
          </p:cNvSpPr>
          <p:nvPr>
            <p:ph type="title"/>
          </p:nvPr>
        </p:nvSpPr>
        <p:spPr/>
        <p:txBody>
          <a:bodyPr/>
          <a:lstStyle/>
          <a:p>
            <a:r>
              <a:rPr lang="en-US" dirty="0" smtClean="0"/>
              <a:t>Lessons Learned</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Dashboards can provide greater visual appeal than simple data tables</a:t>
            </a:r>
          </a:p>
          <a:p>
            <a:pPr lvl="1"/>
            <a:r>
              <a:rPr lang="en-US" dirty="0" smtClean="0"/>
              <a:t>Calculations don’t have to be complex – can be simple additions or percentages</a:t>
            </a:r>
          </a:p>
          <a:p>
            <a:pPr lvl="1"/>
            <a:r>
              <a:rPr lang="en-US" dirty="0" smtClean="0"/>
              <a:t>Three- or four-color charts can be a good starting point (red, yellow, green)</a:t>
            </a:r>
          </a:p>
          <a:p>
            <a:r>
              <a:rPr lang="en-US" dirty="0" smtClean="0"/>
              <a:t>Different levels of access can provide different abilities</a:t>
            </a:r>
          </a:p>
          <a:p>
            <a:pPr lvl="1"/>
            <a:r>
              <a:rPr lang="en-US" dirty="0" smtClean="0"/>
              <a:t>View-only</a:t>
            </a:r>
          </a:p>
          <a:p>
            <a:pPr lvl="1"/>
            <a:r>
              <a:rPr lang="en-US" dirty="0" smtClean="0"/>
              <a:t>Update details/status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609600" y="1219200"/>
            <a:ext cx="184150" cy="400050"/>
          </a:xfrm>
          <a:prstGeom prst="rect">
            <a:avLst/>
          </a:prstGeom>
          <a:noFill/>
          <a:ln w="9525">
            <a:noFill/>
            <a:miter lim="800000"/>
            <a:headEnd/>
            <a:tailEnd/>
          </a:ln>
        </p:spPr>
        <p:txBody>
          <a:bodyPr wrap="none">
            <a:spAutoFit/>
          </a:bodyPr>
          <a:lstStyle/>
          <a:p>
            <a:endParaRPr lang="en-US" sz="2000" b="1"/>
          </a:p>
        </p:txBody>
      </p:sp>
      <p:sp>
        <p:nvSpPr>
          <p:cNvPr id="9220" name="TextBox 7"/>
          <p:cNvSpPr txBox="1">
            <a:spLocks noChangeArrowheads="1"/>
          </p:cNvSpPr>
          <p:nvPr/>
        </p:nvSpPr>
        <p:spPr bwMode="auto">
          <a:xfrm>
            <a:off x="2438400" y="1828800"/>
            <a:ext cx="249238" cy="369888"/>
          </a:xfrm>
          <a:prstGeom prst="rect">
            <a:avLst/>
          </a:prstGeom>
          <a:noFill/>
          <a:ln w="9525">
            <a:noFill/>
            <a:miter lim="800000"/>
            <a:headEnd/>
            <a:tailEnd/>
          </a:ln>
        </p:spPr>
        <p:txBody>
          <a:bodyPr wrap="none">
            <a:spAutoFit/>
          </a:bodyPr>
          <a:lstStyle/>
          <a:p>
            <a:r>
              <a:rPr lang="en-US"/>
              <a:t> </a:t>
            </a:r>
          </a:p>
        </p:txBody>
      </p:sp>
      <p:sp>
        <p:nvSpPr>
          <p:cNvPr id="6" name="Title 5"/>
          <p:cNvSpPr>
            <a:spLocks noGrp="1"/>
          </p:cNvSpPr>
          <p:nvPr>
            <p:ph type="title"/>
          </p:nvPr>
        </p:nvSpPr>
        <p:spPr/>
        <p:txBody>
          <a:bodyPr/>
          <a:lstStyle/>
          <a:p>
            <a:r>
              <a:rPr lang="en-US" dirty="0" smtClean="0"/>
              <a:t>Lessons Learned</a:t>
            </a:r>
            <a:endParaRPr lang="en-US" dirty="0"/>
          </a:p>
        </p:txBody>
      </p:sp>
      <p:sp>
        <p:nvSpPr>
          <p:cNvPr id="8" name="Content Placeholder 7"/>
          <p:cNvSpPr>
            <a:spLocks noGrp="1"/>
          </p:cNvSpPr>
          <p:nvPr>
            <p:ph idx="1"/>
          </p:nvPr>
        </p:nvSpPr>
        <p:spPr/>
        <p:txBody>
          <a:bodyPr>
            <a:normAutofit/>
          </a:bodyPr>
          <a:lstStyle/>
          <a:p>
            <a:r>
              <a:rPr lang="en-US" dirty="0" smtClean="0"/>
              <a:t>Utilizing modular, re-usable, and abstract programming can help extend dashboard functionality quickly</a:t>
            </a:r>
          </a:p>
          <a:p>
            <a:pPr lvl="1"/>
            <a:r>
              <a:rPr lang="en-US" dirty="0" smtClean="0"/>
              <a:t>“Super administrator” capability added to Project Dashboard</a:t>
            </a:r>
          </a:p>
          <a:p>
            <a:pPr lvl="1"/>
            <a:r>
              <a:rPr lang="en-US" dirty="0" smtClean="0"/>
              <a:t>Additional types of users for Exchange implementation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Where We’re Going</a:t>
            </a:r>
          </a:p>
        </p:txBody>
      </p:sp>
      <p:sp>
        <p:nvSpPr>
          <p:cNvPr id="12291" name="Content Placeholder 2"/>
          <p:cNvSpPr>
            <a:spLocks noGrp="1"/>
          </p:cNvSpPr>
          <p:nvPr>
            <p:ph sz="half" idx="1"/>
          </p:nvPr>
        </p:nvSpPr>
        <p:spPr>
          <a:xfrm>
            <a:off x="228600" y="1295400"/>
            <a:ext cx="5105400" cy="4495800"/>
          </a:xfrm>
        </p:spPr>
        <p:txBody>
          <a:bodyPr/>
          <a:lstStyle/>
          <a:p>
            <a:r>
              <a:rPr lang="en-US" dirty="0" smtClean="0"/>
              <a:t>Graphs </a:t>
            </a:r>
            <a:r>
              <a:rPr lang="en-US" dirty="0" smtClean="0"/>
              <a:t>&amp; Charts</a:t>
            </a:r>
          </a:p>
          <a:p>
            <a:r>
              <a:rPr lang="en-US" dirty="0" smtClean="0"/>
              <a:t>Layered viewing &amp; access</a:t>
            </a:r>
          </a:p>
          <a:p>
            <a:r>
              <a:rPr lang="en-US" dirty="0" smtClean="0"/>
              <a:t>Allow for project pipeline capability (in the queue as well as active)</a:t>
            </a:r>
          </a:p>
          <a:p>
            <a:r>
              <a:rPr lang="en-US" dirty="0" smtClean="0"/>
              <a:t>Service-side </a:t>
            </a:r>
            <a:r>
              <a:rPr lang="en-US" dirty="0" smtClean="0"/>
              <a:t>metrics </a:t>
            </a:r>
            <a:r>
              <a:rPr lang="en-US" dirty="0" smtClean="0"/>
              <a:t>(usage, costs, # of SLA’s in place, satisfication rating, etc</a:t>
            </a:r>
            <a:r>
              <a:rPr lang="en-US" dirty="0" smtClean="0"/>
              <a:t>…)</a:t>
            </a:r>
            <a:endParaRPr lang="en-US" dirty="0" smtClean="0"/>
          </a:p>
        </p:txBody>
      </p:sp>
      <p:pic>
        <p:nvPicPr>
          <p:cNvPr id="1026" name="Picture 2"/>
          <p:cNvPicPr>
            <a:picLocks noGrp="1" noChangeAspect="1" noChangeArrowheads="1"/>
          </p:cNvPicPr>
          <p:nvPr>
            <p:ph sz="half" idx="2"/>
          </p:nvPr>
        </p:nvPicPr>
        <p:blipFill>
          <a:blip r:embed="rId3"/>
          <a:srcRect/>
          <a:stretch>
            <a:fillRect/>
          </a:stretch>
        </p:blipFill>
        <p:spPr bwMode="auto">
          <a:xfrm>
            <a:off x="5181599" y="1600200"/>
            <a:ext cx="332095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We’re Going</a:t>
            </a:r>
            <a:endParaRPr lang="en-US" dirty="0"/>
          </a:p>
        </p:txBody>
      </p:sp>
      <p:pic>
        <p:nvPicPr>
          <p:cNvPr id="5" name="Content Placeholder 4" descr="support center dashboard.png"/>
          <p:cNvPicPr>
            <a:picLocks noGrp="1" noChangeAspect="1"/>
          </p:cNvPicPr>
          <p:nvPr>
            <p:ph idx="1"/>
          </p:nvPr>
        </p:nvPicPr>
        <p:blipFill>
          <a:blip r:embed="rId3"/>
          <a:stretch>
            <a:fillRect/>
          </a:stretch>
        </p:blipFill>
        <p:spPr>
          <a:xfrm>
            <a:off x="457200" y="1745939"/>
            <a:ext cx="8229600" cy="3969060"/>
          </a:xfrm>
        </p:spPr>
      </p:pic>
      <p:sp>
        <p:nvSpPr>
          <p:cNvPr id="6" name="Content Placeholder 2"/>
          <p:cNvSpPr txBox="1">
            <a:spLocks/>
          </p:cNvSpPr>
          <p:nvPr/>
        </p:nvSpPr>
        <p:spPr bwMode="auto">
          <a:xfrm>
            <a:off x="457200" y="1295400"/>
            <a:ext cx="8229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0000"/>
              <a:buFontTx/>
              <a:buChar char="•"/>
              <a:tabLst/>
              <a:defRPr/>
            </a:pPr>
            <a:r>
              <a:rPr lang="en-US" sz="2400" kern="0" dirty="0" smtClean="0">
                <a:latin typeface="+mn-lt"/>
              </a:rPr>
              <a:t>Centralize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dashboard views – Support Center</a:t>
            </a:r>
            <a:endParaRPr kumimoji="0" lang="en-US" sz="20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295400" y="1752600"/>
            <a:ext cx="6553200" cy="3970338"/>
          </a:xfrm>
          <a:prstGeom prst="rect">
            <a:avLst/>
          </a:prstGeom>
          <a:noFill/>
          <a:ln w="9525">
            <a:noFill/>
            <a:miter lim="800000"/>
            <a:headEnd/>
            <a:tailEnd/>
          </a:ln>
        </p:spPr>
        <p:txBody>
          <a:bodyPr>
            <a:spAutoFit/>
          </a:bodyPr>
          <a:lstStyle/>
          <a:p>
            <a:pPr algn="ctr"/>
            <a:r>
              <a:rPr lang="en-US" sz="4800" dirty="0"/>
              <a:t>Questions ?</a:t>
            </a:r>
          </a:p>
          <a:p>
            <a:pPr algn="ctr"/>
            <a:endParaRPr lang="en-US" sz="4800" dirty="0"/>
          </a:p>
          <a:p>
            <a:pPr algn="ctr"/>
            <a:r>
              <a:rPr lang="en-US" sz="4800" dirty="0">
                <a:solidFill>
                  <a:schemeClr val="accent4"/>
                </a:solidFill>
                <a:hlinkClick r:id="rId3"/>
              </a:rPr>
              <a:t>valiant@clemson.edu</a:t>
            </a:r>
            <a:endParaRPr lang="en-US" sz="4800" dirty="0">
              <a:solidFill>
                <a:schemeClr val="accent4"/>
              </a:solidFill>
            </a:endParaRPr>
          </a:p>
          <a:p>
            <a:pPr algn="ctr"/>
            <a:r>
              <a:rPr lang="en-US" sz="4800" dirty="0">
                <a:solidFill>
                  <a:schemeClr val="accent4"/>
                </a:solidFill>
                <a:hlinkClick r:id="rId4"/>
              </a:rPr>
              <a:t>janell@clemson.edu</a:t>
            </a:r>
            <a:r>
              <a:rPr lang="en-US" sz="4800" dirty="0">
                <a:solidFill>
                  <a:schemeClr val="accent4"/>
                </a:solidFill>
              </a:rPr>
              <a:t> </a:t>
            </a:r>
          </a:p>
          <a:p>
            <a:pPr algn="ctr"/>
            <a:endParaRPr lang="en-US" sz="4800" dirty="0"/>
          </a:p>
          <a:p>
            <a:pPr algn="ct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About Clemson University</a:t>
            </a:r>
          </a:p>
          <a:p>
            <a:r>
              <a:rPr lang="en-US" dirty="0" smtClean="0"/>
              <a:t>What is a dashboard?</a:t>
            </a:r>
          </a:p>
          <a:p>
            <a:r>
              <a:rPr lang="en-US" dirty="0" smtClean="0"/>
              <a:t>Where We’ve Been</a:t>
            </a:r>
          </a:p>
          <a:p>
            <a:pPr lvl="1"/>
            <a:r>
              <a:rPr lang="en-US" dirty="0" smtClean="0"/>
              <a:t>Project Dashboard</a:t>
            </a:r>
          </a:p>
          <a:p>
            <a:pPr lvl="1"/>
            <a:r>
              <a:rPr lang="en-US" dirty="0" smtClean="0"/>
              <a:t>Exchange Implementation Dashboard</a:t>
            </a:r>
          </a:p>
          <a:p>
            <a:r>
              <a:rPr lang="en-US" dirty="0" smtClean="0"/>
              <a:t>Lessons Learned</a:t>
            </a:r>
          </a:p>
          <a:p>
            <a:r>
              <a:rPr lang="en-US" dirty="0" smtClean="0"/>
              <a:t>Where We’re Going</a:t>
            </a:r>
          </a:p>
          <a:p>
            <a:r>
              <a:rPr lang="en-US" dirty="0" smtClean="0"/>
              <a:t>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8"/>
          <p:cNvSpPr txBox="1">
            <a:spLocks noChangeArrowheads="1"/>
          </p:cNvSpPr>
          <p:nvPr/>
        </p:nvSpPr>
        <p:spPr bwMode="auto">
          <a:xfrm>
            <a:off x="5257800" y="4419600"/>
            <a:ext cx="2819400" cy="369888"/>
          </a:xfrm>
          <a:prstGeom prst="rect">
            <a:avLst/>
          </a:prstGeom>
          <a:noFill/>
          <a:ln w="9525">
            <a:noFill/>
            <a:miter lim="800000"/>
            <a:headEnd/>
            <a:tailEnd/>
          </a:ln>
        </p:spPr>
        <p:txBody>
          <a:bodyPr>
            <a:spAutoFit/>
          </a:bodyPr>
          <a:lstStyle/>
          <a:p>
            <a:r>
              <a:rPr lang="en-US" dirty="0"/>
              <a:t>    www.clemson.edu</a:t>
            </a:r>
          </a:p>
        </p:txBody>
      </p:sp>
      <p:sp>
        <p:nvSpPr>
          <p:cNvPr id="9" name="Title 8"/>
          <p:cNvSpPr>
            <a:spLocks noGrp="1"/>
          </p:cNvSpPr>
          <p:nvPr>
            <p:ph type="title"/>
          </p:nvPr>
        </p:nvSpPr>
        <p:spPr/>
        <p:txBody>
          <a:bodyPr/>
          <a:lstStyle/>
          <a:p>
            <a:r>
              <a:rPr lang="en-US" dirty="0" smtClean="0"/>
              <a:t>About Clemson</a:t>
            </a:r>
            <a:endParaRPr lang="en-US" dirty="0"/>
          </a:p>
        </p:txBody>
      </p:sp>
      <p:sp>
        <p:nvSpPr>
          <p:cNvPr id="10" name="Content Placeholder 9"/>
          <p:cNvSpPr>
            <a:spLocks noGrp="1"/>
          </p:cNvSpPr>
          <p:nvPr>
            <p:ph sz="half" idx="1"/>
          </p:nvPr>
        </p:nvSpPr>
        <p:spPr/>
        <p:txBody>
          <a:bodyPr>
            <a:normAutofit fontScale="62500" lnSpcReduction="20000"/>
          </a:bodyPr>
          <a:lstStyle/>
          <a:p>
            <a:pPr>
              <a:buFont typeface="Wingdings" pitchFamily="2" charset="2"/>
              <a:buChar char="Ø"/>
              <a:defRPr/>
            </a:pPr>
            <a:r>
              <a:rPr lang="en-US" dirty="0" smtClean="0">
                <a:latin typeface="Arial" pitchFamily="34" charset="0"/>
              </a:rPr>
              <a:t>Clemson University is a science and technology oriented research university ranked among the nation's top 30 public institutions. </a:t>
            </a:r>
          </a:p>
          <a:p>
            <a:pPr>
              <a:buFont typeface="Wingdings" pitchFamily="2" charset="2"/>
              <a:buChar char="Ø"/>
              <a:defRPr/>
            </a:pPr>
            <a:r>
              <a:rPr lang="en-US" dirty="0" smtClean="0">
                <a:latin typeface="Arial" pitchFamily="34" charset="0"/>
              </a:rPr>
              <a:t>Since 2001, Clemson has doubled external research funding, raised the academic profile of the student body, increased retention and graduation rates</a:t>
            </a:r>
          </a:p>
          <a:p>
            <a:pPr>
              <a:buFont typeface="Wingdings" pitchFamily="2" charset="2"/>
              <a:buChar char="Ø"/>
              <a:defRPr/>
            </a:pPr>
            <a:r>
              <a:rPr lang="en-US" dirty="0" smtClean="0">
                <a:latin typeface="Arial" pitchFamily="34" charset="0"/>
              </a:rPr>
              <a:t>Launched high-profile economic development initiatives -- including the Clemson University International Center for Automotive Research in Greenville  </a:t>
            </a:r>
          </a:p>
          <a:p>
            <a:pPr>
              <a:buFont typeface="Wingdings" pitchFamily="2" charset="2"/>
              <a:buChar char="Ø"/>
              <a:defRPr/>
            </a:pPr>
            <a:r>
              <a:rPr lang="en-US" dirty="0" smtClean="0">
                <a:latin typeface="Arial" pitchFamily="34" charset="0"/>
              </a:rPr>
              <a:t>Earned national accolades, including being named TIME Magazine's Public College of the Year</a:t>
            </a:r>
          </a:p>
        </p:txBody>
      </p:sp>
      <p:pic>
        <p:nvPicPr>
          <p:cNvPr id="12" name="Picture 4"/>
          <p:cNvPicPr>
            <a:picLocks noGrp="1" noChangeAspect="1" noChangeArrowheads="1"/>
          </p:cNvPicPr>
          <p:nvPr>
            <p:ph sz="half" idx="2"/>
          </p:nvPr>
        </p:nvPicPr>
        <p:blipFill>
          <a:blip r:embed="rId3" cstate="screen"/>
          <a:stretch>
            <a:fillRect/>
          </a:stretch>
        </p:blipFill>
        <p:spPr bwMode="auto">
          <a:xfrm>
            <a:off x="4936236" y="1524000"/>
            <a:ext cx="3462528"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Dashboard Benefits</a:t>
            </a:r>
            <a:endParaRPr lang="en-US" dirty="0"/>
          </a:p>
        </p:txBody>
      </p:sp>
      <p:sp>
        <p:nvSpPr>
          <p:cNvPr id="5" name="Content Placeholder 4"/>
          <p:cNvSpPr>
            <a:spLocks noGrp="1"/>
          </p:cNvSpPr>
          <p:nvPr>
            <p:ph idx="1"/>
          </p:nvPr>
        </p:nvSpPr>
        <p:spPr/>
        <p:txBody>
          <a:bodyPr>
            <a:normAutofit fontScale="70000" lnSpcReduction="20000"/>
          </a:bodyPr>
          <a:lstStyle/>
          <a:p>
            <a:pPr marL="0" indent="0">
              <a:buNone/>
            </a:pPr>
            <a:r>
              <a:rPr lang="en-US" b="1" i="1" dirty="0" smtClean="0"/>
              <a:t>According to Wikipedia…  </a:t>
            </a:r>
            <a:r>
              <a:rPr lang="en-US" dirty="0" smtClean="0"/>
              <a:t>A dashboard is a </a:t>
            </a:r>
            <a:r>
              <a:rPr lang="en-US" dirty="0" smtClean="0">
                <a:hlinkClick r:id="rId3" action="ppaction://hlinkfile" tooltip="Control panel (engineering)"/>
              </a:rPr>
              <a:t>control panel</a:t>
            </a:r>
            <a:r>
              <a:rPr lang="en-US" dirty="0" smtClean="0"/>
              <a:t> located under the windshield of an automobile.  It contains </a:t>
            </a:r>
            <a:r>
              <a:rPr lang="en-US" dirty="0" smtClean="0">
                <a:hlinkClick r:id="rId3" action="ppaction://hlinkfile" tooltip="Control panel (engineering)"/>
              </a:rPr>
              <a:t>instrumentation</a:t>
            </a:r>
            <a:r>
              <a:rPr lang="en-US" dirty="0" smtClean="0"/>
              <a:t> and </a:t>
            </a:r>
            <a:r>
              <a:rPr lang="en-US" dirty="0" smtClean="0">
                <a:hlinkClick r:id="rId3" action="ppaction://hlinkfile" tooltip="Control panel (engineering)"/>
              </a:rPr>
              <a:t>controls pertaining to operation</a:t>
            </a:r>
            <a:r>
              <a:rPr lang="en-US" dirty="0" smtClean="0"/>
              <a:t> of the vehicle.</a:t>
            </a:r>
          </a:p>
          <a:p>
            <a:endParaRPr lang="en-US" dirty="0" smtClean="0"/>
          </a:p>
          <a:p>
            <a:pPr>
              <a:buNone/>
            </a:pPr>
            <a:r>
              <a:rPr lang="en-US" b="1" i="1" dirty="0" smtClean="0"/>
              <a:t>Our Definition:</a:t>
            </a:r>
            <a:endParaRPr lang="en-US" i="1" dirty="0" smtClean="0"/>
          </a:p>
          <a:p>
            <a:pPr>
              <a:buFont typeface="Arial" charset="0"/>
              <a:buChar char="•"/>
            </a:pPr>
            <a:r>
              <a:rPr lang="en-US" dirty="0" smtClean="0"/>
              <a:t>Easy to read - visual presentation of performance measures</a:t>
            </a:r>
          </a:p>
          <a:p>
            <a:pPr>
              <a:buFont typeface="Arial" charset="0"/>
              <a:buChar char="•"/>
            </a:pPr>
            <a:r>
              <a:rPr lang="en-US" dirty="0" smtClean="0"/>
              <a:t>Provides the ability to view less/more detail, through drill down functionality</a:t>
            </a:r>
          </a:p>
          <a:p>
            <a:pPr>
              <a:buFont typeface="Arial" charset="0"/>
              <a:buChar char="•"/>
            </a:pPr>
            <a:r>
              <a:rPr lang="en-US" dirty="0" smtClean="0"/>
              <a:t>Communication tool - provides benefit for IT as well as our customers</a:t>
            </a:r>
          </a:p>
          <a:p>
            <a:pPr>
              <a:buFont typeface="Arial" charset="0"/>
              <a:buChar char="•"/>
            </a:pPr>
            <a:r>
              <a:rPr lang="en-US" dirty="0" smtClean="0"/>
              <a:t>Measures efficiencies/inefficiencies. </a:t>
            </a:r>
          </a:p>
          <a:p>
            <a:pPr>
              <a:buFont typeface="Arial" charset="0"/>
              <a:buChar char="•"/>
            </a:pPr>
            <a:r>
              <a:rPr lang="en-US" dirty="0" smtClean="0"/>
              <a:t>Provides the ability to identify and correct negative trends </a:t>
            </a:r>
          </a:p>
          <a:p>
            <a:pPr>
              <a:buFont typeface="Arial" charset="0"/>
              <a:buChar char="•"/>
            </a:pPr>
            <a:r>
              <a:rPr lang="en-US" dirty="0" smtClean="0"/>
              <a:t>Web based - saves time over running multiple reports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 dashboard.png"/>
          <p:cNvPicPr>
            <a:picLocks noChangeAspect="1"/>
          </p:cNvPicPr>
          <p:nvPr/>
        </p:nvPicPr>
        <p:blipFill>
          <a:blip r:embed="rId3"/>
          <a:srcRect r="45833"/>
          <a:stretch>
            <a:fillRect/>
          </a:stretch>
        </p:blipFill>
        <p:spPr>
          <a:xfrm>
            <a:off x="4038600" y="2100553"/>
            <a:ext cx="4953000" cy="2656893"/>
          </a:xfrm>
          <a:prstGeom prst="roundRect">
            <a:avLst>
              <a:gd name="adj" fmla="val 8594"/>
            </a:avLst>
          </a:prstGeom>
          <a:noFill/>
          <a:ln>
            <a:noFill/>
          </a:ln>
          <a:effectLst>
            <a:reflection blurRad="12700" stA="38000" endPos="28000" dist="5000" dir="5400000" sy="-100000" algn="bl" rotWithShape="0"/>
          </a:effectLst>
        </p:spPr>
      </p:pic>
      <p:sp>
        <p:nvSpPr>
          <p:cNvPr id="5" name="TextBox 4"/>
          <p:cNvSpPr txBox="1"/>
          <p:nvPr/>
        </p:nvSpPr>
        <p:spPr>
          <a:xfrm>
            <a:off x="1359690" y="1752600"/>
            <a:ext cx="1946367" cy="584775"/>
          </a:xfrm>
          <a:prstGeom prst="rect">
            <a:avLst/>
          </a:prstGeom>
          <a:noFill/>
        </p:spPr>
        <p:txBody>
          <a:bodyPr wrap="none" rtlCol="0">
            <a:spAutoFit/>
          </a:bodyPr>
          <a:lstStyle/>
          <a:p>
            <a:pPr algn="r"/>
            <a:r>
              <a:rPr lang="en-US" dirty="0" smtClean="0"/>
              <a:t>Fuel Gauge</a:t>
            </a:r>
          </a:p>
          <a:p>
            <a:pPr algn="r"/>
            <a:r>
              <a:rPr lang="en-US" sz="1400" dirty="0" smtClean="0"/>
              <a:t>- How much gas is left</a:t>
            </a:r>
          </a:p>
        </p:txBody>
      </p:sp>
      <p:sp>
        <p:nvSpPr>
          <p:cNvPr id="6" name="TextBox 5"/>
          <p:cNvSpPr txBox="1"/>
          <p:nvPr/>
        </p:nvSpPr>
        <p:spPr>
          <a:xfrm>
            <a:off x="1290762" y="2448267"/>
            <a:ext cx="2015295" cy="584775"/>
          </a:xfrm>
          <a:prstGeom prst="rect">
            <a:avLst/>
          </a:prstGeom>
          <a:noFill/>
        </p:spPr>
        <p:txBody>
          <a:bodyPr wrap="none" rtlCol="0">
            <a:spAutoFit/>
          </a:bodyPr>
          <a:lstStyle/>
          <a:p>
            <a:pPr algn="r"/>
            <a:r>
              <a:rPr lang="en-US" dirty="0" smtClean="0"/>
              <a:t>Speedometer</a:t>
            </a:r>
          </a:p>
          <a:p>
            <a:pPr algn="r"/>
            <a:r>
              <a:rPr lang="en-US" sz="1400" dirty="0" smtClean="0"/>
              <a:t>- How fast you’re going</a:t>
            </a:r>
          </a:p>
        </p:txBody>
      </p:sp>
      <p:sp>
        <p:nvSpPr>
          <p:cNvPr id="7" name="TextBox 6"/>
          <p:cNvSpPr txBox="1"/>
          <p:nvPr/>
        </p:nvSpPr>
        <p:spPr>
          <a:xfrm>
            <a:off x="1380530" y="3143934"/>
            <a:ext cx="1925527" cy="584775"/>
          </a:xfrm>
          <a:prstGeom prst="rect">
            <a:avLst/>
          </a:prstGeom>
          <a:noFill/>
        </p:spPr>
        <p:txBody>
          <a:bodyPr wrap="none" rtlCol="0">
            <a:spAutoFit/>
          </a:bodyPr>
          <a:lstStyle/>
          <a:p>
            <a:pPr algn="r"/>
            <a:r>
              <a:rPr lang="en-US" dirty="0" smtClean="0"/>
              <a:t>Odometer</a:t>
            </a:r>
          </a:p>
          <a:p>
            <a:pPr algn="r"/>
            <a:r>
              <a:rPr lang="en-US" sz="1400" dirty="0" smtClean="0"/>
              <a:t>- How far you’ve gone</a:t>
            </a:r>
          </a:p>
        </p:txBody>
      </p:sp>
      <p:sp>
        <p:nvSpPr>
          <p:cNvPr id="8" name="TextBox 7"/>
          <p:cNvSpPr txBox="1"/>
          <p:nvPr/>
        </p:nvSpPr>
        <p:spPr>
          <a:xfrm>
            <a:off x="505290" y="3839601"/>
            <a:ext cx="2800767" cy="584775"/>
          </a:xfrm>
          <a:prstGeom prst="rect">
            <a:avLst/>
          </a:prstGeom>
          <a:noFill/>
        </p:spPr>
        <p:txBody>
          <a:bodyPr wrap="none" rtlCol="0">
            <a:spAutoFit/>
          </a:bodyPr>
          <a:lstStyle/>
          <a:p>
            <a:pPr algn="r"/>
            <a:r>
              <a:rPr lang="en-US" dirty="0" smtClean="0"/>
              <a:t>Trip Odometer</a:t>
            </a:r>
          </a:p>
          <a:p>
            <a:pPr algn="r"/>
            <a:r>
              <a:rPr lang="en-US" sz="1400" dirty="0" smtClean="0"/>
              <a:t>- How far you’ve gone on this trip</a:t>
            </a:r>
          </a:p>
        </p:txBody>
      </p:sp>
      <p:cxnSp>
        <p:nvCxnSpPr>
          <p:cNvPr id="13" name="Straight Arrow Connector 12"/>
          <p:cNvCxnSpPr>
            <a:stCxn id="5" idx="3"/>
          </p:cNvCxnSpPr>
          <p:nvPr/>
        </p:nvCxnSpPr>
        <p:spPr>
          <a:xfrm>
            <a:off x="3306057" y="2044988"/>
            <a:ext cx="1875543" cy="1307812"/>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a:off x="3306057" y="2740655"/>
            <a:ext cx="3628143" cy="4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p:cNvCxnSpPr>
          <p:nvPr/>
        </p:nvCxnSpPr>
        <p:spPr>
          <a:xfrm flipV="1">
            <a:off x="3306057" y="3352802"/>
            <a:ext cx="3628143" cy="835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3"/>
          </p:cNvCxnSpPr>
          <p:nvPr/>
        </p:nvCxnSpPr>
        <p:spPr>
          <a:xfrm flipV="1">
            <a:off x="3306057" y="4114803"/>
            <a:ext cx="3551943" cy="171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smtClean="0"/>
              <a:t>What’s on a Dashboard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iterate type="lt">
                                    <p:tmPct val="0"/>
                                  </p:iterate>
                                  <p:childTnLst>
                                    <p:animMotion origin="layout" path="M 0 0 L 0.45 0 " pathEditMode="relative" rAng="0" ptsTypes="AA">
                                      <p:cBhvr>
                                        <p:cTn id="14" dur="1000" fill="hold"/>
                                        <p:tgtEl>
                                          <p:spTgt spid="4"/>
                                        </p:tgtEl>
                                        <p:attrNameLst>
                                          <p:attrName>ppt_x</p:attrName>
                                          <p:attrName>ppt_y</p:attrName>
                                        </p:attrNameLst>
                                      </p:cBhvr>
                                      <p:rCtr x="225" y="0"/>
                                    </p:animMotion>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par>
                                <p:cTn id="39" presetID="3" presetClass="entr" presetSubtype="1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par>
                                <p:cTn id="49" presetID="3" presetClass="entr" presetSubtype="1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 dashboard.png"/>
          <p:cNvPicPr>
            <a:picLocks noChangeAspect="1"/>
          </p:cNvPicPr>
          <p:nvPr/>
        </p:nvPicPr>
        <p:blipFill>
          <a:blip r:embed="rId3"/>
          <a:srcRect l="44167"/>
          <a:stretch>
            <a:fillRect/>
          </a:stretch>
        </p:blipFill>
        <p:spPr>
          <a:xfrm>
            <a:off x="228600" y="2100553"/>
            <a:ext cx="5105400" cy="2656893"/>
          </a:xfrm>
          <a:prstGeom prst="roundRect">
            <a:avLst>
              <a:gd name="adj" fmla="val 8594"/>
            </a:avLst>
          </a:prstGeom>
          <a:noFill/>
          <a:ln>
            <a:noFill/>
          </a:ln>
          <a:effectLst>
            <a:reflection blurRad="12700" stA="38000" endPos="28000" dist="5000" dir="5400000" sy="-100000" algn="bl" rotWithShape="0"/>
          </a:effectLst>
        </p:spPr>
      </p:pic>
      <p:sp>
        <p:nvSpPr>
          <p:cNvPr id="5" name="TextBox 4"/>
          <p:cNvSpPr txBox="1"/>
          <p:nvPr/>
        </p:nvSpPr>
        <p:spPr>
          <a:xfrm>
            <a:off x="6290505" y="1752600"/>
            <a:ext cx="2726965" cy="584775"/>
          </a:xfrm>
          <a:prstGeom prst="rect">
            <a:avLst/>
          </a:prstGeom>
          <a:noFill/>
        </p:spPr>
        <p:txBody>
          <a:bodyPr wrap="none" rtlCol="0">
            <a:spAutoFit/>
          </a:bodyPr>
          <a:lstStyle/>
          <a:p>
            <a:r>
              <a:rPr lang="en-US" dirty="0" smtClean="0"/>
              <a:t>Tachometer</a:t>
            </a:r>
          </a:p>
          <a:p>
            <a:r>
              <a:rPr lang="en-US" sz="1400" dirty="0" smtClean="0"/>
              <a:t>- RPMs – need a different gear?</a:t>
            </a:r>
          </a:p>
        </p:txBody>
      </p:sp>
      <p:sp>
        <p:nvSpPr>
          <p:cNvPr id="6" name="TextBox 5"/>
          <p:cNvSpPr txBox="1"/>
          <p:nvPr/>
        </p:nvSpPr>
        <p:spPr>
          <a:xfrm>
            <a:off x="6290505" y="2448267"/>
            <a:ext cx="2236574" cy="584775"/>
          </a:xfrm>
          <a:prstGeom prst="rect">
            <a:avLst/>
          </a:prstGeom>
          <a:noFill/>
        </p:spPr>
        <p:txBody>
          <a:bodyPr wrap="none" rtlCol="0">
            <a:spAutoFit/>
          </a:bodyPr>
          <a:lstStyle/>
          <a:p>
            <a:r>
              <a:rPr lang="en-US" dirty="0" smtClean="0"/>
              <a:t>Temperature Gauge</a:t>
            </a:r>
          </a:p>
          <a:p>
            <a:r>
              <a:rPr lang="en-US" sz="1400" dirty="0" smtClean="0"/>
              <a:t>- Warm up or cool down?</a:t>
            </a:r>
          </a:p>
        </p:txBody>
      </p:sp>
      <p:sp>
        <p:nvSpPr>
          <p:cNvPr id="7" name="TextBox 6"/>
          <p:cNvSpPr txBox="1"/>
          <p:nvPr/>
        </p:nvSpPr>
        <p:spPr>
          <a:xfrm>
            <a:off x="6290505" y="3143934"/>
            <a:ext cx="1717137" cy="1015663"/>
          </a:xfrm>
          <a:prstGeom prst="rect">
            <a:avLst/>
          </a:prstGeom>
          <a:noFill/>
        </p:spPr>
        <p:txBody>
          <a:bodyPr wrap="none" rtlCol="0">
            <a:spAutoFit/>
          </a:bodyPr>
          <a:lstStyle/>
          <a:p>
            <a:r>
              <a:rPr lang="en-US" dirty="0" smtClean="0"/>
              <a:t>Alert Lights</a:t>
            </a:r>
          </a:p>
          <a:p>
            <a:pPr>
              <a:buFontTx/>
              <a:buChar char="-"/>
            </a:pPr>
            <a:r>
              <a:rPr lang="en-US" sz="1400" dirty="0" smtClean="0"/>
              <a:t>Oil problem?</a:t>
            </a:r>
          </a:p>
          <a:p>
            <a:pPr>
              <a:buFontTx/>
              <a:buChar char="-"/>
            </a:pPr>
            <a:r>
              <a:rPr lang="en-US" sz="1400" dirty="0" smtClean="0"/>
              <a:t>Check engine light</a:t>
            </a:r>
          </a:p>
          <a:p>
            <a:pPr>
              <a:buFontTx/>
              <a:buChar char="-"/>
            </a:pPr>
            <a:r>
              <a:rPr lang="en-US" sz="1400" dirty="0" smtClean="0"/>
              <a:t>Battery problem?</a:t>
            </a:r>
          </a:p>
        </p:txBody>
      </p:sp>
      <p:cxnSp>
        <p:nvCxnSpPr>
          <p:cNvPr id="13" name="Straight Arrow Connector 12"/>
          <p:cNvCxnSpPr>
            <a:stCxn id="5" idx="1"/>
          </p:cNvCxnSpPr>
          <p:nvPr/>
        </p:nvCxnSpPr>
        <p:spPr>
          <a:xfrm rot="10800000" flipV="1">
            <a:off x="2133649" y="2044988"/>
            <a:ext cx="4156857" cy="1003012"/>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rot="10800000" flipV="1">
            <a:off x="4191001" y="2740654"/>
            <a:ext cx="2099505" cy="4597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1"/>
          </p:cNvCxnSpPr>
          <p:nvPr/>
        </p:nvCxnSpPr>
        <p:spPr>
          <a:xfrm rot="10800000" flipV="1">
            <a:off x="3810001" y="3651766"/>
            <a:ext cx="2480505" cy="6154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lstStyle/>
          <a:p>
            <a:r>
              <a:rPr lang="en-US" dirty="0" smtClean="0"/>
              <a:t>What’s on a Dashboard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iterate type="lt">
                                    <p:tmPct val="0"/>
                                  </p:iterate>
                                  <p:childTnLst>
                                    <p:animMotion origin="layout" path="M 0.44167 -3.01874E-6 L -0.45 -3.01874E-6 " pathEditMode="relative" rAng="0" ptsTypes="AA">
                                      <p:cBhvr>
                                        <p:cTn id="6" dur="1000" fill="hold"/>
                                        <p:tgtEl>
                                          <p:spTgt spid="4"/>
                                        </p:tgtEl>
                                        <p:attrNameLst>
                                          <p:attrName>ppt_x</p:attrName>
                                          <p:attrName>ppt_y</p:attrName>
                                        </p:attrNameLst>
                                      </p:cBhvr>
                                      <p:rCtr x="-446" y="0"/>
                                    </p:animMotion>
                                  </p:childTnLst>
                                </p:cTn>
                              </p:par>
                            </p:childTnLst>
                          </p:cTn>
                        </p:par>
                        <p:par>
                          <p:cTn id="7" fill="hold">
                            <p:stCondLst>
                              <p:cond delay="1000"/>
                            </p:stCondLst>
                            <p:childTnLst>
                              <p:par>
                                <p:cTn id="8" presetID="3" presetClass="entr" presetSubtype="1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Project Dashboard</a:t>
            </a:r>
          </a:p>
        </p:txBody>
      </p:sp>
      <p:pic>
        <p:nvPicPr>
          <p:cNvPr id="7171" name="Content Placeholder 3"/>
          <p:cNvPicPr>
            <a:picLocks noGrp="1"/>
          </p:cNvPicPr>
          <p:nvPr>
            <p:ph idx="1"/>
          </p:nvPr>
        </p:nvPicPr>
        <p:blipFill>
          <a:blip r:embed="rId3"/>
          <a:stretch>
            <a:fillRect/>
          </a:stretch>
        </p:blipFill>
        <p:spPr>
          <a:xfrm>
            <a:off x="1682344" y="1295400"/>
            <a:ext cx="5779312" cy="4495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Where We’ve Been</a:t>
            </a:r>
            <a:endParaRPr lang="en-US" dirty="0"/>
          </a:p>
        </p:txBody>
      </p:sp>
      <p:pic>
        <p:nvPicPr>
          <p:cNvPr id="19" name="Picture 2"/>
          <p:cNvPicPr>
            <a:picLocks noGrp="1" noChangeAspect="1" noChangeArrowheads="1"/>
          </p:cNvPicPr>
          <p:nvPr>
            <p:ph sz="half" idx="1"/>
          </p:nvPr>
        </p:nvPicPr>
        <p:blipFill>
          <a:blip r:embed="rId3"/>
          <a:stretch>
            <a:fillRect/>
          </a:stretch>
        </p:blipFill>
        <p:spPr bwMode="auto">
          <a:xfrm>
            <a:off x="457200" y="1828800"/>
            <a:ext cx="2438400" cy="2100350"/>
          </a:xfrm>
          <a:prstGeom prst="rect">
            <a:avLst/>
          </a:prstGeom>
          <a:noFill/>
          <a:ln w="9525">
            <a:noFill/>
            <a:miter lim="800000"/>
            <a:headEnd/>
            <a:tailEnd/>
          </a:ln>
          <a:effectLst/>
        </p:spPr>
      </p:pic>
      <p:sp>
        <p:nvSpPr>
          <p:cNvPr id="8" name="Oval 7"/>
          <p:cNvSpPr/>
          <p:nvPr/>
        </p:nvSpPr>
        <p:spPr>
          <a:xfrm>
            <a:off x="1219200" y="2590800"/>
            <a:ext cx="1012166" cy="347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3228975"/>
            <a:ext cx="1012166" cy="347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p:cNvPicPr>
            <a:picLocks/>
          </p:cNvPicPr>
          <p:nvPr/>
        </p:nvPicPr>
        <p:blipFill>
          <a:blip r:embed="rId4" cstate="print"/>
          <a:stretch>
            <a:fillRect/>
          </a:stretch>
        </p:blipFill>
        <p:spPr bwMode="auto">
          <a:xfrm>
            <a:off x="381000" y="3886200"/>
            <a:ext cx="2578912" cy="2006168"/>
          </a:xfrm>
          <a:prstGeom prst="rect">
            <a:avLst/>
          </a:prstGeom>
          <a:noFill/>
          <a:ln w="9525">
            <a:noFill/>
            <a:miter lim="800000"/>
            <a:headEnd/>
            <a:tailEnd/>
          </a:ln>
          <a:effectLst/>
        </p:spPr>
      </p:pic>
      <p:pic>
        <p:nvPicPr>
          <p:cNvPr id="6" name="Picture 2"/>
          <p:cNvPicPr>
            <a:picLocks noChangeAspect="1" noChangeArrowheads="1"/>
          </p:cNvPicPr>
          <p:nvPr/>
        </p:nvPicPr>
        <p:blipFill>
          <a:blip r:embed="rId5"/>
          <a:stretch>
            <a:fillRect/>
          </a:stretch>
        </p:blipFill>
        <p:spPr bwMode="auto">
          <a:xfrm>
            <a:off x="2133600" y="1295400"/>
            <a:ext cx="3317332" cy="2214238"/>
          </a:xfrm>
          <a:prstGeom prst="rect">
            <a:avLst/>
          </a:prstGeom>
          <a:noFill/>
          <a:ln w="9525">
            <a:noFill/>
            <a:miter lim="800000"/>
            <a:headEnd/>
            <a:tailEnd/>
          </a:ln>
        </p:spPr>
      </p:pic>
      <p:pic>
        <p:nvPicPr>
          <p:cNvPr id="7" name="Picture 6" descr="project details.png"/>
          <p:cNvPicPr>
            <a:picLocks noChangeAspect="1"/>
          </p:cNvPicPr>
          <p:nvPr/>
        </p:nvPicPr>
        <p:blipFill>
          <a:blip r:embed="rId6"/>
          <a:stretch>
            <a:fillRect/>
          </a:stretch>
        </p:blipFill>
        <p:spPr>
          <a:xfrm>
            <a:off x="2133600" y="3352800"/>
            <a:ext cx="3330451" cy="2590800"/>
          </a:xfrm>
          <a:prstGeom prst="rect">
            <a:avLst/>
          </a:prstGeom>
        </p:spPr>
      </p:pic>
      <p:pic>
        <p:nvPicPr>
          <p:cNvPr id="12" name="Picture 11" descr="project dashboard - project status.png"/>
          <p:cNvPicPr>
            <a:picLocks noChangeAspect="1"/>
          </p:cNvPicPr>
          <p:nvPr/>
        </p:nvPicPr>
        <p:blipFill>
          <a:blip r:embed="rId7"/>
          <a:stretch>
            <a:fillRect/>
          </a:stretch>
        </p:blipFill>
        <p:spPr>
          <a:xfrm>
            <a:off x="3505200" y="4800600"/>
            <a:ext cx="2895600" cy="1009577"/>
          </a:xfrm>
          <a:prstGeom prst="rect">
            <a:avLst/>
          </a:prstGeom>
        </p:spPr>
      </p:pic>
      <p:sp>
        <p:nvSpPr>
          <p:cNvPr id="15" name="Content Placeholder 14"/>
          <p:cNvSpPr>
            <a:spLocks noGrp="1"/>
          </p:cNvSpPr>
          <p:nvPr>
            <p:ph sz="half" idx="2"/>
          </p:nvPr>
        </p:nvSpPr>
        <p:spPr>
          <a:xfrm>
            <a:off x="5715000" y="1295400"/>
            <a:ext cx="2971800" cy="4495800"/>
          </a:xfrm>
          <a:noFill/>
        </p:spPr>
        <p:txBody>
          <a:bodyPr>
            <a:normAutofit/>
          </a:bodyPr>
          <a:lstStyle/>
          <a:p>
            <a:r>
              <a:rPr lang="en-US" sz="1800" dirty="0" smtClean="0"/>
              <a:t>Speedometer – Overview of All Projects</a:t>
            </a:r>
          </a:p>
          <a:p>
            <a:r>
              <a:rPr lang="en-US" sz="1800" dirty="0" smtClean="0"/>
              <a:t>Odometer – Historical Project Info</a:t>
            </a:r>
          </a:p>
          <a:p>
            <a:pPr lvl="1"/>
            <a:r>
              <a:rPr lang="en-US" sz="1600" dirty="0" smtClean="0"/>
              <a:t>Progress over time</a:t>
            </a:r>
          </a:p>
          <a:p>
            <a:pPr lvl="1"/>
            <a:r>
              <a:rPr lang="en-US" sz="1600" dirty="0" smtClean="0"/>
              <a:t>Periodic updates</a:t>
            </a:r>
          </a:p>
          <a:p>
            <a:r>
              <a:rPr lang="en-US" sz="1800" dirty="0" smtClean="0"/>
              <a:t>Trip Odometer – Specific Project’s Info</a:t>
            </a:r>
          </a:p>
          <a:p>
            <a:pPr lvl="1"/>
            <a:r>
              <a:rPr lang="en-US" sz="1600" dirty="0" smtClean="0"/>
              <a:t>Target completion date</a:t>
            </a:r>
          </a:p>
          <a:p>
            <a:pPr lvl="1"/>
            <a:r>
              <a:rPr lang="en-US" sz="1600" dirty="0" smtClean="0"/>
              <a:t>% completion</a:t>
            </a:r>
          </a:p>
          <a:p>
            <a:pPr lvl="1"/>
            <a:r>
              <a:rPr lang="en-US" sz="1600" dirty="0" smtClean="0"/>
              <a:t>Current status</a:t>
            </a:r>
          </a:p>
          <a:p>
            <a:pPr lvl="1"/>
            <a:r>
              <a:rPr lang="en-US" sz="1600" dirty="0" smtClean="0"/>
              <a:t>Staff involved</a:t>
            </a:r>
          </a:p>
          <a:p>
            <a:pPr lvl="1"/>
            <a:r>
              <a:rPr lang="en-US" sz="1600" dirty="0" smtClean="0"/>
              <a:t>Any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xEl>
                                              <p:pRg st="7" end="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xEl>
                                              <p:pRg st="9" end="9"/>
                                            </p:txEl>
                                          </p:spTgt>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500"/>
                                  </p:stCondLst>
                                  <p:childTnLst>
                                    <p:set>
                                      <p:cBhvr>
                                        <p:cTn id="61" dur="1" fill="hold">
                                          <p:stCondLst>
                                            <p:cond delay="0"/>
                                          </p:stCondLst>
                                        </p:cTn>
                                        <p:tgtEl>
                                          <p:spTgt spid="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par>
                                <p:cTn id="72" presetID="1" presetClass="exit" presetSubtype="0" fill="hold" grpId="1" nodeType="withEffect">
                                  <p:stCondLst>
                                    <p:cond delay="0"/>
                                  </p:stCondLst>
                                  <p:childTnLst>
                                    <p:set>
                                      <p:cBhvr>
                                        <p:cTn id="7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8" grpId="1" uiExpand="1" animBg="1"/>
      <p:bldP spid="9" grpId="0" animBg="1"/>
      <p:bldP spid="9" grpId="1" animBg="1"/>
      <p:bldP spid="15" grpId="0" uiExpand="1" build="p"/>
    </p:bldLst>
  </p:timing>
</p:sld>
</file>

<file path=ppt/theme/theme1.xml><?xml version="1.0" encoding="utf-8"?>
<a:theme xmlns:a="http://schemas.openxmlformats.org/drawingml/2006/main" name="CCIT">
  <a:themeElements>
    <a:clrScheme name="CCIT Custom">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CCIT</Template>
  <TotalTime>12876</TotalTime>
  <Words>973</Words>
  <Application>Microsoft Office PowerPoint</Application>
  <PresentationFormat>On-screen Show (4:3)</PresentationFormat>
  <Paragraphs>180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CCIT</vt:lpstr>
      <vt:lpstr>Dashboards – Where We’ve Been and Where We’re Going</vt:lpstr>
      <vt:lpstr>Slide 2</vt:lpstr>
      <vt:lpstr>Overview</vt:lpstr>
      <vt:lpstr>About Clemson</vt:lpstr>
      <vt:lpstr>Dashboard Benefits</vt:lpstr>
      <vt:lpstr>What’s on a Dashboard</vt:lpstr>
      <vt:lpstr>What’s on a Dashboard</vt:lpstr>
      <vt:lpstr>Project Dashboard</vt:lpstr>
      <vt:lpstr>Where We’ve Been</vt:lpstr>
      <vt:lpstr>Where We’ve Been</vt:lpstr>
      <vt:lpstr>Where We’ve Been</vt:lpstr>
      <vt:lpstr>Where We’ve Been</vt:lpstr>
      <vt:lpstr>A Slightly Different Dashboard</vt:lpstr>
      <vt:lpstr>Exchange Dashboard</vt:lpstr>
      <vt:lpstr>Where We’ve Been</vt:lpstr>
      <vt:lpstr>Where We’ve Been</vt:lpstr>
      <vt:lpstr>Where We’ve Been</vt:lpstr>
      <vt:lpstr>Where We’ve Been</vt:lpstr>
      <vt:lpstr>Where We’ve Been</vt:lpstr>
      <vt:lpstr>Lessons Learned</vt:lpstr>
      <vt:lpstr>Lessons Learned</vt:lpstr>
      <vt:lpstr>Lessons Learned</vt:lpstr>
      <vt:lpstr>Where We’re Going</vt:lpstr>
      <vt:lpstr>Where We’re Going</vt:lpstr>
      <vt:lpstr>Slide 25</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Dashboards - Where We've Been and Where We're Going</dc:title>
  <dc:subject>SERC08</dc:subject>
  <dc:creator>Janell Bohlmann and Jamie Brown</dc:creator>
  <cp:lastModifiedBy>Jamie Brown</cp:lastModifiedBy>
  <cp:revision>809</cp:revision>
  <dcterms:created xsi:type="dcterms:W3CDTF">2006-09-19T13:21:47Z</dcterms:created>
  <dcterms:modified xsi:type="dcterms:W3CDTF">2008-05-30T21:20:10Z</dcterms:modified>
</cp:coreProperties>
</file>