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
  </p:notesMasterIdLst>
  <p:sldIdLst>
    <p:sldId id="271" r:id="rId2"/>
    <p:sldId id="256" r:id="rId3"/>
    <p:sldId id="257" r:id="rId4"/>
    <p:sldId id="258" r:id="rId5"/>
    <p:sldId id="259" r:id="rId6"/>
    <p:sldId id="266" r:id="rId7"/>
    <p:sldId id="269" r:id="rId8"/>
    <p:sldId id="261" r:id="rId9"/>
    <p:sldId id="270" r:id="rId10"/>
    <p:sldId id="262" r:id="rId11"/>
    <p:sldId id="263" r:id="rId12"/>
    <p:sldId id="267" r:id="rId13"/>
    <p:sldId id="264" r:id="rId14"/>
    <p:sldId id="268"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0300" autoAdjust="0"/>
  </p:normalViewPr>
  <p:slideViewPr>
    <p:cSldViewPr>
      <p:cViewPr varScale="1">
        <p:scale>
          <a:sx n="63" d="100"/>
          <a:sy n="63" d="100"/>
        </p:scale>
        <p:origin x="-136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1"/>
          <c:order val="1"/>
          <c:tx>
            <c:strRef>
              <c:f>Sheet1!$C$1</c:f>
              <c:strCache>
                <c:ptCount val="1"/>
                <c:pt idx="0">
                  <c:v>Y-Values2</c:v>
                </c:pt>
              </c:strCache>
            </c:strRef>
          </c:tx>
          <c:dLbls>
            <c:delete val="1"/>
          </c:dLbls>
          <c:cat>
            <c:numRef>
              <c:f>Sheet1!$A$2:$A$8</c:f>
              <c:numCache>
                <c:formatCode>General</c:formatCode>
                <c:ptCount val="7"/>
                <c:pt idx="0">
                  <c:v>1</c:v>
                </c:pt>
                <c:pt idx="1">
                  <c:v>2</c:v>
                </c:pt>
                <c:pt idx="2">
                  <c:v>3</c:v>
                </c:pt>
                <c:pt idx="3">
                  <c:v>4</c:v>
                </c:pt>
                <c:pt idx="4">
                  <c:v>5</c:v>
                </c:pt>
                <c:pt idx="5">
                  <c:v>6</c:v>
                </c:pt>
                <c:pt idx="6">
                  <c:v>7</c:v>
                </c:pt>
              </c:numCache>
            </c:numRef>
          </c:cat>
          <c:val>
            <c:numRef>
              <c:f>Sheet1!$C$2:$C$8</c:f>
              <c:numCache>
                <c:formatCode>General</c:formatCode>
                <c:ptCount val="7"/>
                <c:pt idx="0">
                  <c:v>0</c:v>
                </c:pt>
                <c:pt idx="1">
                  <c:v>2.5</c:v>
                </c:pt>
                <c:pt idx="2">
                  <c:v>13.5</c:v>
                </c:pt>
                <c:pt idx="3">
                  <c:v>34</c:v>
                </c:pt>
                <c:pt idx="4">
                  <c:v>34</c:v>
                </c:pt>
                <c:pt idx="5">
                  <c:v>16</c:v>
                </c:pt>
                <c:pt idx="6">
                  <c:v>0</c:v>
                </c:pt>
              </c:numCache>
            </c:numRef>
          </c:val>
        </c:ser>
        <c:dLbls>
          <c:showVal val="1"/>
        </c:dLbls>
        <c:axId val="59749888"/>
        <c:axId val="59748352"/>
      </c:barChart>
      <c:scatterChart>
        <c:scatterStyle val="smoothMarker"/>
        <c:ser>
          <c:idx val="0"/>
          <c:order val="0"/>
          <c:tx>
            <c:strRef>
              <c:f>Sheet1!$B$1</c:f>
              <c:strCache>
                <c:ptCount val="1"/>
                <c:pt idx="0">
                  <c:v>Y-Values</c:v>
                </c:pt>
              </c:strCache>
            </c:strRef>
          </c:tx>
          <c:marker>
            <c:symbol val="none"/>
          </c:marker>
          <c:dLbls>
            <c:dLblPos val="ctr"/>
            <c:showVal val="1"/>
          </c:dLbls>
          <c:xVal>
            <c:numRef>
              <c:f>Sheet1!$A$2:$A$8</c:f>
              <c:numCache>
                <c:formatCode>General</c:formatCode>
                <c:ptCount val="7"/>
                <c:pt idx="0">
                  <c:v>1</c:v>
                </c:pt>
                <c:pt idx="1">
                  <c:v>2</c:v>
                </c:pt>
                <c:pt idx="2">
                  <c:v>3</c:v>
                </c:pt>
                <c:pt idx="3">
                  <c:v>4</c:v>
                </c:pt>
                <c:pt idx="4">
                  <c:v>5</c:v>
                </c:pt>
                <c:pt idx="5">
                  <c:v>6</c:v>
                </c:pt>
                <c:pt idx="6">
                  <c:v>7</c:v>
                </c:pt>
              </c:numCache>
            </c:numRef>
          </c:xVal>
          <c:yVal>
            <c:numRef>
              <c:f>Sheet1!$B$2:$B$8</c:f>
              <c:numCache>
                <c:formatCode>General</c:formatCode>
                <c:ptCount val="7"/>
                <c:pt idx="0">
                  <c:v>0</c:v>
                </c:pt>
                <c:pt idx="1">
                  <c:v>2.5</c:v>
                </c:pt>
                <c:pt idx="2">
                  <c:v>13.5</c:v>
                </c:pt>
                <c:pt idx="3">
                  <c:v>34</c:v>
                </c:pt>
                <c:pt idx="4">
                  <c:v>34</c:v>
                </c:pt>
                <c:pt idx="5">
                  <c:v>16</c:v>
                </c:pt>
                <c:pt idx="6">
                  <c:v>0</c:v>
                </c:pt>
              </c:numCache>
            </c:numRef>
          </c:yVal>
          <c:smooth val="1"/>
        </c:ser>
        <c:dLbls>
          <c:showVal val="1"/>
        </c:dLbls>
        <c:axId val="59568896"/>
        <c:axId val="59570432"/>
      </c:scatterChart>
      <c:valAx>
        <c:axId val="59568896"/>
        <c:scaling>
          <c:orientation val="minMax"/>
        </c:scaling>
        <c:axPos val="b"/>
        <c:numFmt formatCode="General" sourceLinked="1"/>
        <c:tickLblPos val="none"/>
        <c:crossAx val="59570432"/>
        <c:crosses val="autoZero"/>
        <c:crossBetween val="midCat"/>
      </c:valAx>
      <c:valAx>
        <c:axId val="59570432"/>
        <c:scaling>
          <c:orientation val="minMax"/>
        </c:scaling>
        <c:axPos val="l"/>
        <c:majorGridlines/>
        <c:numFmt formatCode="General" sourceLinked="1"/>
        <c:tickLblPos val="none"/>
        <c:crossAx val="59568896"/>
        <c:crosses val="autoZero"/>
        <c:crossBetween val="midCat"/>
      </c:valAx>
      <c:valAx>
        <c:axId val="59748352"/>
        <c:scaling>
          <c:orientation val="minMax"/>
        </c:scaling>
        <c:axPos val="r"/>
        <c:numFmt formatCode="General" sourceLinked="1"/>
        <c:tickLblPos val="none"/>
        <c:crossAx val="59749888"/>
        <c:crosses val="max"/>
        <c:crossBetween val="between"/>
      </c:valAx>
      <c:catAx>
        <c:axId val="59749888"/>
        <c:scaling>
          <c:orientation val="minMax"/>
        </c:scaling>
        <c:delete val="1"/>
        <c:axPos val="b"/>
        <c:numFmt formatCode="General" sourceLinked="1"/>
        <c:tickLblPos val="nextTo"/>
        <c:crossAx val="59748352"/>
        <c:crosses val="autoZero"/>
        <c:auto val="1"/>
        <c:lblAlgn val="ctr"/>
        <c:lblOffset val="100"/>
      </c:catAx>
    </c:plotArea>
    <c:plotVisOnly val="1"/>
    <c:dispBlanksAs val="gap"/>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Sheet1!$B$1</c:f>
              <c:strCache>
                <c:ptCount val="1"/>
                <c:pt idx="0">
                  <c:v>Total Sessions</c:v>
                </c:pt>
              </c:strCache>
            </c:strRef>
          </c:tx>
          <c:dLbls>
            <c:txPr>
              <a:bodyPr/>
              <a:lstStyle/>
              <a:p>
                <a:pPr>
                  <a:defRPr sz="1000"/>
                </a:pPr>
                <a:endParaRPr lang="en-US"/>
              </a:p>
            </c:txPr>
            <c:dLblPos val="t"/>
            <c:showVal val="1"/>
          </c:dLbls>
          <c:trendline>
            <c:trendlineType val="linear"/>
          </c:trendline>
          <c:cat>
            <c:numRef>
              <c:f>Sheet1!$A$2:$A$11</c:f>
              <c:numCache>
                <c:formatCode>mmm\-yy</c:formatCode>
                <c:ptCount val="10"/>
                <c:pt idx="0">
                  <c:v>39264</c:v>
                </c:pt>
                <c:pt idx="1">
                  <c:v>39295</c:v>
                </c:pt>
                <c:pt idx="2">
                  <c:v>39326</c:v>
                </c:pt>
                <c:pt idx="3">
                  <c:v>39356</c:v>
                </c:pt>
                <c:pt idx="4">
                  <c:v>39387</c:v>
                </c:pt>
                <c:pt idx="5">
                  <c:v>39417</c:v>
                </c:pt>
                <c:pt idx="6">
                  <c:v>39448</c:v>
                </c:pt>
                <c:pt idx="7">
                  <c:v>39479</c:v>
                </c:pt>
                <c:pt idx="8">
                  <c:v>39508</c:v>
                </c:pt>
                <c:pt idx="9">
                  <c:v>39546</c:v>
                </c:pt>
              </c:numCache>
            </c:numRef>
          </c:cat>
          <c:val>
            <c:numRef>
              <c:f>Sheet1!$B$2:$B$11</c:f>
              <c:numCache>
                <c:formatCode>General</c:formatCode>
                <c:ptCount val="10"/>
                <c:pt idx="0">
                  <c:v>3573</c:v>
                </c:pt>
                <c:pt idx="1">
                  <c:v>3096</c:v>
                </c:pt>
                <c:pt idx="2">
                  <c:v>8971</c:v>
                </c:pt>
                <c:pt idx="3">
                  <c:v>11031</c:v>
                </c:pt>
                <c:pt idx="4">
                  <c:v>9843</c:v>
                </c:pt>
                <c:pt idx="5">
                  <c:v>5392</c:v>
                </c:pt>
                <c:pt idx="6">
                  <c:v>8794</c:v>
                </c:pt>
                <c:pt idx="7">
                  <c:v>10608</c:v>
                </c:pt>
                <c:pt idx="8">
                  <c:v>9345</c:v>
                </c:pt>
                <c:pt idx="9">
                  <c:v>13648</c:v>
                </c:pt>
              </c:numCache>
            </c:numRef>
          </c:val>
          <c:smooth val="1"/>
        </c:ser>
        <c:ser>
          <c:idx val="1"/>
          <c:order val="1"/>
          <c:tx>
            <c:strRef>
              <c:f>Sheet1!$C$1</c:f>
              <c:strCache>
                <c:ptCount val="1"/>
                <c:pt idx="0">
                  <c:v>Unique Users</c:v>
                </c:pt>
              </c:strCache>
            </c:strRef>
          </c:tx>
          <c:dLbls>
            <c:txPr>
              <a:bodyPr/>
              <a:lstStyle/>
              <a:p>
                <a:pPr>
                  <a:defRPr sz="1000"/>
                </a:pPr>
                <a:endParaRPr lang="en-US"/>
              </a:p>
            </c:txPr>
            <c:dLblPos val="t"/>
            <c:showVal val="1"/>
          </c:dLbls>
          <c:trendline>
            <c:trendlineType val="linear"/>
          </c:trendline>
          <c:cat>
            <c:numRef>
              <c:f>Sheet1!$A$2:$A$11</c:f>
              <c:numCache>
                <c:formatCode>mmm\-yy</c:formatCode>
                <c:ptCount val="10"/>
                <c:pt idx="0">
                  <c:v>39264</c:v>
                </c:pt>
                <c:pt idx="1">
                  <c:v>39295</c:v>
                </c:pt>
                <c:pt idx="2">
                  <c:v>39326</c:v>
                </c:pt>
                <c:pt idx="3">
                  <c:v>39356</c:v>
                </c:pt>
                <c:pt idx="4">
                  <c:v>39387</c:v>
                </c:pt>
                <c:pt idx="5">
                  <c:v>39417</c:v>
                </c:pt>
                <c:pt idx="6">
                  <c:v>39448</c:v>
                </c:pt>
                <c:pt idx="7">
                  <c:v>39479</c:v>
                </c:pt>
                <c:pt idx="8">
                  <c:v>39508</c:v>
                </c:pt>
                <c:pt idx="9">
                  <c:v>39546</c:v>
                </c:pt>
              </c:numCache>
            </c:numRef>
          </c:cat>
          <c:val>
            <c:numRef>
              <c:f>Sheet1!$C$2:$C$11</c:f>
              <c:numCache>
                <c:formatCode>General</c:formatCode>
                <c:ptCount val="10"/>
                <c:pt idx="0">
                  <c:v>567</c:v>
                </c:pt>
                <c:pt idx="1">
                  <c:v>837</c:v>
                </c:pt>
                <c:pt idx="2">
                  <c:v>1441</c:v>
                </c:pt>
                <c:pt idx="3">
                  <c:v>1617</c:v>
                </c:pt>
                <c:pt idx="4">
                  <c:v>1549</c:v>
                </c:pt>
                <c:pt idx="5">
                  <c:v>1195</c:v>
                </c:pt>
                <c:pt idx="6">
                  <c:v>1630</c:v>
                </c:pt>
                <c:pt idx="7">
                  <c:v>1689</c:v>
                </c:pt>
                <c:pt idx="8">
                  <c:v>1625</c:v>
                </c:pt>
                <c:pt idx="9">
                  <c:v>1900</c:v>
                </c:pt>
              </c:numCache>
            </c:numRef>
          </c:val>
        </c:ser>
        <c:marker val="1"/>
        <c:axId val="59703296"/>
        <c:axId val="59704832"/>
      </c:lineChart>
      <c:dateAx>
        <c:axId val="59703296"/>
        <c:scaling>
          <c:orientation val="minMax"/>
        </c:scaling>
        <c:axPos val="b"/>
        <c:numFmt formatCode="mmm\-yy" sourceLinked="1"/>
        <c:tickLblPos val="nextTo"/>
        <c:txPr>
          <a:bodyPr rot="-5400000" vert="horz"/>
          <a:lstStyle/>
          <a:p>
            <a:pPr>
              <a:defRPr sz="1200"/>
            </a:pPr>
            <a:endParaRPr lang="en-US"/>
          </a:p>
        </c:txPr>
        <c:crossAx val="59704832"/>
        <c:crosses val="autoZero"/>
        <c:auto val="1"/>
        <c:lblOffset val="100"/>
      </c:dateAx>
      <c:valAx>
        <c:axId val="59704832"/>
        <c:scaling>
          <c:orientation val="minMax"/>
        </c:scaling>
        <c:axPos val="l"/>
        <c:majorGridlines/>
        <c:numFmt formatCode="General" sourceLinked="1"/>
        <c:tickLblPos val="nextTo"/>
        <c:crossAx val="59703296"/>
        <c:crosses val="autoZero"/>
        <c:crossBetween val="between"/>
      </c:valAx>
    </c:plotArea>
    <c:legend>
      <c:legendPos val="r"/>
      <c:layout/>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514E5A-B850-40CB-9374-E70F6FDEB57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A3573CC-6965-4417-A7F8-C9DDD01A33D9}">
      <dgm:prSet phldrT="[Text]"/>
      <dgm:spPr/>
      <dgm:t>
        <a:bodyPr/>
        <a:lstStyle/>
        <a:p>
          <a:r>
            <a:rPr lang="en-US" dirty="0" smtClean="0"/>
            <a:t>Communication with faculty and students</a:t>
          </a:r>
          <a:endParaRPr lang="en-US" dirty="0"/>
        </a:p>
      </dgm:t>
    </dgm:pt>
    <dgm:pt modelId="{C4776E21-5BAE-4FAE-A45E-DF224B66392F}" type="parTrans" cxnId="{F05A9EE3-EE6C-4592-A3B0-882BA9DE82E5}">
      <dgm:prSet/>
      <dgm:spPr/>
      <dgm:t>
        <a:bodyPr/>
        <a:lstStyle/>
        <a:p>
          <a:endParaRPr lang="en-US"/>
        </a:p>
      </dgm:t>
    </dgm:pt>
    <dgm:pt modelId="{434C2F8D-F381-4E34-AB52-985C7BFC0982}" type="sibTrans" cxnId="{F05A9EE3-EE6C-4592-A3B0-882BA9DE82E5}">
      <dgm:prSet/>
      <dgm:spPr/>
      <dgm:t>
        <a:bodyPr/>
        <a:lstStyle/>
        <a:p>
          <a:endParaRPr lang="en-US"/>
        </a:p>
      </dgm:t>
    </dgm:pt>
    <dgm:pt modelId="{F853A57C-D245-4BAC-839F-5C353719D50D}">
      <dgm:prSet phldrT="[Text]"/>
      <dgm:spPr/>
      <dgm:t>
        <a:bodyPr/>
        <a:lstStyle/>
        <a:p>
          <a:r>
            <a:rPr lang="en-US" dirty="0" smtClean="0"/>
            <a:t>Availability of support staff</a:t>
          </a:r>
          <a:endParaRPr lang="en-US" dirty="0"/>
        </a:p>
      </dgm:t>
    </dgm:pt>
    <dgm:pt modelId="{B06A6B0F-4AF5-4317-9C72-B97B055019A9}" type="parTrans" cxnId="{61CA70CA-5BDB-4B71-83A6-2665023C8920}">
      <dgm:prSet/>
      <dgm:spPr/>
      <dgm:t>
        <a:bodyPr/>
        <a:lstStyle/>
        <a:p>
          <a:endParaRPr lang="en-US"/>
        </a:p>
      </dgm:t>
    </dgm:pt>
    <dgm:pt modelId="{4645062E-26D3-4D34-A81D-7C63C2ED8A28}" type="sibTrans" cxnId="{61CA70CA-5BDB-4B71-83A6-2665023C8920}">
      <dgm:prSet/>
      <dgm:spPr/>
      <dgm:t>
        <a:bodyPr/>
        <a:lstStyle/>
        <a:p>
          <a:endParaRPr lang="en-US"/>
        </a:p>
      </dgm:t>
    </dgm:pt>
    <dgm:pt modelId="{4B49145C-2CF1-436F-B405-0701F4F042C0}">
      <dgm:prSet phldrT="[Text]"/>
      <dgm:spPr/>
      <dgm:t>
        <a:bodyPr/>
        <a:lstStyle/>
        <a:p>
          <a:r>
            <a:rPr lang="en-US" dirty="0" smtClean="0"/>
            <a:t>Awareness of how innovations diffuse</a:t>
          </a:r>
          <a:endParaRPr lang="en-US" dirty="0"/>
        </a:p>
      </dgm:t>
    </dgm:pt>
    <dgm:pt modelId="{98B32C0F-7AEA-43D1-934D-8ACBC32B09F4}" type="parTrans" cxnId="{301727C0-CC63-482E-8294-D9CBF63218DB}">
      <dgm:prSet/>
      <dgm:spPr/>
      <dgm:t>
        <a:bodyPr/>
        <a:lstStyle/>
        <a:p>
          <a:endParaRPr lang="en-US"/>
        </a:p>
      </dgm:t>
    </dgm:pt>
    <dgm:pt modelId="{5219CE4C-7AC9-43AD-B987-A35A00BAEF77}" type="sibTrans" cxnId="{301727C0-CC63-482E-8294-D9CBF63218DB}">
      <dgm:prSet/>
      <dgm:spPr/>
      <dgm:t>
        <a:bodyPr/>
        <a:lstStyle/>
        <a:p>
          <a:endParaRPr lang="en-US"/>
        </a:p>
      </dgm:t>
    </dgm:pt>
    <dgm:pt modelId="{A11A540F-2818-4019-868A-85295447CD96}" type="pres">
      <dgm:prSet presAssocID="{36514E5A-B850-40CB-9374-E70F6FDEB574}" presName="linear" presStyleCnt="0">
        <dgm:presLayoutVars>
          <dgm:animLvl val="lvl"/>
          <dgm:resizeHandles val="exact"/>
        </dgm:presLayoutVars>
      </dgm:prSet>
      <dgm:spPr/>
      <dgm:t>
        <a:bodyPr/>
        <a:lstStyle/>
        <a:p>
          <a:endParaRPr lang="en-US"/>
        </a:p>
      </dgm:t>
    </dgm:pt>
    <dgm:pt modelId="{21BA0E0A-27E8-49F6-A46D-D417F36B536B}" type="pres">
      <dgm:prSet presAssocID="{4B49145C-2CF1-436F-B405-0701F4F042C0}" presName="parentText" presStyleLbl="node1" presStyleIdx="0" presStyleCnt="3">
        <dgm:presLayoutVars>
          <dgm:chMax val="0"/>
          <dgm:bulletEnabled val="1"/>
        </dgm:presLayoutVars>
      </dgm:prSet>
      <dgm:spPr/>
      <dgm:t>
        <a:bodyPr/>
        <a:lstStyle/>
        <a:p>
          <a:endParaRPr lang="en-US"/>
        </a:p>
      </dgm:t>
    </dgm:pt>
    <dgm:pt modelId="{CF76819C-B47D-48D6-B6D1-FDD7380FF528}" type="pres">
      <dgm:prSet presAssocID="{5219CE4C-7AC9-43AD-B987-A35A00BAEF77}" presName="spacer" presStyleCnt="0"/>
      <dgm:spPr/>
    </dgm:pt>
    <dgm:pt modelId="{C6652CEB-36BC-42F5-8CC3-D972F787AA77}" type="pres">
      <dgm:prSet presAssocID="{6A3573CC-6965-4417-A7F8-C9DDD01A33D9}" presName="parentText" presStyleLbl="node1" presStyleIdx="1" presStyleCnt="3">
        <dgm:presLayoutVars>
          <dgm:chMax val="0"/>
          <dgm:bulletEnabled val="1"/>
        </dgm:presLayoutVars>
      </dgm:prSet>
      <dgm:spPr/>
      <dgm:t>
        <a:bodyPr/>
        <a:lstStyle/>
        <a:p>
          <a:endParaRPr lang="en-US"/>
        </a:p>
      </dgm:t>
    </dgm:pt>
    <dgm:pt modelId="{424AA6D6-0274-46D9-8220-BCE267397C83}" type="pres">
      <dgm:prSet presAssocID="{434C2F8D-F381-4E34-AB52-985C7BFC0982}" presName="spacer" presStyleCnt="0"/>
      <dgm:spPr/>
    </dgm:pt>
    <dgm:pt modelId="{959AA2C8-6A01-4023-8607-926502FCB800}" type="pres">
      <dgm:prSet presAssocID="{F853A57C-D245-4BAC-839F-5C353719D50D}" presName="parentText" presStyleLbl="node1" presStyleIdx="2" presStyleCnt="3">
        <dgm:presLayoutVars>
          <dgm:chMax val="0"/>
          <dgm:bulletEnabled val="1"/>
        </dgm:presLayoutVars>
      </dgm:prSet>
      <dgm:spPr/>
      <dgm:t>
        <a:bodyPr/>
        <a:lstStyle/>
        <a:p>
          <a:endParaRPr lang="en-US"/>
        </a:p>
      </dgm:t>
    </dgm:pt>
  </dgm:ptLst>
  <dgm:cxnLst>
    <dgm:cxn modelId="{0C0B916C-522F-42AA-A6B4-9A56C8EF5258}" type="presOf" srcId="{6A3573CC-6965-4417-A7F8-C9DDD01A33D9}" destId="{C6652CEB-36BC-42F5-8CC3-D972F787AA77}" srcOrd="0" destOrd="0" presId="urn:microsoft.com/office/officeart/2005/8/layout/vList2"/>
    <dgm:cxn modelId="{29B9F2CE-E8B6-4074-A2E0-CAE1EC78CDEE}" type="presOf" srcId="{4B49145C-2CF1-436F-B405-0701F4F042C0}" destId="{21BA0E0A-27E8-49F6-A46D-D417F36B536B}" srcOrd="0" destOrd="0" presId="urn:microsoft.com/office/officeart/2005/8/layout/vList2"/>
    <dgm:cxn modelId="{61CA70CA-5BDB-4B71-83A6-2665023C8920}" srcId="{36514E5A-B850-40CB-9374-E70F6FDEB574}" destId="{F853A57C-D245-4BAC-839F-5C353719D50D}" srcOrd="2" destOrd="0" parTransId="{B06A6B0F-4AF5-4317-9C72-B97B055019A9}" sibTransId="{4645062E-26D3-4D34-A81D-7C63C2ED8A28}"/>
    <dgm:cxn modelId="{F05A9EE3-EE6C-4592-A3B0-882BA9DE82E5}" srcId="{36514E5A-B850-40CB-9374-E70F6FDEB574}" destId="{6A3573CC-6965-4417-A7F8-C9DDD01A33D9}" srcOrd="1" destOrd="0" parTransId="{C4776E21-5BAE-4FAE-A45E-DF224B66392F}" sibTransId="{434C2F8D-F381-4E34-AB52-985C7BFC0982}"/>
    <dgm:cxn modelId="{7DF98EFB-9ED3-4B99-B95D-88E93A5F9F22}" type="presOf" srcId="{36514E5A-B850-40CB-9374-E70F6FDEB574}" destId="{A11A540F-2818-4019-868A-85295447CD96}" srcOrd="0" destOrd="0" presId="urn:microsoft.com/office/officeart/2005/8/layout/vList2"/>
    <dgm:cxn modelId="{301727C0-CC63-482E-8294-D9CBF63218DB}" srcId="{36514E5A-B850-40CB-9374-E70F6FDEB574}" destId="{4B49145C-2CF1-436F-B405-0701F4F042C0}" srcOrd="0" destOrd="0" parTransId="{98B32C0F-7AEA-43D1-934D-8ACBC32B09F4}" sibTransId="{5219CE4C-7AC9-43AD-B987-A35A00BAEF77}"/>
    <dgm:cxn modelId="{6563BDB4-9120-4D9C-8161-172182555F36}" type="presOf" srcId="{F853A57C-D245-4BAC-839F-5C353719D50D}" destId="{959AA2C8-6A01-4023-8607-926502FCB800}" srcOrd="0" destOrd="0" presId="urn:microsoft.com/office/officeart/2005/8/layout/vList2"/>
    <dgm:cxn modelId="{F2D2EBAA-AE6D-4352-BEBF-7747DC81686C}" type="presParOf" srcId="{A11A540F-2818-4019-868A-85295447CD96}" destId="{21BA0E0A-27E8-49F6-A46D-D417F36B536B}" srcOrd="0" destOrd="0" presId="urn:microsoft.com/office/officeart/2005/8/layout/vList2"/>
    <dgm:cxn modelId="{BEF660B7-FA2E-4DBD-870D-9DCAB0E09DD9}" type="presParOf" srcId="{A11A540F-2818-4019-868A-85295447CD96}" destId="{CF76819C-B47D-48D6-B6D1-FDD7380FF528}" srcOrd="1" destOrd="0" presId="urn:microsoft.com/office/officeart/2005/8/layout/vList2"/>
    <dgm:cxn modelId="{7BB1EA48-D898-4331-855C-B2692182F6CD}" type="presParOf" srcId="{A11A540F-2818-4019-868A-85295447CD96}" destId="{C6652CEB-36BC-42F5-8CC3-D972F787AA77}" srcOrd="2" destOrd="0" presId="urn:microsoft.com/office/officeart/2005/8/layout/vList2"/>
    <dgm:cxn modelId="{3C1D3195-AE7F-4340-8147-9ADC5044196A}" type="presParOf" srcId="{A11A540F-2818-4019-868A-85295447CD96}" destId="{424AA6D6-0274-46D9-8220-BCE267397C83}" srcOrd="3" destOrd="0" presId="urn:microsoft.com/office/officeart/2005/8/layout/vList2"/>
    <dgm:cxn modelId="{DA8BB5B9-7478-4C6A-A57B-237E326E3933}" type="presParOf" srcId="{A11A540F-2818-4019-868A-85295447CD96}" destId="{959AA2C8-6A01-4023-8607-926502FCB800}" srcOrd="4"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0.19444</cdr:x>
      <cdr:y>0.50733</cdr:y>
    </cdr:from>
    <cdr:to>
      <cdr:x>0.24074</cdr:x>
      <cdr:y>0.89622</cdr:y>
    </cdr:to>
    <cdr:sp macro="" textlink="">
      <cdr:nvSpPr>
        <cdr:cNvPr id="2" name="TextBox 1"/>
        <cdr:cNvSpPr txBox="1"/>
      </cdr:nvSpPr>
      <cdr:spPr>
        <a:xfrm xmlns:a="http://schemas.openxmlformats.org/drawingml/2006/main">
          <a:off x="1600200" y="2087562"/>
          <a:ext cx="381000" cy="1600200"/>
        </a:xfrm>
        <a:prstGeom xmlns:a="http://schemas.openxmlformats.org/drawingml/2006/main" prst="rect">
          <a:avLst/>
        </a:prstGeom>
      </cdr:spPr>
      <cdr:txBody>
        <a:bodyPr xmlns:a="http://schemas.openxmlformats.org/drawingml/2006/main" vert="vert270" wrap="none" rtlCol="0"/>
        <a:lstStyle xmlns:a="http://schemas.openxmlformats.org/drawingml/2006/main"/>
        <a:p xmlns:a="http://schemas.openxmlformats.org/drawingml/2006/main">
          <a:r>
            <a:rPr lang="en-US" sz="2000" b="1" dirty="0" smtClean="0">
              <a:solidFill>
                <a:schemeClr val="tx1"/>
              </a:solidFill>
            </a:rPr>
            <a:t>Innovators</a:t>
          </a:r>
          <a:endParaRPr lang="en-US" sz="2000" b="1" dirty="0">
            <a:solidFill>
              <a:schemeClr val="tx1"/>
            </a:solidFill>
          </a:endParaRPr>
        </a:p>
      </cdr:txBody>
    </cdr:sp>
  </cdr:relSizeAnchor>
  <cdr:relSizeAnchor xmlns:cdr="http://schemas.openxmlformats.org/drawingml/2006/chartDrawing">
    <cdr:from>
      <cdr:x>0.31481</cdr:x>
      <cdr:y>0.5814</cdr:y>
    </cdr:from>
    <cdr:to>
      <cdr:x>0.36111</cdr:x>
      <cdr:y>0.97029</cdr:y>
    </cdr:to>
    <cdr:sp macro="" textlink="">
      <cdr:nvSpPr>
        <cdr:cNvPr id="3" name="TextBox 1"/>
        <cdr:cNvSpPr txBox="1"/>
      </cdr:nvSpPr>
      <cdr:spPr>
        <a:xfrm xmlns:a="http://schemas.openxmlformats.org/drawingml/2006/main">
          <a:off x="2590800" y="2392362"/>
          <a:ext cx="381000" cy="1600200"/>
        </a:xfrm>
        <a:prstGeom xmlns:a="http://schemas.openxmlformats.org/drawingml/2006/main" prst="rect">
          <a:avLst/>
        </a:prstGeom>
      </cdr:spPr>
      <cdr:txBody>
        <a:bodyPr xmlns:a="http://schemas.openxmlformats.org/drawingml/2006/main" vert="vert270" wrap="none" rtlCol="0"/>
        <a:lstStyle xmlns:a="http://schemas.openxmlformats.org/drawingml/2006/main">
          <a:lvl1pPr marL="0" indent="0">
            <a:defRPr sz="1100">
              <a:latin typeface="Corbel"/>
            </a:defRPr>
          </a:lvl1pPr>
          <a:lvl2pPr marL="457200" indent="0">
            <a:defRPr sz="1100">
              <a:latin typeface="Corbel"/>
            </a:defRPr>
          </a:lvl2pPr>
          <a:lvl3pPr marL="914400" indent="0">
            <a:defRPr sz="1100">
              <a:latin typeface="Corbel"/>
            </a:defRPr>
          </a:lvl3pPr>
          <a:lvl4pPr marL="1371600" indent="0">
            <a:defRPr sz="1100">
              <a:latin typeface="Corbel"/>
            </a:defRPr>
          </a:lvl4pPr>
          <a:lvl5pPr marL="1828800" indent="0">
            <a:defRPr sz="1100">
              <a:latin typeface="Corbel"/>
            </a:defRPr>
          </a:lvl5pPr>
          <a:lvl6pPr marL="2286000" indent="0">
            <a:defRPr sz="1100">
              <a:latin typeface="Corbel"/>
            </a:defRPr>
          </a:lvl6pPr>
          <a:lvl7pPr marL="2743200" indent="0">
            <a:defRPr sz="1100">
              <a:latin typeface="Corbel"/>
            </a:defRPr>
          </a:lvl7pPr>
          <a:lvl8pPr marL="3200400" indent="0">
            <a:defRPr sz="1100">
              <a:latin typeface="Corbel"/>
            </a:defRPr>
          </a:lvl8pPr>
          <a:lvl9pPr marL="3657600" indent="0">
            <a:defRPr sz="1100">
              <a:latin typeface="Corbel"/>
            </a:defRPr>
          </a:lvl9pPr>
        </a:lstStyle>
        <a:p xmlns:a="http://schemas.openxmlformats.org/drawingml/2006/main">
          <a:r>
            <a:rPr lang="en-US" sz="2000" b="1" dirty="0" smtClean="0">
              <a:solidFill>
                <a:sysClr val="window" lastClr="FFFFFF"/>
              </a:solidFill>
            </a:rPr>
            <a:t>Early Adopters</a:t>
          </a:r>
          <a:endParaRPr lang="en-US" sz="2000" b="1" dirty="0">
            <a:solidFill>
              <a:sysClr val="window" lastClr="FFFFFF"/>
            </a:solidFill>
          </a:endParaRPr>
        </a:p>
      </cdr:txBody>
    </cdr:sp>
  </cdr:relSizeAnchor>
  <cdr:relSizeAnchor xmlns:cdr="http://schemas.openxmlformats.org/drawingml/2006/chartDrawing">
    <cdr:from>
      <cdr:x>0.48148</cdr:x>
      <cdr:y>0.5814</cdr:y>
    </cdr:from>
    <cdr:to>
      <cdr:x>0.52778</cdr:x>
      <cdr:y>0.97029</cdr:y>
    </cdr:to>
    <cdr:sp macro="" textlink="">
      <cdr:nvSpPr>
        <cdr:cNvPr id="4" name="TextBox 1"/>
        <cdr:cNvSpPr txBox="1"/>
      </cdr:nvSpPr>
      <cdr:spPr>
        <a:xfrm xmlns:a="http://schemas.openxmlformats.org/drawingml/2006/main">
          <a:off x="3962400" y="2392362"/>
          <a:ext cx="381000" cy="1600200"/>
        </a:xfrm>
        <a:prstGeom xmlns:a="http://schemas.openxmlformats.org/drawingml/2006/main" prst="rect">
          <a:avLst/>
        </a:prstGeom>
      </cdr:spPr>
      <cdr:txBody>
        <a:bodyPr xmlns:a="http://schemas.openxmlformats.org/drawingml/2006/main" vert="vert270" wrap="none" rtlCol="0"/>
        <a:lstStyle xmlns:a="http://schemas.openxmlformats.org/drawingml/2006/main">
          <a:lvl1pPr marL="0" indent="0">
            <a:defRPr sz="1100">
              <a:latin typeface="Corbel"/>
            </a:defRPr>
          </a:lvl1pPr>
          <a:lvl2pPr marL="457200" indent="0">
            <a:defRPr sz="1100">
              <a:latin typeface="Corbel"/>
            </a:defRPr>
          </a:lvl2pPr>
          <a:lvl3pPr marL="914400" indent="0">
            <a:defRPr sz="1100">
              <a:latin typeface="Corbel"/>
            </a:defRPr>
          </a:lvl3pPr>
          <a:lvl4pPr marL="1371600" indent="0">
            <a:defRPr sz="1100">
              <a:latin typeface="Corbel"/>
            </a:defRPr>
          </a:lvl4pPr>
          <a:lvl5pPr marL="1828800" indent="0">
            <a:defRPr sz="1100">
              <a:latin typeface="Corbel"/>
            </a:defRPr>
          </a:lvl5pPr>
          <a:lvl6pPr marL="2286000" indent="0">
            <a:defRPr sz="1100">
              <a:latin typeface="Corbel"/>
            </a:defRPr>
          </a:lvl6pPr>
          <a:lvl7pPr marL="2743200" indent="0">
            <a:defRPr sz="1100">
              <a:latin typeface="Corbel"/>
            </a:defRPr>
          </a:lvl7pPr>
          <a:lvl8pPr marL="3200400" indent="0">
            <a:defRPr sz="1100">
              <a:latin typeface="Corbel"/>
            </a:defRPr>
          </a:lvl8pPr>
          <a:lvl9pPr marL="3657600" indent="0">
            <a:defRPr sz="1100">
              <a:latin typeface="Corbel"/>
            </a:defRPr>
          </a:lvl9pPr>
        </a:lstStyle>
        <a:p xmlns:a="http://schemas.openxmlformats.org/drawingml/2006/main">
          <a:r>
            <a:rPr lang="en-US" sz="2000" b="1" dirty="0" smtClean="0">
              <a:solidFill>
                <a:sysClr val="window" lastClr="FFFFFF"/>
              </a:solidFill>
            </a:rPr>
            <a:t>Early Majority</a:t>
          </a:r>
          <a:endParaRPr lang="en-US" sz="2000" b="1" dirty="0">
            <a:solidFill>
              <a:sysClr val="window" lastClr="FFFFFF"/>
            </a:solidFill>
          </a:endParaRPr>
        </a:p>
      </cdr:txBody>
    </cdr:sp>
  </cdr:relSizeAnchor>
  <cdr:relSizeAnchor xmlns:cdr="http://schemas.openxmlformats.org/drawingml/2006/chartDrawing">
    <cdr:from>
      <cdr:x>0.62037</cdr:x>
      <cdr:y>0.5814</cdr:y>
    </cdr:from>
    <cdr:to>
      <cdr:x>0.66667</cdr:x>
      <cdr:y>0.97029</cdr:y>
    </cdr:to>
    <cdr:sp macro="" textlink="">
      <cdr:nvSpPr>
        <cdr:cNvPr id="5" name="TextBox 1"/>
        <cdr:cNvSpPr txBox="1"/>
      </cdr:nvSpPr>
      <cdr:spPr>
        <a:xfrm xmlns:a="http://schemas.openxmlformats.org/drawingml/2006/main">
          <a:off x="5105400" y="2392362"/>
          <a:ext cx="381000" cy="1600200"/>
        </a:xfrm>
        <a:prstGeom xmlns:a="http://schemas.openxmlformats.org/drawingml/2006/main" prst="rect">
          <a:avLst/>
        </a:prstGeom>
      </cdr:spPr>
      <cdr:txBody>
        <a:bodyPr xmlns:a="http://schemas.openxmlformats.org/drawingml/2006/main" vert="vert270" wrap="none" rtlCol="0"/>
        <a:lstStyle xmlns:a="http://schemas.openxmlformats.org/drawingml/2006/main">
          <a:lvl1pPr marL="0" indent="0">
            <a:defRPr sz="1100">
              <a:latin typeface="Corbel"/>
            </a:defRPr>
          </a:lvl1pPr>
          <a:lvl2pPr marL="457200" indent="0">
            <a:defRPr sz="1100">
              <a:latin typeface="Corbel"/>
            </a:defRPr>
          </a:lvl2pPr>
          <a:lvl3pPr marL="914400" indent="0">
            <a:defRPr sz="1100">
              <a:latin typeface="Corbel"/>
            </a:defRPr>
          </a:lvl3pPr>
          <a:lvl4pPr marL="1371600" indent="0">
            <a:defRPr sz="1100">
              <a:latin typeface="Corbel"/>
            </a:defRPr>
          </a:lvl4pPr>
          <a:lvl5pPr marL="1828800" indent="0">
            <a:defRPr sz="1100">
              <a:latin typeface="Corbel"/>
            </a:defRPr>
          </a:lvl5pPr>
          <a:lvl6pPr marL="2286000" indent="0">
            <a:defRPr sz="1100">
              <a:latin typeface="Corbel"/>
            </a:defRPr>
          </a:lvl6pPr>
          <a:lvl7pPr marL="2743200" indent="0">
            <a:defRPr sz="1100">
              <a:latin typeface="Corbel"/>
            </a:defRPr>
          </a:lvl7pPr>
          <a:lvl8pPr marL="3200400" indent="0">
            <a:defRPr sz="1100">
              <a:latin typeface="Corbel"/>
            </a:defRPr>
          </a:lvl8pPr>
          <a:lvl9pPr marL="3657600" indent="0">
            <a:defRPr sz="1100">
              <a:latin typeface="Corbel"/>
            </a:defRPr>
          </a:lvl9pPr>
        </a:lstStyle>
        <a:p xmlns:a="http://schemas.openxmlformats.org/drawingml/2006/main">
          <a:r>
            <a:rPr lang="en-US" sz="2000" b="1" dirty="0" smtClean="0">
              <a:solidFill>
                <a:sysClr val="window" lastClr="FFFFFF"/>
              </a:solidFill>
            </a:rPr>
            <a:t>Late Majority</a:t>
          </a:r>
          <a:endParaRPr lang="en-US" sz="2000" b="1" dirty="0">
            <a:solidFill>
              <a:sysClr val="window" lastClr="FFFFFF"/>
            </a:solidFill>
          </a:endParaRPr>
        </a:p>
      </cdr:txBody>
    </cdr:sp>
  </cdr:relSizeAnchor>
  <cdr:relSizeAnchor xmlns:cdr="http://schemas.openxmlformats.org/drawingml/2006/chartDrawing">
    <cdr:from>
      <cdr:x>0.75926</cdr:x>
      <cdr:y>0.56289</cdr:y>
    </cdr:from>
    <cdr:to>
      <cdr:x>0.80556</cdr:x>
      <cdr:y>0.95177</cdr:y>
    </cdr:to>
    <cdr:sp macro="" textlink="">
      <cdr:nvSpPr>
        <cdr:cNvPr id="6" name="TextBox 1"/>
        <cdr:cNvSpPr txBox="1"/>
      </cdr:nvSpPr>
      <cdr:spPr>
        <a:xfrm xmlns:a="http://schemas.openxmlformats.org/drawingml/2006/main">
          <a:off x="6248400" y="2316162"/>
          <a:ext cx="381000" cy="1600200"/>
        </a:xfrm>
        <a:prstGeom xmlns:a="http://schemas.openxmlformats.org/drawingml/2006/main" prst="rect">
          <a:avLst/>
        </a:prstGeom>
      </cdr:spPr>
      <cdr:txBody>
        <a:bodyPr xmlns:a="http://schemas.openxmlformats.org/drawingml/2006/main" vert="vert270" wrap="none" rtlCol="0"/>
        <a:lstStyle xmlns:a="http://schemas.openxmlformats.org/drawingml/2006/main">
          <a:lvl1pPr marL="0" indent="0">
            <a:defRPr sz="1100">
              <a:latin typeface="Corbel"/>
            </a:defRPr>
          </a:lvl1pPr>
          <a:lvl2pPr marL="457200" indent="0">
            <a:defRPr sz="1100">
              <a:latin typeface="Corbel"/>
            </a:defRPr>
          </a:lvl2pPr>
          <a:lvl3pPr marL="914400" indent="0">
            <a:defRPr sz="1100">
              <a:latin typeface="Corbel"/>
            </a:defRPr>
          </a:lvl3pPr>
          <a:lvl4pPr marL="1371600" indent="0">
            <a:defRPr sz="1100">
              <a:latin typeface="Corbel"/>
            </a:defRPr>
          </a:lvl4pPr>
          <a:lvl5pPr marL="1828800" indent="0">
            <a:defRPr sz="1100">
              <a:latin typeface="Corbel"/>
            </a:defRPr>
          </a:lvl5pPr>
          <a:lvl6pPr marL="2286000" indent="0">
            <a:defRPr sz="1100">
              <a:latin typeface="Corbel"/>
            </a:defRPr>
          </a:lvl6pPr>
          <a:lvl7pPr marL="2743200" indent="0">
            <a:defRPr sz="1100">
              <a:latin typeface="Corbel"/>
            </a:defRPr>
          </a:lvl7pPr>
          <a:lvl8pPr marL="3200400" indent="0">
            <a:defRPr sz="1100">
              <a:latin typeface="Corbel"/>
            </a:defRPr>
          </a:lvl8pPr>
          <a:lvl9pPr marL="3657600" indent="0">
            <a:defRPr sz="1100">
              <a:latin typeface="Corbel"/>
            </a:defRPr>
          </a:lvl9pPr>
        </a:lstStyle>
        <a:p xmlns:a="http://schemas.openxmlformats.org/drawingml/2006/main">
          <a:r>
            <a:rPr lang="en-US" sz="2000" b="1" dirty="0" smtClean="0">
              <a:solidFill>
                <a:sysClr val="window" lastClr="FFFFFF"/>
              </a:solidFill>
            </a:rPr>
            <a:t>Laggards</a:t>
          </a:r>
          <a:endParaRPr lang="en-US" sz="2000" b="1" dirty="0">
            <a:solidFill>
              <a:sysClr val="window" lastClr="FFFFFF"/>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354A170-3456-4E7A-AE23-CF4FB2393C6B}" type="datetimeFigureOut">
              <a:rPr lang="en-US" smtClean="0"/>
              <a:pPr/>
              <a:t>6/4/2008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7F8EFFA-5379-44CF-ACAD-120C5E9F2B8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F7F8EFFA-5379-44CF-ACAD-120C5E9F2B8D}"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State university – 1 of</a:t>
            </a:r>
            <a:r>
              <a:rPr lang="en-US" baseline="0" dirty="0" smtClean="0"/>
              <a:t> 11</a:t>
            </a:r>
          </a:p>
          <a:p>
            <a:pPr>
              <a:buFontTx/>
              <a:buChar char="-"/>
            </a:pPr>
            <a:endParaRPr lang="en-US" dirty="0" smtClean="0"/>
          </a:p>
          <a:p>
            <a:r>
              <a:rPr lang="en-US" dirty="0" smtClean="0"/>
              <a:t>-Main campus in Pensacola (&lt;15 miles from the Florida/Alabama State Line)</a:t>
            </a:r>
          </a:p>
          <a:p>
            <a:pPr lvl="1"/>
            <a:r>
              <a:rPr lang="en-US" dirty="0" smtClean="0"/>
              <a:t>-1,600 acre nature preserve (Pensacola</a:t>
            </a:r>
            <a:r>
              <a:rPr lang="en-US" baseline="0" dirty="0" smtClean="0"/>
              <a:t> Campus) (left)</a:t>
            </a:r>
          </a:p>
          <a:p>
            <a:pPr lvl="1"/>
            <a:r>
              <a:rPr lang="en-US" baseline="0" dirty="0" smtClean="0"/>
              <a:t>- </a:t>
            </a:r>
            <a:r>
              <a:rPr lang="en-US" dirty="0" smtClean="0"/>
              <a:t>Downtown</a:t>
            </a:r>
            <a:r>
              <a:rPr lang="en-US" baseline="0" dirty="0" smtClean="0"/>
              <a:t> campus (2</a:t>
            </a:r>
            <a:r>
              <a:rPr lang="en-US" baseline="30000" dirty="0" smtClean="0"/>
              <a:t>nd</a:t>
            </a:r>
            <a:r>
              <a:rPr lang="en-US" baseline="0" dirty="0" smtClean="0"/>
              <a:t> from left)</a:t>
            </a:r>
            <a:endParaRPr lang="en-US" dirty="0" smtClean="0"/>
          </a:p>
          <a:p>
            <a:pPr lvl="1">
              <a:buFontTx/>
              <a:buChar char="-"/>
            </a:pPr>
            <a:r>
              <a:rPr lang="en-US" dirty="0" smtClean="0"/>
              <a:t>Seven additional campuses located</a:t>
            </a:r>
            <a:r>
              <a:rPr lang="en-US" baseline="0" dirty="0" smtClean="0"/>
              <a:t> east of Pensacola</a:t>
            </a:r>
            <a:r>
              <a:rPr lang="en-US" dirty="0" smtClean="0"/>
              <a:t>(Emerald Coast Campuses) (3</a:t>
            </a:r>
            <a:r>
              <a:rPr lang="en-US" baseline="30000" dirty="0" smtClean="0"/>
              <a:t>rd</a:t>
            </a:r>
            <a:r>
              <a:rPr lang="en-US" baseline="0" dirty="0" smtClean="0"/>
              <a:t> from left)</a:t>
            </a:r>
          </a:p>
          <a:p>
            <a:pPr lvl="1">
              <a:buFontTx/>
              <a:buChar char="-"/>
            </a:pPr>
            <a:r>
              <a:rPr lang="en-US" baseline="0" dirty="0" smtClean="0"/>
              <a:t>Online campus (right) offering full bachelor’s and master’s degrees</a:t>
            </a:r>
          </a:p>
          <a:p>
            <a:pPr lvl="1">
              <a:buFontTx/>
              <a:buNone/>
            </a:pPr>
            <a:endParaRPr lang="en-US" baseline="0" dirty="0" smtClean="0"/>
          </a:p>
          <a:p>
            <a:pPr lvl="0">
              <a:buFontTx/>
              <a:buNone/>
            </a:pPr>
            <a:r>
              <a:rPr lang="en-US" baseline="0" dirty="0" smtClean="0"/>
              <a:t>10,000 students</a:t>
            </a:r>
          </a:p>
          <a:p>
            <a:pPr lvl="1">
              <a:buFontTx/>
              <a:buChar char="-"/>
            </a:pPr>
            <a:endParaRPr lang="en-US" dirty="0" smtClean="0"/>
          </a:p>
          <a:p>
            <a:pPr>
              <a:buFontTx/>
              <a:buChar char="-"/>
            </a:pPr>
            <a:r>
              <a:rPr lang="en-US" dirty="0" smtClean="0"/>
              <a:t>Colleges: Arts &amp; Sciences, Business, and Professional Studies</a:t>
            </a:r>
          </a:p>
          <a:p>
            <a:pPr>
              <a:buFontTx/>
              <a:buChar char="-"/>
            </a:pPr>
            <a:endParaRPr lang="en-US" dirty="0" smtClean="0"/>
          </a:p>
          <a:p>
            <a:pPr>
              <a:buFontTx/>
              <a:buChar char="-"/>
            </a:pPr>
            <a:r>
              <a:rPr lang="en-US" dirty="0" smtClean="0"/>
              <a:t>We are part of the</a:t>
            </a:r>
            <a:r>
              <a:rPr lang="en-US" baseline="0" dirty="0" smtClean="0"/>
              <a:t> central IT organization, a dept of about 60 staff</a:t>
            </a:r>
          </a:p>
          <a:p>
            <a:endParaRPr lang="en-US" dirty="0"/>
          </a:p>
        </p:txBody>
      </p:sp>
      <p:sp>
        <p:nvSpPr>
          <p:cNvPr id="4" name="Slide Number Placeholder 3"/>
          <p:cNvSpPr>
            <a:spLocks noGrp="1"/>
          </p:cNvSpPr>
          <p:nvPr>
            <p:ph type="sldNum" sz="quarter" idx="10"/>
          </p:nvPr>
        </p:nvSpPr>
        <p:spPr/>
        <p:txBody>
          <a:bodyPr/>
          <a:lstStyle/>
          <a:p>
            <a:fld id="{F7F8EFFA-5379-44CF-ACAD-120C5E9F2B8D}"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Sylvia</a:t>
            </a:r>
          </a:p>
          <a:p>
            <a:endParaRPr lang="en-US" dirty="0" smtClean="0"/>
          </a:p>
          <a:p>
            <a:r>
              <a:rPr lang="en-US" dirty="0" smtClean="0"/>
              <a:t>- Using Windows Remote</a:t>
            </a:r>
            <a:r>
              <a:rPr lang="en-US" baseline="0" dirty="0" smtClean="0"/>
              <a:t> Connection students log into eDesktop</a:t>
            </a:r>
          </a:p>
          <a:p>
            <a:r>
              <a:rPr lang="en-US" baseline="0" dirty="0" smtClean="0"/>
              <a:t>- What they see is almost exactly what they see if they were to log into a computer in a physical lab on campus</a:t>
            </a:r>
          </a:p>
          <a:p>
            <a:r>
              <a:rPr lang="en-US" baseline="0" dirty="0" smtClean="0"/>
              <a:t>-The student has access to all major software applications that are university licensed such as MS Office, SAS, and SPSS.</a:t>
            </a:r>
            <a:endParaRPr lang="en-US" dirty="0" smtClean="0"/>
          </a:p>
          <a:p>
            <a:r>
              <a:rPr lang="en-US" dirty="0" smtClean="0"/>
              <a:t>-Save work to central storage or your local hard drive</a:t>
            </a:r>
          </a:p>
          <a:p>
            <a:r>
              <a:rPr lang="en-US" dirty="0" smtClean="0"/>
              <a:t>-Ability to print</a:t>
            </a:r>
          </a:p>
          <a:p>
            <a:endParaRPr lang="en-US" dirty="0" smtClean="0"/>
          </a:p>
          <a:p>
            <a:r>
              <a:rPr lang="en-US" dirty="0" smtClean="0"/>
              <a:t>The back</a:t>
            </a:r>
            <a:r>
              <a:rPr lang="en-US" baseline="0" dirty="0" smtClean="0"/>
              <a:t> end of eDesktop consists of </a:t>
            </a:r>
            <a:endParaRPr lang="en-US" dirty="0" smtClean="0"/>
          </a:p>
          <a:p>
            <a:endParaRPr lang="en-US" dirty="0" smtClean="0"/>
          </a:p>
          <a:p>
            <a:endParaRPr lang="en-US" dirty="0" smtClean="0"/>
          </a:p>
          <a:p>
            <a:endParaRPr lang="en-US" dirty="0" smtClean="0"/>
          </a:p>
          <a:p>
            <a:r>
              <a:rPr lang="en-US" dirty="0" smtClean="0"/>
              <a:t>If</a:t>
            </a:r>
            <a:r>
              <a:rPr lang="en-US" baseline="0" dirty="0" smtClean="0"/>
              <a:t> asked:  the </a:t>
            </a:r>
            <a:r>
              <a:rPr lang="en-US" dirty="0" smtClean="0"/>
              <a:t>Reasons</a:t>
            </a:r>
            <a:r>
              <a:rPr lang="en-US" baseline="0" dirty="0" smtClean="0"/>
              <a:t> we went to eDesktop</a:t>
            </a:r>
          </a:p>
          <a:p>
            <a:r>
              <a:rPr lang="en-US" dirty="0" smtClean="0"/>
              <a:t>-Increased</a:t>
            </a:r>
            <a:r>
              <a:rPr lang="en-US" baseline="0" dirty="0" smtClean="0"/>
              <a:t> emphasis on online courses for recruitment of new students/ “make summer count”</a:t>
            </a:r>
          </a:p>
          <a:p>
            <a:r>
              <a:rPr lang="en-US" baseline="0" dirty="0" smtClean="0"/>
              <a:t>-Online courses needed to be as robust as on campus courses/online students needed access to the same resources</a:t>
            </a:r>
          </a:p>
          <a:p>
            <a:r>
              <a:rPr lang="en-US" dirty="0" smtClean="0"/>
              <a:t>-Deliver up-to-date software directly to the students that needed it</a:t>
            </a:r>
          </a:p>
          <a:p>
            <a:r>
              <a:rPr lang="en-US" dirty="0" smtClean="0"/>
              <a:t>-Make available a virtual lab environment for students</a:t>
            </a:r>
          </a:p>
          <a:p>
            <a:r>
              <a:rPr lang="en-US" dirty="0" smtClean="0"/>
              <a:t>-Reduce or constrain software costs</a:t>
            </a:r>
          </a:p>
          <a:p>
            <a:r>
              <a:rPr lang="en-US" dirty="0" smtClean="0"/>
              <a:t>-Reduce or constrain the proliferation of computer labs</a:t>
            </a:r>
            <a:endParaRPr lang="en-US" baseline="0" dirty="0" smtClean="0"/>
          </a:p>
          <a:p>
            <a:r>
              <a:rPr lang="en-US" dirty="0" smtClean="0"/>
              <a:t>-Take full</a:t>
            </a:r>
            <a:r>
              <a:rPr lang="en-US" baseline="0" dirty="0" smtClean="0"/>
              <a:t> advantage of </a:t>
            </a:r>
            <a:r>
              <a:rPr lang="en-US" dirty="0" smtClean="0"/>
              <a:t>university licensed software</a:t>
            </a:r>
          </a:p>
          <a:p>
            <a:endParaRPr lang="en-US" dirty="0"/>
          </a:p>
        </p:txBody>
      </p:sp>
      <p:sp>
        <p:nvSpPr>
          <p:cNvPr id="4" name="Slide Number Placeholder 3"/>
          <p:cNvSpPr>
            <a:spLocks noGrp="1"/>
          </p:cNvSpPr>
          <p:nvPr>
            <p:ph type="sldNum" sz="quarter" idx="10"/>
          </p:nvPr>
        </p:nvSpPr>
        <p:spPr/>
        <p:txBody>
          <a:bodyPr/>
          <a:lstStyle/>
          <a:p>
            <a:fld id="{F7F8EFFA-5379-44CF-ACAD-120C5E9F2B8D}"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Michael</a:t>
            </a:r>
          </a:p>
          <a:p>
            <a:endParaRPr lang="en-US" dirty="0" smtClean="0"/>
          </a:p>
          <a:p>
            <a:r>
              <a:rPr lang="en-US" dirty="0" smtClean="0"/>
              <a:t>Diffusion is the process by which an innovation is communicated through certain channels over time among the members of a social system. It</a:t>
            </a:r>
            <a:r>
              <a:rPr lang="en-US" baseline="0" dirty="0" smtClean="0"/>
              <a:t> is a special type of communication, in that the messages are concerned with new ideas.</a:t>
            </a:r>
          </a:p>
          <a:p>
            <a:endParaRPr lang="en-US" baseline="0" dirty="0" smtClean="0"/>
          </a:p>
          <a:p>
            <a:r>
              <a:rPr lang="en-US" baseline="0" dirty="0" smtClean="0"/>
              <a:t>Communication is a process in which participants create and share information with one another in order to reach a mutual understanding</a:t>
            </a:r>
          </a:p>
          <a:p>
            <a:endParaRPr lang="en-US" baseline="0" dirty="0" smtClean="0"/>
          </a:p>
          <a:p>
            <a:r>
              <a:rPr lang="en-US" baseline="0" dirty="0" smtClean="0"/>
              <a:t>Social change is the defined process by which alteration occurs in the structure and function of a social system.</a:t>
            </a:r>
          </a:p>
          <a:p>
            <a:endParaRPr lang="en-US" baseline="0" dirty="0" smtClean="0"/>
          </a:p>
          <a:p>
            <a:r>
              <a:rPr lang="en-US" b="1" baseline="0" dirty="0" smtClean="0"/>
              <a:t>Controlling Scurvy in the British Navy: Innovations do not sell themselves</a:t>
            </a:r>
          </a:p>
          <a:p>
            <a:endParaRPr lang="en-US" baseline="0" dirty="0" smtClean="0"/>
          </a:p>
          <a:p>
            <a:r>
              <a:rPr lang="en-US" b="1" baseline="0" dirty="0" err="1" smtClean="0"/>
              <a:t>Nondiffusion</a:t>
            </a:r>
            <a:r>
              <a:rPr lang="en-US" b="1" baseline="0" dirty="0" smtClean="0"/>
              <a:t> of the Dvorak Keyboard</a:t>
            </a:r>
            <a:endParaRPr lang="en-US" dirty="0"/>
          </a:p>
        </p:txBody>
      </p:sp>
      <p:sp>
        <p:nvSpPr>
          <p:cNvPr id="4" name="Slide Number Placeholder 3"/>
          <p:cNvSpPr>
            <a:spLocks noGrp="1"/>
          </p:cNvSpPr>
          <p:nvPr>
            <p:ph type="sldNum" sz="quarter" idx="10"/>
          </p:nvPr>
        </p:nvSpPr>
        <p:spPr/>
        <p:txBody>
          <a:bodyPr/>
          <a:lstStyle/>
          <a:p>
            <a:fld id="{F7F8EFFA-5379-44CF-ACAD-120C5E9F2B8D}"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Remember</a:t>
            </a:r>
            <a:r>
              <a:rPr lang="en-US" baseline="0" dirty="0" smtClean="0"/>
              <a:t> that Michael listed communication as one of the four elements in the diffusion model.  The diffusion model recognizes that communication between similar groups speeds the accept rate so we designed our eDesktop communication around the groups of faculty and students.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7F8EFFA-5379-44CF-ACAD-120C5E9F2B8D}"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Top 10 campaign – posters, flyers (in welcome back bags),</a:t>
            </a:r>
            <a:r>
              <a:rPr lang="en-US" baseline="0" dirty="0" smtClean="0"/>
              <a:t> table tents in the Student Commons, faculty postcards</a:t>
            </a:r>
          </a:p>
          <a:p>
            <a:pPr defTabSz="931774">
              <a:defRPr/>
            </a:pPr>
            <a:r>
              <a:rPr lang="en-US" baseline="0" dirty="0" smtClean="0"/>
              <a:t>Note how we attempted to appeal to the traditional student population.  We also hoped this would be catchy enough for our adult working students </a:t>
            </a:r>
            <a:r>
              <a:rPr lang="en-US" baseline="0" smtClean="0"/>
              <a:t>to notice.</a:t>
            </a:r>
            <a:endParaRPr lang="en-US" dirty="0" smtClean="0"/>
          </a:p>
          <a:p>
            <a:endParaRPr lang="en-US" dirty="0"/>
          </a:p>
        </p:txBody>
      </p:sp>
      <p:sp>
        <p:nvSpPr>
          <p:cNvPr id="4" name="Slide Number Placeholder 3"/>
          <p:cNvSpPr>
            <a:spLocks noGrp="1"/>
          </p:cNvSpPr>
          <p:nvPr>
            <p:ph type="sldNum" sz="quarter" idx="10"/>
          </p:nvPr>
        </p:nvSpPr>
        <p:spPr/>
        <p:txBody>
          <a:bodyPr/>
          <a:lstStyle/>
          <a:p>
            <a:fld id="{F7F8EFFA-5379-44CF-ACAD-120C5E9F2B8D}"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Michael</a:t>
            </a:r>
          </a:p>
          <a:p>
            <a:endParaRPr lang="en-US" dirty="0" smtClean="0"/>
          </a:p>
        </p:txBody>
      </p:sp>
      <p:sp>
        <p:nvSpPr>
          <p:cNvPr id="4" name="Slide Number Placeholder 3"/>
          <p:cNvSpPr>
            <a:spLocks noGrp="1"/>
          </p:cNvSpPr>
          <p:nvPr>
            <p:ph type="sldNum" sz="quarter" idx="10"/>
          </p:nvPr>
        </p:nvSpPr>
        <p:spPr/>
        <p:txBody>
          <a:bodyPr/>
          <a:lstStyle/>
          <a:p>
            <a:fld id="{F7F8EFFA-5379-44CF-ACAD-120C5E9F2B8D}"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you get to the late early majority (adopting technology),</a:t>
            </a:r>
            <a:r>
              <a:rPr lang="en-US" baseline="0" dirty="0" smtClean="0"/>
              <a:t> they will adopt new technology when they hear about the experiences of the other</a:t>
            </a:r>
            <a:r>
              <a:rPr lang="en-US" baseline="0" smtClean="0"/>
              <a:t>.  </a:t>
            </a:r>
            <a:endParaRPr lang="en-US" baseline="0" dirty="0" smtClean="0"/>
          </a:p>
          <a:p>
            <a:r>
              <a:rPr lang="en-US" dirty="0" smtClean="0"/>
              <a:t>Held</a:t>
            </a:r>
            <a:r>
              <a:rPr lang="en-US" baseline="0" dirty="0" smtClean="0"/>
              <a:t> a session about eDesktop.</a:t>
            </a:r>
          </a:p>
          <a:p>
            <a:r>
              <a:rPr lang="en-US" baseline="0" dirty="0" smtClean="0"/>
              <a:t>TA – eDesktop a requirement to use in </a:t>
            </a:r>
            <a:r>
              <a:rPr lang="en-US" baseline="0" dirty="0" err="1" smtClean="0"/>
              <a:t>Mircocomputer</a:t>
            </a:r>
            <a:r>
              <a:rPr lang="en-US" baseline="0" dirty="0" smtClean="0"/>
              <a:t> Packages class.  Share his perspectives: printing, saving files, PDF’s, cheating, using eLearning via eDesktop.</a:t>
            </a:r>
          </a:p>
          <a:p>
            <a:r>
              <a:rPr lang="en-US" baseline="0" dirty="0" smtClean="0"/>
              <a:t>Dr. Platt</a:t>
            </a:r>
          </a:p>
          <a:p>
            <a:pPr lvl="1">
              <a:buFont typeface="Arial" pitchFamily="34" charset="0"/>
              <a:buChar char="•"/>
            </a:pPr>
            <a:r>
              <a:rPr lang="en-US" dirty="0" smtClean="0"/>
              <a:t>No pain of S/W installation – </a:t>
            </a:r>
            <a:r>
              <a:rPr lang="en-US" dirty="0" err="1" smtClean="0"/>
              <a:t>sdnt</a:t>
            </a:r>
            <a:endParaRPr lang="en-US" dirty="0" smtClean="0"/>
          </a:p>
          <a:p>
            <a:pPr lvl="1">
              <a:buFont typeface="Arial" pitchFamily="34" charset="0"/>
              <a:buChar char="•"/>
            </a:pPr>
            <a:r>
              <a:rPr lang="en-US" dirty="0" smtClean="0"/>
              <a:t>No pain of project submission – </a:t>
            </a:r>
            <a:r>
              <a:rPr lang="en-US" dirty="0" err="1" smtClean="0"/>
              <a:t>sdnt</a:t>
            </a:r>
            <a:r>
              <a:rPr lang="en-US" dirty="0" smtClean="0"/>
              <a:t> &amp; </a:t>
            </a:r>
            <a:r>
              <a:rPr lang="en-US" dirty="0" err="1" smtClean="0"/>
              <a:t>fac</a:t>
            </a:r>
            <a:endParaRPr lang="en-US" dirty="0" smtClean="0"/>
          </a:p>
          <a:p>
            <a:pPr lvl="1">
              <a:buFont typeface="Arial" pitchFamily="34" charset="0"/>
              <a:buChar char="•"/>
            </a:pPr>
            <a:r>
              <a:rPr lang="en-US" dirty="0" smtClean="0"/>
              <a:t>Fast loading of project for grading – </a:t>
            </a:r>
            <a:r>
              <a:rPr lang="en-US" dirty="0" err="1" smtClean="0"/>
              <a:t>fac</a:t>
            </a:r>
            <a:endParaRPr lang="en-US" dirty="0" smtClean="0"/>
          </a:p>
          <a:p>
            <a:pPr lvl="1">
              <a:buFont typeface="Arial" pitchFamily="34" charset="0"/>
              <a:buChar char="•"/>
            </a:pPr>
            <a:r>
              <a:rPr lang="en-US" dirty="0" smtClean="0"/>
              <a:t>Easy to access student project for assistance – </a:t>
            </a:r>
            <a:r>
              <a:rPr lang="en-US" dirty="0" err="1" smtClean="0"/>
              <a:t>sdnt</a:t>
            </a:r>
            <a:r>
              <a:rPr lang="en-US" dirty="0" smtClean="0"/>
              <a:t> &amp; </a:t>
            </a:r>
            <a:r>
              <a:rPr lang="en-US" dirty="0" err="1" smtClean="0"/>
              <a:t>fac</a:t>
            </a:r>
            <a:endParaRPr lang="en-US" dirty="0" smtClean="0"/>
          </a:p>
          <a:p>
            <a:pPr lvl="1">
              <a:buFont typeface="Arial" pitchFamily="34" charset="0"/>
              <a:buChar char="•"/>
            </a:pPr>
            <a:r>
              <a:rPr lang="en-US" dirty="0" smtClean="0"/>
              <a:t>Work on projects from anywhere – </a:t>
            </a:r>
            <a:r>
              <a:rPr lang="en-US" dirty="0" err="1" smtClean="0"/>
              <a:t>sdnt</a:t>
            </a:r>
            <a:endParaRPr lang="en-US" dirty="0" smtClean="0"/>
          </a:p>
          <a:p>
            <a:endParaRPr lang="en-US" dirty="0"/>
          </a:p>
        </p:txBody>
      </p:sp>
      <p:sp>
        <p:nvSpPr>
          <p:cNvPr id="4" name="Slide Number Placeholder 3"/>
          <p:cNvSpPr>
            <a:spLocks noGrp="1"/>
          </p:cNvSpPr>
          <p:nvPr>
            <p:ph type="sldNum" sz="quarter" idx="10"/>
          </p:nvPr>
        </p:nvSpPr>
        <p:spPr/>
        <p:txBody>
          <a:bodyPr/>
          <a:lstStyle/>
          <a:p>
            <a:fld id="{F7F8EFFA-5379-44CF-ACAD-120C5E9F2B8D}"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smtClean="0"/>
              <a:t>Click to edit Master title style</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30" name="Date Placeholder 29"/>
          <p:cNvSpPr>
            <a:spLocks noGrp="1"/>
          </p:cNvSpPr>
          <p:nvPr>
            <p:ph type="dt" sz="half" idx="10"/>
          </p:nvPr>
        </p:nvSpPr>
        <p:spPr/>
        <p:txBody>
          <a:bodyPr/>
          <a:lstStyle/>
          <a:p>
            <a:r>
              <a:rPr lang="en-US" smtClean="0"/>
              <a:t>SERC 2008</a:t>
            </a:r>
            <a:endParaRPr lang="en-US" dirty="0"/>
          </a:p>
        </p:txBody>
      </p:sp>
      <p:sp>
        <p:nvSpPr>
          <p:cNvPr id="19" name="Footer Placeholder 18"/>
          <p:cNvSpPr>
            <a:spLocks noGrp="1"/>
          </p:cNvSpPr>
          <p:nvPr>
            <p:ph type="ftr" sz="quarter" idx="11"/>
          </p:nvPr>
        </p:nvSpPr>
        <p:spPr/>
        <p:txBody>
          <a:bodyPr/>
          <a:lstStyle/>
          <a:p>
            <a:r>
              <a:rPr lang="en-US" smtClean="0"/>
              <a:t>©2008</a:t>
            </a:r>
            <a:endParaRPr lang="en-US" dirty="0"/>
          </a:p>
        </p:txBody>
      </p:sp>
      <p:sp>
        <p:nvSpPr>
          <p:cNvPr id="27" name="Slide Number Placeholder 26"/>
          <p:cNvSpPr>
            <a:spLocks noGrp="1"/>
          </p:cNvSpPr>
          <p:nvPr>
            <p:ph type="sldNum" sz="quarter" idx="12"/>
          </p:nvPr>
        </p:nvSpPr>
        <p:spPr/>
        <p:txBody>
          <a:bodyPr/>
          <a:lstStyle/>
          <a:p>
            <a:fld id="{0865EEE8-4C4B-44A1-ADAD-EA8C00B257D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30C56-24AC-4FFE-B462-022C22791A24}" type="datetimeFigureOut">
              <a:rPr lang="en-US" smtClean="0"/>
              <a:pPr/>
              <a:t>6/4/2008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5EEE8-4C4B-44A1-ADAD-EA8C00B257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30C56-24AC-4FFE-B462-022C22791A24}" type="datetimeFigureOut">
              <a:rPr lang="en-US" smtClean="0"/>
              <a:pPr/>
              <a:t>6/4/2008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5EEE8-4C4B-44A1-ADAD-EA8C00B257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130C56-24AC-4FFE-B462-022C22791A24}" type="datetimeFigureOut">
              <a:rPr lang="en-US" smtClean="0"/>
              <a:pPr/>
              <a:t>6/4/2008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5EEE8-4C4B-44A1-ADAD-EA8C00B257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352677"/>
            <a:ext cx="77724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p>
            <a:fld id="{AB130C56-24AC-4FFE-B462-022C22791A24}" type="datetimeFigureOut">
              <a:rPr lang="en-US" smtClean="0"/>
              <a:pPr/>
              <a:t>6/4/2008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5EEE8-4C4B-44A1-ADAD-EA8C00B257D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lstStyle/>
          <a:p>
            <a:r>
              <a:rPr lang="en-US" smtClean="0"/>
              <a:t>Click to edit Master title style</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130C56-24AC-4FFE-B462-022C22791A24}" type="datetimeFigureOut">
              <a:rPr lang="en-US" smtClean="0"/>
              <a:pPr/>
              <a:t>6/4/2008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5EEE8-4C4B-44A1-ADAD-EA8C00B257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nchor="b"/>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130C56-24AC-4FFE-B462-022C22791A24}" type="datetimeFigureOut">
              <a:rPr lang="en-US" smtClean="0"/>
              <a:pPr/>
              <a:t>6/4/2008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65EEE8-4C4B-44A1-ADAD-EA8C00B257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130C56-24AC-4FFE-B462-022C22791A24}" type="datetimeFigureOut">
              <a:rPr lang="en-US" smtClean="0"/>
              <a:pPr/>
              <a:t>6/4/2008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65EEE8-4C4B-44A1-ADAD-EA8C00B257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130C56-24AC-4FFE-B462-022C22791A24}" type="datetimeFigureOut">
              <a:rPr lang="en-US" smtClean="0"/>
              <a:pPr/>
              <a:t>6/4/2008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65EEE8-4C4B-44A1-ADAD-EA8C00B257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nchor="b"/>
          <a:lstStyle>
            <a:lvl1pPr algn="l">
              <a:buNone/>
              <a:defRPr sz="5000" b="1"/>
            </a:lvl1pPr>
          </a:lstStyle>
          <a:p>
            <a:r>
              <a:rPr lang="en-US" smtClean="0"/>
              <a:t>Click to edit Master title style</a:t>
            </a:r>
            <a:endParaRPr lang="en-US" dirty="0"/>
          </a:p>
        </p:txBody>
      </p:sp>
      <p:sp>
        <p:nvSpPr>
          <p:cNvPr id="3" name="Text Placeholder 2"/>
          <p:cNvSpPr>
            <a:spLocks noGrp="1"/>
          </p:cNvSpPr>
          <p:nvPr>
            <p:ph type="body" idx="2"/>
          </p:nvPr>
        </p:nvSpPr>
        <p:spPr>
          <a:xfrm>
            <a:off x="457200" y="1133856"/>
            <a:ext cx="25908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130C56-24AC-4FFE-B462-022C22791A24}" type="datetimeFigureOut">
              <a:rPr lang="en-US" smtClean="0"/>
              <a:pPr/>
              <a:t>6/4/2008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5EEE8-4C4B-44A1-ADAD-EA8C00B257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nchor="b"/>
          <a:lstStyle>
            <a:lvl1pPr algn="r">
              <a:buNone/>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en-US" smtClean="0"/>
              <a:t>Click icon to add picture</a:t>
            </a:r>
            <a:endParaRPr lang="en-US" dirty="0"/>
          </a:p>
        </p:txBody>
      </p:sp>
      <p:sp>
        <p:nvSpPr>
          <p:cNvPr id="4" name="Text Placeholder 3"/>
          <p:cNvSpPr>
            <a:spLocks noGrp="1"/>
          </p:cNvSpPr>
          <p:nvPr>
            <p:ph type="body" sz="half" idx="2"/>
          </p:nvPr>
        </p:nvSpPr>
        <p:spPr>
          <a:xfrm>
            <a:off x="376240" y="2543176"/>
            <a:ext cx="3429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p>
            <a:fld id="{AB130C56-24AC-4FFE-B462-022C22791A24}" type="datetimeFigureOut">
              <a:rPr lang="en-US" smtClean="0"/>
              <a:pPr/>
              <a:t>6/4/2008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3400" y="6356350"/>
            <a:ext cx="533400" cy="365125"/>
          </a:xfrm>
        </p:spPr>
        <p:txBody>
          <a:bodyPr/>
          <a:lstStyle/>
          <a:p>
            <a:fld id="{0865EEE8-4C4B-44A1-ADAD-EA8C00B257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en-US" smtClean="0"/>
              <a:t>Click to edit Master title style</a:t>
            </a:r>
            <a:endParaRPr lang="en-US" dirty="0"/>
          </a:p>
        </p:txBody>
      </p:sp>
      <p:sp>
        <p:nvSpPr>
          <p:cNvPr id="30" name="Text Placeholder 29"/>
          <p:cNvSpPr>
            <a:spLocks noGrp="1"/>
          </p:cNvSpPr>
          <p:nvPr>
            <p:ph type="body" idx="1"/>
          </p:nvPr>
        </p:nvSpPr>
        <p:spPr>
          <a:xfrm>
            <a:off x="457200" y="2179637"/>
            <a:ext cx="8229600" cy="4114800"/>
          </a:xfrm>
          <a:prstGeom prst="rect">
            <a:avLst/>
          </a:prstGeom>
        </p:spPr>
        <p:txBody>
          <a:bodyPr vert="horz" lIns="9144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a:defRPr sz="1200">
                <a:solidFill>
                  <a:schemeClr val="tx2">
                    <a:shade val="50000"/>
                  </a:schemeClr>
                </a:solidFill>
              </a:defRPr>
            </a:lvl1pPr>
          </a:lstStyle>
          <a:p>
            <a:fld id="{AB130C56-24AC-4FFE-B462-022C22791A24}" type="datetimeFigureOut">
              <a:rPr lang="en-US" smtClean="0"/>
              <a:pPr/>
              <a:t>6/4/2008</a:t>
            </a:fld>
            <a:endParaRPr lang="en-US"/>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a:defRPr sz="12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a:defRPr sz="1400">
                <a:solidFill>
                  <a:schemeClr val="tx2">
                    <a:shade val="50000"/>
                  </a:schemeClr>
                </a:solidFill>
              </a:defRPr>
            </a:lvl1pPr>
          </a:lstStyle>
          <a:p>
            <a:fld id="{0865EEE8-4C4B-44A1-ADAD-EA8C00B257D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1997839"/>
            <a:ext cx="4572000" cy="2862322"/>
          </a:xfrm>
          <a:prstGeom prst="rect">
            <a:avLst/>
          </a:prstGeom>
        </p:spPr>
        <p:txBody>
          <a:bodyPr>
            <a:spAutoFit/>
          </a:bodyPr>
          <a:lstStyle/>
          <a:p>
            <a:r>
              <a:rPr lang="en-US" dirty="0" smtClean="0"/>
              <a:t>Copyright </a:t>
            </a:r>
            <a:r>
              <a:rPr lang="en-US" dirty="0" smtClean="0"/>
              <a:t>Michael White and Sylvia Maxwell, 2008. </a:t>
            </a:r>
            <a:r>
              <a:rPr lang="en-US" dirty="0" smtClean="0"/>
              <a:t>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t>
            </a:r>
            <a:r>
              <a:rPr lang="en-US" smtClean="0"/>
              <a:t>author</a:t>
            </a:r>
            <a:r>
              <a:rPr lang="en-US" smtClean="0"/>
              <a: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Communication </a:t>
            </a:r>
            <a:br>
              <a:rPr lang="en-US" dirty="0" smtClean="0"/>
            </a:br>
            <a:r>
              <a:rPr lang="en-US" dirty="0" smtClean="0"/>
              <a:t>( pushing the adoption curve)</a:t>
            </a:r>
            <a:endParaRPr lang="en-US" dirty="0"/>
          </a:p>
        </p:txBody>
      </p:sp>
      <p:sp>
        <p:nvSpPr>
          <p:cNvPr id="3" name="Content Placeholder 2"/>
          <p:cNvSpPr>
            <a:spLocks noGrp="1"/>
          </p:cNvSpPr>
          <p:nvPr>
            <p:ph idx="1"/>
          </p:nvPr>
        </p:nvSpPr>
        <p:spPr/>
        <p:txBody>
          <a:bodyPr/>
          <a:lstStyle/>
          <a:p>
            <a:r>
              <a:rPr lang="en-US" dirty="0" smtClean="0"/>
              <a:t>“Top 10”  campaign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stcard.jpg"/>
          <p:cNvPicPr>
            <a:picLocks noChangeAspect="1"/>
          </p:cNvPicPr>
          <p:nvPr/>
        </p:nvPicPr>
        <p:blipFill>
          <a:blip r:embed="rId3"/>
          <a:stretch>
            <a:fillRect/>
          </a:stretch>
        </p:blipFill>
        <p:spPr>
          <a:xfrm>
            <a:off x="2362200" y="13855"/>
            <a:ext cx="4419600" cy="68302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a:t>
            </a:r>
            <a:br>
              <a:rPr lang="en-US" dirty="0" smtClean="0"/>
            </a:br>
            <a:r>
              <a:rPr lang="en-US" dirty="0" smtClean="0"/>
              <a:t>(pushing the adoption curve)</a:t>
            </a:r>
            <a:endParaRPr lang="en-US" dirty="0"/>
          </a:p>
        </p:txBody>
      </p:sp>
      <p:sp>
        <p:nvSpPr>
          <p:cNvPr id="3" name="Content Placeholder 2"/>
          <p:cNvSpPr>
            <a:spLocks noGrp="1"/>
          </p:cNvSpPr>
          <p:nvPr>
            <p:ph idx="1"/>
          </p:nvPr>
        </p:nvSpPr>
        <p:spPr/>
        <p:txBody>
          <a:bodyPr/>
          <a:lstStyle/>
          <a:p>
            <a:r>
              <a:rPr lang="en-US" dirty="0" smtClean="0"/>
              <a:t>“Top 10”  campaign</a:t>
            </a:r>
          </a:p>
          <a:p>
            <a:r>
              <a:rPr lang="en-US" dirty="0" smtClean="0"/>
              <a:t>Conversations and communication with  academic department chairs</a:t>
            </a:r>
          </a:p>
          <a:p>
            <a:r>
              <a:rPr lang="en-US" dirty="0" smtClean="0"/>
              <a:t>“Learn 8 </a:t>
            </a:r>
            <a:r>
              <a:rPr lang="en-US" smtClean="0"/>
              <a:t>in ’08”</a:t>
            </a:r>
            <a:endParaRPr lang="en-US" dirty="0" smtClean="0"/>
          </a:p>
          <a:p>
            <a:endParaRPr lang="en-US"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2663536" y="228600"/>
            <a:ext cx="3976255" cy="6400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Overarching Principles</a:t>
            </a:r>
            <a:endParaRPr lang="en-US" dirty="0"/>
          </a:p>
        </p:txBody>
      </p:sp>
      <p:graphicFrame>
        <p:nvGraphicFramePr>
          <p:cNvPr id="4" name="Content Placeholder 3"/>
          <p:cNvGraphicFramePr>
            <a:graphicFrameLocks noGrp="1"/>
          </p:cNvGraphicFramePr>
          <p:nvPr>
            <p:ph idx="1"/>
          </p:nvPr>
        </p:nvGraphicFramePr>
        <p:xfrm>
          <a:off x="457200" y="2179638"/>
          <a:ext cx="82296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775745"/>
            <a:ext cx="8991600" cy="2167128"/>
          </a:xfrm>
        </p:spPr>
        <p:txBody>
          <a:bodyPr/>
          <a:lstStyle/>
          <a:p>
            <a:r>
              <a:rPr lang="en-US" cap="none" dirty="0" err="1" smtClean="0"/>
              <a:t>eDesktop</a:t>
            </a:r>
            <a:r>
              <a:rPr lang="en-US" cap="none" dirty="0" smtClean="0"/>
              <a:t> Year 2: Getting it Right</a:t>
            </a:r>
            <a:endParaRPr lang="en-US" cap="none" dirty="0"/>
          </a:p>
        </p:txBody>
      </p:sp>
      <p:sp>
        <p:nvSpPr>
          <p:cNvPr id="3" name="Subtitle 2"/>
          <p:cNvSpPr>
            <a:spLocks noGrp="1"/>
          </p:cNvSpPr>
          <p:nvPr>
            <p:ph type="subTitle" idx="1"/>
          </p:nvPr>
        </p:nvSpPr>
        <p:spPr>
          <a:xfrm>
            <a:off x="152400" y="5257800"/>
            <a:ext cx="5453064" cy="1219200"/>
          </a:xfrm>
        </p:spPr>
        <p:txBody>
          <a:bodyPr anchor="ctr">
            <a:normAutofit/>
          </a:bodyPr>
          <a:lstStyle/>
          <a:p>
            <a:r>
              <a:rPr lang="en-US" sz="2000" dirty="0" smtClean="0"/>
              <a:t>Sylvia Maxwell and Michael White</a:t>
            </a:r>
          </a:p>
          <a:p>
            <a:r>
              <a:rPr lang="en-US" sz="2000" dirty="0" smtClean="0"/>
              <a:t>The University of West Florida</a:t>
            </a:r>
          </a:p>
          <a:p>
            <a:r>
              <a:rPr lang="en-US" sz="2000" dirty="0" smtClean="0"/>
              <a:t>© 2008</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Talking Points</a:t>
            </a:r>
            <a:endParaRPr lang="en-US" dirty="0"/>
          </a:p>
        </p:txBody>
      </p:sp>
      <p:sp>
        <p:nvSpPr>
          <p:cNvPr id="3" name="Content Placeholder 2"/>
          <p:cNvSpPr>
            <a:spLocks noGrp="1"/>
          </p:cNvSpPr>
          <p:nvPr>
            <p:ph idx="1"/>
          </p:nvPr>
        </p:nvSpPr>
        <p:spPr/>
        <p:txBody>
          <a:bodyPr/>
          <a:lstStyle/>
          <a:p>
            <a:pPr marL="514350" indent="-514350"/>
            <a:r>
              <a:rPr lang="en-US" dirty="0" smtClean="0"/>
              <a:t>The University of West Florida</a:t>
            </a:r>
          </a:p>
          <a:p>
            <a:pPr marL="514350" indent="-514350"/>
            <a:r>
              <a:rPr lang="en-US" dirty="0" smtClean="0"/>
              <a:t>What is </a:t>
            </a:r>
            <a:r>
              <a:rPr lang="en-US" dirty="0" err="1" smtClean="0"/>
              <a:t>eDesktop</a:t>
            </a:r>
            <a:r>
              <a:rPr lang="en-US" dirty="0" smtClean="0"/>
              <a:t>?</a:t>
            </a:r>
          </a:p>
          <a:p>
            <a:pPr marL="514350" indent="-514350"/>
            <a:r>
              <a:rPr lang="en-US" dirty="0" smtClean="0"/>
              <a:t>Getting people to use your innovative technologies</a:t>
            </a:r>
          </a:p>
          <a:p>
            <a:pPr marL="514350" indent="-514350"/>
            <a:r>
              <a:rPr lang="en-US" dirty="0" err="1" smtClean="0"/>
              <a:t>eDesktop</a:t>
            </a:r>
            <a:r>
              <a:rPr lang="en-US" dirty="0" smtClean="0"/>
              <a:t> Year 2</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524000"/>
          </a:xfrm>
        </p:spPr>
        <p:txBody>
          <a:bodyPr/>
          <a:lstStyle/>
          <a:p>
            <a:r>
              <a:rPr lang="en-US" dirty="0" smtClean="0"/>
              <a:t>The University of West Florida</a:t>
            </a:r>
            <a:endParaRPr lang="en-US" dirty="0"/>
          </a:p>
        </p:txBody>
      </p:sp>
      <p:pic>
        <p:nvPicPr>
          <p:cNvPr id="4" name="Picture 5" descr="http://uwf.edu/uwfmain/about/campuses/mapjs/map_600.jpg"/>
          <p:cNvPicPr>
            <a:picLocks noChangeAspect="1" noChangeArrowheads="1"/>
          </p:cNvPicPr>
          <p:nvPr/>
        </p:nvPicPr>
        <p:blipFill>
          <a:blip r:embed="rId3"/>
          <a:srcRect/>
          <a:stretch>
            <a:fillRect/>
          </a:stretch>
        </p:blipFill>
        <p:spPr bwMode="auto">
          <a:xfrm>
            <a:off x="2667000" y="3733799"/>
            <a:ext cx="5715000" cy="3048001"/>
          </a:xfrm>
          <a:prstGeom prst="rect">
            <a:avLst/>
          </a:prstGeom>
          <a:noFill/>
        </p:spPr>
      </p:pic>
      <p:pic>
        <p:nvPicPr>
          <p:cNvPr id="5" name="Picture 7" descr="UWF Pensacola Main Campus"/>
          <p:cNvPicPr>
            <a:picLocks noChangeAspect="1" noChangeArrowheads="1"/>
          </p:cNvPicPr>
          <p:nvPr/>
        </p:nvPicPr>
        <p:blipFill>
          <a:blip r:embed="rId4"/>
          <a:srcRect/>
          <a:stretch>
            <a:fillRect/>
          </a:stretch>
        </p:blipFill>
        <p:spPr bwMode="auto">
          <a:xfrm>
            <a:off x="152401" y="1904998"/>
            <a:ext cx="2190748" cy="1752600"/>
          </a:xfrm>
          <a:prstGeom prst="rect">
            <a:avLst/>
          </a:prstGeom>
          <a:noFill/>
        </p:spPr>
      </p:pic>
      <p:pic>
        <p:nvPicPr>
          <p:cNvPr id="6" name="Picture 9" descr="UWF Pensacola Downtown Campus"/>
          <p:cNvPicPr>
            <a:picLocks noChangeAspect="1" noChangeArrowheads="1"/>
          </p:cNvPicPr>
          <p:nvPr/>
        </p:nvPicPr>
        <p:blipFill>
          <a:blip r:embed="rId5"/>
          <a:srcRect/>
          <a:stretch>
            <a:fillRect/>
          </a:stretch>
        </p:blipFill>
        <p:spPr bwMode="auto">
          <a:xfrm>
            <a:off x="2438401" y="1904998"/>
            <a:ext cx="2389908" cy="1752600"/>
          </a:xfrm>
          <a:prstGeom prst="rect">
            <a:avLst/>
          </a:prstGeom>
          <a:noFill/>
        </p:spPr>
      </p:pic>
      <p:pic>
        <p:nvPicPr>
          <p:cNvPr id="7" name="Picture 11" descr="Fort Walton Beach Campus"/>
          <p:cNvPicPr>
            <a:picLocks noChangeAspect="1" noChangeArrowheads="1"/>
          </p:cNvPicPr>
          <p:nvPr/>
        </p:nvPicPr>
        <p:blipFill>
          <a:blip r:embed="rId6"/>
          <a:srcRect/>
          <a:stretch>
            <a:fillRect/>
          </a:stretch>
        </p:blipFill>
        <p:spPr bwMode="auto">
          <a:xfrm>
            <a:off x="4953000" y="1910253"/>
            <a:ext cx="2209800" cy="1747346"/>
          </a:xfrm>
          <a:prstGeom prst="rect">
            <a:avLst/>
          </a:prstGeom>
          <a:noFill/>
        </p:spPr>
      </p:pic>
      <p:pic>
        <p:nvPicPr>
          <p:cNvPr id="8" name="Picture 13" descr="UWF Online Campus"/>
          <p:cNvPicPr>
            <a:picLocks noChangeAspect="1" noChangeArrowheads="1"/>
          </p:cNvPicPr>
          <p:nvPr/>
        </p:nvPicPr>
        <p:blipFill>
          <a:blip r:embed="rId7"/>
          <a:srcRect/>
          <a:stretch>
            <a:fillRect/>
          </a:stretch>
        </p:blipFill>
        <p:spPr bwMode="auto">
          <a:xfrm>
            <a:off x="7315200" y="1904999"/>
            <a:ext cx="1676400" cy="175259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eDesktop</a:t>
            </a:r>
            <a:r>
              <a:rPr lang="en-US" dirty="0" smtClean="0"/>
              <a:t>?</a:t>
            </a:r>
            <a:endParaRPr lang="en-US" dirty="0"/>
          </a:p>
        </p:txBody>
      </p:sp>
      <p:sp>
        <p:nvSpPr>
          <p:cNvPr id="3" name="Content Placeholder 2"/>
          <p:cNvSpPr>
            <a:spLocks noGrp="1"/>
          </p:cNvSpPr>
          <p:nvPr>
            <p:ph idx="1"/>
          </p:nvPr>
        </p:nvSpPr>
        <p:spPr/>
        <p:txBody>
          <a:bodyPr/>
          <a:lstStyle/>
          <a:p>
            <a:r>
              <a:rPr lang="en-US" dirty="0" smtClean="0"/>
              <a:t>Virtual Computer Lab</a:t>
            </a:r>
          </a:p>
          <a:p>
            <a:pPr>
              <a:lnSpc>
                <a:spcPct val="80000"/>
              </a:lnSpc>
            </a:pPr>
            <a:r>
              <a:rPr lang="en-US" dirty="0" err="1" smtClean="0"/>
              <a:t>Softricity</a:t>
            </a:r>
            <a:endParaRPr lang="en-US" dirty="0" smtClean="0"/>
          </a:p>
          <a:p>
            <a:pPr>
              <a:lnSpc>
                <a:spcPct val="80000"/>
              </a:lnSpc>
            </a:pPr>
            <a:r>
              <a:rPr lang="en-US" dirty="0" smtClean="0"/>
              <a:t>Terminal services</a:t>
            </a:r>
          </a:p>
          <a:p>
            <a:pPr>
              <a:lnSpc>
                <a:spcPct val="80000"/>
              </a:lnSpc>
            </a:pPr>
            <a:r>
              <a:rPr lang="en-US" dirty="0" smtClean="0"/>
              <a:t>Software license servers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People to Use Your Innovative Technologies</a:t>
            </a:r>
            <a:endParaRPr lang="en-US" dirty="0"/>
          </a:p>
        </p:txBody>
      </p:sp>
      <p:sp>
        <p:nvSpPr>
          <p:cNvPr id="3" name="Content Placeholder 2"/>
          <p:cNvSpPr>
            <a:spLocks noGrp="1"/>
          </p:cNvSpPr>
          <p:nvPr>
            <p:ph idx="1"/>
          </p:nvPr>
        </p:nvSpPr>
        <p:spPr/>
        <p:txBody>
          <a:bodyPr>
            <a:normAutofit/>
          </a:bodyPr>
          <a:lstStyle/>
          <a:p>
            <a:r>
              <a:rPr lang="en-US" sz="4400" dirty="0" smtClean="0"/>
              <a:t>Four elements of diffusion</a:t>
            </a:r>
          </a:p>
          <a:p>
            <a:pPr lvl="1"/>
            <a:r>
              <a:rPr lang="en-US" sz="3000" dirty="0" smtClean="0"/>
              <a:t>Innovation</a:t>
            </a:r>
          </a:p>
          <a:p>
            <a:pPr lvl="1"/>
            <a:r>
              <a:rPr lang="en-US" sz="3000" dirty="0" smtClean="0"/>
              <a:t>Communication Channels</a:t>
            </a:r>
          </a:p>
          <a:p>
            <a:pPr lvl="1"/>
            <a:r>
              <a:rPr lang="en-US" sz="3000" dirty="0" smtClean="0"/>
              <a:t>Time</a:t>
            </a:r>
          </a:p>
          <a:p>
            <a:pPr lvl="1"/>
            <a:r>
              <a:rPr lang="en-US" sz="3000" dirty="0" smtClean="0"/>
              <a:t>Social System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Adopter Categories</a:t>
            </a:r>
            <a:endParaRPr lang="en-US" dirty="0"/>
          </a:p>
        </p:txBody>
      </p:sp>
      <p:graphicFrame>
        <p:nvGraphicFramePr>
          <p:cNvPr id="4" name="Content Placeholder 3"/>
          <p:cNvGraphicFramePr>
            <a:graphicFrameLocks noGrp="1"/>
          </p:cNvGraphicFramePr>
          <p:nvPr>
            <p:ph idx="1"/>
          </p:nvPr>
        </p:nvGraphicFramePr>
        <p:xfrm>
          <a:off x="457200" y="2179638"/>
          <a:ext cx="8229600" cy="4114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eDesktop</a:t>
            </a:r>
            <a:r>
              <a:rPr lang="en-US" dirty="0" smtClean="0"/>
              <a:t> Year 2</a:t>
            </a:r>
            <a:endParaRPr lang="en-US" dirty="0"/>
          </a:p>
        </p:txBody>
      </p:sp>
      <p:graphicFrame>
        <p:nvGraphicFramePr>
          <p:cNvPr id="4" name="Content Placeholder 3"/>
          <p:cNvGraphicFramePr>
            <a:graphicFrameLocks noGrp="1"/>
          </p:cNvGraphicFramePr>
          <p:nvPr>
            <p:ph idx="1"/>
          </p:nvPr>
        </p:nvGraphicFramePr>
        <p:xfrm>
          <a:off x="457200" y="2179638"/>
          <a:ext cx="8229600" cy="4114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docjourney.files.wordpress.com/2007/10/sshapedcurvebestsm.jpg"/>
          <p:cNvPicPr>
            <a:picLocks noGrp="1" noChangeAspect="1" noChangeArrowheads="1"/>
          </p:cNvPicPr>
          <p:nvPr>
            <p:ph idx="1"/>
          </p:nvPr>
        </p:nvPicPr>
        <p:blipFill>
          <a:blip r:embed="rId2"/>
          <a:srcRect/>
          <a:stretch>
            <a:fillRect/>
          </a:stretch>
        </p:blipFill>
        <p:spPr bwMode="auto">
          <a:xfrm>
            <a:off x="148068" y="762000"/>
            <a:ext cx="8919732" cy="5334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luxe">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Deluxe</Template>
  <TotalTime>3366</TotalTime>
  <Words>773</Words>
  <Application>Microsoft Office PowerPoint</Application>
  <PresentationFormat>On-screen Show (4:3)</PresentationFormat>
  <Paragraphs>104</Paragraphs>
  <Slides>14</Slides>
  <Notes>8</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Deluxe</vt:lpstr>
      <vt:lpstr>Slide 1</vt:lpstr>
      <vt:lpstr>eDesktop Year 2: Getting it Right</vt:lpstr>
      <vt:lpstr>Talking Points</vt:lpstr>
      <vt:lpstr>The University of West Florida</vt:lpstr>
      <vt:lpstr>What is eDesktop?</vt:lpstr>
      <vt:lpstr>Getting People to Use Your Innovative Technologies</vt:lpstr>
      <vt:lpstr>Adopter Categories</vt:lpstr>
      <vt:lpstr>eDesktop Year 2</vt:lpstr>
      <vt:lpstr>Slide 9</vt:lpstr>
      <vt:lpstr>Communication  ( pushing the adoption curve)</vt:lpstr>
      <vt:lpstr>Slide 11</vt:lpstr>
      <vt:lpstr>Communication  (pushing the adoption curve)</vt:lpstr>
      <vt:lpstr>Slide 13</vt:lpstr>
      <vt:lpstr>Overarching Principles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White - ITS</dc:creator>
  <cp:lastModifiedBy>Michael White</cp:lastModifiedBy>
  <cp:revision>303</cp:revision>
  <dcterms:created xsi:type="dcterms:W3CDTF">2008-04-17T14:37:56Z</dcterms:created>
  <dcterms:modified xsi:type="dcterms:W3CDTF">2008-06-04T14:00:46Z</dcterms:modified>
</cp:coreProperties>
</file>