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7"/>
  </p:notesMasterIdLst>
  <p:sldIdLst>
    <p:sldId id="256" r:id="rId2"/>
    <p:sldId id="300" r:id="rId3"/>
    <p:sldId id="258" r:id="rId4"/>
    <p:sldId id="296" r:id="rId5"/>
    <p:sldId id="273" r:id="rId6"/>
    <p:sldId id="265" r:id="rId7"/>
    <p:sldId id="297" r:id="rId8"/>
    <p:sldId id="257" r:id="rId9"/>
    <p:sldId id="301" r:id="rId10"/>
    <p:sldId id="302" r:id="rId11"/>
    <p:sldId id="303" r:id="rId12"/>
    <p:sldId id="269" r:id="rId13"/>
    <p:sldId id="304" r:id="rId14"/>
    <p:sldId id="305" r:id="rId15"/>
    <p:sldId id="306" r:id="rId16"/>
    <p:sldId id="312" r:id="rId17"/>
    <p:sldId id="280" r:id="rId18"/>
    <p:sldId id="281" r:id="rId19"/>
    <p:sldId id="282" r:id="rId20"/>
    <p:sldId id="286" r:id="rId21"/>
    <p:sldId id="287" r:id="rId22"/>
    <p:sldId id="288" r:id="rId23"/>
    <p:sldId id="289" r:id="rId24"/>
    <p:sldId id="274" r:id="rId25"/>
    <p:sldId id="307" r:id="rId26"/>
    <p:sldId id="309" r:id="rId27"/>
    <p:sldId id="293" r:id="rId28"/>
    <p:sldId id="294" r:id="rId29"/>
    <p:sldId id="299" r:id="rId30"/>
    <p:sldId id="308" r:id="rId31"/>
    <p:sldId id="290" r:id="rId32"/>
    <p:sldId id="310" r:id="rId33"/>
    <p:sldId id="292" r:id="rId34"/>
    <p:sldId id="311" r:id="rId35"/>
    <p:sldId id="268" r:id="rId36"/>
  </p:sldIdLst>
  <p:sldSz cx="9144000" cy="6858000" type="screen4x3"/>
  <p:notesSz cx="6858000" cy="9144000"/>
  <p:custDataLst>
    <p:tags r:id="rId38"/>
  </p:custDataLst>
  <p:defaultTextStyle>
    <a:defPPr>
      <a:defRPr lang="en-US"/>
    </a:defPPr>
    <a:lvl1pPr algn="l" rtl="0" eaLnBrk="0" fontAlgn="base" hangingPunct="0">
      <a:spcBef>
        <a:spcPct val="0"/>
      </a:spcBef>
      <a:spcAft>
        <a:spcPct val="0"/>
      </a:spcAft>
      <a:defRPr sz="2400" kern="1200">
        <a:solidFill>
          <a:schemeClr val="tx1"/>
        </a:solidFill>
        <a:latin typeface="Abadi MT Condensed Extra Bold" charset="0"/>
        <a:ea typeface="+mn-ea"/>
        <a:cs typeface="+mn-cs"/>
      </a:defRPr>
    </a:lvl1pPr>
    <a:lvl2pPr marL="457200" algn="l" rtl="0" eaLnBrk="0" fontAlgn="base" hangingPunct="0">
      <a:spcBef>
        <a:spcPct val="0"/>
      </a:spcBef>
      <a:spcAft>
        <a:spcPct val="0"/>
      </a:spcAft>
      <a:defRPr sz="2400" kern="1200">
        <a:solidFill>
          <a:schemeClr val="tx1"/>
        </a:solidFill>
        <a:latin typeface="Abadi MT Condensed Extra Bold" charset="0"/>
        <a:ea typeface="+mn-ea"/>
        <a:cs typeface="+mn-cs"/>
      </a:defRPr>
    </a:lvl2pPr>
    <a:lvl3pPr marL="914400" algn="l" rtl="0" eaLnBrk="0" fontAlgn="base" hangingPunct="0">
      <a:spcBef>
        <a:spcPct val="0"/>
      </a:spcBef>
      <a:spcAft>
        <a:spcPct val="0"/>
      </a:spcAft>
      <a:defRPr sz="2400" kern="1200">
        <a:solidFill>
          <a:schemeClr val="tx1"/>
        </a:solidFill>
        <a:latin typeface="Abadi MT Condensed Extra Bold" charset="0"/>
        <a:ea typeface="+mn-ea"/>
        <a:cs typeface="+mn-cs"/>
      </a:defRPr>
    </a:lvl3pPr>
    <a:lvl4pPr marL="1371600" algn="l" rtl="0" eaLnBrk="0" fontAlgn="base" hangingPunct="0">
      <a:spcBef>
        <a:spcPct val="0"/>
      </a:spcBef>
      <a:spcAft>
        <a:spcPct val="0"/>
      </a:spcAft>
      <a:defRPr sz="2400" kern="1200">
        <a:solidFill>
          <a:schemeClr val="tx1"/>
        </a:solidFill>
        <a:latin typeface="Abadi MT Condensed Extra Bold" charset="0"/>
        <a:ea typeface="+mn-ea"/>
        <a:cs typeface="+mn-cs"/>
      </a:defRPr>
    </a:lvl4pPr>
    <a:lvl5pPr marL="1828800" algn="l" rtl="0" eaLnBrk="0" fontAlgn="base" hangingPunct="0">
      <a:spcBef>
        <a:spcPct val="0"/>
      </a:spcBef>
      <a:spcAft>
        <a:spcPct val="0"/>
      </a:spcAft>
      <a:defRPr sz="2400" kern="1200">
        <a:solidFill>
          <a:schemeClr val="tx1"/>
        </a:solidFill>
        <a:latin typeface="Abadi MT Condensed Extra Bold" charset="0"/>
        <a:ea typeface="+mn-ea"/>
        <a:cs typeface="+mn-cs"/>
      </a:defRPr>
    </a:lvl5pPr>
    <a:lvl6pPr marL="2286000" algn="l" defTabSz="914400" rtl="0" eaLnBrk="1" latinLnBrk="0" hangingPunct="1">
      <a:defRPr sz="2400" kern="1200">
        <a:solidFill>
          <a:schemeClr val="tx1"/>
        </a:solidFill>
        <a:latin typeface="Abadi MT Condensed Extra Bold" charset="0"/>
        <a:ea typeface="+mn-ea"/>
        <a:cs typeface="+mn-cs"/>
      </a:defRPr>
    </a:lvl6pPr>
    <a:lvl7pPr marL="2743200" algn="l" defTabSz="914400" rtl="0" eaLnBrk="1" latinLnBrk="0" hangingPunct="1">
      <a:defRPr sz="2400" kern="1200">
        <a:solidFill>
          <a:schemeClr val="tx1"/>
        </a:solidFill>
        <a:latin typeface="Abadi MT Condensed Extra Bold" charset="0"/>
        <a:ea typeface="+mn-ea"/>
        <a:cs typeface="+mn-cs"/>
      </a:defRPr>
    </a:lvl7pPr>
    <a:lvl8pPr marL="3200400" algn="l" defTabSz="914400" rtl="0" eaLnBrk="1" latinLnBrk="0" hangingPunct="1">
      <a:defRPr sz="2400" kern="1200">
        <a:solidFill>
          <a:schemeClr val="tx1"/>
        </a:solidFill>
        <a:latin typeface="Abadi MT Condensed Extra Bold" charset="0"/>
        <a:ea typeface="+mn-ea"/>
        <a:cs typeface="+mn-cs"/>
      </a:defRPr>
    </a:lvl8pPr>
    <a:lvl9pPr marL="3657600" algn="l" defTabSz="914400" rtl="0" eaLnBrk="1" latinLnBrk="0" hangingPunct="1">
      <a:defRPr sz="2400" kern="1200">
        <a:solidFill>
          <a:schemeClr val="tx1"/>
        </a:solidFill>
        <a:latin typeface="Abadi MT Condensed Extra Bold"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A5002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8" d="100"/>
          <a:sy n="88" d="100"/>
        </p:scale>
        <p:origin x="-106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2766"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endParaRPr lang="en-US"/>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32AA3887-2013-46B3-818C-3B6C96E05700}"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Ask</a:t>
            </a:r>
            <a:r>
              <a:rPr lang="en-US" baseline="0" dirty="0" smtClean="0"/>
              <a:t> what kind of audience?  Teaching / Learning ?  Support Personnel?</a:t>
            </a:r>
          </a:p>
          <a:p>
            <a:r>
              <a:rPr lang="en-US" baseline="0" dirty="0" smtClean="0"/>
              <a:t>TL Services: Bb operations and support; faculty, staff, student training; instructional design; technology enhanced classrooms; web and video conferencing</a:t>
            </a:r>
          </a:p>
        </p:txBody>
      </p:sp>
      <p:sp>
        <p:nvSpPr>
          <p:cNvPr id="4" name="Slide Number Placeholder 3"/>
          <p:cNvSpPr>
            <a:spLocks noGrp="1"/>
          </p:cNvSpPr>
          <p:nvPr>
            <p:ph type="sldNum" sz="quarter" idx="10"/>
          </p:nvPr>
        </p:nvSpPr>
        <p:spPr/>
        <p:txBody>
          <a:bodyPr/>
          <a:lstStyle/>
          <a:p>
            <a:fld id="{32AA3887-2013-46B3-818C-3B6C96E0570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F29058-828D-4F0A-B29D-8FA713EADE84}" type="slidenum">
              <a:rPr lang="en-US"/>
              <a:pPr/>
              <a:t>15</a:t>
            </a:fld>
            <a:endParaRPr 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r>
              <a:rPr lang="en-US"/>
              <a:t>New Course Development</a:t>
            </a:r>
          </a:p>
          <a:p>
            <a:endParaRPr lang="en-US"/>
          </a:p>
          <a:p>
            <a:r>
              <a:rPr lang="en-US"/>
              <a:t>New Course – 1</a:t>
            </a:r>
            <a:r>
              <a:rPr lang="en-US" baseline="30000"/>
              <a:t>st</a:t>
            </a:r>
            <a:r>
              <a:rPr lang="en-US"/>
              <a:t> offering</a:t>
            </a:r>
          </a:p>
          <a:p>
            <a:endParaRPr lang="en-US"/>
          </a:p>
          <a:p>
            <a:r>
              <a:rPr lang="en-US"/>
              <a:t>Course Maintenance</a:t>
            </a:r>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 had our previous user</a:t>
            </a:r>
            <a:r>
              <a:rPr lang="en-US" baseline="0" dirty="0" smtClean="0"/>
              <a:t> base of  8500-10000 students who could need help.  We have 1700 Tickets went through our support center.</a:t>
            </a:r>
            <a:endParaRPr lang="en-US" dirty="0"/>
          </a:p>
        </p:txBody>
      </p:sp>
      <p:sp>
        <p:nvSpPr>
          <p:cNvPr id="4" name="Slide Number Placeholder 3"/>
          <p:cNvSpPr>
            <a:spLocks noGrp="1"/>
          </p:cNvSpPr>
          <p:nvPr>
            <p:ph type="sldNum" sz="quarter" idx="10"/>
          </p:nvPr>
        </p:nvSpPr>
        <p:spPr/>
        <p:txBody>
          <a:bodyPr/>
          <a:lstStyle/>
          <a:p>
            <a:fld id="{32AA3887-2013-46B3-818C-3B6C96E05700}"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F29058-828D-4F0A-B29D-8FA713EADE84}" type="slidenum">
              <a:rPr lang="en-US"/>
              <a:pPr/>
              <a:t>22</a:t>
            </a:fld>
            <a:endParaRPr 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r>
              <a:rPr lang="en-US"/>
              <a:t>New Course Development</a:t>
            </a:r>
          </a:p>
          <a:p>
            <a:endParaRPr lang="en-US"/>
          </a:p>
          <a:p>
            <a:r>
              <a:rPr lang="en-US"/>
              <a:t>New Course – 1</a:t>
            </a:r>
            <a:r>
              <a:rPr lang="en-US" baseline="30000"/>
              <a:t>st</a:t>
            </a:r>
            <a:r>
              <a:rPr lang="en-US"/>
              <a:t> offering</a:t>
            </a:r>
          </a:p>
          <a:p>
            <a:endParaRPr lang="en-US"/>
          </a:p>
          <a:p>
            <a:r>
              <a:rPr lang="en-US"/>
              <a:t>Course Maintenance</a:t>
            </a: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F29058-828D-4F0A-B29D-8FA713EADE84}" type="slidenum">
              <a:rPr lang="en-US"/>
              <a:pPr/>
              <a:t>24</a:t>
            </a:fld>
            <a:endParaRPr 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r>
              <a:rPr lang="en-US"/>
              <a:t>New Course Development</a:t>
            </a:r>
          </a:p>
          <a:p>
            <a:endParaRPr lang="en-US"/>
          </a:p>
          <a:p>
            <a:r>
              <a:rPr lang="en-US"/>
              <a:t>New Course – 1</a:t>
            </a:r>
            <a:r>
              <a:rPr lang="en-US" baseline="30000"/>
              <a:t>st</a:t>
            </a:r>
            <a:r>
              <a:rPr lang="en-US"/>
              <a:t> offering</a:t>
            </a:r>
          </a:p>
          <a:p>
            <a:endParaRPr lang="en-US"/>
          </a:p>
          <a:p>
            <a:r>
              <a:rPr lang="en-US"/>
              <a:t>Course Maintenance</a:t>
            </a:r>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a TSP?  </a:t>
            </a:r>
          </a:p>
          <a:p>
            <a:r>
              <a:rPr lang="en-US" dirty="0" smtClean="0"/>
              <a:t>We used them in the Semester Startup and continued</a:t>
            </a:r>
            <a:r>
              <a:rPr lang="en-US" baseline="0" dirty="0" smtClean="0"/>
              <a:t> them as part of the Call Center Daily Sessions</a:t>
            </a:r>
            <a:endParaRPr lang="en-US" dirty="0" smtClean="0"/>
          </a:p>
          <a:p>
            <a:endParaRPr lang="en-US" dirty="0"/>
          </a:p>
        </p:txBody>
      </p:sp>
      <p:sp>
        <p:nvSpPr>
          <p:cNvPr id="4" name="Slide Number Placeholder 3"/>
          <p:cNvSpPr>
            <a:spLocks noGrp="1"/>
          </p:cNvSpPr>
          <p:nvPr>
            <p:ph type="sldNum" sz="quarter" idx="10"/>
          </p:nvPr>
        </p:nvSpPr>
        <p:spPr/>
        <p:txBody>
          <a:bodyPr/>
          <a:lstStyle/>
          <a:p>
            <a:fld id="{32AA3887-2013-46B3-818C-3B6C96E05700}" type="slidenum">
              <a:rPr lang="en-US" smtClean="0"/>
              <a:pPr/>
              <a:t>26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t>Using Adobe Connect for logging outages and issues has increased the continuity and quality of support at our call center.  Our call center is primarily staffed by student employees who sometimes work short shifts between classes. </a:t>
            </a:r>
          </a:p>
          <a:p>
            <a:pPr>
              <a:buNone/>
            </a:pPr>
            <a:endParaRPr lang="en-US" dirty="0" smtClean="0"/>
          </a:p>
          <a:p>
            <a:pPr>
              <a:buNone/>
            </a:pPr>
            <a:r>
              <a:rPr lang="en-US" dirty="0" smtClean="0"/>
              <a:t>As we have developed the habit of posting outages and issues into our session, it has become easier for part-time staff to quickly “get up to speed” on the current issue and possible resolutions.  The staff log into our session, read the current postings, and are able to answer new support calls from the moment they arrive.</a:t>
            </a:r>
          </a:p>
          <a:p>
            <a:pPr algn="r">
              <a:buNone/>
            </a:pPr>
            <a:r>
              <a:rPr lang="en-US" dirty="0" smtClean="0"/>
              <a:t>Susan Davidson</a:t>
            </a:r>
          </a:p>
          <a:p>
            <a:pPr algn="r">
              <a:buNone/>
            </a:pPr>
            <a:r>
              <a:rPr lang="en-US" dirty="0" smtClean="0"/>
              <a:t>Service Desk Manager</a:t>
            </a:r>
          </a:p>
          <a:p>
            <a:endParaRPr lang="en-US" dirty="0"/>
          </a:p>
        </p:txBody>
      </p:sp>
      <p:sp>
        <p:nvSpPr>
          <p:cNvPr id="4" name="Slide Number Placeholder 3"/>
          <p:cNvSpPr>
            <a:spLocks noGrp="1"/>
          </p:cNvSpPr>
          <p:nvPr>
            <p:ph type="sldNum" sz="quarter" idx="10"/>
          </p:nvPr>
        </p:nvSpPr>
        <p:spPr/>
        <p:txBody>
          <a:bodyPr/>
          <a:lstStyle/>
          <a:p>
            <a:fld id="{32AA3887-2013-46B3-818C-3B6C96E05700}" type="slidenum">
              <a:rPr lang="en-US" smtClean="0"/>
              <a:pPr/>
              <a:t>27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t>The call center informs the attendee list of immediate issues and outages and what is being done at this time to resolve those issues.  There is also the ability to chat with others to clarify issues.  The chart informs us quickly of the volume of the calls and keeps us up to date at a glance.    The URLs listed quickly guide support to the correct location for a specific answer.  The list of experts and their phone numbers is ideal for contacting the right person for a specific issue.  The benefits of having all of this information in one location creates efficiency in our support staff and improves our ability to resolve issues. </a:t>
            </a:r>
          </a:p>
          <a:p>
            <a:pPr algn="r">
              <a:buNone/>
            </a:pPr>
            <a:r>
              <a:rPr lang="en-US" dirty="0" smtClean="0"/>
              <a:t> </a:t>
            </a:r>
          </a:p>
          <a:p>
            <a:pPr algn="r">
              <a:buNone/>
            </a:pPr>
            <a:r>
              <a:rPr lang="en-US" b="1" dirty="0" smtClean="0"/>
              <a:t>Faye Buckley</a:t>
            </a:r>
            <a:endParaRPr lang="en-US" dirty="0" smtClean="0"/>
          </a:p>
          <a:p>
            <a:pPr algn="r">
              <a:buNone/>
            </a:pPr>
            <a:r>
              <a:rPr lang="en-US" dirty="0" smtClean="0"/>
              <a:t>Blackboard Support Specialist</a:t>
            </a:r>
          </a:p>
          <a:p>
            <a:endParaRPr lang="en-US" dirty="0"/>
          </a:p>
        </p:txBody>
      </p:sp>
      <p:sp>
        <p:nvSpPr>
          <p:cNvPr id="4" name="Slide Number Placeholder 3"/>
          <p:cNvSpPr>
            <a:spLocks noGrp="1"/>
          </p:cNvSpPr>
          <p:nvPr>
            <p:ph type="sldNum" sz="quarter" idx="10"/>
          </p:nvPr>
        </p:nvSpPr>
        <p:spPr/>
        <p:txBody>
          <a:bodyPr/>
          <a:lstStyle/>
          <a:p>
            <a:fld id="{32AA3887-2013-46B3-818C-3B6C96E05700}" type="slidenum">
              <a:rPr lang="en-US" smtClean="0"/>
              <a:pPr/>
              <a:t>28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F29058-828D-4F0A-B29D-8FA713EADE84}" type="slidenum">
              <a:rPr lang="en-US"/>
              <a:pPr/>
              <a:t>30</a:t>
            </a:fld>
            <a:endParaRPr 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r>
              <a:rPr lang="en-US"/>
              <a:t>New Course Development</a:t>
            </a:r>
          </a:p>
          <a:p>
            <a:endParaRPr lang="en-US"/>
          </a:p>
          <a:p>
            <a:r>
              <a:rPr lang="en-US"/>
              <a:t>New Course – 1</a:t>
            </a:r>
            <a:r>
              <a:rPr lang="en-US" baseline="30000"/>
              <a:t>st</a:t>
            </a:r>
            <a:r>
              <a:rPr lang="en-US"/>
              <a:t> offering</a:t>
            </a:r>
          </a:p>
          <a:p>
            <a:endParaRPr lang="en-US"/>
          </a:p>
          <a:p>
            <a:r>
              <a:rPr lang="en-US"/>
              <a:t>Course Maintenance</a:t>
            </a:r>
          </a:p>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Live Demo</a:t>
            </a:r>
            <a:r>
              <a:rPr lang="en-US" baseline="0" dirty="0" smtClean="0"/>
              <a:t> is after the Lessons Learned &amp; Handout</a:t>
            </a:r>
            <a:endParaRPr lang="en-US" dirty="0"/>
          </a:p>
        </p:txBody>
      </p:sp>
      <p:sp>
        <p:nvSpPr>
          <p:cNvPr id="4" name="Slide Number Placeholder 3"/>
          <p:cNvSpPr>
            <a:spLocks noGrp="1"/>
          </p:cNvSpPr>
          <p:nvPr>
            <p:ph type="sldNum" sz="quarter" idx="10"/>
          </p:nvPr>
        </p:nvSpPr>
        <p:spPr/>
        <p:txBody>
          <a:bodyPr/>
          <a:lstStyle/>
          <a:p>
            <a:fld id="{32AA3887-2013-46B3-818C-3B6C96E05700}" type="slidenum">
              <a:rPr lang="en-US" smtClean="0"/>
              <a:pPr/>
              <a:t>31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What kinds of collaboration tools does your institution already license? How can you leverage these tools for support communication?</a:t>
            </a:r>
            <a:endParaRPr lang="en-US" dirty="0"/>
          </a:p>
        </p:txBody>
      </p:sp>
      <p:sp>
        <p:nvSpPr>
          <p:cNvPr id="4" name="Slide Number Placeholder 3"/>
          <p:cNvSpPr>
            <a:spLocks noGrp="1"/>
          </p:cNvSpPr>
          <p:nvPr>
            <p:ph type="sldNum" sz="quarter" idx="10"/>
          </p:nvPr>
        </p:nvSpPr>
        <p:spPr/>
        <p:txBody>
          <a:bodyPr/>
          <a:lstStyle/>
          <a:p>
            <a:fld id="{32AA3887-2013-46B3-818C-3B6C96E05700}" type="slidenum">
              <a:rPr lang="en-US" smtClean="0"/>
              <a:pPr/>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TSPs</a:t>
            </a:r>
            <a:r>
              <a:rPr lang="en-US" baseline="0" dirty="0" smtClean="0"/>
              <a:t>  - Departmental support (% of their job) work with Consultants</a:t>
            </a:r>
          </a:p>
          <a:p>
            <a:pPr>
              <a:buFont typeface="Arial" pitchFamily="34" charset="0"/>
              <a:buChar char="•"/>
            </a:pPr>
            <a:r>
              <a:rPr lang="en-US" baseline="0" dirty="0" smtClean="0"/>
              <a:t>We provide training; access to higher level support personnel; access to perform IT administrative tasks; tools ; Community</a:t>
            </a:r>
          </a:p>
          <a:p>
            <a:pPr>
              <a:buFont typeface="Arial" pitchFamily="34" charset="0"/>
              <a:buChar char="•"/>
            </a:pPr>
            <a:endParaRPr lang="en-US" baseline="0" dirty="0" smtClean="0"/>
          </a:p>
          <a:p>
            <a:pPr>
              <a:buFont typeface="Arial" pitchFamily="34" charset="0"/>
              <a:buNone/>
            </a:pPr>
            <a:r>
              <a:rPr lang="en-US" baseline="0" dirty="0" smtClean="0"/>
              <a:t>Tech support contact – job has nothing to do with IT – they ID problems AND make connections with the right support staff</a:t>
            </a:r>
            <a:endParaRPr lang="en-US" dirty="0" smtClean="0"/>
          </a:p>
        </p:txBody>
      </p:sp>
      <p:sp>
        <p:nvSpPr>
          <p:cNvPr id="4" name="Slide Number Placeholder 3"/>
          <p:cNvSpPr>
            <a:spLocks noGrp="1"/>
          </p:cNvSpPr>
          <p:nvPr>
            <p:ph type="sldNum" sz="quarter" idx="10"/>
          </p:nvPr>
        </p:nvSpPr>
        <p:spPr/>
        <p:txBody>
          <a:bodyPr/>
          <a:lstStyle/>
          <a:p>
            <a:fld id="{32AA3887-2013-46B3-818C-3B6C96E05700}" type="slidenum">
              <a:rPr lang="en-US" smtClean="0"/>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Bring up the live Situation</a:t>
            </a:r>
            <a:r>
              <a:rPr lang="en-US" baseline="0" dirty="0" smtClean="0"/>
              <a:t> Room </a:t>
            </a:r>
            <a:r>
              <a:rPr lang="en-US" baseline="0" smtClean="0"/>
              <a:t>- Bobby</a:t>
            </a:r>
            <a:endParaRPr lang="en-US"/>
          </a:p>
        </p:txBody>
      </p:sp>
      <p:sp>
        <p:nvSpPr>
          <p:cNvPr id="4" name="Slide Number Placeholder 3"/>
          <p:cNvSpPr>
            <a:spLocks noGrp="1"/>
          </p:cNvSpPr>
          <p:nvPr>
            <p:ph type="sldNum" sz="quarter" idx="10"/>
          </p:nvPr>
        </p:nvSpPr>
        <p:spPr/>
        <p:txBody>
          <a:bodyPr/>
          <a:lstStyle/>
          <a:p>
            <a:fld id="{32AA3887-2013-46B3-818C-3B6C96E05700}" type="slidenum">
              <a:rPr lang="en-US" smtClean="0"/>
              <a:pPr/>
              <a:t>34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F8F236-CE9E-412A-A060-C7AF01960124}" type="slidenum">
              <a:rPr lang="en-US"/>
              <a:pPr/>
              <a:t>6</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en-US"/>
              <a:t>New Course Development</a:t>
            </a:r>
          </a:p>
          <a:p>
            <a:endParaRPr lang="en-US"/>
          </a:p>
          <a:p>
            <a:r>
              <a:rPr lang="en-US"/>
              <a:t>New Course – 1</a:t>
            </a:r>
            <a:r>
              <a:rPr lang="en-US" baseline="30000"/>
              <a:t>st</a:t>
            </a:r>
            <a:r>
              <a:rPr lang="en-US"/>
              <a:t> offering</a:t>
            </a:r>
          </a:p>
          <a:p>
            <a:endParaRPr lang="en-US"/>
          </a:p>
          <a:p>
            <a:r>
              <a:rPr lang="en-US"/>
              <a:t>Course Maintenance</a:t>
            </a: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thought</a:t>
            </a:r>
            <a:r>
              <a:rPr lang="en-US" baseline="0" dirty="0" smtClean="0"/>
              <a:t> was a physical room with several staff and tools assigned to it. </a:t>
            </a:r>
            <a:r>
              <a:rPr lang="en-US" dirty="0" smtClean="0"/>
              <a:t>Several</a:t>
            </a:r>
            <a:r>
              <a:rPr lang="en-US" baseline="0" dirty="0" smtClean="0"/>
              <a:t> “men” named it a War room but “Situation Room” was suggested by Katherine </a:t>
            </a:r>
            <a:r>
              <a:rPr lang="en-US" baseline="0" dirty="0" err="1" smtClean="0"/>
              <a:t>Doberenen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2AA3887-2013-46B3-818C-3B6C96E05700}"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EEB593-DDA2-46E6-B9E0-050D04D365CA}" type="slidenum">
              <a:rPr lang="en-US"/>
              <a:pPr/>
              <a:t>8</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US"/>
              <a:t>Creating a process to support the design and delivery of a new course </a:t>
            </a:r>
          </a:p>
          <a:p>
            <a:r>
              <a:rPr lang="en-US"/>
              <a:t>AND updates to existing courses</a:t>
            </a:r>
          </a:p>
          <a:p>
            <a:r>
              <a:rPr lang="en-US"/>
              <a:t>Clarifying that we’re talking about development process/ NOT the instructional process</a:t>
            </a:r>
          </a:p>
          <a:p>
            <a:r>
              <a:rPr lang="en-US"/>
              <a:t>To ensure consistency of the development process</a:t>
            </a:r>
          </a:p>
          <a:p>
            <a:r>
              <a:rPr lang="en-US"/>
              <a:t>Melissa is going to take you through an exercise to help you begin to define that process</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F29058-828D-4F0A-B29D-8FA713EADE84}" type="slidenum">
              <a:rPr lang="en-US"/>
              <a:pPr/>
              <a:t>10</a:t>
            </a:fld>
            <a:endParaRPr 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Arial" pitchFamily="34" charset="0"/>
                <a:cs typeface="Arial" pitchFamily="34" charset="0"/>
              </a:rPr>
              <a:t>Dashboard: Carla &amp; Brandon login for status/ track individual progress</a:t>
            </a:r>
          </a:p>
          <a:p>
            <a:endParaRPr lang="en-US" dirty="0"/>
          </a:p>
          <a:p>
            <a:endParaRPr lang="en-US" dirty="0"/>
          </a:p>
          <a:p>
            <a:r>
              <a:rPr lang="en-US" dirty="0"/>
              <a:t>New Course – 1</a:t>
            </a:r>
            <a:r>
              <a:rPr lang="en-US" baseline="30000" dirty="0"/>
              <a:t>st</a:t>
            </a:r>
            <a:r>
              <a:rPr lang="en-US" dirty="0"/>
              <a:t> offering</a:t>
            </a:r>
          </a:p>
          <a:p>
            <a:endParaRPr lang="en-US" dirty="0"/>
          </a:p>
          <a:p>
            <a:r>
              <a:rPr lang="en-US" dirty="0"/>
              <a:t>Course Maintenance</a:t>
            </a:r>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F29058-828D-4F0A-B29D-8FA713EADE84}" type="slidenum">
              <a:rPr lang="en-US"/>
              <a:pPr/>
              <a:t>11</a:t>
            </a:fld>
            <a:endParaRPr 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r>
              <a:rPr lang="en-US" dirty="0"/>
              <a:t>New Course Development</a:t>
            </a:r>
          </a:p>
          <a:p>
            <a:r>
              <a:rPr lang="en-US" dirty="0" smtClean="0"/>
              <a:t>1255 migrations</a:t>
            </a:r>
            <a:r>
              <a:rPr lang="en-US" baseline="0" dirty="0" smtClean="0"/>
              <a:t> to date </a:t>
            </a:r>
            <a:r>
              <a:rPr lang="en-US" dirty="0" smtClean="0"/>
              <a:t>(in</a:t>
            </a:r>
            <a:r>
              <a:rPr lang="en-US" baseline="0" dirty="0" smtClean="0"/>
              <a:t> 11 months, </a:t>
            </a:r>
            <a:r>
              <a:rPr lang="en-US" dirty="0" smtClean="0"/>
              <a:t>May</a:t>
            </a:r>
            <a:r>
              <a:rPr lang="en-US" baseline="0" dirty="0" smtClean="0"/>
              <a:t> 30</a:t>
            </a:r>
            <a:r>
              <a:rPr lang="en-US" baseline="30000" dirty="0" smtClean="0"/>
              <a:t>th</a:t>
            </a:r>
            <a:r>
              <a:rPr lang="en-US" baseline="0" dirty="0" smtClean="0"/>
              <a:t>)</a:t>
            </a:r>
            <a:endParaRPr lang="en-US" dirty="0"/>
          </a:p>
          <a:p>
            <a:r>
              <a:rPr lang="en-US" dirty="0"/>
              <a:t>New Course – 1</a:t>
            </a:r>
            <a:r>
              <a:rPr lang="en-US" baseline="30000" dirty="0"/>
              <a:t>st</a:t>
            </a:r>
            <a:r>
              <a:rPr lang="en-US" dirty="0"/>
              <a:t> offering</a:t>
            </a:r>
          </a:p>
          <a:p>
            <a:endParaRPr lang="en-US" dirty="0"/>
          </a:p>
          <a:p>
            <a:r>
              <a:rPr lang="en-US" dirty="0"/>
              <a:t>Course Maintenance</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F29058-828D-4F0A-B29D-8FA713EADE84}" type="slidenum">
              <a:rPr lang="en-US"/>
              <a:pPr/>
              <a:t>12</a:t>
            </a:fld>
            <a:endParaRPr 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Arial" pitchFamily="34" charset="0"/>
                <a:cs typeface="Arial" pitchFamily="34" charset="0"/>
              </a:rPr>
              <a:t>Dashboard: Carla &amp; Brandon login for status/ track individual progress</a:t>
            </a:r>
          </a:p>
          <a:p>
            <a:endParaRPr lang="en-US" dirty="0"/>
          </a:p>
          <a:p>
            <a:endParaRPr lang="en-US" dirty="0"/>
          </a:p>
          <a:p>
            <a:r>
              <a:rPr lang="en-US" dirty="0"/>
              <a:t>New Course – 1</a:t>
            </a:r>
            <a:r>
              <a:rPr lang="en-US" baseline="30000" dirty="0"/>
              <a:t>st</a:t>
            </a:r>
            <a:r>
              <a:rPr lang="en-US" dirty="0"/>
              <a:t> offering</a:t>
            </a:r>
          </a:p>
          <a:p>
            <a:endParaRPr lang="en-US" dirty="0"/>
          </a:p>
          <a:p>
            <a:r>
              <a:rPr lang="en-US" dirty="0"/>
              <a:t>Course Maintenance</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Fill with food and</a:t>
            </a:r>
            <a:r>
              <a:rPr lang="en-US" baseline="0" dirty="0" smtClean="0"/>
              <a:t> snacks. Staff really bonded in the process.</a:t>
            </a:r>
            <a:endParaRPr lang="en-US" dirty="0"/>
          </a:p>
        </p:txBody>
      </p:sp>
      <p:sp>
        <p:nvSpPr>
          <p:cNvPr id="4" name="Slide Number Placeholder 3"/>
          <p:cNvSpPr>
            <a:spLocks noGrp="1"/>
          </p:cNvSpPr>
          <p:nvPr>
            <p:ph type="sldNum" sz="quarter" idx="10"/>
          </p:nvPr>
        </p:nvSpPr>
        <p:spPr/>
        <p:txBody>
          <a:bodyPr/>
          <a:lstStyle/>
          <a:p>
            <a:fld id="{32AA3887-2013-46B3-818C-3B6C96E05700}"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743200" y="1371600"/>
            <a:ext cx="6248400" cy="1066800"/>
          </a:xfrm>
        </p:spPr>
        <p:txBody>
          <a:bodyPr/>
          <a:lstStyle>
            <a:lvl1pPr>
              <a:defRPr sz="3200"/>
            </a:lvl1pPr>
          </a:lstStyle>
          <a:p>
            <a:r>
              <a:rPr lang="en-US"/>
              <a:t>Click to edit Master title style</a:t>
            </a:r>
          </a:p>
        </p:txBody>
      </p:sp>
      <p:sp>
        <p:nvSpPr>
          <p:cNvPr id="5123" name="Rectangle 3"/>
          <p:cNvSpPr>
            <a:spLocks noGrp="1" noChangeArrowheads="1"/>
          </p:cNvSpPr>
          <p:nvPr>
            <p:ph type="subTitle" idx="1"/>
          </p:nvPr>
        </p:nvSpPr>
        <p:spPr>
          <a:xfrm>
            <a:off x="2971800" y="2590800"/>
            <a:ext cx="5943600" cy="457200"/>
          </a:xfrm>
        </p:spPr>
        <p:txBody>
          <a:bodyPr/>
          <a:lstStyle>
            <a:lvl1pPr marL="0" indent="0" algn="ctr">
              <a:buFontTx/>
              <a:buNone/>
              <a:defRPr sz="2800"/>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3810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7526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fontAlgn="base">
        <a:spcBef>
          <a:spcPct val="0"/>
        </a:spcBef>
        <a:spcAft>
          <a:spcPct val="0"/>
        </a:spcAft>
        <a:defRPr sz="3600">
          <a:solidFill>
            <a:schemeClr val="bg1"/>
          </a:solidFill>
          <a:latin typeface="+mj-lt"/>
          <a:ea typeface="+mj-ea"/>
          <a:cs typeface="+mj-cs"/>
        </a:defRPr>
      </a:lvl1pPr>
      <a:lvl2pPr algn="ctr" rtl="0" fontAlgn="base">
        <a:spcBef>
          <a:spcPct val="0"/>
        </a:spcBef>
        <a:spcAft>
          <a:spcPct val="0"/>
        </a:spcAft>
        <a:defRPr sz="3600">
          <a:solidFill>
            <a:schemeClr val="bg1"/>
          </a:solidFill>
          <a:latin typeface="Century Gothic" pitchFamily="34" charset="0"/>
        </a:defRPr>
      </a:lvl2pPr>
      <a:lvl3pPr algn="ctr" rtl="0" fontAlgn="base">
        <a:spcBef>
          <a:spcPct val="0"/>
        </a:spcBef>
        <a:spcAft>
          <a:spcPct val="0"/>
        </a:spcAft>
        <a:defRPr sz="3600">
          <a:solidFill>
            <a:schemeClr val="bg1"/>
          </a:solidFill>
          <a:latin typeface="Century Gothic" pitchFamily="34" charset="0"/>
        </a:defRPr>
      </a:lvl3pPr>
      <a:lvl4pPr algn="ctr" rtl="0" fontAlgn="base">
        <a:spcBef>
          <a:spcPct val="0"/>
        </a:spcBef>
        <a:spcAft>
          <a:spcPct val="0"/>
        </a:spcAft>
        <a:defRPr sz="3600">
          <a:solidFill>
            <a:schemeClr val="bg1"/>
          </a:solidFill>
          <a:latin typeface="Century Gothic" pitchFamily="34" charset="0"/>
        </a:defRPr>
      </a:lvl4pPr>
      <a:lvl5pPr algn="ctr" rtl="0" fontAlgn="base">
        <a:spcBef>
          <a:spcPct val="0"/>
        </a:spcBef>
        <a:spcAft>
          <a:spcPct val="0"/>
        </a:spcAft>
        <a:defRPr sz="3600">
          <a:solidFill>
            <a:schemeClr val="bg1"/>
          </a:solidFill>
          <a:latin typeface="Century Gothic" pitchFamily="34" charset="0"/>
        </a:defRPr>
      </a:lvl5pPr>
      <a:lvl6pPr marL="457200" algn="ctr" rtl="0" fontAlgn="base">
        <a:spcBef>
          <a:spcPct val="0"/>
        </a:spcBef>
        <a:spcAft>
          <a:spcPct val="0"/>
        </a:spcAft>
        <a:defRPr sz="3600">
          <a:solidFill>
            <a:schemeClr val="bg1"/>
          </a:solidFill>
          <a:latin typeface="Century Gothic" pitchFamily="34" charset="0"/>
        </a:defRPr>
      </a:lvl6pPr>
      <a:lvl7pPr marL="914400" algn="ctr" rtl="0" fontAlgn="base">
        <a:spcBef>
          <a:spcPct val="0"/>
        </a:spcBef>
        <a:spcAft>
          <a:spcPct val="0"/>
        </a:spcAft>
        <a:defRPr sz="3600">
          <a:solidFill>
            <a:schemeClr val="bg1"/>
          </a:solidFill>
          <a:latin typeface="Century Gothic" pitchFamily="34" charset="0"/>
        </a:defRPr>
      </a:lvl7pPr>
      <a:lvl8pPr marL="1371600" algn="ctr" rtl="0" fontAlgn="base">
        <a:spcBef>
          <a:spcPct val="0"/>
        </a:spcBef>
        <a:spcAft>
          <a:spcPct val="0"/>
        </a:spcAft>
        <a:defRPr sz="3600">
          <a:solidFill>
            <a:schemeClr val="bg1"/>
          </a:solidFill>
          <a:latin typeface="Century Gothic" pitchFamily="34" charset="0"/>
        </a:defRPr>
      </a:lvl8pPr>
      <a:lvl9pPr marL="1828800" algn="ctr" rtl="0" fontAlgn="base">
        <a:spcBef>
          <a:spcPct val="0"/>
        </a:spcBef>
        <a:spcAft>
          <a:spcPct val="0"/>
        </a:spcAft>
        <a:defRPr sz="3600">
          <a:solidFill>
            <a:schemeClr val="bg1"/>
          </a:solidFill>
          <a:latin typeface="Century Gothic" pitchFamily="34"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ccit.clemson.edu/support/outlook/menu/"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 y="1202115"/>
            <a:ext cx="8991600" cy="762000"/>
          </a:xfrm>
        </p:spPr>
        <p:txBody>
          <a:bodyPr anchor="t"/>
          <a:lstStyle/>
          <a:p>
            <a:r>
              <a:rPr lang="en-US" sz="3600" b="1" dirty="0" smtClean="0">
                <a:latin typeface="Arial" pitchFamily="34" charset="0"/>
                <a:cs typeface="Arial" pitchFamily="34" charset="0"/>
              </a:rPr>
              <a:t>The Situation Room: A Case Study</a:t>
            </a:r>
            <a:endParaRPr lang="en-US" sz="3600" b="1" dirty="0">
              <a:latin typeface="Arial" pitchFamily="34" charset="0"/>
              <a:cs typeface="Arial" pitchFamily="34" charset="0"/>
            </a:endParaRPr>
          </a:p>
        </p:txBody>
      </p:sp>
      <p:sp>
        <p:nvSpPr>
          <p:cNvPr id="2051" name="Rectangle 3"/>
          <p:cNvSpPr>
            <a:spLocks noGrp="1" noChangeArrowheads="1"/>
          </p:cNvSpPr>
          <p:nvPr>
            <p:ph type="subTitle" idx="1"/>
          </p:nvPr>
        </p:nvSpPr>
        <p:spPr>
          <a:xfrm>
            <a:off x="3886200" y="3124200"/>
            <a:ext cx="4724400" cy="2514600"/>
          </a:xfrm>
        </p:spPr>
        <p:txBody>
          <a:bodyPr/>
          <a:lstStyle/>
          <a:p>
            <a:pPr algn="l">
              <a:lnSpc>
                <a:spcPct val="90000"/>
              </a:lnSpc>
            </a:pPr>
            <a:r>
              <a:rPr lang="en-US" sz="2400" b="1" dirty="0" smtClean="0">
                <a:latin typeface="Arial" pitchFamily="34" charset="0"/>
                <a:cs typeface="Arial" pitchFamily="34" charset="0"/>
              </a:rPr>
              <a:t>Bobby Clark, Manager</a:t>
            </a:r>
          </a:p>
          <a:p>
            <a:pPr algn="l">
              <a:lnSpc>
                <a:spcPct val="90000"/>
              </a:lnSpc>
            </a:pPr>
            <a:r>
              <a:rPr lang="en-US" sz="2400" b="1" dirty="0" smtClean="0">
                <a:latin typeface="Arial" pitchFamily="34" charset="0"/>
                <a:cs typeface="Arial" pitchFamily="34" charset="0"/>
              </a:rPr>
              <a:t>Customer Support Services</a:t>
            </a:r>
          </a:p>
          <a:p>
            <a:pPr algn="l">
              <a:lnSpc>
                <a:spcPct val="90000"/>
              </a:lnSpc>
            </a:pPr>
            <a:endParaRPr lang="en-US" sz="2400" b="1" dirty="0" smtClean="0">
              <a:latin typeface="Arial" pitchFamily="34" charset="0"/>
              <a:cs typeface="Arial" pitchFamily="34" charset="0"/>
            </a:endParaRPr>
          </a:p>
          <a:p>
            <a:pPr algn="l">
              <a:lnSpc>
                <a:spcPct val="90000"/>
              </a:lnSpc>
            </a:pPr>
            <a:r>
              <a:rPr lang="en-US" sz="2400" b="1" dirty="0" smtClean="0">
                <a:latin typeface="Arial" pitchFamily="34" charset="0"/>
                <a:cs typeface="Arial" pitchFamily="34" charset="0"/>
              </a:rPr>
              <a:t>Kathy </a:t>
            </a:r>
            <a:r>
              <a:rPr lang="en-US" sz="2400" b="1" dirty="0">
                <a:latin typeface="Arial" pitchFamily="34" charset="0"/>
                <a:cs typeface="Arial" pitchFamily="34" charset="0"/>
              </a:rPr>
              <a:t>Hoellen, Director</a:t>
            </a:r>
          </a:p>
          <a:p>
            <a:pPr algn="l">
              <a:lnSpc>
                <a:spcPct val="90000"/>
              </a:lnSpc>
            </a:pPr>
            <a:r>
              <a:rPr lang="en-US" sz="2400" b="1" dirty="0">
                <a:latin typeface="Arial" pitchFamily="34" charset="0"/>
                <a:cs typeface="Arial" pitchFamily="34" charset="0"/>
              </a:rPr>
              <a:t>Teaching &amp; Learning </a:t>
            </a:r>
            <a:r>
              <a:rPr lang="en-US" sz="2400" b="1" dirty="0" smtClean="0">
                <a:latin typeface="Arial" pitchFamily="34" charset="0"/>
                <a:cs typeface="Arial" pitchFamily="34" charset="0"/>
              </a:rPr>
              <a:t>Services</a:t>
            </a:r>
            <a:endParaRPr lang="en-US"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change Briefing cover.png"/>
          <p:cNvPicPr>
            <a:picLocks noChangeAspect="1"/>
          </p:cNvPicPr>
          <p:nvPr/>
        </p:nvPicPr>
        <p:blipFill>
          <a:blip r:embed="rId3"/>
          <a:stretch>
            <a:fillRect/>
          </a:stretch>
        </p:blipFill>
        <p:spPr>
          <a:xfrm>
            <a:off x="4445524" y="457200"/>
            <a:ext cx="4698476" cy="3523857"/>
          </a:xfrm>
          <a:prstGeom prst="rect">
            <a:avLst/>
          </a:prstGeom>
        </p:spPr>
      </p:pic>
      <p:pic>
        <p:nvPicPr>
          <p:cNvPr id="4" name="Picture 3" descr="User Resource Page.png"/>
          <p:cNvPicPr>
            <a:picLocks noChangeAspect="1"/>
          </p:cNvPicPr>
          <p:nvPr/>
        </p:nvPicPr>
        <p:blipFill>
          <a:blip r:embed="rId4"/>
          <a:stretch>
            <a:fillRect/>
          </a:stretch>
        </p:blipFill>
        <p:spPr>
          <a:xfrm>
            <a:off x="4191000" y="1905000"/>
            <a:ext cx="4721412" cy="3962400"/>
          </a:xfrm>
          <a:prstGeom prst="rect">
            <a:avLst/>
          </a:prstGeom>
        </p:spPr>
      </p:pic>
      <p:pic>
        <p:nvPicPr>
          <p:cNvPr id="5" name="Picture 4" descr="dashboard_home.jpg"/>
          <p:cNvPicPr>
            <a:picLocks noChangeAspect="1"/>
          </p:cNvPicPr>
          <p:nvPr/>
        </p:nvPicPr>
        <p:blipFill>
          <a:blip r:embed="rId5"/>
          <a:stretch>
            <a:fillRect/>
          </a:stretch>
        </p:blipFill>
        <p:spPr>
          <a:xfrm>
            <a:off x="4353834" y="3657600"/>
            <a:ext cx="4790166" cy="2971506"/>
          </a:xfrm>
          <a:prstGeom prst="rect">
            <a:avLst/>
          </a:prstGeom>
        </p:spPr>
      </p:pic>
      <p:sp>
        <p:nvSpPr>
          <p:cNvPr id="6" name="TextBox 5"/>
          <p:cNvSpPr txBox="1"/>
          <p:nvPr/>
        </p:nvSpPr>
        <p:spPr>
          <a:xfrm>
            <a:off x="152400" y="1828800"/>
            <a:ext cx="3886200" cy="3416320"/>
          </a:xfrm>
          <a:prstGeom prst="rect">
            <a:avLst/>
          </a:prstGeom>
          <a:noFill/>
        </p:spPr>
        <p:txBody>
          <a:bodyPr wrap="square" rtlCol="0">
            <a:spAutoFit/>
          </a:bodyPr>
          <a:lstStyle/>
          <a:p>
            <a:r>
              <a:rPr lang="en-US" sz="1800" dirty="0" smtClean="0">
                <a:solidFill>
                  <a:schemeClr val="bg1"/>
                </a:solidFill>
              </a:rPr>
              <a:t>We created several resources for implementation:</a:t>
            </a:r>
          </a:p>
          <a:p>
            <a:pPr>
              <a:buFont typeface="Arial" pitchFamily="34" charset="0"/>
              <a:buChar char="•"/>
            </a:pPr>
            <a:endParaRPr lang="en-US" sz="1800" dirty="0" smtClean="0">
              <a:solidFill>
                <a:schemeClr val="bg1"/>
              </a:solidFill>
            </a:endParaRPr>
          </a:p>
          <a:p>
            <a:pPr lvl="1">
              <a:buFont typeface="Arial" pitchFamily="34" charset="0"/>
              <a:buChar char="•"/>
            </a:pPr>
            <a:r>
              <a:rPr lang="en-US" sz="1800" dirty="0" smtClean="0">
                <a:solidFill>
                  <a:schemeClr val="bg1"/>
                </a:solidFill>
              </a:rPr>
              <a:t> Conducted several Support Briefings for Support Staff</a:t>
            </a:r>
            <a:br>
              <a:rPr lang="en-US" sz="1800" dirty="0" smtClean="0">
                <a:solidFill>
                  <a:schemeClr val="bg1"/>
                </a:solidFill>
              </a:rPr>
            </a:br>
            <a:endParaRPr lang="en-US" sz="1800" dirty="0" smtClean="0">
              <a:solidFill>
                <a:schemeClr val="bg1"/>
              </a:solidFill>
            </a:endParaRPr>
          </a:p>
          <a:p>
            <a:pPr lvl="1">
              <a:buFont typeface="Arial" pitchFamily="34" charset="0"/>
              <a:buChar char="•"/>
            </a:pPr>
            <a:r>
              <a:rPr lang="en-US" sz="1800" dirty="0" smtClean="0">
                <a:solidFill>
                  <a:schemeClr val="bg1"/>
                </a:solidFill>
              </a:rPr>
              <a:t> Created User Resources Page for campus</a:t>
            </a:r>
            <a:br>
              <a:rPr lang="en-US" sz="1800" dirty="0" smtClean="0">
                <a:solidFill>
                  <a:schemeClr val="bg1"/>
                </a:solidFill>
              </a:rPr>
            </a:br>
            <a:endParaRPr lang="en-US" sz="1800" dirty="0" smtClean="0">
              <a:solidFill>
                <a:schemeClr val="bg1"/>
              </a:solidFill>
            </a:endParaRPr>
          </a:p>
          <a:p>
            <a:pPr lvl="1">
              <a:buFont typeface="Arial" pitchFamily="34" charset="0"/>
              <a:buChar char="•"/>
            </a:pPr>
            <a:r>
              <a:rPr lang="en-US" sz="1800" dirty="0" smtClean="0">
                <a:solidFill>
                  <a:schemeClr val="bg1"/>
                </a:solidFill>
              </a:rPr>
              <a:t> Index for Support Resources w/ Dashboards, Exchange KB, Best Practices,  &amp; User Survey</a:t>
            </a:r>
            <a:endParaRPr lang="en-US" sz="1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09600" y="381000"/>
            <a:ext cx="7772400" cy="609600"/>
          </a:xfrm>
        </p:spPr>
        <p:txBody>
          <a:bodyPr/>
          <a:lstStyle/>
          <a:p>
            <a:pPr algn="l"/>
            <a:r>
              <a:rPr lang="en-US" dirty="0" smtClean="0">
                <a:latin typeface="Arial" pitchFamily="34" charset="0"/>
                <a:cs typeface="Arial" pitchFamily="34" charset="0"/>
              </a:rPr>
              <a:t>The Results</a:t>
            </a:r>
            <a:endParaRPr lang="en-US" dirty="0">
              <a:latin typeface="Arial" pitchFamily="34" charset="0"/>
              <a:cs typeface="Arial" pitchFamily="34" charset="0"/>
            </a:endParaRPr>
          </a:p>
        </p:txBody>
      </p:sp>
      <p:sp>
        <p:nvSpPr>
          <p:cNvPr id="7" name="Content Placeholder 3"/>
          <p:cNvSpPr>
            <a:spLocks noGrp="1"/>
          </p:cNvSpPr>
          <p:nvPr>
            <p:ph idx="1"/>
          </p:nvPr>
        </p:nvSpPr>
        <p:spPr>
          <a:xfrm>
            <a:off x="152400" y="1905000"/>
            <a:ext cx="4648200" cy="4191000"/>
          </a:xfrm>
        </p:spPr>
        <p:txBody>
          <a:bodyPr/>
          <a:lstStyle/>
          <a:p>
            <a:r>
              <a:rPr lang="en-US" sz="2000" dirty="0" smtClean="0">
                <a:latin typeface="Arial" pitchFamily="34" charset="0"/>
                <a:cs typeface="Arial" pitchFamily="34" charset="0"/>
              </a:rPr>
              <a:t>511 administrative users converted in a 4 day blitz (June 25-29, 2007)</a:t>
            </a:r>
          </a:p>
          <a:p>
            <a:r>
              <a:rPr lang="en-US" sz="2000" dirty="0" smtClean="0">
                <a:latin typeface="Arial" pitchFamily="34" charset="0"/>
                <a:cs typeface="Arial" pitchFamily="34" charset="0"/>
              </a:rPr>
              <a:t>Short turnaround to get personnel up to speed</a:t>
            </a:r>
          </a:p>
          <a:p>
            <a:r>
              <a:rPr lang="en-US" sz="2000" dirty="0" smtClean="0">
                <a:latin typeface="Arial" pitchFamily="34" charset="0"/>
                <a:cs typeface="Arial" pitchFamily="34" charset="0"/>
              </a:rPr>
              <a:t>Reporting to management via website</a:t>
            </a:r>
          </a:p>
          <a:p>
            <a:r>
              <a:rPr lang="en-US" sz="2000" dirty="0" smtClean="0">
                <a:latin typeface="Arial" pitchFamily="34" charset="0"/>
                <a:cs typeface="Arial" pitchFamily="34" charset="0"/>
              </a:rPr>
              <a:t>Positive feedback: personnel &amp; users</a:t>
            </a:r>
          </a:p>
          <a:p>
            <a:endParaRPr lang="en-US" sz="2400" dirty="0" smtClean="0">
              <a:latin typeface="Arial" pitchFamily="34" charset="0"/>
              <a:cs typeface="Arial" pitchFamily="34" charset="0"/>
            </a:endParaRPr>
          </a:p>
          <a:p>
            <a:endParaRPr lang="en-US" sz="2400" dirty="0">
              <a:latin typeface="Arial" pitchFamily="34" charset="0"/>
              <a:cs typeface="Arial" pitchFamily="34" charset="0"/>
            </a:endParaRPr>
          </a:p>
        </p:txBody>
      </p:sp>
      <p:pic>
        <p:nvPicPr>
          <p:cNvPr id="4" name="Picture 3" descr="data.tif"/>
          <p:cNvPicPr>
            <a:picLocks noChangeAspect="1"/>
          </p:cNvPicPr>
          <p:nvPr/>
        </p:nvPicPr>
        <p:blipFill>
          <a:blip r:embed="rId3"/>
          <a:stretch>
            <a:fillRect/>
          </a:stretch>
        </p:blipFill>
        <p:spPr>
          <a:xfrm>
            <a:off x="4800600" y="1447800"/>
            <a:ext cx="4044100" cy="312157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0" y="914400"/>
            <a:ext cx="7772400" cy="609600"/>
          </a:xfrm>
        </p:spPr>
        <p:txBody>
          <a:bodyPr/>
          <a:lstStyle/>
          <a:p>
            <a:pPr algn="l"/>
            <a:r>
              <a:rPr lang="en-US" dirty="0" smtClean="0">
                <a:latin typeface="Arial" pitchFamily="34" charset="0"/>
                <a:cs typeface="Arial" pitchFamily="34" charset="0"/>
              </a:rPr>
              <a:t>The Results - continued</a:t>
            </a:r>
            <a:endParaRPr lang="en-US" dirty="0">
              <a:latin typeface="Arial" pitchFamily="34" charset="0"/>
              <a:cs typeface="Arial" pitchFamily="34" charset="0"/>
            </a:endParaRPr>
          </a:p>
        </p:txBody>
      </p:sp>
      <p:sp>
        <p:nvSpPr>
          <p:cNvPr id="7" name="Content Placeholder 3"/>
          <p:cNvSpPr>
            <a:spLocks noGrp="1"/>
          </p:cNvSpPr>
          <p:nvPr>
            <p:ph idx="1"/>
          </p:nvPr>
        </p:nvSpPr>
        <p:spPr>
          <a:xfrm>
            <a:off x="228600" y="1828800"/>
            <a:ext cx="4267200" cy="3962400"/>
          </a:xfrm>
        </p:spPr>
        <p:txBody>
          <a:bodyPr>
            <a:normAutofit fontScale="92500"/>
          </a:bodyPr>
          <a:lstStyle/>
          <a:p>
            <a:r>
              <a:rPr lang="en-US" sz="2400" dirty="0" smtClean="0">
                <a:latin typeface="Arial" pitchFamily="34" charset="0"/>
                <a:cs typeface="Arial" pitchFamily="34" charset="0"/>
              </a:rPr>
              <a:t>Dashboard: </a:t>
            </a:r>
            <a:r>
              <a:rPr lang="en-US" sz="1400" dirty="0" smtClean="0">
                <a:latin typeface="Arial" pitchFamily="34" charset="0"/>
                <a:cs typeface="Arial" pitchFamily="34" charset="0"/>
                <a:hlinkClick r:id="rId3"/>
              </a:rPr>
              <a:t>http://ccit.clemson.edu/support/outlook/menu/</a:t>
            </a:r>
            <a:endParaRPr lang="en-US" sz="1400" dirty="0" smtClean="0">
              <a:latin typeface="Arial" pitchFamily="34" charset="0"/>
              <a:cs typeface="Arial" pitchFamily="34" charset="0"/>
            </a:endParaRPr>
          </a:p>
          <a:p>
            <a:r>
              <a:rPr lang="en-US" sz="2400" dirty="0" smtClean="0">
                <a:latin typeface="Arial" pitchFamily="34" charset="0"/>
                <a:cs typeface="Arial" pitchFamily="34" charset="0"/>
              </a:rPr>
              <a:t>Support personnel experiences/comments</a:t>
            </a:r>
          </a:p>
          <a:p>
            <a:r>
              <a:rPr lang="en-US" sz="2400" dirty="0" smtClean="0">
                <a:latin typeface="Arial" pitchFamily="34" charset="0"/>
                <a:cs typeface="Arial" pitchFamily="34" charset="0"/>
              </a:rPr>
              <a:t>Keep Mgt Updated</a:t>
            </a:r>
          </a:p>
          <a:p>
            <a:r>
              <a:rPr lang="en-US" sz="2400" dirty="0" smtClean="0">
                <a:latin typeface="Arial" pitchFamily="34" charset="0"/>
                <a:cs typeface="Arial" pitchFamily="34" charset="0"/>
              </a:rPr>
              <a:t>Lessons Learned/importance of after action documentation</a:t>
            </a:r>
          </a:p>
          <a:p>
            <a:r>
              <a:rPr lang="en-US" sz="2400" dirty="0" smtClean="0"/>
              <a:t>As of 6/2 we have migrated ~1255 users. We have  4057 users on Exchange Server.</a:t>
            </a:r>
            <a:endParaRPr lang="en-US" sz="2400" dirty="0" smtClean="0">
              <a:latin typeface="Arial" pitchFamily="34" charset="0"/>
              <a:cs typeface="Arial" pitchFamily="34" charset="0"/>
            </a:endParaRPr>
          </a:p>
        </p:txBody>
      </p:sp>
      <p:pic>
        <p:nvPicPr>
          <p:cNvPr id="4" name="Picture 3" descr="dashboard.jpg"/>
          <p:cNvPicPr>
            <a:picLocks noChangeAspect="1"/>
          </p:cNvPicPr>
          <p:nvPr/>
        </p:nvPicPr>
        <p:blipFill>
          <a:blip r:embed="rId4"/>
          <a:stretch>
            <a:fillRect/>
          </a:stretch>
        </p:blipFill>
        <p:spPr>
          <a:xfrm>
            <a:off x="4876800" y="2133600"/>
            <a:ext cx="4108815" cy="35052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Outlook Implementation </a:t>
            </a:r>
            <a:br>
              <a:rPr lang="en-US" dirty="0" smtClean="0"/>
            </a:br>
            <a:r>
              <a:rPr lang="en-US" dirty="0" smtClean="0"/>
              <a:t>Situation Room</a:t>
            </a:r>
            <a:endParaRPr lang="en-US" dirty="0"/>
          </a:p>
        </p:txBody>
      </p:sp>
      <p:sp>
        <p:nvSpPr>
          <p:cNvPr id="3" name="Content Placeholder 2"/>
          <p:cNvSpPr>
            <a:spLocks noGrp="1"/>
          </p:cNvSpPr>
          <p:nvPr>
            <p:ph idx="1"/>
          </p:nvPr>
        </p:nvSpPr>
        <p:spPr>
          <a:xfrm>
            <a:off x="228600" y="1752600"/>
            <a:ext cx="3429000" cy="4114800"/>
          </a:xfrm>
        </p:spPr>
        <p:txBody>
          <a:bodyPr>
            <a:normAutofit/>
          </a:bodyPr>
          <a:lstStyle/>
          <a:p>
            <a:r>
              <a:rPr lang="en-US" sz="2000" dirty="0" smtClean="0"/>
              <a:t>Staffed a Physical Situation Room (6-7 people) for 4 day blitz.</a:t>
            </a:r>
          </a:p>
          <a:p>
            <a:r>
              <a:rPr lang="en-US" sz="2000" dirty="0" smtClean="0"/>
              <a:t>Monitored Breeze, ticketing Systems, dashboards in the room</a:t>
            </a:r>
          </a:p>
          <a:p>
            <a:r>
              <a:rPr lang="en-US" sz="2000" dirty="0" smtClean="0"/>
              <a:t>We used a Breeze session (chat room, attending pods) just one part of the room.</a:t>
            </a:r>
          </a:p>
          <a:p>
            <a:r>
              <a:rPr lang="en-US" sz="2000" dirty="0" smtClean="0"/>
              <a:t>Required an intense effort for Situation Room </a:t>
            </a:r>
          </a:p>
        </p:txBody>
      </p:sp>
      <p:pic>
        <p:nvPicPr>
          <p:cNvPr id="5" name="Picture 4" descr="Picture 1.png"/>
          <p:cNvPicPr>
            <a:picLocks noChangeAspect="1"/>
          </p:cNvPicPr>
          <p:nvPr/>
        </p:nvPicPr>
        <p:blipFill>
          <a:blip r:embed="rId3"/>
          <a:stretch>
            <a:fillRect/>
          </a:stretch>
        </p:blipFill>
        <p:spPr>
          <a:xfrm>
            <a:off x="3922131" y="1752600"/>
            <a:ext cx="4792670" cy="3581400"/>
          </a:xfrm>
          <a:prstGeom prst="rect">
            <a:avLst/>
          </a:prstGeom>
        </p:spPr>
      </p:pic>
      <p:pic>
        <p:nvPicPr>
          <p:cNvPr id="1027" name="Picture 3" descr="\\.PSF\.Mac\Users\carlc\Desktop\Picture 1.png"/>
          <p:cNvPicPr>
            <a:picLocks noChangeAspect="1" noChangeArrowheads="1"/>
          </p:cNvPicPr>
          <p:nvPr/>
        </p:nvPicPr>
        <p:blipFill>
          <a:blip r:embed="rId4"/>
          <a:srcRect/>
          <a:stretch>
            <a:fillRect/>
          </a:stretch>
        </p:blipFill>
        <p:spPr bwMode="auto">
          <a:xfrm>
            <a:off x="3657600" y="4572000"/>
            <a:ext cx="2869670" cy="186013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772400" cy="1143000"/>
          </a:xfrm>
        </p:spPr>
        <p:txBody>
          <a:bodyPr/>
          <a:lstStyle/>
          <a:p>
            <a:r>
              <a:rPr lang="en-US" dirty="0" smtClean="0"/>
              <a:t>Exchange Implementation’s </a:t>
            </a:r>
            <a:br>
              <a:rPr lang="en-US" dirty="0" smtClean="0"/>
            </a:br>
            <a:r>
              <a:rPr lang="en-US" dirty="0" smtClean="0"/>
              <a:t>Adobe Breeze Session</a:t>
            </a:r>
            <a:endParaRPr lang="en-US" dirty="0"/>
          </a:p>
        </p:txBody>
      </p:sp>
      <p:pic>
        <p:nvPicPr>
          <p:cNvPr id="8" name="Content Placeholder 7" descr="outlook breeze room.tif"/>
          <p:cNvPicPr>
            <a:picLocks noGrp="1" noChangeAspect="1"/>
          </p:cNvPicPr>
          <p:nvPr>
            <p:ph idx="1"/>
          </p:nvPr>
        </p:nvPicPr>
        <p:blipFill>
          <a:blip r:embed="rId2"/>
          <a:stretch>
            <a:fillRect/>
          </a:stretch>
        </p:blipFill>
        <p:spPr>
          <a:xfrm>
            <a:off x="609600" y="1524000"/>
            <a:ext cx="5830949" cy="4114800"/>
          </a:xfrm>
        </p:spPr>
      </p:pic>
      <p:pic>
        <p:nvPicPr>
          <p:cNvPr id="4" name="Picture 2" descr="\\.PSF\.Mac\Users\carlc\Desktop\Picture 2.png"/>
          <p:cNvPicPr>
            <a:picLocks noChangeAspect="1" noChangeArrowheads="1"/>
          </p:cNvPicPr>
          <p:nvPr/>
        </p:nvPicPr>
        <p:blipFill>
          <a:blip r:embed="rId3"/>
          <a:srcRect/>
          <a:stretch>
            <a:fillRect/>
          </a:stretch>
        </p:blipFill>
        <p:spPr bwMode="auto">
          <a:xfrm>
            <a:off x="4953000" y="4038600"/>
            <a:ext cx="3422194" cy="190452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0" y="609600"/>
            <a:ext cx="7772400" cy="1676400"/>
          </a:xfrm>
        </p:spPr>
        <p:txBody>
          <a:bodyPr/>
          <a:lstStyle/>
          <a:p>
            <a:pPr lvl="0" algn="l"/>
            <a:r>
              <a:rPr lang="en-US" dirty="0" smtClean="0">
                <a:latin typeface="Arial" pitchFamily="34" charset="0"/>
                <a:cs typeface="Arial" pitchFamily="34" charset="0"/>
              </a:rPr>
              <a:t>Fall Semester Startup– </a:t>
            </a:r>
            <a:br>
              <a:rPr lang="en-US" dirty="0" smtClean="0">
                <a:latin typeface="Arial" pitchFamily="34" charset="0"/>
                <a:cs typeface="Arial" pitchFamily="34" charset="0"/>
              </a:rPr>
            </a:br>
            <a:r>
              <a:rPr lang="en-US" dirty="0" smtClean="0">
                <a:latin typeface="Arial" pitchFamily="34" charset="0"/>
                <a:cs typeface="Arial" pitchFamily="34" charset="0"/>
              </a:rPr>
              <a:t>Case Study #2</a:t>
            </a:r>
            <a:br>
              <a:rPr lang="en-US" dirty="0" smtClean="0">
                <a:latin typeface="Arial" pitchFamily="34" charset="0"/>
                <a:cs typeface="Arial" pitchFamily="34" charset="0"/>
              </a:rPr>
            </a:br>
            <a:endParaRPr lang="en-US" dirty="0">
              <a:latin typeface="Arial" pitchFamily="34" charset="0"/>
              <a:cs typeface="Arial" pitchFamily="34" charset="0"/>
            </a:endParaRPr>
          </a:p>
        </p:txBody>
      </p:sp>
      <p:sp>
        <p:nvSpPr>
          <p:cNvPr id="7" name="Content Placeholder 3"/>
          <p:cNvSpPr>
            <a:spLocks noGrp="1"/>
          </p:cNvSpPr>
          <p:nvPr>
            <p:ph idx="1"/>
          </p:nvPr>
        </p:nvSpPr>
        <p:spPr>
          <a:xfrm>
            <a:off x="1447800" y="2819400"/>
            <a:ext cx="7010400" cy="2819400"/>
          </a:xfrm>
        </p:spPr>
        <p:txBody>
          <a:bodyPr/>
          <a:lstStyle/>
          <a:p>
            <a:r>
              <a:rPr lang="en-US" sz="2400" dirty="0" smtClean="0">
                <a:latin typeface="Arial" pitchFamily="34" charset="0"/>
                <a:cs typeface="Arial" pitchFamily="34" charset="0"/>
              </a:rPr>
              <a:t>Track # student supported</a:t>
            </a:r>
          </a:p>
          <a:p>
            <a:r>
              <a:rPr lang="en-US" sz="2400" dirty="0" smtClean="0">
                <a:latin typeface="Arial" pitchFamily="34" charset="0"/>
                <a:cs typeface="Arial" pitchFamily="34" charset="0"/>
              </a:rPr>
              <a:t>Track time to resolve issues</a:t>
            </a:r>
          </a:p>
          <a:p>
            <a:r>
              <a:rPr lang="en-US" sz="2400" dirty="0" smtClean="0">
                <a:latin typeface="Arial" pitchFamily="34" charset="0"/>
                <a:cs typeface="Arial" pitchFamily="34" charset="0"/>
              </a:rPr>
              <a:t>Other support areas get involved</a:t>
            </a:r>
          </a:p>
          <a:p>
            <a:pPr lvl="1"/>
            <a:r>
              <a:rPr lang="en-US" sz="2000" dirty="0" smtClean="0">
                <a:latin typeface="Arial" pitchFamily="34" charset="0"/>
                <a:cs typeface="Arial" pitchFamily="34" charset="0"/>
              </a:rPr>
              <a:t>PC Repair</a:t>
            </a:r>
          </a:p>
          <a:p>
            <a:pPr lvl="1"/>
            <a:r>
              <a:rPr lang="en-US" sz="2000" dirty="0" smtClean="0">
                <a:latin typeface="Arial" pitchFamily="34" charset="0"/>
                <a:cs typeface="Arial" pitchFamily="34" charset="0"/>
              </a:rPr>
              <a:t>Blackboard Support</a:t>
            </a:r>
          </a:p>
          <a:p>
            <a:pPr lvl="1"/>
            <a:r>
              <a:rPr lang="en-US" sz="2000" dirty="0" smtClean="0">
                <a:latin typeface="Arial" pitchFamily="34" charset="0"/>
                <a:cs typeface="Arial" pitchFamily="34" charset="0"/>
              </a:rPr>
              <a:t>Consultants and TSPs</a:t>
            </a:r>
            <a:br>
              <a:rPr lang="en-US" sz="2000" dirty="0" smtClean="0">
                <a:latin typeface="Arial" pitchFamily="34" charset="0"/>
                <a:cs typeface="Arial" pitchFamily="34" charset="0"/>
              </a:rPr>
            </a:br>
            <a:r>
              <a:rPr lang="en-US" sz="2000" dirty="0" smtClean="0">
                <a:latin typeface="Arial" pitchFamily="34" charset="0"/>
                <a:cs typeface="Arial" pitchFamily="34" charset="0"/>
              </a:rPr>
              <a:t> for distance support</a:t>
            </a:r>
          </a:p>
        </p:txBody>
      </p:sp>
      <p:pic>
        <p:nvPicPr>
          <p:cNvPr id="4" name="Picture 3" descr="Students_SupportCtr.jpg"/>
          <p:cNvPicPr>
            <a:picLocks noChangeAspect="1"/>
          </p:cNvPicPr>
          <p:nvPr/>
        </p:nvPicPr>
        <p:blipFill>
          <a:blip r:embed="rId3" cstate="print"/>
          <a:stretch>
            <a:fillRect/>
          </a:stretch>
        </p:blipFill>
        <p:spPr>
          <a:xfrm>
            <a:off x="5562600" y="4245430"/>
            <a:ext cx="3352800" cy="224517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676400"/>
            <a:ext cx="3276600" cy="3970318"/>
          </a:xfrm>
          <a:prstGeom prst="rect">
            <a:avLst/>
          </a:prstGeom>
          <a:noFill/>
        </p:spPr>
        <p:txBody>
          <a:bodyPr wrap="square" rtlCol="0">
            <a:spAutoFit/>
          </a:bodyPr>
          <a:lstStyle/>
          <a:p>
            <a:pPr>
              <a:buFont typeface="Arial" pitchFamily="34" charset="0"/>
              <a:buChar char="•"/>
            </a:pPr>
            <a:r>
              <a:rPr lang="en-US" sz="1800" dirty="0" smtClean="0">
                <a:solidFill>
                  <a:schemeClr val="bg1"/>
                </a:solidFill>
              </a:rPr>
              <a:t>Just consolidated  several areas in a single Support Center</a:t>
            </a:r>
          </a:p>
          <a:p>
            <a:pPr>
              <a:buFont typeface="Arial" pitchFamily="34" charset="0"/>
              <a:buChar char="•"/>
            </a:pPr>
            <a:endParaRPr lang="en-US" sz="1800" dirty="0" smtClean="0">
              <a:solidFill>
                <a:schemeClr val="bg1"/>
              </a:solidFill>
            </a:endParaRPr>
          </a:p>
          <a:p>
            <a:pPr>
              <a:buFont typeface="Arial" pitchFamily="34" charset="0"/>
              <a:buChar char="•"/>
            </a:pPr>
            <a:r>
              <a:rPr lang="en-US" sz="1800" dirty="0" smtClean="0">
                <a:solidFill>
                  <a:schemeClr val="bg1"/>
                </a:solidFill>
              </a:rPr>
              <a:t>We have a laptop mandate at Clemson with more than 2500 laptops from new Freshmen.</a:t>
            </a:r>
          </a:p>
          <a:p>
            <a:pPr>
              <a:buFont typeface="Arial" pitchFamily="34" charset="0"/>
              <a:buChar char="•"/>
            </a:pPr>
            <a:endParaRPr lang="en-US" sz="1800" dirty="0" smtClean="0">
              <a:solidFill>
                <a:schemeClr val="bg1"/>
              </a:solidFill>
            </a:endParaRPr>
          </a:p>
          <a:p>
            <a:pPr>
              <a:buFont typeface="Arial" pitchFamily="34" charset="0"/>
              <a:buChar char="•"/>
            </a:pPr>
            <a:r>
              <a:rPr lang="en-US" sz="1800" dirty="0" smtClean="0">
                <a:solidFill>
                  <a:schemeClr val="bg1"/>
                </a:solidFill>
              </a:rPr>
              <a:t>We didn’t any detailed information about the previous startup numbers</a:t>
            </a:r>
          </a:p>
          <a:p>
            <a:pPr>
              <a:buFont typeface="Arial" pitchFamily="34" charset="0"/>
              <a:buChar char="•"/>
            </a:pPr>
            <a:endParaRPr lang="en-US" sz="1800" dirty="0" smtClean="0">
              <a:solidFill>
                <a:schemeClr val="bg1"/>
              </a:solidFill>
            </a:endParaRPr>
          </a:p>
          <a:p>
            <a:pPr>
              <a:buFont typeface="Arial" pitchFamily="34" charset="0"/>
              <a:buChar char="•"/>
            </a:pPr>
            <a:r>
              <a:rPr lang="en-US" sz="1800" dirty="0" smtClean="0">
                <a:solidFill>
                  <a:schemeClr val="bg1"/>
                </a:solidFill>
              </a:rPr>
              <a:t>We target the first two week of the fall Semester</a:t>
            </a:r>
            <a:endParaRPr lang="en-US" sz="1800" dirty="0">
              <a:solidFill>
                <a:schemeClr val="bg1"/>
              </a:solidFill>
            </a:endParaRPr>
          </a:p>
        </p:txBody>
      </p:sp>
      <p:sp>
        <p:nvSpPr>
          <p:cNvPr id="3" name="TextBox 2"/>
          <p:cNvSpPr txBox="1"/>
          <p:nvPr/>
        </p:nvSpPr>
        <p:spPr>
          <a:xfrm>
            <a:off x="0" y="496669"/>
            <a:ext cx="9144000" cy="646331"/>
          </a:xfrm>
          <a:prstGeom prst="rect">
            <a:avLst/>
          </a:prstGeom>
          <a:noFill/>
        </p:spPr>
        <p:txBody>
          <a:bodyPr wrap="square" rtlCol="0">
            <a:spAutoFit/>
          </a:bodyPr>
          <a:lstStyle/>
          <a:p>
            <a:pPr algn="ctr"/>
            <a:r>
              <a:rPr lang="en-US" sz="3600" dirty="0" smtClean="0">
                <a:solidFill>
                  <a:schemeClr val="bg1"/>
                </a:solidFill>
              </a:rPr>
              <a:t>Fall Semester 2007 Startup</a:t>
            </a:r>
            <a:endParaRPr lang="en-US" sz="3600" dirty="0">
              <a:solidFill>
                <a:schemeClr val="bg1"/>
              </a:solidFill>
            </a:endParaRPr>
          </a:p>
        </p:txBody>
      </p:sp>
      <p:pic>
        <p:nvPicPr>
          <p:cNvPr id="1026" name="Picture 2" descr="\\.PSF\.Mac\Users\carlc\Desktop\Layout of Support Center.png"/>
          <p:cNvPicPr>
            <a:picLocks noChangeAspect="1" noChangeArrowheads="1"/>
          </p:cNvPicPr>
          <p:nvPr/>
        </p:nvPicPr>
        <p:blipFill>
          <a:blip r:embed="rId3"/>
          <a:srcRect/>
          <a:stretch>
            <a:fillRect/>
          </a:stretch>
        </p:blipFill>
        <p:spPr bwMode="auto">
          <a:xfrm>
            <a:off x="3733800" y="1752600"/>
            <a:ext cx="5003714" cy="43434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em Arrival Orgn.tif"/>
          <p:cNvPicPr>
            <a:picLocks noChangeAspect="1"/>
          </p:cNvPicPr>
          <p:nvPr/>
        </p:nvPicPr>
        <p:blipFill>
          <a:blip r:embed="rId2"/>
          <a:stretch>
            <a:fillRect/>
          </a:stretch>
        </p:blipFill>
        <p:spPr>
          <a:xfrm>
            <a:off x="228600" y="239953"/>
            <a:ext cx="8534400" cy="6408429"/>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em Arrival updated.tif"/>
          <p:cNvPicPr>
            <a:picLocks noGrp="1" noChangeAspect="1"/>
          </p:cNvPicPr>
          <p:nvPr>
            <p:ph idx="1"/>
          </p:nvPr>
        </p:nvPicPr>
        <p:blipFill>
          <a:blip r:embed="rId2"/>
          <a:stretch>
            <a:fillRect/>
          </a:stretch>
        </p:blipFill>
        <p:spPr>
          <a:xfrm>
            <a:off x="228600" y="228599"/>
            <a:ext cx="8534400" cy="6405869"/>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Breakout for Situation Room.tif"/>
          <p:cNvPicPr>
            <a:picLocks noGrp="1" noChangeAspect="1"/>
          </p:cNvPicPr>
          <p:nvPr>
            <p:ph idx="1"/>
          </p:nvPr>
        </p:nvPicPr>
        <p:blipFill>
          <a:blip r:embed="rId2"/>
          <a:stretch>
            <a:fillRect/>
          </a:stretch>
        </p:blipFill>
        <p:spPr>
          <a:xfrm>
            <a:off x="228600" y="228600"/>
            <a:ext cx="8504065" cy="64008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Clemson University</a:t>
            </a:r>
          </a:p>
          <a:p>
            <a:r>
              <a:rPr lang="en-US" dirty="0" smtClean="0"/>
              <a:t>Support Structure</a:t>
            </a:r>
          </a:p>
          <a:p>
            <a:r>
              <a:rPr lang="en-US" dirty="0" smtClean="0"/>
              <a:t>Adobe Connect in Teaching &amp; Learning</a:t>
            </a:r>
          </a:p>
          <a:p>
            <a:r>
              <a:rPr lang="en-US" dirty="0" smtClean="0"/>
              <a:t>What is a Situation Room?</a:t>
            </a:r>
          </a:p>
          <a:p>
            <a:r>
              <a:rPr lang="en-US" dirty="0" smtClean="0"/>
              <a:t>Three Case Studies</a:t>
            </a:r>
          </a:p>
          <a:p>
            <a:r>
              <a:rPr lang="en-US" dirty="0" smtClean="0"/>
              <a:t>Path Ahead</a:t>
            </a:r>
          </a:p>
          <a:p>
            <a:r>
              <a:rPr lang="en-US" dirty="0" smtClean="0"/>
              <a:t>Lessons Learned</a:t>
            </a:r>
          </a:p>
          <a:p>
            <a:r>
              <a:rPr lang="en-US" dirty="0" smtClean="0"/>
              <a:t>Alternative Collaboration Tools</a:t>
            </a:r>
          </a:p>
          <a:p>
            <a:r>
              <a:rPr lang="en-US" dirty="0" smtClean="0"/>
              <a:t>Current </a:t>
            </a:r>
            <a:r>
              <a:rPr lang="en-US" dirty="0" err="1" smtClean="0"/>
              <a:t>CallCenter</a:t>
            </a:r>
            <a:r>
              <a:rPr lang="en-US" dirty="0" smtClean="0"/>
              <a:t> Situation Room</a:t>
            </a:r>
          </a:p>
          <a:p>
            <a:r>
              <a:rPr lang="en-US" dirty="0" smtClean="0"/>
              <a:t>Questions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228601"/>
            <a:ext cx="7543800" cy="5447645"/>
          </a:xfrm>
          <a:prstGeom prst="rect">
            <a:avLst/>
          </a:prstGeom>
          <a:noFill/>
        </p:spPr>
        <p:txBody>
          <a:bodyPr wrap="square" rtlCol="0">
            <a:spAutoFit/>
          </a:bodyPr>
          <a:lstStyle/>
          <a:p>
            <a:r>
              <a:rPr lang="en-US" sz="3600" b="1" dirty="0" smtClean="0">
                <a:solidFill>
                  <a:schemeClr val="bg1"/>
                </a:solidFill>
                <a:latin typeface="Arial" pitchFamily="34" charset="0"/>
                <a:ea typeface="+mj-ea"/>
                <a:cs typeface="Arial" pitchFamily="34" charset="0"/>
              </a:rPr>
              <a:t>Fall 2007</a:t>
            </a:r>
            <a:r>
              <a:rPr lang="en-US" dirty="0" smtClean="0"/>
              <a:t> </a:t>
            </a:r>
          </a:p>
          <a:p>
            <a:r>
              <a:rPr lang="en-US" b="1" dirty="0" smtClean="0">
                <a:solidFill>
                  <a:schemeClr val="bg1"/>
                </a:solidFill>
              </a:rPr>
              <a:t>Support Center snapshots  (August 18 - 30, 2007)</a:t>
            </a:r>
            <a:endParaRPr lang="en-US" dirty="0" smtClean="0">
              <a:solidFill>
                <a:schemeClr val="bg1"/>
              </a:solidFill>
            </a:endParaRPr>
          </a:p>
          <a:p>
            <a:endParaRPr lang="en-US" b="1" dirty="0" smtClean="0">
              <a:solidFill>
                <a:schemeClr val="bg1"/>
              </a:solidFill>
            </a:endParaRPr>
          </a:p>
          <a:p>
            <a:r>
              <a:rPr lang="en-US" u="sng" dirty="0" smtClean="0">
                <a:solidFill>
                  <a:schemeClr val="bg1"/>
                </a:solidFill>
                <a:latin typeface="Arial" pitchFamily="34" charset="0"/>
                <a:cs typeface="Arial" pitchFamily="34" charset="0"/>
              </a:rPr>
              <a:t>Walk-in  / Calls Averages</a:t>
            </a:r>
          </a:p>
          <a:p>
            <a:pPr>
              <a:buFont typeface="Arial" pitchFamily="34" charset="0"/>
              <a:buChar char="•"/>
            </a:pPr>
            <a:r>
              <a:rPr lang="en-US" dirty="0" smtClean="0">
                <a:solidFill>
                  <a:schemeClr val="bg1"/>
                </a:solidFill>
                <a:latin typeface="Arial" pitchFamily="34" charset="0"/>
                <a:cs typeface="Arial" pitchFamily="34" charset="0"/>
              </a:rPr>
              <a:t>10.081 users in line  </a:t>
            </a:r>
            <a:br>
              <a:rPr lang="en-US" dirty="0" smtClean="0">
                <a:solidFill>
                  <a:schemeClr val="bg1"/>
                </a:solidFill>
                <a:latin typeface="Arial" pitchFamily="34" charset="0"/>
                <a:cs typeface="Arial" pitchFamily="34" charset="0"/>
              </a:rPr>
            </a:br>
            <a:r>
              <a:rPr lang="en-US" dirty="0" smtClean="0">
                <a:solidFill>
                  <a:schemeClr val="bg1"/>
                </a:solidFill>
                <a:latin typeface="Arial" pitchFamily="34" charset="0"/>
                <a:cs typeface="Arial" pitchFamily="34" charset="0"/>
              </a:rPr>
              <a:t>	(Max 30 – more would overflow outside)</a:t>
            </a:r>
          </a:p>
          <a:p>
            <a:pPr>
              <a:buFont typeface="Arial" pitchFamily="34" charset="0"/>
              <a:buChar char="•"/>
            </a:pPr>
            <a:r>
              <a:rPr lang="en-US" dirty="0" smtClean="0">
                <a:solidFill>
                  <a:schemeClr val="bg1"/>
                </a:solidFill>
                <a:latin typeface="Arial" pitchFamily="34" charset="0"/>
                <a:cs typeface="Arial" pitchFamily="34" charset="0"/>
              </a:rPr>
              <a:t>.089 calls average on phone  (Max 5)</a:t>
            </a:r>
          </a:p>
          <a:p>
            <a:pPr>
              <a:buFont typeface="Arial" pitchFamily="34" charset="0"/>
              <a:buChar char="•"/>
            </a:pPr>
            <a:r>
              <a:rPr lang="en-US" dirty="0" smtClean="0">
                <a:solidFill>
                  <a:schemeClr val="bg1"/>
                </a:solidFill>
                <a:latin typeface="Arial" pitchFamily="34" charset="0"/>
                <a:cs typeface="Arial" pitchFamily="34" charset="0"/>
              </a:rPr>
              <a:t>35.674 laptops being supported  (40 Max)</a:t>
            </a:r>
          </a:p>
          <a:p>
            <a:endParaRPr lang="en-US" dirty="0" smtClean="0">
              <a:solidFill>
                <a:schemeClr val="bg1"/>
              </a:solidFill>
              <a:latin typeface="Arial" pitchFamily="34" charset="0"/>
              <a:cs typeface="Arial" pitchFamily="34" charset="0"/>
            </a:endParaRPr>
          </a:p>
          <a:p>
            <a:r>
              <a:rPr lang="en-US" u="sng" dirty="0" smtClean="0">
                <a:solidFill>
                  <a:schemeClr val="bg1"/>
                </a:solidFill>
                <a:latin typeface="Arial" pitchFamily="34" charset="0"/>
                <a:cs typeface="Arial" pitchFamily="34" charset="0"/>
              </a:rPr>
              <a:t>Email inquiry/incidents</a:t>
            </a:r>
          </a:p>
          <a:p>
            <a:r>
              <a:rPr lang="en-US" dirty="0" smtClean="0">
                <a:solidFill>
                  <a:schemeClr val="bg1"/>
                </a:solidFill>
                <a:latin typeface="Arial" pitchFamily="34" charset="0"/>
                <a:cs typeface="Arial" pitchFamily="34" charset="0"/>
              </a:rPr>
              <a:t>1369 opened tickets   (~105 per day)</a:t>
            </a:r>
          </a:p>
          <a:p>
            <a:r>
              <a:rPr lang="en-US" dirty="0" smtClean="0">
                <a:solidFill>
                  <a:schemeClr val="bg1"/>
                </a:solidFill>
                <a:latin typeface="Arial" pitchFamily="34" charset="0"/>
                <a:cs typeface="Arial" pitchFamily="34" charset="0"/>
              </a:rPr>
              <a:t>1194 tickets closed  (  ~92 per day)</a:t>
            </a:r>
          </a:p>
          <a:p>
            <a:r>
              <a:rPr lang="en-US" dirty="0" smtClean="0">
                <a:solidFill>
                  <a:schemeClr val="bg1"/>
                </a:solidFill>
                <a:latin typeface="Arial" pitchFamily="34" charset="0"/>
                <a:cs typeface="Arial" pitchFamily="34" charset="0"/>
              </a:rPr>
              <a:t>132 dead messages</a:t>
            </a:r>
          </a:p>
          <a:p>
            <a:r>
              <a:rPr lang="en-US" dirty="0" smtClean="0">
                <a:solidFill>
                  <a:schemeClr val="bg1"/>
                </a:solidFill>
                <a:latin typeface="Arial" pitchFamily="34" charset="0"/>
                <a:cs typeface="Arial" pitchFamily="34" charset="0"/>
              </a:rPr>
              <a:t>97% closed during that period </a:t>
            </a:r>
          </a:p>
        </p:txBody>
      </p:sp>
      <p:pic>
        <p:nvPicPr>
          <p:cNvPr id="4" name="Picture 3" descr="DSC01316.JPG"/>
          <p:cNvPicPr>
            <a:picLocks noChangeAspect="1"/>
          </p:cNvPicPr>
          <p:nvPr/>
        </p:nvPicPr>
        <p:blipFill>
          <a:blip r:embed="rId2" cstate="print"/>
          <a:stretch>
            <a:fillRect/>
          </a:stretch>
        </p:blipFill>
        <p:spPr>
          <a:xfrm>
            <a:off x="6019800" y="4114800"/>
            <a:ext cx="2895600" cy="21717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457201"/>
            <a:ext cx="7239000" cy="5632311"/>
          </a:xfrm>
          <a:prstGeom prst="rect">
            <a:avLst/>
          </a:prstGeom>
          <a:noFill/>
        </p:spPr>
        <p:txBody>
          <a:bodyPr wrap="square" rtlCol="0">
            <a:spAutoFit/>
          </a:bodyPr>
          <a:lstStyle/>
          <a:p>
            <a:r>
              <a:rPr lang="en-US" u="sng" dirty="0" smtClean="0">
                <a:solidFill>
                  <a:schemeClr val="bg1"/>
                </a:solidFill>
                <a:latin typeface="Arial" pitchFamily="34" charset="0"/>
                <a:cs typeface="Arial" pitchFamily="34" charset="0"/>
              </a:rPr>
              <a:t>Hardware &amp; Walk-in Tickets</a:t>
            </a:r>
            <a:r>
              <a:rPr lang="en-US" b="1" dirty="0" smtClean="0">
                <a:solidFill>
                  <a:schemeClr val="bg1"/>
                </a:solidFill>
                <a:latin typeface="Arial" pitchFamily="34" charset="0"/>
                <a:cs typeface="Arial" pitchFamily="34" charset="0"/>
              </a:rPr>
              <a:t> </a:t>
            </a:r>
            <a:endParaRPr lang="en-US" dirty="0" smtClean="0">
              <a:solidFill>
                <a:schemeClr val="bg1"/>
              </a:solidFill>
              <a:latin typeface="Arial" pitchFamily="34" charset="0"/>
              <a:cs typeface="Arial" pitchFamily="34" charset="0"/>
            </a:endParaRPr>
          </a:p>
          <a:p>
            <a:r>
              <a:rPr lang="en-US" dirty="0" smtClean="0">
                <a:solidFill>
                  <a:schemeClr val="bg1"/>
                </a:solidFill>
                <a:latin typeface="Arial" pitchFamily="34" charset="0"/>
                <a:cs typeface="Arial" pitchFamily="34" charset="0"/>
              </a:rPr>
              <a:t>2234 opened in period   	( ~171 tickets per day)</a:t>
            </a:r>
          </a:p>
          <a:p>
            <a:r>
              <a:rPr lang="en-US" dirty="0" smtClean="0">
                <a:solidFill>
                  <a:schemeClr val="bg1"/>
                </a:solidFill>
                <a:latin typeface="Arial" pitchFamily="34" charset="0"/>
                <a:cs typeface="Arial" pitchFamily="34" charset="0"/>
              </a:rPr>
              <a:t>1671 tickets closed      	(~ 128 tickets per day)</a:t>
            </a:r>
          </a:p>
          <a:p>
            <a:r>
              <a:rPr lang="en-US" dirty="0" smtClean="0">
                <a:solidFill>
                  <a:schemeClr val="bg1"/>
                </a:solidFill>
                <a:latin typeface="Arial" pitchFamily="34" charset="0"/>
                <a:cs typeface="Arial" pitchFamily="34" charset="0"/>
              </a:rPr>
              <a:t>0 dead messages		</a:t>
            </a:r>
          </a:p>
          <a:p>
            <a:r>
              <a:rPr lang="en-US" dirty="0" smtClean="0">
                <a:solidFill>
                  <a:schemeClr val="bg1"/>
                </a:solidFill>
                <a:latin typeface="Arial" pitchFamily="34" charset="0"/>
                <a:cs typeface="Arial" pitchFamily="34" charset="0"/>
              </a:rPr>
              <a:t>(Maintain 2-3 day backlog)</a:t>
            </a:r>
          </a:p>
          <a:p>
            <a:r>
              <a:rPr lang="en-US" dirty="0" smtClean="0">
                <a:solidFill>
                  <a:schemeClr val="bg1"/>
                </a:solidFill>
                <a:latin typeface="Arial" pitchFamily="34" charset="0"/>
                <a:cs typeface="Arial" pitchFamily="34" charset="0"/>
              </a:rPr>
              <a:t>75% closed during that period</a:t>
            </a:r>
          </a:p>
          <a:p>
            <a:r>
              <a:rPr lang="en-US" dirty="0" smtClean="0">
                <a:solidFill>
                  <a:schemeClr val="bg1"/>
                </a:solidFill>
                <a:latin typeface="Arial" pitchFamily="34" charset="0"/>
                <a:cs typeface="Arial" pitchFamily="34" charset="0"/>
              </a:rPr>
              <a:t> </a:t>
            </a:r>
          </a:p>
          <a:p>
            <a:r>
              <a:rPr lang="en-US" dirty="0" err="1" smtClean="0">
                <a:solidFill>
                  <a:schemeClr val="bg1"/>
                </a:solidFill>
                <a:latin typeface="Arial" pitchFamily="34" charset="0"/>
                <a:cs typeface="Arial" pitchFamily="34" charset="0"/>
              </a:rPr>
              <a:t>iClicker</a:t>
            </a:r>
            <a:r>
              <a:rPr lang="en-US" dirty="0" smtClean="0">
                <a:solidFill>
                  <a:schemeClr val="bg1"/>
                </a:solidFill>
                <a:latin typeface="Arial" pitchFamily="34" charset="0"/>
                <a:cs typeface="Arial" pitchFamily="34" charset="0"/>
              </a:rPr>
              <a:t> sales – 1,993  	(~153 sold per day)</a:t>
            </a:r>
          </a:p>
          <a:p>
            <a:endParaRPr lang="en-US" dirty="0" smtClean="0">
              <a:solidFill>
                <a:schemeClr val="bg1"/>
              </a:solidFill>
              <a:latin typeface="Arial" pitchFamily="34" charset="0"/>
              <a:cs typeface="Arial" pitchFamily="34" charset="0"/>
            </a:endParaRPr>
          </a:p>
          <a:p>
            <a:r>
              <a:rPr lang="en-US" u="sng" dirty="0" smtClean="0">
                <a:solidFill>
                  <a:schemeClr val="bg1"/>
                </a:solidFill>
                <a:latin typeface="Arial" pitchFamily="34" charset="0"/>
                <a:cs typeface="Arial" pitchFamily="34" charset="0"/>
              </a:rPr>
              <a:t>CD Sales - 263</a:t>
            </a:r>
            <a:r>
              <a:rPr lang="en-US" b="1" dirty="0" smtClean="0">
                <a:solidFill>
                  <a:schemeClr val="bg1"/>
                </a:solidFill>
                <a:latin typeface="Arial" pitchFamily="34" charset="0"/>
                <a:cs typeface="Arial" pitchFamily="34" charset="0"/>
              </a:rPr>
              <a:t>  	</a:t>
            </a:r>
            <a:r>
              <a:rPr lang="en-US" dirty="0" smtClean="0">
                <a:solidFill>
                  <a:schemeClr val="bg1"/>
                </a:solidFill>
                <a:latin typeface="Arial" pitchFamily="34" charset="0"/>
                <a:cs typeface="Arial" pitchFamily="34" charset="0"/>
              </a:rPr>
              <a:t>(~20 per day)</a:t>
            </a:r>
          </a:p>
          <a:p>
            <a:r>
              <a:rPr lang="en-US" dirty="0" smtClean="0">
                <a:solidFill>
                  <a:schemeClr val="bg1"/>
                </a:solidFill>
                <a:latin typeface="Arial" pitchFamily="34" charset="0"/>
                <a:cs typeface="Arial" pitchFamily="34" charset="0"/>
              </a:rPr>
              <a:t>8  Office 2003</a:t>
            </a:r>
          </a:p>
          <a:p>
            <a:r>
              <a:rPr lang="en-US" dirty="0" smtClean="0">
                <a:solidFill>
                  <a:schemeClr val="bg1"/>
                </a:solidFill>
                <a:latin typeface="Arial" pitchFamily="34" charset="0"/>
                <a:cs typeface="Arial" pitchFamily="34" charset="0"/>
              </a:rPr>
              <a:t>115 Office 2007</a:t>
            </a:r>
          </a:p>
          <a:p>
            <a:r>
              <a:rPr lang="en-US" dirty="0" smtClean="0">
                <a:solidFill>
                  <a:schemeClr val="bg1"/>
                </a:solidFill>
                <a:latin typeface="Arial" pitchFamily="34" charset="0"/>
                <a:cs typeface="Arial" pitchFamily="34" charset="0"/>
              </a:rPr>
              <a:t>26  Office 2004 (Mac)</a:t>
            </a:r>
          </a:p>
          <a:p>
            <a:r>
              <a:rPr lang="en-US" dirty="0" smtClean="0">
                <a:solidFill>
                  <a:schemeClr val="bg1"/>
                </a:solidFill>
                <a:latin typeface="Arial" pitchFamily="34" charset="0"/>
                <a:cs typeface="Arial" pitchFamily="34" charset="0"/>
              </a:rPr>
              <a:t>55 Windows XP</a:t>
            </a:r>
          </a:p>
          <a:p>
            <a:r>
              <a:rPr lang="en-US" dirty="0" smtClean="0">
                <a:solidFill>
                  <a:schemeClr val="bg1"/>
                </a:solidFill>
                <a:latin typeface="Arial" pitchFamily="34" charset="0"/>
                <a:cs typeface="Arial" pitchFamily="34" charset="0"/>
              </a:rPr>
              <a:t>59  Windows Vista</a:t>
            </a:r>
            <a:endParaRPr lang="en-US" dirty="0">
              <a:latin typeface="Arial" pitchFamily="34" charset="0"/>
              <a:cs typeface="Arial" pitchFamily="34" charset="0"/>
            </a:endParaRPr>
          </a:p>
        </p:txBody>
      </p:sp>
      <p:pic>
        <p:nvPicPr>
          <p:cNvPr id="3" name="Picture 2" descr="DSC01314.JPG"/>
          <p:cNvPicPr>
            <a:picLocks noChangeAspect="1"/>
          </p:cNvPicPr>
          <p:nvPr/>
        </p:nvPicPr>
        <p:blipFill>
          <a:blip r:embed="rId2" cstate="print"/>
          <a:stretch>
            <a:fillRect/>
          </a:stretch>
        </p:blipFill>
        <p:spPr>
          <a:xfrm>
            <a:off x="5664200" y="3886200"/>
            <a:ext cx="3251200" cy="24384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a:spLocks noGrp="1"/>
          </p:cNvSpPr>
          <p:nvPr>
            <p:ph idx="1"/>
          </p:nvPr>
        </p:nvSpPr>
        <p:spPr>
          <a:xfrm>
            <a:off x="457200" y="2590800"/>
            <a:ext cx="5562600" cy="2819400"/>
          </a:xfrm>
        </p:spPr>
        <p:txBody>
          <a:bodyPr>
            <a:normAutofit fontScale="85000" lnSpcReduction="20000"/>
          </a:bodyPr>
          <a:lstStyle/>
          <a:p>
            <a:r>
              <a:rPr lang="en-US" sz="2400" dirty="0" smtClean="0">
                <a:latin typeface="Arial" pitchFamily="34" charset="0"/>
                <a:cs typeface="Arial" pitchFamily="34" charset="0"/>
              </a:rPr>
              <a:t>Log conversions, questions, discussion about support incidents</a:t>
            </a:r>
          </a:p>
          <a:p>
            <a:r>
              <a:rPr lang="en-US" sz="2400" dirty="0" smtClean="0">
                <a:latin typeface="Arial" pitchFamily="34" charset="0"/>
                <a:cs typeface="Arial" pitchFamily="34" charset="0"/>
              </a:rPr>
              <a:t>Allow Callcenter to route calls to Area Experts</a:t>
            </a:r>
          </a:p>
          <a:p>
            <a:r>
              <a:rPr lang="en-US" sz="2400" dirty="0" smtClean="0">
                <a:latin typeface="Arial" pitchFamily="34" charset="0"/>
                <a:cs typeface="Arial" pitchFamily="34" charset="0"/>
              </a:rPr>
              <a:t>Store information about changes, updates, issues for the campus IT structure.</a:t>
            </a:r>
          </a:p>
          <a:p>
            <a:r>
              <a:rPr lang="en-US" sz="2400" dirty="0" smtClean="0">
                <a:latin typeface="Arial" pitchFamily="34" charset="0"/>
                <a:cs typeface="Arial" pitchFamily="34" charset="0"/>
              </a:rPr>
              <a:t>Other support areas get involved</a:t>
            </a:r>
          </a:p>
          <a:p>
            <a:pPr lvl="1"/>
            <a:r>
              <a:rPr lang="en-US" sz="2000" dirty="0" smtClean="0">
                <a:latin typeface="Arial" pitchFamily="34" charset="0"/>
                <a:cs typeface="Arial" pitchFamily="34" charset="0"/>
              </a:rPr>
              <a:t>Blackboard Support</a:t>
            </a:r>
          </a:p>
          <a:p>
            <a:pPr lvl="1"/>
            <a:r>
              <a:rPr lang="en-US" sz="2000" dirty="0" smtClean="0">
                <a:latin typeface="Arial" pitchFamily="34" charset="0"/>
                <a:cs typeface="Arial" pitchFamily="34" charset="0"/>
              </a:rPr>
              <a:t>NOC, Systems, Support management</a:t>
            </a:r>
          </a:p>
          <a:p>
            <a:pPr lvl="1"/>
            <a:r>
              <a:rPr lang="en-US" sz="2000" dirty="0" smtClean="0">
                <a:latin typeface="Arial" pitchFamily="34" charset="0"/>
                <a:cs typeface="Arial" pitchFamily="34" charset="0"/>
              </a:rPr>
              <a:t>TSP, Consultants from other support areas</a:t>
            </a:r>
          </a:p>
        </p:txBody>
      </p:sp>
      <p:pic>
        <p:nvPicPr>
          <p:cNvPr id="5" name="Picture 4" descr="CallCenter.png"/>
          <p:cNvPicPr>
            <a:picLocks noChangeAspect="1"/>
          </p:cNvPicPr>
          <p:nvPr/>
        </p:nvPicPr>
        <p:blipFill>
          <a:blip r:embed="rId3"/>
          <a:stretch>
            <a:fillRect/>
          </a:stretch>
        </p:blipFill>
        <p:spPr>
          <a:xfrm>
            <a:off x="5486400" y="4042650"/>
            <a:ext cx="3657600" cy="2454602"/>
          </a:xfrm>
          <a:prstGeom prst="rect">
            <a:avLst/>
          </a:prstGeom>
        </p:spPr>
      </p:pic>
      <p:sp>
        <p:nvSpPr>
          <p:cNvPr id="8" name="Rectangle 2"/>
          <p:cNvSpPr txBox="1">
            <a:spLocks noChangeArrowheads="1"/>
          </p:cNvSpPr>
          <p:nvPr/>
        </p:nvSpPr>
        <p:spPr bwMode="auto">
          <a:xfrm>
            <a:off x="762000" y="609600"/>
            <a:ext cx="7772400" cy="1676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t>Integration in Daily Service Desk Procedure - Case Study #3</a:t>
            </a:r>
            <a:br>
              <a:rPr kumimoji="0" lang="en-US" sz="3600" b="0"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br>
            <a:endParaRPr kumimoji="0" lang="en-US" sz="3600" b="0" i="0" u="none" strike="noStrike" kern="0" cap="none" spc="0" normalizeH="0" baseline="0" noProof="0" dirty="0">
              <a:ln>
                <a:noFill/>
              </a:ln>
              <a:solidFill>
                <a:schemeClr val="bg1"/>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Moving the Physical to the Virtual</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lstStyle/>
          <a:p>
            <a:r>
              <a:rPr lang="en-US" sz="2400" dirty="0" smtClean="0">
                <a:latin typeface="Arial" pitchFamily="34" charset="0"/>
                <a:cs typeface="Arial" pitchFamily="34" charset="0"/>
              </a:rPr>
              <a:t>We handle crisis more efficiently</a:t>
            </a:r>
          </a:p>
          <a:p>
            <a:r>
              <a:rPr lang="en-US" sz="2400" dirty="0" smtClean="0">
                <a:latin typeface="Arial" pitchFamily="34" charset="0"/>
                <a:cs typeface="Arial" pitchFamily="34" charset="0"/>
              </a:rPr>
              <a:t>We communicated more effectively</a:t>
            </a:r>
          </a:p>
          <a:p>
            <a:r>
              <a:rPr lang="en-US" sz="2400" dirty="0" smtClean="0">
                <a:latin typeface="Arial" pitchFamily="34" charset="0"/>
                <a:cs typeface="Arial" pitchFamily="34" charset="0"/>
              </a:rPr>
              <a:t>We seem to create a sense of community to resolve issues.</a:t>
            </a:r>
          </a:p>
          <a:p>
            <a:r>
              <a:rPr lang="en-US" sz="2400" dirty="0" smtClean="0">
                <a:latin typeface="Arial" pitchFamily="34" charset="0"/>
                <a:cs typeface="Arial" pitchFamily="34" charset="0"/>
              </a:rPr>
              <a:t>We continued the Situation Room beyond the initial two week period until present day.</a:t>
            </a:r>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rofile.cu\My Documents\Educause\callcenter-breeze.tif"/>
          <p:cNvPicPr>
            <a:picLocks noGrp="1" noChangeAspect="1" noChangeArrowheads="1"/>
          </p:cNvPicPr>
          <p:nvPr>
            <p:ph idx="1"/>
          </p:nvPr>
        </p:nvPicPr>
        <p:blipFill>
          <a:blip r:embed="rId3"/>
          <a:srcRect/>
          <a:stretch>
            <a:fillRect/>
          </a:stretch>
        </p:blipFill>
        <p:spPr bwMode="auto">
          <a:xfrm>
            <a:off x="533400" y="685800"/>
            <a:ext cx="8257928" cy="5190146"/>
          </a:xfrm>
          <a:prstGeom prst="rect">
            <a:avLst/>
          </a:prstGeom>
          <a:noFill/>
        </p:spPr>
      </p:pic>
      <p:sp>
        <p:nvSpPr>
          <p:cNvPr id="3" name="TextBox 2"/>
          <p:cNvSpPr txBox="1"/>
          <p:nvPr/>
        </p:nvSpPr>
        <p:spPr>
          <a:xfrm>
            <a:off x="2971800" y="6096000"/>
            <a:ext cx="5867400" cy="400110"/>
          </a:xfrm>
          <a:prstGeom prst="rect">
            <a:avLst/>
          </a:prstGeom>
          <a:noFill/>
        </p:spPr>
        <p:txBody>
          <a:bodyPr wrap="square" rtlCol="0">
            <a:spAutoFit/>
          </a:bodyPr>
          <a:lstStyle/>
          <a:p>
            <a:r>
              <a:rPr lang="en-US" sz="2000" b="1" dirty="0" smtClean="0">
                <a:solidFill>
                  <a:schemeClr val="bg1"/>
                </a:solidFill>
              </a:rPr>
              <a:t>Callcenter Situation Room as of May 20, 2008</a:t>
            </a:r>
            <a:endParaRPr lang="en-US" sz="2000" b="1"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85800" y="152400"/>
            <a:ext cx="7772400" cy="1143000"/>
          </a:xfrm>
        </p:spPr>
        <p:txBody>
          <a:bodyPr rtlCol="0">
            <a:noAutofit/>
          </a:bodyPr>
          <a:lstStyle/>
          <a:p>
            <a:pPr eaLnBrk="1" fontAlgn="auto" hangingPunct="1">
              <a:spcAft>
                <a:spcPts val="0"/>
              </a:spcAft>
              <a:defRPr/>
            </a:pPr>
            <a:r>
              <a:rPr lang="en-US" b="1" dirty="0" smtClean="0">
                <a:latin typeface="Arial" pitchFamily="34" charset="0"/>
                <a:ea typeface="ＭＳ Ｐゴシック" pitchFamily="-108" charset="-128"/>
                <a:cs typeface="Arial" pitchFamily="34" charset="0"/>
              </a:rPr>
              <a:t>Minimum Use guidelines</a:t>
            </a:r>
            <a:br>
              <a:rPr lang="en-US" b="1" dirty="0" smtClean="0">
                <a:latin typeface="Arial" pitchFamily="34" charset="0"/>
                <a:ea typeface="ＭＳ Ｐゴシック" pitchFamily="-108" charset="-128"/>
                <a:cs typeface="Arial" pitchFamily="34" charset="0"/>
              </a:rPr>
            </a:br>
            <a:r>
              <a:rPr lang="en-US" b="1" dirty="0" smtClean="0">
                <a:latin typeface="Arial" pitchFamily="34" charset="0"/>
                <a:ea typeface="ＭＳ Ｐゴシック" pitchFamily="-108" charset="-128"/>
                <a:cs typeface="Arial" pitchFamily="34" charset="0"/>
              </a:rPr>
              <a:t>Adobe Connect</a:t>
            </a:r>
          </a:p>
        </p:txBody>
      </p:sp>
      <p:sp>
        <p:nvSpPr>
          <p:cNvPr id="3075" name="Content Placeholder 2"/>
          <p:cNvSpPr>
            <a:spLocks noGrp="1"/>
          </p:cNvSpPr>
          <p:nvPr>
            <p:ph idx="1"/>
          </p:nvPr>
        </p:nvSpPr>
        <p:spPr>
          <a:xfrm>
            <a:off x="685800" y="1447800"/>
            <a:ext cx="7013448" cy="4270248"/>
          </a:xfrm>
          <a:noFill/>
          <a:ln w="9525">
            <a:noFill/>
            <a:miter lim="800000"/>
            <a:headEnd/>
            <a:tailEnd/>
          </a:ln>
          <a:effectLst/>
        </p:spPr>
        <p:txBody>
          <a:bodyPr vert="horz" wrap="square" lIns="91440" tIns="45720" rIns="91440" bIns="45720" numCol="1" anchor="t" anchorCtr="0" compatLnSpc="1">
            <a:prstTxWarp prst="textNoShape">
              <a:avLst/>
            </a:prstTxWarp>
            <a:normAutofit fontScale="92500" lnSpcReduction="20000"/>
          </a:bodyPr>
          <a:lstStyle/>
          <a:p>
            <a:pPr eaLnBrk="1" hangingPunct="1"/>
            <a:r>
              <a:rPr lang="en-US" sz="2400" dirty="0" smtClean="0">
                <a:latin typeface="Arial" pitchFamily="34" charset="0"/>
                <a:cs typeface="Arial" pitchFamily="34" charset="0"/>
              </a:rPr>
              <a:t>Discuss Login Roles</a:t>
            </a:r>
          </a:p>
          <a:p>
            <a:pPr lvl="1">
              <a:buChar char="•"/>
            </a:pPr>
            <a:r>
              <a:rPr lang="en-US" sz="2400" dirty="0" smtClean="0">
                <a:latin typeface="Arial" pitchFamily="34" charset="0"/>
                <a:ea typeface="+mn-ea"/>
                <a:cs typeface="Arial" pitchFamily="34" charset="0"/>
              </a:rPr>
              <a:t>As a guest</a:t>
            </a:r>
          </a:p>
          <a:p>
            <a:pPr lvl="1">
              <a:buChar char="•"/>
            </a:pPr>
            <a:r>
              <a:rPr lang="en-US" sz="2400" dirty="0" smtClean="0">
                <a:latin typeface="Arial" pitchFamily="34" charset="0"/>
                <a:ea typeface="+mn-ea"/>
                <a:cs typeface="Arial" pitchFamily="34" charset="0"/>
              </a:rPr>
              <a:t>As a host</a:t>
            </a:r>
            <a:br>
              <a:rPr lang="en-US" sz="2400" dirty="0" smtClean="0">
                <a:latin typeface="Arial" pitchFamily="34" charset="0"/>
                <a:ea typeface="+mn-ea"/>
                <a:cs typeface="Arial" pitchFamily="34" charset="0"/>
              </a:rPr>
            </a:br>
            <a:endParaRPr lang="en-US" sz="2400" dirty="0" smtClean="0">
              <a:latin typeface="Arial" pitchFamily="34" charset="0"/>
              <a:ea typeface="+mn-ea"/>
              <a:cs typeface="Arial" pitchFamily="34" charset="0"/>
            </a:endParaRPr>
          </a:p>
          <a:p>
            <a:r>
              <a:rPr lang="en-US" sz="2400" dirty="0" smtClean="0">
                <a:latin typeface="Arial" pitchFamily="34" charset="0"/>
                <a:cs typeface="Arial" pitchFamily="34" charset="0"/>
              </a:rPr>
              <a:t>How to post an incident</a:t>
            </a:r>
          </a:p>
          <a:p>
            <a:pPr lvl="1">
              <a:buChar char="•"/>
            </a:pPr>
            <a:r>
              <a:rPr lang="en-US" sz="2400" dirty="0" smtClean="0">
                <a:latin typeface="Arial" pitchFamily="34" charset="0"/>
                <a:ea typeface="+mn-ea"/>
                <a:cs typeface="Arial" pitchFamily="34" charset="0"/>
              </a:rPr>
              <a:t>Use  “ISSUE:”, “OUTAGE:”, “UPDATE:” </a:t>
            </a:r>
          </a:p>
          <a:p>
            <a:pPr lvl="1">
              <a:buChar char="•"/>
            </a:pPr>
            <a:r>
              <a:rPr lang="en-US" sz="2400" dirty="0" smtClean="0">
                <a:latin typeface="Arial" pitchFamily="34" charset="0"/>
                <a:ea typeface="+mn-ea"/>
                <a:cs typeface="Arial" pitchFamily="34" charset="0"/>
              </a:rPr>
              <a:t>Put the Last Notification and Status, before the Description.</a:t>
            </a:r>
            <a:br>
              <a:rPr lang="en-US" sz="2400" dirty="0" smtClean="0">
                <a:latin typeface="Arial" pitchFamily="34" charset="0"/>
                <a:ea typeface="+mn-ea"/>
                <a:cs typeface="Arial" pitchFamily="34" charset="0"/>
              </a:rPr>
            </a:br>
            <a:endParaRPr lang="en-US" sz="2400" dirty="0" smtClean="0">
              <a:latin typeface="Arial" pitchFamily="34" charset="0"/>
              <a:ea typeface="+mn-ea"/>
              <a:cs typeface="Arial" pitchFamily="34" charset="0"/>
            </a:endParaRPr>
          </a:p>
          <a:p>
            <a:r>
              <a:rPr lang="en-US" sz="2400" dirty="0" smtClean="0"/>
              <a:t>Use features for other purposes</a:t>
            </a:r>
            <a:endParaRPr lang="en-US" sz="2400" dirty="0" smtClean="0">
              <a:latin typeface="Arial" pitchFamily="34" charset="0"/>
              <a:cs typeface="Arial" pitchFamily="34" charset="0"/>
            </a:endParaRPr>
          </a:p>
          <a:p>
            <a:pPr lvl="1"/>
            <a:r>
              <a:rPr lang="en-US" sz="2000" dirty="0" smtClean="0">
                <a:latin typeface="Arial" pitchFamily="34" charset="0"/>
                <a:cs typeface="Arial" pitchFamily="34" charset="0"/>
              </a:rPr>
              <a:t>USE Status indicators (Agree and Disagree)</a:t>
            </a:r>
          </a:p>
          <a:p>
            <a:pPr lvl="2"/>
            <a:r>
              <a:rPr lang="en-US" sz="2000" dirty="0" smtClean="0">
                <a:latin typeface="Arial" pitchFamily="34" charset="0"/>
                <a:ea typeface="+mn-ea"/>
                <a:cs typeface="Arial" pitchFamily="34" charset="0"/>
              </a:rPr>
              <a:t>Make sure to using the Status markers when you cannot / can received a call.</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Remote (TSP) Support Rooms</a:t>
            </a:r>
            <a:endParaRPr lang="en-US" dirty="0"/>
          </a:p>
        </p:txBody>
      </p:sp>
      <p:pic>
        <p:nvPicPr>
          <p:cNvPr id="4" name="Content Placeholder 3" descr="tsp1loginscreen.tif"/>
          <p:cNvPicPr>
            <a:picLocks noGrp="1" noChangeAspect="1"/>
          </p:cNvPicPr>
          <p:nvPr>
            <p:ph idx="1"/>
          </p:nvPr>
        </p:nvPicPr>
        <p:blipFill>
          <a:blip r:embed="rId3"/>
          <a:stretch>
            <a:fillRect/>
          </a:stretch>
        </p:blipFill>
        <p:spPr>
          <a:xfrm>
            <a:off x="457200" y="990600"/>
            <a:ext cx="6565334" cy="4114800"/>
          </a:xfrm>
        </p:spPr>
      </p:pic>
      <p:pic>
        <p:nvPicPr>
          <p:cNvPr id="6" name="Picture 5" descr="TSP 2.tif"/>
          <p:cNvPicPr>
            <a:picLocks noChangeAspect="1"/>
          </p:cNvPicPr>
          <p:nvPr/>
        </p:nvPicPr>
        <p:blipFill>
          <a:blip r:embed="rId4"/>
          <a:stretch>
            <a:fillRect/>
          </a:stretch>
        </p:blipFill>
        <p:spPr>
          <a:xfrm>
            <a:off x="1943337" y="1376820"/>
            <a:ext cx="6591063" cy="45445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dirty="0" smtClean="0"/>
              <a:t>Using Adobe Connect for logging outages and issues has increased the continuity and quality of support at our call center.  Our call center is primarily staffed by student employees who sometimes work short shifts between classes. </a:t>
            </a:r>
          </a:p>
          <a:p>
            <a:pPr>
              <a:buNone/>
            </a:pPr>
            <a:endParaRPr lang="en-US" dirty="0" smtClean="0"/>
          </a:p>
          <a:p>
            <a:pPr>
              <a:buNone/>
            </a:pPr>
            <a:r>
              <a:rPr lang="en-US" dirty="0" smtClean="0"/>
              <a:t>As we have developed the habit of posting outages and issues into our session, it has become easier for part-time staff to quickly “get up to speed” on the current issue and possible resolutions.  The staff log into our session, read the current postings, and are able to answer new support calls from the moment they arrive.</a:t>
            </a:r>
          </a:p>
          <a:p>
            <a:pPr algn="r">
              <a:buNone/>
            </a:pPr>
            <a:r>
              <a:rPr lang="en-US" dirty="0" smtClean="0"/>
              <a:t>Susan Davidson</a:t>
            </a:r>
          </a:p>
          <a:p>
            <a:pPr algn="r">
              <a:buNone/>
            </a:pPr>
            <a:r>
              <a:rPr lang="en-US" dirty="0" smtClean="0"/>
              <a:t>Service Desk Manager</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Comments</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fontScale="70000" lnSpcReduction="20000"/>
          </a:bodyPr>
          <a:lstStyle/>
          <a:p>
            <a:pPr>
              <a:buNone/>
            </a:pPr>
            <a:r>
              <a:rPr lang="en-US" dirty="0" smtClean="0"/>
              <a:t>The call center informs the attendee list of immediate issues and outages and what is being done at this time to resolve those issues.  There is also the ability to chat with others to clarify issues.  The chart informs us quickly of the volume of the calls and keeps us up to date at a glance.    The URLs listed quickly guide support to the correct location for a specific answer.  The list of experts and their phone numbers is ideal for contacting the right person for a specific issue.  The benefits of having all of this information in one location creates efficiency in our support staff and improves our ability to resolve issues. </a:t>
            </a:r>
          </a:p>
          <a:p>
            <a:pPr algn="r">
              <a:buNone/>
            </a:pPr>
            <a:r>
              <a:rPr lang="en-US" dirty="0" smtClean="0"/>
              <a:t> </a:t>
            </a:r>
          </a:p>
          <a:p>
            <a:pPr algn="r">
              <a:buNone/>
            </a:pPr>
            <a:r>
              <a:rPr lang="en-US" b="1" dirty="0" smtClean="0"/>
              <a:t>Faye Buckley</a:t>
            </a:r>
            <a:endParaRPr lang="en-US" dirty="0" smtClean="0"/>
          </a:p>
          <a:p>
            <a:pPr algn="r">
              <a:buNone/>
            </a:pPr>
            <a:r>
              <a:rPr lang="en-US" dirty="0" smtClean="0"/>
              <a:t>Blackboard Support Specialist</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1600" b="1" dirty="0" smtClean="0"/>
              <a:t>Dan Morella  – “It is great to keep up to date IT Status on campus even can’t view the conversation”</a:t>
            </a:r>
          </a:p>
          <a:p>
            <a:pPr>
              <a:buNone/>
            </a:pPr>
            <a:r>
              <a:rPr lang="en-US" sz="1600" b="1" dirty="0" smtClean="0"/>
              <a:t> </a:t>
            </a:r>
          </a:p>
          <a:p>
            <a:pPr>
              <a:buNone/>
            </a:pPr>
            <a:r>
              <a:rPr lang="en-US" sz="1600" b="1" dirty="0" smtClean="0"/>
              <a:t>Curt Russell – “The TSP Support Room helps me support distance users and then I can use the </a:t>
            </a:r>
            <a:r>
              <a:rPr lang="en-US" sz="1600" b="1" dirty="0" err="1" smtClean="0"/>
              <a:t>callcenter</a:t>
            </a:r>
            <a:r>
              <a:rPr lang="en-US" sz="1600" b="1" dirty="0" smtClean="0"/>
              <a:t> session to report my observations”</a:t>
            </a:r>
          </a:p>
          <a:p>
            <a:pPr>
              <a:buNone/>
            </a:pPr>
            <a:r>
              <a:rPr lang="en-US" sz="1600" b="1" dirty="0" smtClean="0"/>
              <a:t> </a:t>
            </a:r>
          </a:p>
          <a:p>
            <a:pPr>
              <a:buNone/>
            </a:pPr>
            <a:r>
              <a:rPr lang="en-US" sz="1600" b="1" dirty="0" smtClean="0"/>
              <a:t>James Spangenburg “The Call Volume Graph actually gives some incentive to track call properly”</a:t>
            </a:r>
          </a:p>
          <a:p>
            <a:pPr>
              <a:buNone/>
            </a:pPr>
            <a:r>
              <a:rPr lang="en-US" sz="1600" b="1" dirty="0" smtClean="0"/>
              <a:t> </a:t>
            </a:r>
          </a:p>
          <a:p>
            <a:pPr>
              <a:buNone/>
            </a:pPr>
            <a:r>
              <a:rPr lang="en-US" sz="1600" b="1" dirty="0" smtClean="0"/>
              <a:t>Barbara Bergman – “I like the get feedback from Help Desk about different issues and problems on Mail Server.”</a:t>
            </a:r>
          </a:p>
          <a:p>
            <a:pPr>
              <a:buNone/>
            </a:pPr>
            <a:r>
              <a:rPr lang="en-US" sz="1600" b="1" dirty="0" smtClean="0"/>
              <a:t> </a:t>
            </a:r>
          </a:p>
          <a:p>
            <a:pPr>
              <a:buNone/>
            </a:pPr>
            <a:r>
              <a:rPr lang="en-US" sz="1600" b="1" dirty="0" smtClean="0"/>
              <a:t>Trudy Houston –“ I like the live communication between IT Staff from various groups help us better our users. Especially like the Area Expert Listing to help route problems.”</a:t>
            </a:r>
          </a:p>
          <a:p>
            <a:pPr>
              <a:buNone/>
            </a:pPr>
            <a:endParaRPr lang="en-US" dirty="0"/>
          </a:p>
        </p:txBody>
      </p:sp>
      <p:sp>
        <p:nvSpPr>
          <p:cNvPr id="5" name="Title 1"/>
          <p:cNvSpPr>
            <a:spLocks noGrp="1"/>
          </p:cNvSpPr>
          <p:nvPr>
            <p:ph type="title"/>
          </p:nvPr>
        </p:nvSpPr>
        <p:spPr>
          <a:xfrm>
            <a:off x="685800" y="381000"/>
            <a:ext cx="7772400" cy="1143000"/>
          </a:xfrm>
        </p:spPr>
        <p:txBody>
          <a:bodyPr/>
          <a:lstStyle/>
          <a:p>
            <a:r>
              <a:rPr lang="en-US" dirty="0" smtClean="0">
                <a:latin typeface="Arial" pitchFamily="34" charset="0"/>
                <a:cs typeface="Arial" pitchFamily="34" charset="0"/>
              </a:rPr>
              <a:t>Comments</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62000" y="914400"/>
            <a:ext cx="2819400" cy="1752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t>Clemson University</a:t>
            </a:r>
          </a:p>
        </p:txBody>
      </p:sp>
      <p:sp>
        <p:nvSpPr>
          <p:cNvPr id="5" name="Content Placeholder 3"/>
          <p:cNvSpPr txBox="1">
            <a:spLocks/>
          </p:cNvSpPr>
          <p:nvPr/>
        </p:nvSpPr>
        <p:spPr bwMode="auto">
          <a:xfrm>
            <a:off x="1219200" y="2819400"/>
            <a:ext cx="723900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smtClean="0">
                <a:solidFill>
                  <a:schemeClr val="bg1"/>
                </a:solidFill>
                <a:latin typeface="Arial" pitchFamily="34" charset="0"/>
                <a:cs typeface="Arial" pitchFamily="34" charset="0"/>
              </a:rPr>
              <a:t>Students – 17,585</a:t>
            </a:r>
            <a:endParaRPr kumimoji="0" lang="en-US" sz="2400" b="0" i="0" u="none" strike="noStrike" kern="0" cap="none" spc="0" normalizeH="0" baseline="0" noProof="0" dirty="0" smtClean="0">
              <a:ln>
                <a:noFill/>
              </a:ln>
              <a:solidFill>
                <a:schemeClr val="bg1"/>
              </a:solidFill>
              <a:effectLst/>
              <a:uLnTx/>
              <a:uFillTx/>
              <a:latin typeface="Arial" pitchFamily="34" charset="0"/>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bg1"/>
                </a:solidFill>
                <a:effectLst/>
                <a:uLnTx/>
                <a:uFillTx/>
                <a:latin typeface="Arial" pitchFamily="34" charset="0"/>
                <a:ea typeface="+mn-ea"/>
                <a:cs typeface="Arial" pitchFamily="34" charset="0"/>
              </a:rPr>
              <a:t>Employees – FT/PT - 5000</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smtClean="0">
                <a:solidFill>
                  <a:schemeClr val="bg1"/>
                </a:solidFill>
                <a:latin typeface="Arial" pitchFamily="34" charset="0"/>
                <a:cs typeface="Arial" pitchFamily="34" charset="0"/>
              </a:rPr>
              <a:t>Approximately 55-60 sites</a:t>
            </a:r>
            <a:endParaRPr kumimoji="0" lang="en-US" sz="2400" b="0" i="0" u="none" strike="noStrike" kern="0" cap="none" spc="0" normalizeH="0" baseline="0" noProof="0" dirty="0" smtClean="0">
              <a:ln>
                <a:noFill/>
              </a:ln>
              <a:solidFill>
                <a:schemeClr val="bg1"/>
              </a:solidFill>
              <a:effectLst/>
              <a:uLnTx/>
              <a:uFillTx/>
              <a:latin typeface="Arial" pitchFamily="34" charset="0"/>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smtClean="0">
                <a:solidFill>
                  <a:schemeClr val="bg1"/>
                </a:solidFill>
                <a:latin typeface="Arial" pitchFamily="34" charset="0"/>
                <a:cs typeface="Arial" pitchFamily="34" charset="0"/>
              </a:rPr>
              <a:t>Land Grant University</a:t>
            </a:r>
            <a:endParaRPr kumimoji="0" lang="en-US" sz="2400" b="0" i="0" u="none" strike="noStrike" kern="0" cap="none" spc="0" normalizeH="0" baseline="0" noProof="0" dirty="0" smtClean="0">
              <a:ln>
                <a:noFill/>
              </a:ln>
              <a:solidFill>
                <a:schemeClr val="bg1"/>
              </a:solidFill>
              <a:effectLst/>
              <a:uLnTx/>
              <a:uFillTx/>
              <a:latin typeface="Arial" pitchFamily="34" charset="0"/>
              <a:ea typeface="+mn-ea"/>
              <a:cs typeface="Arial" pitchFamily="34" charset="0"/>
            </a:endParaRPr>
          </a:p>
        </p:txBody>
      </p:sp>
      <p:pic>
        <p:nvPicPr>
          <p:cNvPr id="7" name="Picture 6" descr="CUpic1.tif"/>
          <p:cNvPicPr>
            <a:picLocks noChangeAspect="1"/>
          </p:cNvPicPr>
          <p:nvPr/>
        </p:nvPicPr>
        <p:blipFill>
          <a:blip r:embed="rId2"/>
          <a:stretch>
            <a:fillRect/>
          </a:stretch>
        </p:blipFill>
        <p:spPr>
          <a:xfrm>
            <a:off x="3657600" y="381000"/>
            <a:ext cx="5257800" cy="230347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0" y="762000"/>
            <a:ext cx="7772400" cy="609600"/>
          </a:xfrm>
        </p:spPr>
        <p:txBody>
          <a:bodyPr/>
          <a:lstStyle/>
          <a:p>
            <a:pPr algn="l"/>
            <a:r>
              <a:rPr lang="en-US" dirty="0" smtClean="0">
                <a:latin typeface="Arial" pitchFamily="34" charset="0"/>
                <a:cs typeface="Arial" pitchFamily="34" charset="0"/>
              </a:rPr>
              <a:t>The Path Ahead</a:t>
            </a:r>
            <a:endParaRPr lang="en-US" dirty="0">
              <a:latin typeface="Arial" pitchFamily="34" charset="0"/>
              <a:cs typeface="Arial" pitchFamily="34" charset="0"/>
            </a:endParaRPr>
          </a:p>
        </p:txBody>
      </p:sp>
      <p:sp>
        <p:nvSpPr>
          <p:cNvPr id="7" name="Content Placeholder 3"/>
          <p:cNvSpPr>
            <a:spLocks noGrp="1"/>
          </p:cNvSpPr>
          <p:nvPr>
            <p:ph idx="1"/>
          </p:nvPr>
        </p:nvSpPr>
        <p:spPr>
          <a:xfrm>
            <a:off x="1143000" y="1676400"/>
            <a:ext cx="7010400" cy="2362200"/>
          </a:xfrm>
        </p:spPr>
        <p:txBody>
          <a:bodyPr/>
          <a:lstStyle/>
          <a:p>
            <a:r>
              <a:rPr lang="en-US" sz="2400" dirty="0" smtClean="0">
                <a:latin typeface="Arial" pitchFamily="34" charset="0"/>
                <a:cs typeface="Arial" pitchFamily="34" charset="0"/>
              </a:rPr>
              <a:t>Recently Added Features</a:t>
            </a:r>
          </a:p>
          <a:p>
            <a:pPr lvl="1"/>
            <a:r>
              <a:rPr lang="en-US" sz="2000" dirty="0" smtClean="0">
                <a:latin typeface="Arial" pitchFamily="34" charset="0"/>
                <a:cs typeface="Arial" pitchFamily="34" charset="0"/>
              </a:rPr>
              <a:t>Distance Education (remote) support rooms</a:t>
            </a:r>
          </a:p>
          <a:p>
            <a:pPr lvl="1"/>
            <a:r>
              <a:rPr lang="en-US" sz="2000" dirty="0" smtClean="0">
                <a:latin typeface="Arial" pitchFamily="34" charset="0"/>
                <a:cs typeface="Arial" pitchFamily="34" charset="0"/>
              </a:rPr>
              <a:t>URL Pod</a:t>
            </a:r>
          </a:p>
          <a:p>
            <a:pPr lvl="1"/>
            <a:r>
              <a:rPr lang="en-US" sz="2000" dirty="0" smtClean="0">
                <a:latin typeface="Arial" pitchFamily="34" charset="0"/>
                <a:cs typeface="Arial" pitchFamily="34" charset="0"/>
              </a:rPr>
              <a:t>Call Volume Graph from Ticket system</a:t>
            </a:r>
          </a:p>
          <a:p>
            <a:pPr lvl="1"/>
            <a:r>
              <a:rPr lang="en-US" sz="2000" dirty="0" smtClean="0">
                <a:latin typeface="Arial" pitchFamily="34" charset="0"/>
                <a:cs typeface="Arial" pitchFamily="34" charset="0"/>
              </a:rPr>
              <a:t>Improved Authentication</a:t>
            </a:r>
            <a:br>
              <a:rPr lang="en-US" sz="2000" dirty="0" smtClean="0">
                <a:latin typeface="Arial" pitchFamily="34" charset="0"/>
                <a:cs typeface="Arial" pitchFamily="34" charset="0"/>
              </a:rPr>
            </a:br>
            <a:endParaRPr lang="en-US" sz="2000" dirty="0" smtClean="0">
              <a:latin typeface="Arial" pitchFamily="34" charset="0"/>
              <a:cs typeface="Arial" pitchFamily="34" charset="0"/>
            </a:endParaRPr>
          </a:p>
          <a:p>
            <a:r>
              <a:rPr lang="en-US" sz="2400" dirty="0" smtClean="0">
                <a:latin typeface="Arial" pitchFamily="34" charset="0"/>
                <a:cs typeface="Arial" pitchFamily="34" charset="0"/>
              </a:rPr>
              <a:t>Future Plans</a:t>
            </a:r>
          </a:p>
          <a:p>
            <a:pPr lvl="1"/>
            <a:r>
              <a:rPr lang="en-US" sz="2000" dirty="0" smtClean="0">
                <a:latin typeface="Arial" pitchFamily="34" charset="0"/>
                <a:cs typeface="Arial" pitchFamily="34" charset="0"/>
              </a:rPr>
              <a:t>Breakout Rooms</a:t>
            </a:r>
          </a:p>
          <a:p>
            <a:pPr lvl="1"/>
            <a:r>
              <a:rPr lang="en-US" sz="2000" dirty="0" smtClean="0">
                <a:latin typeface="Arial" pitchFamily="34" charset="0"/>
                <a:cs typeface="Arial" pitchFamily="34" charset="0"/>
              </a:rPr>
              <a:t>Personnel status graphics</a:t>
            </a:r>
          </a:p>
          <a:p>
            <a:pPr lvl="1"/>
            <a:r>
              <a:rPr lang="en-US" sz="2000" dirty="0" smtClean="0">
                <a:latin typeface="Arial" pitchFamily="34" charset="0"/>
                <a:cs typeface="Arial" pitchFamily="34" charset="0"/>
              </a:rPr>
              <a:t>More graphical data from Ticket System</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URL.png"/>
          <p:cNvPicPr>
            <a:picLocks noChangeAspect="1"/>
          </p:cNvPicPr>
          <p:nvPr/>
        </p:nvPicPr>
        <p:blipFill>
          <a:blip r:embed="rId3"/>
          <a:stretch>
            <a:fillRect/>
          </a:stretch>
        </p:blipFill>
        <p:spPr>
          <a:xfrm>
            <a:off x="685800" y="457200"/>
            <a:ext cx="8077200" cy="5459400"/>
          </a:xfrm>
          <a:prstGeom prst="rect">
            <a:avLst/>
          </a:prstGeom>
        </p:spPr>
      </p:pic>
      <p:sp>
        <p:nvSpPr>
          <p:cNvPr id="3" name="TextBox 2"/>
          <p:cNvSpPr txBox="1"/>
          <p:nvPr/>
        </p:nvSpPr>
        <p:spPr>
          <a:xfrm>
            <a:off x="2743200" y="6096000"/>
            <a:ext cx="6096000" cy="369332"/>
          </a:xfrm>
          <a:prstGeom prst="rect">
            <a:avLst/>
          </a:prstGeom>
          <a:noFill/>
        </p:spPr>
        <p:txBody>
          <a:bodyPr wrap="square" rtlCol="0">
            <a:spAutoFit/>
          </a:bodyPr>
          <a:lstStyle/>
          <a:p>
            <a:r>
              <a:rPr lang="en-US" sz="1800" b="1" dirty="0" smtClean="0">
                <a:solidFill>
                  <a:schemeClr val="bg1"/>
                </a:solidFill>
              </a:rPr>
              <a:t>Updated Callcenter Situation Room as of May 30, 2008</a:t>
            </a:r>
            <a:endParaRPr lang="en-US" sz="1800" b="1"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Learned</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We gained many of benefits of the physical situation room, virtually.</a:t>
            </a:r>
          </a:p>
          <a:p>
            <a:r>
              <a:rPr lang="en-US" dirty="0" smtClean="0"/>
              <a:t>Foster a relationship with Support and other groups and Teaching  learning tools.</a:t>
            </a:r>
          </a:p>
          <a:p>
            <a:r>
              <a:rPr lang="en-US" dirty="0" smtClean="0"/>
              <a:t>Develop a backup and recovery plan for your archived data.</a:t>
            </a:r>
          </a:p>
          <a:p>
            <a:r>
              <a:rPr lang="en-US" dirty="0" smtClean="0"/>
              <a:t>Setup minimum guidelines for use, as soon as possible</a:t>
            </a:r>
          </a:p>
          <a:p>
            <a:r>
              <a:rPr lang="en-US" dirty="0" smtClean="0"/>
              <a:t>Be ready to adapt tools to work from different viewpoints.</a:t>
            </a:r>
          </a:p>
          <a:p>
            <a:r>
              <a:rPr lang="en-US" dirty="0" smtClean="0"/>
              <a:t>Use “</a:t>
            </a:r>
            <a:r>
              <a:rPr lang="en-US" dirty="0" err="1" smtClean="0"/>
              <a:t>Dashboarding</a:t>
            </a:r>
            <a:r>
              <a:rPr lang="en-US" dirty="0" smtClean="0"/>
              <a:t>”  to provide incentive for data tracking</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413570"/>
            <a:ext cx="3505200" cy="3539430"/>
          </a:xfrm>
          <a:prstGeom prst="rect">
            <a:avLst/>
          </a:prstGeom>
          <a:noFill/>
        </p:spPr>
        <p:txBody>
          <a:bodyPr wrap="square" rtlCol="0">
            <a:spAutoFit/>
          </a:bodyPr>
          <a:lstStyle/>
          <a:p>
            <a:r>
              <a:rPr lang="en-US" sz="3200" dirty="0" smtClean="0">
                <a:solidFill>
                  <a:schemeClr val="bg1"/>
                </a:solidFill>
              </a:rPr>
              <a:t>Can’t Afford Connect?</a:t>
            </a:r>
          </a:p>
          <a:p>
            <a:endParaRPr lang="en-US" sz="3200" dirty="0" smtClean="0">
              <a:solidFill>
                <a:schemeClr val="bg1"/>
              </a:solidFill>
            </a:endParaRPr>
          </a:p>
          <a:p>
            <a:endParaRPr lang="en-US" sz="3200" dirty="0" smtClean="0">
              <a:solidFill>
                <a:schemeClr val="bg1"/>
              </a:solidFill>
            </a:endParaRPr>
          </a:p>
          <a:p>
            <a:r>
              <a:rPr lang="en-US" sz="3200" dirty="0" smtClean="0">
                <a:solidFill>
                  <a:schemeClr val="bg1"/>
                </a:solidFill>
              </a:rPr>
              <a:t>Alternative</a:t>
            </a:r>
          </a:p>
          <a:p>
            <a:r>
              <a:rPr lang="en-US" sz="3200" dirty="0" smtClean="0">
                <a:solidFill>
                  <a:schemeClr val="bg1"/>
                </a:solidFill>
              </a:rPr>
              <a:t>Options for </a:t>
            </a:r>
          </a:p>
          <a:p>
            <a:r>
              <a:rPr lang="en-US" sz="3200" dirty="0" smtClean="0">
                <a:solidFill>
                  <a:schemeClr val="bg1"/>
                </a:solidFill>
              </a:rPr>
              <a:t>Collaboration</a:t>
            </a:r>
          </a:p>
        </p:txBody>
      </p:sp>
      <p:pic>
        <p:nvPicPr>
          <p:cNvPr id="5" name="Picture 4" descr="Handout.tif"/>
          <p:cNvPicPr>
            <a:picLocks noChangeAspect="1"/>
          </p:cNvPicPr>
          <p:nvPr/>
        </p:nvPicPr>
        <p:blipFill>
          <a:blip r:embed="rId3"/>
          <a:stretch>
            <a:fillRect/>
          </a:stretch>
        </p:blipFill>
        <p:spPr>
          <a:xfrm>
            <a:off x="4572000" y="1066800"/>
            <a:ext cx="4030133" cy="51816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3200" y="6096000"/>
            <a:ext cx="6096000" cy="369332"/>
          </a:xfrm>
          <a:prstGeom prst="rect">
            <a:avLst/>
          </a:prstGeom>
          <a:noFill/>
        </p:spPr>
        <p:txBody>
          <a:bodyPr wrap="square" rtlCol="0">
            <a:spAutoFit/>
          </a:bodyPr>
          <a:lstStyle/>
          <a:p>
            <a:r>
              <a:rPr lang="en-US" sz="1800" b="1" dirty="0" smtClean="0">
                <a:solidFill>
                  <a:schemeClr val="bg1"/>
                </a:solidFill>
              </a:rPr>
              <a:t>Demo of the Current Situation Room </a:t>
            </a:r>
            <a:endParaRPr lang="en-US" sz="1800" b="1" dirty="0">
              <a:solidFill>
                <a:schemeClr val="bg1"/>
              </a:solidFill>
            </a:endParaRPr>
          </a:p>
        </p:txBody>
      </p:sp>
      <p:pic>
        <p:nvPicPr>
          <p:cNvPr id="4" name="Picture 3" descr="Callcenter picture 6-03-08.tif"/>
          <p:cNvPicPr>
            <a:picLocks noChangeAspect="1"/>
          </p:cNvPicPr>
          <p:nvPr/>
        </p:nvPicPr>
        <p:blipFill>
          <a:blip r:embed="rId3"/>
          <a:stretch>
            <a:fillRect/>
          </a:stretch>
        </p:blipFill>
        <p:spPr>
          <a:xfrm>
            <a:off x="0" y="354594"/>
            <a:ext cx="9144000" cy="6148812"/>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dirty="0">
                <a:latin typeface="Arial" pitchFamily="34" charset="0"/>
                <a:cs typeface="Arial" pitchFamily="34" charset="0"/>
              </a:rPr>
              <a:t>Questions</a:t>
            </a:r>
          </a:p>
        </p:txBody>
      </p:sp>
      <p:sp>
        <p:nvSpPr>
          <p:cNvPr id="26627" name="Rectangle 3"/>
          <p:cNvSpPr>
            <a:spLocks noGrp="1" noChangeArrowheads="1"/>
          </p:cNvSpPr>
          <p:nvPr>
            <p:ph type="body" idx="1"/>
          </p:nvPr>
        </p:nvSpPr>
        <p:spPr>
          <a:xfrm>
            <a:off x="304800" y="1752600"/>
            <a:ext cx="8534400" cy="4114800"/>
          </a:xfrm>
        </p:spPr>
        <p:txBody>
          <a:bodyPr/>
          <a:lstStyle/>
          <a:p>
            <a:pPr>
              <a:buNone/>
            </a:pPr>
            <a:r>
              <a:rPr lang="en-US" dirty="0" smtClean="0">
                <a:latin typeface="Arial" pitchFamily="34" charset="0"/>
                <a:cs typeface="Arial" pitchFamily="34" charset="0"/>
              </a:rPr>
              <a:t>Bobby Clark</a:t>
            </a:r>
          </a:p>
          <a:p>
            <a:pPr>
              <a:buNone/>
            </a:pPr>
            <a:r>
              <a:rPr lang="en-US" dirty="0" err="1" smtClean="0">
                <a:latin typeface="Arial" pitchFamily="34" charset="0"/>
                <a:cs typeface="Arial" pitchFamily="34" charset="0"/>
              </a:rPr>
              <a:t>carlc@clemson.edu</a:t>
            </a:r>
            <a:endParaRPr lang="en-US" dirty="0" smtClean="0">
              <a:latin typeface="Arial" pitchFamily="34" charset="0"/>
              <a:cs typeface="Arial" pitchFamily="34" charset="0"/>
            </a:endParaRPr>
          </a:p>
          <a:p>
            <a:pPr>
              <a:buFontTx/>
              <a:buNone/>
            </a:pPr>
            <a:endParaRPr lang="en-US" dirty="0">
              <a:latin typeface="Arial" pitchFamily="34" charset="0"/>
              <a:cs typeface="Arial" pitchFamily="34" charset="0"/>
            </a:endParaRPr>
          </a:p>
          <a:p>
            <a:pPr>
              <a:buFontTx/>
              <a:buNone/>
            </a:pPr>
            <a:r>
              <a:rPr lang="en-US" dirty="0" smtClean="0">
                <a:latin typeface="Arial" pitchFamily="34" charset="0"/>
                <a:cs typeface="Arial" pitchFamily="34" charset="0"/>
              </a:rPr>
              <a:t>Kathy Hoellen</a:t>
            </a:r>
          </a:p>
          <a:p>
            <a:pPr>
              <a:buFontTx/>
              <a:buNone/>
            </a:pPr>
            <a:r>
              <a:rPr lang="en-US" dirty="0" smtClean="0">
                <a:latin typeface="Arial" pitchFamily="34" charset="0"/>
                <a:cs typeface="Arial" pitchFamily="34" charset="0"/>
              </a:rPr>
              <a:t>hoellen@clemson.edu</a:t>
            </a:r>
            <a:endParaRPr lang="en-US" dirty="0">
              <a:latin typeface="Arial" pitchFamily="34" charset="0"/>
              <a:cs typeface="Arial" pitchFamily="34" charset="0"/>
            </a:endParaRPr>
          </a:p>
          <a:p>
            <a:pPr>
              <a:buFontTx/>
              <a:buNone/>
            </a:pP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Adobe Connect in </a:t>
            </a:r>
            <a:br>
              <a:rPr lang="en-US" dirty="0" smtClean="0">
                <a:latin typeface="Arial" pitchFamily="34" charset="0"/>
                <a:cs typeface="Arial" pitchFamily="34" charset="0"/>
              </a:rPr>
            </a:br>
            <a:r>
              <a:rPr lang="en-US" dirty="0" smtClean="0">
                <a:latin typeface="Arial" pitchFamily="34" charset="0"/>
                <a:cs typeface="Arial" pitchFamily="34" charset="0"/>
              </a:rPr>
              <a:t>Teaching &amp; Learning</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lstStyle/>
          <a:p>
            <a:r>
              <a:rPr lang="en-US" sz="2400" dirty="0" smtClean="0">
                <a:latin typeface="Arial" pitchFamily="34" charset="0"/>
                <a:cs typeface="Arial" pitchFamily="34" charset="0"/>
              </a:rPr>
              <a:t>Collaboration tool for Distance Education</a:t>
            </a:r>
          </a:p>
          <a:p>
            <a:r>
              <a:rPr lang="en-US" sz="2400" dirty="0" smtClean="0">
                <a:latin typeface="Arial" pitchFamily="34" charset="0"/>
                <a:cs typeface="Arial" pitchFamily="34" charset="0"/>
              </a:rPr>
              <a:t>Collaboration for Face-to-Face courses</a:t>
            </a:r>
          </a:p>
          <a:p>
            <a:r>
              <a:rPr lang="en-US" sz="2400" dirty="0" smtClean="0">
                <a:latin typeface="Arial" pitchFamily="34" charset="0"/>
                <a:cs typeface="Arial" pitchFamily="34" charset="0"/>
              </a:rPr>
              <a:t>Meeting Environment for Support Personnel and other university personnel</a:t>
            </a:r>
          </a:p>
          <a:p>
            <a:endParaRPr lang="en-US" dirty="0"/>
          </a:p>
        </p:txBody>
      </p:sp>
      <p:pic>
        <p:nvPicPr>
          <p:cNvPr id="4" name="Picture 1028"/>
          <p:cNvPicPr>
            <a:picLocks noChangeAspect="1" noChangeArrowheads="1"/>
          </p:cNvPicPr>
          <p:nvPr/>
        </p:nvPicPr>
        <p:blipFill>
          <a:blip r:embed="rId2"/>
          <a:srcRect/>
          <a:stretch>
            <a:fillRect/>
          </a:stretch>
        </p:blipFill>
        <p:spPr bwMode="auto">
          <a:xfrm>
            <a:off x="3733800" y="3420366"/>
            <a:ext cx="5105400" cy="32090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62000" y="1143000"/>
            <a:ext cx="7772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eaLnBrk="1" hangingPunct="1">
              <a:defRPr/>
            </a:pPr>
            <a:r>
              <a:rPr kumimoji="0" lang="en-US" sz="3600" b="0"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t>IT Personnel </a:t>
            </a:r>
          </a:p>
          <a:p>
            <a:pPr lvl="0" eaLnBrk="1" hangingPunct="1">
              <a:defRPr/>
            </a:pPr>
            <a:r>
              <a:rPr lang="en-US" sz="1800" kern="0" dirty="0" smtClean="0">
                <a:solidFill>
                  <a:schemeClr val="bg1"/>
                </a:solidFill>
                <a:latin typeface="Arial" pitchFamily="34" charset="0"/>
                <a:cs typeface="Arial" pitchFamily="34" charset="0"/>
              </a:rPr>
              <a:t>Data as of Friday, April 11, 2008</a:t>
            </a:r>
            <a:endParaRPr kumimoji="0" lang="en-US" sz="1800" b="0" i="0" u="none" strike="noStrike" kern="0" cap="none" spc="0" normalizeH="0" baseline="0" noProof="0" dirty="0" smtClean="0">
              <a:ln>
                <a:noFill/>
              </a:ln>
              <a:solidFill>
                <a:schemeClr val="bg1"/>
              </a:solidFill>
              <a:effectLst/>
              <a:uLnTx/>
              <a:uFillTx/>
              <a:latin typeface="Arial" pitchFamily="34" charset="0"/>
              <a:ea typeface="+mj-ea"/>
              <a:cs typeface="Arial" pitchFamily="34" charset="0"/>
            </a:endParaRPr>
          </a:p>
        </p:txBody>
      </p:sp>
      <p:sp>
        <p:nvSpPr>
          <p:cNvPr id="5" name="Content Placeholder 3"/>
          <p:cNvSpPr txBox="1">
            <a:spLocks/>
          </p:cNvSpPr>
          <p:nvPr/>
        </p:nvSpPr>
        <p:spPr bwMode="auto">
          <a:xfrm>
            <a:off x="990600" y="2133600"/>
            <a:ext cx="693420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eaLnBrk="1" hangingPunct="1">
              <a:spcBef>
                <a:spcPct val="20000"/>
              </a:spcBef>
              <a:buFontTx/>
              <a:buChar char="•"/>
              <a:defRPr/>
            </a:pPr>
            <a:r>
              <a:rPr lang="en-US" kern="0" dirty="0" smtClean="0">
                <a:solidFill>
                  <a:schemeClr val="bg1"/>
                </a:solidFill>
                <a:latin typeface="Arial" pitchFamily="34" charset="0"/>
                <a:cs typeface="Arial" pitchFamily="34" charset="0"/>
              </a:rPr>
              <a:t>145 Technical Support Providers (Part-time)</a:t>
            </a:r>
          </a:p>
          <a:p>
            <a:pPr marL="342900" lvl="0" indent="-342900" eaLnBrk="1" hangingPunct="1">
              <a:spcBef>
                <a:spcPct val="20000"/>
              </a:spcBef>
              <a:buFontTx/>
              <a:buChar char="•"/>
              <a:defRPr/>
            </a:pPr>
            <a:r>
              <a:rPr lang="en-US" kern="0" dirty="0" smtClean="0">
                <a:solidFill>
                  <a:schemeClr val="bg1"/>
                </a:solidFill>
                <a:latin typeface="Arial" pitchFamily="34" charset="0"/>
                <a:cs typeface="Arial" pitchFamily="34" charset="0"/>
              </a:rPr>
              <a:t>94 Technical Support Contacts (“go to” college personnel – admin assts.)</a:t>
            </a:r>
          </a:p>
          <a:p>
            <a:pPr marL="342900" lvl="0" indent="-342900" eaLnBrk="1" hangingPunct="1">
              <a:spcBef>
                <a:spcPct val="20000"/>
              </a:spcBef>
              <a:buFontTx/>
              <a:buChar char="•"/>
              <a:defRPr/>
            </a:pPr>
            <a:r>
              <a:rPr lang="en-US" kern="0" dirty="0" smtClean="0">
                <a:solidFill>
                  <a:schemeClr val="bg1"/>
                </a:solidFill>
                <a:latin typeface="Arial" pitchFamily="34" charset="0"/>
                <a:cs typeface="Arial" pitchFamily="34" charset="0"/>
              </a:rPr>
              <a:t>59 College Consultants (Full-time)</a:t>
            </a:r>
          </a:p>
          <a:p>
            <a:pPr marL="342900" lvl="0" indent="-342900" eaLnBrk="1" hangingPunct="1">
              <a:spcBef>
                <a:spcPct val="20000"/>
              </a:spcBef>
              <a:buFontTx/>
              <a:buChar char="•"/>
              <a:defRPr/>
            </a:pPr>
            <a:r>
              <a:rPr lang="en-US" kern="0" dirty="0" smtClean="0">
                <a:solidFill>
                  <a:schemeClr val="bg1"/>
                </a:solidFill>
                <a:latin typeface="Arial" pitchFamily="34" charset="0"/>
                <a:cs typeface="Arial" pitchFamily="34" charset="0"/>
              </a:rPr>
              <a:t>~298 Total Members </a:t>
            </a:r>
          </a:p>
          <a:p>
            <a:pPr marL="342900" lvl="0" indent="-342900" eaLnBrk="1" hangingPunct="1">
              <a:spcBef>
                <a:spcPct val="20000"/>
              </a:spcBef>
              <a:buFontTx/>
              <a:buChar char="•"/>
              <a:defRPr/>
            </a:pPr>
            <a:r>
              <a:rPr lang="en-US" kern="0" dirty="0" smtClean="0">
                <a:solidFill>
                  <a:schemeClr val="bg1"/>
                </a:solidFill>
                <a:latin typeface="Arial" pitchFamily="34" charset="0"/>
                <a:cs typeface="Arial" pitchFamily="34" charset="0"/>
              </a:rPr>
              <a:t>Ratio support personnel </a:t>
            </a:r>
          </a:p>
          <a:p>
            <a:pPr marL="342900" lvl="0" indent="-342900" eaLnBrk="1" hangingPunct="1">
              <a:spcBef>
                <a:spcPct val="20000"/>
              </a:spcBef>
              <a:defRPr/>
            </a:pPr>
            <a:r>
              <a:rPr lang="en-US" kern="0" dirty="0" smtClean="0">
                <a:solidFill>
                  <a:schemeClr val="bg1"/>
                </a:solidFill>
                <a:latin typeface="Arial" pitchFamily="34" charset="0"/>
                <a:cs typeface="Arial" pitchFamily="34" charset="0"/>
              </a:rPr>
              <a:t>to employees  – ~1 to 85</a:t>
            </a:r>
          </a:p>
          <a:p>
            <a:pPr marL="342900" lvl="0" indent="-342900" eaLnBrk="1" hangingPunct="1">
              <a:spcBef>
                <a:spcPct val="20000"/>
              </a:spcBef>
              <a:buFontTx/>
              <a:buChar char="•"/>
              <a:defRPr/>
            </a:pPr>
            <a:endParaRPr lang="en-US" kern="0" dirty="0" smtClean="0">
              <a:solidFill>
                <a:schemeClr val="bg1"/>
              </a:solidFill>
              <a:latin typeface="Arial" pitchFamily="34" charset="0"/>
              <a:cs typeface="Arial" pitchFamily="34" charset="0"/>
            </a:endParaRPr>
          </a:p>
          <a:p>
            <a:pPr marL="342900" lvl="0" indent="-342900" eaLnBrk="1" hangingPunct="1">
              <a:spcBef>
                <a:spcPct val="20000"/>
              </a:spcBef>
              <a:buFontTx/>
              <a:buChar char="•"/>
              <a:defRPr/>
            </a:pPr>
            <a:endParaRPr lang="en-US" kern="0" dirty="0" smtClean="0">
              <a:solidFill>
                <a:schemeClr val="bg1"/>
              </a:solidFill>
              <a:latin typeface="Arial" pitchFamily="34" charset="0"/>
              <a:cs typeface="Arial" pitchFamily="34" charset="0"/>
            </a:endParaRPr>
          </a:p>
          <a:p>
            <a:pPr marL="342900" lvl="0" indent="-342900" eaLnBrk="1" hangingPunct="1">
              <a:spcBef>
                <a:spcPct val="20000"/>
              </a:spcBef>
              <a:defRPr/>
            </a:pPr>
            <a:r>
              <a:rPr lang="en-US" kern="0" dirty="0" smtClean="0">
                <a:solidFill>
                  <a:schemeClr val="bg1"/>
                </a:solidFill>
                <a:latin typeface="Arial" pitchFamily="34" charset="0"/>
                <a:cs typeface="Arial" pitchFamily="34" charset="0"/>
              </a:rPr>
              <a:t/>
            </a:r>
            <a:br>
              <a:rPr lang="en-US" kern="0" dirty="0" smtClean="0">
                <a:solidFill>
                  <a:schemeClr val="bg1"/>
                </a:solidFill>
                <a:latin typeface="Arial" pitchFamily="34" charset="0"/>
                <a:cs typeface="Arial" pitchFamily="34" charset="0"/>
              </a:rPr>
            </a:br>
            <a:r>
              <a:rPr lang="en-US" kern="0" dirty="0" smtClean="0">
                <a:solidFill>
                  <a:schemeClr val="bg1"/>
                </a:solidFill>
                <a:latin typeface="Arial" pitchFamily="34" charset="0"/>
                <a:cs typeface="Arial" pitchFamily="34" charset="0"/>
              </a:rPr>
              <a:t/>
            </a:r>
            <a:br>
              <a:rPr lang="en-US" kern="0" dirty="0" smtClean="0">
                <a:solidFill>
                  <a:schemeClr val="bg1"/>
                </a:solidFill>
                <a:latin typeface="Arial" pitchFamily="34" charset="0"/>
                <a:cs typeface="Arial" pitchFamily="34" charset="0"/>
              </a:rPr>
            </a:br>
            <a:endParaRPr lang="en-US" kern="0" dirty="0" smtClean="0">
              <a:solidFill>
                <a:schemeClr val="bg1"/>
              </a:solidFill>
              <a:latin typeface="Arial" pitchFamily="34" charset="0"/>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chemeClr val="bg1"/>
              </a:solidFill>
              <a:effectLst/>
              <a:uLnTx/>
              <a:uFillTx/>
              <a:latin typeface="Arial" pitchFamily="34" charset="0"/>
              <a:ea typeface="+mn-ea"/>
              <a:cs typeface="Arial" pitchFamily="34" charset="0"/>
            </a:endParaRPr>
          </a:p>
        </p:txBody>
      </p:sp>
      <p:pic>
        <p:nvPicPr>
          <p:cNvPr id="7" name="Picture 6" descr="tsp1.tif"/>
          <p:cNvPicPr>
            <a:picLocks noChangeAspect="1"/>
          </p:cNvPicPr>
          <p:nvPr/>
        </p:nvPicPr>
        <p:blipFill>
          <a:blip r:embed="rId3"/>
          <a:stretch>
            <a:fillRect/>
          </a:stretch>
        </p:blipFill>
        <p:spPr>
          <a:xfrm>
            <a:off x="4876800" y="3886200"/>
            <a:ext cx="4019550" cy="263038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762000" y="1676400"/>
            <a:ext cx="7772400" cy="609600"/>
          </a:xfrm>
        </p:spPr>
        <p:txBody>
          <a:bodyPr/>
          <a:lstStyle/>
          <a:p>
            <a:pPr algn="l"/>
            <a:r>
              <a:rPr lang="en-US" dirty="0" smtClean="0">
                <a:latin typeface="Arial" pitchFamily="34" charset="0"/>
                <a:cs typeface="Arial" pitchFamily="34" charset="0"/>
              </a:rPr>
              <a:t>The Problem</a:t>
            </a:r>
            <a:endParaRPr lang="en-US" dirty="0">
              <a:latin typeface="Arial" pitchFamily="34" charset="0"/>
              <a:cs typeface="Arial" pitchFamily="34" charset="0"/>
            </a:endParaRPr>
          </a:p>
        </p:txBody>
      </p:sp>
      <p:sp>
        <p:nvSpPr>
          <p:cNvPr id="4" name="Content Placeholder 3"/>
          <p:cNvSpPr>
            <a:spLocks noGrp="1"/>
          </p:cNvSpPr>
          <p:nvPr>
            <p:ph idx="1"/>
          </p:nvPr>
        </p:nvSpPr>
        <p:spPr>
          <a:xfrm>
            <a:off x="1447800" y="2819400"/>
            <a:ext cx="7010400" cy="2362200"/>
          </a:xfrm>
        </p:spPr>
        <p:txBody>
          <a:bodyPr/>
          <a:lstStyle/>
          <a:p>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Large-scale implementation</a:t>
            </a:r>
          </a:p>
          <a:p>
            <a:r>
              <a:rPr lang="en-US" sz="2400" dirty="0" smtClean="0">
                <a:latin typeface="Arial" pitchFamily="34" charset="0"/>
                <a:cs typeface="Arial" pitchFamily="34" charset="0"/>
              </a:rPr>
              <a:t>Previous models didn’t fit</a:t>
            </a:r>
          </a:p>
          <a:p>
            <a:r>
              <a:rPr lang="en-US" sz="2400" dirty="0" smtClean="0">
                <a:latin typeface="Arial" pitchFamily="34" charset="0"/>
                <a:cs typeface="Arial" pitchFamily="34" charset="0"/>
              </a:rPr>
              <a:t>Not enough support personnel</a:t>
            </a:r>
          </a:p>
          <a:p>
            <a:r>
              <a:rPr lang="en-US" sz="2400" dirty="0" smtClean="0">
                <a:latin typeface="Arial" pitchFamily="34" charset="0"/>
                <a:cs typeface="Arial" pitchFamily="34" charset="0"/>
              </a:rPr>
              <a:t>Limited access to experts/top tier support</a:t>
            </a:r>
          </a:p>
        </p:txBody>
      </p:sp>
      <p:pic>
        <p:nvPicPr>
          <p:cNvPr id="6" name="Picture 5" descr="tsp2.tif"/>
          <p:cNvPicPr>
            <a:picLocks noChangeAspect="1"/>
          </p:cNvPicPr>
          <p:nvPr/>
        </p:nvPicPr>
        <p:blipFill>
          <a:blip r:embed="rId3"/>
          <a:stretch>
            <a:fillRect/>
          </a:stretch>
        </p:blipFill>
        <p:spPr>
          <a:xfrm>
            <a:off x="4267200" y="685800"/>
            <a:ext cx="4229100" cy="273481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3886200" cy="1447800"/>
          </a:xfrm>
        </p:spPr>
        <p:txBody>
          <a:bodyPr/>
          <a:lstStyle/>
          <a:p>
            <a:r>
              <a:rPr lang="en-US" dirty="0" smtClean="0">
                <a:latin typeface="Arial" pitchFamily="34" charset="0"/>
                <a:cs typeface="Arial" pitchFamily="34" charset="0"/>
              </a:rPr>
              <a:t>Situation</a:t>
            </a:r>
            <a:r>
              <a:rPr lang="en-US" dirty="0" smtClean="0"/>
              <a:t> Room</a:t>
            </a:r>
            <a:endParaRPr lang="en-US" dirty="0"/>
          </a:p>
        </p:txBody>
      </p:sp>
      <p:sp>
        <p:nvSpPr>
          <p:cNvPr id="3" name="Content Placeholder 2"/>
          <p:cNvSpPr>
            <a:spLocks noGrp="1"/>
          </p:cNvSpPr>
          <p:nvPr>
            <p:ph idx="1"/>
          </p:nvPr>
        </p:nvSpPr>
        <p:spPr>
          <a:xfrm>
            <a:off x="609600" y="2057400"/>
            <a:ext cx="7772400" cy="3962400"/>
          </a:xfrm>
        </p:spPr>
        <p:txBody>
          <a:bodyPr/>
          <a:lstStyle/>
          <a:p>
            <a:pPr algn="ctr">
              <a:buNone/>
            </a:pPr>
            <a:r>
              <a:rPr lang="en-US" sz="2400" dirty="0" smtClean="0">
                <a:latin typeface="Arial" pitchFamily="34" charset="0"/>
                <a:cs typeface="Arial" pitchFamily="34" charset="0"/>
              </a:rPr>
              <a:t>“where latest information on a situation is channeled”</a:t>
            </a:r>
          </a:p>
          <a:p>
            <a:pPr algn="ctr">
              <a:buNone/>
            </a:pP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From Physical to Virtual</a:t>
            </a:r>
          </a:p>
          <a:p>
            <a:r>
              <a:rPr lang="en-US" sz="2400" dirty="0" smtClean="0">
                <a:latin typeface="Arial" pitchFamily="34" charset="0"/>
                <a:cs typeface="Arial" pitchFamily="34" charset="0"/>
              </a:rPr>
              <a:t>From War Room to Situation Room</a:t>
            </a:r>
          </a:p>
        </p:txBody>
      </p:sp>
      <p:pic>
        <p:nvPicPr>
          <p:cNvPr id="6" name="Picture 5" descr="Situation Room 003.tif"/>
          <p:cNvPicPr>
            <a:picLocks noChangeAspect="1"/>
          </p:cNvPicPr>
          <p:nvPr/>
        </p:nvPicPr>
        <p:blipFill>
          <a:blip r:embed="rId3" cstate="print"/>
          <a:stretch>
            <a:fillRect/>
          </a:stretch>
        </p:blipFill>
        <p:spPr>
          <a:xfrm>
            <a:off x="5638800" y="163141"/>
            <a:ext cx="3352800" cy="1818059"/>
          </a:xfrm>
          <a:prstGeom prst="rect">
            <a:avLst/>
          </a:prstGeom>
        </p:spPr>
      </p:pic>
      <p:pic>
        <p:nvPicPr>
          <p:cNvPr id="7" name="Picture 6" descr="Situation Room 005.tif"/>
          <p:cNvPicPr>
            <a:picLocks noChangeAspect="1"/>
          </p:cNvPicPr>
          <p:nvPr/>
        </p:nvPicPr>
        <p:blipFill>
          <a:blip r:embed="rId4" cstate="print"/>
          <a:stretch>
            <a:fillRect/>
          </a:stretch>
        </p:blipFill>
        <p:spPr>
          <a:xfrm>
            <a:off x="4970739" y="4267200"/>
            <a:ext cx="4020861" cy="23622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28600" y="685800"/>
            <a:ext cx="3810000" cy="2133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3600" kern="0" dirty="0" smtClean="0">
                <a:solidFill>
                  <a:schemeClr val="bg1"/>
                </a:solidFill>
                <a:latin typeface="Arial" pitchFamily="34" charset="0"/>
                <a:ea typeface="+mj-ea"/>
                <a:cs typeface="Arial" pitchFamily="34" charset="0"/>
              </a:rPr>
              <a:t>Exchange Implementation – </a:t>
            </a:r>
            <a:br>
              <a:rPr lang="en-US" sz="3600" kern="0" dirty="0" smtClean="0">
                <a:solidFill>
                  <a:schemeClr val="bg1"/>
                </a:solidFill>
                <a:latin typeface="Arial" pitchFamily="34" charset="0"/>
                <a:ea typeface="+mj-ea"/>
                <a:cs typeface="Arial" pitchFamily="34" charset="0"/>
              </a:rPr>
            </a:br>
            <a:r>
              <a:rPr lang="en-US" sz="3600" kern="0" dirty="0" smtClean="0">
                <a:solidFill>
                  <a:schemeClr val="bg1"/>
                </a:solidFill>
                <a:latin typeface="Arial" pitchFamily="34" charset="0"/>
                <a:ea typeface="+mj-ea"/>
                <a:cs typeface="Arial" pitchFamily="34" charset="0"/>
              </a:rPr>
              <a:t>Case Study #1</a:t>
            </a:r>
            <a:endParaRPr kumimoji="0" lang="en-US" sz="3600" b="0" i="0" u="none" strike="noStrike" kern="0" cap="none" spc="0" normalizeH="0" baseline="0" noProof="0" dirty="0" smtClean="0">
              <a:ln>
                <a:noFill/>
              </a:ln>
              <a:solidFill>
                <a:schemeClr val="bg1"/>
              </a:solidFill>
              <a:effectLst/>
              <a:uLnTx/>
              <a:uFillTx/>
              <a:latin typeface="Arial" pitchFamily="34" charset="0"/>
              <a:ea typeface="+mj-ea"/>
              <a:cs typeface="Arial" pitchFamily="34" charset="0"/>
            </a:endParaRPr>
          </a:p>
        </p:txBody>
      </p:sp>
      <p:sp>
        <p:nvSpPr>
          <p:cNvPr id="5" name="Content Placeholder 3"/>
          <p:cNvSpPr txBox="1">
            <a:spLocks/>
          </p:cNvSpPr>
          <p:nvPr/>
        </p:nvSpPr>
        <p:spPr bwMode="auto">
          <a:xfrm>
            <a:off x="1447800" y="2819400"/>
            <a:ext cx="70104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kern="0" dirty="0" smtClean="0">
              <a:solidFill>
                <a:schemeClr val="bg1"/>
              </a:solidFill>
              <a:latin typeface="Arial" pitchFamily="34" charset="0"/>
              <a:cs typeface="Arial" pitchFamily="34" charset="0"/>
            </a:endParaRPr>
          </a:p>
          <a:p>
            <a:pPr marL="342900" indent="-342900" eaLnBrk="1" hangingPunct="1">
              <a:spcBef>
                <a:spcPct val="20000"/>
              </a:spcBef>
              <a:buFontTx/>
              <a:buChar char="•"/>
            </a:pPr>
            <a:r>
              <a:rPr lang="en-US" kern="0" dirty="0" smtClean="0">
                <a:solidFill>
                  <a:schemeClr val="bg1"/>
                </a:solidFill>
                <a:latin typeface="Arial" pitchFamily="34" charset="0"/>
                <a:cs typeface="Arial" pitchFamily="34" charset="0"/>
              </a:rPr>
              <a:t>Migrate from Legacy </a:t>
            </a:r>
            <a:r>
              <a:rPr lang="en-US" kern="0" dirty="0">
                <a:solidFill>
                  <a:schemeClr val="bg1"/>
                </a:solidFill>
                <a:latin typeface="Arial" pitchFamily="34" charset="0"/>
                <a:cs typeface="Arial" pitchFamily="34" charset="0"/>
              </a:rPr>
              <a:t>Systems to </a:t>
            </a:r>
            <a:r>
              <a:rPr lang="en-US" kern="0" dirty="0" smtClean="0">
                <a:solidFill>
                  <a:schemeClr val="bg1"/>
                </a:solidFill>
                <a:latin typeface="Arial" pitchFamily="34" charset="0"/>
                <a:cs typeface="Arial" pitchFamily="34" charset="0"/>
              </a:rPr>
              <a:t/>
            </a:r>
            <a:br>
              <a:rPr lang="en-US" kern="0" dirty="0" smtClean="0">
                <a:solidFill>
                  <a:schemeClr val="bg1"/>
                </a:solidFill>
                <a:latin typeface="Arial" pitchFamily="34" charset="0"/>
                <a:cs typeface="Arial" pitchFamily="34" charset="0"/>
              </a:rPr>
            </a:br>
            <a:r>
              <a:rPr lang="en-US" kern="0" dirty="0" smtClean="0">
                <a:solidFill>
                  <a:schemeClr val="bg1"/>
                </a:solidFill>
                <a:latin typeface="Arial" pitchFamily="34" charset="0"/>
                <a:cs typeface="Arial" pitchFamily="34" charset="0"/>
              </a:rPr>
              <a:t>an institution-wide Exchange Server</a:t>
            </a:r>
          </a:p>
          <a:p>
            <a:pPr marL="800100" lvl="1" indent="-342900" eaLnBrk="1" hangingPunct="1">
              <a:spcBef>
                <a:spcPct val="20000"/>
              </a:spcBef>
              <a:buFontTx/>
              <a:buChar char="•"/>
            </a:pPr>
            <a:r>
              <a:rPr lang="en-US" sz="1700" kern="0" dirty="0" smtClean="0">
                <a:solidFill>
                  <a:srgbClr val="FFFFFF"/>
                </a:solidFill>
                <a:latin typeface="Arial" pitchFamily="34" charset="0"/>
                <a:cs typeface="Arial" pitchFamily="34" charset="0"/>
              </a:rPr>
              <a:t>Email systems in place: Eudora, Pegasus Mail, Thunderbird, older versions of outlook, Meeting Maker</a:t>
            </a:r>
            <a:endParaRPr lang="en-US" kern="0" dirty="0">
              <a:solidFill>
                <a:schemeClr val="bg1"/>
              </a:solidFill>
              <a:latin typeface="Arial" pitchFamily="34" charset="0"/>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smtClean="0">
                <a:solidFill>
                  <a:schemeClr val="bg1"/>
                </a:solidFill>
                <a:latin typeface="Arial" pitchFamily="34" charset="0"/>
                <a:cs typeface="Arial" pitchFamily="34" charset="0"/>
              </a:rPr>
              <a:t>Total ~5000 users to convert</a:t>
            </a:r>
          </a:p>
          <a:p>
            <a:pPr marL="800100" lvl="1" indent="-342900" eaLnBrk="1" hangingPunct="1">
              <a:spcBef>
                <a:spcPct val="20000"/>
              </a:spcBef>
              <a:buFontTx/>
              <a:buChar char="•"/>
              <a:defRPr/>
            </a:pPr>
            <a:r>
              <a:rPr kumimoji="0" lang="en-US" b="0" i="0" u="none" strike="noStrike" kern="0" cap="none" spc="0" normalizeH="0" baseline="0" noProof="0" smtClean="0">
                <a:ln>
                  <a:noFill/>
                </a:ln>
                <a:solidFill>
                  <a:schemeClr val="bg1"/>
                </a:solidFill>
                <a:effectLst/>
                <a:uLnTx/>
                <a:uFillTx/>
                <a:latin typeface="Arial" pitchFamily="34" charset="0"/>
                <a:ea typeface="+mn-ea"/>
                <a:cs typeface="Arial" pitchFamily="34" charset="0"/>
              </a:rPr>
              <a:t>~</a:t>
            </a:r>
            <a:r>
              <a:rPr kumimoji="0" lang="en-US" b="0" i="0" u="none" strike="noStrike" kern="0" cap="none" spc="0" normalizeH="0" baseline="0" noProof="0" smtClean="0">
                <a:ln>
                  <a:noFill/>
                </a:ln>
                <a:solidFill>
                  <a:schemeClr val="bg1"/>
                </a:solidFill>
                <a:effectLst/>
                <a:uLnTx/>
                <a:uFillTx/>
                <a:latin typeface="Arial" pitchFamily="34" charset="0"/>
                <a:ea typeface="+mn-ea"/>
                <a:cs typeface="Arial" pitchFamily="34" charset="0"/>
              </a:rPr>
              <a:t>1700 </a:t>
            </a:r>
            <a:r>
              <a:rPr kumimoji="0" lang="en-US" b="0" i="0" u="none" strike="noStrike" kern="0" cap="none" spc="0" normalizeH="0" noProof="0" dirty="0" smtClean="0">
                <a:ln>
                  <a:noFill/>
                </a:ln>
                <a:solidFill>
                  <a:schemeClr val="bg1"/>
                </a:solidFill>
                <a:effectLst/>
                <a:uLnTx/>
                <a:uFillTx/>
                <a:latin typeface="Arial" pitchFamily="34" charset="0"/>
                <a:ea typeface="+mn-ea"/>
                <a:cs typeface="Arial" pitchFamily="34" charset="0"/>
              </a:rPr>
              <a:t>critical users</a:t>
            </a:r>
            <a:endParaRPr kumimoji="0" lang="en-US" b="0" i="0" u="none" strike="noStrike" kern="0" cap="none" spc="0" normalizeH="0" baseline="0" noProof="0" dirty="0" smtClean="0">
              <a:ln>
                <a:noFill/>
              </a:ln>
              <a:solidFill>
                <a:schemeClr val="bg1"/>
              </a:solidFill>
              <a:effectLst/>
              <a:uLnTx/>
              <a:uFillTx/>
              <a:latin typeface="Arial" pitchFamily="34" charset="0"/>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smtClean="0">
                <a:solidFill>
                  <a:schemeClr val="bg1"/>
                </a:solidFill>
                <a:latin typeface="Arial" pitchFamily="34" charset="0"/>
                <a:cs typeface="Arial" pitchFamily="34" charset="0"/>
              </a:rPr>
              <a:t>Situation Room idea – physical to virtual</a:t>
            </a:r>
            <a:endParaRPr kumimoji="0" lang="en-US" sz="2400" b="0" i="0" u="none" strike="noStrike" kern="0" cap="none" spc="0" normalizeH="0" baseline="0" noProof="0" dirty="0" smtClean="0">
              <a:ln>
                <a:noFill/>
              </a:ln>
              <a:solidFill>
                <a:schemeClr val="bg1"/>
              </a:solidFill>
              <a:effectLst/>
              <a:uLnTx/>
              <a:uFillTx/>
              <a:latin typeface="Arial" pitchFamily="34" charset="0"/>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chemeClr val="bg1"/>
              </a:solidFill>
              <a:effectLst/>
              <a:uLnTx/>
              <a:uFillTx/>
              <a:latin typeface="Arial" pitchFamily="34" charset="0"/>
              <a:ea typeface="+mn-ea"/>
              <a:cs typeface="Arial" pitchFamily="34" charset="0"/>
            </a:endParaRPr>
          </a:p>
        </p:txBody>
      </p:sp>
      <p:pic>
        <p:nvPicPr>
          <p:cNvPr id="6" name="Picture 5" descr="outlook.tif"/>
          <p:cNvPicPr>
            <a:picLocks noChangeAspect="1"/>
          </p:cNvPicPr>
          <p:nvPr/>
        </p:nvPicPr>
        <p:blipFill>
          <a:blip r:embed="rId3"/>
          <a:stretch>
            <a:fillRect/>
          </a:stretch>
        </p:blipFill>
        <p:spPr>
          <a:xfrm>
            <a:off x="4191000" y="457200"/>
            <a:ext cx="4572000" cy="274123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Preparation for Implementation</a:t>
            </a:r>
            <a:endParaRPr lang="en-US" dirty="0"/>
          </a:p>
        </p:txBody>
      </p:sp>
      <p:sp>
        <p:nvSpPr>
          <p:cNvPr id="3" name="Content Placeholder 2"/>
          <p:cNvSpPr>
            <a:spLocks noGrp="1"/>
          </p:cNvSpPr>
          <p:nvPr>
            <p:ph idx="1"/>
          </p:nvPr>
        </p:nvSpPr>
        <p:spPr/>
        <p:txBody>
          <a:bodyPr>
            <a:normAutofit fontScale="85000" lnSpcReduction="20000"/>
          </a:bodyPr>
          <a:lstStyle/>
          <a:p>
            <a:r>
              <a:rPr lang="en-US" sz="2400" dirty="0" smtClean="0"/>
              <a:t>Started in October 2006</a:t>
            </a:r>
          </a:p>
          <a:p>
            <a:r>
              <a:rPr lang="en-US" sz="2400" dirty="0" smtClean="0"/>
              <a:t>Two Committees: Select Committee (Oct. 2006) and Implementation Committee (Dec 2006)</a:t>
            </a:r>
          </a:p>
          <a:p>
            <a:r>
              <a:rPr lang="en-US" sz="2400" dirty="0" smtClean="0"/>
              <a:t>Phased in implementation – Started with Testers (~50), Early Adopters (~100), Admin Users (~511), finally public adoption</a:t>
            </a:r>
          </a:p>
          <a:p>
            <a:r>
              <a:rPr lang="en-US" sz="2400" dirty="0" smtClean="0"/>
              <a:t>Hire a Trainer for Outlook/Entourage (Support and User)</a:t>
            </a:r>
          </a:p>
          <a:p>
            <a:r>
              <a:rPr lang="en-US" sz="2400" dirty="0" smtClean="0"/>
              <a:t>Evaluated and implement PDA Support </a:t>
            </a:r>
            <a:r>
              <a:rPr lang="en-US" sz="1500" dirty="0" smtClean="0"/>
              <a:t>(BES/ActiveSync)</a:t>
            </a:r>
            <a:endParaRPr lang="en-US" sz="2400" dirty="0" smtClean="0"/>
          </a:p>
          <a:p>
            <a:r>
              <a:rPr lang="en-US" sz="2400" dirty="0" smtClean="0"/>
              <a:t>Spent a long time Identifying Critical Users</a:t>
            </a:r>
          </a:p>
          <a:p>
            <a:pPr lvl="1"/>
            <a:r>
              <a:rPr lang="en-US" sz="2000" dirty="0" smtClean="0"/>
              <a:t>Formed 18 install Support Teams</a:t>
            </a:r>
          </a:p>
          <a:p>
            <a:r>
              <a:rPr lang="en-US" sz="2400" dirty="0" smtClean="0"/>
              <a:t>Extensive training for Support Staff</a:t>
            </a:r>
          </a:p>
          <a:p>
            <a:pPr lvl="1"/>
            <a:r>
              <a:rPr lang="en-US" sz="2000" dirty="0" smtClean="0"/>
              <a:t>We purchased Conversion tools for Calendar and Email. </a:t>
            </a:r>
            <a:endParaRPr lang="en-US" sz="1600" dirty="0" smtClean="0"/>
          </a:p>
          <a:p>
            <a:pPr lvl="2"/>
            <a:r>
              <a:rPr lang="en-US" sz="1200" dirty="0" err="1" smtClean="0"/>
              <a:t>TranSend</a:t>
            </a:r>
            <a:r>
              <a:rPr lang="en-US" sz="1200" dirty="0" smtClean="0"/>
              <a:t> &amp; </a:t>
            </a:r>
            <a:r>
              <a:rPr lang="en-US" sz="1000" dirty="0" smtClean="0"/>
              <a:t>Sumatra Development LLC</a:t>
            </a:r>
            <a:endParaRPr lang="en-US" sz="1200" dirty="0" smtClean="0"/>
          </a:p>
          <a:p>
            <a:pPr lvl="1"/>
            <a:r>
              <a:rPr lang="en-US" sz="2000" dirty="0" smtClean="0"/>
              <a:t>Create Install Manuals &amp; Procedures</a:t>
            </a:r>
          </a:p>
          <a:p>
            <a:pPr lvl="1"/>
            <a:r>
              <a:rPr lang="en-US" sz="2000" dirty="0" smtClean="0"/>
              <a:t>Had several Support Briefings (January to June 07)</a:t>
            </a:r>
            <a:endParaRPr lang="en-US" sz="2000"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The Situation Room: A Case Study&amp;quot;&quot;/&gt;&lt;property id=&quot;20307&quot; value=&quot;256&quot;/&gt;&lt;/object&gt;&lt;object type=&quot;3&quot; unique_id=&quot;10005&quot;&gt;&lt;property id=&quot;20148&quot; value=&quot;5&quot;/&gt;&lt;property id=&quot;20300&quot; value=&quot;Slide 8&quot;/&gt;&lt;property id=&quot;20307&quot; value=&quot;257&quot;/&gt;&lt;/object&gt;&lt;object type=&quot;3&quot; unique_id=&quot;10027&quot;&gt;&lt;property id=&quot;20148&quot; value=&quot;5&quot;/&gt;&lt;property id=&quot;20300&quot; value=&quot;Slide 3&quot;/&gt;&lt;property id=&quot;20307&quot; value=&quot;258&quot;/&gt;&lt;/object&gt;&lt;object type=&quot;3&quot; unique_id=&quot;10028&quot;&gt;&lt;property id=&quot;20148&quot; value=&quot;5&quot;/&gt;&lt;property id=&quot;20300&quot; value=&quot;Slide 5&quot;/&gt;&lt;property id=&quot;20307&quot; value=&quot;273&quot;/&gt;&lt;/object&gt;&lt;object type=&quot;3&quot; unique_id=&quot;10029&quot;&gt;&lt;property id=&quot;20148&quot; value=&quot;5&quot;/&gt;&lt;property id=&quot;20300&quot; value=&quot;Slide 6 - &amp;quot;The Problem&amp;quot;&quot;/&gt;&lt;property id=&quot;20307&quot; value=&quot;265&quot;/&gt;&lt;/object&gt;&lt;object type=&quot;3&quot; unique_id=&quot;10031&quot;&gt;&lt;property id=&quot;20148&quot; value=&quot;5&quot;/&gt;&lt;property id=&quot;20300&quot; value=&quot;Slide 12 - &amp;quot;The Results - continued&amp;quot;&quot;/&gt;&lt;property id=&quot;20307&quot; value=&quot;269&quot;/&gt;&lt;/object&gt;&lt;object type=&quot;3&quot; unique_id=&quot;10035&quot;&gt;&lt;property id=&quot;20148&quot; value=&quot;5&quot;/&gt;&lt;property id=&quot;20300&quot; value=&quot;Slide 35 - &amp;quot;Questions&amp;quot;&quot;/&gt;&lt;property id=&quot;20307&quot; value=&quot;268&quot;/&gt;&lt;/object&gt;&lt;object type=&quot;3&quot; unique_id=&quot;10050&quot;&gt;&lt;property id=&quot;20148&quot; value=&quot;5&quot;/&gt;&lt;property id=&quot;20300&quot; value=&quot;Slide 24&quot;/&gt;&lt;property id=&quot;20307&quot; value=&quot;274&quot;/&gt;&lt;/object&gt;&lt;object type=&quot;3&quot; unique_id=&quot;10169&quot;&gt;&lt;property id=&quot;20148&quot; value=&quot;5&quot;/&gt;&lt;property id=&quot;20300&quot; value=&quot;Slide 17&quot;/&gt;&lt;property id=&quot;20307&quot; value=&quot;280&quot;/&gt;&lt;/object&gt;&lt;object type=&quot;3&quot; unique_id=&quot;10170&quot;&gt;&lt;property id=&quot;20148&quot; value=&quot;5&quot;/&gt;&lt;property id=&quot;20300&quot; value=&quot;Slide 18&quot;/&gt;&lt;property id=&quot;20307&quot; value=&quot;281&quot;/&gt;&lt;/object&gt;&lt;object type=&quot;3&quot; unique_id=&quot;10171&quot;&gt;&lt;property id=&quot;20148&quot; value=&quot;5&quot;/&gt;&lt;property id=&quot;20300&quot; value=&quot;Slide 19&quot;/&gt;&lt;property id=&quot;20307&quot; value=&quot;282&quot;/&gt;&lt;/object&gt;&lt;object type=&quot;3&quot; unique_id=&quot;10212&quot;&gt;&lt;property id=&quot;20148&quot; value=&quot;5&quot;/&gt;&lt;property id=&quot;20300&quot; value=&quot;Slide 20&quot;/&gt;&lt;property id=&quot;20307&quot; value=&quot;286&quot;/&gt;&lt;/object&gt;&lt;object type=&quot;3&quot; unique_id=&quot;10213&quot;&gt;&lt;property id=&quot;20148&quot; value=&quot;5&quot;/&gt;&lt;property id=&quot;20300&quot; value=&quot;Slide 21&quot;/&gt;&lt;property id=&quot;20307&quot; value=&quot;287&quot;/&gt;&lt;/object&gt;&lt;object type=&quot;3&quot; unique_id=&quot;10214&quot;&gt;&lt;property id=&quot;20148&quot; value=&quot;5&quot;/&gt;&lt;property id=&quot;20300&quot; value=&quot;Slide 22&quot;/&gt;&lt;property id=&quot;20307&quot; value=&quot;288&quot;/&gt;&lt;/object&gt;&lt;object type=&quot;3&quot; unique_id=&quot;10215&quot;&gt;&lt;property id=&quot;20148&quot; value=&quot;5&quot;/&gt;&lt;property id=&quot;20300&quot; value=&quot;Slide 23 - &amp;quot;Moving the Physical to the Virtual&amp;quot;&quot;/&gt;&lt;property id=&quot;20307&quot; value=&quot;289&quot;/&gt;&lt;/object&gt;&lt;object type=&quot;3&quot; unique_id=&quot;10216&quot;&gt;&lt;property id=&quot;20148&quot; value=&quot;5&quot;/&gt;&lt;property id=&quot;20300&quot; value=&quot;Slide 31&quot;/&gt;&lt;property id=&quot;20307&quot; value=&quot;290&quot;/&gt;&lt;/object&gt;&lt;object type=&quot;3&quot; unique_id=&quot;10446&quot;&gt;&lt;property id=&quot;20148&quot; value=&quot;5&quot;/&gt;&lt;property id=&quot;20300&quot; value=&quot;Slide 33&quot;/&gt;&lt;property id=&quot;20307&quot; value=&quot;292&quot;/&gt;&lt;/object&gt;&lt;object type=&quot;3&quot; unique_id=&quot;10447&quot;&gt;&lt;property id=&quot;20148&quot; value=&quot;5&quot;/&gt;&lt;property id=&quot;20300&quot; value=&quot;Slide 27 - &amp;quot;Comments&amp;quot;&quot;/&gt;&lt;property id=&quot;20307&quot; value=&quot;293&quot;/&gt;&lt;/object&gt;&lt;object type=&quot;3&quot; unique_id=&quot;10448&quot;&gt;&lt;property id=&quot;20148&quot; value=&quot;5&quot;/&gt;&lt;property id=&quot;20300&quot; value=&quot;Slide 28 - &amp;quot;Comments&amp;quot;&quot;/&gt;&lt;property id=&quot;20307&quot; value=&quot;294&quot;/&gt;&lt;/object&gt;&lt;object type=&quot;3&quot; unique_id=&quot;10653&quot;&gt;&lt;property id=&quot;20148&quot; value=&quot;5&quot;/&gt;&lt;property id=&quot;20300&quot; value=&quot;Slide 4 - &amp;quot;Adobe Connect in &amp;#x0D;&amp;#x0A;Teaching &amp;amp; Learning&amp;quot;&quot;/&gt;&lt;property id=&quot;20307&quot; value=&quot;296&quot;/&gt;&lt;/object&gt;&lt;object type=&quot;3&quot; unique_id=&quot;10654&quot;&gt;&lt;property id=&quot;20148&quot; value=&quot;5&quot;/&gt;&lt;property id=&quot;20300&quot; value=&quot;Slide 7 - &amp;quot;Situation Room&amp;quot;&quot;/&gt;&lt;property id=&quot;20307&quot; value=&quot;297&quot;/&gt;&lt;/object&gt;&lt;object type=&quot;3&quot; unique_id=&quot;10656&quot;&gt;&lt;property id=&quot;20148&quot; value=&quot;5&quot;/&gt;&lt;property id=&quot;20300&quot; value=&quot;Slide 29 - &amp;quot;Comments&amp;quot;&quot;/&gt;&lt;property id=&quot;20307&quot; value=&quot;299&quot;/&gt;&lt;/object&gt;&lt;object type=&quot;3&quot; unique_id=&quot;10657&quot;&gt;&lt;property id=&quot;20148&quot; value=&quot;5&quot;/&gt;&lt;property id=&quot;20300&quot; value=&quot;Slide 2 - &amp;quot;Agenda&amp;quot;&quot;/&gt;&lt;property id=&quot;20307&quot; value=&quot;300&quot;/&gt;&lt;/object&gt;&lt;object type=&quot;3&quot; unique_id=&quot;10658&quot;&gt;&lt;property id=&quot;20148&quot; value=&quot;5&quot;/&gt;&lt;property id=&quot;20300&quot; value=&quot;Slide 9 - &amp;quot;Our Preparation for Implementation&amp;quot;&quot;/&gt;&lt;property id=&quot;20307&quot; value=&quot;301&quot;/&gt;&lt;/object&gt;&lt;object type=&quot;3&quot; unique_id=&quot;10659&quot;&gt;&lt;property id=&quot;20148&quot; value=&quot;5&quot;/&gt;&lt;property id=&quot;20300&quot; value=&quot;Slide 10&quot;/&gt;&lt;property id=&quot;20307&quot; value=&quot;302&quot;/&gt;&lt;/object&gt;&lt;object type=&quot;3&quot; unique_id=&quot;10660&quot;&gt;&lt;property id=&quot;20148&quot; value=&quot;5&quot;/&gt;&lt;property id=&quot;20300&quot; value=&quot;Slide 11 - &amp;quot;The Results&amp;quot;&quot;/&gt;&lt;property id=&quot;20307&quot; value=&quot;303&quot;/&gt;&lt;/object&gt;&lt;object type=&quot;3&quot; unique_id=&quot;10661&quot;&gt;&lt;property id=&quot;20148&quot; value=&quot;5&quot;/&gt;&lt;property id=&quot;20300&quot; value=&quot;Slide 13 - &amp;quot;Outlook Implementation &amp;#x0D;&amp;#x0A;Situation Room&amp;quot;&quot;/&gt;&lt;property id=&quot;20307&quot; value=&quot;304&quot;/&gt;&lt;/object&gt;&lt;object type=&quot;3&quot; unique_id=&quot;10662&quot;&gt;&lt;property id=&quot;20148&quot; value=&quot;5&quot;/&gt;&lt;property id=&quot;20300&quot; value=&quot;Slide 14 - &amp;quot;Exchange Implementation’s &amp;#x0D;&amp;#x0A;Adobe Breeze Session&amp;quot;&quot;/&gt;&lt;property id=&quot;20307&quot; value=&quot;305&quot;/&gt;&lt;/object&gt;&lt;object type=&quot;3&quot; unique_id=&quot;10663&quot;&gt;&lt;property id=&quot;20148&quot; value=&quot;5&quot;/&gt;&lt;property id=&quot;20300&quot; value=&quot;Slide 15 - &amp;quot;Fall Semester Startup– &amp;#x0D;&amp;#x0A;Case Study #2&amp;#x0D;&amp;#x0A;&amp;quot;&quot;/&gt;&lt;property id=&quot;20307&quot; value=&quot;306&quot;/&gt;&lt;/object&gt;&lt;object type=&quot;3&quot; unique_id=&quot;10664&quot;&gt;&lt;property id=&quot;20148&quot; value=&quot;5&quot;/&gt;&lt;property id=&quot;20300&quot; value=&quot;Slide 25 - &amp;quot;Minimum Use guidelines&amp;#x0D;&amp;#x0A;Adobe Connect&amp;quot;&quot;/&gt;&lt;property id=&quot;20307&quot; value=&quot;307&quot;/&gt;&lt;/object&gt;&lt;object type=&quot;3&quot; unique_id=&quot;10665&quot;&gt;&lt;property id=&quot;20148&quot; value=&quot;5&quot;/&gt;&lt;property id=&quot;20300&quot; value=&quot;Slide 26 - &amp;quot;Remote (TSP) Support Rooms&amp;quot;&quot;/&gt;&lt;property id=&quot;20307&quot; value=&quot;309&quot;/&gt;&lt;/object&gt;&lt;object type=&quot;3&quot; unique_id=&quot;10666&quot;&gt;&lt;property id=&quot;20148&quot; value=&quot;5&quot;/&gt;&lt;property id=&quot;20300&quot; value=&quot;Slide 30 - &amp;quot;The Path Ahead&amp;quot;&quot;/&gt;&lt;property id=&quot;20307&quot; value=&quot;308&quot;/&gt;&lt;/object&gt;&lt;object type=&quot;3&quot; unique_id=&quot;10667&quot;&gt;&lt;property id=&quot;20148&quot; value=&quot;5&quot;/&gt;&lt;property id=&quot;20300&quot; value=&quot;Slide 32 - &amp;quot;Lesson Learned&amp;quot;&quot;/&gt;&lt;property id=&quot;20307&quot; value=&quot;310&quot;/&gt;&lt;/object&gt;&lt;object type=&quot;3&quot; unique_id=&quot;10668&quot;&gt;&lt;property id=&quot;20148&quot; value=&quot;5&quot;/&gt;&lt;property id=&quot;20300&quot; value=&quot;Slide 34&quot;/&gt;&lt;property id=&quot;20307&quot; value=&quot;311&quot;/&gt;&lt;/object&gt;&lt;object type=&quot;3&quot; unique_id=&quot;10706&quot;&gt;&lt;property id=&quot;20148&quot; value=&quot;5&quot;/&gt;&lt;property id=&quot;20300&quot; value=&quot;Slide 16&quot;/&gt;&lt;property id=&quot;20307&quot; value=&quot;312&quot;/&gt;&lt;/object&gt;&lt;/object&gt;&lt;/object&gt;&lt;/database&gt;"/>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badi MT Condensed Extra Bold"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badi MT Condensed Extra Bold"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D&amp;LT_slide</Template>
  <TotalTime>1652</TotalTime>
  <Words>1464</Words>
  <Application>Microsoft Office PowerPoint</Application>
  <PresentationFormat>On-screen Show (4:3)</PresentationFormat>
  <Paragraphs>301</Paragraphs>
  <Slides>35</Slides>
  <Notes>20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Blank Presentation</vt:lpstr>
      <vt:lpstr>The Situation Room: A Case Study</vt:lpstr>
      <vt:lpstr>Agenda</vt:lpstr>
      <vt:lpstr>Slide 3</vt:lpstr>
      <vt:lpstr>Adobe Connect in  Teaching &amp; Learning</vt:lpstr>
      <vt:lpstr>Slide 5</vt:lpstr>
      <vt:lpstr>The Problem</vt:lpstr>
      <vt:lpstr>Situation Room</vt:lpstr>
      <vt:lpstr>Slide 8</vt:lpstr>
      <vt:lpstr>Our Preparation for Implementation</vt:lpstr>
      <vt:lpstr>Slide 10</vt:lpstr>
      <vt:lpstr>The Results</vt:lpstr>
      <vt:lpstr>The Results - continued</vt:lpstr>
      <vt:lpstr>Outlook Implementation  Situation Room</vt:lpstr>
      <vt:lpstr>Exchange Implementation’s  Adobe Breeze Session</vt:lpstr>
      <vt:lpstr>Fall Semester Startup–  Case Study #2 </vt:lpstr>
      <vt:lpstr>Slide 16</vt:lpstr>
      <vt:lpstr>Slide 17</vt:lpstr>
      <vt:lpstr>Slide 18</vt:lpstr>
      <vt:lpstr>Slide 19</vt:lpstr>
      <vt:lpstr>Slide 20</vt:lpstr>
      <vt:lpstr>Slide 21</vt:lpstr>
      <vt:lpstr>Slide 22</vt:lpstr>
      <vt:lpstr>Moving the Physical to the Virtual</vt:lpstr>
      <vt:lpstr>Slide 24</vt:lpstr>
      <vt:lpstr>Minimum Use guidelines Adobe Connect</vt:lpstr>
      <vt:lpstr>Remote (TSP) Support Rooms</vt:lpstr>
      <vt:lpstr>Comments</vt:lpstr>
      <vt:lpstr>Comments</vt:lpstr>
      <vt:lpstr>Comments</vt:lpstr>
      <vt:lpstr>The Path Ahead</vt:lpstr>
      <vt:lpstr>Slide 31</vt:lpstr>
      <vt:lpstr>Lesson Learned</vt:lpstr>
      <vt:lpstr>Slide 33</vt:lpstr>
      <vt:lpstr>Slide 34</vt:lpstr>
      <vt:lpstr>Questions</vt:lpstr>
    </vt:vector>
  </TitlesOfParts>
  <Company>Clemson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Situation Room: A Case Study</dc:title>
  <dc:creator>Kathy Hoellen</dc:creator>
  <cp:keywords>Situation Room, EDUCAUSE</cp:keywords>
  <dc:description>Speaker(s)
Carl Robert Clark, CCIT Customer Support Services, Clemson University
Kathy Hoellen, Director, Teaching &amp; Learning Technologies, Clemson University
Session convener: Carla Rathbone, Exec Director, Customer Relations &amp; Learning Technologies, Clemson University
Abstract
In the summer of 2007, Clemson University faced a large-scale e-mail system implementation. Looking for innovative ways to maximize limited staff resources, IT support managers created the Situation Room. Using Adobe Connect, support managers linked in real time to support personnel in the field to provide expert advice and up-to-date information throughout the implementation. The experience was successful, and the Situation Room was used to manage fall semester start-up support issues. Now at any time during support hours, IT personnel can enter the virtual room to find out about support issue trends and systems status and to access subject experts.</dc:description>
  <cp:lastModifiedBy>Kathy Hoellen</cp:lastModifiedBy>
  <cp:revision>171</cp:revision>
  <dcterms:created xsi:type="dcterms:W3CDTF">2007-06-20T19:02:10Z</dcterms:created>
  <dcterms:modified xsi:type="dcterms:W3CDTF">2008-06-04T13:27:01Z</dcterms:modified>
</cp:coreProperties>
</file>