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256" r:id="rId2"/>
    <p:sldId id="297" r:id="rId3"/>
    <p:sldId id="257" r:id="rId4"/>
    <p:sldId id="259" r:id="rId5"/>
    <p:sldId id="280" r:id="rId6"/>
    <p:sldId id="260" r:id="rId7"/>
    <p:sldId id="261" r:id="rId8"/>
    <p:sldId id="281" r:id="rId9"/>
    <p:sldId id="282" r:id="rId10"/>
    <p:sldId id="283" r:id="rId11"/>
    <p:sldId id="285" r:id="rId12"/>
    <p:sldId id="284" r:id="rId13"/>
    <p:sldId id="286" r:id="rId14"/>
    <p:sldId id="287" r:id="rId15"/>
    <p:sldId id="288" r:id="rId16"/>
    <p:sldId id="296" r:id="rId17"/>
    <p:sldId id="289" r:id="rId18"/>
    <p:sldId id="290" r:id="rId19"/>
    <p:sldId id="291" r:id="rId20"/>
    <p:sldId id="292" r:id="rId21"/>
    <p:sldId id="293" r:id="rId22"/>
    <p:sldId id="294" r:id="rId23"/>
    <p:sldId id="29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Richerson"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80801" autoAdjust="0"/>
  </p:normalViewPr>
  <p:slideViewPr>
    <p:cSldViewPr>
      <p:cViewPr varScale="1">
        <p:scale>
          <a:sx n="69" d="100"/>
          <a:sy n="69" d="100"/>
        </p:scale>
        <p:origin x="-111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8A9E6E-D7AB-49CA-9762-CB395B019C5F}" type="datetimeFigureOut">
              <a:rPr lang="en-US" smtClean="0"/>
              <a:pPr/>
              <a:t>2/26/2008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982D4F-20E4-4B40-85D7-75EBC0FFD66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982D4F-20E4-4B40-85D7-75EBC0FFD66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982D4F-20E4-4B40-85D7-75EBC0FFD66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982D4F-20E4-4B40-85D7-75EBC0FFD66B}"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982D4F-20E4-4B40-85D7-75EBC0FFD66B}"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982D4F-20E4-4B40-85D7-75EBC0FFD66B}"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6982D4F-20E4-4B40-85D7-75EBC0FFD66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982D4F-20E4-4B40-85D7-75EBC0FFD66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982D4F-20E4-4B40-85D7-75EBC0FFD66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A6982D4F-20E4-4B40-85D7-75EBC0FFD66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982D4F-20E4-4B40-85D7-75EBC0FFD66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5F88F2-AAEB-486C-93C6-F1B28B5D4ACF}" type="datetime1">
              <a:rPr lang="en-US" smtClean="0"/>
              <a:pPr/>
              <a:t>2/26/2008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76463A-5C04-4F4D-A5A5-D150FF65A5F2}" type="slidenum">
              <a:rPr lang="en-US" smtClean="0"/>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324F4F-4603-4C4E-BD66-1DDFD79A71D5}" type="datetime1">
              <a:rPr lang="en-US" smtClean="0"/>
              <a:pPr/>
              <a:t>2/26/2008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76463A-5C04-4F4D-A5A5-D150FF65A5F2}" type="slidenum">
              <a:rPr lang="en-US" smtClean="0"/>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0B15AA-63FA-4FF1-8015-9AD6826DF8B9}" type="datetime1">
              <a:rPr lang="en-US" smtClean="0"/>
              <a:pPr/>
              <a:t>2/26/2008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76463A-5C04-4F4D-A5A5-D150FF65A5F2}" type="slidenum">
              <a:rPr lang="en-US" smtClean="0"/>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7FFEC7-F231-43BD-92E1-5063694834AB}" type="datetime1">
              <a:rPr lang="en-US" smtClean="0"/>
              <a:pPr/>
              <a:t>2/26/2008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76463A-5C04-4F4D-A5A5-D150FF65A5F2}" type="slidenum">
              <a:rPr lang="en-US" smtClean="0"/>
              <a:pPr/>
              <a:t>‹#›</a:t>
            </a:fld>
            <a:endParaRPr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7C9FB3-1675-4A8D-8FFD-500E33CF3D17}" type="datetime1">
              <a:rPr lang="en-US" smtClean="0"/>
              <a:pPr/>
              <a:t>2/26/2008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76463A-5C04-4F4D-A5A5-D150FF65A5F2}" type="slidenum">
              <a:rPr lang="en-US" smtClean="0"/>
              <a:pPr/>
              <a:t>‹#›</a:t>
            </a:fld>
            <a:endParaRPr lang="en-US"/>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199681-9906-4DCD-AA5A-4BA656ACFB63}" type="datetime1">
              <a:rPr lang="en-US" smtClean="0"/>
              <a:pPr/>
              <a:t>2/26/2008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76463A-5C04-4F4D-A5A5-D150FF65A5F2}" type="slidenum">
              <a:rPr lang="en-US" smtClean="0"/>
              <a:pPr/>
              <a:t>‹#›</a:t>
            </a:fld>
            <a:endParaRPr lang="en-US"/>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1F7A54-A68D-482B-8BFA-7FDED5FC12E9}" type="datetime1">
              <a:rPr lang="en-US" smtClean="0"/>
              <a:pPr/>
              <a:t>2/26/2008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76463A-5C04-4F4D-A5A5-D150FF65A5F2}" type="slidenum">
              <a:rPr lang="en-US" smtClean="0"/>
              <a:pPr/>
              <a:t>‹#›</a:t>
            </a:fld>
            <a:endParaRPr lang="en-US"/>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736BDD-9499-48C9-8262-C39F52AB085D}" type="datetime1">
              <a:rPr lang="en-US" smtClean="0"/>
              <a:pPr/>
              <a:t>2/26/2008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76463A-5C04-4F4D-A5A5-D150FF65A5F2}" type="slidenum">
              <a:rPr lang="en-US" smtClean="0"/>
              <a:pPr/>
              <a:t>‹#›</a:t>
            </a:fld>
            <a:endParaRPr lang="en-US"/>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BF484A-7307-4992-9ACB-1A2EAD1386C1}" type="datetime1">
              <a:rPr lang="en-US" smtClean="0"/>
              <a:pPr/>
              <a:t>2/26/2008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76463A-5C04-4F4D-A5A5-D150FF65A5F2}" type="slidenum">
              <a:rPr lang="en-US" smtClean="0"/>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A84AD6-3334-4690-96E2-5714D15935AE}" type="datetime1">
              <a:rPr lang="en-US" smtClean="0"/>
              <a:pPr/>
              <a:t>2/26/2008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76463A-5C04-4F4D-A5A5-D150FF65A5F2}" type="slidenum">
              <a:rPr lang="en-US" smtClean="0"/>
              <a:pPr/>
              <a:t>‹#›</a:t>
            </a:fld>
            <a:endParaRPr lang="en-US"/>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65A717-3477-4036-9A01-9978E8C8DE1F}" type="datetime1">
              <a:rPr lang="en-US" smtClean="0"/>
              <a:pPr/>
              <a:t>2/26/2008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76463A-5C04-4F4D-A5A5-D150FF65A5F2}" type="slidenum">
              <a:rPr lang="en-US" smtClean="0"/>
              <a:pPr/>
              <a:t>‹#›</a:t>
            </a:fld>
            <a:endParaRPr lang="en-US"/>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64541D-FA60-44D7-9D74-782CF9AFBF9C}" type="datetime1">
              <a:rPr lang="en-US" smtClean="0"/>
              <a:pPr/>
              <a:t>2/26/2008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76463A-5C04-4F4D-A5A5-D150FF65A5F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thruBlk="1"/>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5.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5.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Fade.jp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ctrTitle"/>
          </p:nvPr>
        </p:nvSpPr>
        <p:spPr>
          <a:xfrm>
            <a:off x="304800" y="2416175"/>
            <a:ext cx="8534400" cy="1470025"/>
          </a:xfrm>
        </p:spPr>
        <p:txBody>
          <a:bodyPr>
            <a:normAutofit fontScale="90000"/>
          </a:bodyPr>
          <a:lstStyle/>
          <a:p>
            <a:r>
              <a:rPr lang="en-US" dirty="0" smtClean="0"/>
              <a:t>Getting the Most Out of an Enterprise Resource Planning System (ERP)</a:t>
            </a:r>
            <a:endParaRPr lang="en-US" dirty="0"/>
          </a:p>
        </p:txBody>
      </p:sp>
      <p:sp>
        <p:nvSpPr>
          <p:cNvPr id="3" name="Subtitle 2"/>
          <p:cNvSpPr>
            <a:spLocks noGrp="1"/>
          </p:cNvSpPr>
          <p:nvPr>
            <p:ph type="subTitle" idx="1"/>
          </p:nvPr>
        </p:nvSpPr>
        <p:spPr>
          <a:xfrm>
            <a:off x="1143000" y="3962400"/>
            <a:ext cx="6858000" cy="1752600"/>
          </a:xfrm>
        </p:spPr>
        <p:txBody>
          <a:bodyPr>
            <a:normAutofit/>
          </a:bodyPr>
          <a:lstStyle/>
          <a:p>
            <a:r>
              <a:rPr lang="en-US" dirty="0" smtClean="0"/>
              <a:t>Lisa Richerson</a:t>
            </a:r>
          </a:p>
          <a:p>
            <a:r>
              <a:rPr lang="en-US" dirty="0" smtClean="0"/>
              <a:t>Parker College of Chiropractic</a:t>
            </a:r>
          </a:p>
          <a:p>
            <a:r>
              <a:rPr lang="en-US" dirty="0" smtClean="0"/>
              <a:t>February 21, 2008	2:30pm – 3:15pm</a:t>
            </a:r>
          </a:p>
          <a:p>
            <a:endParaRPr lang="en-US" dirty="0"/>
          </a:p>
        </p:txBody>
      </p:sp>
      <p:pic>
        <p:nvPicPr>
          <p:cNvPr id="5" name="Picture 4" descr="pc_college_cmyk.JPG"/>
          <p:cNvPicPr>
            <a:picLocks noChangeAspect="1"/>
          </p:cNvPicPr>
          <p:nvPr/>
        </p:nvPicPr>
        <p:blipFill>
          <a:blip r:embed="rId4"/>
          <a:stretch>
            <a:fillRect/>
          </a:stretch>
        </p:blipFill>
        <p:spPr>
          <a:xfrm>
            <a:off x="744367" y="423672"/>
            <a:ext cx="7606498" cy="1633728"/>
          </a:xfrm>
          <a:prstGeom prst="rect">
            <a:avLst/>
          </a:prstGeom>
        </p:spPr>
      </p:pic>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Needs Assessment – Modules </a:t>
            </a:r>
            <a:endParaRPr lang="en-US" dirty="0"/>
          </a:p>
        </p:txBody>
      </p:sp>
      <p:sp>
        <p:nvSpPr>
          <p:cNvPr id="11" name="Content Placeholder 10"/>
          <p:cNvSpPr>
            <a:spLocks noGrp="1"/>
          </p:cNvSpPr>
          <p:nvPr>
            <p:ph sz="half" idx="1"/>
          </p:nvPr>
        </p:nvSpPr>
        <p:spPr>
          <a:xfrm>
            <a:off x="228600" y="1219200"/>
            <a:ext cx="4267200" cy="5334000"/>
          </a:xfrm>
        </p:spPr>
        <p:txBody>
          <a:bodyPr>
            <a:normAutofit fontScale="55000" lnSpcReduction="20000"/>
          </a:bodyPr>
          <a:lstStyle/>
          <a:p>
            <a:r>
              <a:rPr lang="en-US" dirty="0" smtClean="0"/>
              <a:t>General </a:t>
            </a:r>
          </a:p>
          <a:p>
            <a:pPr lvl="1"/>
            <a:r>
              <a:rPr lang="en-US" dirty="0" smtClean="0"/>
              <a:t>Revise security groups</a:t>
            </a:r>
          </a:p>
          <a:p>
            <a:pPr lvl="1"/>
            <a:r>
              <a:rPr lang="en-US" dirty="0" smtClean="0"/>
              <a:t>Data standards</a:t>
            </a:r>
          </a:p>
          <a:p>
            <a:pPr lvl="2"/>
            <a:r>
              <a:rPr lang="en-US" dirty="0" smtClean="0"/>
              <a:t>Complete data analysis and clean up</a:t>
            </a:r>
          </a:p>
          <a:p>
            <a:pPr lvl="2"/>
            <a:r>
              <a:rPr lang="en-US" dirty="0" smtClean="0"/>
              <a:t>Remove existing duplicates</a:t>
            </a:r>
          </a:p>
          <a:p>
            <a:pPr lvl="2"/>
            <a:r>
              <a:rPr lang="en-US" dirty="0" smtClean="0"/>
              <a:t>Create exception reporting</a:t>
            </a:r>
          </a:p>
          <a:p>
            <a:r>
              <a:rPr lang="en-US" dirty="0" smtClean="0"/>
              <a:t>Reporting</a:t>
            </a:r>
          </a:p>
          <a:p>
            <a:pPr lvl="1"/>
            <a:r>
              <a:rPr lang="en-US" dirty="0" smtClean="0"/>
              <a:t>Review of data structure and tables</a:t>
            </a:r>
          </a:p>
          <a:p>
            <a:pPr lvl="1"/>
            <a:r>
              <a:rPr lang="en-US" dirty="0" smtClean="0"/>
              <a:t>Training on creating and editing reports </a:t>
            </a:r>
          </a:p>
          <a:p>
            <a:pPr lvl="1"/>
            <a:r>
              <a:rPr lang="en-US" dirty="0" smtClean="0"/>
              <a:t>Help creating customized reports and custom views</a:t>
            </a:r>
          </a:p>
          <a:p>
            <a:pPr lvl="1"/>
            <a:r>
              <a:rPr lang="en-US" dirty="0" smtClean="0"/>
              <a:t>Standard procedures and best practices for naming conventions, location and access</a:t>
            </a:r>
          </a:p>
          <a:p>
            <a:r>
              <a:rPr lang="en-US" dirty="0" smtClean="0"/>
              <a:t>Business Office - Accounts Receivable</a:t>
            </a:r>
          </a:p>
          <a:p>
            <a:pPr lvl="1"/>
            <a:r>
              <a:rPr lang="en-US" dirty="0" smtClean="0"/>
              <a:t>Configuration changes based on new field and system capabilities and new program</a:t>
            </a:r>
          </a:p>
          <a:p>
            <a:pPr lvl="1"/>
            <a:r>
              <a:rPr lang="en-US" dirty="0" smtClean="0"/>
              <a:t>Automate 1098-Ts</a:t>
            </a:r>
          </a:p>
          <a:p>
            <a:pPr lvl="1"/>
            <a:r>
              <a:rPr lang="en-US" dirty="0" smtClean="0"/>
              <a:t>Customized G/L imports from 3</a:t>
            </a:r>
            <a:r>
              <a:rPr lang="en-US" baseline="30000" dirty="0" smtClean="0"/>
              <a:t>rd</a:t>
            </a:r>
            <a:r>
              <a:rPr lang="en-US" dirty="0" smtClean="0"/>
              <a:t> party systems</a:t>
            </a:r>
          </a:p>
          <a:p>
            <a:pPr lvl="1"/>
            <a:r>
              <a:rPr lang="en-US" dirty="0" smtClean="0"/>
              <a:t>Implementation of online statement reviews , payments and electronic fund transfer</a:t>
            </a:r>
          </a:p>
          <a:p>
            <a:r>
              <a:rPr lang="en-US" dirty="0" smtClean="0"/>
              <a:t>Financial Aid</a:t>
            </a:r>
          </a:p>
          <a:p>
            <a:pPr lvl="1"/>
            <a:r>
              <a:rPr lang="en-US" dirty="0" smtClean="0"/>
              <a:t>Configuration changes required by new program</a:t>
            </a:r>
          </a:p>
          <a:p>
            <a:pPr lvl="1"/>
            <a:r>
              <a:rPr lang="en-US" dirty="0" smtClean="0"/>
              <a:t>PowerFAIDS report training</a:t>
            </a:r>
          </a:p>
          <a:p>
            <a:pPr lvl="1"/>
            <a:r>
              <a:rPr lang="en-US" dirty="0" smtClean="0"/>
              <a:t>Train other departments to lookup FA info through system</a:t>
            </a:r>
          </a:p>
          <a:p>
            <a:pPr lvl="1"/>
            <a:r>
              <a:rPr lang="en-US" dirty="0" smtClean="0"/>
              <a:t>Implementation of online financial aid application and status review</a:t>
            </a:r>
          </a:p>
        </p:txBody>
      </p:sp>
      <p:sp>
        <p:nvSpPr>
          <p:cNvPr id="12" name="Content Placeholder 11"/>
          <p:cNvSpPr>
            <a:spLocks noGrp="1"/>
          </p:cNvSpPr>
          <p:nvPr>
            <p:ph sz="half" idx="2"/>
          </p:nvPr>
        </p:nvSpPr>
        <p:spPr>
          <a:xfrm>
            <a:off x="4648200" y="1219200"/>
            <a:ext cx="4267200" cy="5334000"/>
          </a:xfrm>
        </p:spPr>
        <p:txBody>
          <a:bodyPr>
            <a:normAutofit fontScale="55000" lnSpcReduction="20000"/>
          </a:bodyPr>
          <a:lstStyle/>
          <a:p>
            <a:r>
              <a:rPr lang="en-US" dirty="0" smtClean="0"/>
              <a:t>Registration</a:t>
            </a:r>
          </a:p>
          <a:p>
            <a:pPr lvl="1"/>
            <a:r>
              <a:rPr lang="en-US" dirty="0" smtClean="0"/>
              <a:t>Thorough review and updates to module configuration </a:t>
            </a:r>
          </a:p>
          <a:p>
            <a:pPr lvl="1"/>
            <a:r>
              <a:rPr lang="en-US" dirty="0" smtClean="0"/>
              <a:t>IPEDS reporting </a:t>
            </a:r>
          </a:p>
          <a:p>
            <a:pPr lvl="1"/>
            <a:r>
              <a:rPr lang="en-US" dirty="0" smtClean="0"/>
              <a:t>Move of records between modules (Admissions to Registrar, Registrar to Alumni/Development)</a:t>
            </a:r>
          </a:p>
          <a:p>
            <a:pPr lvl="1"/>
            <a:r>
              <a:rPr lang="en-US" dirty="0" smtClean="0"/>
              <a:t>Transcript adjustment</a:t>
            </a:r>
          </a:p>
          <a:p>
            <a:pPr lvl="1"/>
            <a:r>
              <a:rPr lang="en-US" dirty="0" smtClean="0"/>
              <a:t>Data changes for new program</a:t>
            </a:r>
          </a:p>
          <a:p>
            <a:pPr lvl="1"/>
            <a:r>
              <a:rPr lang="en-US" dirty="0" smtClean="0"/>
              <a:t>Implementation of online registration</a:t>
            </a:r>
          </a:p>
          <a:p>
            <a:r>
              <a:rPr lang="en-US" dirty="0" smtClean="0"/>
              <a:t>Admissions</a:t>
            </a:r>
          </a:p>
          <a:p>
            <a:pPr lvl="1"/>
            <a:r>
              <a:rPr lang="en-US" dirty="0" smtClean="0"/>
              <a:t>Implementation of integrated online application and status reviews</a:t>
            </a:r>
          </a:p>
          <a:p>
            <a:pPr lvl="1"/>
            <a:r>
              <a:rPr lang="en-US" dirty="0" smtClean="0"/>
              <a:t>Update stage definition and tracking of additional source information</a:t>
            </a:r>
          </a:p>
          <a:p>
            <a:pPr lvl="1"/>
            <a:r>
              <a:rPr lang="en-US" dirty="0" smtClean="0"/>
              <a:t>Basic training of application and components such as ticklers</a:t>
            </a:r>
          </a:p>
          <a:p>
            <a:r>
              <a:rPr lang="en-US" dirty="0" smtClean="0"/>
              <a:t>Advising</a:t>
            </a:r>
          </a:p>
          <a:p>
            <a:pPr lvl="1"/>
            <a:r>
              <a:rPr lang="en-US" dirty="0" smtClean="0"/>
              <a:t>Fully implement module</a:t>
            </a:r>
          </a:p>
          <a:p>
            <a:pPr lvl="1"/>
            <a:r>
              <a:rPr lang="en-US" dirty="0" smtClean="0"/>
              <a:t>Simplify existing tree</a:t>
            </a:r>
          </a:p>
          <a:p>
            <a:pPr lvl="1"/>
            <a:r>
              <a:rPr lang="en-US" dirty="0" smtClean="0"/>
              <a:t>Reporting customization</a:t>
            </a:r>
          </a:p>
          <a:p>
            <a:pPr lvl="1"/>
            <a:r>
              <a:rPr lang="en-US" dirty="0" smtClean="0"/>
              <a:t>Training of module</a:t>
            </a:r>
          </a:p>
          <a:p>
            <a:r>
              <a:rPr lang="en-US" dirty="0" smtClean="0"/>
              <a:t>Alumni/Development</a:t>
            </a:r>
          </a:p>
          <a:p>
            <a:pPr lvl="1"/>
            <a:r>
              <a:rPr lang="en-US" dirty="0" smtClean="0"/>
              <a:t>Implementation of best practices for gift entry</a:t>
            </a:r>
          </a:p>
          <a:p>
            <a:pPr lvl="1"/>
            <a:r>
              <a:rPr lang="en-US" dirty="0" smtClean="0"/>
              <a:t>Creation of pipeline and customized letters</a:t>
            </a:r>
          </a:p>
          <a:p>
            <a:pPr lvl="1"/>
            <a:r>
              <a:rPr lang="en-US" dirty="0" smtClean="0"/>
              <a:t>Implementation of online giving and alumni updates</a:t>
            </a:r>
          </a:p>
        </p:txBody>
      </p:sp>
      <p:sp>
        <p:nvSpPr>
          <p:cNvPr id="5" name="Slide Number Placeholder 4"/>
          <p:cNvSpPr>
            <a:spLocks noGrp="1"/>
          </p:cNvSpPr>
          <p:nvPr>
            <p:ph type="sldNum" sz="quarter" idx="12"/>
          </p:nvPr>
        </p:nvSpPr>
        <p:spPr/>
        <p:txBody>
          <a:bodyPr/>
          <a:lstStyle/>
          <a:p>
            <a:fld id="{0E76463A-5C04-4F4D-A5A5-D150FF65A5F2}" type="slidenum">
              <a:rPr lang="en-US" smtClean="0"/>
              <a:pPr/>
              <a:t>10</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 calcmode="lin" valueType="num">
                                      <p:cBhvr additive="base">
                                        <p:cTn id="11"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anim calcmode="lin" valueType="num">
                                      <p:cBhvr additive="base">
                                        <p:cTn id="15"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1">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xEl>
                                              <p:pRg st="3" end="3"/>
                                            </p:txEl>
                                          </p:spTgt>
                                        </p:tgtEl>
                                        <p:attrNameLst>
                                          <p:attrName>style.visibility</p:attrName>
                                        </p:attrNameLst>
                                      </p:cBhvr>
                                      <p:to>
                                        <p:strVal val="visible"/>
                                      </p:to>
                                    </p:set>
                                    <p:anim calcmode="lin" valueType="num">
                                      <p:cBhvr additive="base">
                                        <p:cTn id="19"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1">
                                            <p:txEl>
                                              <p:pRg st="4" end="4"/>
                                            </p:txEl>
                                          </p:spTgt>
                                        </p:tgtEl>
                                        <p:attrNameLst>
                                          <p:attrName>style.visibility</p:attrName>
                                        </p:attrNameLst>
                                      </p:cBhvr>
                                      <p:to>
                                        <p:strVal val="visible"/>
                                      </p:to>
                                    </p:set>
                                    <p:anim calcmode="lin" valueType="num">
                                      <p:cBhvr additive="base">
                                        <p:cTn id="23"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1">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1">
                                            <p:txEl>
                                              <p:pRg st="5" end="5"/>
                                            </p:txEl>
                                          </p:spTgt>
                                        </p:tgtEl>
                                        <p:attrNameLst>
                                          <p:attrName>style.visibility</p:attrName>
                                        </p:attrNameLst>
                                      </p:cBhvr>
                                      <p:to>
                                        <p:strVal val="visible"/>
                                      </p:to>
                                    </p:set>
                                    <p:anim calcmode="lin" valueType="num">
                                      <p:cBhvr additive="base">
                                        <p:cTn id="27"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1">
                                            <p:txEl>
                                              <p:pRg st="6" end="6"/>
                                            </p:txEl>
                                          </p:spTgt>
                                        </p:tgtEl>
                                        <p:attrNameLst>
                                          <p:attrName>style.visibility</p:attrName>
                                        </p:attrNameLst>
                                      </p:cBhvr>
                                      <p:to>
                                        <p:strVal val="visible"/>
                                      </p:to>
                                    </p:set>
                                    <p:anim calcmode="lin" valueType="num">
                                      <p:cBhvr additive="base">
                                        <p:cTn id="33"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1">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1">
                                            <p:txEl>
                                              <p:pRg st="7" end="7"/>
                                            </p:txEl>
                                          </p:spTgt>
                                        </p:tgtEl>
                                        <p:attrNameLst>
                                          <p:attrName>style.visibility</p:attrName>
                                        </p:attrNameLst>
                                      </p:cBhvr>
                                      <p:to>
                                        <p:strVal val="visible"/>
                                      </p:to>
                                    </p:set>
                                    <p:anim calcmode="lin" valueType="num">
                                      <p:cBhvr additive="base">
                                        <p:cTn id="37" dur="500" fill="hold"/>
                                        <p:tgtEl>
                                          <p:spTgt spid="11">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1">
                                            <p:txEl>
                                              <p:pRg st="8" end="8"/>
                                            </p:txEl>
                                          </p:spTgt>
                                        </p:tgtEl>
                                        <p:attrNameLst>
                                          <p:attrName>style.visibility</p:attrName>
                                        </p:attrNameLst>
                                      </p:cBhvr>
                                      <p:to>
                                        <p:strVal val="visible"/>
                                      </p:to>
                                    </p:set>
                                    <p:anim calcmode="lin" valueType="num">
                                      <p:cBhvr additive="base">
                                        <p:cTn id="41" dur="500" fill="hold"/>
                                        <p:tgtEl>
                                          <p:spTgt spid="11">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1">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1">
                                            <p:txEl>
                                              <p:pRg st="9" end="9"/>
                                            </p:txEl>
                                          </p:spTgt>
                                        </p:tgtEl>
                                        <p:attrNameLst>
                                          <p:attrName>style.visibility</p:attrName>
                                        </p:attrNameLst>
                                      </p:cBhvr>
                                      <p:to>
                                        <p:strVal val="visible"/>
                                      </p:to>
                                    </p:set>
                                    <p:anim calcmode="lin" valueType="num">
                                      <p:cBhvr additive="base">
                                        <p:cTn id="45" dur="500" fill="hold"/>
                                        <p:tgtEl>
                                          <p:spTgt spid="11">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1">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1">
                                            <p:txEl>
                                              <p:pRg st="10" end="10"/>
                                            </p:txEl>
                                          </p:spTgt>
                                        </p:tgtEl>
                                        <p:attrNameLst>
                                          <p:attrName>style.visibility</p:attrName>
                                        </p:attrNameLst>
                                      </p:cBhvr>
                                      <p:to>
                                        <p:strVal val="visible"/>
                                      </p:to>
                                    </p:set>
                                    <p:anim calcmode="lin" valueType="num">
                                      <p:cBhvr additive="base">
                                        <p:cTn id="49" dur="500" fill="hold"/>
                                        <p:tgtEl>
                                          <p:spTgt spid="11">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1">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xEl>
                                              <p:pRg st="11" end="11"/>
                                            </p:txEl>
                                          </p:spTgt>
                                        </p:tgtEl>
                                        <p:attrNameLst>
                                          <p:attrName>style.visibility</p:attrName>
                                        </p:attrNameLst>
                                      </p:cBhvr>
                                      <p:to>
                                        <p:strVal val="visible"/>
                                      </p:to>
                                    </p:set>
                                    <p:anim calcmode="lin" valueType="num">
                                      <p:cBhvr additive="base">
                                        <p:cTn id="55" dur="500" fill="hold"/>
                                        <p:tgtEl>
                                          <p:spTgt spid="11">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1">
                                            <p:txEl>
                                              <p:pRg st="11" end="11"/>
                                            </p:txEl>
                                          </p:spTgt>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1">
                                            <p:txEl>
                                              <p:pRg st="12" end="12"/>
                                            </p:txEl>
                                          </p:spTgt>
                                        </p:tgtEl>
                                        <p:attrNameLst>
                                          <p:attrName>style.visibility</p:attrName>
                                        </p:attrNameLst>
                                      </p:cBhvr>
                                      <p:to>
                                        <p:strVal val="visible"/>
                                      </p:to>
                                    </p:set>
                                    <p:anim calcmode="lin" valueType="num">
                                      <p:cBhvr additive="base">
                                        <p:cTn id="59" dur="500" fill="hold"/>
                                        <p:tgtEl>
                                          <p:spTgt spid="11">
                                            <p:txEl>
                                              <p:pRg st="12" end="12"/>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1">
                                            <p:txEl>
                                              <p:pRg st="12" end="12"/>
                                            </p:txEl>
                                          </p:spTgt>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11">
                                            <p:txEl>
                                              <p:pRg st="13" end="13"/>
                                            </p:txEl>
                                          </p:spTgt>
                                        </p:tgtEl>
                                        <p:attrNameLst>
                                          <p:attrName>style.visibility</p:attrName>
                                        </p:attrNameLst>
                                      </p:cBhvr>
                                      <p:to>
                                        <p:strVal val="visible"/>
                                      </p:to>
                                    </p:set>
                                    <p:anim calcmode="lin" valueType="num">
                                      <p:cBhvr additive="base">
                                        <p:cTn id="63" dur="500" fill="hold"/>
                                        <p:tgtEl>
                                          <p:spTgt spid="11">
                                            <p:txEl>
                                              <p:pRg st="13" end="13"/>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11">
                                            <p:txEl>
                                              <p:pRg st="13" end="13"/>
                                            </p:tx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11">
                                            <p:txEl>
                                              <p:pRg st="14" end="14"/>
                                            </p:txEl>
                                          </p:spTgt>
                                        </p:tgtEl>
                                        <p:attrNameLst>
                                          <p:attrName>style.visibility</p:attrName>
                                        </p:attrNameLst>
                                      </p:cBhvr>
                                      <p:to>
                                        <p:strVal val="visible"/>
                                      </p:to>
                                    </p:set>
                                    <p:anim calcmode="lin" valueType="num">
                                      <p:cBhvr additive="base">
                                        <p:cTn id="67" dur="500" fill="hold"/>
                                        <p:tgtEl>
                                          <p:spTgt spid="11">
                                            <p:txEl>
                                              <p:pRg st="14" end="14"/>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1">
                                            <p:txEl>
                                              <p:pRg st="14" end="14"/>
                                            </p:txEl>
                                          </p:spTgt>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11">
                                            <p:txEl>
                                              <p:pRg st="15" end="15"/>
                                            </p:txEl>
                                          </p:spTgt>
                                        </p:tgtEl>
                                        <p:attrNameLst>
                                          <p:attrName>style.visibility</p:attrName>
                                        </p:attrNameLst>
                                      </p:cBhvr>
                                      <p:to>
                                        <p:strVal val="visible"/>
                                      </p:to>
                                    </p:set>
                                    <p:anim calcmode="lin" valueType="num">
                                      <p:cBhvr additive="base">
                                        <p:cTn id="71" dur="500" fill="hold"/>
                                        <p:tgtEl>
                                          <p:spTgt spid="11">
                                            <p:txEl>
                                              <p:pRg st="15" end="15"/>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11">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1">
                                            <p:txEl>
                                              <p:pRg st="16" end="16"/>
                                            </p:txEl>
                                          </p:spTgt>
                                        </p:tgtEl>
                                        <p:attrNameLst>
                                          <p:attrName>style.visibility</p:attrName>
                                        </p:attrNameLst>
                                      </p:cBhvr>
                                      <p:to>
                                        <p:strVal val="visible"/>
                                      </p:to>
                                    </p:set>
                                    <p:anim calcmode="lin" valueType="num">
                                      <p:cBhvr additive="base">
                                        <p:cTn id="77" dur="500" fill="hold"/>
                                        <p:tgtEl>
                                          <p:spTgt spid="11">
                                            <p:txEl>
                                              <p:pRg st="16" end="16"/>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11">
                                            <p:txEl>
                                              <p:pRg st="16" end="16"/>
                                            </p:txEl>
                                          </p:spTgt>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11">
                                            <p:txEl>
                                              <p:pRg st="17" end="17"/>
                                            </p:txEl>
                                          </p:spTgt>
                                        </p:tgtEl>
                                        <p:attrNameLst>
                                          <p:attrName>style.visibility</p:attrName>
                                        </p:attrNameLst>
                                      </p:cBhvr>
                                      <p:to>
                                        <p:strVal val="visible"/>
                                      </p:to>
                                    </p:set>
                                    <p:anim calcmode="lin" valueType="num">
                                      <p:cBhvr additive="base">
                                        <p:cTn id="81" dur="500" fill="hold"/>
                                        <p:tgtEl>
                                          <p:spTgt spid="11">
                                            <p:txEl>
                                              <p:pRg st="17" end="17"/>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11">
                                            <p:txEl>
                                              <p:pRg st="17" end="17"/>
                                            </p:txEl>
                                          </p:spTgt>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1">
                                            <p:txEl>
                                              <p:pRg st="18" end="18"/>
                                            </p:txEl>
                                          </p:spTgt>
                                        </p:tgtEl>
                                        <p:attrNameLst>
                                          <p:attrName>style.visibility</p:attrName>
                                        </p:attrNameLst>
                                      </p:cBhvr>
                                      <p:to>
                                        <p:strVal val="visible"/>
                                      </p:to>
                                    </p:set>
                                    <p:anim calcmode="lin" valueType="num">
                                      <p:cBhvr additive="base">
                                        <p:cTn id="85" dur="500" fill="hold"/>
                                        <p:tgtEl>
                                          <p:spTgt spid="11">
                                            <p:txEl>
                                              <p:pRg st="18" end="18"/>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11">
                                            <p:txEl>
                                              <p:pRg st="18" end="18"/>
                                            </p:txEl>
                                          </p:spTgt>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11">
                                            <p:txEl>
                                              <p:pRg st="19" end="19"/>
                                            </p:txEl>
                                          </p:spTgt>
                                        </p:tgtEl>
                                        <p:attrNameLst>
                                          <p:attrName>style.visibility</p:attrName>
                                        </p:attrNameLst>
                                      </p:cBhvr>
                                      <p:to>
                                        <p:strVal val="visible"/>
                                      </p:to>
                                    </p:set>
                                    <p:anim calcmode="lin" valueType="num">
                                      <p:cBhvr additive="base">
                                        <p:cTn id="89" dur="500" fill="hold"/>
                                        <p:tgtEl>
                                          <p:spTgt spid="11">
                                            <p:txEl>
                                              <p:pRg st="19" end="19"/>
                                            </p:txEl>
                                          </p:spTgt>
                                        </p:tgtEl>
                                        <p:attrNameLst>
                                          <p:attrName>ppt_x</p:attrName>
                                        </p:attrNameLst>
                                      </p:cBhvr>
                                      <p:tavLst>
                                        <p:tav tm="0">
                                          <p:val>
                                            <p:strVal val="#ppt_x"/>
                                          </p:val>
                                        </p:tav>
                                        <p:tav tm="100000">
                                          <p:val>
                                            <p:strVal val="#ppt_x"/>
                                          </p:val>
                                        </p:tav>
                                      </p:tavLst>
                                    </p:anim>
                                    <p:anim calcmode="lin" valueType="num">
                                      <p:cBhvr additive="base">
                                        <p:cTn id="90" dur="500" fill="hold"/>
                                        <p:tgtEl>
                                          <p:spTgt spid="11">
                                            <p:txEl>
                                              <p:pRg st="19" end="19"/>
                                            </p:txEl>
                                          </p:spTgt>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11">
                                            <p:txEl>
                                              <p:pRg st="20" end="20"/>
                                            </p:txEl>
                                          </p:spTgt>
                                        </p:tgtEl>
                                        <p:attrNameLst>
                                          <p:attrName>style.visibility</p:attrName>
                                        </p:attrNameLst>
                                      </p:cBhvr>
                                      <p:to>
                                        <p:strVal val="visible"/>
                                      </p:to>
                                    </p:set>
                                    <p:anim calcmode="lin" valueType="num">
                                      <p:cBhvr additive="base">
                                        <p:cTn id="93" dur="500" fill="hold"/>
                                        <p:tgtEl>
                                          <p:spTgt spid="11">
                                            <p:txEl>
                                              <p:pRg st="20" end="20"/>
                                            </p:txEl>
                                          </p:spTgt>
                                        </p:tgtEl>
                                        <p:attrNameLst>
                                          <p:attrName>ppt_x</p:attrName>
                                        </p:attrNameLst>
                                      </p:cBhvr>
                                      <p:tavLst>
                                        <p:tav tm="0">
                                          <p:val>
                                            <p:strVal val="#ppt_x"/>
                                          </p:val>
                                        </p:tav>
                                        <p:tav tm="100000">
                                          <p:val>
                                            <p:strVal val="#ppt_x"/>
                                          </p:val>
                                        </p:tav>
                                      </p:tavLst>
                                    </p:anim>
                                    <p:anim calcmode="lin" valueType="num">
                                      <p:cBhvr additive="base">
                                        <p:cTn id="94" dur="500" fill="hold"/>
                                        <p:tgtEl>
                                          <p:spTgt spid="11">
                                            <p:txEl>
                                              <p:pRg st="20" end="20"/>
                                            </p:txEl>
                                          </p:spTgt>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grpId="0" nodeType="clickEffect">
                                  <p:stCondLst>
                                    <p:cond delay="0"/>
                                  </p:stCondLst>
                                  <p:childTnLst>
                                    <p:set>
                                      <p:cBhvr>
                                        <p:cTn id="98" dur="1" fill="hold">
                                          <p:stCondLst>
                                            <p:cond delay="0"/>
                                          </p:stCondLst>
                                        </p:cTn>
                                        <p:tgtEl>
                                          <p:spTgt spid="12">
                                            <p:txEl>
                                              <p:pRg st="0" end="0"/>
                                            </p:txEl>
                                          </p:spTgt>
                                        </p:tgtEl>
                                        <p:attrNameLst>
                                          <p:attrName>style.visibility</p:attrName>
                                        </p:attrNameLst>
                                      </p:cBhvr>
                                      <p:to>
                                        <p:strVal val="visible"/>
                                      </p:to>
                                    </p:set>
                                    <p:anim calcmode="lin" valueType="num">
                                      <p:cBhvr additive="base">
                                        <p:cTn id="99"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100" dur="500" fill="hold"/>
                                        <p:tgtEl>
                                          <p:spTgt spid="12">
                                            <p:txEl>
                                              <p:pRg st="0" end="0"/>
                                            </p:txEl>
                                          </p:spTgt>
                                        </p:tgtEl>
                                        <p:attrNameLst>
                                          <p:attrName>ppt_y</p:attrName>
                                        </p:attrNameLst>
                                      </p:cBhvr>
                                      <p:tavLst>
                                        <p:tav tm="0">
                                          <p:val>
                                            <p:strVal val="1+#ppt_h/2"/>
                                          </p:val>
                                        </p:tav>
                                        <p:tav tm="100000">
                                          <p:val>
                                            <p:strVal val="#ppt_y"/>
                                          </p:val>
                                        </p:tav>
                                      </p:tavLst>
                                    </p:anim>
                                  </p:childTnLst>
                                </p:cTn>
                              </p:par>
                              <p:par>
                                <p:cTn id="101" presetID="2" presetClass="entr" presetSubtype="4" fill="hold" grpId="0" nodeType="withEffect">
                                  <p:stCondLst>
                                    <p:cond delay="0"/>
                                  </p:stCondLst>
                                  <p:childTnLst>
                                    <p:set>
                                      <p:cBhvr>
                                        <p:cTn id="102" dur="1" fill="hold">
                                          <p:stCondLst>
                                            <p:cond delay="0"/>
                                          </p:stCondLst>
                                        </p:cTn>
                                        <p:tgtEl>
                                          <p:spTgt spid="12">
                                            <p:txEl>
                                              <p:pRg st="1" end="1"/>
                                            </p:txEl>
                                          </p:spTgt>
                                        </p:tgtEl>
                                        <p:attrNameLst>
                                          <p:attrName>style.visibility</p:attrName>
                                        </p:attrNameLst>
                                      </p:cBhvr>
                                      <p:to>
                                        <p:strVal val="visible"/>
                                      </p:to>
                                    </p:set>
                                    <p:anim calcmode="lin" valueType="num">
                                      <p:cBhvr additive="base">
                                        <p:cTn id="103"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12">
                                            <p:txEl>
                                              <p:pRg st="1" end="1"/>
                                            </p:txEl>
                                          </p:spTgt>
                                        </p:tgtEl>
                                        <p:attrNameLst>
                                          <p:attrName>ppt_y</p:attrName>
                                        </p:attrNameLst>
                                      </p:cBhvr>
                                      <p:tavLst>
                                        <p:tav tm="0">
                                          <p:val>
                                            <p:strVal val="1+#ppt_h/2"/>
                                          </p:val>
                                        </p:tav>
                                        <p:tav tm="100000">
                                          <p:val>
                                            <p:strVal val="#ppt_y"/>
                                          </p:val>
                                        </p:tav>
                                      </p:tavLst>
                                    </p:anim>
                                  </p:childTnLst>
                                </p:cTn>
                              </p:par>
                              <p:par>
                                <p:cTn id="105" presetID="2" presetClass="entr" presetSubtype="4" fill="hold" grpId="0" nodeType="withEffect">
                                  <p:stCondLst>
                                    <p:cond delay="0"/>
                                  </p:stCondLst>
                                  <p:childTnLst>
                                    <p:set>
                                      <p:cBhvr>
                                        <p:cTn id="106" dur="1" fill="hold">
                                          <p:stCondLst>
                                            <p:cond delay="0"/>
                                          </p:stCondLst>
                                        </p:cTn>
                                        <p:tgtEl>
                                          <p:spTgt spid="12">
                                            <p:txEl>
                                              <p:pRg st="2" end="2"/>
                                            </p:txEl>
                                          </p:spTgt>
                                        </p:tgtEl>
                                        <p:attrNameLst>
                                          <p:attrName>style.visibility</p:attrName>
                                        </p:attrNameLst>
                                      </p:cBhvr>
                                      <p:to>
                                        <p:strVal val="visible"/>
                                      </p:to>
                                    </p:set>
                                    <p:anim calcmode="lin" valueType="num">
                                      <p:cBhvr additive="base">
                                        <p:cTn id="107"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108" dur="500" fill="hold"/>
                                        <p:tgtEl>
                                          <p:spTgt spid="12">
                                            <p:txEl>
                                              <p:pRg st="2" end="2"/>
                                            </p:txEl>
                                          </p:spTgt>
                                        </p:tgtEl>
                                        <p:attrNameLst>
                                          <p:attrName>ppt_y</p:attrName>
                                        </p:attrNameLst>
                                      </p:cBhvr>
                                      <p:tavLst>
                                        <p:tav tm="0">
                                          <p:val>
                                            <p:strVal val="1+#ppt_h/2"/>
                                          </p:val>
                                        </p:tav>
                                        <p:tav tm="100000">
                                          <p:val>
                                            <p:strVal val="#ppt_y"/>
                                          </p:val>
                                        </p:tav>
                                      </p:tavLst>
                                    </p:anim>
                                  </p:childTnLst>
                                </p:cTn>
                              </p:par>
                              <p:par>
                                <p:cTn id="109" presetID="2" presetClass="entr" presetSubtype="4" fill="hold" grpId="0" nodeType="withEffect">
                                  <p:stCondLst>
                                    <p:cond delay="0"/>
                                  </p:stCondLst>
                                  <p:childTnLst>
                                    <p:set>
                                      <p:cBhvr>
                                        <p:cTn id="110" dur="1" fill="hold">
                                          <p:stCondLst>
                                            <p:cond delay="0"/>
                                          </p:stCondLst>
                                        </p:cTn>
                                        <p:tgtEl>
                                          <p:spTgt spid="12">
                                            <p:txEl>
                                              <p:pRg st="3" end="3"/>
                                            </p:txEl>
                                          </p:spTgt>
                                        </p:tgtEl>
                                        <p:attrNameLst>
                                          <p:attrName>style.visibility</p:attrName>
                                        </p:attrNameLst>
                                      </p:cBhvr>
                                      <p:to>
                                        <p:strVal val="visible"/>
                                      </p:to>
                                    </p:set>
                                    <p:anim calcmode="lin" valueType="num">
                                      <p:cBhvr additive="base">
                                        <p:cTn id="111"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112" dur="500" fill="hold"/>
                                        <p:tgtEl>
                                          <p:spTgt spid="12">
                                            <p:txEl>
                                              <p:pRg st="3" end="3"/>
                                            </p:txEl>
                                          </p:spTgt>
                                        </p:tgtEl>
                                        <p:attrNameLst>
                                          <p:attrName>ppt_y</p:attrName>
                                        </p:attrNameLst>
                                      </p:cBhvr>
                                      <p:tavLst>
                                        <p:tav tm="0">
                                          <p:val>
                                            <p:strVal val="1+#ppt_h/2"/>
                                          </p:val>
                                        </p:tav>
                                        <p:tav tm="100000">
                                          <p:val>
                                            <p:strVal val="#ppt_y"/>
                                          </p:val>
                                        </p:tav>
                                      </p:tavLst>
                                    </p:anim>
                                  </p:childTnLst>
                                </p:cTn>
                              </p:par>
                              <p:par>
                                <p:cTn id="113" presetID="2" presetClass="entr" presetSubtype="4" fill="hold" grpId="0" nodeType="withEffect">
                                  <p:stCondLst>
                                    <p:cond delay="0"/>
                                  </p:stCondLst>
                                  <p:childTnLst>
                                    <p:set>
                                      <p:cBhvr>
                                        <p:cTn id="114" dur="1" fill="hold">
                                          <p:stCondLst>
                                            <p:cond delay="0"/>
                                          </p:stCondLst>
                                        </p:cTn>
                                        <p:tgtEl>
                                          <p:spTgt spid="12">
                                            <p:txEl>
                                              <p:pRg st="4" end="4"/>
                                            </p:txEl>
                                          </p:spTgt>
                                        </p:tgtEl>
                                        <p:attrNameLst>
                                          <p:attrName>style.visibility</p:attrName>
                                        </p:attrNameLst>
                                      </p:cBhvr>
                                      <p:to>
                                        <p:strVal val="visible"/>
                                      </p:to>
                                    </p:set>
                                    <p:anim calcmode="lin" valueType="num">
                                      <p:cBhvr additive="base">
                                        <p:cTn id="115"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116" dur="500" fill="hold"/>
                                        <p:tgtEl>
                                          <p:spTgt spid="12">
                                            <p:txEl>
                                              <p:pRg st="4" end="4"/>
                                            </p:txEl>
                                          </p:spTgt>
                                        </p:tgtEl>
                                        <p:attrNameLst>
                                          <p:attrName>ppt_y</p:attrName>
                                        </p:attrNameLst>
                                      </p:cBhvr>
                                      <p:tavLst>
                                        <p:tav tm="0">
                                          <p:val>
                                            <p:strVal val="1+#ppt_h/2"/>
                                          </p:val>
                                        </p:tav>
                                        <p:tav tm="100000">
                                          <p:val>
                                            <p:strVal val="#ppt_y"/>
                                          </p:val>
                                        </p:tav>
                                      </p:tavLst>
                                    </p:anim>
                                  </p:childTnLst>
                                </p:cTn>
                              </p:par>
                              <p:par>
                                <p:cTn id="117" presetID="2" presetClass="entr" presetSubtype="4" fill="hold" grpId="0" nodeType="withEffect">
                                  <p:stCondLst>
                                    <p:cond delay="0"/>
                                  </p:stCondLst>
                                  <p:childTnLst>
                                    <p:set>
                                      <p:cBhvr>
                                        <p:cTn id="118" dur="1" fill="hold">
                                          <p:stCondLst>
                                            <p:cond delay="0"/>
                                          </p:stCondLst>
                                        </p:cTn>
                                        <p:tgtEl>
                                          <p:spTgt spid="12">
                                            <p:txEl>
                                              <p:pRg st="5" end="5"/>
                                            </p:txEl>
                                          </p:spTgt>
                                        </p:tgtEl>
                                        <p:attrNameLst>
                                          <p:attrName>style.visibility</p:attrName>
                                        </p:attrNameLst>
                                      </p:cBhvr>
                                      <p:to>
                                        <p:strVal val="visible"/>
                                      </p:to>
                                    </p:set>
                                    <p:anim calcmode="lin" valueType="num">
                                      <p:cBhvr additive="base">
                                        <p:cTn id="119"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120" dur="500" fill="hold"/>
                                        <p:tgtEl>
                                          <p:spTgt spid="12">
                                            <p:txEl>
                                              <p:pRg st="5" end="5"/>
                                            </p:txEl>
                                          </p:spTgt>
                                        </p:tgtEl>
                                        <p:attrNameLst>
                                          <p:attrName>ppt_y</p:attrName>
                                        </p:attrNameLst>
                                      </p:cBhvr>
                                      <p:tavLst>
                                        <p:tav tm="0">
                                          <p:val>
                                            <p:strVal val="1+#ppt_h/2"/>
                                          </p:val>
                                        </p:tav>
                                        <p:tav tm="100000">
                                          <p:val>
                                            <p:strVal val="#ppt_y"/>
                                          </p:val>
                                        </p:tav>
                                      </p:tavLst>
                                    </p:anim>
                                  </p:childTnLst>
                                </p:cTn>
                              </p:par>
                              <p:par>
                                <p:cTn id="121" presetID="2" presetClass="entr" presetSubtype="4" fill="hold" grpId="0" nodeType="withEffect">
                                  <p:stCondLst>
                                    <p:cond delay="0"/>
                                  </p:stCondLst>
                                  <p:childTnLst>
                                    <p:set>
                                      <p:cBhvr>
                                        <p:cTn id="122" dur="1" fill="hold">
                                          <p:stCondLst>
                                            <p:cond delay="0"/>
                                          </p:stCondLst>
                                        </p:cTn>
                                        <p:tgtEl>
                                          <p:spTgt spid="12">
                                            <p:txEl>
                                              <p:pRg st="6" end="6"/>
                                            </p:txEl>
                                          </p:spTgt>
                                        </p:tgtEl>
                                        <p:attrNameLst>
                                          <p:attrName>style.visibility</p:attrName>
                                        </p:attrNameLst>
                                      </p:cBhvr>
                                      <p:to>
                                        <p:strVal val="visible"/>
                                      </p:to>
                                    </p:set>
                                    <p:anim calcmode="lin" valueType="num">
                                      <p:cBhvr additive="base">
                                        <p:cTn id="123" dur="500" fill="hold"/>
                                        <p:tgtEl>
                                          <p:spTgt spid="12">
                                            <p:txEl>
                                              <p:pRg st="6" end="6"/>
                                            </p:txEl>
                                          </p:spTgt>
                                        </p:tgtEl>
                                        <p:attrNameLst>
                                          <p:attrName>ppt_x</p:attrName>
                                        </p:attrNameLst>
                                      </p:cBhvr>
                                      <p:tavLst>
                                        <p:tav tm="0">
                                          <p:val>
                                            <p:strVal val="#ppt_x"/>
                                          </p:val>
                                        </p:tav>
                                        <p:tav tm="100000">
                                          <p:val>
                                            <p:strVal val="#ppt_x"/>
                                          </p:val>
                                        </p:tav>
                                      </p:tavLst>
                                    </p:anim>
                                    <p:anim calcmode="lin" valueType="num">
                                      <p:cBhvr additive="base">
                                        <p:cTn id="124" dur="500" fill="hold"/>
                                        <p:tgtEl>
                                          <p:spTgt spid="1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25" fill="hold">
                      <p:stCondLst>
                        <p:cond delay="indefinite"/>
                      </p:stCondLst>
                      <p:childTnLst>
                        <p:par>
                          <p:cTn id="126" fill="hold">
                            <p:stCondLst>
                              <p:cond delay="0"/>
                            </p:stCondLst>
                            <p:childTnLst>
                              <p:par>
                                <p:cTn id="127" presetID="2" presetClass="entr" presetSubtype="4" fill="hold" grpId="0" nodeType="clickEffect">
                                  <p:stCondLst>
                                    <p:cond delay="0"/>
                                  </p:stCondLst>
                                  <p:childTnLst>
                                    <p:set>
                                      <p:cBhvr>
                                        <p:cTn id="128" dur="1" fill="hold">
                                          <p:stCondLst>
                                            <p:cond delay="0"/>
                                          </p:stCondLst>
                                        </p:cTn>
                                        <p:tgtEl>
                                          <p:spTgt spid="12">
                                            <p:txEl>
                                              <p:pRg st="7" end="7"/>
                                            </p:txEl>
                                          </p:spTgt>
                                        </p:tgtEl>
                                        <p:attrNameLst>
                                          <p:attrName>style.visibility</p:attrName>
                                        </p:attrNameLst>
                                      </p:cBhvr>
                                      <p:to>
                                        <p:strVal val="visible"/>
                                      </p:to>
                                    </p:set>
                                    <p:anim calcmode="lin" valueType="num">
                                      <p:cBhvr additive="base">
                                        <p:cTn id="129" dur="500" fill="hold"/>
                                        <p:tgtEl>
                                          <p:spTgt spid="12">
                                            <p:txEl>
                                              <p:pRg st="7" end="7"/>
                                            </p:txEl>
                                          </p:spTgt>
                                        </p:tgtEl>
                                        <p:attrNameLst>
                                          <p:attrName>ppt_x</p:attrName>
                                        </p:attrNameLst>
                                      </p:cBhvr>
                                      <p:tavLst>
                                        <p:tav tm="0">
                                          <p:val>
                                            <p:strVal val="#ppt_x"/>
                                          </p:val>
                                        </p:tav>
                                        <p:tav tm="100000">
                                          <p:val>
                                            <p:strVal val="#ppt_x"/>
                                          </p:val>
                                        </p:tav>
                                      </p:tavLst>
                                    </p:anim>
                                    <p:anim calcmode="lin" valueType="num">
                                      <p:cBhvr additive="base">
                                        <p:cTn id="130" dur="500" fill="hold"/>
                                        <p:tgtEl>
                                          <p:spTgt spid="12">
                                            <p:txEl>
                                              <p:pRg st="7" end="7"/>
                                            </p:txEl>
                                          </p:spTgt>
                                        </p:tgtEl>
                                        <p:attrNameLst>
                                          <p:attrName>ppt_y</p:attrName>
                                        </p:attrNameLst>
                                      </p:cBhvr>
                                      <p:tavLst>
                                        <p:tav tm="0">
                                          <p:val>
                                            <p:strVal val="1+#ppt_h/2"/>
                                          </p:val>
                                        </p:tav>
                                        <p:tav tm="100000">
                                          <p:val>
                                            <p:strVal val="#ppt_y"/>
                                          </p:val>
                                        </p:tav>
                                      </p:tavLst>
                                    </p:anim>
                                  </p:childTnLst>
                                </p:cTn>
                              </p:par>
                              <p:par>
                                <p:cTn id="131" presetID="2" presetClass="entr" presetSubtype="4" fill="hold" grpId="0" nodeType="withEffect">
                                  <p:stCondLst>
                                    <p:cond delay="0"/>
                                  </p:stCondLst>
                                  <p:childTnLst>
                                    <p:set>
                                      <p:cBhvr>
                                        <p:cTn id="132" dur="1" fill="hold">
                                          <p:stCondLst>
                                            <p:cond delay="0"/>
                                          </p:stCondLst>
                                        </p:cTn>
                                        <p:tgtEl>
                                          <p:spTgt spid="12">
                                            <p:txEl>
                                              <p:pRg st="8" end="8"/>
                                            </p:txEl>
                                          </p:spTgt>
                                        </p:tgtEl>
                                        <p:attrNameLst>
                                          <p:attrName>style.visibility</p:attrName>
                                        </p:attrNameLst>
                                      </p:cBhvr>
                                      <p:to>
                                        <p:strVal val="visible"/>
                                      </p:to>
                                    </p:set>
                                    <p:anim calcmode="lin" valueType="num">
                                      <p:cBhvr additive="base">
                                        <p:cTn id="133" dur="500" fill="hold"/>
                                        <p:tgtEl>
                                          <p:spTgt spid="12">
                                            <p:txEl>
                                              <p:pRg st="8" end="8"/>
                                            </p:txEl>
                                          </p:spTgt>
                                        </p:tgtEl>
                                        <p:attrNameLst>
                                          <p:attrName>ppt_x</p:attrName>
                                        </p:attrNameLst>
                                      </p:cBhvr>
                                      <p:tavLst>
                                        <p:tav tm="0">
                                          <p:val>
                                            <p:strVal val="#ppt_x"/>
                                          </p:val>
                                        </p:tav>
                                        <p:tav tm="100000">
                                          <p:val>
                                            <p:strVal val="#ppt_x"/>
                                          </p:val>
                                        </p:tav>
                                      </p:tavLst>
                                    </p:anim>
                                    <p:anim calcmode="lin" valueType="num">
                                      <p:cBhvr additive="base">
                                        <p:cTn id="134" dur="500" fill="hold"/>
                                        <p:tgtEl>
                                          <p:spTgt spid="12">
                                            <p:txEl>
                                              <p:pRg st="8" end="8"/>
                                            </p:txEl>
                                          </p:spTgt>
                                        </p:tgtEl>
                                        <p:attrNameLst>
                                          <p:attrName>ppt_y</p:attrName>
                                        </p:attrNameLst>
                                      </p:cBhvr>
                                      <p:tavLst>
                                        <p:tav tm="0">
                                          <p:val>
                                            <p:strVal val="1+#ppt_h/2"/>
                                          </p:val>
                                        </p:tav>
                                        <p:tav tm="100000">
                                          <p:val>
                                            <p:strVal val="#ppt_y"/>
                                          </p:val>
                                        </p:tav>
                                      </p:tavLst>
                                    </p:anim>
                                  </p:childTnLst>
                                </p:cTn>
                              </p:par>
                              <p:par>
                                <p:cTn id="135" presetID="2" presetClass="entr" presetSubtype="4" fill="hold" grpId="0" nodeType="withEffect">
                                  <p:stCondLst>
                                    <p:cond delay="0"/>
                                  </p:stCondLst>
                                  <p:childTnLst>
                                    <p:set>
                                      <p:cBhvr>
                                        <p:cTn id="136" dur="1" fill="hold">
                                          <p:stCondLst>
                                            <p:cond delay="0"/>
                                          </p:stCondLst>
                                        </p:cTn>
                                        <p:tgtEl>
                                          <p:spTgt spid="12">
                                            <p:txEl>
                                              <p:pRg st="9" end="9"/>
                                            </p:txEl>
                                          </p:spTgt>
                                        </p:tgtEl>
                                        <p:attrNameLst>
                                          <p:attrName>style.visibility</p:attrName>
                                        </p:attrNameLst>
                                      </p:cBhvr>
                                      <p:to>
                                        <p:strVal val="visible"/>
                                      </p:to>
                                    </p:set>
                                    <p:anim calcmode="lin" valueType="num">
                                      <p:cBhvr additive="base">
                                        <p:cTn id="137" dur="500" fill="hold"/>
                                        <p:tgtEl>
                                          <p:spTgt spid="12">
                                            <p:txEl>
                                              <p:pRg st="9" end="9"/>
                                            </p:txEl>
                                          </p:spTgt>
                                        </p:tgtEl>
                                        <p:attrNameLst>
                                          <p:attrName>ppt_x</p:attrName>
                                        </p:attrNameLst>
                                      </p:cBhvr>
                                      <p:tavLst>
                                        <p:tav tm="0">
                                          <p:val>
                                            <p:strVal val="#ppt_x"/>
                                          </p:val>
                                        </p:tav>
                                        <p:tav tm="100000">
                                          <p:val>
                                            <p:strVal val="#ppt_x"/>
                                          </p:val>
                                        </p:tav>
                                      </p:tavLst>
                                    </p:anim>
                                    <p:anim calcmode="lin" valueType="num">
                                      <p:cBhvr additive="base">
                                        <p:cTn id="138" dur="500" fill="hold"/>
                                        <p:tgtEl>
                                          <p:spTgt spid="12">
                                            <p:txEl>
                                              <p:pRg st="9" end="9"/>
                                            </p:txEl>
                                          </p:spTgt>
                                        </p:tgtEl>
                                        <p:attrNameLst>
                                          <p:attrName>ppt_y</p:attrName>
                                        </p:attrNameLst>
                                      </p:cBhvr>
                                      <p:tavLst>
                                        <p:tav tm="0">
                                          <p:val>
                                            <p:strVal val="1+#ppt_h/2"/>
                                          </p:val>
                                        </p:tav>
                                        <p:tav tm="100000">
                                          <p:val>
                                            <p:strVal val="#ppt_y"/>
                                          </p:val>
                                        </p:tav>
                                      </p:tavLst>
                                    </p:anim>
                                  </p:childTnLst>
                                </p:cTn>
                              </p:par>
                              <p:par>
                                <p:cTn id="139" presetID="2" presetClass="entr" presetSubtype="4" fill="hold" grpId="0" nodeType="withEffect">
                                  <p:stCondLst>
                                    <p:cond delay="0"/>
                                  </p:stCondLst>
                                  <p:childTnLst>
                                    <p:set>
                                      <p:cBhvr>
                                        <p:cTn id="140" dur="1" fill="hold">
                                          <p:stCondLst>
                                            <p:cond delay="0"/>
                                          </p:stCondLst>
                                        </p:cTn>
                                        <p:tgtEl>
                                          <p:spTgt spid="12">
                                            <p:txEl>
                                              <p:pRg st="10" end="10"/>
                                            </p:txEl>
                                          </p:spTgt>
                                        </p:tgtEl>
                                        <p:attrNameLst>
                                          <p:attrName>style.visibility</p:attrName>
                                        </p:attrNameLst>
                                      </p:cBhvr>
                                      <p:to>
                                        <p:strVal val="visible"/>
                                      </p:to>
                                    </p:set>
                                    <p:anim calcmode="lin" valueType="num">
                                      <p:cBhvr additive="base">
                                        <p:cTn id="141" dur="500" fill="hold"/>
                                        <p:tgtEl>
                                          <p:spTgt spid="12">
                                            <p:txEl>
                                              <p:pRg st="10" end="10"/>
                                            </p:txEl>
                                          </p:spTgt>
                                        </p:tgtEl>
                                        <p:attrNameLst>
                                          <p:attrName>ppt_x</p:attrName>
                                        </p:attrNameLst>
                                      </p:cBhvr>
                                      <p:tavLst>
                                        <p:tav tm="0">
                                          <p:val>
                                            <p:strVal val="#ppt_x"/>
                                          </p:val>
                                        </p:tav>
                                        <p:tav tm="100000">
                                          <p:val>
                                            <p:strVal val="#ppt_x"/>
                                          </p:val>
                                        </p:tav>
                                      </p:tavLst>
                                    </p:anim>
                                    <p:anim calcmode="lin" valueType="num">
                                      <p:cBhvr additive="base">
                                        <p:cTn id="142" dur="500" fill="hold"/>
                                        <p:tgtEl>
                                          <p:spTgt spid="1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2" presetClass="entr" presetSubtype="4" fill="hold" grpId="0" nodeType="clickEffect">
                                  <p:stCondLst>
                                    <p:cond delay="0"/>
                                  </p:stCondLst>
                                  <p:childTnLst>
                                    <p:set>
                                      <p:cBhvr>
                                        <p:cTn id="146" dur="1" fill="hold">
                                          <p:stCondLst>
                                            <p:cond delay="0"/>
                                          </p:stCondLst>
                                        </p:cTn>
                                        <p:tgtEl>
                                          <p:spTgt spid="12">
                                            <p:txEl>
                                              <p:pRg st="11" end="11"/>
                                            </p:txEl>
                                          </p:spTgt>
                                        </p:tgtEl>
                                        <p:attrNameLst>
                                          <p:attrName>style.visibility</p:attrName>
                                        </p:attrNameLst>
                                      </p:cBhvr>
                                      <p:to>
                                        <p:strVal val="visible"/>
                                      </p:to>
                                    </p:set>
                                    <p:anim calcmode="lin" valueType="num">
                                      <p:cBhvr additive="base">
                                        <p:cTn id="147" dur="500" fill="hold"/>
                                        <p:tgtEl>
                                          <p:spTgt spid="12">
                                            <p:txEl>
                                              <p:pRg st="11" end="11"/>
                                            </p:txEl>
                                          </p:spTgt>
                                        </p:tgtEl>
                                        <p:attrNameLst>
                                          <p:attrName>ppt_x</p:attrName>
                                        </p:attrNameLst>
                                      </p:cBhvr>
                                      <p:tavLst>
                                        <p:tav tm="0">
                                          <p:val>
                                            <p:strVal val="#ppt_x"/>
                                          </p:val>
                                        </p:tav>
                                        <p:tav tm="100000">
                                          <p:val>
                                            <p:strVal val="#ppt_x"/>
                                          </p:val>
                                        </p:tav>
                                      </p:tavLst>
                                    </p:anim>
                                    <p:anim calcmode="lin" valueType="num">
                                      <p:cBhvr additive="base">
                                        <p:cTn id="148" dur="500" fill="hold"/>
                                        <p:tgtEl>
                                          <p:spTgt spid="12">
                                            <p:txEl>
                                              <p:pRg st="11" end="11"/>
                                            </p:txEl>
                                          </p:spTgt>
                                        </p:tgtEl>
                                        <p:attrNameLst>
                                          <p:attrName>ppt_y</p:attrName>
                                        </p:attrNameLst>
                                      </p:cBhvr>
                                      <p:tavLst>
                                        <p:tav tm="0">
                                          <p:val>
                                            <p:strVal val="1+#ppt_h/2"/>
                                          </p:val>
                                        </p:tav>
                                        <p:tav tm="100000">
                                          <p:val>
                                            <p:strVal val="#ppt_y"/>
                                          </p:val>
                                        </p:tav>
                                      </p:tavLst>
                                    </p:anim>
                                  </p:childTnLst>
                                </p:cTn>
                              </p:par>
                              <p:par>
                                <p:cTn id="149" presetID="2" presetClass="entr" presetSubtype="4" fill="hold" grpId="0" nodeType="withEffect">
                                  <p:stCondLst>
                                    <p:cond delay="0"/>
                                  </p:stCondLst>
                                  <p:childTnLst>
                                    <p:set>
                                      <p:cBhvr>
                                        <p:cTn id="150" dur="1" fill="hold">
                                          <p:stCondLst>
                                            <p:cond delay="0"/>
                                          </p:stCondLst>
                                        </p:cTn>
                                        <p:tgtEl>
                                          <p:spTgt spid="12">
                                            <p:txEl>
                                              <p:pRg st="12" end="12"/>
                                            </p:txEl>
                                          </p:spTgt>
                                        </p:tgtEl>
                                        <p:attrNameLst>
                                          <p:attrName>style.visibility</p:attrName>
                                        </p:attrNameLst>
                                      </p:cBhvr>
                                      <p:to>
                                        <p:strVal val="visible"/>
                                      </p:to>
                                    </p:set>
                                    <p:anim calcmode="lin" valueType="num">
                                      <p:cBhvr additive="base">
                                        <p:cTn id="151" dur="500" fill="hold"/>
                                        <p:tgtEl>
                                          <p:spTgt spid="12">
                                            <p:txEl>
                                              <p:pRg st="12" end="12"/>
                                            </p:txEl>
                                          </p:spTgt>
                                        </p:tgtEl>
                                        <p:attrNameLst>
                                          <p:attrName>ppt_x</p:attrName>
                                        </p:attrNameLst>
                                      </p:cBhvr>
                                      <p:tavLst>
                                        <p:tav tm="0">
                                          <p:val>
                                            <p:strVal val="#ppt_x"/>
                                          </p:val>
                                        </p:tav>
                                        <p:tav tm="100000">
                                          <p:val>
                                            <p:strVal val="#ppt_x"/>
                                          </p:val>
                                        </p:tav>
                                      </p:tavLst>
                                    </p:anim>
                                    <p:anim calcmode="lin" valueType="num">
                                      <p:cBhvr additive="base">
                                        <p:cTn id="152" dur="500" fill="hold"/>
                                        <p:tgtEl>
                                          <p:spTgt spid="12">
                                            <p:txEl>
                                              <p:pRg st="12" end="12"/>
                                            </p:txEl>
                                          </p:spTgt>
                                        </p:tgtEl>
                                        <p:attrNameLst>
                                          <p:attrName>ppt_y</p:attrName>
                                        </p:attrNameLst>
                                      </p:cBhvr>
                                      <p:tavLst>
                                        <p:tav tm="0">
                                          <p:val>
                                            <p:strVal val="1+#ppt_h/2"/>
                                          </p:val>
                                        </p:tav>
                                        <p:tav tm="100000">
                                          <p:val>
                                            <p:strVal val="#ppt_y"/>
                                          </p:val>
                                        </p:tav>
                                      </p:tavLst>
                                    </p:anim>
                                  </p:childTnLst>
                                </p:cTn>
                              </p:par>
                              <p:par>
                                <p:cTn id="153" presetID="2" presetClass="entr" presetSubtype="4" fill="hold" grpId="0" nodeType="withEffect">
                                  <p:stCondLst>
                                    <p:cond delay="0"/>
                                  </p:stCondLst>
                                  <p:childTnLst>
                                    <p:set>
                                      <p:cBhvr>
                                        <p:cTn id="154" dur="1" fill="hold">
                                          <p:stCondLst>
                                            <p:cond delay="0"/>
                                          </p:stCondLst>
                                        </p:cTn>
                                        <p:tgtEl>
                                          <p:spTgt spid="12">
                                            <p:txEl>
                                              <p:pRg st="13" end="13"/>
                                            </p:txEl>
                                          </p:spTgt>
                                        </p:tgtEl>
                                        <p:attrNameLst>
                                          <p:attrName>style.visibility</p:attrName>
                                        </p:attrNameLst>
                                      </p:cBhvr>
                                      <p:to>
                                        <p:strVal val="visible"/>
                                      </p:to>
                                    </p:set>
                                    <p:anim calcmode="lin" valueType="num">
                                      <p:cBhvr additive="base">
                                        <p:cTn id="155" dur="500" fill="hold"/>
                                        <p:tgtEl>
                                          <p:spTgt spid="12">
                                            <p:txEl>
                                              <p:pRg st="13" end="13"/>
                                            </p:txEl>
                                          </p:spTgt>
                                        </p:tgtEl>
                                        <p:attrNameLst>
                                          <p:attrName>ppt_x</p:attrName>
                                        </p:attrNameLst>
                                      </p:cBhvr>
                                      <p:tavLst>
                                        <p:tav tm="0">
                                          <p:val>
                                            <p:strVal val="#ppt_x"/>
                                          </p:val>
                                        </p:tav>
                                        <p:tav tm="100000">
                                          <p:val>
                                            <p:strVal val="#ppt_x"/>
                                          </p:val>
                                        </p:tav>
                                      </p:tavLst>
                                    </p:anim>
                                    <p:anim calcmode="lin" valueType="num">
                                      <p:cBhvr additive="base">
                                        <p:cTn id="156" dur="500" fill="hold"/>
                                        <p:tgtEl>
                                          <p:spTgt spid="12">
                                            <p:txEl>
                                              <p:pRg st="13" end="13"/>
                                            </p:txEl>
                                          </p:spTgt>
                                        </p:tgtEl>
                                        <p:attrNameLst>
                                          <p:attrName>ppt_y</p:attrName>
                                        </p:attrNameLst>
                                      </p:cBhvr>
                                      <p:tavLst>
                                        <p:tav tm="0">
                                          <p:val>
                                            <p:strVal val="1+#ppt_h/2"/>
                                          </p:val>
                                        </p:tav>
                                        <p:tav tm="100000">
                                          <p:val>
                                            <p:strVal val="#ppt_y"/>
                                          </p:val>
                                        </p:tav>
                                      </p:tavLst>
                                    </p:anim>
                                  </p:childTnLst>
                                </p:cTn>
                              </p:par>
                              <p:par>
                                <p:cTn id="157" presetID="2" presetClass="entr" presetSubtype="4" fill="hold" grpId="0" nodeType="withEffect">
                                  <p:stCondLst>
                                    <p:cond delay="0"/>
                                  </p:stCondLst>
                                  <p:childTnLst>
                                    <p:set>
                                      <p:cBhvr>
                                        <p:cTn id="158" dur="1" fill="hold">
                                          <p:stCondLst>
                                            <p:cond delay="0"/>
                                          </p:stCondLst>
                                        </p:cTn>
                                        <p:tgtEl>
                                          <p:spTgt spid="12">
                                            <p:txEl>
                                              <p:pRg st="14" end="14"/>
                                            </p:txEl>
                                          </p:spTgt>
                                        </p:tgtEl>
                                        <p:attrNameLst>
                                          <p:attrName>style.visibility</p:attrName>
                                        </p:attrNameLst>
                                      </p:cBhvr>
                                      <p:to>
                                        <p:strVal val="visible"/>
                                      </p:to>
                                    </p:set>
                                    <p:anim calcmode="lin" valueType="num">
                                      <p:cBhvr additive="base">
                                        <p:cTn id="159" dur="500" fill="hold"/>
                                        <p:tgtEl>
                                          <p:spTgt spid="12">
                                            <p:txEl>
                                              <p:pRg st="14" end="14"/>
                                            </p:txEl>
                                          </p:spTgt>
                                        </p:tgtEl>
                                        <p:attrNameLst>
                                          <p:attrName>ppt_x</p:attrName>
                                        </p:attrNameLst>
                                      </p:cBhvr>
                                      <p:tavLst>
                                        <p:tav tm="0">
                                          <p:val>
                                            <p:strVal val="#ppt_x"/>
                                          </p:val>
                                        </p:tav>
                                        <p:tav tm="100000">
                                          <p:val>
                                            <p:strVal val="#ppt_x"/>
                                          </p:val>
                                        </p:tav>
                                      </p:tavLst>
                                    </p:anim>
                                    <p:anim calcmode="lin" valueType="num">
                                      <p:cBhvr additive="base">
                                        <p:cTn id="160" dur="500" fill="hold"/>
                                        <p:tgtEl>
                                          <p:spTgt spid="12">
                                            <p:txEl>
                                              <p:pRg st="14" end="14"/>
                                            </p:txEl>
                                          </p:spTgt>
                                        </p:tgtEl>
                                        <p:attrNameLst>
                                          <p:attrName>ppt_y</p:attrName>
                                        </p:attrNameLst>
                                      </p:cBhvr>
                                      <p:tavLst>
                                        <p:tav tm="0">
                                          <p:val>
                                            <p:strVal val="1+#ppt_h/2"/>
                                          </p:val>
                                        </p:tav>
                                        <p:tav tm="100000">
                                          <p:val>
                                            <p:strVal val="#ppt_y"/>
                                          </p:val>
                                        </p:tav>
                                      </p:tavLst>
                                    </p:anim>
                                  </p:childTnLst>
                                </p:cTn>
                              </p:par>
                              <p:par>
                                <p:cTn id="161" presetID="2" presetClass="entr" presetSubtype="4" fill="hold" grpId="0" nodeType="withEffect">
                                  <p:stCondLst>
                                    <p:cond delay="0"/>
                                  </p:stCondLst>
                                  <p:childTnLst>
                                    <p:set>
                                      <p:cBhvr>
                                        <p:cTn id="162" dur="1" fill="hold">
                                          <p:stCondLst>
                                            <p:cond delay="0"/>
                                          </p:stCondLst>
                                        </p:cTn>
                                        <p:tgtEl>
                                          <p:spTgt spid="12">
                                            <p:txEl>
                                              <p:pRg st="15" end="15"/>
                                            </p:txEl>
                                          </p:spTgt>
                                        </p:tgtEl>
                                        <p:attrNameLst>
                                          <p:attrName>style.visibility</p:attrName>
                                        </p:attrNameLst>
                                      </p:cBhvr>
                                      <p:to>
                                        <p:strVal val="visible"/>
                                      </p:to>
                                    </p:set>
                                    <p:anim calcmode="lin" valueType="num">
                                      <p:cBhvr additive="base">
                                        <p:cTn id="163" dur="500" fill="hold"/>
                                        <p:tgtEl>
                                          <p:spTgt spid="12">
                                            <p:txEl>
                                              <p:pRg st="15" end="15"/>
                                            </p:txEl>
                                          </p:spTgt>
                                        </p:tgtEl>
                                        <p:attrNameLst>
                                          <p:attrName>ppt_x</p:attrName>
                                        </p:attrNameLst>
                                      </p:cBhvr>
                                      <p:tavLst>
                                        <p:tav tm="0">
                                          <p:val>
                                            <p:strVal val="#ppt_x"/>
                                          </p:val>
                                        </p:tav>
                                        <p:tav tm="100000">
                                          <p:val>
                                            <p:strVal val="#ppt_x"/>
                                          </p:val>
                                        </p:tav>
                                      </p:tavLst>
                                    </p:anim>
                                    <p:anim calcmode="lin" valueType="num">
                                      <p:cBhvr additive="base">
                                        <p:cTn id="164" dur="500" fill="hold"/>
                                        <p:tgtEl>
                                          <p:spTgt spid="12">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165" fill="hold">
                      <p:stCondLst>
                        <p:cond delay="indefinite"/>
                      </p:stCondLst>
                      <p:childTnLst>
                        <p:par>
                          <p:cTn id="166" fill="hold">
                            <p:stCondLst>
                              <p:cond delay="0"/>
                            </p:stCondLst>
                            <p:childTnLst>
                              <p:par>
                                <p:cTn id="167" presetID="2" presetClass="entr" presetSubtype="4" fill="hold" grpId="0" nodeType="clickEffect">
                                  <p:stCondLst>
                                    <p:cond delay="0"/>
                                  </p:stCondLst>
                                  <p:childTnLst>
                                    <p:set>
                                      <p:cBhvr>
                                        <p:cTn id="168" dur="1" fill="hold">
                                          <p:stCondLst>
                                            <p:cond delay="0"/>
                                          </p:stCondLst>
                                        </p:cTn>
                                        <p:tgtEl>
                                          <p:spTgt spid="12">
                                            <p:txEl>
                                              <p:pRg st="16" end="16"/>
                                            </p:txEl>
                                          </p:spTgt>
                                        </p:tgtEl>
                                        <p:attrNameLst>
                                          <p:attrName>style.visibility</p:attrName>
                                        </p:attrNameLst>
                                      </p:cBhvr>
                                      <p:to>
                                        <p:strVal val="visible"/>
                                      </p:to>
                                    </p:set>
                                    <p:anim calcmode="lin" valueType="num">
                                      <p:cBhvr additive="base">
                                        <p:cTn id="169" dur="500" fill="hold"/>
                                        <p:tgtEl>
                                          <p:spTgt spid="12">
                                            <p:txEl>
                                              <p:pRg st="16" end="16"/>
                                            </p:txEl>
                                          </p:spTgt>
                                        </p:tgtEl>
                                        <p:attrNameLst>
                                          <p:attrName>ppt_x</p:attrName>
                                        </p:attrNameLst>
                                      </p:cBhvr>
                                      <p:tavLst>
                                        <p:tav tm="0">
                                          <p:val>
                                            <p:strVal val="#ppt_x"/>
                                          </p:val>
                                        </p:tav>
                                        <p:tav tm="100000">
                                          <p:val>
                                            <p:strVal val="#ppt_x"/>
                                          </p:val>
                                        </p:tav>
                                      </p:tavLst>
                                    </p:anim>
                                    <p:anim calcmode="lin" valueType="num">
                                      <p:cBhvr additive="base">
                                        <p:cTn id="170" dur="500" fill="hold"/>
                                        <p:tgtEl>
                                          <p:spTgt spid="12">
                                            <p:txEl>
                                              <p:pRg st="16" end="16"/>
                                            </p:txEl>
                                          </p:spTgt>
                                        </p:tgtEl>
                                        <p:attrNameLst>
                                          <p:attrName>ppt_y</p:attrName>
                                        </p:attrNameLst>
                                      </p:cBhvr>
                                      <p:tavLst>
                                        <p:tav tm="0">
                                          <p:val>
                                            <p:strVal val="1+#ppt_h/2"/>
                                          </p:val>
                                        </p:tav>
                                        <p:tav tm="100000">
                                          <p:val>
                                            <p:strVal val="#ppt_y"/>
                                          </p:val>
                                        </p:tav>
                                      </p:tavLst>
                                    </p:anim>
                                  </p:childTnLst>
                                </p:cTn>
                              </p:par>
                              <p:par>
                                <p:cTn id="171" presetID="2" presetClass="entr" presetSubtype="4" fill="hold" grpId="0" nodeType="withEffect">
                                  <p:stCondLst>
                                    <p:cond delay="0"/>
                                  </p:stCondLst>
                                  <p:childTnLst>
                                    <p:set>
                                      <p:cBhvr>
                                        <p:cTn id="172" dur="1" fill="hold">
                                          <p:stCondLst>
                                            <p:cond delay="0"/>
                                          </p:stCondLst>
                                        </p:cTn>
                                        <p:tgtEl>
                                          <p:spTgt spid="12">
                                            <p:txEl>
                                              <p:pRg st="17" end="17"/>
                                            </p:txEl>
                                          </p:spTgt>
                                        </p:tgtEl>
                                        <p:attrNameLst>
                                          <p:attrName>style.visibility</p:attrName>
                                        </p:attrNameLst>
                                      </p:cBhvr>
                                      <p:to>
                                        <p:strVal val="visible"/>
                                      </p:to>
                                    </p:set>
                                    <p:anim calcmode="lin" valueType="num">
                                      <p:cBhvr additive="base">
                                        <p:cTn id="173" dur="500" fill="hold"/>
                                        <p:tgtEl>
                                          <p:spTgt spid="12">
                                            <p:txEl>
                                              <p:pRg st="17" end="17"/>
                                            </p:txEl>
                                          </p:spTgt>
                                        </p:tgtEl>
                                        <p:attrNameLst>
                                          <p:attrName>ppt_x</p:attrName>
                                        </p:attrNameLst>
                                      </p:cBhvr>
                                      <p:tavLst>
                                        <p:tav tm="0">
                                          <p:val>
                                            <p:strVal val="#ppt_x"/>
                                          </p:val>
                                        </p:tav>
                                        <p:tav tm="100000">
                                          <p:val>
                                            <p:strVal val="#ppt_x"/>
                                          </p:val>
                                        </p:tav>
                                      </p:tavLst>
                                    </p:anim>
                                    <p:anim calcmode="lin" valueType="num">
                                      <p:cBhvr additive="base">
                                        <p:cTn id="174" dur="500" fill="hold"/>
                                        <p:tgtEl>
                                          <p:spTgt spid="12">
                                            <p:txEl>
                                              <p:pRg st="17" end="17"/>
                                            </p:txEl>
                                          </p:spTgt>
                                        </p:tgtEl>
                                        <p:attrNameLst>
                                          <p:attrName>ppt_y</p:attrName>
                                        </p:attrNameLst>
                                      </p:cBhvr>
                                      <p:tavLst>
                                        <p:tav tm="0">
                                          <p:val>
                                            <p:strVal val="1+#ppt_h/2"/>
                                          </p:val>
                                        </p:tav>
                                        <p:tav tm="100000">
                                          <p:val>
                                            <p:strVal val="#ppt_y"/>
                                          </p:val>
                                        </p:tav>
                                      </p:tavLst>
                                    </p:anim>
                                  </p:childTnLst>
                                </p:cTn>
                              </p:par>
                              <p:par>
                                <p:cTn id="175" presetID="2" presetClass="entr" presetSubtype="4" fill="hold" grpId="0" nodeType="withEffect">
                                  <p:stCondLst>
                                    <p:cond delay="0"/>
                                  </p:stCondLst>
                                  <p:childTnLst>
                                    <p:set>
                                      <p:cBhvr>
                                        <p:cTn id="176" dur="1" fill="hold">
                                          <p:stCondLst>
                                            <p:cond delay="0"/>
                                          </p:stCondLst>
                                        </p:cTn>
                                        <p:tgtEl>
                                          <p:spTgt spid="12">
                                            <p:txEl>
                                              <p:pRg st="18" end="18"/>
                                            </p:txEl>
                                          </p:spTgt>
                                        </p:tgtEl>
                                        <p:attrNameLst>
                                          <p:attrName>style.visibility</p:attrName>
                                        </p:attrNameLst>
                                      </p:cBhvr>
                                      <p:to>
                                        <p:strVal val="visible"/>
                                      </p:to>
                                    </p:set>
                                    <p:anim calcmode="lin" valueType="num">
                                      <p:cBhvr additive="base">
                                        <p:cTn id="177" dur="500" fill="hold"/>
                                        <p:tgtEl>
                                          <p:spTgt spid="12">
                                            <p:txEl>
                                              <p:pRg st="18" end="18"/>
                                            </p:txEl>
                                          </p:spTgt>
                                        </p:tgtEl>
                                        <p:attrNameLst>
                                          <p:attrName>ppt_x</p:attrName>
                                        </p:attrNameLst>
                                      </p:cBhvr>
                                      <p:tavLst>
                                        <p:tav tm="0">
                                          <p:val>
                                            <p:strVal val="#ppt_x"/>
                                          </p:val>
                                        </p:tav>
                                        <p:tav tm="100000">
                                          <p:val>
                                            <p:strVal val="#ppt_x"/>
                                          </p:val>
                                        </p:tav>
                                      </p:tavLst>
                                    </p:anim>
                                    <p:anim calcmode="lin" valueType="num">
                                      <p:cBhvr additive="base">
                                        <p:cTn id="178" dur="500" fill="hold"/>
                                        <p:tgtEl>
                                          <p:spTgt spid="12">
                                            <p:txEl>
                                              <p:pRg st="18" end="18"/>
                                            </p:txEl>
                                          </p:spTgt>
                                        </p:tgtEl>
                                        <p:attrNameLst>
                                          <p:attrName>ppt_y</p:attrName>
                                        </p:attrNameLst>
                                      </p:cBhvr>
                                      <p:tavLst>
                                        <p:tav tm="0">
                                          <p:val>
                                            <p:strVal val="1+#ppt_h/2"/>
                                          </p:val>
                                        </p:tav>
                                        <p:tav tm="100000">
                                          <p:val>
                                            <p:strVal val="#ppt_y"/>
                                          </p:val>
                                        </p:tav>
                                      </p:tavLst>
                                    </p:anim>
                                  </p:childTnLst>
                                </p:cTn>
                              </p:par>
                              <p:par>
                                <p:cTn id="179" presetID="2" presetClass="entr" presetSubtype="4" fill="hold" grpId="0" nodeType="withEffect">
                                  <p:stCondLst>
                                    <p:cond delay="0"/>
                                  </p:stCondLst>
                                  <p:childTnLst>
                                    <p:set>
                                      <p:cBhvr>
                                        <p:cTn id="180" dur="1" fill="hold">
                                          <p:stCondLst>
                                            <p:cond delay="0"/>
                                          </p:stCondLst>
                                        </p:cTn>
                                        <p:tgtEl>
                                          <p:spTgt spid="12">
                                            <p:txEl>
                                              <p:pRg st="19" end="19"/>
                                            </p:txEl>
                                          </p:spTgt>
                                        </p:tgtEl>
                                        <p:attrNameLst>
                                          <p:attrName>style.visibility</p:attrName>
                                        </p:attrNameLst>
                                      </p:cBhvr>
                                      <p:to>
                                        <p:strVal val="visible"/>
                                      </p:to>
                                    </p:set>
                                    <p:anim calcmode="lin" valueType="num">
                                      <p:cBhvr additive="base">
                                        <p:cTn id="181" dur="500" fill="hold"/>
                                        <p:tgtEl>
                                          <p:spTgt spid="12">
                                            <p:txEl>
                                              <p:pRg st="19" end="19"/>
                                            </p:txEl>
                                          </p:spTgt>
                                        </p:tgtEl>
                                        <p:attrNameLst>
                                          <p:attrName>ppt_x</p:attrName>
                                        </p:attrNameLst>
                                      </p:cBhvr>
                                      <p:tavLst>
                                        <p:tav tm="0">
                                          <p:val>
                                            <p:strVal val="#ppt_x"/>
                                          </p:val>
                                        </p:tav>
                                        <p:tav tm="100000">
                                          <p:val>
                                            <p:strVal val="#ppt_x"/>
                                          </p:val>
                                        </p:tav>
                                      </p:tavLst>
                                    </p:anim>
                                    <p:anim calcmode="lin" valueType="num">
                                      <p:cBhvr additive="base">
                                        <p:cTn id="182" dur="500" fill="hold"/>
                                        <p:tgtEl>
                                          <p:spTgt spid="12">
                                            <p:txEl>
                                              <p:pRg st="19" end="1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a:xfrm>
            <a:off x="457200" y="274638"/>
            <a:ext cx="8229600" cy="944562"/>
          </a:xfrm>
        </p:spPr>
        <p:txBody>
          <a:bodyPr>
            <a:normAutofit fontScale="90000"/>
          </a:bodyPr>
          <a:lstStyle/>
          <a:p>
            <a:r>
              <a:rPr lang="en-US" dirty="0" smtClean="0"/>
              <a:t>Needs Assessment – Man-Hours Saved</a:t>
            </a:r>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11</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graphicFrame>
        <p:nvGraphicFramePr>
          <p:cNvPr id="13" name="Table 12"/>
          <p:cNvGraphicFramePr>
            <a:graphicFrameLocks noGrp="1"/>
          </p:cNvGraphicFramePr>
          <p:nvPr/>
        </p:nvGraphicFramePr>
        <p:xfrm>
          <a:off x="381000" y="1066800"/>
          <a:ext cx="8534400" cy="5579141"/>
        </p:xfrm>
        <a:graphic>
          <a:graphicData uri="http://schemas.openxmlformats.org/drawingml/2006/table">
            <a:tbl>
              <a:tblPr/>
              <a:tblGrid>
                <a:gridCol w="1491786"/>
                <a:gridCol w="3842214"/>
                <a:gridCol w="3200400"/>
              </a:tblGrid>
              <a:tr h="458501">
                <a:tc>
                  <a:txBody>
                    <a:bodyPr/>
                    <a:lstStyle/>
                    <a:p>
                      <a:pPr marL="0" marR="0" hangingPunct="0">
                        <a:spcBef>
                          <a:spcPts val="0"/>
                        </a:spcBef>
                        <a:spcAft>
                          <a:spcPts val="0"/>
                        </a:spcAft>
                      </a:pPr>
                      <a:r>
                        <a:rPr lang="en-US" sz="1400" b="1" dirty="0">
                          <a:solidFill>
                            <a:srgbClr val="000000"/>
                          </a:solidFill>
                          <a:latin typeface="+mn-lt"/>
                          <a:ea typeface="Times New Roman"/>
                        </a:rPr>
                        <a:t>Department/</a:t>
                      </a:r>
                      <a:endParaRPr lang="en-US" sz="1600" dirty="0">
                        <a:latin typeface="+mn-lt"/>
                        <a:ea typeface="Times New Roman"/>
                      </a:endParaRPr>
                    </a:p>
                    <a:p>
                      <a:pPr marL="0" marR="0" hangingPunct="0">
                        <a:spcBef>
                          <a:spcPts val="0"/>
                        </a:spcBef>
                        <a:spcAft>
                          <a:spcPts val="0"/>
                        </a:spcAft>
                      </a:pPr>
                      <a:r>
                        <a:rPr lang="en-US" sz="1400" b="1" dirty="0">
                          <a:solidFill>
                            <a:srgbClr val="000000"/>
                          </a:solidFill>
                          <a:latin typeface="+mn-lt"/>
                          <a:ea typeface="Times New Roman"/>
                        </a:rPr>
                        <a:t>Module</a:t>
                      </a:r>
                      <a:endParaRPr lang="en-US" sz="1600" dirty="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endParaRPr lang="en-US" sz="1600">
                        <a:latin typeface="+mn-lt"/>
                        <a:ea typeface="Times New Roman"/>
                      </a:endParaRPr>
                    </a:p>
                    <a:p>
                      <a:pPr marL="0" marR="0" hangingPunct="0">
                        <a:spcBef>
                          <a:spcPts val="0"/>
                        </a:spcBef>
                        <a:spcAft>
                          <a:spcPts val="0"/>
                        </a:spcAft>
                      </a:pPr>
                      <a:r>
                        <a:rPr lang="en-US" sz="1400" b="1">
                          <a:solidFill>
                            <a:srgbClr val="000000"/>
                          </a:solidFill>
                          <a:latin typeface="+mn-lt"/>
                          <a:ea typeface="Times New Roman"/>
                        </a:rPr>
                        <a:t>Change</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endParaRPr lang="en-US" sz="1600" dirty="0">
                        <a:latin typeface="+mn-lt"/>
                        <a:ea typeface="Times New Roman"/>
                      </a:endParaRPr>
                    </a:p>
                    <a:p>
                      <a:pPr marL="0" marR="0" hangingPunct="0">
                        <a:spcBef>
                          <a:spcPts val="0"/>
                        </a:spcBef>
                        <a:spcAft>
                          <a:spcPts val="0"/>
                        </a:spcAft>
                      </a:pPr>
                      <a:r>
                        <a:rPr lang="en-US" sz="1400" b="1" dirty="0">
                          <a:solidFill>
                            <a:srgbClr val="000000"/>
                          </a:solidFill>
                          <a:latin typeface="+mn-lt"/>
                          <a:ea typeface="Times New Roman"/>
                        </a:rPr>
                        <a:t>Projected Savings</a:t>
                      </a:r>
                      <a:endParaRPr lang="en-US" sz="1600" dirty="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52272">
                <a:tc>
                  <a:txBody>
                    <a:bodyPr/>
                    <a:lstStyle/>
                    <a:p>
                      <a:pPr marL="0" marR="0" hangingPunct="0">
                        <a:spcBef>
                          <a:spcPts val="0"/>
                        </a:spcBef>
                        <a:spcAft>
                          <a:spcPts val="0"/>
                        </a:spcAft>
                      </a:pPr>
                      <a:r>
                        <a:rPr lang="en-US" sz="1400" dirty="0">
                          <a:solidFill>
                            <a:srgbClr val="000000"/>
                          </a:solidFill>
                          <a:latin typeface="+mn-lt"/>
                          <a:ea typeface="Times New Roman"/>
                        </a:rPr>
                        <a:t>Admissions</a:t>
                      </a:r>
                      <a:endParaRPr lang="en-US" sz="1600" dirty="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dirty="0">
                          <a:solidFill>
                            <a:srgbClr val="000000"/>
                          </a:solidFill>
                          <a:latin typeface="+mn-lt"/>
                          <a:ea typeface="Times New Roman"/>
                        </a:rPr>
                        <a:t>Eliminate manual entry of web inquiries and applications via implementation of CRM Candidate and use of Process Internet Submissions</a:t>
                      </a:r>
                      <a:endParaRPr lang="en-US" sz="1600" dirty="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0010" marR="0" indent="-80010" hangingPunct="0">
                        <a:spcBef>
                          <a:spcPts val="0"/>
                        </a:spcBef>
                        <a:spcAft>
                          <a:spcPts val="0"/>
                        </a:spcAft>
                      </a:pPr>
                      <a:r>
                        <a:rPr lang="en-US" sz="1400">
                          <a:solidFill>
                            <a:srgbClr val="000000"/>
                          </a:solidFill>
                          <a:latin typeface="+mn-lt"/>
                          <a:ea typeface="Times New Roman"/>
                        </a:rPr>
                        <a:t>5 minutes per inquiry * several thousand per year</a:t>
                      </a:r>
                      <a:endParaRPr lang="en-US" sz="1600">
                        <a:latin typeface="+mn-lt"/>
                        <a:ea typeface="Times New Roman"/>
                      </a:endParaRPr>
                    </a:p>
                    <a:p>
                      <a:pPr marL="80010" marR="0" indent="-80010" hangingPunct="0">
                        <a:spcBef>
                          <a:spcPts val="0"/>
                        </a:spcBef>
                        <a:spcAft>
                          <a:spcPts val="0"/>
                        </a:spcAft>
                      </a:pPr>
                      <a:r>
                        <a:rPr lang="en-US" sz="1400">
                          <a:solidFill>
                            <a:srgbClr val="000000"/>
                          </a:solidFill>
                          <a:latin typeface="+mn-lt"/>
                          <a:ea typeface="Times New Roman"/>
                        </a:rPr>
                        <a:t>20 minutes per application * several hundred per year</a:t>
                      </a:r>
                      <a:endParaRPr lang="en-US" sz="1600">
                        <a:latin typeface="+mn-lt"/>
                        <a:ea typeface="Times New Roman"/>
                      </a:endParaRPr>
                    </a:p>
                    <a:p>
                      <a:pPr marL="80010" marR="0" indent="-80010" hangingPunct="0">
                        <a:spcBef>
                          <a:spcPts val="0"/>
                        </a:spcBef>
                        <a:spcAft>
                          <a:spcPts val="0"/>
                        </a:spcAft>
                      </a:pPr>
                      <a:r>
                        <a:rPr lang="en-US" sz="1400">
                          <a:solidFill>
                            <a:srgbClr val="000000"/>
                          </a:solidFill>
                          <a:latin typeface="+mn-lt"/>
                          <a:ea typeface="Times New Roman"/>
                        </a:rPr>
                        <a:t>5 minutes per student data update request</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6464">
                <a:tc>
                  <a:txBody>
                    <a:bodyPr/>
                    <a:lstStyle/>
                    <a:p>
                      <a:pPr marL="0" marR="0" hangingPunct="0">
                        <a:spcBef>
                          <a:spcPts val="0"/>
                        </a:spcBef>
                        <a:spcAft>
                          <a:spcPts val="0"/>
                        </a:spcAft>
                      </a:pPr>
                      <a:r>
                        <a:rPr lang="en-US" sz="1400">
                          <a:solidFill>
                            <a:srgbClr val="000000"/>
                          </a:solidFill>
                          <a:latin typeface="+mn-lt"/>
                          <a:ea typeface="Times New Roman"/>
                        </a:rPr>
                        <a:t>Admissions, Advising, BS Program, MT Program</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Implement Advising for all degree and certificate programs</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3-4 hours per degree audit</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8202">
                <a:tc>
                  <a:txBody>
                    <a:bodyPr/>
                    <a:lstStyle/>
                    <a:p>
                      <a:pPr marL="0" marR="0" hangingPunct="0">
                        <a:spcBef>
                          <a:spcPts val="0"/>
                        </a:spcBef>
                        <a:spcAft>
                          <a:spcPts val="0"/>
                        </a:spcAft>
                      </a:pPr>
                      <a:r>
                        <a:rPr lang="en-US" sz="1400" dirty="0">
                          <a:solidFill>
                            <a:srgbClr val="000000"/>
                          </a:solidFill>
                          <a:latin typeface="+mn-lt"/>
                          <a:ea typeface="Times New Roman"/>
                        </a:rPr>
                        <a:t>Admissions, Financial Aid</a:t>
                      </a:r>
                      <a:endParaRPr lang="en-US" sz="1600" dirty="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Reduce redundant data collection and entry through coordination of on-line applications; transfer information collected by Admissions to PowerFAIDS</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5 minutes per FA application</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616">
                <a:tc>
                  <a:txBody>
                    <a:bodyPr/>
                    <a:lstStyle/>
                    <a:p>
                      <a:pPr marL="0" marR="0" hangingPunct="0">
                        <a:spcBef>
                          <a:spcPts val="0"/>
                        </a:spcBef>
                        <a:spcAft>
                          <a:spcPts val="0"/>
                        </a:spcAft>
                      </a:pPr>
                      <a:r>
                        <a:rPr lang="en-US" sz="1400" dirty="0">
                          <a:solidFill>
                            <a:srgbClr val="000000"/>
                          </a:solidFill>
                          <a:latin typeface="+mn-lt"/>
                          <a:ea typeface="Times New Roman"/>
                        </a:rPr>
                        <a:t>Business Office</a:t>
                      </a:r>
                      <a:endParaRPr lang="en-US" sz="1600" dirty="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Bring production of 1098-Ts in-house</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eliminate outsourcing contract</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616">
                <a:tc>
                  <a:txBody>
                    <a:bodyPr/>
                    <a:lstStyle/>
                    <a:p>
                      <a:pPr marL="0" marR="0" hangingPunct="0">
                        <a:spcBef>
                          <a:spcPts val="0"/>
                        </a:spcBef>
                        <a:spcAft>
                          <a:spcPts val="0"/>
                        </a:spcAft>
                      </a:pPr>
                      <a:r>
                        <a:rPr lang="en-US" sz="1400">
                          <a:solidFill>
                            <a:srgbClr val="000000"/>
                          </a:solidFill>
                          <a:latin typeface="+mn-lt"/>
                          <a:ea typeface="Times New Roman"/>
                        </a:rPr>
                        <a:t>Business Office</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Import payroll summary transactions</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30 minutes per payroll period</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616">
                <a:tc>
                  <a:txBody>
                    <a:bodyPr/>
                    <a:lstStyle/>
                    <a:p>
                      <a:pPr marL="0" marR="0" hangingPunct="0">
                        <a:spcBef>
                          <a:spcPts val="0"/>
                        </a:spcBef>
                        <a:spcAft>
                          <a:spcPts val="0"/>
                        </a:spcAft>
                      </a:pPr>
                      <a:r>
                        <a:rPr lang="en-US" sz="1400" dirty="0">
                          <a:solidFill>
                            <a:srgbClr val="000000"/>
                          </a:solidFill>
                          <a:latin typeface="+mn-lt"/>
                          <a:ea typeface="Times New Roman"/>
                        </a:rPr>
                        <a:t>Business Office</a:t>
                      </a:r>
                      <a:endParaRPr lang="en-US" sz="1600" dirty="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Import bookstore summary transactions</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30 minutes per day</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232">
                <a:tc>
                  <a:txBody>
                    <a:bodyPr/>
                    <a:lstStyle/>
                    <a:p>
                      <a:pPr marL="0" marR="0" hangingPunct="0">
                        <a:spcBef>
                          <a:spcPts val="0"/>
                        </a:spcBef>
                        <a:spcAft>
                          <a:spcPts val="0"/>
                        </a:spcAft>
                      </a:pPr>
                      <a:r>
                        <a:rPr lang="en-US" sz="1400">
                          <a:solidFill>
                            <a:srgbClr val="000000"/>
                          </a:solidFill>
                          <a:latin typeface="+mn-lt"/>
                          <a:ea typeface="Times New Roman"/>
                        </a:rPr>
                        <a:t>Business Office</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Eliminate manual entry of Undergraduate and Massage Therapy charges </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1 day per trimester</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232">
                <a:tc>
                  <a:txBody>
                    <a:bodyPr/>
                    <a:lstStyle/>
                    <a:p>
                      <a:pPr marL="0" marR="0" hangingPunct="0">
                        <a:spcBef>
                          <a:spcPts val="0"/>
                        </a:spcBef>
                        <a:spcAft>
                          <a:spcPts val="0"/>
                        </a:spcAft>
                      </a:pPr>
                      <a:r>
                        <a:rPr lang="en-US" sz="1400">
                          <a:solidFill>
                            <a:srgbClr val="000000"/>
                          </a:solidFill>
                          <a:latin typeface="+mn-lt"/>
                          <a:ea typeface="Times New Roman"/>
                        </a:rPr>
                        <a:t>Business Office</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Discontinue distributing student refund checks and transfer refunds via EFT</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2 hours per trimester</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232">
                <a:tc>
                  <a:txBody>
                    <a:bodyPr/>
                    <a:lstStyle/>
                    <a:p>
                      <a:pPr marL="0" marR="0" hangingPunct="0">
                        <a:spcBef>
                          <a:spcPts val="0"/>
                        </a:spcBef>
                        <a:spcAft>
                          <a:spcPts val="0"/>
                        </a:spcAft>
                      </a:pPr>
                      <a:r>
                        <a:rPr lang="en-US" sz="1400" dirty="0">
                          <a:solidFill>
                            <a:srgbClr val="000000"/>
                          </a:solidFill>
                          <a:latin typeface="+mn-lt"/>
                          <a:ea typeface="Times New Roman"/>
                        </a:rPr>
                        <a:t>Financial Aid, Business Office</a:t>
                      </a:r>
                      <a:endParaRPr lang="en-US" sz="1600" dirty="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dirty="0">
                          <a:solidFill>
                            <a:srgbClr val="000000"/>
                          </a:solidFill>
                          <a:latin typeface="+mn-lt"/>
                          <a:ea typeface="Times New Roman"/>
                        </a:rPr>
                        <a:t>Transfer scholarship disbursements</a:t>
                      </a:r>
                      <a:endParaRPr lang="en-US" sz="1600" dirty="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a:solidFill>
                            <a:srgbClr val="000000"/>
                          </a:solidFill>
                          <a:latin typeface="+mn-lt"/>
                          <a:ea typeface="Times New Roman"/>
                        </a:rPr>
                        <a:t>3 hours per trimester</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616">
                <a:tc>
                  <a:txBody>
                    <a:bodyPr/>
                    <a:lstStyle/>
                    <a:p>
                      <a:pPr marL="0" marR="0" hangingPunct="0">
                        <a:spcBef>
                          <a:spcPts val="0"/>
                        </a:spcBef>
                        <a:spcAft>
                          <a:spcPts val="0"/>
                        </a:spcAft>
                      </a:pPr>
                      <a:r>
                        <a:rPr lang="en-US" sz="1400">
                          <a:solidFill>
                            <a:srgbClr val="000000"/>
                          </a:solidFill>
                          <a:latin typeface="+mn-lt"/>
                          <a:ea typeface="Times New Roman"/>
                        </a:rPr>
                        <a:t>Registration</a:t>
                      </a:r>
                      <a:endParaRPr lang="en-US" sz="160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dirty="0">
                          <a:solidFill>
                            <a:srgbClr val="000000"/>
                          </a:solidFill>
                          <a:latin typeface="+mn-lt"/>
                          <a:ea typeface="Times New Roman"/>
                        </a:rPr>
                        <a:t>Produce IPEDS in EX</a:t>
                      </a:r>
                      <a:endParaRPr lang="en-US" sz="1600" dirty="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400" dirty="0">
                          <a:solidFill>
                            <a:srgbClr val="000000"/>
                          </a:solidFill>
                          <a:latin typeface="+mn-lt"/>
                          <a:ea typeface="Times New Roman"/>
                        </a:rPr>
                        <a:t>5-10 days per year</a:t>
                      </a:r>
                      <a:endParaRPr lang="en-US" sz="1600" dirty="0">
                        <a:latin typeface="+mn-lt"/>
                        <a:ea typeface="Times New Roman"/>
                      </a:endParaRPr>
                    </a:p>
                  </a:txBody>
                  <a:tcPr marL="60757" marR="607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a:xfrm>
            <a:off x="457200" y="274638"/>
            <a:ext cx="8229600" cy="944562"/>
          </a:xfrm>
        </p:spPr>
        <p:txBody>
          <a:bodyPr>
            <a:normAutofit/>
          </a:bodyPr>
          <a:lstStyle/>
          <a:p>
            <a:r>
              <a:rPr lang="en-US" dirty="0" smtClean="0"/>
              <a:t>Needs Assessment – Benefits</a:t>
            </a:r>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12</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graphicFrame>
        <p:nvGraphicFramePr>
          <p:cNvPr id="14" name="Table 13"/>
          <p:cNvGraphicFramePr>
            <a:graphicFrameLocks noGrp="1"/>
          </p:cNvGraphicFramePr>
          <p:nvPr/>
        </p:nvGraphicFramePr>
        <p:xfrm>
          <a:off x="380999" y="1143000"/>
          <a:ext cx="8458201" cy="5487945"/>
        </p:xfrm>
        <a:graphic>
          <a:graphicData uri="http://schemas.openxmlformats.org/drawingml/2006/table">
            <a:tbl>
              <a:tblPr/>
              <a:tblGrid>
                <a:gridCol w="1478466"/>
                <a:gridCol w="3180420"/>
                <a:gridCol w="3799315"/>
              </a:tblGrid>
              <a:tr h="423627">
                <a:tc>
                  <a:txBody>
                    <a:bodyPr/>
                    <a:lstStyle/>
                    <a:p>
                      <a:pPr marL="0" marR="0" hangingPunct="0">
                        <a:spcBef>
                          <a:spcPts val="0"/>
                        </a:spcBef>
                        <a:spcAft>
                          <a:spcPts val="0"/>
                        </a:spcAft>
                      </a:pPr>
                      <a:r>
                        <a:rPr lang="en-US" sz="1200" b="1" dirty="0">
                          <a:solidFill>
                            <a:srgbClr val="000000"/>
                          </a:solidFill>
                          <a:latin typeface="+mn-lt"/>
                          <a:ea typeface="Times New Roman"/>
                        </a:rPr>
                        <a:t>Department/</a:t>
                      </a:r>
                      <a:endParaRPr lang="en-US" sz="1200" dirty="0">
                        <a:latin typeface="+mn-lt"/>
                        <a:ea typeface="Times New Roman"/>
                      </a:endParaRPr>
                    </a:p>
                    <a:p>
                      <a:pPr marL="0" marR="0" hangingPunct="0">
                        <a:spcBef>
                          <a:spcPts val="0"/>
                        </a:spcBef>
                        <a:spcAft>
                          <a:spcPts val="0"/>
                        </a:spcAft>
                      </a:pPr>
                      <a:r>
                        <a:rPr lang="en-US" sz="1200" b="1" dirty="0">
                          <a:solidFill>
                            <a:srgbClr val="000000"/>
                          </a:solidFill>
                          <a:latin typeface="+mn-lt"/>
                          <a:ea typeface="Times New Roman"/>
                        </a:rPr>
                        <a:t>Module</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endParaRPr lang="en-US" sz="1200">
                        <a:latin typeface="+mn-lt"/>
                        <a:ea typeface="Times New Roman"/>
                      </a:endParaRPr>
                    </a:p>
                    <a:p>
                      <a:pPr marL="0" marR="0" hangingPunct="0">
                        <a:spcBef>
                          <a:spcPts val="0"/>
                        </a:spcBef>
                        <a:spcAft>
                          <a:spcPts val="0"/>
                        </a:spcAft>
                      </a:pPr>
                      <a:r>
                        <a:rPr lang="en-US" sz="1200" b="1">
                          <a:solidFill>
                            <a:srgbClr val="000000"/>
                          </a:solidFill>
                          <a:latin typeface="+mn-lt"/>
                          <a:ea typeface="Times New Roman"/>
                        </a:rPr>
                        <a:t>Initiative</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endParaRPr lang="en-US" sz="1200">
                        <a:latin typeface="+mn-lt"/>
                        <a:ea typeface="Times New Roman"/>
                      </a:endParaRPr>
                    </a:p>
                    <a:p>
                      <a:pPr marL="0" marR="0" hangingPunct="0">
                        <a:spcBef>
                          <a:spcPts val="0"/>
                        </a:spcBef>
                        <a:spcAft>
                          <a:spcPts val="0"/>
                        </a:spcAft>
                      </a:pPr>
                      <a:r>
                        <a:rPr lang="en-US" sz="1200" b="1">
                          <a:solidFill>
                            <a:srgbClr val="000000"/>
                          </a:solidFill>
                          <a:latin typeface="+mn-lt"/>
                          <a:ea typeface="Times New Roman"/>
                        </a:rPr>
                        <a:t>Benefits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814">
                <a:tc>
                  <a:txBody>
                    <a:bodyPr/>
                    <a:lstStyle/>
                    <a:p>
                      <a:pPr marL="0" marR="0" hangingPunct="0">
                        <a:spcBef>
                          <a:spcPts val="0"/>
                        </a:spcBef>
                        <a:spcAft>
                          <a:spcPts val="0"/>
                        </a:spcAft>
                      </a:pPr>
                      <a:r>
                        <a:rPr lang="en-US" sz="1200">
                          <a:solidFill>
                            <a:srgbClr val="000000"/>
                          </a:solidFill>
                          <a:latin typeface="+mn-lt"/>
                          <a:ea typeface="Times New Roman"/>
                        </a:rPr>
                        <a:t>Admissions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Purchase new office chairs for staff</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Increased productivity due to reduced fatigue</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0471">
                <a:tc>
                  <a:txBody>
                    <a:bodyPr/>
                    <a:lstStyle/>
                    <a:p>
                      <a:pPr marL="0" marR="0" hangingPunct="0">
                        <a:spcBef>
                          <a:spcPts val="0"/>
                        </a:spcBef>
                        <a:spcAft>
                          <a:spcPts val="0"/>
                        </a:spcAft>
                      </a:pPr>
                      <a:r>
                        <a:rPr lang="en-US" sz="1200" dirty="0">
                          <a:solidFill>
                            <a:srgbClr val="000000"/>
                          </a:solidFill>
                          <a:latin typeface="+mn-lt"/>
                          <a:ea typeface="Times New Roman"/>
                        </a:rPr>
                        <a:t>Admissions</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CRM Candidate implementation</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Process internet submissions without retyping student data.</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627">
                <a:tc>
                  <a:txBody>
                    <a:bodyPr/>
                    <a:lstStyle/>
                    <a:p>
                      <a:pPr marL="0" marR="0" hangingPunct="0">
                        <a:spcBef>
                          <a:spcPts val="0"/>
                        </a:spcBef>
                        <a:spcAft>
                          <a:spcPts val="0"/>
                        </a:spcAft>
                      </a:pPr>
                      <a:r>
                        <a:rPr lang="en-US" sz="1200">
                          <a:solidFill>
                            <a:srgbClr val="000000"/>
                          </a:solidFill>
                          <a:latin typeface="+mn-lt"/>
                          <a:ea typeface="Times New Roman"/>
                        </a:rPr>
                        <a:t>Admissions, Financial Aid</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Eliminate unnecessary or redundant questions on applications</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Better on-line customer service to prospective and existing students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5441">
                <a:tc>
                  <a:txBody>
                    <a:bodyPr/>
                    <a:lstStyle/>
                    <a:p>
                      <a:pPr marL="0" marR="0" hangingPunct="0">
                        <a:spcBef>
                          <a:spcPts val="0"/>
                        </a:spcBef>
                        <a:spcAft>
                          <a:spcPts val="0"/>
                        </a:spcAft>
                      </a:pPr>
                      <a:r>
                        <a:rPr lang="en-US" sz="1200">
                          <a:solidFill>
                            <a:srgbClr val="000000"/>
                          </a:solidFill>
                          <a:latin typeface="+mn-lt"/>
                          <a:ea typeface="Times New Roman"/>
                        </a:rPr>
                        <a:t>Admissions, Registration, Business Office</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Fully integrate Massage Therapy program into on-line and EX processes</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Less manual entry and processing</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627">
                <a:tc>
                  <a:txBody>
                    <a:bodyPr/>
                    <a:lstStyle/>
                    <a:p>
                      <a:pPr marL="0" marR="0" hangingPunct="0">
                        <a:spcBef>
                          <a:spcPts val="0"/>
                        </a:spcBef>
                        <a:spcAft>
                          <a:spcPts val="0"/>
                        </a:spcAft>
                      </a:pPr>
                      <a:r>
                        <a:rPr lang="en-US" sz="1200" dirty="0">
                          <a:solidFill>
                            <a:srgbClr val="000000"/>
                          </a:solidFill>
                          <a:latin typeface="+mn-lt"/>
                          <a:ea typeface="Times New Roman"/>
                        </a:rPr>
                        <a:t>Admissions/</a:t>
                      </a:r>
                      <a:endParaRPr lang="en-US" sz="1200" dirty="0">
                        <a:latin typeface="+mn-lt"/>
                        <a:ea typeface="Times New Roman"/>
                      </a:endParaRPr>
                    </a:p>
                    <a:p>
                      <a:pPr marL="0" marR="0" hangingPunct="0">
                        <a:spcBef>
                          <a:spcPts val="0"/>
                        </a:spcBef>
                        <a:spcAft>
                          <a:spcPts val="0"/>
                        </a:spcAft>
                      </a:pPr>
                      <a:r>
                        <a:rPr lang="en-US" sz="1200" dirty="0">
                          <a:solidFill>
                            <a:srgbClr val="000000"/>
                          </a:solidFill>
                          <a:latin typeface="+mn-lt"/>
                          <a:ea typeface="Times New Roman"/>
                        </a:rPr>
                        <a:t>Registration</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Eliminate 50% of existing Division codes.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Fewer errors, easier reporting.</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814">
                <a:tc>
                  <a:txBody>
                    <a:bodyPr/>
                    <a:lstStyle/>
                    <a:p>
                      <a:pPr marL="0" marR="0" hangingPunct="0">
                        <a:spcBef>
                          <a:spcPts val="0"/>
                        </a:spcBef>
                        <a:spcAft>
                          <a:spcPts val="0"/>
                        </a:spcAft>
                      </a:pPr>
                      <a:r>
                        <a:rPr lang="en-US" sz="1200">
                          <a:solidFill>
                            <a:srgbClr val="000000"/>
                          </a:solidFill>
                          <a:latin typeface="+mn-lt"/>
                          <a:ea typeface="Times New Roman"/>
                        </a:rPr>
                        <a:t>Advising</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Eliminate manual degree audits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Greater efficiency for staff</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7255">
                <a:tc>
                  <a:txBody>
                    <a:bodyPr/>
                    <a:lstStyle/>
                    <a:p>
                      <a:pPr marL="0" marR="0" hangingPunct="0">
                        <a:spcBef>
                          <a:spcPts val="0"/>
                        </a:spcBef>
                        <a:spcAft>
                          <a:spcPts val="0"/>
                        </a:spcAft>
                      </a:pPr>
                      <a:r>
                        <a:rPr lang="en-US" sz="1200" dirty="0">
                          <a:solidFill>
                            <a:srgbClr val="000000"/>
                          </a:solidFill>
                          <a:latin typeface="+mn-lt"/>
                          <a:ea typeface="Times New Roman"/>
                        </a:rPr>
                        <a:t>A</a:t>
                      </a:r>
                      <a:r>
                        <a:rPr lang="en-US" sz="1200" dirty="0" smtClean="0">
                          <a:solidFill>
                            <a:srgbClr val="000000"/>
                          </a:solidFill>
                          <a:latin typeface="+mn-lt"/>
                          <a:ea typeface="Times New Roman"/>
                        </a:rPr>
                        <a:t>ll </a:t>
                      </a:r>
                      <a:r>
                        <a:rPr lang="en-US" sz="1200" dirty="0">
                          <a:solidFill>
                            <a:srgbClr val="000000"/>
                          </a:solidFill>
                          <a:latin typeface="+mn-lt"/>
                          <a:ea typeface="Times New Roman"/>
                        </a:rPr>
                        <a:t>departments</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Implementation of Data Standards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Greater consistency and accuracy of data for all users, resulting in better customer service to all constituencies, more effective recruiting and fund-raising, and more accurate institutional reporting and assessment.</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814">
                <a:tc>
                  <a:txBody>
                    <a:bodyPr/>
                    <a:lstStyle/>
                    <a:p>
                      <a:pPr marL="0" marR="0" hangingPunct="0">
                        <a:spcBef>
                          <a:spcPts val="0"/>
                        </a:spcBef>
                        <a:spcAft>
                          <a:spcPts val="0"/>
                        </a:spcAft>
                      </a:pPr>
                      <a:r>
                        <a:rPr lang="en-US" sz="1200">
                          <a:solidFill>
                            <a:srgbClr val="000000"/>
                          </a:solidFill>
                          <a:latin typeface="+mn-lt"/>
                          <a:ea typeface="Times New Roman"/>
                        </a:rPr>
                        <a:t>Business Office</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1098-Ts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Discontinue use of outsourcer</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627">
                <a:tc>
                  <a:txBody>
                    <a:bodyPr/>
                    <a:lstStyle/>
                    <a:p>
                      <a:pPr marL="0" marR="0" hangingPunct="0">
                        <a:spcBef>
                          <a:spcPts val="0"/>
                        </a:spcBef>
                        <a:spcAft>
                          <a:spcPts val="0"/>
                        </a:spcAft>
                      </a:pPr>
                      <a:r>
                        <a:rPr lang="en-US" sz="1200">
                          <a:solidFill>
                            <a:srgbClr val="000000"/>
                          </a:solidFill>
                          <a:latin typeface="+mn-lt"/>
                          <a:ea typeface="Times New Roman"/>
                        </a:rPr>
                        <a:t>Business Office</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Import transactions from payroll, bookstore, and other third-party databases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Save time, reduce risk of error</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627">
                <a:tc>
                  <a:txBody>
                    <a:bodyPr/>
                    <a:lstStyle/>
                    <a:p>
                      <a:pPr marL="0" marR="0" hangingPunct="0">
                        <a:spcBef>
                          <a:spcPts val="0"/>
                        </a:spcBef>
                        <a:spcAft>
                          <a:spcPts val="0"/>
                        </a:spcAft>
                      </a:pPr>
                      <a:r>
                        <a:rPr lang="en-US" sz="1200" dirty="0">
                          <a:solidFill>
                            <a:srgbClr val="000000"/>
                          </a:solidFill>
                          <a:latin typeface="+mn-lt"/>
                          <a:ea typeface="Times New Roman"/>
                        </a:rPr>
                        <a:t>Business Office</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EFT student refunds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Provide convenient service to students, eliminate Business Office traffic of students picking up checks.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627">
                <a:tc>
                  <a:txBody>
                    <a:bodyPr/>
                    <a:lstStyle/>
                    <a:p>
                      <a:pPr marL="0" marR="0" hangingPunct="0">
                        <a:spcBef>
                          <a:spcPts val="0"/>
                        </a:spcBef>
                        <a:spcAft>
                          <a:spcPts val="0"/>
                        </a:spcAft>
                      </a:pPr>
                      <a:r>
                        <a:rPr lang="en-US" sz="1200">
                          <a:solidFill>
                            <a:srgbClr val="000000"/>
                          </a:solidFill>
                          <a:latin typeface="+mn-lt"/>
                          <a:ea typeface="Times New Roman"/>
                        </a:rPr>
                        <a:t>Business Office</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Implement online payment</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Improved customer service for students; quicker payment of charges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814">
                <a:tc>
                  <a:txBody>
                    <a:bodyPr/>
                    <a:lstStyle/>
                    <a:p>
                      <a:pPr marL="0" marR="0" hangingPunct="0">
                        <a:spcBef>
                          <a:spcPts val="0"/>
                        </a:spcBef>
                        <a:spcAft>
                          <a:spcPts val="0"/>
                        </a:spcAft>
                      </a:pPr>
                      <a:r>
                        <a:rPr lang="en-US" sz="1200">
                          <a:solidFill>
                            <a:srgbClr val="000000"/>
                          </a:solidFill>
                          <a:latin typeface="+mn-lt"/>
                          <a:ea typeface="Times New Roman"/>
                        </a:rPr>
                        <a:t>Business Office</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Combine student subsidiaries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More streamlined student accounts operation</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814">
                <a:tc>
                  <a:txBody>
                    <a:bodyPr/>
                    <a:lstStyle/>
                    <a:p>
                      <a:pPr marL="0" marR="0" hangingPunct="0">
                        <a:spcBef>
                          <a:spcPts val="0"/>
                        </a:spcBef>
                        <a:spcAft>
                          <a:spcPts val="0"/>
                        </a:spcAft>
                      </a:pPr>
                      <a:r>
                        <a:rPr lang="en-US" sz="1200" dirty="0" smtClean="0">
                          <a:solidFill>
                            <a:srgbClr val="000000"/>
                          </a:solidFill>
                          <a:latin typeface="+mn-lt"/>
                          <a:ea typeface="Times New Roman"/>
                        </a:rPr>
                        <a:t>Business </a:t>
                      </a:r>
                      <a:r>
                        <a:rPr lang="en-US" sz="1200" dirty="0">
                          <a:solidFill>
                            <a:srgbClr val="000000"/>
                          </a:solidFill>
                          <a:latin typeface="+mn-lt"/>
                          <a:ea typeface="Times New Roman"/>
                        </a:rPr>
                        <a:t>Office</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Eliminate manual entry of MeetingTrak charges and on-line payments</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Quicker turnaround on payments</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a:xfrm>
            <a:off x="457200" y="274638"/>
            <a:ext cx="8229600" cy="944562"/>
          </a:xfrm>
        </p:spPr>
        <p:txBody>
          <a:bodyPr>
            <a:normAutofit/>
          </a:bodyPr>
          <a:lstStyle/>
          <a:p>
            <a:r>
              <a:rPr lang="en-US" dirty="0" smtClean="0"/>
              <a:t>Needs Assessment – Benefits</a:t>
            </a:r>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13</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graphicFrame>
        <p:nvGraphicFramePr>
          <p:cNvPr id="14" name="Table 13"/>
          <p:cNvGraphicFramePr>
            <a:graphicFrameLocks noGrp="1"/>
          </p:cNvGraphicFramePr>
          <p:nvPr/>
        </p:nvGraphicFramePr>
        <p:xfrm>
          <a:off x="380999" y="1143000"/>
          <a:ext cx="8458201" cy="5372209"/>
        </p:xfrm>
        <a:graphic>
          <a:graphicData uri="http://schemas.openxmlformats.org/drawingml/2006/table">
            <a:tbl>
              <a:tblPr/>
              <a:tblGrid>
                <a:gridCol w="1478466"/>
                <a:gridCol w="2712535"/>
                <a:gridCol w="4267200"/>
              </a:tblGrid>
              <a:tr h="423627">
                <a:tc>
                  <a:txBody>
                    <a:bodyPr/>
                    <a:lstStyle/>
                    <a:p>
                      <a:pPr marL="0" marR="0" hangingPunct="0">
                        <a:spcBef>
                          <a:spcPts val="0"/>
                        </a:spcBef>
                        <a:spcAft>
                          <a:spcPts val="0"/>
                        </a:spcAft>
                      </a:pPr>
                      <a:r>
                        <a:rPr lang="en-US" sz="1200" b="1" dirty="0">
                          <a:solidFill>
                            <a:srgbClr val="000000"/>
                          </a:solidFill>
                          <a:latin typeface="+mn-lt"/>
                          <a:ea typeface="Times New Roman"/>
                        </a:rPr>
                        <a:t>Department/</a:t>
                      </a:r>
                      <a:endParaRPr lang="en-US" sz="1200" dirty="0">
                        <a:latin typeface="+mn-lt"/>
                        <a:ea typeface="Times New Roman"/>
                      </a:endParaRPr>
                    </a:p>
                    <a:p>
                      <a:pPr marL="0" marR="0" hangingPunct="0">
                        <a:spcBef>
                          <a:spcPts val="0"/>
                        </a:spcBef>
                        <a:spcAft>
                          <a:spcPts val="0"/>
                        </a:spcAft>
                      </a:pPr>
                      <a:r>
                        <a:rPr lang="en-US" sz="1200" b="1" dirty="0">
                          <a:solidFill>
                            <a:srgbClr val="000000"/>
                          </a:solidFill>
                          <a:latin typeface="+mn-lt"/>
                          <a:ea typeface="Times New Roman"/>
                        </a:rPr>
                        <a:t>Module</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endParaRPr lang="en-US" sz="1200">
                        <a:latin typeface="+mn-lt"/>
                        <a:ea typeface="Times New Roman"/>
                      </a:endParaRPr>
                    </a:p>
                    <a:p>
                      <a:pPr marL="0" marR="0" hangingPunct="0">
                        <a:spcBef>
                          <a:spcPts val="0"/>
                        </a:spcBef>
                        <a:spcAft>
                          <a:spcPts val="0"/>
                        </a:spcAft>
                      </a:pPr>
                      <a:r>
                        <a:rPr lang="en-US" sz="1200" b="1">
                          <a:solidFill>
                            <a:srgbClr val="000000"/>
                          </a:solidFill>
                          <a:latin typeface="+mn-lt"/>
                          <a:ea typeface="Times New Roman"/>
                        </a:rPr>
                        <a:t>Initiative</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endParaRPr lang="en-US" sz="1200">
                        <a:latin typeface="+mn-lt"/>
                        <a:ea typeface="Times New Roman"/>
                      </a:endParaRPr>
                    </a:p>
                    <a:p>
                      <a:pPr marL="0" marR="0" hangingPunct="0">
                        <a:spcBef>
                          <a:spcPts val="0"/>
                        </a:spcBef>
                        <a:spcAft>
                          <a:spcPts val="0"/>
                        </a:spcAft>
                      </a:pPr>
                      <a:r>
                        <a:rPr lang="en-US" sz="1200" b="1">
                          <a:solidFill>
                            <a:srgbClr val="000000"/>
                          </a:solidFill>
                          <a:latin typeface="+mn-lt"/>
                          <a:ea typeface="Times New Roman"/>
                        </a:rPr>
                        <a:t>Benefits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814">
                <a:tc>
                  <a:txBody>
                    <a:bodyPr/>
                    <a:lstStyle/>
                    <a:p>
                      <a:pPr marL="0" marR="0" hangingPunct="0">
                        <a:spcBef>
                          <a:spcPts val="0"/>
                        </a:spcBef>
                        <a:spcAft>
                          <a:spcPts val="0"/>
                        </a:spcAft>
                      </a:pPr>
                      <a:r>
                        <a:rPr lang="en-US" sz="1200" dirty="0">
                          <a:solidFill>
                            <a:srgbClr val="000000"/>
                          </a:solidFill>
                          <a:latin typeface="+mn-lt"/>
                          <a:ea typeface="Times New Roman"/>
                        </a:rPr>
                        <a:t>Common</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Data standards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Higher level of consistency in data, resulting in better mailing lists and reports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0471">
                <a:tc>
                  <a:txBody>
                    <a:bodyPr/>
                    <a:lstStyle/>
                    <a:p>
                      <a:pPr marL="0" marR="0" hangingPunct="0">
                        <a:spcBef>
                          <a:spcPts val="0"/>
                        </a:spcBef>
                        <a:spcAft>
                          <a:spcPts val="0"/>
                        </a:spcAft>
                      </a:pPr>
                      <a:r>
                        <a:rPr lang="en-US" sz="1200" dirty="0">
                          <a:solidFill>
                            <a:srgbClr val="000000"/>
                          </a:solidFill>
                          <a:latin typeface="+mn-lt"/>
                          <a:ea typeface="Times New Roman"/>
                        </a:rPr>
                        <a:t>Common</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Duplicate management</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More efficient data entry and greater satisfaction with data</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627">
                <a:tc>
                  <a:txBody>
                    <a:bodyPr/>
                    <a:lstStyle/>
                    <a:p>
                      <a:pPr marL="0" marR="0" hangingPunct="0">
                        <a:spcBef>
                          <a:spcPts val="0"/>
                        </a:spcBef>
                        <a:spcAft>
                          <a:spcPts val="0"/>
                        </a:spcAft>
                      </a:pPr>
                      <a:r>
                        <a:rPr lang="en-US" sz="1200" dirty="0">
                          <a:solidFill>
                            <a:srgbClr val="000000"/>
                          </a:solidFill>
                          <a:latin typeface="+mn-lt"/>
                          <a:ea typeface="Times New Roman"/>
                        </a:rPr>
                        <a:t>Common</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Data standards</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Higher level of consistency in data, resulting in better mailing lists and reports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627">
                <a:tc>
                  <a:txBody>
                    <a:bodyPr/>
                    <a:lstStyle/>
                    <a:p>
                      <a:pPr marL="0" marR="0" hangingPunct="0">
                        <a:spcBef>
                          <a:spcPts val="0"/>
                        </a:spcBef>
                        <a:spcAft>
                          <a:spcPts val="0"/>
                        </a:spcAft>
                      </a:pPr>
                      <a:r>
                        <a:rPr lang="en-US" sz="1200" dirty="0">
                          <a:solidFill>
                            <a:srgbClr val="000000"/>
                          </a:solidFill>
                          <a:latin typeface="+mn-lt"/>
                          <a:ea typeface="Times New Roman"/>
                        </a:rPr>
                        <a:t>Common</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Duplicate management</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More efficient data entry and greater satisfaction with data</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5441">
                <a:tc>
                  <a:txBody>
                    <a:bodyPr/>
                    <a:lstStyle/>
                    <a:p>
                      <a:pPr marL="0" marR="0" hangingPunct="0">
                        <a:spcBef>
                          <a:spcPts val="0"/>
                        </a:spcBef>
                        <a:spcAft>
                          <a:spcPts val="0"/>
                        </a:spcAft>
                      </a:pPr>
                      <a:r>
                        <a:rPr lang="en-US" sz="1200">
                          <a:solidFill>
                            <a:srgbClr val="000000"/>
                          </a:solidFill>
                          <a:latin typeface="+mn-lt"/>
                          <a:ea typeface="Times New Roman"/>
                        </a:rPr>
                        <a:t>Development</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Gift-entry training</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More reliable donor and giving information.</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627">
                <a:tc>
                  <a:txBody>
                    <a:bodyPr/>
                    <a:lstStyle/>
                    <a:p>
                      <a:pPr marL="0" marR="0" hangingPunct="0">
                        <a:spcBef>
                          <a:spcPts val="0"/>
                        </a:spcBef>
                        <a:spcAft>
                          <a:spcPts val="0"/>
                        </a:spcAft>
                      </a:pPr>
                      <a:r>
                        <a:rPr lang="en-US" sz="1200">
                          <a:solidFill>
                            <a:srgbClr val="000000"/>
                          </a:solidFill>
                          <a:latin typeface="+mn-lt"/>
                          <a:ea typeface="Times New Roman"/>
                        </a:rPr>
                        <a:t>Financial Aid</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Eliminate custom disbursement application</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Will not require presence of programmer to solve problems.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814">
                <a:tc>
                  <a:txBody>
                    <a:bodyPr/>
                    <a:lstStyle/>
                    <a:p>
                      <a:pPr marL="0" marR="0" hangingPunct="0">
                        <a:spcBef>
                          <a:spcPts val="0"/>
                        </a:spcBef>
                        <a:spcAft>
                          <a:spcPts val="0"/>
                        </a:spcAft>
                      </a:pPr>
                      <a:r>
                        <a:rPr lang="en-US" sz="1200">
                          <a:solidFill>
                            <a:srgbClr val="000000"/>
                          </a:solidFill>
                          <a:latin typeface="+mn-lt"/>
                          <a:ea typeface="Times New Roman"/>
                        </a:rPr>
                        <a:t>PCC personnel</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Module Manager organization and involvement</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Better understanding of interdepartmental workflow and data needs; increased communication to departmental users.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7255">
                <a:tc>
                  <a:txBody>
                    <a:bodyPr/>
                    <a:lstStyle/>
                    <a:p>
                      <a:pPr marL="0" marR="0" hangingPunct="0">
                        <a:spcBef>
                          <a:spcPts val="0"/>
                        </a:spcBef>
                        <a:spcAft>
                          <a:spcPts val="0"/>
                        </a:spcAft>
                      </a:pPr>
                      <a:r>
                        <a:rPr lang="en-US" sz="1200" dirty="0">
                          <a:solidFill>
                            <a:srgbClr val="000000"/>
                          </a:solidFill>
                          <a:latin typeface="+mn-lt"/>
                          <a:ea typeface="Times New Roman"/>
                        </a:rPr>
                        <a:t>PCC personnel</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Reconfiguration Project</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Awareness of need to distinguish Parker from other chiropractic schools by outstanding customer service, motivation to be the best individually and as a team, and willingness to accept change to make that a reality. </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814">
                <a:tc>
                  <a:txBody>
                    <a:bodyPr/>
                    <a:lstStyle/>
                    <a:p>
                      <a:pPr marL="0" marR="0" hangingPunct="0">
                        <a:spcBef>
                          <a:spcPts val="0"/>
                        </a:spcBef>
                        <a:spcAft>
                          <a:spcPts val="0"/>
                        </a:spcAft>
                      </a:pPr>
                      <a:r>
                        <a:rPr lang="en-US" sz="1200">
                          <a:solidFill>
                            <a:srgbClr val="000000"/>
                          </a:solidFill>
                          <a:latin typeface="+mn-lt"/>
                          <a:ea typeface="Times New Roman"/>
                        </a:rPr>
                        <a:t>PCC personnel</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InfoMaker training</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Managers empowered by information to make strategic decisions; users empowered to provide the best customer service.</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627">
                <a:tc>
                  <a:txBody>
                    <a:bodyPr/>
                    <a:lstStyle/>
                    <a:p>
                      <a:pPr marL="0" marR="0" hangingPunct="0">
                        <a:spcBef>
                          <a:spcPts val="0"/>
                        </a:spcBef>
                        <a:spcAft>
                          <a:spcPts val="0"/>
                        </a:spcAft>
                      </a:pPr>
                      <a:r>
                        <a:rPr lang="en-US" sz="1200">
                          <a:solidFill>
                            <a:srgbClr val="000000"/>
                          </a:solidFill>
                          <a:latin typeface="+mn-lt"/>
                          <a:ea typeface="Times New Roman"/>
                        </a:rPr>
                        <a:t>Registration</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a:solidFill>
                            <a:srgbClr val="000000"/>
                          </a:solidFill>
                          <a:latin typeface="+mn-lt"/>
                          <a:ea typeface="Times New Roman"/>
                        </a:rPr>
                        <a:t>IPEDS</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Discontinue manual preparation</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627">
                <a:tc>
                  <a:txBody>
                    <a:bodyPr/>
                    <a:lstStyle/>
                    <a:p>
                      <a:pPr marL="0" marR="0" hangingPunct="0">
                        <a:spcBef>
                          <a:spcPts val="0"/>
                        </a:spcBef>
                        <a:spcAft>
                          <a:spcPts val="0"/>
                        </a:spcAft>
                      </a:pPr>
                      <a:r>
                        <a:rPr lang="en-US" sz="1200">
                          <a:solidFill>
                            <a:srgbClr val="000000"/>
                          </a:solidFill>
                          <a:latin typeface="+mn-lt"/>
                          <a:ea typeface="Times New Roman"/>
                        </a:rPr>
                        <a:t>Registration </a:t>
                      </a:r>
                      <a:endParaRPr lang="en-US" sz="120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Implement online registration</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hangingPunct="0">
                        <a:spcBef>
                          <a:spcPts val="0"/>
                        </a:spcBef>
                        <a:spcAft>
                          <a:spcPts val="0"/>
                        </a:spcAft>
                      </a:pPr>
                      <a:r>
                        <a:rPr lang="en-US" sz="1200" dirty="0">
                          <a:solidFill>
                            <a:srgbClr val="000000"/>
                          </a:solidFill>
                          <a:latin typeface="+mn-lt"/>
                          <a:ea typeface="Times New Roman"/>
                        </a:rPr>
                        <a:t>Improved customer service for students</a:t>
                      </a:r>
                      <a:endParaRPr lang="en-US" sz="1200" dirty="0">
                        <a:latin typeface="+mn-lt"/>
                        <a:ea typeface="Times New Roman"/>
                      </a:endParaRPr>
                    </a:p>
                  </a:txBody>
                  <a:tcPr marL="35102" marR="351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normAutofit/>
          </a:bodyPr>
          <a:lstStyle/>
          <a:p>
            <a:r>
              <a:rPr lang="en-US" dirty="0" smtClean="0"/>
              <a:t>Next Steps – Internally </a:t>
            </a:r>
            <a:endParaRPr lang="en-US" dirty="0"/>
          </a:p>
        </p:txBody>
      </p:sp>
      <p:sp>
        <p:nvSpPr>
          <p:cNvPr id="9" name="Content Placeholder 8"/>
          <p:cNvSpPr>
            <a:spLocks noGrp="1"/>
          </p:cNvSpPr>
          <p:nvPr>
            <p:ph sz="half" idx="1"/>
          </p:nvPr>
        </p:nvSpPr>
        <p:spPr>
          <a:xfrm>
            <a:off x="457200" y="1295400"/>
            <a:ext cx="4038600" cy="4830763"/>
          </a:xfrm>
        </p:spPr>
        <p:txBody>
          <a:bodyPr>
            <a:noAutofit/>
          </a:bodyPr>
          <a:lstStyle/>
          <a:p>
            <a:pPr>
              <a:buFont typeface="Arial" charset="0"/>
              <a:buChar char="•"/>
            </a:pPr>
            <a:r>
              <a:rPr lang="en-US" sz="2000" dirty="0" smtClean="0"/>
              <a:t>Steering Committee</a:t>
            </a:r>
          </a:p>
          <a:p>
            <a:pPr lvl="1">
              <a:buFont typeface="Arial" charset="0"/>
              <a:buChar char="•"/>
            </a:pPr>
            <a:r>
              <a:rPr lang="en-US" sz="1600" dirty="0" smtClean="0"/>
              <a:t>VP and Sr. Director level</a:t>
            </a:r>
          </a:p>
          <a:p>
            <a:pPr lvl="1">
              <a:buFont typeface="Arial" charset="0"/>
              <a:buChar char="•"/>
            </a:pPr>
            <a:r>
              <a:rPr lang="en-US" sz="1600" dirty="0" smtClean="0"/>
              <a:t>Project oversight – fiscally as well as progress</a:t>
            </a:r>
          </a:p>
          <a:p>
            <a:pPr lvl="1">
              <a:buFont typeface="Arial" charset="0"/>
              <a:buChar char="•"/>
            </a:pPr>
            <a:r>
              <a:rPr lang="en-US" sz="1600" dirty="0" smtClean="0"/>
              <a:t>Policy decision making</a:t>
            </a:r>
          </a:p>
          <a:p>
            <a:pPr lvl="1">
              <a:buFont typeface="Arial" charset="0"/>
              <a:buChar char="•"/>
            </a:pPr>
            <a:r>
              <a:rPr lang="en-US" sz="1600" dirty="0" smtClean="0"/>
              <a:t>Arbitration</a:t>
            </a:r>
          </a:p>
          <a:p>
            <a:pPr lvl="1">
              <a:buFont typeface="Arial" charset="0"/>
              <a:buChar char="•"/>
            </a:pPr>
            <a:endParaRPr lang="en-US" sz="1600" dirty="0" smtClean="0"/>
          </a:p>
          <a:p>
            <a:pPr>
              <a:buFont typeface="Arial" charset="0"/>
              <a:buChar char="•"/>
            </a:pPr>
            <a:r>
              <a:rPr lang="en-US" sz="2000" dirty="0" smtClean="0"/>
              <a:t>Change management</a:t>
            </a:r>
          </a:p>
          <a:p>
            <a:pPr lvl="1">
              <a:buFont typeface="Arial" charset="0"/>
              <a:buChar char="•"/>
            </a:pPr>
            <a:r>
              <a:rPr lang="en-US" sz="1600" dirty="0" smtClean="0"/>
              <a:t>Concerns over job roles and responsibilities changing </a:t>
            </a:r>
          </a:p>
          <a:p>
            <a:pPr lvl="1">
              <a:buFont typeface="Arial" charset="0"/>
              <a:buChar char="•"/>
            </a:pPr>
            <a:r>
              <a:rPr lang="en-US" sz="1600" dirty="0" smtClean="0"/>
              <a:t>Handled by each management team</a:t>
            </a:r>
          </a:p>
          <a:p>
            <a:pPr lvl="1">
              <a:buFont typeface="Arial" charset="0"/>
              <a:buChar char="•"/>
            </a:pPr>
            <a:r>
              <a:rPr lang="en-US" sz="1600" dirty="0" smtClean="0"/>
              <a:t>At minimum, awareness of staff concerns</a:t>
            </a:r>
          </a:p>
        </p:txBody>
      </p:sp>
      <p:sp>
        <p:nvSpPr>
          <p:cNvPr id="10" name="Content Placeholder 9"/>
          <p:cNvSpPr>
            <a:spLocks noGrp="1"/>
          </p:cNvSpPr>
          <p:nvPr>
            <p:ph sz="half" idx="2"/>
          </p:nvPr>
        </p:nvSpPr>
        <p:spPr>
          <a:xfrm>
            <a:off x="4648200" y="1219200"/>
            <a:ext cx="4038600" cy="5410200"/>
          </a:xfrm>
        </p:spPr>
        <p:txBody>
          <a:bodyPr>
            <a:normAutofit fontScale="92500"/>
          </a:bodyPr>
          <a:lstStyle/>
          <a:p>
            <a:pPr>
              <a:buFont typeface="Arial" charset="0"/>
              <a:buChar char="•"/>
            </a:pPr>
            <a:r>
              <a:rPr lang="en-US" sz="2000" dirty="0" smtClean="0"/>
              <a:t>Module Manager Meetings</a:t>
            </a:r>
          </a:p>
          <a:p>
            <a:pPr lvl="1">
              <a:buFont typeface="Arial" charset="0"/>
              <a:buChar char="•"/>
            </a:pPr>
            <a:r>
              <a:rPr lang="en-US" sz="1600" dirty="0" smtClean="0"/>
              <a:t>Cross-departmental team, not lead by IS </a:t>
            </a:r>
          </a:p>
          <a:p>
            <a:pPr lvl="1">
              <a:buFont typeface="Arial" charset="0"/>
              <a:buChar char="•"/>
            </a:pPr>
            <a:r>
              <a:rPr lang="en-US" sz="1600" dirty="0" smtClean="0"/>
              <a:t>Responsibilities:</a:t>
            </a:r>
          </a:p>
          <a:p>
            <a:pPr lvl="2" hangingPunct="0"/>
            <a:r>
              <a:rPr lang="en-US" sz="1600" dirty="0" smtClean="0"/>
              <a:t>Determine operational standards for department in regards to use of module</a:t>
            </a:r>
            <a:endParaRPr lang="en-US" sz="900" dirty="0" smtClean="0"/>
          </a:p>
          <a:p>
            <a:pPr lvl="2" hangingPunct="0"/>
            <a:r>
              <a:rPr lang="en-US" sz="1600" dirty="0" smtClean="0"/>
              <a:t>Set and monitor data standards</a:t>
            </a:r>
            <a:endParaRPr lang="en-US" sz="900" dirty="0" smtClean="0"/>
          </a:p>
          <a:p>
            <a:pPr lvl="2" hangingPunct="0"/>
            <a:r>
              <a:rPr lang="en-US" sz="1600" dirty="0" smtClean="0"/>
              <a:t>Administer and configure module</a:t>
            </a:r>
            <a:endParaRPr lang="en-US" sz="900" dirty="0" smtClean="0"/>
          </a:p>
          <a:p>
            <a:pPr lvl="2" hangingPunct="0"/>
            <a:r>
              <a:rPr lang="en-US" sz="1600" dirty="0" smtClean="0"/>
              <a:t>Schedule, test and signoff on upgrades</a:t>
            </a:r>
            <a:endParaRPr lang="en-US" sz="900" dirty="0" smtClean="0"/>
          </a:p>
          <a:p>
            <a:pPr lvl="2" hangingPunct="0"/>
            <a:r>
              <a:rPr lang="en-US" sz="1600" dirty="0" smtClean="0"/>
              <a:t>Create and maintain training documentation, train new employees</a:t>
            </a:r>
            <a:endParaRPr lang="en-US" sz="900" dirty="0" smtClean="0"/>
          </a:p>
          <a:p>
            <a:pPr lvl="2" hangingPunct="0"/>
            <a:r>
              <a:rPr lang="en-US" sz="1600" dirty="0" smtClean="0"/>
              <a:t>Write, modify and manage reports </a:t>
            </a:r>
            <a:endParaRPr lang="en-US" sz="900" dirty="0" smtClean="0"/>
          </a:p>
          <a:p>
            <a:pPr lvl="2" hangingPunct="0"/>
            <a:r>
              <a:rPr lang="en-US" sz="1600" dirty="0" smtClean="0"/>
              <a:t>First level support for department/module (IS </a:t>
            </a:r>
            <a:r>
              <a:rPr lang="en-US" sz="1600" dirty="0" err="1" smtClean="0"/>
              <a:t>is</a:t>
            </a:r>
            <a:r>
              <a:rPr lang="en-US" sz="1600" dirty="0" smtClean="0"/>
              <a:t> 2</a:t>
            </a:r>
            <a:r>
              <a:rPr lang="en-US" sz="1600" baseline="30000" dirty="0" smtClean="0"/>
              <a:t>nd</a:t>
            </a:r>
            <a:r>
              <a:rPr lang="en-US" sz="1600" dirty="0" smtClean="0"/>
              <a:t> level support)</a:t>
            </a:r>
            <a:endParaRPr lang="en-US" sz="900" dirty="0" smtClean="0"/>
          </a:p>
          <a:p>
            <a:pPr lvl="2" hangingPunct="0"/>
            <a:r>
              <a:rPr lang="en-US" sz="1600" dirty="0" smtClean="0"/>
              <a:t>Contact person to Jenzabar for module for new features and bugs</a:t>
            </a:r>
          </a:p>
          <a:p>
            <a:pPr lvl="2" hangingPunct="0"/>
            <a:r>
              <a:rPr lang="en-US" sz="1600" dirty="0" smtClean="0"/>
              <a:t>Attends JAMS regularly</a:t>
            </a:r>
            <a:endParaRPr lang="en-US" sz="1800" dirty="0" smtClean="0"/>
          </a:p>
        </p:txBody>
      </p:sp>
      <p:sp>
        <p:nvSpPr>
          <p:cNvPr id="5" name="Slide Number Placeholder 4"/>
          <p:cNvSpPr>
            <a:spLocks noGrp="1"/>
          </p:cNvSpPr>
          <p:nvPr>
            <p:ph type="sldNum" sz="quarter" idx="12"/>
          </p:nvPr>
        </p:nvSpPr>
        <p:spPr/>
        <p:txBody>
          <a:bodyPr/>
          <a:lstStyle/>
          <a:p>
            <a:fld id="{0E76463A-5C04-4F4D-A5A5-D150FF65A5F2}" type="slidenum">
              <a:rPr lang="en-US" smtClean="0"/>
              <a:pPr/>
              <a:t>14</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 calcmode="lin" valueType="num">
                                      <p:cBhvr additive="base">
                                        <p:cTn id="11"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 calcmode="lin" valueType="num">
                                      <p:cBhvr additive="base">
                                        <p:cTn id="1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 calcmode="lin" valueType="num">
                                      <p:cBhvr additive="base">
                                        <p:cTn id="1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 calcmode="lin" valueType="num">
                                      <p:cBhvr additive="base">
                                        <p:cTn id="23"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xEl>
                                              <p:pRg st="6" end="6"/>
                                            </p:txEl>
                                          </p:spTgt>
                                        </p:tgtEl>
                                        <p:attrNameLst>
                                          <p:attrName>style.visibility</p:attrName>
                                        </p:attrNameLst>
                                      </p:cBhvr>
                                      <p:to>
                                        <p:strVal val="visible"/>
                                      </p:to>
                                    </p:set>
                                    <p:anim calcmode="lin" valueType="num">
                                      <p:cBhvr additive="base">
                                        <p:cTn id="29"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9">
                                            <p:txEl>
                                              <p:pRg st="7" end="7"/>
                                            </p:txEl>
                                          </p:spTgt>
                                        </p:tgtEl>
                                        <p:attrNameLst>
                                          <p:attrName>style.visibility</p:attrName>
                                        </p:attrNameLst>
                                      </p:cBhvr>
                                      <p:to>
                                        <p:strVal val="visible"/>
                                      </p:to>
                                    </p:set>
                                    <p:anim calcmode="lin" valueType="num">
                                      <p:cBhvr additive="base">
                                        <p:cTn id="33"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9">
                                            <p:txEl>
                                              <p:pRg st="8" end="8"/>
                                            </p:txEl>
                                          </p:spTgt>
                                        </p:tgtEl>
                                        <p:attrNameLst>
                                          <p:attrName>style.visibility</p:attrName>
                                        </p:attrNameLst>
                                      </p:cBhvr>
                                      <p:to>
                                        <p:strVal val="visible"/>
                                      </p:to>
                                    </p:set>
                                    <p:anim calcmode="lin" valueType="num">
                                      <p:cBhvr additive="base">
                                        <p:cTn id="37"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9">
                                            <p:txEl>
                                              <p:pRg st="9" end="9"/>
                                            </p:txEl>
                                          </p:spTgt>
                                        </p:tgtEl>
                                        <p:attrNameLst>
                                          <p:attrName>style.visibility</p:attrName>
                                        </p:attrNameLst>
                                      </p:cBhvr>
                                      <p:to>
                                        <p:strVal val="visible"/>
                                      </p:to>
                                    </p:set>
                                    <p:anim calcmode="lin" valueType="num">
                                      <p:cBhvr additive="base">
                                        <p:cTn id="41"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0">
                                            <p:txEl>
                                              <p:pRg st="0" end="0"/>
                                            </p:txEl>
                                          </p:spTgt>
                                        </p:tgtEl>
                                        <p:attrNameLst>
                                          <p:attrName>style.visibility</p:attrName>
                                        </p:attrNameLst>
                                      </p:cBhvr>
                                      <p:to>
                                        <p:strVal val="visible"/>
                                      </p:to>
                                    </p:set>
                                    <p:anim calcmode="lin" valueType="num">
                                      <p:cBhvr additive="base">
                                        <p:cTn id="4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0">
                                            <p:txEl>
                                              <p:pRg st="1" end="1"/>
                                            </p:txEl>
                                          </p:spTgt>
                                        </p:tgtEl>
                                        <p:attrNameLst>
                                          <p:attrName>style.visibility</p:attrName>
                                        </p:attrNameLst>
                                      </p:cBhvr>
                                      <p:to>
                                        <p:strVal val="visible"/>
                                      </p:to>
                                    </p:set>
                                    <p:anim calcmode="lin" valueType="num">
                                      <p:cBhvr additive="base">
                                        <p:cTn id="51"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0">
                                            <p:txEl>
                                              <p:pRg st="2" end="2"/>
                                            </p:txEl>
                                          </p:spTgt>
                                        </p:tgtEl>
                                        <p:attrNameLst>
                                          <p:attrName>style.visibility</p:attrName>
                                        </p:attrNameLst>
                                      </p:cBhvr>
                                      <p:to>
                                        <p:strVal val="visible"/>
                                      </p:to>
                                    </p:set>
                                    <p:anim calcmode="lin" valueType="num">
                                      <p:cBhvr additive="base">
                                        <p:cTn id="57"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0">
                                            <p:txEl>
                                              <p:pRg st="3" end="3"/>
                                            </p:txEl>
                                          </p:spTgt>
                                        </p:tgtEl>
                                        <p:attrNameLst>
                                          <p:attrName>style.visibility</p:attrName>
                                        </p:attrNameLst>
                                      </p:cBhvr>
                                      <p:to>
                                        <p:strVal val="visible"/>
                                      </p:to>
                                    </p:set>
                                    <p:anim calcmode="lin" valueType="num">
                                      <p:cBhvr additive="base">
                                        <p:cTn id="61"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0">
                                            <p:txEl>
                                              <p:pRg st="3" end="3"/>
                                            </p:txEl>
                                          </p:spTgt>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0">
                                            <p:txEl>
                                              <p:pRg st="4" end="4"/>
                                            </p:txEl>
                                          </p:spTgt>
                                        </p:tgtEl>
                                        <p:attrNameLst>
                                          <p:attrName>style.visibility</p:attrName>
                                        </p:attrNameLst>
                                      </p:cBhvr>
                                      <p:to>
                                        <p:strVal val="visible"/>
                                      </p:to>
                                    </p:set>
                                    <p:anim calcmode="lin" valueType="num">
                                      <p:cBhvr additive="base">
                                        <p:cTn id="65"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10">
                                            <p:txEl>
                                              <p:pRg st="4" end="4"/>
                                            </p:txEl>
                                          </p:spTgt>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0">
                                            <p:txEl>
                                              <p:pRg st="5" end="5"/>
                                            </p:txEl>
                                          </p:spTgt>
                                        </p:tgtEl>
                                        <p:attrNameLst>
                                          <p:attrName>style.visibility</p:attrName>
                                        </p:attrNameLst>
                                      </p:cBhvr>
                                      <p:to>
                                        <p:strVal val="visible"/>
                                      </p:to>
                                    </p:set>
                                    <p:anim calcmode="lin" valueType="num">
                                      <p:cBhvr additive="base">
                                        <p:cTn id="69"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10">
                                            <p:txEl>
                                              <p:pRg st="5" end="5"/>
                                            </p:txEl>
                                          </p:spTgt>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10">
                                            <p:txEl>
                                              <p:pRg st="6" end="6"/>
                                            </p:txEl>
                                          </p:spTgt>
                                        </p:tgtEl>
                                        <p:attrNameLst>
                                          <p:attrName>style.visibility</p:attrName>
                                        </p:attrNameLst>
                                      </p:cBhvr>
                                      <p:to>
                                        <p:strVal val="visible"/>
                                      </p:to>
                                    </p:set>
                                    <p:anim calcmode="lin" valueType="num">
                                      <p:cBhvr additive="base">
                                        <p:cTn id="73"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0">
                                            <p:txEl>
                                              <p:pRg st="6" end="6"/>
                                            </p:txEl>
                                          </p:spTgt>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10">
                                            <p:txEl>
                                              <p:pRg st="7" end="7"/>
                                            </p:txEl>
                                          </p:spTgt>
                                        </p:tgtEl>
                                        <p:attrNameLst>
                                          <p:attrName>style.visibility</p:attrName>
                                        </p:attrNameLst>
                                      </p:cBhvr>
                                      <p:to>
                                        <p:strVal val="visible"/>
                                      </p:to>
                                    </p:set>
                                    <p:anim calcmode="lin" valueType="num">
                                      <p:cBhvr additive="base">
                                        <p:cTn id="77" dur="500" fill="hold"/>
                                        <p:tgtEl>
                                          <p:spTgt spid="10">
                                            <p:txEl>
                                              <p:pRg st="7" end="7"/>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10">
                                            <p:txEl>
                                              <p:pRg st="7" end="7"/>
                                            </p:txEl>
                                          </p:spTgt>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10">
                                            <p:txEl>
                                              <p:pRg st="8" end="8"/>
                                            </p:txEl>
                                          </p:spTgt>
                                        </p:tgtEl>
                                        <p:attrNameLst>
                                          <p:attrName>style.visibility</p:attrName>
                                        </p:attrNameLst>
                                      </p:cBhvr>
                                      <p:to>
                                        <p:strVal val="visible"/>
                                      </p:to>
                                    </p:set>
                                    <p:anim calcmode="lin" valueType="num">
                                      <p:cBhvr additive="base">
                                        <p:cTn id="81"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10">
                                            <p:txEl>
                                              <p:pRg st="8" end="8"/>
                                            </p:txEl>
                                          </p:spTgt>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0">
                                            <p:txEl>
                                              <p:pRg st="9" end="9"/>
                                            </p:txEl>
                                          </p:spTgt>
                                        </p:tgtEl>
                                        <p:attrNameLst>
                                          <p:attrName>style.visibility</p:attrName>
                                        </p:attrNameLst>
                                      </p:cBhvr>
                                      <p:to>
                                        <p:strVal val="visible"/>
                                      </p:to>
                                    </p:set>
                                    <p:anim calcmode="lin" valueType="num">
                                      <p:cBhvr additive="base">
                                        <p:cTn id="85" dur="500" fill="hold"/>
                                        <p:tgtEl>
                                          <p:spTgt spid="10">
                                            <p:txEl>
                                              <p:pRg st="9" end="9"/>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10">
                                            <p:txEl>
                                              <p:pRg st="9" end="9"/>
                                            </p:txEl>
                                          </p:spTgt>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10">
                                            <p:txEl>
                                              <p:pRg st="10" end="10"/>
                                            </p:txEl>
                                          </p:spTgt>
                                        </p:tgtEl>
                                        <p:attrNameLst>
                                          <p:attrName>style.visibility</p:attrName>
                                        </p:attrNameLst>
                                      </p:cBhvr>
                                      <p:to>
                                        <p:strVal val="visible"/>
                                      </p:to>
                                    </p:set>
                                    <p:anim calcmode="lin" valueType="num">
                                      <p:cBhvr additive="base">
                                        <p:cTn id="89" dur="500" fill="hold"/>
                                        <p:tgtEl>
                                          <p:spTgt spid="10">
                                            <p:txEl>
                                              <p:pRg st="10" end="10"/>
                                            </p:txEl>
                                          </p:spTgt>
                                        </p:tgtEl>
                                        <p:attrNameLst>
                                          <p:attrName>ppt_x</p:attrName>
                                        </p:attrNameLst>
                                      </p:cBhvr>
                                      <p:tavLst>
                                        <p:tav tm="0">
                                          <p:val>
                                            <p:strVal val="#ppt_x"/>
                                          </p:val>
                                        </p:tav>
                                        <p:tav tm="100000">
                                          <p:val>
                                            <p:strVal val="#ppt_x"/>
                                          </p:val>
                                        </p:tav>
                                      </p:tavLst>
                                    </p:anim>
                                    <p:anim calcmode="lin" valueType="num">
                                      <p:cBhvr additive="base">
                                        <p:cTn id="90" dur="500" fill="hold"/>
                                        <p:tgtEl>
                                          <p:spTgt spid="10">
                                            <p:txEl>
                                              <p:pRg st="10" end="10"/>
                                            </p:txEl>
                                          </p:spTgt>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10">
                                            <p:txEl>
                                              <p:pRg st="11" end="11"/>
                                            </p:txEl>
                                          </p:spTgt>
                                        </p:tgtEl>
                                        <p:attrNameLst>
                                          <p:attrName>style.visibility</p:attrName>
                                        </p:attrNameLst>
                                      </p:cBhvr>
                                      <p:to>
                                        <p:strVal val="visible"/>
                                      </p:to>
                                    </p:set>
                                    <p:anim calcmode="lin" valueType="num">
                                      <p:cBhvr additive="base">
                                        <p:cTn id="93" dur="500" fill="hold"/>
                                        <p:tgtEl>
                                          <p:spTgt spid="10">
                                            <p:txEl>
                                              <p:pRg st="11" end="11"/>
                                            </p:txEl>
                                          </p:spTgt>
                                        </p:tgtEl>
                                        <p:attrNameLst>
                                          <p:attrName>ppt_x</p:attrName>
                                        </p:attrNameLst>
                                      </p:cBhvr>
                                      <p:tavLst>
                                        <p:tav tm="0">
                                          <p:val>
                                            <p:strVal val="#ppt_x"/>
                                          </p:val>
                                        </p:tav>
                                        <p:tav tm="100000">
                                          <p:val>
                                            <p:strVal val="#ppt_x"/>
                                          </p:val>
                                        </p:tav>
                                      </p:tavLst>
                                    </p:anim>
                                    <p:anim calcmode="lin" valueType="num">
                                      <p:cBhvr additive="base">
                                        <p:cTn id="94" dur="500" fill="hold"/>
                                        <p:tgtEl>
                                          <p:spTgt spid="10">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a:xfrm>
            <a:off x="457200" y="533400"/>
            <a:ext cx="8229600" cy="1143000"/>
          </a:xfrm>
        </p:spPr>
        <p:txBody>
          <a:bodyPr>
            <a:normAutofit fontScale="90000"/>
          </a:bodyPr>
          <a:lstStyle/>
          <a:p>
            <a:r>
              <a:rPr lang="en-US" dirty="0" smtClean="0"/>
              <a:t>Next Steps – Why Consulting vs. In-House Project</a:t>
            </a:r>
            <a:endParaRPr lang="en-US" dirty="0"/>
          </a:p>
        </p:txBody>
      </p:sp>
      <p:sp>
        <p:nvSpPr>
          <p:cNvPr id="9" name="Content Placeholder 8"/>
          <p:cNvSpPr>
            <a:spLocks noGrp="1"/>
          </p:cNvSpPr>
          <p:nvPr>
            <p:ph idx="1"/>
          </p:nvPr>
        </p:nvSpPr>
        <p:spPr>
          <a:xfrm>
            <a:off x="457200" y="1798637"/>
            <a:ext cx="8229600" cy="4525963"/>
          </a:xfrm>
        </p:spPr>
        <p:txBody>
          <a:bodyPr>
            <a:normAutofit fontScale="92500" lnSpcReduction="20000"/>
          </a:bodyPr>
          <a:lstStyle/>
          <a:p>
            <a:pPr>
              <a:buFont typeface="Arial" charset="0"/>
              <a:buChar char="•"/>
            </a:pPr>
            <a:r>
              <a:rPr lang="en-US" sz="3600" dirty="0" smtClean="0"/>
              <a:t>They are the experts</a:t>
            </a:r>
          </a:p>
          <a:p>
            <a:pPr>
              <a:buFont typeface="Arial" charset="0"/>
              <a:buChar char="•"/>
            </a:pPr>
            <a:r>
              <a:rPr lang="en-US" sz="3600" dirty="0" smtClean="0"/>
              <a:t>They can cut through cross-departmental issues without the politics</a:t>
            </a:r>
          </a:p>
          <a:p>
            <a:pPr>
              <a:buFont typeface="Arial" charset="0"/>
              <a:buChar char="•"/>
            </a:pPr>
            <a:r>
              <a:rPr lang="en-US" sz="3600" dirty="0" smtClean="0"/>
              <a:t>Everyone on campus needs to be retrained</a:t>
            </a:r>
          </a:p>
          <a:p>
            <a:pPr>
              <a:buFont typeface="Arial" charset="0"/>
              <a:buChar char="•"/>
            </a:pPr>
            <a:r>
              <a:rPr lang="en-US" sz="3600" dirty="0" smtClean="0"/>
              <a:t>We’re not letting them leave until the work is done</a:t>
            </a:r>
          </a:p>
          <a:p>
            <a:pPr>
              <a:buFont typeface="Arial" charset="0"/>
              <a:buChar char="•"/>
            </a:pPr>
            <a:r>
              <a:rPr lang="en-US" sz="3600" dirty="0" smtClean="0"/>
              <a:t>When a project requires capital and is done by consultants it has higher profile than one done in house</a:t>
            </a:r>
          </a:p>
        </p:txBody>
      </p:sp>
      <p:sp>
        <p:nvSpPr>
          <p:cNvPr id="5" name="Slide Number Placeholder 4"/>
          <p:cNvSpPr>
            <a:spLocks noGrp="1"/>
          </p:cNvSpPr>
          <p:nvPr>
            <p:ph type="sldNum" sz="quarter" idx="12"/>
          </p:nvPr>
        </p:nvSpPr>
        <p:spPr/>
        <p:txBody>
          <a:bodyPr/>
          <a:lstStyle/>
          <a:p>
            <a:fld id="{0E76463A-5C04-4F4D-A5A5-D150FF65A5F2}" type="slidenum">
              <a:rPr lang="en-US" smtClean="0"/>
              <a:pPr/>
              <a:t>15</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normAutofit/>
          </a:bodyPr>
          <a:lstStyle/>
          <a:p>
            <a:r>
              <a:rPr lang="en-US" dirty="0" smtClean="0"/>
              <a:t>Next Steps – with Jenzabar</a:t>
            </a:r>
            <a:endParaRPr lang="en-US" dirty="0"/>
          </a:p>
        </p:txBody>
      </p:sp>
      <p:sp>
        <p:nvSpPr>
          <p:cNvPr id="9" name="Content Placeholder 8"/>
          <p:cNvSpPr>
            <a:spLocks noGrp="1"/>
          </p:cNvSpPr>
          <p:nvPr>
            <p:ph idx="1"/>
          </p:nvPr>
        </p:nvSpPr>
        <p:spPr/>
        <p:txBody>
          <a:bodyPr>
            <a:noAutofit/>
          </a:bodyPr>
          <a:lstStyle/>
          <a:p>
            <a:pPr>
              <a:buFont typeface="Arial" charset="0"/>
              <a:buChar char="•"/>
            </a:pPr>
            <a:r>
              <a:rPr lang="en-US" sz="3600" dirty="0" smtClean="0"/>
              <a:t>Start with security and data cleanup in April after our data standards are set</a:t>
            </a:r>
          </a:p>
          <a:p>
            <a:pPr>
              <a:buFont typeface="Arial" charset="0"/>
              <a:buChar char="•"/>
            </a:pPr>
            <a:r>
              <a:rPr lang="en-US" sz="3600" dirty="0" smtClean="0"/>
              <a:t>Implement online functionality for prospective students</a:t>
            </a:r>
          </a:p>
          <a:p>
            <a:pPr>
              <a:buFont typeface="Arial" charset="0"/>
              <a:buChar char="•"/>
            </a:pPr>
            <a:r>
              <a:rPr lang="en-US" sz="3600" dirty="0" smtClean="0"/>
              <a:t>Work through other module updates as consultants are available</a:t>
            </a:r>
          </a:p>
        </p:txBody>
      </p:sp>
      <p:sp>
        <p:nvSpPr>
          <p:cNvPr id="5" name="Slide Number Placeholder 4"/>
          <p:cNvSpPr>
            <a:spLocks noGrp="1"/>
          </p:cNvSpPr>
          <p:nvPr>
            <p:ph type="sldNum" sz="quarter" idx="12"/>
          </p:nvPr>
        </p:nvSpPr>
        <p:spPr/>
        <p:txBody>
          <a:bodyPr/>
          <a:lstStyle/>
          <a:p>
            <a:fld id="{0E76463A-5C04-4F4D-A5A5-D150FF65A5F2}" type="slidenum">
              <a:rPr lang="en-US" smtClean="0"/>
              <a:pPr/>
              <a:t>16</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What can you do</a:t>
            </a:r>
            <a:endParaRPr lang="en-US" dirty="0"/>
          </a:p>
        </p:txBody>
      </p:sp>
      <p:sp>
        <p:nvSpPr>
          <p:cNvPr id="9" name="Text Placeholder 8"/>
          <p:cNvSpPr>
            <a:spLocks noGrp="1"/>
          </p:cNvSpPr>
          <p:nvPr>
            <p:ph type="body" idx="1"/>
          </p:nvPr>
        </p:nvSpPr>
        <p:spPr/>
        <p:txBody>
          <a:bodyPr/>
          <a:lstStyle/>
          <a:p>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17</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Look, really Look at your ERP</a:t>
            </a:r>
            <a:endParaRPr lang="en-US" dirty="0"/>
          </a:p>
        </p:txBody>
      </p:sp>
      <p:sp>
        <p:nvSpPr>
          <p:cNvPr id="9" name="Text Placeholder 8"/>
          <p:cNvSpPr>
            <a:spLocks noGrp="1"/>
          </p:cNvSpPr>
          <p:nvPr>
            <p:ph type="body" idx="1"/>
          </p:nvPr>
        </p:nvSpPr>
        <p:spPr>
          <a:xfrm>
            <a:off x="457200" y="1219200"/>
            <a:ext cx="4040188" cy="639762"/>
          </a:xfrm>
        </p:spPr>
        <p:txBody>
          <a:bodyPr/>
          <a:lstStyle/>
          <a:p>
            <a:r>
              <a:rPr lang="en-US" dirty="0" smtClean="0"/>
              <a:t>With Your Vendor, if you can</a:t>
            </a:r>
            <a:endParaRPr lang="en-US" dirty="0"/>
          </a:p>
        </p:txBody>
      </p:sp>
      <p:sp>
        <p:nvSpPr>
          <p:cNvPr id="10" name="Content Placeholder 9"/>
          <p:cNvSpPr>
            <a:spLocks noGrp="1"/>
          </p:cNvSpPr>
          <p:nvPr>
            <p:ph sz="half" idx="2"/>
          </p:nvPr>
        </p:nvSpPr>
        <p:spPr>
          <a:xfrm>
            <a:off x="457200" y="1858962"/>
            <a:ext cx="4040188" cy="4618038"/>
          </a:xfrm>
        </p:spPr>
        <p:txBody>
          <a:bodyPr>
            <a:normAutofit lnSpcReduction="10000"/>
          </a:bodyPr>
          <a:lstStyle/>
          <a:p>
            <a:pPr marL="173038" lvl="1" indent="-173038">
              <a:buFont typeface="Arial" pitchFamily="34" charset="0"/>
              <a:buChar char="•"/>
            </a:pPr>
            <a:r>
              <a:rPr lang="en-US" sz="2400" dirty="0" smtClean="0"/>
              <a:t>Get help from the experts to review your business processes and how you are using your ERP</a:t>
            </a:r>
          </a:p>
          <a:p>
            <a:pPr marL="173038" indent="-173038"/>
            <a:r>
              <a:rPr lang="en-US" dirty="0" smtClean="0"/>
              <a:t>If you hire them to consult, don’t let them leave until the work is done</a:t>
            </a:r>
          </a:p>
          <a:p>
            <a:pPr marL="173038" indent="-173038"/>
            <a:r>
              <a:rPr lang="en-US" dirty="0" smtClean="0"/>
              <a:t>Use the list-</a:t>
            </a:r>
            <a:r>
              <a:rPr lang="en-US" dirty="0" err="1" smtClean="0"/>
              <a:t>servs</a:t>
            </a:r>
            <a:r>
              <a:rPr lang="en-US" dirty="0" smtClean="0"/>
              <a:t> </a:t>
            </a:r>
          </a:p>
          <a:p>
            <a:pPr marL="173038" indent="-173038"/>
            <a:r>
              <a:rPr lang="en-US" dirty="0" smtClean="0"/>
              <a:t>Training </a:t>
            </a:r>
          </a:p>
          <a:p>
            <a:pPr marL="573088" lvl="1" indent="-173038"/>
            <a:r>
              <a:rPr lang="en-US" dirty="0" smtClean="0"/>
              <a:t> Replacement training, if available from your vendor</a:t>
            </a:r>
          </a:p>
          <a:p>
            <a:pPr marL="573088" lvl="1" indent="-173038"/>
            <a:r>
              <a:rPr lang="en-US" dirty="0" smtClean="0"/>
              <a:t> User conferences</a:t>
            </a:r>
          </a:p>
          <a:p>
            <a:pPr marL="173038" indent="-173038"/>
            <a:endParaRPr lang="en-US" dirty="0" smtClean="0"/>
          </a:p>
        </p:txBody>
      </p:sp>
      <p:sp>
        <p:nvSpPr>
          <p:cNvPr id="11" name="Text Placeholder 10"/>
          <p:cNvSpPr>
            <a:spLocks noGrp="1"/>
          </p:cNvSpPr>
          <p:nvPr>
            <p:ph type="body" sz="quarter" idx="3"/>
          </p:nvPr>
        </p:nvSpPr>
        <p:spPr>
          <a:xfrm>
            <a:off x="4645025" y="1219200"/>
            <a:ext cx="4041775" cy="639762"/>
          </a:xfrm>
        </p:spPr>
        <p:txBody>
          <a:bodyPr/>
          <a:lstStyle/>
          <a:p>
            <a:r>
              <a:rPr lang="en-US" dirty="0" smtClean="0"/>
              <a:t>Internal to your Institution</a:t>
            </a:r>
            <a:endParaRPr lang="en-US" dirty="0"/>
          </a:p>
        </p:txBody>
      </p:sp>
      <p:sp>
        <p:nvSpPr>
          <p:cNvPr id="12" name="Content Placeholder 11"/>
          <p:cNvSpPr>
            <a:spLocks noGrp="1"/>
          </p:cNvSpPr>
          <p:nvPr>
            <p:ph sz="quarter" idx="4"/>
          </p:nvPr>
        </p:nvSpPr>
        <p:spPr>
          <a:xfrm>
            <a:off x="4645025" y="1858962"/>
            <a:ext cx="4041775" cy="4618038"/>
          </a:xfrm>
        </p:spPr>
        <p:txBody>
          <a:bodyPr/>
          <a:lstStyle/>
          <a:p>
            <a:r>
              <a:rPr lang="en-US" dirty="0" smtClean="0"/>
              <a:t>Do a needs assessment even if you can’t pay for it</a:t>
            </a:r>
          </a:p>
          <a:p>
            <a:r>
              <a:rPr lang="en-US" dirty="0" smtClean="0"/>
              <a:t>Steering Committee to oversee progress and arbitrate</a:t>
            </a:r>
          </a:p>
          <a:p>
            <a:r>
              <a:rPr lang="en-US" dirty="0" smtClean="0"/>
              <a:t>Module Managers or internal User Groups</a:t>
            </a:r>
          </a:p>
          <a:p>
            <a:r>
              <a:rPr lang="en-US" dirty="0" smtClean="0"/>
              <a:t>Upgrade Reviews </a:t>
            </a:r>
          </a:p>
          <a:p>
            <a:r>
              <a:rPr lang="en-US" dirty="0" smtClean="0"/>
              <a:t>Data standards</a:t>
            </a:r>
          </a:p>
          <a:p>
            <a:r>
              <a:rPr lang="en-US" dirty="0" smtClean="0"/>
              <a:t>Training manuals and training, training, training</a:t>
            </a:r>
          </a:p>
        </p:txBody>
      </p:sp>
      <p:sp>
        <p:nvSpPr>
          <p:cNvPr id="5" name="Slide Number Placeholder 4"/>
          <p:cNvSpPr>
            <a:spLocks noGrp="1"/>
          </p:cNvSpPr>
          <p:nvPr>
            <p:ph type="sldNum" sz="quarter" idx="12"/>
          </p:nvPr>
        </p:nvSpPr>
        <p:spPr/>
        <p:txBody>
          <a:bodyPr/>
          <a:lstStyle/>
          <a:p>
            <a:fld id="{0E76463A-5C04-4F4D-A5A5-D150FF65A5F2}" type="slidenum">
              <a:rPr lang="en-US" smtClean="0"/>
              <a:pPr/>
              <a:t>18</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 calcmode="lin" valueType="num">
                                      <p:cBhvr additive="base">
                                        <p:cTn id="12"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xEl>
                                              <p:pRg st="1" end="1"/>
                                            </p:txEl>
                                          </p:spTgt>
                                        </p:tgtEl>
                                        <p:attrNameLst>
                                          <p:attrName>style.visibility</p:attrName>
                                        </p:attrNameLst>
                                      </p:cBhvr>
                                      <p:to>
                                        <p:strVal val="visible"/>
                                      </p:to>
                                    </p:set>
                                    <p:anim calcmode="lin" valueType="num">
                                      <p:cBhvr additive="base">
                                        <p:cTn id="18"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0">
                                            <p:txEl>
                                              <p:pRg st="2" end="2"/>
                                            </p:txEl>
                                          </p:spTgt>
                                        </p:tgtEl>
                                        <p:attrNameLst>
                                          <p:attrName>style.visibility</p:attrName>
                                        </p:attrNameLst>
                                      </p:cBhvr>
                                      <p:to>
                                        <p:strVal val="visible"/>
                                      </p:to>
                                    </p:set>
                                    <p:anim calcmode="lin" valueType="num">
                                      <p:cBhvr additive="base">
                                        <p:cTn id="24"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0">
                                            <p:txEl>
                                              <p:pRg st="3" end="3"/>
                                            </p:txEl>
                                          </p:spTgt>
                                        </p:tgtEl>
                                        <p:attrNameLst>
                                          <p:attrName>style.visibility</p:attrName>
                                        </p:attrNameLst>
                                      </p:cBhvr>
                                      <p:to>
                                        <p:strVal val="visible"/>
                                      </p:to>
                                    </p:set>
                                    <p:anim calcmode="lin" valueType="num">
                                      <p:cBhvr additive="base">
                                        <p:cTn id="30"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0">
                                            <p:txEl>
                                              <p:pRg st="3" end="3"/>
                                            </p:txEl>
                                          </p:spTgt>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10">
                                            <p:txEl>
                                              <p:pRg st="4" end="4"/>
                                            </p:txEl>
                                          </p:spTgt>
                                        </p:tgtEl>
                                        <p:attrNameLst>
                                          <p:attrName>style.visibility</p:attrName>
                                        </p:attrNameLst>
                                      </p:cBhvr>
                                      <p:to>
                                        <p:strVal val="visible"/>
                                      </p:to>
                                    </p:set>
                                    <p:anim calcmode="lin" valueType="num">
                                      <p:cBhvr additive="base">
                                        <p:cTn id="34"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10">
                                            <p:txEl>
                                              <p:pRg st="4" end="4"/>
                                            </p:txEl>
                                          </p:spTgt>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10">
                                            <p:txEl>
                                              <p:pRg st="5" end="5"/>
                                            </p:txEl>
                                          </p:spTgt>
                                        </p:tgtEl>
                                        <p:attrNameLst>
                                          <p:attrName>style.visibility</p:attrName>
                                        </p:attrNameLst>
                                      </p:cBhvr>
                                      <p:to>
                                        <p:strVal val="visible"/>
                                      </p:to>
                                    </p:set>
                                    <p:anim calcmode="lin" valueType="num">
                                      <p:cBhvr additive="base">
                                        <p:cTn id="38"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1">
                                            <p:txEl>
                                              <p:pRg st="0" end="0"/>
                                            </p:txEl>
                                          </p:spTgt>
                                        </p:tgtEl>
                                        <p:attrNameLst>
                                          <p:attrName>style.visibility</p:attrName>
                                        </p:attrNameLst>
                                      </p:cBhvr>
                                      <p:to>
                                        <p:strVal val="visible"/>
                                      </p:to>
                                    </p:set>
                                    <p:animEffect transition="in" filter="blinds(horizontal)">
                                      <p:cBhvr>
                                        <p:cTn id="44" dur="500"/>
                                        <p:tgtEl>
                                          <p:spTgt spid="11">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xEl>
                                              <p:pRg st="0" end="0"/>
                                            </p:txEl>
                                          </p:spTgt>
                                        </p:tgtEl>
                                        <p:attrNameLst>
                                          <p:attrName>style.visibility</p:attrName>
                                        </p:attrNameLst>
                                      </p:cBhvr>
                                      <p:to>
                                        <p:strVal val="visible"/>
                                      </p:to>
                                    </p:set>
                                    <p:anim calcmode="lin" valueType="num">
                                      <p:cBhvr additive="base">
                                        <p:cTn id="49"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xEl>
                                              <p:pRg st="1" end="1"/>
                                            </p:txEl>
                                          </p:spTgt>
                                        </p:tgtEl>
                                        <p:attrNameLst>
                                          <p:attrName>style.visibility</p:attrName>
                                        </p:attrNameLst>
                                      </p:cBhvr>
                                      <p:to>
                                        <p:strVal val="visible"/>
                                      </p:to>
                                    </p:set>
                                    <p:anim calcmode="lin" valueType="num">
                                      <p:cBhvr additive="base">
                                        <p:cTn id="55"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xEl>
                                              <p:pRg st="2" end="2"/>
                                            </p:txEl>
                                          </p:spTgt>
                                        </p:tgtEl>
                                        <p:attrNameLst>
                                          <p:attrName>style.visibility</p:attrName>
                                        </p:attrNameLst>
                                      </p:cBhvr>
                                      <p:to>
                                        <p:strVal val="visible"/>
                                      </p:to>
                                    </p:set>
                                    <p:anim calcmode="lin" valueType="num">
                                      <p:cBhvr additive="base">
                                        <p:cTn id="61"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2">
                                            <p:txEl>
                                              <p:pRg st="3" end="3"/>
                                            </p:txEl>
                                          </p:spTgt>
                                        </p:tgtEl>
                                        <p:attrNameLst>
                                          <p:attrName>style.visibility</p:attrName>
                                        </p:attrNameLst>
                                      </p:cBhvr>
                                      <p:to>
                                        <p:strVal val="visible"/>
                                      </p:to>
                                    </p:set>
                                    <p:anim calcmode="lin" valueType="num">
                                      <p:cBhvr additive="base">
                                        <p:cTn id="67"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2">
                                            <p:txEl>
                                              <p:pRg st="4" end="4"/>
                                            </p:txEl>
                                          </p:spTgt>
                                        </p:tgtEl>
                                        <p:attrNameLst>
                                          <p:attrName>style.visibility</p:attrName>
                                        </p:attrNameLst>
                                      </p:cBhvr>
                                      <p:to>
                                        <p:strVal val="visible"/>
                                      </p:to>
                                    </p:set>
                                    <p:anim calcmode="lin" valueType="num">
                                      <p:cBhvr additive="base">
                                        <p:cTn id="73"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2">
                                            <p:txEl>
                                              <p:pRg st="5" end="5"/>
                                            </p:txEl>
                                          </p:spTgt>
                                        </p:tgtEl>
                                        <p:attrNameLst>
                                          <p:attrName>style.visibility</p:attrName>
                                        </p:attrNameLst>
                                      </p:cBhvr>
                                      <p:to>
                                        <p:strVal val="visible"/>
                                      </p:to>
                                    </p:set>
                                    <p:anim calcmode="lin" valueType="num">
                                      <p:cBhvr additive="base">
                                        <p:cTn id="79"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1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1" grpId="0" build="p"/>
      <p:bldP spid="1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Ask Yourself</a:t>
            </a:r>
            <a:endParaRPr lang="en-US" dirty="0"/>
          </a:p>
        </p:txBody>
      </p:sp>
      <p:sp>
        <p:nvSpPr>
          <p:cNvPr id="16" name="Content Placeholder 15"/>
          <p:cNvSpPr>
            <a:spLocks noGrp="1"/>
          </p:cNvSpPr>
          <p:nvPr>
            <p:ph idx="1"/>
          </p:nvPr>
        </p:nvSpPr>
        <p:spPr/>
        <p:txBody>
          <a:bodyPr>
            <a:normAutofit fontScale="92500" lnSpcReduction="10000"/>
          </a:bodyPr>
          <a:lstStyle/>
          <a:p>
            <a:r>
              <a:rPr lang="en-US" dirty="0" smtClean="0"/>
              <a:t>What am I doing manually that would be great to have automated?</a:t>
            </a:r>
          </a:p>
          <a:p>
            <a:r>
              <a:rPr lang="en-US" dirty="0" smtClean="0"/>
              <a:t>How would my constituents want to interact with me that I don’t have in place?</a:t>
            </a:r>
          </a:p>
          <a:p>
            <a:r>
              <a:rPr lang="en-US" dirty="0" smtClean="0"/>
              <a:t>How can I do what I do faster, better, with more meaning for my customer…?</a:t>
            </a:r>
          </a:p>
          <a:p>
            <a:r>
              <a:rPr lang="en-US" dirty="0" smtClean="0"/>
              <a:t>Then</a:t>
            </a:r>
          </a:p>
          <a:p>
            <a:pPr lvl="1"/>
            <a:r>
              <a:rPr lang="en-US" dirty="0" smtClean="0"/>
              <a:t>Talk to your account team or helpdesk</a:t>
            </a:r>
          </a:p>
          <a:p>
            <a:pPr lvl="1"/>
            <a:r>
              <a:rPr lang="en-US" dirty="0" smtClean="0"/>
              <a:t>Use your list-</a:t>
            </a:r>
            <a:r>
              <a:rPr lang="en-US" dirty="0" err="1" smtClean="0"/>
              <a:t>servs</a:t>
            </a:r>
            <a:r>
              <a:rPr lang="en-US" dirty="0" smtClean="0"/>
              <a:t> to get help from other schools who may have figured it out</a:t>
            </a:r>
          </a:p>
          <a:p>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19</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 calcmode="lin" valueType="num">
                                      <p:cBhvr additive="base">
                                        <p:cTn id="7"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xEl>
                                              <p:pRg st="1" end="1"/>
                                            </p:txEl>
                                          </p:spTgt>
                                        </p:tgtEl>
                                        <p:attrNameLst>
                                          <p:attrName>style.visibility</p:attrName>
                                        </p:attrNameLst>
                                      </p:cBhvr>
                                      <p:to>
                                        <p:strVal val="visible"/>
                                      </p:to>
                                    </p:set>
                                    <p:anim calcmode="lin" valueType="num">
                                      <p:cBhvr additive="base">
                                        <p:cTn id="13" dur="500" fill="hold"/>
                                        <p:tgtEl>
                                          <p:spTgt spid="1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xEl>
                                              <p:pRg st="2" end="2"/>
                                            </p:txEl>
                                          </p:spTgt>
                                        </p:tgtEl>
                                        <p:attrNameLst>
                                          <p:attrName>style.visibility</p:attrName>
                                        </p:attrNameLst>
                                      </p:cBhvr>
                                      <p:to>
                                        <p:strVal val="visible"/>
                                      </p:to>
                                    </p:set>
                                    <p:anim calcmode="lin" valueType="num">
                                      <p:cBhvr additive="base">
                                        <p:cTn id="19" dur="500" fill="hold"/>
                                        <p:tgtEl>
                                          <p:spTgt spid="1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xEl>
                                              <p:pRg st="3" end="3"/>
                                            </p:txEl>
                                          </p:spTgt>
                                        </p:tgtEl>
                                        <p:attrNameLst>
                                          <p:attrName>style.visibility</p:attrName>
                                        </p:attrNameLst>
                                      </p:cBhvr>
                                      <p:to>
                                        <p:strVal val="visible"/>
                                      </p:to>
                                    </p:set>
                                    <p:anim calcmode="lin" valueType="num">
                                      <p:cBhvr additive="base">
                                        <p:cTn id="25" dur="500" fill="hold"/>
                                        <p:tgtEl>
                                          <p:spTgt spid="1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6">
                                            <p:txEl>
                                              <p:pRg st="4" end="4"/>
                                            </p:txEl>
                                          </p:spTgt>
                                        </p:tgtEl>
                                        <p:attrNameLst>
                                          <p:attrName>style.visibility</p:attrName>
                                        </p:attrNameLst>
                                      </p:cBhvr>
                                      <p:to>
                                        <p:strVal val="visible"/>
                                      </p:to>
                                    </p:set>
                                    <p:anim calcmode="lin" valueType="num">
                                      <p:cBhvr additive="base">
                                        <p:cTn id="29" dur="500" fill="hold"/>
                                        <p:tgtEl>
                                          <p:spTgt spid="16">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6">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6">
                                            <p:txEl>
                                              <p:pRg st="5" end="5"/>
                                            </p:txEl>
                                          </p:spTgt>
                                        </p:tgtEl>
                                        <p:attrNameLst>
                                          <p:attrName>style.visibility</p:attrName>
                                        </p:attrNameLst>
                                      </p:cBhvr>
                                      <p:to>
                                        <p:strVal val="visible"/>
                                      </p:to>
                                    </p:set>
                                    <p:anim calcmode="lin" valueType="num">
                                      <p:cBhvr additive="base">
                                        <p:cTn id="33" dur="500" fill="hold"/>
                                        <p:tgtEl>
                                          <p:spTgt spid="16">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endParaRPr lang="en-US" dirty="0"/>
          </a:p>
        </p:txBody>
      </p:sp>
      <p:sp>
        <p:nvSpPr>
          <p:cNvPr id="9" name="Text Placeholder 8"/>
          <p:cNvSpPr>
            <a:spLocks noGrp="1"/>
          </p:cNvSpPr>
          <p:nvPr>
            <p:ph type="body" idx="1"/>
          </p:nvPr>
        </p:nvSpPr>
        <p:spPr/>
        <p:txBody>
          <a:bodyPr>
            <a:normAutofit fontScale="92500" lnSpcReduction="20000"/>
          </a:bodyPr>
          <a:lstStyle/>
          <a:p>
            <a:r>
              <a:rPr lang="en-US" dirty="0" smtClean="0"/>
              <a:t>Copyright Parker College of Chiropractic 2008. </a:t>
            </a:r>
            <a:r>
              <a:rPr lang="en-US" dirty="0" smtClean="0"/>
              <a:t>This 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a:t>
            </a:r>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2</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Doing a Needs Assessment</a:t>
            </a:r>
            <a:endParaRPr lang="en-US" dirty="0"/>
          </a:p>
        </p:txBody>
      </p:sp>
      <p:sp>
        <p:nvSpPr>
          <p:cNvPr id="9" name="Text Placeholder 8"/>
          <p:cNvSpPr>
            <a:spLocks noGrp="1"/>
          </p:cNvSpPr>
          <p:nvPr>
            <p:ph type="body" idx="1"/>
          </p:nvPr>
        </p:nvSpPr>
        <p:spPr/>
        <p:txBody>
          <a:bodyPr/>
          <a:lstStyle/>
          <a:p>
            <a:r>
              <a:rPr lang="en-US" dirty="0" smtClean="0"/>
              <a:t>Hiring a Consultant</a:t>
            </a:r>
            <a:endParaRPr lang="en-US" dirty="0"/>
          </a:p>
        </p:txBody>
      </p:sp>
      <p:sp>
        <p:nvSpPr>
          <p:cNvPr id="10" name="Content Placeholder 9"/>
          <p:cNvSpPr>
            <a:spLocks noGrp="1"/>
          </p:cNvSpPr>
          <p:nvPr>
            <p:ph sz="half" idx="2"/>
          </p:nvPr>
        </p:nvSpPr>
        <p:spPr>
          <a:xfrm>
            <a:off x="457200" y="2174874"/>
            <a:ext cx="4040188" cy="4073525"/>
          </a:xfrm>
        </p:spPr>
        <p:txBody>
          <a:bodyPr>
            <a:normAutofit/>
          </a:bodyPr>
          <a:lstStyle/>
          <a:p>
            <a:pPr>
              <a:buFont typeface="Arial" charset="0"/>
              <a:buChar char="•"/>
            </a:pPr>
            <a:r>
              <a:rPr lang="en-US" dirty="0" smtClean="0"/>
              <a:t>Knows your organization – good, bad and indifferent</a:t>
            </a:r>
          </a:p>
          <a:p>
            <a:pPr>
              <a:buFont typeface="Arial" charset="0"/>
              <a:buChar char="•"/>
            </a:pPr>
            <a:endParaRPr lang="en-US" dirty="0" smtClean="0"/>
          </a:p>
          <a:p>
            <a:pPr>
              <a:buFont typeface="Arial" charset="0"/>
              <a:buChar char="•"/>
            </a:pPr>
            <a:r>
              <a:rPr lang="en-US" dirty="0" smtClean="0"/>
              <a:t>The very good Generalist – not necessarily the expert in one or two modules</a:t>
            </a:r>
          </a:p>
          <a:p>
            <a:pPr>
              <a:buFont typeface="Arial" charset="0"/>
              <a:buChar char="•"/>
            </a:pPr>
            <a:endParaRPr lang="en-US" dirty="0" smtClean="0"/>
          </a:p>
          <a:p>
            <a:pPr>
              <a:buFont typeface="Arial" charset="0"/>
              <a:buChar char="•"/>
            </a:pPr>
            <a:r>
              <a:rPr lang="en-US" dirty="0" smtClean="0"/>
              <a:t>Willing to ask tough questions</a:t>
            </a:r>
            <a:endParaRPr lang="en-US" dirty="0"/>
          </a:p>
        </p:txBody>
      </p:sp>
      <p:sp>
        <p:nvSpPr>
          <p:cNvPr id="11" name="Text Placeholder 10"/>
          <p:cNvSpPr>
            <a:spLocks noGrp="1"/>
          </p:cNvSpPr>
          <p:nvPr>
            <p:ph type="body" sz="quarter" idx="3"/>
          </p:nvPr>
        </p:nvSpPr>
        <p:spPr/>
        <p:txBody>
          <a:bodyPr/>
          <a:lstStyle/>
          <a:p>
            <a:r>
              <a:rPr lang="en-US" dirty="0" smtClean="0"/>
              <a:t>Using In-House Staff Only</a:t>
            </a:r>
            <a:endParaRPr lang="en-US" dirty="0"/>
          </a:p>
        </p:txBody>
      </p:sp>
      <p:sp>
        <p:nvSpPr>
          <p:cNvPr id="12" name="Content Placeholder 11"/>
          <p:cNvSpPr>
            <a:spLocks noGrp="1"/>
          </p:cNvSpPr>
          <p:nvPr>
            <p:ph sz="quarter" idx="4"/>
          </p:nvPr>
        </p:nvSpPr>
        <p:spPr>
          <a:xfrm>
            <a:off x="4645025" y="2174874"/>
            <a:ext cx="4041775" cy="4149725"/>
          </a:xfrm>
        </p:spPr>
        <p:txBody>
          <a:bodyPr>
            <a:normAutofit fontScale="92500" lnSpcReduction="10000"/>
          </a:bodyPr>
          <a:lstStyle/>
          <a:p>
            <a:r>
              <a:rPr lang="en-US" dirty="0" smtClean="0"/>
              <a:t>Someone who has worked in multiple departments and seen various ways to do things</a:t>
            </a:r>
          </a:p>
          <a:p>
            <a:endParaRPr lang="en-US" dirty="0" smtClean="0"/>
          </a:p>
          <a:p>
            <a:r>
              <a:rPr lang="en-US" dirty="0" smtClean="0"/>
              <a:t>Include everyone on the system</a:t>
            </a:r>
          </a:p>
          <a:p>
            <a:endParaRPr lang="en-US" dirty="0" smtClean="0"/>
          </a:p>
          <a:p>
            <a:r>
              <a:rPr lang="en-US" dirty="0" smtClean="0"/>
              <a:t>Have a project manager </a:t>
            </a:r>
          </a:p>
          <a:p>
            <a:endParaRPr lang="en-US" dirty="0" smtClean="0"/>
          </a:p>
          <a:p>
            <a:r>
              <a:rPr lang="en-US" dirty="0" smtClean="0"/>
              <a:t>Use your steering committee to ask the hard questions</a:t>
            </a:r>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20</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 calcmode="lin" valueType="num">
                                      <p:cBhvr additive="base">
                                        <p:cTn id="12"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xEl>
                                              <p:pRg st="2" end="2"/>
                                            </p:txEl>
                                          </p:spTgt>
                                        </p:tgtEl>
                                        <p:attrNameLst>
                                          <p:attrName>style.visibility</p:attrName>
                                        </p:attrNameLst>
                                      </p:cBhvr>
                                      <p:to>
                                        <p:strVal val="visible"/>
                                      </p:to>
                                    </p:set>
                                    <p:anim calcmode="lin" valueType="num">
                                      <p:cBhvr additive="base">
                                        <p:cTn id="18"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0">
                                            <p:txEl>
                                              <p:pRg st="4" end="4"/>
                                            </p:txEl>
                                          </p:spTgt>
                                        </p:tgtEl>
                                        <p:attrNameLst>
                                          <p:attrName>style.visibility</p:attrName>
                                        </p:attrNameLst>
                                      </p:cBhvr>
                                      <p:to>
                                        <p:strVal val="visible"/>
                                      </p:to>
                                    </p:set>
                                    <p:anim calcmode="lin" valueType="num">
                                      <p:cBhvr additive="base">
                                        <p:cTn id="24"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1">
                                            <p:txEl>
                                              <p:pRg st="0" end="0"/>
                                            </p:txEl>
                                          </p:spTgt>
                                        </p:tgtEl>
                                        <p:attrNameLst>
                                          <p:attrName>style.visibility</p:attrName>
                                        </p:attrNameLst>
                                      </p:cBhvr>
                                      <p:to>
                                        <p:strVal val="visible"/>
                                      </p:to>
                                    </p:set>
                                    <p:animEffect transition="in" filter="blinds(horizontal)">
                                      <p:cBhvr>
                                        <p:cTn id="30" dur="500"/>
                                        <p:tgtEl>
                                          <p:spTgt spid="11">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2">
                                            <p:txEl>
                                              <p:pRg st="0" end="0"/>
                                            </p:txEl>
                                          </p:spTgt>
                                        </p:tgtEl>
                                        <p:attrNameLst>
                                          <p:attrName>style.visibility</p:attrName>
                                        </p:attrNameLst>
                                      </p:cBhvr>
                                      <p:to>
                                        <p:strVal val="visible"/>
                                      </p:to>
                                    </p:set>
                                    <p:anim calcmode="lin" valueType="num">
                                      <p:cBhvr additive="base">
                                        <p:cTn id="35"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2">
                                            <p:txEl>
                                              <p:pRg st="2" end="2"/>
                                            </p:txEl>
                                          </p:spTgt>
                                        </p:tgtEl>
                                        <p:attrNameLst>
                                          <p:attrName>style.visibility</p:attrName>
                                        </p:attrNameLst>
                                      </p:cBhvr>
                                      <p:to>
                                        <p:strVal val="visible"/>
                                      </p:to>
                                    </p:set>
                                    <p:anim calcmode="lin" valueType="num">
                                      <p:cBhvr additive="base">
                                        <p:cTn id="41"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2">
                                            <p:txEl>
                                              <p:pRg st="4" end="4"/>
                                            </p:txEl>
                                          </p:spTgt>
                                        </p:tgtEl>
                                        <p:attrNameLst>
                                          <p:attrName>style.visibility</p:attrName>
                                        </p:attrNameLst>
                                      </p:cBhvr>
                                      <p:to>
                                        <p:strVal val="visible"/>
                                      </p:to>
                                    </p:set>
                                    <p:anim calcmode="lin" valueType="num">
                                      <p:cBhvr additive="base">
                                        <p:cTn id="47"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txEl>
                                              <p:pRg st="6" end="6"/>
                                            </p:txEl>
                                          </p:spTgt>
                                        </p:tgtEl>
                                        <p:attrNameLst>
                                          <p:attrName>style.visibility</p:attrName>
                                        </p:attrNameLst>
                                      </p:cBhvr>
                                      <p:to>
                                        <p:strVal val="visible"/>
                                      </p:to>
                                    </p:set>
                                    <p:anim calcmode="lin" valueType="num">
                                      <p:cBhvr additive="base">
                                        <p:cTn id="53" dur="500" fill="hold"/>
                                        <p:tgtEl>
                                          <p:spTgt spid="12">
                                            <p:txEl>
                                              <p:pRg st="6" end="6"/>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1" grpId="0" build="p"/>
      <p:bldP spid="1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What you can Expect</a:t>
            </a:r>
            <a:endParaRPr lang="en-US" dirty="0"/>
          </a:p>
        </p:txBody>
      </p:sp>
      <p:sp>
        <p:nvSpPr>
          <p:cNvPr id="9" name="Content Placeholder 8"/>
          <p:cNvSpPr>
            <a:spLocks noGrp="1"/>
          </p:cNvSpPr>
          <p:nvPr>
            <p:ph idx="1"/>
          </p:nvPr>
        </p:nvSpPr>
        <p:spPr/>
        <p:txBody>
          <a:bodyPr>
            <a:normAutofit fontScale="92500" lnSpcReduction="10000"/>
          </a:bodyPr>
          <a:lstStyle/>
          <a:p>
            <a:r>
              <a:rPr lang="en-US" dirty="0" smtClean="0"/>
              <a:t>A tremendous amount of staff time spent on the project</a:t>
            </a:r>
          </a:p>
          <a:p>
            <a:endParaRPr lang="en-US" dirty="0" smtClean="0"/>
          </a:p>
          <a:p>
            <a:r>
              <a:rPr lang="en-US" dirty="0" smtClean="0"/>
              <a:t>12-18 months to do it (with focus)</a:t>
            </a:r>
          </a:p>
          <a:p>
            <a:endParaRPr lang="en-US" dirty="0" smtClean="0"/>
          </a:p>
          <a:p>
            <a:r>
              <a:rPr lang="en-US" dirty="0" smtClean="0"/>
              <a:t>Serious concerns from staff regarding </a:t>
            </a:r>
            <a:r>
              <a:rPr lang="en-US" i="1" dirty="0" smtClean="0"/>
              <a:t>CHANGE</a:t>
            </a:r>
          </a:p>
          <a:p>
            <a:endParaRPr lang="en-US" i="1" dirty="0" smtClean="0"/>
          </a:p>
          <a:p>
            <a:r>
              <a:rPr lang="en-US" dirty="0" smtClean="0"/>
              <a:t>Dissension amongst the departments on common operating procedures</a:t>
            </a:r>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21</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 calcmode="lin" valueType="num">
                                      <p:cBhvr additive="base">
                                        <p:cTn id="1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 calcmode="lin" valueType="num">
                                      <p:cBhvr additive="base">
                                        <p:cTn id="19"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6" end="6"/>
                                            </p:txEl>
                                          </p:spTgt>
                                        </p:tgtEl>
                                        <p:attrNameLst>
                                          <p:attrName>style.visibility</p:attrName>
                                        </p:attrNameLst>
                                      </p:cBhvr>
                                      <p:to>
                                        <p:strVal val="visible"/>
                                      </p:to>
                                    </p:set>
                                    <p:anim calcmode="lin" valueType="num">
                                      <p:cBhvr additive="base">
                                        <p:cTn id="25"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What you can Achieve</a:t>
            </a:r>
            <a:endParaRPr lang="en-US" dirty="0"/>
          </a:p>
        </p:txBody>
      </p:sp>
      <p:sp>
        <p:nvSpPr>
          <p:cNvPr id="10" name="Content Placeholder 9"/>
          <p:cNvSpPr>
            <a:spLocks noGrp="1"/>
          </p:cNvSpPr>
          <p:nvPr>
            <p:ph idx="1"/>
          </p:nvPr>
        </p:nvSpPr>
        <p:spPr/>
        <p:txBody>
          <a:bodyPr>
            <a:normAutofit fontScale="92500" lnSpcReduction="10000"/>
          </a:bodyPr>
          <a:lstStyle/>
          <a:p>
            <a:r>
              <a:rPr lang="en-US" dirty="0" smtClean="0"/>
              <a:t>Greater staff efficiencies</a:t>
            </a:r>
          </a:p>
          <a:p>
            <a:endParaRPr lang="en-US" dirty="0" smtClean="0"/>
          </a:p>
          <a:p>
            <a:r>
              <a:rPr lang="en-US" dirty="0" smtClean="0"/>
              <a:t>Greater functionality and service to your customers</a:t>
            </a:r>
          </a:p>
          <a:p>
            <a:endParaRPr lang="en-US" dirty="0" smtClean="0"/>
          </a:p>
          <a:p>
            <a:r>
              <a:rPr lang="en-US" dirty="0" smtClean="0"/>
              <a:t>Happier staff (at the end)</a:t>
            </a:r>
          </a:p>
          <a:p>
            <a:endParaRPr lang="en-US" dirty="0" smtClean="0"/>
          </a:p>
          <a:p>
            <a:r>
              <a:rPr lang="en-US" dirty="0" smtClean="0"/>
              <a:t>Robust processes and practices to carry you forward for another 10 years</a:t>
            </a:r>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22</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 calcmode="lin" valueType="num">
                                      <p:cBhvr additive="base">
                                        <p:cTn id="1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anim calcmode="lin" valueType="num">
                                      <p:cBhvr additive="base">
                                        <p:cTn id="19"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xEl>
                                              <p:pRg st="6" end="6"/>
                                            </p:txEl>
                                          </p:spTgt>
                                        </p:tgtEl>
                                        <p:attrNameLst>
                                          <p:attrName>style.visibility</p:attrName>
                                        </p:attrNameLst>
                                      </p:cBhvr>
                                      <p:to>
                                        <p:strVal val="visible"/>
                                      </p:to>
                                    </p:set>
                                    <p:anim calcmode="lin" valueType="num">
                                      <p:cBhvr additive="base">
                                        <p:cTn id="25"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Questions</a:t>
            </a:r>
            <a:endParaRPr lang="en-US" dirty="0"/>
          </a:p>
        </p:txBody>
      </p:sp>
      <p:sp>
        <p:nvSpPr>
          <p:cNvPr id="9" name="Text Placeholder 8"/>
          <p:cNvSpPr>
            <a:spLocks noGrp="1"/>
          </p:cNvSpPr>
          <p:nvPr>
            <p:ph type="body" idx="1"/>
          </p:nvPr>
        </p:nvSpPr>
        <p:spPr/>
        <p:txBody>
          <a:bodyPr/>
          <a:lstStyle/>
          <a:p>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23</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Introductions</a:t>
            </a:r>
            <a:endParaRPr lang="en-US" dirty="0"/>
          </a:p>
        </p:txBody>
      </p:sp>
      <p:sp>
        <p:nvSpPr>
          <p:cNvPr id="9" name="Text Placeholder 8"/>
          <p:cNvSpPr>
            <a:spLocks noGrp="1"/>
          </p:cNvSpPr>
          <p:nvPr>
            <p:ph type="body" idx="1"/>
          </p:nvPr>
        </p:nvSpPr>
        <p:spPr/>
        <p:txBody>
          <a:bodyPr/>
          <a:lstStyle/>
          <a:p>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3</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Why reconfiguration</a:t>
            </a:r>
            <a:endParaRPr lang="en-US" dirty="0"/>
          </a:p>
        </p:txBody>
      </p:sp>
      <p:sp>
        <p:nvSpPr>
          <p:cNvPr id="9" name="Text Placeholder 8"/>
          <p:cNvSpPr>
            <a:spLocks noGrp="1"/>
          </p:cNvSpPr>
          <p:nvPr>
            <p:ph type="body" idx="1"/>
          </p:nvPr>
        </p:nvSpPr>
        <p:spPr/>
        <p:txBody>
          <a:bodyPr/>
          <a:lstStyle/>
          <a:p>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4</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Our Goals</a:t>
            </a:r>
            <a:endParaRPr lang="en-US" dirty="0"/>
          </a:p>
        </p:txBody>
      </p:sp>
      <p:sp>
        <p:nvSpPr>
          <p:cNvPr id="9" name="Text Placeholder 8"/>
          <p:cNvSpPr>
            <a:spLocks noGrp="1"/>
          </p:cNvSpPr>
          <p:nvPr>
            <p:ph type="body" idx="1"/>
          </p:nvPr>
        </p:nvSpPr>
        <p:spPr>
          <a:xfrm>
            <a:off x="457200" y="1219200"/>
            <a:ext cx="4040188" cy="639762"/>
          </a:xfrm>
        </p:spPr>
        <p:txBody>
          <a:bodyPr/>
          <a:lstStyle/>
          <a:p>
            <a:r>
              <a:rPr lang="en-US" dirty="0" smtClean="0"/>
              <a:t>Competitive Functionality</a:t>
            </a:r>
            <a:endParaRPr lang="en-US" dirty="0"/>
          </a:p>
        </p:txBody>
      </p:sp>
      <p:sp>
        <p:nvSpPr>
          <p:cNvPr id="10" name="Content Placeholder 9"/>
          <p:cNvSpPr>
            <a:spLocks noGrp="1"/>
          </p:cNvSpPr>
          <p:nvPr>
            <p:ph sz="half" idx="2"/>
          </p:nvPr>
        </p:nvSpPr>
        <p:spPr>
          <a:xfrm>
            <a:off x="457200" y="1858962"/>
            <a:ext cx="4040188" cy="4618038"/>
          </a:xfrm>
        </p:spPr>
        <p:txBody>
          <a:bodyPr>
            <a:normAutofit fontScale="92500" lnSpcReduction="10000"/>
          </a:bodyPr>
          <a:lstStyle/>
          <a:p>
            <a:pPr marL="173038" indent="-173038"/>
            <a:r>
              <a:rPr lang="en-US" dirty="0" smtClean="0"/>
              <a:t>Full online application functionality with</a:t>
            </a:r>
          </a:p>
          <a:p>
            <a:pPr marL="465138" lvl="1" indent="-231775"/>
            <a:r>
              <a:rPr lang="en-US" dirty="0" smtClean="0"/>
              <a:t>Integrated inquiries and applications</a:t>
            </a:r>
          </a:p>
          <a:p>
            <a:pPr marL="465138" lvl="1" indent="-231775"/>
            <a:r>
              <a:rPr lang="en-US" dirty="0" smtClean="0"/>
              <a:t>Chat’s with admissions counselors</a:t>
            </a:r>
          </a:p>
          <a:p>
            <a:pPr marL="465138" lvl="1" indent="-231775"/>
            <a:r>
              <a:rPr lang="en-US" dirty="0" smtClean="0"/>
              <a:t>Status checks of admissions process</a:t>
            </a:r>
          </a:p>
          <a:p>
            <a:pPr marL="65088" indent="-231775"/>
            <a:r>
              <a:rPr lang="en-US" dirty="0" smtClean="0"/>
              <a:t>Online donations and donation history</a:t>
            </a:r>
          </a:p>
          <a:p>
            <a:pPr marL="65088" indent="-231775"/>
            <a:r>
              <a:rPr lang="en-US" dirty="0" smtClean="0"/>
              <a:t>Online updates to alumni profiles and class discussion forums</a:t>
            </a:r>
          </a:p>
          <a:p>
            <a:pPr marL="65088" indent="-231775"/>
            <a:r>
              <a:rPr lang="en-US" dirty="0" smtClean="0"/>
              <a:t>Grade calculators integrated with LMS</a:t>
            </a:r>
          </a:p>
        </p:txBody>
      </p:sp>
      <p:sp>
        <p:nvSpPr>
          <p:cNvPr id="11" name="Text Placeholder 10"/>
          <p:cNvSpPr>
            <a:spLocks noGrp="1"/>
          </p:cNvSpPr>
          <p:nvPr>
            <p:ph type="body" sz="quarter" idx="3"/>
          </p:nvPr>
        </p:nvSpPr>
        <p:spPr>
          <a:xfrm>
            <a:off x="4645025" y="1219200"/>
            <a:ext cx="4041775" cy="639762"/>
          </a:xfrm>
        </p:spPr>
        <p:txBody>
          <a:bodyPr/>
          <a:lstStyle/>
          <a:p>
            <a:r>
              <a:rPr lang="en-US" dirty="0" smtClean="0"/>
              <a:t>Staff Efficiencies</a:t>
            </a:r>
            <a:endParaRPr lang="en-US" dirty="0"/>
          </a:p>
        </p:txBody>
      </p:sp>
      <p:sp>
        <p:nvSpPr>
          <p:cNvPr id="12" name="Content Placeholder 11"/>
          <p:cNvSpPr>
            <a:spLocks noGrp="1"/>
          </p:cNvSpPr>
          <p:nvPr>
            <p:ph sz="quarter" idx="4"/>
          </p:nvPr>
        </p:nvSpPr>
        <p:spPr>
          <a:xfrm>
            <a:off x="4645025" y="1858962"/>
            <a:ext cx="4041775" cy="4618038"/>
          </a:xfrm>
        </p:spPr>
        <p:txBody>
          <a:bodyPr/>
          <a:lstStyle/>
          <a:p>
            <a:r>
              <a:rPr lang="en-US" dirty="0" smtClean="0"/>
              <a:t>Each of these online functionalities integrated into the back office systems</a:t>
            </a:r>
          </a:p>
          <a:p>
            <a:r>
              <a:rPr lang="en-US" dirty="0" smtClean="0"/>
              <a:t>Document Imagining</a:t>
            </a:r>
          </a:p>
          <a:p>
            <a:r>
              <a:rPr lang="en-US" dirty="0" smtClean="0"/>
              <a:t>Reduction in manual or outsourced processing</a:t>
            </a:r>
          </a:p>
          <a:p>
            <a:pPr lvl="1"/>
            <a:r>
              <a:rPr lang="en-US" dirty="0" smtClean="0"/>
              <a:t>1098s</a:t>
            </a:r>
          </a:p>
          <a:p>
            <a:pPr lvl="1"/>
            <a:r>
              <a:rPr lang="en-US" dirty="0" smtClean="0"/>
              <a:t>IPEDs</a:t>
            </a:r>
          </a:p>
          <a:p>
            <a:pPr lvl="1"/>
            <a:r>
              <a:rPr lang="en-US" dirty="0" smtClean="0"/>
              <a:t>Faculty Load reporting</a:t>
            </a:r>
          </a:p>
          <a:p>
            <a:r>
              <a:rPr lang="en-US" dirty="0" smtClean="0"/>
              <a:t>Task lists for prospect tracking</a:t>
            </a:r>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5</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blinds(horizontal)">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 calcmode="lin" valueType="num">
                                      <p:cBhvr additive="base">
                                        <p:cTn id="1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anim calcmode="lin" valueType="num">
                                      <p:cBhvr additive="base">
                                        <p:cTn id="21"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0">
                                            <p:txEl>
                                              <p:pRg st="1" end="1"/>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0">
                                            <p:txEl>
                                              <p:pRg st="2" end="2"/>
                                            </p:txEl>
                                          </p:spTgt>
                                        </p:tgtEl>
                                        <p:attrNameLst>
                                          <p:attrName>style.visibility</p:attrName>
                                        </p:attrNameLst>
                                      </p:cBhvr>
                                      <p:to>
                                        <p:strVal val="visible"/>
                                      </p:to>
                                    </p:set>
                                    <p:anim calcmode="lin" valueType="num">
                                      <p:cBhvr additive="base">
                                        <p:cTn id="25"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0">
                                            <p:txEl>
                                              <p:pRg st="3" end="3"/>
                                            </p:txEl>
                                          </p:spTgt>
                                        </p:tgtEl>
                                        <p:attrNameLst>
                                          <p:attrName>style.visibility</p:attrName>
                                        </p:attrNameLst>
                                      </p:cBhvr>
                                      <p:to>
                                        <p:strVal val="visible"/>
                                      </p:to>
                                    </p:set>
                                    <p:anim calcmode="lin" valueType="num">
                                      <p:cBhvr additive="base">
                                        <p:cTn id="29"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0">
                                            <p:txEl>
                                              <p:pRg st="4" end="4"/>
                                            </p:txEl>
                                          </p:spTgt>
                                        </p:tgtEl>
                                        <p:attrNameLst>
                                          <p:attrName>style.visibility</p:attrName>
                                        </p:attrNameLst>
                                      </p:cBhvr>
                                      <p:to>
                                        <p:strVal val="visible"/>
                                      </p:to>
                                    </p:set>
                                    <p:anim calcmode="lin" valueType="num">
                                      <p:cBhvr additive="base">
                                        <p:cTn id="35"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0">
                                            <p:txEl>
                                              <p:pRg st="5" end="5"/>
                                            </p:txEl>
                                          </p:spTgt>
                                        </p:tgtEl>
                                        <p:attrNameLst>
                                          <p:attrName>style.visibility</p:attrName>
                                        </p:attrNameLst>
                                      </p:cBhvr>
                                      <p:to>
                                        <p:strVal val="visible"/>
                                      </p:to>
                                    </p:set>
                                    <p:anim calcmode="lin" valueType="num">
                                      <p:cBhvr additive="base">
                                        <p:cTn id="41"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0">
                                            <p:txEl>
                                              <p:pRg st="6" end="6"/>
                                            </p:txEl>
                                          </p:spTgt>
                                        </p:tgtEl>
                                        <p:attrNameLst>
                                          <p:attrName>style.visibility</p:attrName>
                                        </p:attrNameLst>
                                      </p:cBhvr>
                                      <p:to>
                                        <p:strVal val="visible"/>
                                      </p:to>
                                    </p:set>
                                    <p:anim calcmode="lin" valueType="num">
                                      <p:cBhvr additive="base">
                                        <p:cTn id="47"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txEl>
                                              <p:pRg st="0" end="0"/>
                                            </p:txEl>
                                          </p:spTgt>
                                        </p:tgtEl>
                                        <p:attrNameLst>
                                          <p:attrName>style.visibility</p:attrName>
                                        </p:attrNameLst>
                                      </p:cBhvr>
                                      <p:to>
                                        <p:strVal val="visible"/>
                                      </p:to>
                                    </p:set>
                                    <p:anim calcmode="lin" valueType="num">
                                      <p:cBhvr additive="base">
                                        <p:cTn id="53"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2">
                                            <p:txEl>
                                              <p:pRg st="1" end="1"/>
                                            </p:txEl>
                                          </p:spTgt>
                                        </p:tgtEl>
                                        <p:attrNameLst>
                                          <p:attrName>style.visibility</p:attrName>
                                        </p:attrNameLst>
                                      </p:cBhvr>
                                      <p:to>
                                        <p:strVal val="visible"/>
                                      </p:to>
                                    </p:set>
                                    <p:anim calcmode="lin" valueType="num">
                                      <p:cBhvr additive="base">
                                        <p:cTn id="59"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2">
                                            <p:txEl>
                                              <p:pRg st="2" end="2"/>
                                            </p:txEl>
                                          </p:spTgt>
                                        </p:tgtEl>
                                        <p:attrNameLst>
                                          <p:attrName>style.visibility</p:attrName>
                                        </p:attrNameLst>
                                      </p:cBhvr>
                                      <p:to>
                                        <p:strVal val="visible"/>
                                      </p:to>
                                    </p:set>
                                    <p:anim calcmode="lin" valueType="num">
                                      <p:cBhvr additive="base">
                                        <p:cTn id="65"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12">
                                            <p:txEl>
                                              <p:pRg st="2" end="2"/>
                                            </p:txEl>
                                          </p:spTgt>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2">
                                            <p:txEl>
                                              <p:pRg st="3" end="3"/>
                                            </p:txEl>
                                          </p:spTgt>
                                        </p:tgtEl>
                                        <p:attrNameLst>
                                          <p:attrName>style.visibility</p:attrName>
                                        </p:attrNameLst>
                                      </p:cBhvr>
                                      <p:to>
                                        <p:strVal val="visible"/>
                                      </p:to>
                                    </p:set>
                                    <p:anim calcmode="lin" valueType="num">
                                      <p:cBhvr additive="base">
                                        <p:cTn id="69"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12">
                                            <p:txEl>
                                              <p:pRg st="3" end="3"/>
                                            </p:txEl>
                                          </p:spTgt>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12">
                                            <p:txEl>
                                              <p:pRg st="4" end="4"/>
                                            </p:txEl>
                                          </p:spTgt>
                                        </p:tgtEl>
                                        <p:attrNameLst>
                                          <p:attrName>style.visibility</p:attrName>
                                        </p:attrNameLst>
                                      </p:cBhvr>
                                      <p:to>
                                        <p:strVal val="visible"/>
                                      </p:to>
                                    </p:set>
                                    <p:anim calcmode="lin" valueType="num">
                                      <p:cBhvr additive="base">
                                        <p:cTn id="73"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2">
                                            <p:txEl>
                                              <p:pRg st="4" end="4"/>
                                            </p:txEl>
                                          </p:spTgt>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12">
                                            <p:txEl>
                                              <p:pRg st="5" end="5"/>
                                            </p:txEl>
                                          </p:spTgt>
                                        </p:tgtEl>
                                        <p:attrNameLst>
                                          <p:attrName>style.visibility</p:attrName>
                                        </p:attrNameLst>
                                      </p:cBhvr>
                                      <p:to>
                                        <p:strVal val="visible"/>
                                      </p:to>
                                    </p:set>
                                    <p:anim calcmode="lin" valueType="num">
                                      <p:cBhvr additive="base">
                                        <p:cTn id="77"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1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12">
                                            <p:txEl>
                                              <p:pRg st="6" end="6"/>
                                            </p:txEl>
                                          </p:spTgt>
                                        </p:tgtEl>
                                        <p:attrNameLst>
                                          <p:attrName>style.visibility</p:attrName>
                                        </p:attrNameLst>
                                      </p:cBhvr>
                                      <p:to>
                                        <p:strVal val="visible"/>
                                      </p:to>
                                    </p:set>
                                    <p:anim calcmode="lin" valueType="num">
                                      <p:cBhvr additive="base">
                                        <p:cTn id="83" dur="500" fill="hold"/>
                                        <p:tgtEl>
                                          <p:spTgt spid="12">
                                            <p:txEl>
                                              <p:pRg st="6" end="6"/>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1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1" grpId="0" build="p"/>
      <p:bldP spid="1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3 Major Internal Challenges</a:t>
            </a:r>
            <a:endParaRPr lang="en-US" dirty="0"/>
          </a:p>
        </p:txBody>
      </p:sp>
      <p:sp>
        <p:nvSpPr>
          <p:cNvPr id="10" name="Content Placeholder 9"/>
          <p:cNvSpPr>
            <a:spLocks noGrp="1"/>
          </p:cNvSpPr>
          <p:nvPr>
            <p:ph idx="1"/>
          </p:nvPr>
        </p:nvSpPr>
        <p:spPr/>
        <p:txBody>
          <a:bodyPr>
            <a:normAutofit fontScale="70000" lnSpcReduction="20000"/>
          </a:bodyPr>
          <a:lstStyle/>
          <a:p>
            <a:pPr marL="514350" indent="-514350">
              <a:buFont typeface="+mj-lt"/>
              <a:buAutoNum type="arabicPeriod"/>
            </a:pPr>
            <a:r>
              <a:rPr lang="en-US" dirty="0" smtClean="0"/>
              <a:t>Business Module Changes</a:t>
            </a:r>
          </a:p>
          <a:p>
            <a:pPr lvl="1"/>
            <a:r>
              <a:rPr lang="en-US" dirty="0" smtClean="0"/>
              <a:t>10 years ago: DC program only</a:t>
            </a:r>
          </a:p>
          <a:p>
            <a:pPr lvl="1"/>
            <a:r>
              <a:rPr lang="en-US" dirty="0" smtClean="0"/>
              <a:t>Today: 9-tri DC still, 2 undergrad BS, massage</a:t>
            </a:r>
          </a:p>
          <a:p>
            <a:pPr lvl="1"/>
            <a:r>
              <a:rPr lang="en-US" dirty="0" smtClean="0"/>
              <a:t>Coming: 10-tri DC immediately, Masters in 2-3 years</a:t>
            </a:r>
          </a:p>
          <a:p>
            <a:pPr marL="514350" indent="-514350">
              <a:buFont typeface="+mj-lt"/>
              <a:buAutoNum type="arabicPeriod"/>
            </a:pPr>
            <a:r>
              <a:rPr lang="en-US" dirty="0" smtClean="0"/>
              <a:t>Business Process Changes</a:t>
            </a:r>
          </a:p>
          <a:p>
            <a:pPr lvl="1"/>
            <a:r>
              <a:rPr lang="en-US" dirty="0" smtClean="0"/>
              <a:t>10 years ago system couldn’t do what it can now </a:t>
            </a:r>
          </a:p>
          <a:p>
            <a:pPr lvl="1"/>
            <a:r>
              <a:rPr lang="en-US" dirty="0" smtClean="0"/>
              <a:t>Haven’t been re-trained since implementation</a:t>
            </a:r>
          </a:p>
          <a:p>
            <a:pPr lvl="1"/>
            <a:r>
              <a:rPr lang="en-US" dirty="0" smtClean="0"/>
              <a:t>Data standardization and cleanup</a:t>
            </a:r>
          </a:p>
          <a:p>
            <a:pPr marL="514350" indent="-514350">
              <a:buFont typeface="+mj-lt"/>
              <a:buAutoNum type="arabicPeriod"/>
            </a:pPr>
            <a:r>
              <a:rPr lang="en-US" dirty="0" smtClean="0"/>
              <a:t>Cultural Changes Needed</a:t>
            </a:r>
          </a:p>
          <a:p>
            <a:pPr lvl="1"/>
            <a:r>
              <a:rPr lang="en-US" dirty="0" smtClean="0"/>
              <a:t> Took 3 years to get one department on board </a:t>
            </a:r>
          </a:p>
          <a:p>
            <a:pPr lvl="1"/>
            <a:r>
              <a:rPr lang="en-US" dirty="0" smtClean="0"/>
              <a:t>2 module managers</a:t>
            </a:r>
          </a:p>
          <a:p>
            <a:pPr lvl="1"/>
            <a:r>
              <a:rPr lang="en-US" dirty="0" smtClean="0"/>
              <a:t>Had 3 sets of consultants out last year but haven’t implemented all their recommendations due to time availability of all required personnel at the same time and focus</a:t>
            </a:r>
          </a:p>
        </p:txBody>
      </p:sp>
      <p:sp>
        <p:nvSpPr>
          <p:cNvPr id="5" name="Slide Number Placeholder 4"/>
          <p:cNvSpPr>
            <a:spLocks noGrp="1"/>
          </p:cNvSpPr>
          <p:nvPr>
            <p:ph type="sldNum" sz="quarter" idx="12"/>
          </p:nvPr>
        </p:nvSpPr>
        <p:spPr/>
        <p:txBody>
          <a:bodyPr/>
          <a:lstStyle/>
          <a:p>
            <a:fld id="{0E76463A-5C04-4F4D-A5A5-D150FF65A5F2}" type="slidenum">
              <a:rPr lang="en-US" smtClean="0"/>
              <a:pPr/>
              <a:t>6</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anim calcmode="lin" valueType="num">
                                      <p:cBhvr additive="base">
                                        <p:cTn id="11"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anim calcmode="lin" valueType="num">
                                      <p:cBhvr additive="base">
                                        <p:cTn id="15"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anim calcmode="lin" valueType="num">
                                      <p:cBhvr additive="base">
                                        <p:cTn id="19"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xEl>
                                              <p:pRg st="4" end="4"/>
                                            </p:txEl>
                                          </p:spTgt>
                                        </p:tgtEl>
                                        <p:attrNameLst>
                                          <p:attrName>style.visibility</p:attrName>
                                        </p:attrNameLst>
                                      </p:cBhvr>
                                      <p:to>
                                        <p:strVal val="visible"/>
                                      </p:to>
                                    </p:set>
                                    <p:anim calcmode="lin" valueType="num">
                                      <p:cBhvr additive="base">
                                        <p:cTn id="25"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xEl>
                                              <p:pRg st="5" end="5"/>
                                            </p:txEl>
                                          </p:spTgt>
                                        </p:tgtEl>
                                        <p:attrNameLst>
                                          <p:attrName>style.visibility</p:attrName>
                                        </p:attrNameLst>
                                      </p:cBhvr>
                                      <p:to>
                                        <p:strVal val="visible"/>
                                      </p:to>
                                    </p:set>
                                    <p:anim calcmode="lin" valueType="num">
                                      <p:cBhvr additive="base">
                                        <p:cTn id="31"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xEl>
                                              <p:pRg st="6" end="6"/>
                                            </p:txEl>
                                          </p:spTgt>
                                        </p:tgtEl>
                                        <p:attrNameLst>
                                          <p:attrName>style.visibility</p:attrName>
                                        </p:attrNameLst>
                                      </p:cBhvr>
                                      <p:to>
                                        <p:strVal val="visible"/>
                                      </p:to>
                                    </p:set>
                                    <p:anim calcmode="lin" valueType="num">
                                      <p:cBhvr additive="base">
                                        <p:cTn id="37"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xEl>
                                              <p:pRg st="7" end="7"/>
                                            </p:txEl>
                                          </p:spTgt>
                                        </p:tgtEl>
                                        <p:attrNameLst>
                                          <p:attrName>style.visibility</p:attrName>
                                        </p:attrNameLst>
                                      </p:cBhvr>
                                      <p:to>
                                        <p:strVal val="visible"/>
                                      </p:to>
                                    </p:set>
                                    <p:anim calcmode="lin" valueType="num">
                                      <p:cBhvr additive="base">
                                        <p:cTn id="43" dur="500" fill="hold"/>
                                        <p:tgtEl>
                                          <p:spTgt spid="10">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xEl>
                                              <p:pRg st="8" end="8"/>
                                            </p:txEl>
                                          </p:spTgt>
                                        </p:tgtEl>
                                        <p:attrNameLst>
                                          <p:attrName>style.visibility</p:attrName>
                                        </p:attrNameLst>
                                      </p:cBhvr>
                                      <p:to>
                                        <p:strVal val="visible"/>
                                      </p:to>
                                    </p:set>
                                    <p:anim calcmode="lin" valueType="num">
                                      <p:cBhvr additive="base">
                                        <p:cTn id="49"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xEl>
                                              <p:pRg st="9" end="9"/>
                                            </p:txEl>
                                          </p:spTgt>
                                        </p:tgtEl>
                                        <p:attrNameLst>
                                          <p:attrName>style.visibility</p:attrName>
                                        </p:attrNameLst>
                                      </p:cBhvr>
                                      <p:to>
                                        <p:strVal val="visible"/>
                                      </p:to>
                                    </p:set>
                                    <p:anim calcmode="lin" valueType="num">
                                      <p:cBhvr additive="base">
                                        <p:cTn id="55" dur="500" fill="hold"/>
                                        <p:tgtEl>
                                          <p:spTgt spid="10">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0">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0">
                                            <p:txEl>
                                              <p:pRg st="10" end="10"/>
                                            </p:txEl>
                                          </p:spTgt>
                                        </p:tgtEl>
                                        <p:attrNameLst>
                                          <p:attrName>style.visibility</p:attrName>
                                        </p:attrNameLst>
                                      </p:cBhvr>
                                      <p:to>
                                        <p:strVal val="visible"/>
                                      </p:to>
                                    </p:set>
                                    <p:anim calcmode="lin" valueType="num">
                                      <p:cBhvr additive="base">
                                        <p:cTn id="61" dur="500" fill="hold"/>
                                        <p:tgtEl>
                                          <p:spTgt spid="10">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0">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0">
                                            <p:txEl>
                                              <p:pRg st="11" end="11"/>
                                            </p:txEl>
                                          </p:spTgt>
                                        </p:tgtEl>
                                        <p:attrNameLst>
                                          <p:attrName>style.visibility</p:attrName>
                                        </p:attrNameLst>
                                      </p:cBhvr>
                                      <p:to>
                                        <p:strVal val="visible"/>
                                      </p:to>
                                    </p:set>
                                    <p:anim calcmode="lin" valueType="num">
                                      <p:cBhvr additive="base">
                                        <p:cTn id="67" dur="500" fill="hold"/>
                                        <p:tgtEl>
                                          <p:spTgt spid="10">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Methodology</a:t>
            </a:r>
            <a:endParaRPr lang="en-US" dirty="0"/>
          </a:p>
        </p:txBody>
      </p:sp>
      <p:sp>
        <p:nvSpPr>
          <p:cNvPr id="9" name="Text Placeholder 8"/>
          <p:cNvSpPr>
            <a:spLocks noGrp="1"/>
          </p:cNvSpPr>
          <p:nvPr>
            <p:ph type="body" idx="1"/>
          </p:nvPr>
        </p:nvSpPr>
        <p:spPr/>
        <p:txBody>
          <a:bodyPr/>
          <a:lstStyle/>
          <a:p>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7</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p:txBody>
          <a:bodyPr/>
          <a:lstStyle/>
          <a:p>
            <a:r>
              <a:rPr lang="en-US" dirty="0" smtClean="0"/>
              <a:t>Needs Assessment - Scope</a:t>
            </a:r>
            <a:endParaRPr lang="en-US" dirty="0"/>
          </a:p>
        </p:txBody>
      </p:sp>
      <p:sp>
        <p:nvSpPr>
          <p:cNvPr id="10" name="Content Placeholder 9"/>
          <p:cNvSpPr>
            <a:spLocks noGrp="1"/>
          </p:cNvSpPr>
          <p:nvPr>
            <p:ph idx="1"/>
          </p:nvPr>
        </p:nvSpPr>
        <p:spPr>
          <a:xfrm>
            <a:off x="457200" y="1600200"/>
            <a:ext cx="8229600" cy="4724400"/>
          </a:xfrm>
        </p:spPr>
        <p:txBody>
          <a:bodyPr>
            <a:noAutofit/>
          </a:bodyPr>
          <a:lstStyle/>
          <a:p>
            <a:r>
              <a:rPr lang="en-US" sz="2800" dirty="0" smtClean="0"/>
              <a:t>Review of current and future business model to assess what configuration changes  or additional modules may be needed </a:t>
            </a:r>
          </a:p>
          <a:p>
            <a:r>
              <a:rPr lang="en-US" sz="2800" dirty="0" smtClean="0"/>
              <a:t>Analyze current business process with the eye toward automation, increased staff efficiency, and best practices </a:t>
            </a:r>
          </a:p>
          <a:p>
            <a:r>
              <a:rPr lang="en-US" sz="2800" dirty="0" smtClean="0"/>
              <a:t>Review of data and determine data cleanup needs</a:t>
            </a:r>
          </a:p>
          <a:p>
            <a:r>
              <a:rPr lang="en-US" sz="2800" dirty="0" smtClean="0"/>
              <a:t>Review of current reporting needs</a:t>
            </a:r>
          </a:p>
          <a:p>
            <a:r>
              <a:rPr lang="en-US" sz="2800" dirty="0" smtClean="0"/>
              <a:t>Review training needs of Parker staff</a:t>
            </a:r>
          </a:p>
        </p:txBody>
      </p:sp>
      <p:sp>
        <p:nvSpPr>
          <p:cNvPr id="5" name="Slide Number Placeholder 4"/>
          <p:cNvSpPr>
            <a:spLocks noGrp="1"/>
          </p:cNvSpPr>
          <p:nvPr>
            <p:ph type="sldNum" sz="quarter" idx="12"/>
          </p:nvPr>
        </p:nvSpPr>
        <p:spPr/>
        <p:txBody>
          <a:bodyPr/>
          <a:lstStyle/>
          <a:p>
            <a:fld id="{0E76463A-5C04-4F4D-A5A5-D150FF65A5F2}" type="slidenum">
              <a:rPr lang="en-US" smtClean="0"/>
              <a:pPr/>
              <a:t>8</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 calcmode="lin" valueType="num">
                                      <p:cBhvr additive="base">
                                        <p:cTn id="13"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additive="base">
                                        <p:cTn id="1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xEl>
                                              <p:pRg st="3" end="3"/>
                                            </p:txEl>
                                          </p:spTgt>
                                        </p:tgtEl>
                                        <p:attrNameLst>
                                          <p:attrName>style.visibility</p:attrName>
                                        </p:attrNameLst>
                                      </p:cBhvr>
                                      <p:to>
                                        <p:strVal val="visible"/>
                                      </p:to>
                                    </p:set>
                                    <p:anim calcmode="lin" valueType="num">
                                      <p:cBhvr additive="base">
                                        <p:cTn id="25"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anim calcmode="lin" valueType="num">
                                      <p:cBhvr additive="base">
                                        <p:cTn id="31"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ade.jpg"/>
          <p:cNvPicPr>
            <a:picLocks noChangeAspect="1"/>
          </p:cNvPicPr>
          <p:nvPr/>
        </p:nvPicPr>
        <p:blipFill>
          <a:blip r:embed="rId3"/>
          <a:stretch>
            <a:fillRect/>
          </a:stretch>
        </p:blipFill>
        <p:spPr>
          <a:xfrm>
            <a:off x="0" y="0"/>
            <a:ext cx="9144000" cy="6858000"/>
          </a:xfrm>
          <a:prstGeom prst="rect">
            <a:avLst/>
          </a:prstGeom>
        </p:spPr>
      </p:pic>
      <p:sp>
        <p:nvSpPr>
          <p:cNvPr id="8" name="Title 7"/>
          <p:cNvSpPr>
            <a:spLocks noGrp="1"/>
          </p:cNvSpPr>
          <p:nvPr>
            <p:ph type="title"/>
          </p:nvPr>
        </p:nvSpPr>
        <p:spPr>
          <a:xfrm>
            <a:off x="228600" y="274638"/>
            <a:ext cx="8610600" cy="1143000"/>
          </a:xfrm>
        </p:spPr>
        <p:txBody>
          <a:bodyPr>
            <a:normAutofit/>
          </a:bodyPr>
          <a:lstStyle/>
          <a:p>
            <a:r>
              <a:rPr lang="en-US" dirty="0" smtClean="0"/>
              <a:t>Needs Assessment - Expectations</a:t>
            </a:r>
            <a:endParaRPr lang="en-US" dirty="0"/>
          </a:p>
        </p:txBody>
      </p:sp>
      <p:sp>
        <p:nvSpPr>
          <p:cNvPr id="11" name="Content Placeholder 10"/>
          <p:cNvSpPr>
            <a:spLocks noGrp="1"/>
          </p:cNvSpPr>
          <p:nvPr>
            <p:ph idx="1"/>
          </p:nvPr>
        </p:nvSpPr>
        <p:spPr/>
        <p:txBody>
          <a:bodyPr/>
          <a:lstStyle/>
          <a:p>
            <a:r>
              <a:rPr lang="en-US" dirty="0" smtClean="0"/>
              <a:t>Detailed scope and cost of the reconfiguration project</a:t>
            </a:r>
          </a:p>
          <a:p>
            <a:r>
              <a:rPr lang="en-US" dirty="0" smtClean="0"/>
              <a:t>High-level projection of man-hours saved  or efficiencies created</a:t>
            </a:r>
          </a:p>
          <a:p>
            <a:r>
              <a:rPr lang="en-US" dirty="0" smtClean="0"/>
              <a:t>List of benefits or functionality that could be achieved</a:t>
            </a:r>
          </a:p>
          <a:p>
            <a:endParaRPr lang="en-US" dirty="0"/>
          </a:p>
        </p:txBody>
      </p:sp>
      <p:sp>
        <p:nvSpPr>
          <p:cNvPr id="5" name="Slide Number Placeholder 4"/>
          <p:cNvSpPr>
            <a:spLocks noGrp="1"/>
          </p:cNvSpPr>
          <p:nvPr>
            <p:ph type="sldNum" sz="quarter" idx="12"/>
          </p:nvPr>
        </p:nvSpPr>
        <p:spPr/>
        <p:txBody>
          <a:bodyPr/>
          <a:lstStyle/>
          <a:p>
            <a:fld id="{0E76463A-5C04-4F4D-A5A5-D150FF65A5F2}" type="slidenum">
              <a:rPr lang="en-US" smtClean="0"/>
              <a:pPr/>
              <a:t>9</a:t>
            </a:fld>
            <a:endParaRPr lang="en-US"/>
          </a:p>
        </p:txBody>
      </p:sp>
      <p:pic>
        <p:nvPicPr>
          <p:cNvPr id="6" name="Picture 5" descr="pc_college_cmyk.JPG"/>
          <p:cNvPicPr>
            <a:picLocks noChangeAspect="1"/>
          </p:cNvPicPr>
          <p:nvPr/>
        </p:nvPicPr>
        <p:blipFill>
          <a:blip r:embed="rId4" cstate="print"/>
          <a:stretch>
            <a:fillRect/>
          </a:stretch>
        </p:blipFill>
        <p:spPr>
          <a:xfrm>
            <a:off x="0" y="0"/>
            <a:ext cx="1932432" cy="415048"/>
          </a:xfrm>
          <a:prstGeom prst="rect">
            <a:avLst/>
          </a:prstGeom>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anim calcmode="lin" valueType="num">
                                      <p:cBhvr additive="base">
                                        <p:cTn id="13"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theme/theme1.xml><?xml version="1.0" encoding="utf-8"?>
<a:theme xmlns:a="http://schemas.openxmlformats.org/drawingml/2006/main" name="Presentation1">
  <a:themeElements>
    <a:clrScheme name="Parker">
      <a:dk1>
        <a:sysClr val="windowText" lastClr="000000"/>
      </a:dk1>
      <a:lt1>
        <a:srgbClr val="FFFFFF"/>
      </a:lt1>
      <a:dk2>
        <a:srgbClr val="3C6292"/>
      </a:dk2>
      <a:lt2>
        <a:srgbClr val="B28A55"/>
      </a:lt2>
      <a:accent1>
        <a:srgbClr val="B98507"/>
      </a:accent1>
      <a:accent2>
        <a:srgbClr val="AF9A63"/>
      </a:accent2>
      <a:accent3>
        <a:srgbClr val="FACA64"/>
      </a:accent3>
      <a:accent4>
        <a:srgbClr val="6699CC"/>
      </a:accent4>
      <a:accent5>
        <a:srgbClr val="556699"/>
      </a:accent5>
      <a:accent6>
        <a:srgbClr val="1F4A82"/>
      </a:accent6>
      <a:hlink>
        <a:srgbClr val="2752A9"/>
      </a:hlink>
      <a:folHlink>
        <a:srgbClr val="5566B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Presentation1</Template>
  <TotalTime>549</TotalTime>
  <Words>1763</Words>
  <Application>Microsoft Office PowerPoint</Application>
  <PresentationFormat>On-screen Show (4:3)</PresentationFormat>
  <Paragraphs>349</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Presentation1</vt:lpstr>
      <vt:lpstr>Getting the Most Out of an Enterprise Resource Planning System (ERP)</vt:lpstr>
      <vt:lpstr>Slide 2</vt:lpstr>
      <vt:lpstr>Introductions</vt:lpstr>
      <vt:lpstr>Why reconfiguration</vt:lpstr>
      <vt:lpstr>Our Goals</vt:lpstr>
      <vt:lpstr>3 Major Internal Challenges</vt:lpstr>
      <vt:lpstr>Methodology</vt:lpstr>
      <vt:lpstr>Needs Assessment - Scope</vt:lpstr>
      <vt:lpstr>Needs Assessment - Expectations</vt:lpstr>
      <vt:lpstr>Needs Assessment – Modules </vt:lpstr>
      <vt:lpstr>Needs Assessment – Man-Hours Saved</vt:lpstr>
      <vt:lpstr>Needs Assessment – Benefits</vt:lpstr>
      <vt:lpstr>Needs Assessment – Benefits</vt:lpstr>
      <vt:lpstr>Next Steps – Internally </vt:lpstr>
      <vt:lpstr>Next Steps – Why Consulting vs. In-House Project</vt:lpstr>
      <vt:lpstr>Next Steps – with Jenzabar</vt:lpstr>
      <vt:lpstr>What can you do</vt:lpstr>
      <vt:lpstr>Look, really Look at your ERP</vt:lpstr>
      <vt:lpstr>Ask Yourself</vt:lpstr>
      <vt:lpstr>Doing a Needs Assessment</vt:lpstr>
      <vt:lpstr>What you can Expect</vt:lpstr>
      <vt:lpstr>What you can Achieve</vt:lpstr>
      <vt:lpstr>Questions</vt:lpstr>
    </vt:vector>
  </TitlesOfParts>
  <Company>Parker College of Chiropractic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the Most Out of an Enterprise Resource Planning System (ERP)</dc:title>
  <dc:subject>SWRC08</dc:subject>
  <dc:creator>Lisa Richerson</dc:creator>
  <cp:lastModifiedBy>LRicherson</cp:lastModifiedBy>
  <cp:revision>53</cp:revision>
  <dcterms:created xsi:type="dcterms:W3CDTF">2008-02-18T22:02:40Z</dcterms:created>
  <dcterms:modified xsi:type="dcterms:W3CDTF">2008-02-26T20:03:15Z</dcterms:modified>
</cp:coreProperties>
</file>