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1" r:id="rId10"/>
    <p:sldId id="263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B0DD-42AC-4584-958E-C681BE6E8519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975A-3293-4057-AADE-B76B71DB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utorials/encyclopedias/encyclopedia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tutorials/topics/topics.html" TargetMode="External"/><Relationship Id="rId4" Type="http://schemas.openxmlformats.org/officeDocument/2006/relationships/hyperlink" Target="tutorials/ResearchPyramid/ResearchPyramid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Library + WebCT =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Perfect Partnership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 perspective</a:t>
            </a:r>
          </a:p>
          <a:p>
            <a:pPr lvl="1"/>
            <a:r>
              <a:rPr lang="en-US" sz="3200" u="sng" dirty="0" smtClean="0"/>
              <a:t>All</a:t>
            </a:r>
            <a:r>
              <a:rPr lang="en-US" sz="3200" dirty="0" smtClean="0"/>
              <a:t> students at Lee are “enrolled” in the Library Resources course</a:t>
            </a:r>
          </a:p>
          <a:p>
            <a:pPr lvl="1"/>
            <a:r>
              <a:rPr lang="en-US" sz="3200" dirty="0" smtClean="0"/>
              <a:t>Fall, 2007: 8,245 logins, &gt;131 hours</a:t>
            </a:r>
          </a:p>
          <a:p>
            <a:pPr lvl="1"/>
            <a:r>
              <a:rPr lang="en-US" sz="3200" dirty="0" smtClean="0"/>
              <a:t>Spring, 2008 (through 2/12/08): 2,079 logins, &gt;24 hours 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63" r="3124"/>
          <a:stretch>
            <a:fillRect/>
          </a:stretch>
        </p:blipFill>
        <p:spPr bwMode="auto">
          <a:xfrm>
            <a:off x="13850" y="685799"/>
            <a:ext cx="9075809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5600700" y="2095500"/>
            <a:ext cx="2590800" cy="205740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24400" y="4419600"/>
            <a:ext cx="20574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64" y="350245"/>
            <a:ext cx="8458199" cy="61666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60" y="545384"/>
            <a:ext cx="8991600" cy="5629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431" t="8710" r="2379" b="7957"/>
          <a:stretch>
            <a:fillRect/>
          </a:stretch>
        </p:blipFill>
        <p:spPr bwMode="auto">
          <a:xfrm>
            <a:off x="990600" y="1600200"/>
            <a:ext cx="7315200" cy="190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Library + WebCT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Student’s perspective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51"/>
          <a:stretch>
            <a:fillRect/>
          </a:stretch>
        </p:blipFill>
        <p:spPr bwMode="auto">
          <a:xfrm>
            <a:off x="125364" y="609600"/>
            <a:ext cx="8866236" cy="5638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77" t="5273" b="1053"/>
          <a:stretch>
            <a:fillRect/>
          </a:stretch>
        </p:blipFill>
        <p:spPr bwMode="auto">
          <a:xfrm>
            <a:off x="381000" y="122904"/>
            <a:ext cx="8349535" cy="66367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572" r="498"/>
          <a:stretch>
            <a:fillRect/>
          </a:stretch>
        </p:blipFill>
        <p:spPr bwMode="auto">
          <a:xfrm>
            <a:off x="90040" y="623888"/>
            <a:ext cx="8991600" cy="56102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974" r="7979"/>
          <a:stretch>
            <a:fillRect/>
          </a:stretch>
        </p:blipFill>
        <p:spPr bwMode="auto">
          <a:xfrm>
            <a:off x="498765" y="476250"/>
            <a:ext cx="8001000" cy="5905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377" t="5273" b="1053"/>
          <a:stretch>
            <a:fillRect/>
          </a:stretch>
        </p:blipFill>
        <p:spPr bwMode="auto">
          <a:xfrm>
            <a:off x="381000" y="122904"/>
            <a:ext cx="8349535" cy="66367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7010400" cy="353943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oper Black" pitchFamily="18" charset="0"/>
              </a:rPr>
              <a:t> Old fashioned handouts – with live hyperlinks!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Webliographies</a:t>
            </a:r>
            <a:endParaRPr lang="en-US" sz="3200" dirty="0" smtClean="0"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oper Black" pitchFamily="18" charset="0"/>
              </a:rPr>
              <a:t> Links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oper Black" pitchFamily="18" charset="0"/>
              </a:rPr>
              <a:t>  Pre- and Post-tests (or not…)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Cooper Black" pitchFamily="18" charset="0"/>
              </a:rPr>
              <a:t> </a:t>
            </a:r>
            <a:r>
              <a:rPr lang="en-US" sz="3200" dirty="0" smtClean="0">
                <a:latin typeface="Cooper Black" pitchFamily="18" charset="0"/>
              </a:rPr>
              <a:t>Tutorials</a:t>
            </a:r>
          </a:p>
          <a:p>
            <a:endParaRPr lang="en-US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Brenda</a:t>
            </a:r>
          </a:p>
          <a:p>
            <a:pPr lvl="1"/>
            <a:r>
              <a:rPr lang="en-US" sz="3200" dirty="0" smtClean="0"/>
              <a:t>Hired to be the Instructional Designer/Director of the Course Design Center.  Due to staffing issue, also became </a:t>
            </a:r>
            <a:r>
              <a:rPr lang="en-US" sz="3200" dirty="0" err="1" smtClean="0"/>
              <a:t>WebCT</a:t>
            </a:r>
            <a:r>
              <a:rPr lang="en-US" sz="3200" dirty="0" smtClean="0"/>
              <a:t> Administrator for one semester.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687" t="14746" r="6250"/>
          <a:stretch>
            <a:fillRect/>
          </a:stretch>
        </p:blipFill>
        <p:spPr bwMode="auto">
          <a:xfrm>
            <a:off x="228600" y="914400"/>
            <a:ext cx="8686800" cy="4791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ounded Rectangle 4">
            <a:hlinkClick r:id="rId3" action="ppaction://hlinkfile"/>
          </p:cNvPr>
          <p:cNvSpPr/>
          <p:nvPr/>
        </p:nvSpPr>
        <p:spPr>
          <a:xfrm>
            <a:off x="4800600" y="1524000"/>
            <a:ext cx="32766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778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file"/>
          </p:cNvPr>
          <p:cNvSpPr/>
          <p:nvPr/>
        </p:nvSpPr>
        <p:spPr>
          <a:xfrm>
            <a:off x="1371600" y="2590800"/>
            <a:ext cx="32004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5" action="ppaction://hlinkfile"/>
          </p:cNvPr>
          <p:cNvSpPr/>
          <p:nvPr/>
        </p:nvSpPr>
        <p:spPr>
          <a:xfrm>
            <a:off x="1295400" y="1524000"/>
            <a:ext cx="32004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Librarians</a:t>
            </a:r>
            <a:r>
              <a:rPr lang="en-US" sz="3600" dirty="0" smtClean="0"/>
              <a:t>’ (instructor’s) </a:t>
            </a:r>
            <a:r>
              <a:rPr lang="en-US" sz="3600" dirty="0" smtClean="0"/>
              <a:t>perspective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781" r="7031"/>
          <a:stretch>
            <a:fillRect/>
          </a:stretch>
        </p:blipFill>
        <p:spPr bwMode="auto">
          <a:xfrm>
            <a:off x="83125" y="609600"/>
            <a:ext cx="8991600" cy="5619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4" y="609600"/>
            <a:ext cx="9074726" cy="5619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5" y="609600"/>
            <a:ext cx="9060870" cy="5629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0" y="619125"/>
            <a:ext cx="8991600" cy="5619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 r="7812"/>
          <a:stretch>
            <a:fillRect/>
          </a:stretch>
        </p:blipFill>
        <p:spPr bwMode="auto">
          <a:xfrm>
            <a:off x="69275" y="619125"/>
            <a:ext cx="8991600" cy="5619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Jeannie</a:t>
            </a:r>
          </a:p>
          <a:p>
            <a:pPr lvl="1"/>
            <a:r>
              <a:rPr lang="en-US" sz="3200" dirty="0" smtClean="0"/>
              <a:t>Hired to be Distance Education Librarian: provide library resources and services for students in online courses.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Lee College</a:t>
            </a:r>
          </a:p>
          <a:p>
            <a:pPr lvl="1"/>
            <a:r>
              <a:rPr lang="en-US" sz="3200" dirty="0" smtClean="0"/>
              <a:t>Baytown, TX</a:t>
            </a:r>
          </a:p>
          <a:p>
            <a:pPr lvl="1"/>
            <a:r>
              <a:rPr lang="en-US" sz="3200" dirty="0" smtClean="0"/>
              <a:t>Community College</a:t>
            </a:r>
          </a:p>
          <a:p>
            <a:pPr lvl="1"/>
            <a:r>
              <a:rPr lang="en-US" sz="3200" dirty="0" smtClean="0"/>
              <a:t>Student population: </a:t>
            </a:r>
            <a:r>
              <a:rPr lang="en-US" sz="3200" dirty="0" smtClean="0"/>
              <a:t>5,361</a:t>
            </a:r>
          </a:p>
          <a:p>
            <a:pPr lvl="1"/>
            <a:r>
              <a:rPr lang="en-US" sz="3200" dirty="0" smtClean="0"/>
              <a:t>Number of students enrolled in online classes</a:t>
            </a:r>
          </a:p>
          <a:p>
            <a:pPr lvl="2"/>
            <a:r>
              <a:rPr lang="en-US" dirty="0" smtClean="0"/>
              <a:t>Fall 07</a:t>
            </a:r>
          </a:p>
          <a:p>
            <a:pPr lvl="2"/>
            <a:r>
              <a:rPr lang="en-US" dirty="0" smtClean="0"/>
              <a:t>Spring 08</a:t>
            </a: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 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" y="118359"/>
            <a:ext cx="9143988" cy="669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Strengths</a:t>
            </a:r>
          </a:p>
          <a:p>
            <a:pPr lvl="1"/>
            <a:r>
              <a:rPr lang="en-US" sz="3200" dirty="0" smtClean="0"/>
              <a:t>Brenda &amp; Jeannie hired same day with similar missions</a:t>
            </a:r>
          </a:p>
          <a:p>
            <a:pPr lvl="1"/>
            <a:r>
              <a:rPr lang="en-US" sz="3200" dirty="0" smtClean="0"/>
              <a:t>Supervisors who allowed us the freedom to try new things</a:t>
            </a:r>
          </a:p>
          <a:p>
            <a:pPr lvl="1"/>
            <a:r>
              <a:rPr lang="en-US" sz="3200" dirty="0" smtClean="0"/>
              <a:t>Library colleagues with good ideas and flexibility</a:t>
            </a:r>
          </a:p>
          <a:p>
            <a:pPr lvl="1"/>
            <a:r>
              <a:rPr lang="en-US" sz="3200" dirty="0" smtClean="0"/>
              <a:t>Brenda had admin access to </a:t>
            </a:r>
            <a:r>
              <a:rPr lang="en-US" sz="3200" dirty="0" err="1" smtClean="0"/>
              <a:t>WebCT</a:t>
            </a:r>
            <a:endParaRPr lang="en-US" sz="3200" dirty="0" smtClean="0"/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Weaknesses</a:t>
            </a:r>
          </a:p>
          <a:p>
            <a:pPr lvl="1"/>
            <a:r>
              <a:rPr lang="en-US" sz="3200" dirty="0" smtClean="0"/>
              <a:t>Institutional website….</a:t>
            </a:r>
          </a:p>
          <a:p>
            <a:pPr lvl="2"/>
            <a:r>
              <a:rPr lang="en-US" sz="2800" dirty="0" smtClean="0"/>
              <a:t>No webmaster</a:t>
            </a:r>
          </a:p>
          <a:p>
            <a:pPr lvl="2"/>
            <a:r>
              <a:rPr lang="en-US" sz="2800" dirty="0" smtClean="0"/>
              <a:t>No updating</a:t>
            </a:r>
          </a:p>
          <a:p>
            <a:pPr lvl="2"/>
            <a:r>
              <a:rPr lang="en-US" sz="2800" dirty="0" smtClean="0"/>
              <a:t>No adding</a:t>
            </a:r>
          </a:p>
          <a:p>
            <a:pPr lvl="2"/>
            <a:r>
              <a:rPr lang="en-US" sz="2800" dirty="0" smtClean="0"/>
              <a:t>No editing….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Opportunities</a:t>
            </a:r>
          </a:p>
          <a:p>
            <a:pPr lvl="1"/>
            <a:r>
              <a:rPr lang="en-US" sz="3200" dirty="0" smtClean="0"/>
              <a:t>“Can do” attitudes</a:t>
            </a:r>
          </a:p>
          <a:p>
            <a:pPr lvl="1"/>
            <a:r>
              <a:rPr lang="en-US" sz="3200" dirty="0" smtClean="0"/>
              <a:t>Brenda!</a:t>
            </a:r>
          </a:p>
          <a:p>
            <a:pPr lvl="1"/>
            <a:r>
              <a:rPr lang="en-US" sz="3200" dirty="0" smtClean="0"/>
              <a:t>WebCT (and freedom!)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+ WebCT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Threats</a:t>
            </a:r>
          </a:p>
          <a:p>
            <a:pPr lvl="1"/>
            <a:r>
              <a:rPr lang="en-US" sz="3200" dirty="0" smtClean="0"/>
              <a:t>Traditional animosity between IT departments and Libraries</a:t>
            </a:r>
          </a:p>
          <a:p>
            <a:pPr lvl="1"/>
            <a:r>
              <a:rPr lang="en-US" sz="3200" dirty="0" smtClean="0"/>
              <a:t>Access issues (pop-ups, Java)</a:t>
            </a:r>
          </a:p>
          <a:p>
            <a:pPr lvl="1"/>
            <a:r>
              <a:rPr lang="en-US" sz="3200" dirty="0" smtClean="0"/>
              <a:t>Relevance vs. “Cool”</a:t>
            </a:r>
          </a:p>
          <a:p>
            <a:pPr lvl="1"/>
            <a:r>
              <a:rPr lang="en-US" sz="3000" dirty="0" smtClean="0"/>
              <a:t>Assessment </a:t>
            </a:r>
          </a:p>
          <a:p>
            <a:pPr lvl="1"/>
            <a:r>
              <a:rPr lang="en-US" sz="3000" dirty="0" smtClean="0"/>
              <a:t>Time!!!</a:t>
            </a:r>
          </a:p>
          <a:p>
            <a:pPr lvl="1">
              <a:buNone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160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pic>
        <p:nvPicPr>
          <p:cNvPr id="1026" name="Picture 2" descr="C:\Documents and Settings\jcolson\Local Settings\Temporary Internet Files\Content.IE5\M52S85SL\MCj043253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1159809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269</Words>
  <Application>Microsoft Office PowerPoint</Application>
  <PresentationFormat>On-screen Show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Library + WebCT =</vt:lpstr>
      <vt:lpstr>The Library + WebCT</vt:lpstr>
      <vt:lpstr>The Library + WebCT</vt:lpstr>
      <vt:lpstr>The Library + WebCT</vt:lpstr>
      <vt:lpstr>Slide 5</vt:lpstr>
      <vt:lpstr>The Library + WebCT</vt:lpstr>
      <vt:lpstr>The Library + WebCT</vt:lpstr>
      <vt:lpstr>The Library + WebCT</vt:lpstr>
      <vt:lpstr>The Library + WebCT</vt:lpstr>
      <vt:lpstr>The Library + WebCT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The Library + WebCT</vt:lpstr>
      <vt:lpstr>Slide 22</vt:lpstr>
      <vt:lpstr>Slide 23</vt:lpstr>
      <vt:lpstr>Slide 24</vt:lpstr>
      <vt:lpstr>Slide 25</vt:lpstr>
      <vt:lpstr>Slide 26</vt:lpstr>
    </vt:vector>
  </TitlesOfParts>
  <Company>Lee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+ WebCT =</dc:title>
  <dc:creator>Jeannie</dc:creator>
  <cp:lastModifiedBy>bquintanilla</cp:lastModifiedBy>
  <cp:revision>41</cp:revision>
  <dcterms:created xsi:type="dcterms:W3CDTF">2008-02-11T23:45:50Z</dcterms:created>
  <dcterms:modified xsi:type="dcterms:W3CDTF">2008-02-14T13:58:15Z</dcterms:modified>
</cp:coreProperties>
</file>