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62"/>
  </p:notesMasterIdLst>
  <p:sldIdLst>
    <p:sldId id="256" r:id="rId2"/>
    <p:sldId id="308" r:id="rId3"/>
    <p:sldId id="371" r:id="rId4"/>
    <p:sldId id="309" r:id="rId5"/>
    <p:sldId id="310" r:id="rId6"/>
    <p:sldId id="313" r:id="rId7"/>
    <p:sldId id="390" r:id="rId8"/>
    <p:sldId id="370" r:id="rId9"/>
    <p:sldId id="311" r:id="rId10"/>
    <p:sldId id="364" r:id="rId11"/>
    <p:sldId id="372" r:id="rId12"/>
    <p:sldId id="359" r:id="rId13"/>
    <p:sldId id="387" r:id="rId14"/>
    <p:sldId id="316" r:id="rId15"/>
    <p:sldId id="388" r:id="rId16"/>
    <p:sldId id="392" r:id="rId17"/>
    <p:sldId id="374" r:id="rId18"/>
    <p:sldId id="320" r:id="rId19"/>
    <p:sldId id="322" r:id="rId20"/>
    <p:sldId id="398" r:id="rId21"/>
    <p:sldId id="325" r:id="rId22"/>
    <p:sldId id="324" r:id="rId23"/>
    <p:sldId id="399" r:id="rId24"/>
    <p:sldId id="405" r:id="rId25"/>
    <p:sldId id="404" r:id="rId26"/>
    <p:sldId id="329" r:id="rId27"/>
    <p:sldId id="363" r:id="rId28"/>
    <p:sldId id="378" r:id="rId29"/>
    <p:sldId id="373" r:id="rId30"/>
    <p:sldId id="331" r:id="rId31"/>
    <p:sldId id="332" r:id="rId32"/>
    <p:sldId id="333" r:id="rId33"/>
    <p:sldId id="366" r:id="rId34"/>
    <p:sldId id="376" r:id="rId35"/>
    <p:sldId id="335" r:id="rId36"/>
    <p:sldId id="336" r:id="rId37"/>
    <p:sldId id="337" r:id="rId38"/>
    <p:sldId id="338" r:id="rId39"/>
    <p:sldId id="367" r:id="rId40"/>
    <p:sldId id="339" r:id="rId41"/>
    <p:sldId id="368" r:id="rId42"/>
    <p:sldId id="340" r:id="rId43"/>
    <p:sldId id="341" r:id="rId44"/>
    <p:sldId id="343" r:id="rId45"/>
    <p:sldId id="344" r:id="rId46"/>
    <p:sldId id="396" r:id="rId47"/>
    <p:sldId id="345" r:id="rId48"/>
    <p:sldId id="346" r:id="rId49"/>
    <p:sldId id="347" r:id="rId50"/>
    <p:sldId id="348" r:id="rId51"/>
    <p:sldId id="349" r:id="rId52"/>
    <p:sldId id="377" r:id="rId53"/>
    <p:sldId id="350" r:id="rId54"/>
    <p:sldId id="351" r:id="rId55"/>
    <p:sldId id="352" r:id="rId56"/>
    <p:sldId id="353" r:id="rId57"/>
    <p:sldId id="354" r:id="rId58"/>
    <p:sldId id="355" r:id="rId59"/>
    <p:sldId id="356" r:id="rId60"/>
    <p:sldId id="380" r:id="rId6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33" autoAdjust="0"/>
    <p:restoredTop sz="99813" autoAdjust="0"/>
  </p:normalViewPr>
  <p:slideViewPr>
    <p:cSldViewPr>
      <p:cViewPr varScale="1">
        <p:scale>
          <a:sx n="111" d="100"/>
          <a:sy n="111" d="100"/>
        </p:scale>
        <p:origin x="-70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946"/>
    </p:cViewPr>
  </p:sorterViewPr>
  <p:notesViewPr>
    <p:cSldViewPr>
      <p:cViewPr varScale="1">
        <p:scale>
          <a:sx n="58" d="100"/>
          <a:sy n="58" d="100"/>
        </p:scale>
        <p:origin x="-2214" y="-96"/>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944A487-CD72-435D-B020-46A88831CAAC}" type="datetimeFigureOut">
              <a:rPr lang="en-US" smtClean="0"/>
              <a:pPr/>
              <a:t>4/15/2008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F50AF72-20D1-4370-9922-2C902F1A3A3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50AF72-20D1-4370-9922-2C902F1A3A3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66BAC53D-7437-45C2-9CB8-BCDC6A10C7D5}" type="slidenum">
              <a:rPr lang="en-US"/>
              <a:pPr/>
              <a:t>10</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xfrm>
            <a:off x="0" y="4338320"/>
            <a:ext cx="7010400" cy="4958080"/>
          </a:xfrm>
          <a:noFill/>
          <a:ln/>
        </p:spPr>
        <p:txBody>
          <a:bodyPr/>
          <a:lstStyle/>
          <a:p>
            <a:pPr lvl="1" eaLnBrk="1" hangingPunct="1">
              <a:buClr>
                <a:srgbClr val="9E0000"/>
              </a:buClr>
              <a:buSzPct val="65000"/>
              <a:buFont typeface="Wingdings" pitchFamily="2" charset="2"/>
              <a:buNone/>
            </a:pPr>
            <a:endParaRPr lang="en-US" sz="1800" b="1" dirty="0" smtClean="0"/>
          </a:p>
          <a:p>
            <a:pPr eaLnBrk="1" hangingPunct="1"/>
            <a:endParaRPr lang="en-US" sz="1800" b="1" dirty="0" smtClean="0"/>
          </a:p>
        </p:txBody>
      </p:sp>
      <p:sp>
        <p:nvSpPr>
          <p:cNvPr id="5" name="Rectangle 4"/>
          <p:cNvSpPr/>
          <p:nvPr/>
        </p:nvSpPr>
        <p:spPr>
          <a:xfrm>
            <a:off x="1371600" y="5486400"/>
            <a:ext cx="3505200" cy="1754326"/>
          </a:xfrm>
          <a:prstGeom prst="rect">
            <a:avLst/>
          </a:prstGeom>
        </p:spPr>
        <p:txBody>
          <a:bodyPr>
            <a:spAutoFit/>
          </a:bodyPr>
          <a:lstStyle/>
          <a:p>
            <a:pPr marL="282575" indent="-282575">
              <a:spcBef>
                <a:spcPts val="600"/>
              </a:spcBef>
              <a:spcAft>
                <a:spcPts val="600"/>
              </a:spcAft>
              <a:buClr>
                <a:srgbClr val="9E0000"/>
              </a:buClr>
              <a:buSzPct val="65000"/>
              <a:buFont typeface="Wingdings" pitchFamily="2" charset="2"/>
              <a:buChar char="Ø"/>
            </a:pPr>
            <a:r>
              <a:rPr lang="en-US" b="1" dirty="0" smtClean="0">
                <a:solidFill>
                  <a:srgbClr val="7030A0"/>
                </a:solidFill>
                <a:latin typeface="Times New Roman" pitchFamily="18" charset="0"/>
                <a:cs typeface="Times New Roman" pitchFamily="18" charset="0"/>
              </a:rPr>
              <a:t>Paradigm shift to include business process analysis as part of IT (how IT can facilitate better business process and not just the technology solution)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F1F275C4-DEB2-44B8-8007-9208334F2C7D}" type="slidenum">
              <a:rPr lang="en-US"/>
              <a:pPr/>
              <a:t>11</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5CD60A6D-4986-4EE8-BE9E-30388D6F3079}" type="slidenum">
              <a:rPr lang="en-US"/>
              <a:pPr/>
              <a:t>12</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z="1800" b="1" dirty="0" smtClean="0"/>
          </a:p>
        </p:txBody>
      </p:sp>
      <p:sp>
        <p:nvSpPr>
          <p:cNvPr id="70661"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5CD60A6D-4986-4EE8-BE9E-30388D6F3079}" type="slidenum">
              <a:rPr lang="en-US"/>
              <a:pPr/>
              <a:t>13</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z="1800" b="1" dirty="0" smtClean="0"/>
          </a:p>
        </p:txBody>
      </p:sp>
      <p:sp>
        <p:nvSpPr>
          <p:cNvPr id="70661"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A28546D7-0CC8-4A76-BB46-E9D9349E8B8C}" type="slidenum">
              <a:rPr lang="en-US"/>
              <a:pPr/>
              <a:t>14</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a:lnSpc>
                <a:spcPct val="80000"/>
              </a:lnSpc>
              <a:buClr>
                <a:srgbClr val="C00000"/>
              </a:buClr>
              <a:buSzPct val="65000"/>
              <a:buFont typeface="Wingdings" pitchFamily="2" charset="2"/>
              <a:buChar char="Ø"/>
            </a:pPr>
            <a:endParaRPr lang="en-US" sz="2800" dirty="0" smtClean="0"/>
          </a:p>
          <a:p>
            <a:pPr eaLnBrk="1" hangingPunct="1">
              <a:lnSpc>
                <a:spcPct val="80000"/>
              </a:lnSpc>
            </a:pPr>
            <a:endParaRPr lang="en-US" sz="2800" dirty="0" smtClean="0">
              <a:cs typeface="Arial" charset="0"/>
            </a:endParaRPr>
          </a:p>
          <a:p>
            <a:pPr eaLnBrk="1" hangingPunct="1"/>
            <a:endParaRPr lang="en-US" sz="1800" b="1" dirty="0" smtClean="0"/>
          </a:p>
          <a:p>
            <a:pPr eaLnBrk="1" hangingPunct="1"/>
            <a:endParaRPr lang="en-US" sz="1800" b="1" dirty="0" smtClean="0"/>
          </a:p>
        </p:txBody>
      </p:sp>
      <p:sp>
        <p:nvSpPr>
          <p:cNvPr id="71685"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A28546D7-0CC8-4A76-BB46-E9D9349E8B8C}" type="slidenum">
              <a:rPr lang="en-US"/>
              <a:pPr/>
              <a:t>15</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a:lnSpc>
                <a:spcPct val="80000"/>
              </a:lnSpc>
              <a:buClr>
                <a:srgbClr val="C00000"/>
              </a:buClr>
              <a:buSzPct val="65000"/>
              <a:buFont typeface="Wingdings" pitchFamily="2" charset="2"/>
              <a:buChar char="Ø"/>
            </a:pPr>
            <a:r>
              <a:rPr lang="en-US" sz="2800" dirty="0" smtClean="0"/>
              <a:t> </a:t>
            </a:r>
            <a:endParaRPr lang="en-US" dirty="0" smtClean="0"/>
          </a:p>
          <a:p>
            <a:pPr eaLnBrk="1" hangingPunct="1">
              <a:lnSpc>
                <a:spcPct val="80000"/>
              </a:lnSpc>
            </a:pPr>
            <a:endParaRPr lang="en-US" sz="2800" dirty="0" smtClean="0">
              <a:cs typeface="Arial" charset="0"/>
            </a:endParaRPr>
          </a:p>
          <a:p>
            <a:pPr eaLnBrk="1" hangingPunct="1">
              <a:lnSpc>
                <a:spcPct val="80000"/>
              </a:lnSpc>
            </a:pPr>
            <a:endParaRPr lang="en-US" sz="2800" dirty="0" smtClean="0">
              <a:cs typeface="Arial" charset="0"/>
            </a:endParaRPr>
          </a:p>
          <a:p>
            <a:pPr eaLnBrk="1" hangingPunct="1"/>
            <a:endParaRPr lang="en-US" sz="1800" b="1" dirty="0" smtClean="0"/>
          </a:p>
          <a:p>
            <a:pPr eaLnBrk="1" hangingPunct="1"/>
            <a:endParaRPr lang="en-US" sz="1800" b="1" dirty="0" smtClean="0"/>
          </a:p>
        </p:txBody>
      </p:sp>
      <p:sp>
        <p:nvSpPr>
          <p:cNvPr id="71685"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A28546D7-0CC8-4A76-BB46-E9D9349E8B8C}" type="slidenum">
              <a:rPr lang="en-US"/>
              <a:pPr/>
              <a:t>16</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en-US" sz="1800" b="1" dirty="0" smtClean="0"/>
          </a:p>
          <a:p>
            <a:pPr eaLnBrk="1" hangingPunct="1"/>
            <a:endParaRPr lang="en-US" sz="1800" b="1" dirty="0" smtClean="0"/>
          </a:p>
        </p:txBody>
      </p:sp>
      <p:sp>
        <p:nvSpPr>
          <p:cNvPr id="71685"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F1F275C4-DEB2-44B8-8007-9208334F2C7D}" type="slidenum">
              <a:rPr lang="en-US"/>
              <a:pPr/>
              <a:t>17</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16B6BCCC-2D26-4E78-8FE3-7DAF10C66A99}" type="slidenum">
              <a:rPr lang="en-US"/>
              <a:pPr/>
              <a:t>18</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en-US" sz="1800" b="1" dirty="0" smtClean="0"/>
          </a:p>
          <a:p>
            <a:pPr eaLnBrk="1" hangingPunct="1"/>
            <a:endParaRPr lang="en-US" sz="1800" b="1" dirty="0" smtClean="0"/>
          </a:p>
        </p:txBody>
      </p:sp>
      <p:sp>
        <p:nvSpPr>
          <p:cNvPr id="76805"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D4D8D7C8-CF27-4138-B066-952BC288F951}" type="slidenum">
              <a:rPr lang="en-US"/>
              <a:pPr/>
              <a:t>19</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F1F275C4-DEB2-44B8-8007-9208334F2C7D}" type="slidenum">
              <a:rPr lang="en-US"/>
              <a:pPr/>
              <a:t>2</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66C4F6AD-9630-45E8-8649-9C634A7CE0F8}" type="slidenum">
              <a:rPr lang="en-US"/>
              <a:pPr/>
              <a:t>20</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en-US" sz="1800" b="1" dirty="0" smtClean="0"/>
          </a:p>
          <a:p>
            <a:pPr eaLnBrk="1" hangingPunct="1"/>
            <a:endParaRPr lang="en-US" sz="1800" b="1" dirty="0" smtClean="0"/>
          </a:p>
        </p:txBody>
      </p:sp>
      <p:sp>
        <p:nvSpPr>
          <p:cNvPr id="80901"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CEC4AC2A-5D32-46D3-99AC-37DDED5F6CF9}" type="slidenum">
              <a:rPr lang="en-US"/>
              <a:pPr/>
              <a:t>21</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r>
              <a:rPr lang="en-US" dirty="0" smtClean="0"/>
              <a:t>Five strategic goals, here are three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66C4F6AD-9630-45E8-8649-9C634A7CE0F8}" type="slidenum">
              <a:rPr lang="en-US"/>
              <a:pPr/>
              <a:t>22</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en-US" sz="1800" b="1" dirty="0" smtClean="0"/>
          </a:p>
          <a:p>
            <a:pPr eaLnBrk="1" hangingPunct="1"/>
            <a:endParaRPr lang="en-US" sz="1800" b="1" dirty="0" smtClean="0"/>
          </a:p>
        </p:txBody>
      </p:sp>
      <p:sp>
        <p:nvSpPr>
          <p:cNvPr id="80901"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74E7CFEF-421C-4A39-98F8-527D55407EA6}" type="slidenum">
              <a:rPr lang="en-US"/>
              <a:pPr/>
              <a:t>23</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74E7CFEF-421C-4A39-98F8-527D55407EA6}" type="slidenum">
              <a:rPr lang="en-US"/>
              <a:pPr/>
              <a:t>24</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74E7CFEF-421C-4A39-98F8-527D55407EA6}" type="slidenum">
              <a:rPr lang="en-US"/>
              <a:pPr/>
              <a:t>25</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72354022-AD0B-447C-8CA5-C2CD9E90EC3F}" type="slidenum">
              <a:rPr lang="en-US"/>
              <a:pPr/>
              <a:t>26</a:t>
            </a:fld>
            <a:endParaRPr 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lnSpc>
                <a:spcPct val="90000"/>
              </a:lnSpc>
              <a:buClr>
                <a:srgbClr val="C00000"/>
              </a:buClr>
              <a:buSzPct val="65000"/>
              <a:buFont typeface="Wingdings" pitchFamily="2" charset="2"/>
              <a:buNone/>
              <a:defRPr/>
            </a:pPr>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72354022-AD0B-447C-8CA5-C2CD9E90EC3F}" type="slidenum">
              <a:rPr lang="en-US"/>
              <a:pPr/>
              <a:t>27</a:t>
            </a:fld>
            <a:endParaRPr 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lnSpc>
                <a:spcPct val="90000"/>
              </a:lnSpc>
              <a:buClr>
                <a:srgbClr val="C00000"/>
              </a:buClr>
              <a:buSzPct val="65000"/>
              <a:buFont typeface="Wingdings" pitchFamily="2" charset="2"/>
              <a:buNone/>
              <a:defRPr/>
            </a:pPr>
            <a:endParaRPr 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72354022-AD0B-447C-8CA5-C2CD9E90EC3F}" type="slidenum">
              <a:rPr lang="en-US"/>
              <a:pPr/>
              <a:t>28</a:t>
            </a:fld>
            <a:endParaRPr 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lnSpc>
                <a:spcPct val="90000"/>
              </a:lnSpc>
              <a:buClr>
                <a:srgbClr val="C00000"/>
              </a:buClr>
              <a:buSzPct val="65000"/>
              <a:buFont typeface="Wingdings" pitchFamily="2" charset="2"/>
              <a:buNone/>
              <a:defRPr/>
            </a:pPr>
            <a:endParaRPr 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F1F275C4-DEB2-44B8-8007-9208334F2C7D}" type="slidenum">
              <a:rPr lang="en-US"/>
              <a:pPr/>
              <a:t>29</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F1F275C4-DEB2-44B8-8007-9208334F2C7D}" type="slidenum">
              <a:rPr lang="en-US"/>
              <a:pPr/>
              <a:t>3</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BF7B78D0-8615-4E6D-A653-2DD81F9F6FF0}" type="slidenum">
              <a:rPr lang="en-US"/>
              <a:pPr/>
              <a:t>30</a:t>
            </a:fld>
            <a:endParaRPr 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eaLnBrk="1" hangingPunct="1"/>
            <a:endParaRPr lang="en-US" sz="1800" b="1" dirty="0" smtClean="0"/>
          </a:p>
          <a:p>
            <a:pPr eaLnBrk="1" hangingPunct="1"/>
            <a:endParaRPr lang="en-US" sz="1800" b="1" dirty="0" smtClean="0"/>
          </a:p>
        </p:txBody>
      </p:sp>
      <p:sp>
        <p:nvSpPr>
          <p:cNvPr id="88069"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ECA43008-41EE-4F41-BFC1-924A8B5EA923}" type="slidenum">
              <a:rPr lang="en-US"/>
              <a:pPr/>
              <a:t>31</a:t>
            </a:fld>
            <a:endParaRPr 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endParaRPr lang="en-US" sz="1800" b="1" dirty="0" smtClean="0"/>
          </a:p>
        </p:txBody>
      </p:sp>
      <p:sp>
        <p:nvSpPr>
          <p:cNvPr id="90117"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ECA43008-41EE-4F41-BFC1-924A8B5EA923}" type="slidenum">
              <a:rPr lang="en-US"/>
              <a:pPr/>
              <a:t>32</a:t>
            </a:fld>
            <a:endParaRPr 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buFont typeface="Arial" pitchFamily="34" charset="0"/>
              <a:buNone/>
            </a:pPr>
            <a:endParaRPr lang="en-US" sz="1800" b="1" dirty="0" smtClean="0"/>
          </a:p>
        </p:txBody>
      </p:sp>
      <p:sp>
        <p:nvSpPr>
          <p:cNvPr id="90117"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ECA43008-41EE-4F41-BFC1-924A8B5EA923}" type="slidenum">
              <a:rPr lang="en-US"/>
              <a:pPr/>
              <a:t>33</a:t>
            </a:fld>
            <a:endParaRPr 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buFont typeface="Arial" pitchFamily="34" charset="0"/>
              <a:buNone/>
            </a:pPr>
            <a:endParaRPr lang="en-US" sz="1800" b="1" dirty="0" smtClean="0"/>
          </a:p>
        </p:txBody>
      </p:sp>
      <p:sp>
        <p:nvSpPr>
          <p:cNvPr id="90117"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F1F275C4-DEB2-44B8-8007-9208334F2C7D}" type="slidenum">
              <a:rPr lang="en-US"/>
              <a:pPr/>
              <a:t>34</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6441657F-E628-40F7-A7A6-5C4726B2FF67}" type="slidenum">
              <a:rPr lang="en-US"/>
              <a:pPr/>
              <a:t>35</a:t>
            </a:fld>
            <a:endParaRPr lang="en-US"/>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en-US" sz="1800" b="1" dirty="0" smtClean="0"/>
          </a:p>
        </p:txBody>
      </p:sp>
      <p:sp>
        <p:nvSpPr>
          <p:cNvPr id="91141"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9D4804AA-6A3E-42CA-8E23-D9BA897FBCE4}" type="slidenum">
              <a:rPr lang="en-US"/>
              <a:pPr/>
              <a:t>36</a:t>
            </a:fld>
            <a:endParaRPr 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en-US" sz="1800" b="1" dirty="0" smtClean="0"/>
          </a:p>
          <a:p>
            <a:pPr eaLnBrk="1" hangingPunct="1"/>
            <a:endParaRPr lang="en-US" sz="1800" b="1" dirty="0" smtClean="0"/>
          </a:p>
        </p:txBody>
      </p:sp>
      <p:sp>
        <p:nvSpPr>
          <p:cNvPr id="92165"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9330712"/>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lvl="1">
                        <a:lnSpc>
                          <a:spcPct val="80000"/>
                        </a:lnSpc>
                        <a:buClr>
                          <a:srgbClr val="C00000"/>
                        </a:buClr>
                        <a:buSzPct val="75000"/>
                        <a:buNone/>
                      </a:pPr>
                      <a:r>
                        <a:rPr lang="en-US" sz="3000" dirty="0" smtClean="0"/>
                        <a:t>(Picture here of person thinking with a light bulb above to show it’s only an idea)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9D4804AA-6A3E-42CA-8E23-D9BA897FBCE4}" type="slidenum">
              <a:rPr lang="en-US"/>
              <a:pPr/>
              <a:t>37</a:t>
            </a:fld>
            <a:endParaRPr 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en-US" sz="1800" b="1" dirty="0" smtClean="0"/>
          </a:p>
          <a:p>
            <a:pPr eaLnBrk="1" hangingPunct="1"/>
            <a:endParaRPr lang="en-US" sz="1800" b="1" dirty="0" smtClean="0"/>
          </a:p>
        </p:txBody>
      </p:sp>
      <p:sp>
        <p:nvSpPr>
          <p:cNvPr id="92165"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A2D0CD83-4032-4504-A552-A5F2E43D9ACD}" type="slidenum">
              <a:rPr lang="en-US"/>
              <a:pPr/>
              <a:t>38</a:t>
            </a:fld>
            <a:endParaRPr lang="en-US"/>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en-US" sz="1800" b="1" dirty="0" smtClean="0"/>
          </a:p>
        </p:txBody>
      </p:sp>
      <p:sp>
        <p:nvSpPr>
          <p:cNvPr id="93189"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500388"/>
        </p:xfrm>
        <a:graphic>
          <a:graphicData uri="http://schemas.openxmlformats.org/drawingml/2006/table">
            <a:tbl>
              <a:tblPr/>
              <a:tblGrid>
                <a:gridCol w="676699"/>
                <a:gridCol w="4634653"/>
              </a:tblGrid>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A2D0CD83-4032-4504-A552-A5F2E43D9ACD}" type="slidenum">
              <a:rPr lang="en-US"/>
              <a:pPr/>
              <a:t>39</a:t>
            </a:fld>
            <a:endParaRPr lang="en-US"/>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en-US" sz="1800" b="1" dirty="0" smtClean="0"/>
          </a:p>
        </p:txBody>
      </p:sp>
      <p:sp>
        <p:nvSpPr>
          <p:cNvPr id="93189"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8141992"/>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800" dirty="0" smtClean="0">
                          <a:solidFill>
                            <a:schemeClr val="bg2">
                              <a:lumMod val="50000"/>
                            </a:schemeClr>
                          </a:solidFill>
                        </a:rPr>
                        <a:t>Change The Approach</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2828BA7D-0250-4176-A127-E50B5467E12C}" type="slidenum">
              <a:rPr lang="en-US"/>
              <a:pPr/>
              <a:t>4</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xfrm>
            <a:off x="0" y="4338320"/>
            <a:ext cx="7010400" cy="4958080"/>
          </a:xfrm>
          <a:noFill/>
          <a:ln/>
        </p:spPr>
        <p:txBody>
          <a:bodyPr/>
          <a:lstStyle/>
          <a:p>
            <a:pPr lvl="1" eaLnBrk="1" hangingPunct="1">
              <a:buClr>
                <a:srgbClr val="9E0000"/>
              </a:buClr>
              <a:buSzPct val="65000"/>
              <a:buFont typeface="Wingdings" pitchFamily="2" charset="2"/>
              <a:buNone/>
            </a:pPr>
            <a:endParaRPr lang="en-US" sz="1800" b="1" dirty="0" smtClean="0"/>
          </a:p>
          <a:p>
            <a:pPr eaLnBrk="1" hangingPunct="1"/>
            <a:endParaRPr lang="en-US" sz="1800" b="1"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9B179853-CC63-4677-8EC4-5960D86B7B1A}" type="slidenum">
              <a:rPr lang="en-US"/>
              <a:pPr/>
              <a:t>40</a:t>
            </a:fld>
            <a:endParaRPr lang="en-US"/>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endParaRPr lang="en-US" sz="1800" b="1" dirty="0" smtClean="0"/>
          </a:p>
          <a:p>
            <a:pPr eaLnBrk="1" hangingPunct="1"/>
            <a:endParaRPr lang="en-US" sz="1800" b="1" dirty="0" smtClean="0"/>
          </a:p>
        </p:txBody>
      </p:sp>
      <p:sp>
        <p:nvSpPr>
          <p:cNvPr id="95237"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9B179853-CC63-4677-8EC4-5960D86B7B1A}" type="slidenum">
              <a:rPr lang="en-US"/>
              <a:pPr/>
              <a:t>41</a:t>
            </a:fld>
            <a:endParaRPr lang="en-US"/>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endParaRPr lang="en-US" sz="1800" b="1" dirty="0" smtClean="0"/>
          </a:p>
        </p:txBody>
      </p:sp>
      <p:sp>
        <p:nvSpPr>
          <p:cNvPr id="95237"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0BF4A3D4-217A-4580-8D24-42CE8F3219BC}" type="slidenum">
              <a:rPr lang="en-US"/>
              <a:pPr/>
              <a:t>42</a:t>
            </a:fld>
            <a:endParaRPr lang="en-US"/>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en-US" sz="1800" b="1" dirty="0" smtClean="0"/>
          </a:p>
          <a:p>
            <a:pPr eaLnBrk="1" hangingPunct="1"/>
            <a:r>
              <a:rPr lang="en-US" sz="1800" b="1" dirty="0" smtClean="0">
                <a:solidFill>
                  <a:schemeClr val="tx1"/>
                </a:solidFill>
              </a:rPr>
              <a:t> </a:t>
            </a:r>
            <a:endParaRPr lang="en-US" sz="1800" b="1" dirty="0" smtClean="0"/>
          </a:p>
        </p:txBody>
      </p:sp>
      <p:sp>
        <p:nvSpPr>
          <p:cNvPr id="94213"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0CE31C86-4447-4D83-AEC4-7D1D27A47D52}" type="slidenum">
              <a:rPr lang="en-US"/>
              <a:pPr/>
              <a:t>43</a:t>
            </a:fld>
            <a:endParaRPr lang="en-US"/>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eaLnBrk="1" hangingPunct="1"/>
            <a:endParaRPr lang="en-US" sz="1800" b="1" dirty="0" smtClean="0"/>
          </a:p>
        </p:txBody>
      </p:sp>
      <p:sp>
        <p:nvSpPr>
          <p:cNvPr id="96261"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50AF72-20D1-4370-9922-2C902F1A3A38}"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50AF72-20D1-4370-9922-2C902F1A3A38}"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50AF72-20D1-4370-9922-2C902F1A3A38}"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E1D5CC1-6950-4151-B7C6-97F7990EF410}" type="slidenum">
              <a:rPr lang="en-US" smtClean="0"/>
              <a:pPr>
                <a:defRPr/>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E1D5CC1-6950-4151-B7C6-97F7990EF410}" type="slidenum">
              <a:rPr lang="en-US" smtClean="0"/>
              <a:pPr>
                <a:defRPr/>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E1D5CC1-6950-4151-B7C6-97F7990EF410}" type="slidenum">
              <a:rPr lang="en-US" smtClean="0"/>
              <a:pPr>
                <a:defRPr/>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E2AC45C4-6C26-4940-86A9-356252366BC1}" type="slidenum">
              <a:rPr lang="en-US"/>
              <a:pPr/>
              <a:t>5</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xfrm>
            <a:off x="0" y="4338320"/>
            <a:ext cx="7010400" cy="4958080"/>
          </a:xfrm>
          <a:noFill/>
          <a:ln/>
        </p:spPr>
        <p:txBody>
          <a:bodyPr/>
          <a:lstStyle/>
          <a:p>
            <a:pPr lvl="1" eaLnBrk="1" hangingPunct="1">
              <a:buClr>
                <a:srgbClr val="9E0000"/>
              </a:buClr>
              <a:buSzPct val="65000"/>
              <a:buFont typeface="Wingdings" pitchFamily="2" charset="2"/>
              <a:buNone/>
            </a:pPr>
            <a:endParaRPr lang="en-US" sz="1800" b="1" dirty="0" smtClean="0"/>
          </a:p>
          <a:p>
            <a:pPr eaLnBrk="1" hangingPunct="1"/>
            <a:endParaRPr lang="en-US" sz="1800" b="1" dirty="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E1D5CC1-6950-4151-B7C6-97F7990EF410}" type="slidenum">
              <a:rPr lang="en-US" smtClean="0"/>
              <a:pPr>
                <a:defRPr/>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E1D5CC1-6950-4151-B7C6-97F7990EF410}" type="slidenum">
              <a:rPr lang="en-US" smtClean="0"/>
              <a:pPr>
                <a:defRPr/>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F1F275C4-DEB2-44B8-8007-9208334F2C7D}" type="slidenum">
              <a:rPr lang="en-US"/>
              <a:pPr/>
              <a:t>52</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50AF72-20D1-4370-9922-2C902F1A3A38}"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94CDDCD5-9390-4CC8-BB44-471DE515C872}" type="slidenum">
              <a:rPr lang="en-US"/>
              <a:pPr/>
              <a:t>54</a:t>
            </a:fld>
            <a:endParaRPr 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eaLnBrk="1" hangingPunct="1"/>
            <a:endParaRPr lang="en-US" sz="1800" b="1" dirty="0" smtClean="0"/>
          </a:p>
          <a:p>
            <a:pPr eaLnBrk="1" hangingPunct="1"/>
            <a:r>
              <a:rPr lang="en-US" sz="1800" b="1" dirty="0" smtClean="0"/>
              <a:t> </a:t>
            </a:r>
          </a:p>
        </p:txBody>
      </p:sp>
      <p:sp>
        <p:nvSpPr>
          <p:cNvPr id="109573"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726D65E2-EDF9-42F8-AFAF-2F77685DE7EC}" type="slidenum">
              <a:rPr lang="en-US"/>
              <a:pPr/>
              <a:t>55</a:t>
            </a:fld>
            <a:endParaRPr lang="en-US"/>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pPr eaLnBrk="1" hangingPunct="1"/>
            <a:endParaRPr lang="en-US" sz="1800" b="1" dirty="0" smtClean="0"/>
          </a:p>
          <a:p>
            <a:pPr eaLnBrk="1" hangingPunct="1"/>
            <a:endParaRPr lang="en-US" sz="1800" b="1" dirty="0" smtClean="0"/>
          </a:p>
          <a:p>
            <a:pPr eaLnBrk="1" hangingPunct="1"/>
            <a:endParaRPr lang="en-US" sz="1800" b="1" dirty="0" smtClean="0"/>
          </a:p>
        </p:txBody>
      </p:sp>
      <p:sp>
        <p:nvSpPr>
          <p:cNvPr id="110597"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88E65F01-2552-43DF-B230-C798868276C9}" type="slidenum">
              <a:rPr lang="en-US"/>
              <a:pPr/>
              <a:t>56</a:t>
            </a:fld>
            <a:endParaRPr lang="en-US"/>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lvl="2" eaLnBrk="1" hangingPunct="1">
              <a:lnSpc>
                <a:spcPct val="80000"/>
              </a:lnSpc>
              <a:buFont typeface="Wingdings" pitchFamily="2" charset="2"/>
              <a:buChar char="Ø"/>
            </a:pPr>
            <a:endParaRPr lang="en-US" dirty="0" smtClean="0"/>
          </a:p>
        </p:txBody>
      </p:sp>
      <p:sp>
        <p:nvSpPr>
          <p:cNvPr id="111621"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7872244"/>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94CDDCD5-9390-4CC8-BB44-471DE515C872}" type="slidenum">
              <a:rPr lang="en-US"/>
              <a:pPr/>
              <a:t>57</a:t>
            </a:fld>
            <a:endParaRPr 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lvl="2" eaLnBrk="1" hangingPunct="1">
              <a:lnSpc>
                <a:spcPct val="80000"/>
              </a:lnSpc>
              <a:buFont typeface="Wingdings" pitchFamily="2" charset="2"/>
              <a:buChar char="Ø"/>
            </a:pPr>
            <a:endParaRPr lang="en-US" dirty="0" smtClean="0"/>
          </a:p>
          <a:p>
            <a:pPr lvl="2" eaLnBrk="1" hangingPunct="1">
              <a:lnSpc>
                <a:spcPct val="80000"/>
              </a:lnSpc>
              <a:buFont typeface="Wingdings" pitchFamily="2" charset="2"/>
              <a:buChar char="Ø"/>
            </a:pPr>
            <a:endParaRPr lang="en-US" dirty="0" smtClean="0"/>
          </a:p>
          <a:p>
            <a:pPr eaLnBrk="1" hangingPunct="1"/>
            <a:endParaRPr lang="en-US" sz="1800" b="1" dirty="0" smtClean="0"/>
          </a:p>
          <a:p>
            <a:pPr eaLnBrk="1" hangingPunct="1"/>
            <a:endParaRPr lang="en-US" sz="1800" b="1" dirty="0" smtClean="0"/>
          </a:p>
        </p:txBody>
      </p:sp>
      <p:sp>
        <p:nvSpPr>
          <p:cNvPr id="109573"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8960380"/>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REFER TO CULTURE OF OPENNESS WHEN SPEAK ABOUT SLIDE</a:t>
                      </a: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94CDDCD5-9390-4CC8-BB44-471DE515C872}" type="slidenum">
              <a:rPr lang="en-US"/>
              <a:pPr/>
              <a:t>58</a:t>
            </a:fld>
            <a:endParaRPr 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normAutofit fontScale="32500" lnSpcReduction="20000"/>
          </a:bodyPr>
          <a:lstStyle/>
          <a:p>
            <a:pPr>
              <a:lnSpc>
                <a:spcPct val="80000"/>
              </a:lnSpc>
              <a:buClr>
                <a:srgbClr val="C00000"/>
              </a:buClr>
              <a:buSzPct val="65000"/>
              <a:buFont typeface="Wingdings" pitchFamily="2" charset="2"/>
              <a:buNone/>
            </a:pPr>
            <a:endParaRPr lang="en-US" sz="2800" dirty="0" smtClean="0"/>
          </a:p>
          <a:p>
            <a:pPr>
              <a:lnSpc>
                <a:spcPct val="80000"/>
              </a:lnSpc>
              <a:buClr>
                <a:srgbClr val="C00000"/>
              </a:buClr>
              <a:buSzPct val="65000"/>
              <a:buFont typeface="Wingdings" pitchFamily="2" charset="2"/>
              <a:buChar char="Ø"/>
            </a:pPr>
            <a:endParaRPr lang="en-US" sz="2800" dirty="0" smtClean="0"/>
          </a:p>
          <a:p>
            <a:pPr>
              <a:lnSpc>
                <a:spcPct val="80000"/>
              </a:lnSpc>
              <a:buClr>
                <a:srgbClr val="C00000"/>
              </a:buClr>
              <a:buSzPct val="65000"/>
              <a:buFont typeface="Wingdings" pitchFamily="2" charset="2"/>
              <a:buChar char="Ø"/>
            </a:pPr>
            <a:endParaRPr lang="en-US" sz="2800" dirty="0" smtClean="0"/>
          </a:p>
          <a:p>
            <a:pPr>
              <a:lnSpc>
                <a:spcPct val="80000"/>
              </a:lnSpc>
              <a:buClr>
                <a:srgbClr val="C00000"/>
              </a:buClr>
              <a:buSzPct val="65000"/>
              <a:buFont typeface="Wingdings" pitchFamily="2" charset="2"/>
              <a:buChar char="Ø"/>
            </a:pPr>
            <a:endParaRPr lang="en-US" sz="2800" dirty="0" smtClean="0"/>
          </a:p>
          <a:p>
            <a:pPr>
              <a:lnSpc>
                <a:spcPct val="80000"/>
              </a:lnSpc>
              <a:buClr>
                <a:srgbClr val="C00000"/>
              </a:buClr>
              <a:buSzPct val="65000"/>
              <a:buFont typeface="Wingdings" pitchFamily="2" charset="2"/>
              <a:buChar char="Ø"/>
            </a:pPr>
            <a:endParaRPr lang="en-US" sz="2800" dirty="0" smtClean="0"/>
          </a:p>
          <a:p>
            <a:pPr>
              <a:lnSpc>
                <a:spcPct val="80000"/>
              </a:lnSpc>
              <a:buClr>
                <a:srgbClr val="C00000"/>
              </a:buClr>
              <a:buSzPct val="65000"/>
              <a:buFont typeface="Wingdings" pitchFamily="2" charset="2"/>
              <a:buChar char="Ø"/>
            </a:pPr>
            <a:endParaRPr lang="en-US" sz="2800" dirty="0" smtClean="0"/>
          </a:p>
          <a:p>
            <a:pPr>
              <a:lnSpc>
                <a:spcPct val="80000"/>
              </a:lnSpc>
              <a:buClr>
                <a:srgbClr val="C00000"/>
              </a:buClr>
              <a:buSzPct val="65000"/>
              <a:buFont typeface="Wingdings" pitchFamily="2" charset="2"/>
              <a:buChar char="Ø"/>
            </a:pPr>
            <a:r>
              <a:rPr lang="en-US" sz="2800" dirty="0" smtClean="0"/>
              <a:t>Next 6 months</a:t>
            </a:r>
          </a:p>
          <a:p>
            <a:pPr lvl="1">
              <a:lnSpc>
                <a:spcPct val="80000"/>
              </a:lnSpc>
              <a:buClr>
                <a:srgbClr val="C00000"/>
              </a:buClr>
              <a:buSzPct val="65000"/>
              <a:buFont typeface="Wingdings" pitchFamily="2" charset="2"/>
              <a:buChar char="Ø"/>
            </a:pPr>
            <a:r>
              <a:rPr lang="en-US" sz="2800" dirty="0" smtClean="0"/>
              <a:t>ETSC – conversations are different</a:t>
            </a:r>
          </a:p>
          <a:p>
            <a:pPr lvl="1">
              <a:lnSpc>
                <a:spcPct val="80000"/>
              </a:lnSpc>
              <a:buClr>
                <a:srgbClr val="C00000"/>
              </a:buClr>
              <a:buFont typeface="Wingdings" pitchFamily="2" charset="2"/>
              <a:buChar char="Ø"/>
            </a:pPr>
            <a:r>
              <a:rPr lang="en-US" sz="2800" dirty="0" smtClean="0"/>
              <a:t>Proactive instead of reactive</a:t>
            </a:r>
          </a:p>
          <a:p>
            <a:pPr lvl="1">
              <a:lnSpc>
                <a:spcPct val="80000"/>
              </a:lnSpc>
              <a:buClr>
                <a:srgbClr val="C00000"/>
              </a:buClr>
              <a:buFont typeface="Wingdings" pitchFamily="2" charset="2"/>
              <a:buChar char="Ø"/>
            </a:pPr>
            <a:r>
              <a:rPr lang="en-US" sz="2800" dirty="0" smtClean="0"/>
              <a:t>Come back next year! </a:t>
            </a:r>
          </a:p>
          <a:p>
            <a:pPr lvl="1">
              <a:lnSpc>
                <a:spcPct val="80000"/>
              </a:lnSpc>
              <a:buClr>
                <a:srgbClr val="C00000"/>
              </a:buClr>
              <a:buFont typeface="Wingdings" pitchFamily="2" charset="2"/>
              <a:buChar char="Ø"/>
            </a:pPr>
            <a:r>
              <a:rPr lang="en-US" sz="2800" dirty="0" smtClean="0"/>
              <a:t>Gradual shift (large ship; collage about higher </a:t>
            </a:r>
            <a:r>
              <a:rPr lang="en-US" sz="2800" dirty="0" err="1" smtClean="0"/>
              <a:t>ed</a:t>
            </a:r>
            <a:r>
              <a:rPr lang="en-US" sz="2800" dirty="0" smtClean="0"/>
              <a:t>)</a:t>
            </a:r>
          </a:p>
          <a:p>
            <a:pPr eaLnBrk="1" hangingPunct="1"/>
            <a:endParaRPr lang="en-US" sz="1800" b="1" dirty="0" smtClean="0"/>
          </a:p>
          <a:p>
            <a:pPr eaLnBrk="1" hangingPunct="1"/>
            <a:endParaRPr lang="en-US" sz="1800" b="1" dirty="0" smtClean="0"/>
          </a:p>
        </p:txBody>
      </p:sp>
      <p:sp>
        <p:nvSpPr>
          <p:cNvPr id="109573" name="Text Box 4"/>
          <p:cNvSpPr txBox="1">
            <a:spLocks noChangeArrowheads="1"/>
          </p:cNvSpPr>
          <p:nvPr/>
        </p:nvSpPr>
        <p:spPr bwMode="auto">
          <a:xfrm>
            <a:off x="1479974" y="4803140"/>
            <a:ext cx="4050453" cy="372825"/>
          </a:xfrm>
          <a:prstGeom prst="rect">
            <a:avLst/>
          </a:prstGeom>
          <a:noFill/>
          <a:ln w="9525">
            <a:noFill/>
            <a:miter lim="800000"/>
            <a:headEnd/>
            <a:tailEnd/>
          </a:ln>
        </p:spPr>
        <p:txBody>
          <a:bodyPr lIns="93177" tIns="46589" rIns="93177" bIns="46589">
            <a:spAutoFit/>
          </a:bodyPr>
          <a:lstStyle/>
          <a:p>
            <a:pPr>
              <a:spcBef>
                <a:spcPct val="50000"/>
              </a:spcBef>
            </a:pPr>
            <a:endParaRPr lang="en-US"/>
          </a:p>
        </p:txBody>
      </p:sp>
      <p:graphicFrame>
        <p:nvGraphicFramePr>
          <p:cNvPr id="227447" name="Group 119"/>
          <p:cNvGraphicFramePr>
            <a:graphicFrameLocks noGrp="1"/>
          </p:cNvGraphicFramePr>
          <p:nvPr/>
        </p:nvGraphicFramePr>
        <p:xfrm>
          <a:off x="1246293" y="4338320"/>
          <a:ext cx="5311352" cy="8132848"/>
        </p:xfrm>
        <a:graphic>
          <a:graphicData uri="http://schemas.openxmlformats.org/drawingml/2006/table">
            <a:tbl>
              <a:tblPr/>
              <a:tblGrid>
                <a:gridCol w="676699"/>
                <a:gridCol w="4634653"/>
              </a:tblGrid>
              <a:tr h="371856">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Project mindset – project </a:t>
                      </a:r>
                      <a:r>
                        <a:rPr kumimoji="0" lang="en-US" sz="1800" b="0" i="0" u="none" strike="noStrike" cap="none" normalizeH="0" baseline="0" dirty="0" err="1" smtClean="0">
                          <a:ln>
                            <a:noFill/>
                          </a:ln>
                          <a:solidFill>
                            <a:schemeClr val="tx1"/>
                          </a:solidFill>
                          <a:effectLst/>
                          <a:latin typeface="Arial" charset="0"/>
                        </a:rPr>
                        <a:t>identifiycation</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pri</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Identify, collect, prioritize, plan, etc -- </a:t>
                      </a: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40349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11859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cap="flat">
                      <a:noFill/>
                    </a:lnL>
                    <a:lnR cap="flat">
                      <a:noFill/>
                    </a:lnR>
                    <a:lnT>
                      <a:noFill/>
                    </a:lnT>
                    <a:lnB>
                      <a:noFill/>
                    </a:lnB>
                    <a:lnTlToBr>
                      <a:noFill/>
                    </a:lnTlToBr>
                    <a:lnBlToTr>
                      <a:noFill/>
                    </a:lnBlToTr>
                    <a:noFill/>
                  </a:tcPr>
                </a:tc>
                <a:tc hMerge="1">
                  <a:txBody>
                    <a:bodyPr/>
                    <a:lstStyle/>
                    <a:p>
                      <a:endParaRPr lang="en-US"/>
                    </a:p>
                  </a:txBody>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0">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a:noFill/>
                    </a:lnB>
                    <a:lnTlToBr>
                      <a:noFill/>
                    </a:lnTlToBr>
                    <a:lnBlToTr>
                      <a:noFill/>
                    </a:lnBlToTr>
                    <a:noFill/>
                  </a:tcPr>
                </a:tc>
              </a:tr>
              <a:tr h="3718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L="93472" marR="93472" marT="46482" marB="46482"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marL="93472" marR="93472" marT="46482" marB="46482" anchor="b"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210C1FAA-362A-4DF7-970C-9CFAB45504EF}" type="slidenum">
              <a:rPr lang="en-US"/>
              <a:pPr/>
              <a:t>59</a:t>
            </a:fld>
            <a:endParaRPr lang="en-US"/>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9620696B-86F7-4656-A79B-D2D79439E7B5}" type="slidenum">
              <a:rPr lang="en-US"/>
              <a:pPr/>
              <a:t>6</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xfrm>
            <a:off x="0" y="4338320"/>
            <a:ext cx="7010400" cy="4958080"/>
          </a:xfrm>
          <a:noFill/>
          <a:ln/>
        </p:spPr>
        <p:txBody>
          <a:bodyPr/>
          <a:lstStyle/>
          <a:p>
            <a:pPr lvl="1" eaLnBrk="1" hangingPunct="1">
              <a:buClr>
                <a:srgbClr val="9E0000"/>
              </a:buClr>
              <a:buSzPct val="65000"/>
              <a:buFont typeface="Wingdings" pitchFamily="2" charset="2"/>
              <a:buNone/>
            </a:pPr>
            <a:endParaRPr lang="en-US" sz="1800" b="1" dirty="0" smtClean="0"/>
          </a:p>
          <a:p>
            <a:pPr eaLnBrk="1" hangingPunct="1"/>
            <a:endParaRPr lang="en-US" sz="1800" b="1" dirty="0"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210C1FAA-362A-4DF7-970C-9CFAB45504EF}" type="slidenum">
              <a:rPr lang="en-US"/>
              <a:pPr/>
              <a:t>60</a:t>
            </a:fld>
            <a:endParaRPr lang="en-US"/>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66BAC53D-7437-45C2-9CB8-BCDC6A10C7D5}" type="slidenum">
              <a:rPr lang="en-US"/>
              <a:pPr/>
              <a:t>7</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xfrm>
            <a:off x="0" y="4338320"/>
            <a:ext cx="7010400" cy="4958080"/>
          </a:xfrm>
          <a:noFill/>
          <a:ln/>
        </p:spPr>
        <p:txBody>
          <a:bodyPr/>
          <a:lstStyle/>
          <a:p>
            <a:pPr marL="609600" indent="-609600" eaLnBrk="1" hangingPunct="1">
              <a:lnSpc>
                <a:spcPct val="80000"/>
              </a:lnSpc>
              <a:buClr>
                <a:srgbClr val="9E0000"/>
              </a:buClr>
              <a:buSzPct val="65000"/>
              <a:buFont typeface="Wingdings" pitchFamily="2" charset="2"/>
              <a:buNone/>
            </a:pPr>
            <a:endParaRPr lang="en-US" sz="2400" b="1"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7AB72D-D510-4A36-8042-14D4270AE436}" type="slidenum">
              <a:rPr lang="en-US"/>
              <a:pPr/>
              <a:t>8</a:t>
            </a:fld>
            <a:endParaRPr lang="en-US"/>
          </a:p>
        </p:txBody>
      </p:sp>
      <p:sp>
        <p:nvSpPr>
          <p:cNvPr id="222210" name="Rectangle 2"/>
          <p:cNvSpPr>
            <a:spLocks noGrp="1" noRot="1" noChangeAspect="1" noChangeArrowheads="1" noTextEdit="1"/>
          </p:cNvSpPr>
          <p:nvPr>
            <p:ph type="sldImg"/>
          </p:nvPr>
        </p:nvSpPr>
        <p:spPr>
          <a:ln/>
        </p:spPr>
      </p:sp>
      <p:sp>
        <p:nvSpPr>
          <p:cNvPr id="222211" name="Rectangle 3"/>
          <p:cNvSpPr>
            <a:spLocks noGrp="1" noChangeArrowheads="1"/>
          </p:cNvSpPr>
          <p:nvPr>
            <p:ph type="body" idx="1"/>
          </p:nvPr>
        </p:nvSpPr>
        <p:spPr>
          <a:xfrm>
            <a:off x="623888" y="4338638"/>
            <a:ext cx="5607050" cy="4183062"/>
          </a:xfrm>
        </p:spPr>
        <p:txBody>
          <a:bodyPr/>
          <a:lstStyle/>
          <a:p>
            <a:pPr>
              <a:buSzPct val="65000"/>
              <a:buFont typeface="Wingdings" pitchFamily="2" charset="2"/>
              <a:buNone/>
            </a:pPr>
            <a:endParaRPr lang="en-US" sz="2000" dirty="0"/>
          </a:p>
          <a:p>
            <a:endParaRPr lang="en-US" sz="1800" b="1"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66BAC53D-7437-45C2-9CB8-BCDC6A10C7D5}" type="slidenum">
              <a:rPr lang="en-US"/>
              <a:pPr/>
              <a:t>9</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xfrm>
            <a:off x="0" y="4338320"/>
            <a:ext cx="7010400" cy="4958080"/>
          </a:xfrm>
          <a:noFill/>
          <a:ln/>
        </p:spPr>
        <p:txBody>
          <a:bodyPr/>
          <a:lstStyle/>
          <a:p>
            <a:pPr marL="609600" indent="-609600" eaLnBrk="1" hangingPunct="1">
              <a:lnSpc>
                <a:spcPct val="80000"/>
              </a:lnSpc>
              <a:buClr>
                <a:srgbClr val="9E0000"/>
              </a:buClr>
              <a:buSzPct val="65000"/>
              <a:buFont typeface="Wingdings" pitchFamily="2" charset="2"/>
              <a:buNone/>
            </a:pPr>
            <a:endParaRPr lang="en-US" sz="2400" b="1" dirty="0" smtClean="0"/>
          </a:p>
          <a:p>
            <a:pPr lvl="1" eaLnBrk="1" hangingPunct="1">
              <a:buClr>
                <a:srgbClr val="9E0000"/>
              </a:buClr>
              <a:buSzPct val="65000"/>
              <a:buFont typeface="Wingdings" pitchFamily="2" charset="2"/>
              <a:buNone/>
            </a:pPr>
            <a:endParaRPr lang="en-US" sz="1800" b="1" dirty="0" smtClean="0"/>
          </a:p>
          <a:p>
            <a:pPr eaLnBrk="1" hangingPunct="1"/>
            <a:endParaRPr lang="en-US" sz="1800" b="1"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FA4C543-C8BA-4D74-8A6C-41EE75AD40FD}" type="datetimeFigureOut">
              <a:rPr lang="en-US" smtClean="0"/>
              <a:pPr/>
              <a:t>4/15/2008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C4273B-1A57-4C4A-BD65-58AB261C4F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FA4C543-C8BA-4D74-8A6C-41EE75AD40FD}" type="datetimeFigureOut">
              <a:rPr lang="en-US" smtClean="0"/>
              <a:pPr/>
              <a:t>4/15/2008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5C4273B-1A57-4C4A-BD65-58AB261C4F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FA4C543-C8BA-4D74-8A6C-41EE75AD40FD}" type="datetimeFigureOut">
              <a:rPr lang="en-US" smtClean="0"/>
              <a:pPr/>
              <a:t>4/15/2008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5C4273B-1A57-4C4A-BD65-58AB261C4F0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533400"/>
            <a:ext cx="8229600" cy="5597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03101D7-C803-4E91-935F-40E214D761D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FA4C543-C8BA-4D74-8A6C-41EE75AD40FD}" type="datetimeFigureOut">
              <a:rPr lang="en-US" smtClean="0"/>
              <a:pPr/>
              <a:t>4/15/2008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5C4273B-1A57-4C4A-BD65-58AB261C4F0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FA4C543-C8BA-4D74-8A6C-41EE75AD40FD}" type="datetimeFigureOut">
              <a:rPr lang="en-US" smtClean="0"/>
              <a:pPr/>
              <a:t>4/15/2008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5C4273B-1A57-4C4A-BD65-58AB261C4F0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FA4C543-C8BA-4D74-8A6C-41EE75AD40FD}" type="datetimeFigureOut">
              <a:rPr lang="en-US" smtClean="0"/>
              <a:pPr/>
              <a:t>4/15/2008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5C4273B-1A57-4C4A-BD65-58AB261C4F0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FA4C543-C8BA-4D74-8A6C-41EE75AD40FD}" type="datetimeFigureOut">
              <a:rPr lang="en-US" smtClean="0"/>
              <a:pPr/>
              <a:t>4/15/2008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5C4273B-1A57-4C4A-BD65-58AB261C4F0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FA4C543-C8BA-4D74-8A6C-41EE75AD40FD}" type="datetimeFigureOut">
              <a:rPr lang="en-US" smtClean="0"/>
              <a:pPr/>
              <a:t>4/15/2008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5C4273B-1A57-4C4A-BD65-58AB261C4F0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FA4C543-C8BA-4D74-8A6C-41EE75AD40FD}" type="datetimeFigureOut">
              <a:rPr lang="en-US" smtClean="0"/>
              <a:pPr/>
              <a:t>4/15/2008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5C4273B-1A57-4C4A-BD65-58AB261C4F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FA4C543-C8BA-4D74-8A6C-41EE75AD40FD}" type="datetimeFigureOut">
              <a:rPr lang="en-US" smtClean="0"/>
              <a:pPr/>
              <a:t>4/15/2008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5C4273B-1A57-4C4A-BD65-58AB261C4F0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FA4C543-C8BA-4D74-8A6C-41EE75AD40FD}" type="datetimeFigureOut">
              <a:rPr lang="en-US" smtClean="0"/>
              <a:pPr/>
              <a:t>4/15/2008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C4273B-1A57-4C4A-BD65-58AB261C4F0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FA4C543-C8BA-4D74-8A6C-41EE75AD40FD}" type="datetimeFigureOut">
              <a:rPr lang="en-US" smtClean="0"/>
              <a:pPr/>
              <a:t>4/15/2008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C4273B-1A57-4C4A-BD65-58AB261C4F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 id="2147483984"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228600" y="685800"/>
            <a:ext cx="8229600" cy="2744161"/>
          </a:xfrm>
        </p:spPr>
        <p:txBody>
          <a:bodyPr>
            <a:normAutofit fontScale="90000"/>
          </a:bodyPr>
          <a:lstStyle/>
          <a:p>
            <a:pPr algn="ctr"/>
            <a:r>
              <a:rPr lang="en-US" sz="5300" dirty="0" smtClean="0">
                <a:solidFill>
                  <a:srgbClr val="C00000"/>
                </a:solidFill>
                <a:latin typeface="Times New Roman" pitchFamily="18" charset="0"/>
                <a:cs typeface="Times New Roman" pitchFamily="18" charset="0"/>
              </a:rPr>
              <a:t>Technology Projects: </a:t>
            </a:r>
            <a:br>
              <a:rPr lang="en-US" sz="5300" dirty="0" smtClean="0">
                <a:solidFill>
                  <a:srgbClr val="C00000"/>
                </a:solidFill>
                <a:latin typeface="Times New Roman" pitchFamily="18" charset="0"/>
                <a:cs typeface="Times New Roman" pitchFamily="18" charset="0"/>
              </a:rPr>
            </a:br>
            <a:r>
              <a:rPr lang="en-US" sz="5300" dirty="0" smtClean="0">
                <a:solidFill>
                  <a:srgbClr val="C00000"/>
                </a:solidFill>
                <a:latin typeface="Times New Roman" pitchFamily="18" charset="0"/>
                <a:cs typeface="Times New Roman" pitchFamily="18" charset="0"/>
              </a:rPr>
              <a:t>Here, There and Everywhere!</a:t>
            </a:r>
            <a:r>
              <a:rPr lang="en-US" dirty="0" smtClean="0">
                <a:solidFill>
                  <a:srgbClr val="C00000"/>
                </a:solidFill>
              </a:rPr>
              <a:t/>
            </a:r>
            <a:br>
              <a:rPr lang="en-US" dirty="0" smtClean="0">
                <a:solidFill>
                  <a:srgbClr val="C00000"/>
                </a:solidFill>
              </a:rPr>
            </a:br>
            <a:endParaRPr lang="en-US" dirty="0">
              <a:solidFill>
                <a:srgbClr val="C00000"/>
              </a:solidFill>
            </a:endParaRPr>
          </a:p>
        </p:txBody>
      </p:sp>
      <p:sp>
        <p:nvSpPr>
          <p:cNvPr id="7" name="Subtitle 6"/>
          <p:cNvSpPr>
            <a:spLocks noGrp="1"/>
          </p:cNvSpPr>
          <p:nvPr>
            <p:ph type="subTitle" idx="1"/>
          </p:nvPr>
        </p:nvSpPr>
        <p:spPr>
          <a:xfrm>
            <a:off x="304800" y="3352800"/>
            <a:ext cx="8305800" cy="1199704"/>
          </a:xfrm>
        </p:spPr>
        <p:txBody>
          <a:bodyPr>
            <a:noAutofit/>
          </a:bodyPr>
          <a:lstStyle/>
          <a:p>
            <a:r>
              <a:rPr lang="en-US" sz="2100" b="1" dirty="0" smtClean="0">
                <a:latin typeface="Arial" pitchFamily="34" charset="0"/>
                <a:cs typeface="Arial" pitchFamily="34" charset="0"/>
              </a:rPr>
              <a:t>Hilary J. Baker </a:t>
            </a:r>
            <a:r>
              <a:rPr lang="en-US" sz="2100" dirty="0" smtClean="0">
                <a:latin typeface="Arial" pitchFamily="34" charset="0"/>
                <a:cs typeface="Arial" pitchFamily="34" charset="0"/>
              </a:rPr>
              <a:t>Vice President for IT/CIO</a:t>
            </a:r>
          </a:p>
          <a:p>
            <a:r>
              <a:rPr lang="en-US" sz="2100" dirty="0" smtClean="0">
                <a:latin typeface="Arial" pitchFamily="34" charset="0"/>
                <a:cs typeface="Arial" pitchFamily="34" charset="0"/>
              </a:rPr>
              <a:t>  </a:t>
            </a:r>
            <a:r>
              <a:rPr lang="en-US" sz="2100" b="1" dirty="0" smtClean="0">
                <a:latin typeface="Arial" pitchFamily="34" charset="0"/>
                <a:cs typeface="Arial" pitchFamily="34" charset="0"/>
              </a:rPr>
              <a:t>Christopher Xanthos</a:t>
            </a:r>
            <a:r>
              <a:rPr lang="en-US" sz="2100" dirty="0" smtClean="0">
                <a:latin typeface="Arial" pitchFamily="34" charset="0"/>
                <a:cs typeface="Arial" pitchFamily="34" charset="0"/>
              </a:rPr>
              <a:t>, Senior Director, Project Management Office</a:t>
            </a:r>
          </a:p>
          <a:p>
            <a:r>
              <a:rPr lang="en-US" sz="2100" dirty="0" smtClean="0">
                <a:latin typeface="Arial" pitchFamily="34" charset="0"/>
                <a:cs typeface="Arial" pitchFamily="34" charset="0"/>
              </a:rPr>
              <a:t>March 31, 2008</a:t>
            </a:r>
            <a:endParaRPr lang="en-US" sz="2100" dirty="0">
              <a:latin typeface="Arial" pitchFamily="34" charset="0"/>
              <a:cs typeface="Arial" pitchFamily="34" charset="0"/>
            </a:endParaRPr>
          </a:p>
        </p:txBody>
      </p:sp>
      <p:sp>
        <p:nvSpPr>
          <p:cNvPr id="8" name="Rectangle 7"/>
          <p:cNvSpPr/>
          <p:nvPr/>
        </p:nvSpPr>
        <p:spPr>
          <a:xfrm>
            <a:off x="1371600" y="762000"/>
            <a:ext cx="7010400" cy="861774"/>
          </a:xfrm>
          <a:prstGeom prst="rect">
            <a:avLst/>
          </a:prstGeom>
        </p:spPr>
        <p:txBody>
          <a:bodyPr wrap="square">
            <a:spAutoFit/>
          </a:bodyPr>
          <a:lstStyle/>
          <a:p>
            <a:pPr algn="ctr"/>
            <a:r>
              <a:rPr lang="en-US" sz="3200" b="1" dirty="0" smtClean="0"/>
              <a:t> </a:t>
            </a:r>
            <a:endParaRPr lang="en-US" dirty="0" smtClean="0"/>
          </a:p>
          <a:p>
            <a:pPr algn="r"/>
            <a:endParaRPr lang="en-US" dirty="0" smtClean="0"/>
          </a:p>
        </p:txBody>
      </p:sp>
      <p:pic>
        <p:nvPicPr>
          <p:cNvPr id="9" name="Picture 8" descr="CSUN-Logo-web.wmf"/>
          <p:cNvPicPr>
            <a:picLocks noChangeAspect="1"/>
          </p:cNvPicPr>
          <p:nvPr/>
        </p:nvPicPr>
        <p:blipFill>
          <a:blip r:embed="rId3"/>
          <a:stretch>
            <a:fillRect/>
          </a:stretch>
        </p:blipFill>
        <p:spPr>
          <a:xfrm>
            <a:off x="228600" y="5562600"/>
            <a:ext cx="3790950" cy="1187343"/>
          </a:xfrm>
          <a:prstGeom prst="rect">
            <a:avLst/>
          </a:prstGeom>
        </p:spPr>
      </p:pic>
      <p:sp>
        <p:nvSpPr>
          <p:cNvPr id="6" name="TextBox 5"/>
          <p:cNvSpPr txBox="1"/>
          <p:nvPr/>
        </p:nvSpPr>
        <p:spPr>
          <a:xfrm>
            <a:off x="4114800" y="5715000"/>
            <a:ext cx="4953000" cy="1015663"/>
          </a:xfrm>
          <a:prstGeom prst="rect">
            <a:avLst/>
          </a:prstGeom>
          <a:noFill/>
        </p:spPr>
        <p:txBody>
          <a:bodyPr wrap="square" rtlCol="0">
            <a:spAutoFit/>
          </a:bodyPr>
          <a:lstStyle/>
          <a:p>
            <a:r>
              <a:rPr lang="en-US" sz="1000" b="1" dirty="0" smtClean="0"/>
              <a:t>Copyright Hilary J. Baker and Christopher Xanthos, 2008.  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author(s).</a:t>
            </a:r>
            <a:endParaRPr lang="en-US" sz="1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304800"/>
            <a:ext cx="8229600" cy="685800"/>
          </a:xfrm>
        </p:spPr>
        <p:txBody>
          <a:bodyPr>
            <a:normAutofit/>
          </a:bodyPr>
          <a:lstStyle/>
          <a:p>
            <a:pPr eaLnBrk="1" hangingPunct="1"/>
            <a:r>
              <a:rPr lang="en-US" sz="3600" b="1" dirty="0" smtClean="0">
                <a:effectLst/>
                <a:latin typeface="Times New Roman" pitchFamily="18" charset="0"/>
                <a:cs typeface="Times New Roman" pitchFamily="18" charset="0"/>
              </a:rPr>
              <a:t>IT @ CSUN: New Focus </a:t>
            </a:r>
          </a:p>
        </p:txBody>
      </p:sp>
      <p:sp>
        <p:nvSpPr>
          <p:cNvPr id="8195" name="Rectangle 3"/>
          <p:cNvSpPr>
            <a:spLocks noGrp="1" noChangeArrowheads="1"/>
          </p:cNvSpPr>
          <p:nvPr>
            <p:ph type="body" idx="1"/>
          </p:nvPr>
        </p:nvSpPr>
        <p:spPr>
          <a:xfrm>
            <a:off x="381000" y="1524000"/>
            <a:ext cx="6629400" cy="2133600"/>
          </a:xfrm>
        </p:spPr>
        <p:txBody>
          <a:bodyPr/>
          <a:lstStyle/>
          <a:p>
            <a:pPr marL="609600" indent="-609600" eaLnBrk="1" hangingPunct="1">
              <a:lnSpc>
                <a:spcPct val="80000"/>
              </a:lnSpc>
              <a:buClr>
                <a:srgbClr val="9E0000"/>
              </a:buClr>
              <a:buSzPct val="65000"/>
              <a:buFont typeface="Wingdings" pitchFamily="2" charset="2"/>
              <a:buNone/>
            </a:pPr>
            <a:r>
              <a:rPr lang="en-US" sz="2400" u="sng" dirty="0" smtClean="0"/>
              <a:t> </a:t>
            </a:r>
            <a:endParaRPr lang="en-US" sz="2400" dirty="0" smtClean="0"/>
          </a:p>
          <a:p>
            <a:pPr marL="609600" indent="-609600" eaLnBrk="1" hangingPunct="1">
              <a:lnSpc>
                <a:spcPct val="80000"/>
              </a:lnSpc>
              <a:buClr>
                <a:srgbClr val="9E0000"/>
              </a:buClr>
              <a:buSzPct val="65000"/>
              <a:buFont typeface="Wingdings" pitchFamily="2" charset="2"/>
              <a:buNone/>
            </a:pPr>
            <a:endParaRPr lang="en-US" sz="2400" b="1" dirty="0" smtClean="0"/>
          </a:p>
        </p:txBody>
      </p:sp>
      <p:sp>
        <p:nvSpPr>
          <p:cNvPr id="8196" name="Text Box 4"/>
          <p:cNvSpPr txBox="1">
            <a:spLocks noChangeArrowheads="1"/>
          </p:cNvSpPr>
          <p:nvPr/>
        </p:nvSpPr>
        <p:spPr bwMode="auto">
          <a:xfrm>
            <a:off x="6308725" y="1104900"/>
            <a:ext cx="1997075" cy="366713"/>
          </a:xfrm>
          <a:prstGeom prst="rect">
            <a:avLst/>
          </a:prstGeom>
          <a:noFill/>
          <a:ln w="9525">
            <a:noFill/>
            <a:miter lim="800000"/>
            <a:headEnd/>
            <a:tailEnd/>
          </a:ln>
        </p:spPr>
        <p:txBody>
          <a:bodyPr>
            <a:spAutoFit/>
          </a:bodyPr>
          <a:lstStyle/>
          <a:p>
            <a:endParaRPr lang="en-US"/>
          </a:p>
        </p:txBody>
      </p:sp>
      <p:sp>
        <p:nvSpPr>
          <p:cNvPr id="8197" name="Rectangle 13"/>
          <p:cNvSpPr>
            <a:spLocks noChangeArrowheads="1"/>
          </p:cNvSpPr>
          <p:nvPr/>
        </p:nvSpPr>
        <p:spPr bwMode="auto">
          <a:xfrm>
            <a:off x="-76200" y="990600"/>
            <a:ext cx="5715000" cy="2133600"/>
          </a:xfrm>
          <a:prstGeom prst="rect">
            <a:avLst/>
          </a:prstGeom>
          <a:noFill/>
          <a:ln w="9525">
            <a:noFill/>
            <a:miter lim="800000"/>
            <a:headEnd/>
            <a:tailEnd/>
          </a:ln>
        </p:spPr>
        <p:txBody>
          <a:bodyPr/>
          <a:lstStyle/>
          <a:p>
            <a:pPr marL="609600" indent="-609600" eaLnBrk="1" hangingPunct="1">
              <a:lnSpc>
                <a:spcPct val="80000"/>
              </a:lnSpc>
              <a:spcBef>
                <a:spcPct val="20000"/>
              </a:spcBef>
              <a:buClr>
                <a:srgbClr val="9E0000"/>
              </a:buClr>
              <a:buSzPct val="65000"/>
              <a:buFont typeface="Wingdings" pitchFamily="2" charset="2"/>
              <a:buNone/>
            </a:pPr>
            <a:r>
              <a:rPr lang="en-US" sz="2400" dirty="0"/>
              <a:t>	</a:t>
            </a:r>
            <a:r>
              <a:rPr lang="en-US" sz="2400" b="1" dirty="0" smtClean="0">
                <a:solidFill>
                  <a:srgbClr val="C00000"/>
                </a:solidFill>
              </a:rPr>
              <a:t> </a:t>
            </a:r>
            <a:endParaRPr lang="en-US" sz="2400" b="1" dirty="0">
              <a:solidFill>
                <a:srgbClr val="C00000"/>
              </a:solidFill>
            </a:endParaRPr>
          </a:p>
          <a:p>
            <a:pPr marL="609600" indent="-609600" eaLnBrk="1" hangingPunct="1">
              <a:lnSpc>
                <a:spcPct val="80000"/>
              </a:lnSpc>
              <a:spcBef>
                <a:spcPct val="20000"/>
              </a:spcBef>
              <a:buClr>
                <a:srgbClr val="9E0000"/>
              </a:buClr>
              <a:buSzPct val="65000"/>
              <a:buFont typeface="Wingdings" pitchFamily="2" charset="2"/>
              <a:buNone/>
            </a:pPr>
            <a:endParaRPr lang="en-US" sz="1400" dirty="0"/>
          </a:p>
          <a:p>
            <a:pPr marL="609600" indent="-609600" eaLnBrk="1" hangingPunct="1">
              <a:lnSpc>
                <a:spcPct val="80000"/>
              </a:lnSpc>
              <a:spcBef>
                <a:spcPct val="20000"/>
              </a:spcBef>
              <a:buClr>
                <a:srgbClr val="9E0000"/>
              </a:buClr>
              <a:buSzPct val="65000"/>
              <a:buFont typeface="Wingdings" pitchFamily="2" charset="2"/>
              <a:buNone/>
            </a:pPr>
            <a:r>
              <a:rPr lang="en-US" sz="2800" dirty="0" smtClean="0"/>
              <a:t>	  </a:t>
            </a:r>
            <a:endParaRPr lang="en-US" sz="2800" u="sng" dirty="0" smtClean="0"/>
          </a:p>
          <a:p>
            <a:pPr marL="609600" indent="-609600" eaLnBrk="1" hangingPunct="1">
              <a:lnSpc>
                <a:spcPct val="80000"/>
              </a:lnSpc>
              <a:spcBef>
                <a:spcPct val="20000"/>
              </a:spcBef>
              <a:buClr>
                <a:srgbClr val="9E0000"/>
              </a:buClr>
              <a:buSzPct val="65000"/>
            </a:pPr>
            <a:r>
              <a:rPr lang="en-US" sz="2400" dirty="0" smtClean="0"/>
              <a:t>	</a:t>
            </a:r>
            <a:endParaRPr lang="en-US" sz="2400" dirty="0"/>
          </a:p>
        </p:txBody>
      </p:sp>
      <p:sp>
        <p:nvSpPr>
          <p:cNvPr id="10" name="TextBox 9"/>
          <p:cNvSpPr txBox="1"/>
          <p:nvPr/>
        </p:nvSpPr>
        <p:spPr>
          <a:xfrm>
            <a:off x="457200" y="1280041"/>
            <a:ext cx="8534400" cy="3447098"/>
          </a:xfrm>
          <a:prstGeom prst="rect">
            <a:avLst/>
          </a:prstGeom>
          <a:noFill/>
        </p:spPr>
        <p:txBody>
          <a:bodyPr wrap="square" rtlCol="0">
            <a:spAutoFit/>
          </a:bodyPr>
          <a:lstStyle/>
          <a:p>
            <a:pPr marL="282575" indent="-282575">
              <a:spcBef>
                <a:spcPts val="600"/>
              </a:spcBef>
              <a:spcAft>
                <a:spcPts val="600"/>
              </a:spcAft>
              <a:buClr>
                <a:srgbClr val="9E0000"/>
              </a:buClr>
              <a:buSzPct val="65000"/>
              <a:buFont typeface="Wingdings" pitchFamily="2" charset="2"/>
              <a:buChar char="Ø"/>
            </a:pPr>
            <a:r>
              <a:rPr lang="en-US" sz="2800" dirty="0" smtClean="0">
                <a:latin typeface="Times New Roman" pitchFamily="18" charset="0"/>
                <a:cs typeface="Times New Roman" pitchFamily="18" charset="0"/>
              </a:rPr>
              <a:t>Instituted IT governance</a:t>
            </a:r>
          </a:p>
          <a:p>
            <a:pPr marL="282575" indent="-282575">
              <a:spcBef>
                <a:spcPts val="600"/>
              </a:spcBef>
              <a:spcAft>
                <a:spcPts val="600"/>
              </a:spcAft>
              <a:buClr>
                <a:srgbClr val="9E0000"/>
              </a:buClr>
              <a:buSzPct val="65000"/>
              <a:buFont typeface="Wingdings" pitchFamily="2" charset="2"/>
              <a:buChar char="Ø"/>
            </a:pPr>
            <a:r>
              <a:rPr lang="en-US" sz="2800" dirty="0" smtClean="0">
                <a:latin typeface="Times New Roman" pitchFamily="18" charset="0"/>
                <a:cs typeface="Times New Roman" pitchFamily="18" charset="0"/>
              </a:rPr>
              <a:t>Created technology strategic plan</a:t>
            </a:r>
          </a:p>
          <a:p>
            <a:pPr marL="282575" indent="-282575">
              <a:spcBef>
                <a:spcPts val="600"/>
              </a:spcBef>
              <a:spcAft>
                <a:spcPts val="600"/>
              </a:spcAft>
              <a:buClr>
                <a:srgbClr val="9E0000"/>
              </a:buClr>
              <a:buSzPct val="65000"/>
              <a:buFont typeface="Wingdings" pitchFamily="2" charset="2"/>
              <a:buChar char="Ø"/>
            </a:pPr>
            <a:r>
              <a:rPr lang="en-US" sz="2800" dirty="0" smtClean="0">
                <a:latin typeface="Times New Roman" pitchFamily="18" charset="0"/>
                <a:cs typeface="Times New Roman" pitchFamily="18" charset="0"/>
              </a:rPr>
              <a:t>Restructured IT division to focus on service</a:t>
            </a:r>
          </a:p>
          <a:p>
            <a:pPr marL="282575" indent="-282575">
              <a:spcBef>
                <a:spcPts val="600"/>
              </a:spcBef>
              <a:spcAft>
                <a:spcPts val="600"/>
              </a:spcAft>
              <a:buClr>
                <a:srgbClr val="9E0000"/>
              </a:buClr>
              <a:buSzPct val="65000"/>
              <a:buFont typeface="Wingdings" pitchFamily="2" charset="2"/>
              <a:buChar char="Ø"/>
            </a:pPr>
            <a:r>
              <a:rPr lang="en-US" sz="2800" dirty="0" smtClean="0">
                <a:latin typeface="Times New Roman" pitchFamily="18" charset="0"/>
                <a:cs typeface="Times New Roman" pitchFamily="18" charset="0"/>
              </a:rPr>
              <a:t>Paradigm shift to include business process analysis</a:t>
            </a:r>
          </a:p>
          <a:p>
            <a:pPr marL="282575" indent="-282575">
              <a:spcBef>
                <a:spcPts val="600"/>
              </a:spcBef>
              <a:spcAft>
                <a:spcPts val="600"/>
              </a:spcAft>
              <a:buClr>
                <a:srgbClr val="9E0000"/>
              </a:buClr>
              <a:buSzPct val="65000"/>
              <a:buFont typeface="Wingdings" pitchFamily="2" charset="2"/>
              <a:buChar char="Ø"/>
            </a:pPr>
            <a:r>
              <a:rPr lang="en-US" sz="2800" dirty="0" smtClean="0">
                <a:latin typeface="Times New Roman" pitchFamily="18" charset="0"/>
                <a:cs typeface="Times New Roman" pitchFamily="18" charset="0"/>
              </a:rPr>
              <a:t>Develop project management </a:t>
            </a:r>
          </a:p>
          <a:p>
            <a:pPr marL="609600" indent="-609600">
              <a:spcBef>
                <a:spcPts val="600"/>
              </a:spcBef>
              <a:spcAft>
                <a:spcPts val="600"/>
              </a:spcAft>
              <a:buClr>
                <a:srgbClr val="9E0000"/>
              </a:buClr>
              <a:buSzPct val="65000"/>
            </a:pPr>
            <a:endParaRPr lang="en-US" sz="2800" dirty="0">
              <a:latin typeface="Times New Roman" pitchFamily="18" charset="0"/>
              <a:cs typeface="Times New Roman" pitchFamily="18" charset="0"/>
            </a:endParaRPr>
          </a:p>
        </p:txBody>
      </p:sp>
      <p:pic>
        <p:nvPicPr>
          <p:cNvPr id="8" name="Picture 7"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33400" y="304800"/>
            <a:ext cx="8229600" cy="1143000"/>
          </a:xfrm>
        </p:spPr>
        <p:txBody>
          <a:bodyPr>
            <a:noAutofit/>
          </a:bodyPr>
          <a:lstStyle/>
          <a:p>
            <a:pPr eaLnBrk="1" hangingPunct="1"/>
            <a:r>
              <a:rPr lang="en-US" sz="3600" b="1" dirty="0" smtClean="0">
                <a:latin typeface="Times New Roman" pitchFamily="18" charset="0"/>
                <a:cs typeface="Times New Roman" pitchFamily="18" charset="0"/>
              </a:rPr>
              <a:t>Technology Projects: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Here, There, and Everywhere!</a:t>
            </a:r>
          </a:p>
        </p:txBody>
      </p:sp>
      <p:sp>
        <p:nvSpPr>
          <p:cNvPr id="5123" name="Rectangle 3"/>
          <p:cNvSpPr>
            <a:spLocks noGrp="1" noChangeArrowheads="1"/>
          </p:cNvSpPr>
          <p:nvPr>
            <p:ph type="body" idx="1"/>
          </p:nvPr>
        </p:nvSpPr>
        <p:spPr>
          <a:xfrm>
            <a:off x="457200" y="1793875"/>
            <a:ext cx="8305800" cy="4302125"/>
          </a:xfrm>
        </p:spPr>
        <p:txBody>
          <a:bodyPr>
            <a:normAutofit/>
          </a:bodyPr>
          <a:lstStyle/>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About California State University, Northridge</a:t>
            </a:r>
          </a:p>
          <a:p>
            <a:pPr eaLnBrk="1" hangingPunct="1">
              <a:spcBef>
                <a:spcPts val="600"/>
              </a:spcBef>
              <a:buClr>
                <a:srgbClr val="C00000"/>
              </a:buClr>
              <a:buSzPct val="65000"/>
              <a:buFont typeface="Wingdings" pitchFamily="2" charset="2"/>
              <a:buChar char="Ø"/>
            </a:pPr>
            <a:r>
              <a:rPr lang="en-US" sz="2800" b="1" dirty="0" smtClean="0">
                <a:solidFill>
                  <a:srgbClr val="C00000"/>
                </a:solidFill>
                <a:latin typeface="Times New Roman" pitchFamily="18" charset="0"/>
                <a:cs typeface="Times New Roman" pitchFamily="18" charset="0"/>
              </a:rPr>
              <a:t>Projects, Projects, Everywhere!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Transforming IT: Governance &amp; Strategic Planning</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Management Office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Mindset &amp; Process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Critical Success Factors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Q&amp;A</a:t>
            </a: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04800" y="228600"/>
            <a:ext cx="8839200" cy="685800"/>
          </a:xfrm>
        </p:spPr>
        <p:txBody>
          <a:bodyPr>
            <a:noAutofit/>
          </a:bodyPr>
          <a:lstStyle/>
          <a:p>
            <a:pPr eaLnBrk="1" hangingPunct="1"/>
            <a:r>
              <a:rPr lang="en-US" sz="3200" b="1" dirty="0" smtClean="0">
                <a:solidFill>
                  <a:schemeClr val="tx1"/>
                </a:solidFill>
                <a:effectLst/>
                <a:latin typeface="Times New Roman" pitchFamily="18" charset="0"/>
                <a:cs typeface="Times New Roman" pitchFamily="18" charset="0"/>
              </a:rPr>
              <a:t>The Problem: Technology Projects Everywhere!</a:t>
            </a:r>
          </a:p>
        </p:txBody>
      </p:sp>
      <p:sp>
        <p:nvSpPr>
          <p:cNvPr id="226307" name="Rectangle 3"/>
          <p:cNvSpPr>
            <a:spLocks noGrp="1" noChangeArrowheads="1"/>
          </p:cNvSpPr>
          <p:nvPr>
            <p:ph type="body" idx="1"/>
          </p:nvPr>
        </p:nvSpPr>
        <p:spPr>
          <a:xfrm>
            <a:off x="228600" y="1219200"/>
            <a:ext cx="8305800" cy="5334000"/>
          </a:xfrm>
        </p:spPr>
        <p:txBody>
          <a:bodyPr>
            <a:normAutofit/>
          </a:bodyPr>
          <a:lstStyle/>
          <a:p>
            <a:pPr>
              <a:lnSpc>
                <a:spcPct val="120000"/>
              </a:lnSpc>
              <a:spcBef>
                <a:spcPts val="600"/>
              </a:spcBef>
              <a:spcAft>
                <a:spcPts val="600"/>
              </a:spcAft>
              <a:buClr>
                <a:srgbClr val="C00000"/>
              </a:buClr>
              <a:buSzPct val="65000"/>
              <a:buFont typeface="Wingdings" pitchFamily="2" charset="2"/>
              <a:buChar char="Ø"/>
              <a:defRPr/>
            </a:pPr>
            <a:r>
              <a:rPr lang="en-US" sz="2800" b="1" dirty="0" smtClean="0">
                <a:latin typeface="Times New Roman" pitchFamily="18" charset="0"/>
                <a:cs typeface="Times New Roman" pitchFamily="18" charset="0"/>
              </a:rPr>
              <a:t>Volume</a:t>
            </a:r>
          </a:p>
          <a:p>
            <a:pPr lvl="1">
              <a:lnSpc>
                <a:spcPct val="120000"/>
              </a:lnSpc>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Technology projects in each division and school</a:t>
            </a:r>
          </a:p>
          <a:p>
            <a:pPr lvl="1">
              <a:lnSpc>
                <a:spcPct val="120000"/>
              </a:lnSpc>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100s of projects – on different project lists</a:t>
            </a:r>
          </a:p>
          <a:p>
            <a:pPr lvl="1">
              <a:lnSpc>
                <a:spcPct val="120000"/>
              </a:lnSpc>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Project workload  </a:t>
            </a:r>
            <a:r>
              <a:rPr lang="en-US" sz="2800" b="1" dirty="0" smtClean="0">
                <a:latin typeface="Times New Roman" pitchFamily="18" charset="0"/>
                <a:cs typeface="Times New Roman" pitchFamily="18" charset="0"/>
              </a:rPr>
              <a:t>&gt; </a:t>
            </a:r>
            <a:r>
              <a:rPr lang="en-US" sz="2800" dirty="0" smtClean="0">
                <a:latin typeface="Times New Roman" pitchFamily="18" charset="0"/>
                <a:cs typeface="Times New Roman" pitchFamily="18" charset="0"/>
              </a:rPr>
              <a:t> campus resource bandwidth  </a:t>
            </a:r>
          </a:p>
          <a:p>
            <a:pPr>
              <a:lnSpc>
                <a:spcPct val="120000"/>
              </a:lnSpc>
              <a:spcBef>
                <a:spcPts val="600"/>
              </a:spcBef>
              <a:spcAft>
                <a:spcPts val="600"/>
              </a:spcAft>
              <a:buClr>
                <a:srgbClr val="C00000"/>
              </a:buClr>
              <a:buSzPct val="65000"/>
              <a:buFont typeface="Wingdings" pitchFamily="2" charset="2"/>
              <a:buChar char="Ø"/>
              <a:defRPr/>
            </a:pPr>
            <a:endParaRPr lang="en-US" sz="3000" dirty="0" smtClean="0">
              <a:latin typeface="Times New Roman" pitchFamily="18" charset="0"/>
              <a:cs typeface="Times New Roman" pitchFamily="18" charset="0"/>
            </a:endParaRPr>
          </a:p>
          <a:p>
            <a:pPr lvl="1" eaLnBrk="1" hangingPunct="1">
              <a:lnSpc>
                <a:spcPct val="80000"/>
              </a:lnSpc>
              <a:buClr>
                <a:schemeClr val="bg2"/>
              </a:buClr>
              <a:buSzPct val="65000"/>
              <a:buFont typeface="Wingdings" pitchFamily="2" charset="2"/>
              <a:buChar char="Ø"/>
              <a:defRPr/>
            </a:pPr>
            <a:endParaRPr lang="en-US" dirty="0" smtClean="0"/>
          </a:p>
          <a:p>
            <a:pPr algn="r" eaLnBrk="1" fontAlgn="b" hangingPunct="1">
              <a:lnSpc>
                <a:spcPct val="80000"/>
              </a:lnSpc>
              <a:buFont typeface="Wingdings" pitchFamily="2" charset="2"/>
              <a:buNone/>
              <a:defRPr/>
            </a:pPr>
            <a:endParaRPr lang="en-US" sz="28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04800" y="228600"/>
            <a:ext cx="8839200" cy="685800"/>
          </a:xfrm>
        </p:spPr>
        <p:txBody>
          <a:bodyPr>
            <a:noAutofit/>
          </a:bodyPr>
          <a:lstStyle/>
          <a:p>
            <a:pPr eaLnBrk="1" hangingPunct="1"/>
            <a:r>
              <a:rPr lang="en-US" sz="3200" b="1" dirty="0" smtClean="0">
                <a:solidFill>
                  <a:schemeClr val="tx1"/>
                </a:solidFill>
                <a:effectLst/>
                <a:latin typeface="Times New Roman" pitchFamily="18" charset="0"/>
                <a:cs typeface="Times New Roman" pitchFamily="18" charset="0"/>
              </a:rPr>
              <a:t>The Problem: Technology Projects Everywhere!</a:t>
            </a:r>
          </a:p>
        </p:txBody>
      </p:sp>
      <p:sp>
        <p:nvSpPr>
          <p:cNvPr id="226307" name="Rectangle 3"/>
          <p:cNvSpPr>
            <a:spLocks noGrp="1" noChangeArrowheads="1"/>
          </p:cNvSpPr>
          <p:nvPr>
            <p:ph type="body" idx="1"/>
          </p:nvPr>
        </p:nvSpPr>
        <p:spPr>
          <a:xfrm>
            <a:off x="304800" y="1219200"/>
            <a:ext cx="8686800" cy="3962400"/>
          </a:xfrm>
        </p:spPr>
        <p:txBody>
          <a:bodyPr>
            <a:normAutofit/>
          </a:bodyPr>
          <a:lstStyle/>
          <a:p>
            <a:pPr>
              <a:lnSpc>
                <a:spcPct val="120000"/>
              </a:lnSpc>
              <a:spcBef>
                <a:spcPts val="600"/>
              </a:spcBef>
              <a:spcAft>
                <a:spcPts val="600"/>
              </a:spcAft>
              <a:buClr>
                <a:srgbClr val="C00000"/>
              </a:buClr>
              <a:buSzPct val="65000"/>
              <a:buFont typeface="Wingdings" pitchFamily="2" charset="2"/>
              <a:buChar char="Ø"/>
              <a:defRPr/>
            </a:pPr>
            <a:r>
              <a:rPr lang="en-US" sz="2800" b="1" dirty="0" smtClean="0">
                <a:latin typeface="Times New Roman" pitchFamily="18" charset="0"/>
                <a:cs typeface="Times New Roman" pitchFamily="18" charset="0"/>
              </a:rPr>
              <a:t>Process </a:t>
            </a:r>
          </a:p>
          <a:p>
            <a:pPr lvl="1">
              <a:lnSpc>
                <a:spcPct val="120000"/>
              </a:lnSpc>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No process to review and approve new projects</a:t>
            </a:r>
          </a:p>
          <a:p>
            <a:pPr lvl="1">
              <a:lnSpc>
                <a:spcPct val="120000"/>
              </a:lnSpc>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No process to prioritize technology projects </a:t>
            </a:r>
          </a:p>
          <a:p>
            <a:pPr lvl="1">
              <a:lnSpc>
                <a:spcPct val="120000"/>
              </a:lnSpc>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We don’t know what we don’t know!</a:t>
            </a:r>
          </a:p>
          <a:p>
            <a:pPr lvl="1" eaLnBrk="1" hangingPunct="1">
              <a:lnSpc>
                <a:spcPct val="80000"/>
              </a:lnSpc>
              <a:buClr>
                <a:schemeClr val="bg2"/>
              </a:buClr>
              <a:buSzPct val="65000"/>
              <a:buFont typeface="Wingdings" pitchFamily="2" charset="2"/>
              <a:buChar char="Ø"/>
              <a:defRPr/>
            </a:pPr>
            <a:endParaRPr lang="en-US" dirty="0" smtClean="0"/>
          </a:p>
          <a:p>
            <a:pPr algn="r" eaLnBrk="1" fontAlgn="b" hangingPunct="1">
              <a:lnSpc>
                <a:spcPct val="80000"/>
              </a:lnSpc>
              <a:buFont typeface="Wingdings" pitchFamily="2" charset="2"/>
              <a:buNone/>
              <a:defRPr/>
            </a:pPr>
            <a:endParaRPr lang="en-US" sz="28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04800" y="304800"/>
            <a:ext cx="8839200" cy="685800"/>
          </a:xfrm>
        </p:spPr>
        <p:txBody>
          <a:bodyPr>
            <a:noAutofit/>
          </a:bodyPr>
          <a:lstStyle/>
          <a:p>
            <a:r>
              <a:rPr lang="en-US" sz="3200" dirty="0" smtClean="0">
                <a:solidFill>
                  <a:schemeClr val="tx1"/>
                </a:solidFill>
                <a:effectLst/>
                <a:latin typeface="Times New Roman" pitchFamily="18" charset="0"/>
                <a:cs typeface="Times New Roman" pitchFamily="18" charset="0"/>
              </a:rPr>
              <a:t>The Problem: Technology Projects Everywhere!</a:t>
            </a:r>
            <a:endParaRPr lang="en-US" sz="3200" b="1" dirty="0" smtClean="0">
              <a:solidFill>
                <a:schemeClr val="tx1"/>
              </a:solidFill>
              <a:effectLst/>
            </a:endParaRPr>
          </a:p>
        </p:txBody>
      </p:sp>
      <p:sp>
        <p:nvSpPr>
          <p:cNvPr id="13315" name="Rectangle 3"/>
          <p:cNvSpPr>
            <a:spLocks noGrp="1" noChangeArrowheads="1"/>
          </p:cNvSpPr>
          <p:nvPr>
            <p:ph type="body" idx="1"/>
          </p:nvPr>
        </p:nvSpPr>
        <p:spPr>
          <a:xfrm>
            <a:off x="381000" y="1295400"/>
            <a:ext cx="8534400" cy="3733800"/>
          </a:xfrm>
        </p:spPr>
        <p:txBody>
          <a:bodyPr>
            <a:normAutofit fontScale="40000" lnSpcReduction="20000"/>
          </a:bodyPr>
          <a:lstStyle/>
          <a:p>
            <a:pPr marL="231775" indent="-231775">
              <a:lnSpc>
                <a:spcPct val="120000"/>
              </a:lnSpc>
              <a:spcBef>
                <a:spcPts val="600"/>
              </a:spcBef>
              <a:spcAft>
                <a:spcPts val="600"/>
              </a:spcAft>
              <a:buClr>
                <a:srgbClr val="C00000"/>
              </a:buClr>
              <a:buSzPct val="65000"/>
              <a:buFont typeface="Wingdings" pitchFamily="2" charset="2"/>
              <a:buChar char="Ø"/>
            </a:pPr>
            <a:r>
              <a:rPr lang="en-US" sz="7000" b="1" dirty="0" smtClean="0">
                <a:latin typeface="Times New Roman" pitchFamily="18" charset="0"/>
                <a:cs typeface="Times New Roman" pitchFamily="18" charset="0"/>
              </a:rPr>
              <a:t>Planning</a:t>
            </a:r>
          </a:p>
          <a:p>
            <a:pPr marL="487807" lvl="1" indent="-231775">
              <a:lnSpc>
                <a:spcPct val="120000"/>
              </a:lnSpc>
              <a:spcBef>
                <a:spcPts val="600"/>
              </a:spcBef>
              <a:spcAft>
                <a:spcPts val="600"/>
              </a:spcAft>
              <a:buClr>
                <a:srgbClr val="C00000"/>
              </a:buClr>
              <a:buSzPct val="65000"/>
              <a:buFont typeface="Wingdings" pitchFamily="2" charset="2"/>
              <a:buChar char="Ø"/>
            </a:pPr>
            <a:r>
              <a:rPr lang="en-US" sz="7000" dirty="0" smtClean="0">
                <a:latin typeface="Times New Roman" pitchFamily="18" charset="0"/>
                <a:cs typeface="Times New Roman" pitchFamily="18" charset="0"/>
              </a:rPr>
              <a:t>Lack of definition of a project  </a:t>
            </a:r>
          </a:p>
          <a:p>
            <a:pPr marL="487807" lvl="1" indent="-231775">
              <a:lnSpc>
                <a:spcPct val="120000"/>
              </a:lnSpc>
              <a:spcBef>
                <a:spcPts val="600"/>
              </a:spcBef>
              <a:spcAft>
                <a:spcPts val="600"/>
              </a:spcAft>
              <a:buClr>
                <a:srgbClr val="C00000"/>
              </a:buClr>
              <a:buSzPct val="65000"/>
              <a:buFont typeface="Wingdings" pitchFamily="2" charset="2"/>
              <a:buChar char="Ø"/>
            </a:pPr>
            <a:r>
              <a:rPr lang="en-US" sz="7000" dirty="0" smtClean="0">
                <a:latin typeface="Times New Roman" pitchFamily="18" charset="0"/>
                <a:cs typeface="Times New Roman" pitchFamily="18" charset="0"/>
              </a:rPr>
              <a:t>Minimal visibility, collaboration, definition of problem</a:t>
            </a:r>
          </a:p>
          <a:p>
            <a:pPr marL="487807" lvl="1" indent="-231775">
              <a:lnSpc>
                <a:spcPct val="120000"/>
              </a:lnSpc>
              <a:spcBef>
                <a:spcPts val="600"/>
              </a:spcBef>
              <a:spcAft>
                <a:spcPts val="600"/>
              </a:spcAft>
              <a:buClr>
                <a:srgbClr val="C00000"/>
              </a:buClr>
              <a:buSzPct val="65000"/>
              <a:buFont typeface="Wingdings" pitchFamily="2" charset="2"/>
              <a:buChar char="Ø"/>
            </a:pPr>
            <a:r>
              <a:rPr lang="en-US" sz="7000" dirty="0" smtClean="0">
                <a:latin typeface="Times New Roman" pitchFamily="18" charset="0"/>
                <a:cs typeface="Times New Roman" pitchFamily="18" charset="0"/>
              </a:rPr>
              <a:t>Inconsistent planning</a:t>
            </a:r>
          </a:p>
          <a:p>
            <a:pPr>
              <a:lnSpc>
                <a:spcPct val="120000"/>
              </a:lnSpc>
              <a:spcBef>
                <a:spcPts val="600"/>
              </a:spcBef>
              <a:spcAft>
                <a:spcPts val="600"/>
              </a:spcAft>
              <a:buClr>
                <a:srgbClr val="C00000"/>
              </a:buClr>
              <a:buSzPct val="65000"/>
              <a:buNone/>
            </a:pPr>
            <a:endParaRPr lang="en-US" sz="10400" dirty="0" smtClean="0">
              <a:latin typeface="Times New Roman" pitchFamily="18" charset="0"/>
              <a:cs typeface="Times New Roman" pitchFamily="18" charset="0"/>
            </a:endParaRPr>
          </a:p>
          <a:p>
            <a:pPr eaLnBrk="1" hangingPunct="1">
              <a:lnSpc>
                <a:spcPct val="80000"/>
              </a:lnSpc>
            </a:pPr>
            <a:endParaRPr lang="en-US" sz="10400" dirty="0" smtClean="0">
              <a:latin typeface="Times New Roman" pitchFamily="18" charset="0"/>
              <a:cs typeface="Times New Roman" pitchFamily="18" charset="0"/>
            </a:endParaRPr>
          </a:p>
          <a:p>
            <a:pPr algn="r" eaLnBrk="1" fontAlgn="b" hangingPunct="1">
              <a:lnSpc>
                <a:spcPct val="80000"/>
              </a:lnSpc>
              <a:buFont typeface="Wingdings" pitchFamily="2" charset="2"/>
              <a:buNone/>
            </a:pPr>
            <a:r>
              <a:rPr lang="en-US" sz="2800" dirty="0" smtClean="0">
                <a:latin typeface="Times New Roman" pitchFamily="18" charset="0"/>
                <a:cs typeface="Times New Roman" pitchFamily="18" charset="0"/>
              </a:rPr>
              <a:t> </a:t>
            </a:r>
            <a:endParaRPr lang="en-US" sz="2800" b="1" dirty="0" smtClean="0">
              <a:solidFill>
                <a:srgbClr val="4D4D4D"/>
              </a:solidFill>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04800" y="228600"/>
            <a:ext cx="8839200" cy="685800"/>
          </a:xfrm>
        </p:spPr>
        <p:txBody>
          <a:bodyPr>
            <a:noAutofit/>
          </a:bodyPr>
          <a:lstStyle/>
          <a:p>
            <a:r>
              <a:rPr lang="en-US" sz="3200" dirty="0" smtClean="0">
                <a:solidFill>
                  <a:schemeClr val="tx1"/>
                </a:solidFill>
                <a:effectLst/>
                <a:latin typeface="Times New Roman" pitchFamily="18" charset="0"/>
                <a:cs typeface="Times New Roman" pitchFamily="18" charset="0"/>
              </a:rPr>
              <a:t>The Problem: Technology Projects Everywhere!</a:t>
            </a:r>
            <a:endParaRPr lang="en-US" sz="3200" b="1" dirty="0" smtClean="0">
              <a:solidFill>
                <a:schemeClr val="tx1"/>
              </a:solidFill>
              <a:effectLst/>
            </a:endParaRPr>
          </a:p>
        </p:txBody>
      </p:sp>
      <p:sp>
        <p:nvSpPr>
          <p:cNvPr id="13315" name="Rectangle 3"/>
          <p:cNvSpPr>
            <a:spLocks noGrp="1" noChangeArrowheads="1"/>
          </p:cNvSpPr>
          <p:nvPr>
            <p:ph type="body" idx="1"/>
          </p:nvPr>
        </p:nvSpPr>
        <p:spPr>
          <a:xfrm>
            <a:off x="304800" y="1219200"/>
            <a:ext cx="8763000" cy="3886200"/>
          </a:xfrm>
        </p:spPr>
        <p:txBody>
          <a:bodyPr>
            <a:noAutofit/>
          </a:bodyPr>
          <a:lstStyle/>
          <a:p>
            <a:pPr>
              <a:lnSpc>
                <a:spcPct val="120000"/>
              </a:lnSpc>
              <a:spcBef>
                <a:spcPts val="600"/>
              </a:spcBef>
              <a:spcAft>
                <a:spcPts val="600"/>
              </a:spcAft>
              <a:buClr>
                <a:srgbClr val="C00000"/>
              </a:buClr>
              <a:buSzPct val="65000"/>
              <a:buFont typeface="Wingdings" pitchFamily="2" charset="2"/>
              <a:buChar char="Ø"/>
            </a:pPr>
            <a:r>
              <a:rPr lang="en-US" sz="2800" b="1" dirty="0" smtClean="0">
                <a:latin typeface="Times New Roman" pitchFamily="18" charset="0"/>
                <a:cs typeface="Times New Roman" pitchFamily="18" charset="0"/>
              </a:rPr>
              <a:t>Resources</a:t>
            </a:r>
            <a:endParaRPr lang="en-US" sz="2800" dirty="0" smtClean="0">
              <a:latin typeface="Times New Roman" pitchFamily="18" charset="0"/>
              <a:cs typeface="Times New Roman" pitchFamily="18" charset="0"/>
            </a:endParaRPr>
          </a:p>
          <a:p>
            <a:pPr lvl="1">
              <a:lnSpc>
                <a:spcPct val="120000"/>
              </a:lnSpc>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IT division unaware of projects needing their resources</a:t>
            </a:r>
          </a:p>
          <a:p>
            <a:pPr lvl="1">
              <a:lnSpc>
                <a:spcPct val="120000"/>
              </a:lnSpc>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Duplicate projects working on solving the same problem</a:t>
            </a:r>
          </a:p>
          <a:p>
            <a:pPr lvl="1">
              <a:lnSpc>
                <a:spcPct val="120000"/>
              </a:lnSpc>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Want to make most effective use of campus budgets</a:t>
            </a:r>
            <a:endParaRPr lang="en-US" sz="2800" b="1" dirty="0" smtClean="0">
              <a:solidFill>
                <a:srgbClr val="4D4D4D"/>
              </a:solidFill>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04800" y="228600"/>
            <a:ext cx="8839200" cy="685800"/>
          </a:xfrm>
        </p:spPr>
        <p:txBody>
          <a:bodyPr>
            <a:noAutofit/>
          </a:bodyPr>
          <a:lstStyle/>
          <a:p>
            <a:r>
              <a:rPr lang="en-US" sz="3200" dirty="0" smtClean="0">
                <a:solidFill>
                  <a:schemeClr val="tx1"/>
                </a:solidFill>
                <a:effectLst/>
                <a:latin typeface="Times New Roman" pitchFamily="18" charset="0"/>
                <a:cs typeface="Times New Roman" pitchFamily="18" charset="0"/>
              </a:rPr>
              <a:t>The Problem: Technology Projects Everywhere!</a:t>
            </a:r>
            <a:endParaRPr lang="en-US" sz="3200" b="1" dirty="0" smtClean="0">
              <a:solidFill>
                <a:schemeClr val="tx1"/>
              </a:solidFill>
              <a:effectLst/>
            </a:endParaRPr>
          </a:p>
        </p:txBody>
      </p:sp>
      <p:sp>
        <p:nvSpPr>
          <p:cNvPr id="13315" name="Rectangle 3"/>
          <p:cNvSpPr>
            <a:spLocks noGrp="1" noChangeArrowheads="1"/>
          </p:cNvSpPr>
          <p:nvPr>
            <p:ph type="body" idx="1"/>
          </p:nvPr>
        </p:nvSpPr>
        <p:spPr>
          <a:xfrm>
            <a:off x="228600" y="1219200"/>
            <a:ext cx="9220200" cy="3962400"/>
          </a:xfrm>
        </p:spPr>
        <p:txBody>
          <a:bodyPr>
            <a:normAutofit fontScale="92500"/>
          </a:bodyPr>
          <a:lstStyle/>
          <a:p>
            <a:pPr>
              <a:lnSpc>
                <a:spcPct val="120000"/>
              </a:lnSpc>
              <a:spcBef>
                <a:spcPts val="600"/>
              </a:spcBef>
              <a:spcAft>
                <a:spcPts val="600"/>
              </a:spcAft>
              <a:buClr>
                <a:srgbClr val="C00000"/>
              </a:buClr>
              <a:buSzPct val="75000"/>
              <a:buFont typeface="Wingdings" pitchFamily="2" charset="2"/>
              <a:buChar char="Ø"/>
            </a:pPr>
            <a:r>
              <a:rPr lang="en-US" sz="3000" b="1" dirty="0" smtClean="0">
                <a:latin typeface="Times New Roman" pitchFamily="18" charset="0"/>
                <a:cs typeface="Times New Roman" pitchFamily="18" charset="0"/>
              </a:rPr>
              <a:t>Element of Surprise! </a:t>
            </a:r>
          </a:p>
          <a:p>
            <a:pPr lvl="1">
              <a:lnSpc>
                <a:spcPct val="120000"/>
              </a:lnSpc>
              <a:spcBef>
                <a:spcPts val="600"/>
              </a:spcBef>
              <a:spcAft>
                <a:spcPts val="600"/>
              </a:spcAft>
              <a:buClr>
                <a:srgbClr val="C00000"/>
              </a:buClr>
              <a:buSzPct val="75000"/>
              <a:buFont typeface="Wingdings" pitchFamily="2" charset="2"/>
              <a:buChar char="Ø"/>
            </a:pPr>
            <a:r>
              <a:rPr lang="en-US" sz="3000" dirty="0" smtClean="0">
                <a:latin typeface="Times New Roman" pitchFamily="18" charset="0"/>
                <a:cs typeface="Times New Roman" pitchFamily="18" charset="0"/>
              </a:rPr>
              <a:t>Impact of project on others around campus</a:t>
            </a:r>
          </a:p>
          <a:p>
            <a:pPr lvl="1">
              <a:lnSpc>
                <a:spcPct val="120000"/>
              </a:lnSpc>
              <a:spcBef>
                <a:spcPts val="600"/>
              </a:spcBef>
              <a:spcAft>
                <a:spcPts val="600"/>
              </a:spcAft>
              <a:buClr>
                <a:srgbClr val="C00000"/>
              </a:buClr>
              <a:buSzPct val="75000"/>
              <a:buFont typeface="Wingdings" pitchFamily="2" charset="2"/>
              <a:buChar char="Ø"/>
            </a:pPr>
            <a:r>
              <a:rPr lang="en-US" sz="3000" dirty="0" smtClean="0">
                <a:latin typeface="Times New Roman" pitchFamily="18" charset="0"/>
                <a:cs typeface="Times New Roman" pitchFamily="18" charset="0"/>
              </a:rPr>
              <a:t>Often little communication about project before impact</a:t>
            </a:r>
          </a:p>
          <a:p>
            <a:pPr eaLnBrk="1" hangingPunct="1">
              <a:lnSpc>
                <a:spcPct val="80000"/>
              </a:lnSpc>
            </a:pPr>
            <a:endParaRPr lang="en-US" sz="10400" dirty="0" smtClean="0">
              <a:latin typeface="Times New Roman" pitchFamily="18" charset="0"/>
              <a:cs typeface="Times New Roman" pitchFamily="18" charset="0"/>
            </a:endParaRPr>
          </a:p>
          <a:p>
            <a:pPr algn="r" eaLnBrk="1" fontAlgn="b" hangingPunct="1">
              <a:lnSpc>
                <a:spcPct val="80000"/>
              </a:lnSpc>
              <a:buFont typeface="Wingdings" pitchFamily="2" charset="2"/>
              <a:buNone/>
            </a:pPr>
            <a:r>
              <a:rPr lang="en-US" sz="2800" dirty="0" smtClean="0">
                <a:latin typeface="Times New Roman" pitchFamily="18" charset="0"/>
                <a:cs typeface="Times New Roman" pitchFamily="18" charset="0"/>
              </a:rPr>
              <a:t> </a:t>
            </a:r>
            <a:endParaRPr lang="en-US" sz="2800" b="1" dirty="0" smtClean="0">
              <a:solidFill>
                <a:srgbClr val="4D4D4D"/>
              </a:solidFill>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33400" y="304800"/>
            <a:ext cx="8229600" cy="1143000"/>
          </a:xfrm>
        </p:spPr>
        <p:txBody>
          <a:bodyPr>
            <a:noAutofit/>
          </a:bodyPr>
          <a:lstStyle/>
          <a:p>
            <a:pPr eaLnBrk="1" hangingPunct="1"/>
            <a:r>
              <a:rPr lang="en-US" sz="3600" b="1" dirty="0" smtClean="0">
                <a:latin typeface="Times New Roman" pitchFamily="18" charset="0"/>
                <a:cs typeface="Times New Roman" pitchFamily="18" charset="0"/>
              </a:rPr>
              <a:t>Technology Projects: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Here, There, and Everywhere!</a:t>
            </a:r>
          </a:p>
        </p:txBody>
      </p:sp>
      <p:sp>
        <p:nvSpPr>
          <p:cNvPr id="5123" name="Rectangle 3"/>
          <p:cNvSpPr>
            <a:spLocks noGrp="1" noChangeArrowheads="1"/>
          </p:cNvSpPr>
          <p:nvPr>
            <p:ph type="body" idx="1"/>
          </p:nvPr>
        </p:nvSpPr>
        <p:spPr>
          <a:xfrm>
            <a:off x="457200" y="1793875"/>
            <a:ext cx="8686800" cy="4302125"/>
          </a:xfrm>
        </p:spPr>
        <p:txBody>
          <a:bodyPr>
            <a:normAutofit/>
          </a:bodyPr>
          <a:lstStyle/>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About California State University, Northridge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Projects, Projects, Everywhere!</a:t>
            </a:r>
          </a:p>
          <a:p>
            <a:pPr eaLnBrk="1" hangingPunct="1">
              <a:spcBef>
                <a:spcPts val="600"/>
              </a:spcBef>
              <a:buClr>
                <a:srgbClr val="C00000"/>
              </a:buClr>
              <a:buSzPct val="65000"/>
              <a:buFont typeface="Wingdings" pitchFamily="2" charset="2"/>
              <a:buChar char="Ø"/>
            </a:pPr>
            <a:r>
              <a:rPr lang="en-US" sz="2800" b="1" dirty="0" smtClean="0">
                <a:solidFill>
                  <a:srgbClr val="C00000"/>
                </a:solidFill>
                <a:latin typeface="Times New Roman" pitchFamily="18" charset="0"/>
                <a:cs typeface="Times New Roman" pitchFamily="18" charset="0"/>
              </a:rPr>
              <a:t>Transforming IT: Governance &amp; Strategic Planning</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Management Office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Mindset &amp; Process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Critical Success Factors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Q&amp;A</a:t>
            </a: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304800"/>
            <a:ext cx="7696200" cy="685800"/>
          </a:xfrm>
        </p:spPr>
        <p:txBody>
          <a:bodyPr>
            <a:normAutofit/>
          </a:bodyPr>
          <a:lstStyle/>
          <a:p>
            <a:pPr eaLnBrk="1" hangingPunct="1"/>
            <a:r>
              <a:rPr lang="en-US" sz="3600" b="1" dirty="0" smtClean="0">
                <a:effectLst/>
                <a:latin typeface="Times New Roman" pitchFamily="18" charset="0"/>
                <a:cs typeface="Times New Roman" pitchFamily="18" charset="0"/>
              </a:rPr>
              <a:t>Transforming IT: IT Governance </a:t>
            </a:r>
          </a:p>
        </p:txBody>
      </p:sp>
      <p:sp>
        <p:nvSpPr>
          <p:cNvPr id="18435" name="Rectangle 3"/>
          <p:cNvSpPr>
            <a:spLocks noGrp="1" noChangeArrowheads="1"/>
          </p:cNvSpPr>
          <p:nvPr>
            <p:ph type="body" idx="1"/>
          </p:nvPr>
        </p:nvSpPr>
        <p:spPr>
          <a:xfrm>
            <a:off x="457200" y="1828800"/>
            <a:ext cx="8229600" cy="4876800"/>
          </a:xfrm>
        </p:spPr>
        <p:txBody>
          <a:bodyPr/>
          <a:lstStyle/>
          <a:p>
            <a:pPr lvl="1" eaLnBrk="1" hangingPunct="1">
              <a:spcBef>
                <a:spcPts val="600"/>
              </a:spcBef>
              <a:spcAft>
                <a:spcPts val="600"/>
              </a:spcAft>
              <a:buClr>
                <a:schemeClr val="bg2"/>
              </a:buClr>
              <a:buSzPct val="65000"/>
              <a:buFont typeface="Wingdings" pitchFamily="2" charset="2"/>
              <a:buChar char="Ø"/>
            </a:pPr>
            <a:r>
              <a:rPr lang="en-US" sz="2800" b="1" dirty="0" smtClean="0">
                <a:solidFill>
                  <a:srgbClr val="7030A0"/>
                </a:solidFill>
                <a:latin typeface="Times New Roman" pitchFamily="18" charset="0"/>
                <a:cs typeface="Times New Roman" pitchFamily="18" charset="0"/>
              </a:rPr>
              <a:t> </a:t>
            </a:r>
            <a:endParaRPr lang="en-US" sz="2000" dirty="0" smtClean="0"/>
          </a:p>
          <a:p>
            <a:pPr eaLnBrk="1" hangingPunct="1">
              <a:lnSpc>
                <a:spcPct val="80000"/>
              </a:lnSpc>
            </a:pPr>
            <a:endParaRPr lang="en-US" sz="2000" dirty="0" smtClean="0">
              <a:cs typeface="Arial" charset="0"/>
            </a:endParaRPr>
          </a:p>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
        <p:nvSpPr>
          <p:cNvPr id="6" name="Rectangle 5"/>
          <p:cNvSpPr/>
          <p:nvPr/>
        </p:nvSpPr>
        <p:spPr>
          <a:xfrm>
            <a:off x="3429000" y="1524000"/>
            <a:ext cx="18288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Executive Technology Steering Committee </a:t>
            </a:r>
            <a:endParaRPr lang="en-US" dirty="0">
              <a:solidFill>
                <a:schemeClr val="tx1"/>
              </a:solidFill>
            </a:endParaRPr>
          </a:p>
        </p:txBody>
      </p:sp>
      <p:sp>
        <p:nvSpPr>
          <p:cNvPr id="7" name="Rectangle 6"/>
          <p:cNvSpPr/>
          <p:nvPr/>
        </p:nvSpPr>
        <p:spPr>
          <a:xfrm>
            <a:off x="7010400" y="3276600"/>
            <a:ext cx="18288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Advisory Committee on Academic Technology</a:t>
            </a:r>
            <a:endParaRPr lang="en-US" dirty="0">
              <a:solidFill>
                <a:schemeClr val="tx1"/>
              </a:solidFill>
            </a:endParaRPr>
          </a:p>
        </p:txBody>
      </p:sp>
      <p:sp>
        <p:nvSpPr>
          <p:cNvPr id="8" name="Rectangle 7"/>
          <p:cNvSpPr/>
          <p:nvPr/>
        </p:nvSpPr>
        <p:spPr>
          <a:xfrm>
            <a:off x="4800600" y="3276600"/>
            <a:ext cx="19812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Technology Infrastructure </a:t>
            </a:r>
          </a:p>
          <a:p>
            <a:pPr algn="ctr"/>
            <a:r>
              <a:rPr lang="en-US" dirty="0" smtClean="0">
                <a:solidFill>
                  <a:schemeClr val="tx1"/>
                </a:solidFill>
              </a:rPr>
              <a:t>&amp; Services Committee</a:t>
            </a:r>
            <a:endParaRPr lang="en-US" dirty="0">
              <a:solidFill>
                <a:schemeClr val="tx1"/>
              </a:solidFill>
            </a:endParaRPr>
          </a:p>
        </p:txBody>
      </p:sp>
      <p:sp>
        <p:nvSpPr>
          <p:cNvPr id="9" name="Rectangle 8"/>
          <p:cNvSpPr/>
          <p:nvPr/>
        </p:nvSpPr>
        <p:spPr>
          <a:xfrm>
            <a:off x="2438400" y="3276600"/>
            <a:ext cx="21336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Web Communications Committee</a:t>
            </a:r>
            <a:endParaRPr lang="en-US" dirty="0">
              <a:solidFill>
                <a:schemeClr val="tx1"/>
              </a:solidFill>
            </a:endParaRPr>
          </a:p>
        </p:txBody>
      </p:sp>
      <p:sp>
        <p:nvSpPr>
          <p:cNvPr id="10" name="Rectangle 9"/>
          <p:cNvSpPr/>
          <p:nvPr/>
        </p:nvSpPr>
        <p:spPr>
          <a:xfrm>
            <a:off x="304800" y="3276600"/>
            <a:ext cx="18288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Administrative Systems Committee</a:t>
            </a:r>
            <a:endParaRPr lang="en-US" dirty="0">
              <a:solidFill>
                <a:schemeClr val="tx1"/>
              </a:solidFill>
            </a:endParaRPr>
          </a:p>
        </p:txBody>
      </p:sp>
      <p:cxnSp>
        <p:nvCxnSpPr>
          <p:cNvPr id="15" name="Elbow Connector 14"/>
          <p:cNvCxnSpPr>
            <a:stCxn id="9" idx="0"/>
            <a:endCxn id="6" idx="2"/>
          </p:cNvCxnSpPr>
          <p:nvPr/>
        </p:nvCxnSpPr>
        <p:spPr>
          <a:xfrm rot="5400000" flipH="1" flipV="1">
            <a:off x="3619500" y="2552700"/>
            <a:ext cx="609600" cy="8382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21" name="Elbow Connector 20"/>
          <p:cNvCxnSpPr>
            <a:stCxn id="8" idx="0"/>
            <a:endCxn id="6" idx="2"/>
          </p:cNvCxnSpPr>
          <p:nvPr/>
        </p:nvCxnSpPr>
        <p:spPr>
          <a:xfrm rot="16200000" flipV="1">
            <a:off x="4762500" y="2247900"/>
            <a:ext cx="609600" cy="14478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23" name="Shape 22"/>
          <p:cNvCxnSpPr>
            <a:stCxn id="7" idx="0"/>
          </p:cNvCxnSpPr>
          <p:nvPr/>
        </p:nvCxnSpPr>
        <p:spPr>
          <a:xfrm rot="16200000" flipV="1">
            <a:off x="6667500" y="2019300"/>
            <a:ext cx="304800" cy="2209800"/>
          </a:xfrm>
          <a:prstGeom prst="bentConnector2">
            <a:avLst/>
          </a:prstGeom>
        </p:spPr>
        <p:style>
          <a:lnRef idx="1">
            <a:schemeClr val="dk1"/>
          </a:lnRef>
          <a:fillRef idx="0">
            <a:schemeClr val="dk1"/>
          </a:fillRef>
          <a:effectRef idx="0">
            <a:schemeClr val="dk1"/>
          </a:effectRef>
          <a:fontRef idx="minor">
            <a:schemeClr val="tx1"/>
          </a:fontRef>
        </p:style>
      </p:cxnSp>
      <p:cxnSp>
        <p:nvCxnSpPr>
          <p:cNvPr id="25" name="Shape 24"/>
          <p:cNvCxnSpPr>
            <a:stCxn id="10" idx="0"/>
          </p:cNvCxnSpPr>
          <p:nvPr/>
        </p:nvCxnSpPr>
        <p:spPr>
          <a:xfrm rot="5400000" flipH="1" flipV="1">
            <a:off x="2209800" y="1981200"/>
            <a:ext cx="304800" cy="2286000"/>
          </a:xfrm>
          <a:prstGeom prst="bentConnector2">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33400" y="76200"/>
            <a:ext cx="8229600" cy="1143000"/>
          </a:xfrm>
        </p:spPr>
        <p:txBody>
          <a:bodyPr>
            <a:normAutofit fontScale="90000"/>
          </a:bodyPr>
          <a:lstStyle/>
          <a:p>
            <a:pPr eaLnBrk="1" hangingPunct="1"/>
            <a:r>
              <a:rPr lang="en-US" sz="3600" b="1" dirty="0" smtClean="0">
                <a:effectLst/>
                <a:latin typeface="Times New Roman" pitchFamily="18" charset="0"/>
                <a:cs typeface="Times New Roman" pitchFamily="18" charset="0"/>
              </a:rPr>
              <a:t>Transforming IT:  Strategic Planning Process</a:t>
            </a:r>
          </a:p>
        </p:txBody>
      </p:sp>
      <p:sp>
        <p:nvSpPr>
          <p:cNvPr id="20483" name="Rectangle 3"/>
          <p:cNvSpPr>
            <a:spLocks noGrp="1" noChangeArrowheads="1"/>
          </p:cNvSpPr>
          <p:nvPr>
            <p:ph type="body" idx="1"/>
          </p:nvPr>
        </p:nvSpPr>
        <p:spPr>
          <a:xfrm>
            <a:off x="457200" y="1295400"/>
            <a:ext cx="8534400" cy="3276600"/>
          </a:xfrm>
        </p:spPr>
        <p:txBody>
          <a:bodyPr>
            <a:noAutofit/>
          </a:bodyPr>
          <a:lstStyle/>
          <a:p>
            <a:pPr eaLnBrk="1" hangingPunct="1">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Implement an annual planning process integrated into the existing campus planning and budget process</a:t>
            </a:r>
          </a:p>
          <a:p>
            <a:pPr lvl="0">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Engage governance and advisory groups  </a:t>
            </a:r>
          </a:p>
          <a:p>
            <a:pPr>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Define and align IT goals with University planning priorities</a:t>
            </a:r>
          </a:p>
          <a:p>
            <a:pPr lvl="0">
              <a:spcBef>
                <a:spcPts val="600"/>
              </a:spcBef>
              <a:spcAft>
                <a:spcPts val="600"/>
              </a:spcAft>
              <a:buClr>
                <a:srgbClr val="C00000"/>
              </a:buClr>
              <a:buSzPct val="65000"/>
              <a:buNone/>
            </a:pPr>
            <a:endParaRPr lang="en-US" sz="2800" dirty="0" smtClean="0">
              <a:latin typeface="Times New Roman" pitchFamily="18" charset="0"/>
              <a:cs typeface="Times New Roman" pitchFamily="18" charset="0"/>
            </a:endParaRPr>
          </a:p>
          <a:p>
            <a:pPr eaLnBrk="1" hangingPunct="1">
              <a:spcBef>
                <a:spcPts val="600"/>
              </a:spcBef>
              <a:spcAft>
                <a:spcPts val="600"/>
              </a:spcAft>
              <a:buClr>
                <a:srgbClr val="C00000"/>
              </a:buClr>
              <a:buSzPct val="65000"/>
              <a:buFont typeface="Wingdings" pitchFamily="2" charset="2"/>
              <a:buChar char="Ø"/>
            </a:pPr>
            <a:endParaRPr lang="en-US" sz="2800" dirty="0" smtClean="0">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
        <p:nvSpPr>
          <p:cNvPr id="6" name="Rectangle 3"/>
          <p:cNvSpPr txBox="1">
            <a:spLocks noChangeArrowheads="1"/>
          </p:cNvSpPr>
          <p:nvPr/>
        </p:nvSpPr>
        <p:spPr>
          <a:xfrm>
            <a:off x="533400" y="2819400"/>
            <a:ext cx="5715000" cy="3352800"/>
          </a:xfrm>
          <a:prstGeom prst="rect">
            <a:avLst/>
          </a:prstGeom>
        </p:spPr>
        <p:txBody>
          <a:bodyPr vert="horz">
            <a:noAutofit/>
          </a:bodyPr>
          <a:lstStyle/>
          <a:p>
            <a:pPr marL="365760" marR="0" lvl="0" indent="-256032" algn="l" defTabSz="914400" rtl="0" eaLnBrk="1" fontAlgn="auto" latinLnBrk="0" hangingPunct="1">
              <a:lnSpc>
                <a:spcPct val="100000"/>
              </a:lnSpc>
              <a:spcBef>
                <a:spcPts val="600"/>
              </a:spcBef>
              <a:spcAft>
                <a:spcPts val="600"/>
              </a:spcAft>
              <a:buClr>
                <a:srgbClr val="C00000"/>
              </a:buClr>
              <a:buSzPct val="65000"/>
              <a:buFont typeface="Wingdings" pitchFamily="2" charset="2"/>
              <a:buChar char="Ø"/>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33400" y="304800"/>
            <a:ext cx="8229600" cy="1143000"/>
          </a:xfrm>
        </p:spPr>
        <p:txBody>
          <a:bodyPr>
            <a:noAutofit/>
          </a:bodyPr>
          <a:lstStyle/>
          <a:p>
            <a:pPr eaLnBrk="1" hangingPunct="1"/>
            <a:r>
              <a:rPr lang="en-US" sz="3600" b="1" dirty="0" smtClean="0">
                <a:latin typeface="Times New Roman" pitchFamily="18" charset="0"/>
                <a:cs typeface="Times New Roman" pitchFamily="18" charset="0"/>
              </a:rPr>
              <a:t>Technology Projects: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Here, There, and Everywhere!</a:t>
            </a:r>
          </a:p>
        </p:txBody>
      </p:sp>
      <p:sp>
        <p:nvSpPr>
          <p:cNvPr id="5123" name="Rectangle 3"/>
          <p:cNvSpPr>
            <a:spLocks noGrp="1" noChangeArrowheads="1"/>
          </p:cNvSpPr>
          <p:nvPr>
            <p:ph type="body" idx="1"/>
          </p:nvPr>
        </p:nvSpPr>
        <p:spPr>
          <a:xfrm>
            <a:off x="457200" y="1793875"/>
            <a:ext cx="8305800" cy="4302125"/>
          </a:xfrm>
        </p:spPr>
        <p:txBody>
          <a:bodyPr>
            <a:normAutofit/>
          </a:bodyPr>
          <a:lstStyle/>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About California State University, Northridge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Projects, Projects, Everywhere!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Transforming IT: Governance &amp; Strategic Planning</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Management Office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Mindset &amp; Process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Critical Success Factors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Q&amp;A</a:t>
            </a: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3400" y="381000"/>
            <a:ext cx="7696200" cy="685800"/>
          </a:xfrm>
        </p:spPr>
        <p:txBody>
          <a:bodyPr>
            <a:normAutofit/>
          </a:bodyPr>
          <a:lstStyle/>
          <a:p>
            <a:pPr eaLnBrk="1" hangingPunct="1"/>
            <a:r>
              <a:rPr lang="en-US" sz="3600" b="1" dirty="0" smtClean="0">
                <a:effectLst/>
                <a:latin typeface="Times New Roman" pitchFamily="18" charset="0"/>
                <a:cs typeface="Times New Roman" pitchFamily="18" charset="0"/>
              </a:rPr>
              <a:t>University Planning Priorities</a:t>
            </a:r>
          </a:p>
        </p:txBody>
      </p:sp>
      <p:sp>
        <p:nvSpPr>
          <p:cNvPr id="22531" name="Rectangle 3"/>
          <p:cNvSpPr>
            <a:spLocks noGrp="1" noChangeArrowheads="1"/>
          </p:cNvSpPr>
          <p:nvPr>
            <p:ph type="body" idx="1"/>
          </p:nvPr>
        </p:nvSpPr>
        <p:spPr>
          <a:xfrm>
            <a:off x="381000" y="1371600"/>
            <a:ext cx="8229600" cy="3429000"/>
          </a:xfrm>
        </p:spPr>
        <p:txBody>
          <a:bodyPr>
            <a:normAutofit fontScale="92500" lnSpcReduction="20000"/>
          </a:bodyPr>
          <a:lstStyle/>
          <a:p>
            <a:pPr fontAlgn="b">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Academic Excellence</a:t>
            </a:r>
          </a:p>
          <a:p>
            <a:pPr fontAlgn="b">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Student Engagement and Success</a:t>
            </a:r>
          </a:p>
          <a:p>
            <a:pPr fontAlgn="b">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User-friendly Business Practices</a:t>
            </a:r>
          </a:p>
          <a:p>
            <a:pPr fontAlgn="b">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Campus and Community Collaboration</a:t>
            </a:r>
          </a:p>
          <a:p>
            <a:pPr fontAlgn="b">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Resource Enhancement</a:t>
            </a:r>
          </a:p>
          <a:p>
            <a:pPr lvl="1" eaLnBrk="1" fontAlgn="b" hangingPunct="1">
              <a:lnSpc>
                <a:spcPct val="80000"/>
              </a:lnSpc>
              <a:buClr>
                <a:schemeClr val="bg2"/>
              </a:buClr>
              <a:buSzPct val="65000"/>
              <a:buFont typeface="Wingdings" pitchFamily="2" charset="2"/>
              <a:buChar char="Ø"/>
            </a:pPr>
            <a:endParaRPr lang="en-US" b="1" dirty="0" smtClean="0"/>
          </a:p>
          <a:p>
            <a:pPr lvl="1" eaLnBrk="1" fontAlgn="b" hangingPunct="1">
              <a:lnSpc>
                <a:spcPct val="80000"/>
              </a:lnSpc>
              <a:buClr>
                <a:schemeClr val="bg2"/>
              </a:buClr>
              <a:buSzPct val="65000"/>
              <a:buFont typeface="Wingdings" pitchFamily="2" charset="2"/>
              <a:buNone/>
            </a:pPr>
            <a:endParaRPr lang="en-US" dirty="0" smtClean="0"/>
          </a:p>
          <a:p>
            <a:pPr eaLnBrk="1" hangingPunct="1">
              <a:lnSpc>
                <a:spcPct val="80000"/>
              </a:lnSpc>
            </a:pPr>
            <a:endParaRPr lang="en-US" sz="2000" dirty="0" smtClean="0">
              <a:cs typeface="Arial" charset="0"/>
            </a:endParaRPr>
          </a:p>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76200"/>
            <a:ext cx="8305800" cy="1143000"/>
          </a:xfrm>
        </p:spPr>
        <p:txBody>
          <a:bodyPr>
            <a:noAutofit/>
          </a:bodyPr>
          <a:lstStyle/>
          <a:p>
            <a:pPr eaLnBrk="1" hangingPunct="1"/>
            <a:r>
              <a:rPr lang="en-US" sz="3600" b="1" dirty="0" smtClean="0">
                <a:effectLst/>
                <a:latin typeface="Times New Roman" pitchFamily="18" charset="0"/>
                <a:cs typeface="Times New Roman" pitchFamily="18" charset="0"/>
              </a:rPr>
              <a:t>Information Technology Strategic Goals</a:t>
            </a:r>
          </a:p>
        </p:txBody>
      </p:sp>
      <p:sp>
        <p:nvSpPr>
          <p:cNvPr id="23555" name="Rectangle 47"/>
          <p:cNvSpPr>
            <a:spLocks noGrp="1" noChangeArrowheads="1"/>
          </p:cNvSpPr>
          <p:nvPr>
            <p:ph type="body" idx="1"/>
          </p:nvPr>
        </p:nvSpPr>
        <p:spPr>
          <a:xfrm>
            <a:off x="228600" y="1447800"/>
            <a:ext cx="8305800" cy="4754563"/>
          </a:xfrm>
        </p:spPr>
        <p:txBody>
          <a:bodyPr>
            <a:normAutofit/>
          </a:bodyPr>
          <a:lstStyle/>
          <a:p>
            <a:pPr marL="609600" indent="-377825">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Encourage the development and adoption of the use of technology to enhance and support a learning centered environment </a:t>
            </a:r>
          </a:p>
          <a:p>
            <a:pPr marL="609600" indent="-377825" eaLnBrk="1" hangingPunct="1">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Sustain a secure, reliable and stable technology infrastructure</a:t>
            </a:r>
          </a:p>
          <a:p>
            <a:pPr marL="609600" indent="-377825" eaLnBrk="1" hangingPunct="1">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Deliver quality IT support services that are valued by the University community</a:t>
            </a: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3400" y="152400"/>
            <a:ext cx="8077200" cy="685800"/>
          </a:xfrm>
        </p:spPr>
        <p:txBody>
          <a:bodyPr>
            <a:noAutofit/>
          </a:bodyPr>
          <a:lstStyle/>
          <a:p>
            <a:r>
              <a:rPr lang="en-US" sz="3600" dirty="0" smtClean="0">
                <a:effectLst/>
                <a:latin typeface="Times New Roman" pitchFamily="18" charset="0"/>
                <a:cs typeface="Times New Roman" pitchFamily="18" charset="0"/>
              </a:rPr>
              <a:t>Technology Strategic Planning: Process</a:t>
            </a:r>
            <a:endParaRPr lang="en-US" sz="3600" b="1" dirty="0" smtClean="0">
              <a:effectLst/>
              <a:latin typeface="Times New Roman" pitchFamily="18" charset="0"/>
              <a:cs typeface="Times New Roman" pitchFamily="18" charset="0"/>
            </a:endParaRPr>
          </a:p>
        </p:txBody>
      </p:sp>
      <p:sp>
        <p:nvSpPr>
          <p:cNvPr id="22531" name="Rectangle 3"/>
          <p:cNvSpPr>
            <a:spLocks noGrp="1" noChangeArrowheads="1"/>
          </p:cNvSpPr>
          <p:nvPr>
            <p:ph type="body" idx="1"/>
          </p:nvPr>
        </p:nvSpPr>
        <p:spPr>
          <a:xfrm>
            <a:off x="457200" y="1447800"/>
            <a:ext cx="8229600" cy="4876800"/>
          </a:xfrm>
        </p:spPr>
        <p:txBody>
          <a:bodyPr/>
          <a:lstStyle/>
          <a:p>
            <a:pPr fontAlgn="b">
              <a:spcBef>
                <a:spcPts val="600"/>
              </a:spcBef>
              <a:spcAft>
                <a:spcPts val="600"/>
              </a:spcAft>
              <a:buClr>
                <a:srgbClr val="C00000"/>
              </a:buClr>
              <a:buSzPct val="65000"/>
              <a:buNone/>
            </a:pPr>
            <a:endParaRPr lang="en-US" sz="2800" dirty="0" smtClean="0">
              <a:latin typeface="Times New Roman" pitchFamily="18" charset="0"/>
              <a:cs typeface="Times New Roman" pitchFamily="18" charset="0"/>
            </a:endParaRPr>
          </a:p>
          <a:p>
            <a:pPr lvl="1" eaLnBrk="1" fontAlgn="b" hangingPunct="1">
              <a:lnSpc>
                <a:spcPct val="80000"/>
              </a:lnSpc>
              <a:buClr>
                <a:schemeClr val="bg2"/>
              </a:buClr>
              <a:buSzPct val="65000"/>
              <a:buFont typeface="Wingdings" pitchFamily="2" charset="2"/>
              <a:buChar char="Ø"/>
            </a:pPr>
            <a:endParaRPr lang="en-US" b="1" dirty="0" smtClean="0"/>
          </a:p>
          <a:p>
            <a:pPr lvl="1" eaLnBrk="1" fontAlgn="b" hangingPunct="1">
              <a:lnSpc>
                <a:spcPct val="80000"/>
              </a:lnSpc>
              <a:buClr>
                <a:schemeClr val="bg2"/>
              </a:buClr>
              <a:buSzPct val="65000"/>
              <a:buFont typeface="Wingdings" pitchFamily="2" charset="2"/>
              <a:buNone/>
            </a:pPr>
            <a:endParaRPr lang="en-US" dirty="0" smtClean="0"/>
          </a:p>
          <a:p>
            <a:pPr eaLnBrk="1" hangingPunct="1">
              <a:lnSpc>
                <a:spcPct val="80000"/>
              </a:lnSpc>
            </a:pPr>
            <a:endParaRPr lang="en-US" sz="2000" dirty="0" smtClean="0">
              <a:cs typeface="Arial" charset="0"/>
            </a:endParaRPr>
          </a:p>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
        <p:nvSpPr>
          <p:cNvPr id="6" name="Rectangle 5"/>
          <p:cNvSpPr/>
          <p:nvPr/>
        </p:nvSpPr>
        <p:spPr>
          <a:xfrm>
            <a:off x="685800" y="4038600"/>
            <a:ext cx="3657600" cy="7620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Higher Education and IT Environmental Scan</a:t>
            </a:r>
            <a:endParaRPr lang="en-US" dirty="0">
              <a:solidFill>
                <a:schemeClr val="tx1"/>
              </a:solidFill>
            </a:endParaRPr>
          </a:p>
        </p:txBody>
      </p:sp>
      <p:sp>
        <p:nvSpPr>
          <p:cNvPr id="7" name="Rectangle 6"/>
          <p:cNvSpPr/>
          <p:nvPr/>
        </p:nvSpPr>
        <p:spPr>
          <a:xfrm>
            <a:off x="457200" y="3352800"/>
            <a:ext cx="3581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System-wide CSU priorities</a:t>
            </a:r>
            <a:endParaRPr lang="en-US" dirty="0">
              <a:solidFill>
                <a:schemeClr val="tx1"/>
              </a:solidFill>
            </a:endParaRPr>
          </a:p>
        </p:txBody>
      </p:sp>
      <p:sp>
        <p:nvSpPr>
          <p:cNvPr id="8" name="Rectangle 7"/>
          <p:cNvSpPr/>
          <p:nvPr/>
        </p:nvSpPr>
        <p:spPr>
          <a:xfrm>
            <a:off x="685800" y="1219200"/>
            <a:ext cx="3657600" cy="7620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IT Governance &amp; Advisory Groups</a:t>
            </a:r>
            <a:endParaRPr lang="en-US" dirty="0">
              <a:solidFill>
                <a:schemeClr val="tx1"/>
              </a:solidFill>
            </a:endParaRPr>
          </a:p>
        </p:txBody>
      </p:sp>
      <p:sp>
        <p:nvSpPr>
          <p:cNvPr id="9" name="Rectangle 8"/>
          <p:cNvSpPr/>
          <p:nvPr/>
        </p:nvSpPr>
        <p:spPr>
          <a:xfrm>
            <a:off x="685800" y="2667000"/>
            <a:ext cx="3657600" cy="6858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CSUN University Planning Priorities</a:t>
            </a:r>
            <a:endParaRPr lang="en-US" dirty="0">
              <a:solidFill>
                <a:schemeClr val="tx1"/>
              </a:solidFill>
            </a:endParaRPr>
          </a:p>
        </p:txBody>
      </p:sp>
      <p:sp>
        <p:nvSpPr>
          <p:cNvPr id="10" name="Rectangle 9"/>
          <p:cNvSpPr/>
          <p:nvPr/>
        </p:nvSpPr>
        <p:spPr>
          <a:xfrm>
            <a:off x="381000" y="1981200"/>
            <a:ext cx="3657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CSUN College &amp; Division Priorities</a:t>
            </a:r>
            <a:endParaRPr lang="en-US" dirty="0">
              <a:solidFill>
                <a:schemeClr val="tx1"/>
              </a:solidFill>
            </a:endParaRPr>
          </a:p>
        </p:txBody>
      </p:sp>
      <p:sp>
        <p:nvSpPr>
          <p:cNvPr id="11" name="Rectangle 10"/>
          <p:cNvSpPr/>
          <p:nvPr/>
        </p:nvSpPr>
        <p:spPr>
          <a:xfrm>
            <a:off x="6629400" y="2362200"/>
            <a:ext cx="1524000" cy="83820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IT Goals</a:t>
            </a:r>
            <a:endParaRPr lang="en-US" dirty="0">
              <a:solidFill>
                <a:schemeClr val="tx1"/>
              </a:solidFill>
            </a:endParaRPr>
          </a:p>
        </p:txBody>
      </p:sp>
      <p:sp>
        <p:nvSpPr>
          <p:cNvPr id="12" name="Oval 11"/>
          <p:cNvSpPr/>
          <p:nvPr/>
        </p:nvSpPr>
        <p:spPr>
          <a:xfrm>
            <a:off x="6400800" y="5181600"/>
            <a:ext cx="2209800" cy="1371600"/>
          </a:xfrm>
          <a:prstGeom prst="ellipse">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IT Projects</a:t>
            </a:r>
            <a:endParaRPr lang="en-US" dirty="0">
              <a:solidFill>
                <a:schemeClr val="tx1"/>
              </a:solidFill>
            </a:endParaRPr>
          </a:p>
        </p:txBody>
      </p:sp>
      <p:sp>
        <p:nvSpPr>
          <p:cNvPr id="13" name="Right Arrow 12"/>
          <p:cNvSpPr/>
          <p:nvPr/>
        </p:nvSpPr>
        <p:spPr>
          <a:xfrm>
            <a:off x="4724400" y="2286000"/>
            <a:ext cx="1600200" cy="990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inform</a:t>
            </a:r>
            <a:endParaRPr lang="en-US" dirty="0">
              <a:solidFill>
                <a:schemeClr val="tx1"/>
              </a:solidFill>
            </a:endParaRPr>
          </a:p>
        </p:txBody>
      </p:sp>
      <p:sp>
        <p:nvSpPr>
          <p:cNvPr id="14" name="Right Arrow 13"/>
          <p:cNvSpPr/>
          <p:nvPr/>
        </p:nvSpPr>
        <p:spPr>
          <a:xfrm rot="5400000">
            <a:off x="6629400" y="3657600"/>
            <a:ext cx="1600200" cy="990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create</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381000" y="381000"/>
            <a:ext cx="7924800" cy="1219200"/>
          </a:xfrm>
        </p:spPr>
        <p:txBody>
          <a:bodyPr>
            <a:normAutofit fontScale="90000"/>
          </a:bodyPr>
          <a:lstStyle/>
          <a:p>
            <a:r>
              <a:rPr lang="en-US" sz="4000" b="1" dirty="0" smtClean="0">
                <a:effectLst/>
                <a:latin typeface="Times New Roman" pitchFamily="18" charset="0"/>
                <a:cs typeface="Times New Roman" pitchFamily="18" charset="0"/>
              </a:rPr>
              <a:t>Technology Project examples #1</a:t>
            </a:r>
            <a:r>
              <a:rPr lang="en-US" sz="4000" dirty="0" smtClean="0">
                <a:effectLst/>
                <a:latin typeface="Times New Roman" pitchFamily="18" charset="0"/>
                <a:cs typeface="Times New Roman" pitchFamily="18" charset="0"/>
              </a:rPr>
              <a:t>: </a:t>
            </a:r>
            <a:br>
              <a:rPr lang="en-US" sz="4000" dirty="0" smtClean="0">
                <a:effectLst/>
                <a:latin typeface="Times New Roman" pitchFamily="18" charset="0"/>
                <a:cs typeface="Times New Roman" pitchFamily="18" charset="0"/>
              </a:rPr>
            </a:br>
            <a:r>
              <a:rPr lang="en-US" sz="4000" dirty="0" smtClean="0">
                <a:effectLst/>
                <a:latin typeface="Times New Roman" pitchFamily="18" charset="0"/>
                <a:cs typeface="Times New Roman" pitchFamily="18" charset="0"/>
              </a:rPr>
              <a:t>Smart Classroom enhancements</a:t>
            </a:r>
            <a:r>
              <a:rPr lang="en-US" sz="3600" dirty="0" smtClean="0">
                <a:effectLst/>
                <a:latin typeface="Times New Roman" pitchFamily="18" charset="0"/>
                <a:cs typeface="Times New Roman" pitchFamily="18" charset="0"/>
              </a:rPr>
              <a:t/>
            </a:r>
            <a:br>
              <a:rPr lang="en-US" sz="3600" dirty="0" smtClean="0">
                <a:effectLst/>
                <a:latin typeface="Times New Roman" pitchFamily="18" charset="0"/>
                <a:cs typeface="Times New Roman" pitchFamily="18" charset="0"/>
              </a:rPr>
            </a:br>
            <a:endParaRPr lang="en-US" sz="3600" b="1" dirty="0" smtClean="0">
              <a:solidFill>
                <a:srgbClr val="7030A0"/>
              </a:solidFill>
              <a:effectLst/>
              <a:latin typeface="Times New Roman" pitchFamily="18" charset="0"/>
              <a:cs typeface="Times New Roman" pitchFamily="18" charset="0"/>
            </a:endParaRP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
        <p:nvSpPr>
          <p:cNvPr id="10" name="TextBox 9"/>
          <p:cNvSpPr txBox="1"/>
          <p:nvPr/>
        </p:nvSpPr>
        <p:spPr>
          <a:xfrm>
            <a:off x="381000" y="1498967"/>
            <a:ext cx="8077200" cy="5740033"/>
          </a:xfrm>
          <a:prstGeom prst="rect">
            <a:avLst/>
          </a:prstGeom>
          <a:noFill/>
        </p:spPr>
        <p:txBody>
          <a:bodyPr wrap="square" rtlCol="0">
            <a:spAutoFit/>
          </a:bodyPr>
          <a:lstStyle/>
          <a:p>
            <a:pPr marL="457200" indent="-457200">
              <a:spcBef>
                <a:spcPts val="600"/>
              </a:spcBef>
              <a:spcAft>
                <a:spcPts val="600"/>
              </a:spcAft>
              <a:buClr>
                <a:srgbClr val="C00000"/>
              </a:buClr>
              <a:buSzPct val="75000"/>
            </a:pPr>
            <a:r>
              <a:rPr lang="en-US" sz="2800" u="sng" dirty="0" smtClean="0">
                <a:latin typeface="Times New Roman" pitchFamily="18" charset="0"/>
                <a:cs typeface="Times New Roman" pitchFamily="18" charset="0"/>
              </a:rPr>
              <a:t>University Planning Priorities:</a:t>
            </a:r>
          </a:p>
          <a:p>
            <a:pPr marL="914400" lvl="1" indent="-4572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Academic Excellence</a:t>
            </a:r>
          </a:p>
          <a:p>
            <a:pPr marL="914400" lvl="1" indent="-4572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Student Engagement</a:t>
            </a:r>
          </a:p>
          <a:p>
            <a:pPr marL="457200" indent="-457200">
              <a:spcBef>
                <a:spcPts val="600"/>
              </a:spcBef>
              <a:spcAft>
                <a:spcPts val="600"/>
              </a:spcAft>
              <a:buClr>
                <a:srgbClr val="C00000"/>
              </a:buClr>
              <a:buSzPct val="75000"/>
            </a:pPr>
            <a:r>
              <a:rPr lang="en-US" sz="2800" u="sng" dirty="0" smtClean="0">
                <a:latin typeface="Times New Roman" pitchFamily="18" charset="0"/>
                <a:cs typeface="Times New Roman" pitchFamily="18" charset="0"/>
              </a:rPr>
              <a:t>IT Goal:</a:t>
            </a:r>
          </a:p>
          <a:p>
            <a:pPr marL="914400" lvl="1" indent="-4572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Encourage the development and adoption of the use of technology to enhance and support a learning centered environment</a:t>
            </a:r>
          </a:p>
          <a:p>
            <a:pPr marL="457200" indent="-457200">
              <a:spcBef>
                <a:spcPts val="600"/>
              </a:spcBef>
              <a:spcAft>
                <a:spcPts val="600"/>
              </a:spcAft>
              <a:buClr>
                <a:srgbClr val="C00000"/>
              </a:buClr>
              <a:buSzPct val="75000"/>
              <a:buFont typeface="Wingdings" pitchFamily="2" charset="2"/>
              <a:buChar char="Ø"/>
            </a:pPr>
            <a:endParaRPr lang="en-US" sz="2000" dirty="0" smtClean="0">
              <a:latin typeface="Times New Roman" pitchFamily="18" charset="0"/>
              <a:cs typeface="Times New Roman" pitchFamily="18" charset="0"/>
            </a:endParaRPr>
          </a:p>
          <a:p>
            <a:pPr marL="457200" indent="-457200">
              <a:spcBef>
                <a:spcPts val="600"/>
              </a:spcBef>
              <a:spcAft>
                <a:spcPts val="600"/>
              </a:spcAft>
              <a:buClr>
                <a:srgbClr val="C00000"/>
              </a:buClr>
              <a:buSzPct val="75000"/>
              <a:buFont typeface="Wingdings" pitchFamily="2" charset="2"/>
              <a:buChar char="Ø"/>
            </a:pPr>
            <a:endParaRPr lang="en-US" sz="2000" dirty="0" smtClean="0">
              <a:latin typeface="Times New Roman" pitchFamily="18" charset="0"/>
              <a:cs typeface="Times New Roman" pitchFamily="18" charset="0"/>
            </a:endParaRPr>
          </a:p>
          <a:p>
            <a:pPr marL="609600" indent="-381000">
              <a:spcBef>
                <a:spcPts val="600"/>
              </a:spcBef>
              <a:spcAft>
                <a:spcPts val="600"/>
              </a:spcAft>
              <a:buClr>
                <a:srgbClr val="C00000"/>
              </a:buClr>
              <a:buSzPct val="65000"/>
              <a:buFont typeface="Wingdings" pitchFamily="2" charset="2"/>
              <a:buChar char="Ø"/>
            </a:pPr>
            <a:endParaRPr lang="en-US" sz="2800" dirty="0" smtClean="0">
              <a:latin typeface="Times New Roman" pitchFamily="18" charset="0"/>
              <a:cs typeface="Times New Roman" pitchFamily="18" charset="0"/>
            </a:endParaRPr>
          </a:p>
          <a:p>
            <a:pPr>
              <a:buFont typeface="Arial" pitchFamily="34" charset="0"/>
              <a:buChar char="•"/>
            </a:pP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381000" y="228600"/>
            <a:ext cx="8991600" cy="1219200"/>
          </a:xfrm>
        </p:spPr>
        <p:txBody>
          <a:bodyPr>
            <a:noAutofit/>
          </a:bodyPr>
          <a:lstStyle/>
          <a:p>
            <a:pPr lvl="1" indent="-457200">
              <a:spcBef>
                <a:spcPts val="600"/>
              </a:spcBef>
              <a:spcAft>
                <a:spcPts val="600"/>
              </a:spcAft>
            </a:pPr>
            <a:r>
              <a:rPr lang="en-US" sz="3600" b="1" dirty="0" smtClean="0">
                <a:latin typeface="Times New Roman" pitchFamily="18" charset="0"/>
                <a:cs typeface="Times New Roman" pitchFamily="18" charset="0"/>
              </a:rPr>
              <a:t>Technology Project example #2:</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Information Security Awareness Training</a:t>
            </a: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
        <p:nvSpPr>
          <p:cNvPr id="10" name="TextBox 9"/>
          <p:cNvSpPr txBox="1"/>
          <p:nvPr/>
        </p:nvSpPr>
        <p:spPr>
          <a:xfrm>
            <a:off x="381000" y="990600"/>
            <a:ext cx="8077200" cy="6417141"/>
          </a:xfrm>
          <a:prstGeom prst="rect">
            <a:avLst/>
          </a:prstGeom>
          <a:noFill/>
        </p:spPr>
        <p:txBody>
          <a:bodyPr wrap="square" rtlCol="0">
            <a:spAutoFit/>
          </a:bodyPr>
          <a:lstStyle/>
          <a:p>
            <a:pPr lvl="1" indent="-457200">
              <a:spcBef>
                <a:spcPts val="600"/>
              </a:spcBef>
              <a:spcAft>
                <a:spcPts val="600"/>
              </a:spcAft>
              <a:buClr>
                <a:srgbClr val="C00000"/>
              </a:buClr>
              <a:buSzPct val="75000"/>
            </a:pPr>
            <a:r>
              <a:rPr lang="en-US" sz="2800" b="1" dirty="0" smtClean="0">
                <a:latin typeface="Times New Roman" pitchFamily="18" charset="0"/>
                <a:cs typeface="Times New Roman" pitchFamily="18" charset="0"/>
              </a:rPr>
              <a:t> </a:t>
            </a:r>
          </a:p>
          <a:p>
            <a:pPr marL="457200" indent="-457200">
              <a:spcBef>
                <a:spcPts val="600"/>
              </a:spcBef>
              <a:spcAft>
                <a:spcPts val="600"/>
              </a:spcAft>
              <a:buClr>
                <a:srgbClr val="C00000"/>
              </a:buClr>
              <a:buSzPct val="75000"/>
            </a:pPr>
            <a:r>
              <a:rPr lang="en-US" sz="2800" u="sng" dirty="0" smtClean="0">
                <a:latin typeface="Times New Roman" pitchFamily="18" charset="0"/>
                <a:cs typeface="Times New Roman" pitchFamily="18" charset="0"/>
              </a:rPr>
              <a:t>University Planning Priorities:</a:t>
            </a:r>
          </a:p>
          <a:p>
            <a:pPr marL="914400" lvl="1" indent="-454025">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User friendly business practices</a:t>
            </a:r>
          </a:p>
          <a:p>
            <a:pPr marL="914400" lvl="1" indent="-454025">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Academic Excellence</a:t>
            </a:r>
          </a:p>
          <a:p>
            <a:pPr marL="457200" indent="-457200">
              <a:spcBef>
                <a:spcPts val="600"/>
              </a:spcBef>
              <a:spcAft>
                <a:spcPts val="600"/>
              </a:spcAft>
              <a:buClr>
                <a:srgbClr val="C00000"/>
              </a:buClr>
              <a:buSzPct val="75000"/>
            </a:pPr>
            <a:r>
              <a:rPr lang="en-US" sz="2800" u="sng" dirty="0" smtClean="0">
                <a:latin typeface="Times New Roman" pitchFamily="18" charset="0"/>
                <a:cs typeface="Times New Roman" pitchFamily="18" charset="0"/>
              </a:rPr>
              <a:t>IT Goal:</a:t>
            </a:r>
          </a:p>
          <a:p>
            <a:pPr marL="914400" lvl="1" indent="-4572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Sustain a secure, reliable and stable technology infrastructure</a:t>
            </a:r>
          </a:p>
          <a:p>
            <a:pPr marL="457200" indent="-457200">
              <a:spcBef>
                <a:spcPts val="600"/>
              </a:spcBef>
              <a:spcAft>
                <a:spcPts val="600"/>
              </a:spcAft>
              <a:buClr>
                <a:srgbClr val="C00000"/>
              </a:buClr>
              <a:buSzPct val="75000"/>
            </a:pPr>
            <a:r>
              <a:rPr lang="en-US" sz="2400" u="sng" dirty="0" smtClean="0">
                <a:latin typeface="Times New Roman" pitchFamily="18" charset="0"/>
                <a:cs typeface="Times New Roman" pitchFamily="18" charset="0"/>
              </a:rPr>
              <a:t> </a:t>
            </a:r>
          </a:p>
          <a:p>
            <a:pPr marL="457200" indent="-457200">
              <a:spcBef>
                <a:spcPts val="600"/>
              </a:spcBef>
              <a:spcAft>
                <a:spcPts val="600"/>
              </a:spcAft>
              <a:buClr>
                <a:srgbClr val="C00000"/>
              </a:buClr>
              <a:buSzPct val="75000"/>
              <a:buFont typeface="Wingdings" pitchFamily="2" charset="2"/>
              <a:buChar char="Ø"/>
            </a:pPr>
            <a:endParaRPr lang="en-US" sz="2000" dirty="0" smtClean="0">
              <a:latin typeface="Times New Roman" pitchFamily="18" charset="0"/>
              <a:cs typeface="Times New Roman" pitchFamily="18" charset="0"/>
            </a:endParaRPr>
          </a:p>
          <a:p>
            <a:pPr marL="457200" indent="-457200">
              <a:spcBef>
                <a:spcPts val="600"/>
              </a:spcBef>
              <a:spcAft>
                <a:spcPts val="600"/>
              </a:spcAft>
              <a:buClr>
                <a:srgbClr val="C00000"/>
              </a:buClr>
              <a:buSzPct val="75000"/>
              <a:buFont typeface="Wingdings" pitchFamily="2" charset="2"/>
              <a:buChar char="Ø"/>
            </a:pPr>
            <a:endParaRPr lang="en-US" sz="2000" dirty="0" smtClean="0">
              <a:latin typeface="Times New Roman" pitchFamily="18" charset="0"/>
              <a:cs typeface="Times New Roman" pitchFamily="18" charset="0"/>
            </a:endParaRPr>
          </a:p>
          <a:p>
            <a:pPr marL="609600" indent="-381000">
              <a:spcBef>
                <a:spcPts val="600"/>
              </a:spcBef>
              <a:spcAft>
                <a:spcPts val="600"/>
              </a:spcAft>
              <a:buClr>
                <a:srgbClr val="C00000"/>
              </a:buClr>
              <a:buSzPct val="65000"/>
              <a:buFont typeface="Wingdings" pitchFamily="2" charset="2"/>
              <a:buChar char="Ø"/>
            </a:pPr>
            <a:endParaRPr lang="en-US" sz="2800" dirty="0" smtClean="0">
              <a:latin typeface="Times New Roman" pitchFamily="18" charset="0"/>
              <a:cs typeface="Times New Roman" pitchFamily="18" charset="0"/>
            </a:endParaRPr>
          </a:p>
          <a:p>
            <a:pPr>
              <a:buFont typeface="Arial" pitchFamily="34" charset="0"/>
              <a:buChar char="•"/>
            </a:pPr>
            <a:endParaRPr lang="en-U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381000" y="381000"/>
            <a:ext cx="7924800" cy="1219200"/>
          </a:xfrm>
        </p:spPr>
        <p:txBody>
          <a:bodyPr>
            <a:noAutofit/>
          </a:bodyPr>
          <a:lstStyle/>
          <a:p>
            <a:pPr eaLnBrk="1" hangingPunct="1"/>
            <a:r>
              <a:rPr lang="en-US" sz="3600" b="1" dirty="0" smtClean="0">
                <a:effectLst/>
                <a:latin typeface="Times New Roman" pitchFamily="18" charset="0"/>
                <a:cs typeface="Times New Roman" pitchFamily="18" charset="0"/>
              </a:rPr>
              <a:t>Technology Project example #3:</a:t>
            </a:r>
            <a:br>
              <a:rPr lang="en-US" sz="3600" b="1" dirty="0" smtClean="0">
                <a:effectLst/>
                <a:latin typeface="Times New Roman" pitchFamily="18" charset="0"/>
                <a:cs typeface="Times New Roman" pitchFamily="18" charset="0"/>
              </a:rPr>
            </a:br>
            <a:r>
              <a:rPr lang="en-US" sz="3600" dirty="0" smtClean="0">
                <a:effectLst/>
                <a:latin typeface="Times New Roman" pitchFamily="18" charset="0"/>
                <a:cs typeface="Times New Roman" pitchFamily="18" charset="0"/>
              </a:rPr>
              <a:t>Unified Technology Support system</a:t>
            </a: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endParaRPr lang="en-US" sz="3600" b="1" dirty="0" smtClean="0">
              <a:solidFill>
                <a:srgbClr val="7030A0"/>
              </a:solidFill>
              <a:latin typeface="Times New Roman" pitchFamily="18" charset="0"/>
              <a:cs typeface="Times New Roman" pitchFamily="18" charset="0"/>
            </a:endParaRP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
        <p:nvSpPr>
          <p:cNvPr id="10" name="TextBox 9"/>
          <p:cNvSpPr txBox="1"/>
          <p:nvPr/>
        </p:nvSpPr>
        <p:spPr>
          <a:xfrm>
            <a:off x="533400" y="1066800"/>
            <a:ext cx="8077200" cy="1107996"/>
          </a:xfrm>
          <a:prstGeom prst="rect">
            <a:avLst/>
          </a:prstGeom>
          <a:noFill/>
        </p:spPr>
        <p:txBody>
          <a:bodyPr wrap="square" rtlCol="0">
            <a:spAutoFit/>
          </a:bodyPr>
          <a:lstStyle/>
          <a:p>
            <a:pPr marL="457200" indent="-457200">
              <a:spcBef>
                <a:spcPts val="600"/>
              </a:spcBef>
              <a:spcAft>
                <a:spcPts val="600"/>
              </a:spcAft>
              <a:buClr>
                <a:srgbClr val="C00000"/>
              </a:buClr>
              <a:buSzPct val="75000"/>
            </a:pPr>
            <a:endParaRPr lang="en-US" sz="2800" u="sng" dirty="0" smtClean="0">
              <a:latin typeface="Times New Roman" pitchFamily="18" charset="0"/>
              <a:cs typeface="Times New Roman" pitchFamily="18" charset="0"/>
            </a:endParaRPr>
          </a:p>
          <a:p>
            <a:pPr marL="457200" indent="-457200">
              <a:spcBef>
                <a:spcPts val="600"/>
              </a:spcBef>
              <a:spcAft>
                <a:spcPts val="600"/>
              </a:spcAft>
              <a:buClr>
                <a:srgbClr val="C00000"/>
              </a:buClr>
              <a:buSzPct val="75000"/>
            </a:pPr>
            <a:r>
              <a:rPr lang="en-US" sz="2800" u="sng" dirty="0" smtClean="0">
                <a:latin typeface="Times New Roman" pitchFamily="18" charset="0"/>
                <a:cs typeface="Times New Roman" pitchFamily="18" charset="0"/>
              </a:rPr>
              <a:t>University Planning Priority:</a:t>
            </a:r>
          </a:p>
        </p:txBody>
      </p:sp>
      <p:sp>
        <p:nvSpPr>
          <p:cNvPr id="7" name="TextBox 6"/>
          <p:cNvSpPr txBox="1"/>
          <p:nvPr/>
        </p:nvSpPr>
        <p:spPr>
          <a:xfrm>
            <a:off x="609600" y="2059156"/>
            <a:ext cx="8153400" cy="2970044"/>
          </a:xfrm>
          <a:prstGeom prst="rect">
            <a:avLst/>
          </a:prstGeom>
          <a:noFill/>
        </p:spPr>
        <p:txBody>
          <a:bodyPr wrap="square" rtlCol="0">
            <a:spAutoFit/>
          </a:bodyPr>
          <a:lstStyle/>
          <a:p>
            <a:pPr marL="914400" lvl="1" indent="-4572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User friendly business </a:t>
            </a:r>
            <a:r>
              <a:rPr lang="en-US" sz="2800" dirty="0" smtClean="0">
                <a:latin typeface="Times New Roman" pitchFamily="18" charset="0"/>
                <a:cs typeface="Times New Roman" pitchFamily="18" charset="0"/>
              </a:rPr>
              <a:t>practices</a:t>
            </a:r>
            <a:endParaRPr lang="en-US" sz="2800" dirty="0" smtClean="0">
              <a:latin typeface="Times New Roman" pitchFamily="18" charset="0"/>
              <a:cs typeface="Times New Roman" pitchFamily="18" charset="0"/>
            </a:endParaRPr>
          </a:p>
          <a:p>
            <a:pPr>
              <a:buFont typeface="Arial" pitchFamily="34" charset="0"/>
              <a:buChar char="•"/>
            </a:pPr>
            <a:endParaRPr lang="en-US" sz="2800" dirty="0" smtClean="0"/>
          </a:p>
          <a:p>
            <a:pPr marL="457200" indent="-457200">
              <a:spcBef>
                <a:spcPts val="600"/>
              </a:spcBef>
              <a:spcAft>
                <a:spcPts val="600"/>
              </a:spcAft>
              <a:buClr>
                <a:srgbClr val="C00000"/>
              </a:buClr>
              <a:buSzPct val="75000"/>
              <a:buFont typeface="Wingdings" pitchFamily="2" charset="2"/>
              <a:buChar char="Ø"/>
            </a:pPr>
            <a:endParaRPr lang="en-US" sz="2000" dirty="0" smtClean="0">
              <a:latin typeface="Times New Roman" pitchFamily="18" charset="0"/>
              <a:cs typeface="Times New Roman" pitchFamily="18" charset="0"/>
            </a:endParaRPr>
          </a:p>
          <a:p>
            <a:pPr marL="457200" indent="-457200">
              <a:spcBef>
                <a:spcPts val="600"/>
              </a:spcBef>
              <a:spcAft>
                <a:spcPts val="600"/>
              </a:spcAft>
              <a:buClr>
                <a:srgbClr val="C00000"/>
              </a:buClr>
              <a:buSzPct val="75000"/>
              <a:buFont typeface="Wingdings" pitchFamily="2" charset="2"/>
              <a:buChar char="Ø"/>
            </a:pPr>
            <a:endParaRPr lang="en-US" sz="2000" dirty="0" smtClean="0">
              <a:latin typeface="Times New Roman" pitchFamily="18" charset="0"/>
              <a:cs typeface="Times New Roman" pitchFamily="18" charset="0"/>
            </a:endParaRPr>
          </a:p>
          <a:p>
            <a:pPr marL="609600" indent="-381000">
              <a:spcBef>
                <a:spcPts val="600"/>
              </a:spcBef>
              <a:spcAft>
                <a:spcPts val="600"/>
              </a:spcAft>
              <a:buClr>
                <a:srgbClr val="C00000"/>
              </a:buClr>
              <a:buSzPct val="65000"/>
              <a:buFont typeface="Wingdings" pitchFamily="2" charset="2"/>
              <a:buChar char="Ø"/>
            </a:pPr>
            <a:endParaRPr lang="en-US" sz="2800" dirty="0" smtClean="0">
              <a:latin typeface="Times New Roman" pitchFamily="18" charset="0"/>
              <a:cs typeface="Times New Roman" pitchFamily="18" charset="0"/>
            </a:endParaRPr>
          </a:p>
          <a:p>
            <a:pPr>
              <a:buFont typeface="Arial" pitchFamily="34" charset="0"/>
              <a:buChar char="•"/>
            </a:pPr>
            <a:endParaRPr lang="en-US" sz="2800" dirty="0"/>
          </a:p>
        </p:txBody>
      </p:sp>
      <p:sp>
        <p:nvSpPr>
          <p:cNvPr id="8" name="TextBox 7"/>
          <p:cNvSpPr txBox="1"/>
          <p:nvPr/>
        </p:nvSpPr>
        <p:spPr>
          <a:xfrm>
            <a:off x="533400" y="2438400"/>
            <a:ext cx="7924800" cy="3985706"/>
          </a:xfrm>
          <a:prstGeom prst="rect">
            <a:avLst/>
          </a:prstGeom>
          <a:noFill/>
        </p:spPr>
        <p:txBody>
          <a:bodyPr wrap="square" rtlCol="0">
            <a:spAutoFit/>
          </a:bodyPr>
          <a:lstStyle/>
          <a:p>
            <a:pPr marL="457200" indent="-457200">
              <a:spcBef>
                <a:spcPts val="600"/>
              </a:spcBef>
              <a:spcAft>
                <a:spcPts val="600"/>
              </a:spcAft>
              <a:buClr>
                <a:srgbClr val="C00000"/>
              </a:buClr>
              <a:buSzPct val="75000"/>
            </a:pPr>
            <a:r>
              <a:rPr lang="en-US" sz="2800" u="sng" dirty="0" smtClean="0">
                <a:latin typeface="Times New Roman" pitchFamily="18" charset="0"/>
                <a:cs typeface="Times New Roman" pitchFamily="18" charset="0"/>
              </a:rPr>
              <a:t>IT Goal:</a:t>
            </a:r>
          </a:p>
          <a:p>
            <a:pPr marL="914400" lvl="1" indent="-4572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Deliver quality IT support services that are valued by the University community</a:t>
            </a:r>
          </a:p>
          <a:p>
            <a:pPr>
              <a:buFont typeface="Arial" pitchFamily="34" charset="0"/>
              <a:buChar char="•"/>
            </a:pPr>
            <a:endParaRPr lang="en-US" sz="2800" dirty="0" smtClean="0"/>
          </a:p>
          <a:p>
            <a:pPr marL="457200" indent="-457200">
              <a:spcBef>
                <a:spcPts val="600"/>
              </a:spcBef>
              <a:spcAft>
                <a:spcPts val="600"/>
              </a:spcAft>
              <a:buClr>
                <a:srgbClr val="C00000"/>
              </a:buClr>
              <a:buSzPct val="75000"/>
              <a:buFont typeface="Wingdings" pitchFamily="2" charset="2"/>
              <a:buChar char="Ø"/>
            </a:pPr>
            <a:endParaRPr lang="en-US" sz="2000" dirty="0" smtClean="0">
              <a:latin typeface="Times New Roman" pitchFamily="18" charset="0"/>
              <a:cs typeface="Times New Roman" pitchFamily="18" charset="0"/>
            </a:endParaRPr>
          </a:p>
          <a:p>
            <a:pPr marL="457200" indent="-457200">
              <a:spcBef>
                <a:spcPts val="600"/>
              </a:spcBef>
              <a:spcAft>
                <a:spcPts val="600"/>
              </a:spcAft>
              <a:buClr>
                <a:srgbClr val="C00000"/>
              </a:buClr>
              <a:buSzPct val="75000"/>
              <a:buFont typeface="Wingdings" pitchFamily="2" charset="2"/>
              <a:buChar char="Ø"/>
            </a:pPr>
            <a:endParaRPr lang="en-US" sz="2000" dirty="0" smtClean="0">
              <a:latin typeface="Times New Roman" pitchFamily="18" charset="0"/>
              <a:cs typeface="Times New Roman" pitchFamily="18" charset="0"/>
            </a:endParaRPr>
          </a:p>
          <a:p>
            <a:pPr marL="609600" indent="-381000">
              <a:spcBef>
                <a:spcPts val="600"/>
              </a:spcBef>
              <a:spcAft>
                <a:spcPts val="600"/>
              </a:spcAft>
              <a:buClr>
                <a:srgbClr val="C00000"/>
              </a:buClr>
              <a:buSzPct val="65000"/>
              <a:buFont typeface="Wingdings" pitchFamily="2" charset="2"/>
              <a:buChar char="Ø"/>
            </a:pPr>
            <a:endParaRPr lang="en-US" sz="2800" dirty="0" smtClean="0">
              <a:latin typeface="Times New Roman" pitchFamily="18" charset="0"/>
              <a:cs typeface="Times New Roman" pitchFamily="18" charset="0"/>
            </a:endParaRPr>
          </a:p>
          <a:p>
            <a:pPr>
              <a:buFont typeface="Arial" pitchFamily="34" charset="0"/>
              <a:buChar char="•"/>
            </a:pPr>
            <a:endParaRPr lang="en-US"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304800"/>
            <a:ext cx="8534400" cy="1143000"/>
          </a:xfrm>
        </p:spPr>
        <p:txBody>
          <a:bodyPr>
            <a:noAutofit/>
          </a:bodyPr>
          <a:lstStyle/>
          <a:p>
            <a:pPr eaLnBrk="1" hangingPunct="1"/>
            <a:r>
              <a:rPr lang="en-US" sz="3600" b="1" dirty="0" smtClean="0">
                <a:effectLst/>
                <a:latin typeface="Times New Roman" pitchFamily="18" charset="0"/>
                <a:cs typeface="Times New Roman" pitchFamily="18" charset="0"/>
              </a:rPr>
              <a:t>Technology Strategic Planning: </a:t>
            </a:r>
            <a:br>
              <a:rPr lang="en-US" sz="3600" b="1" dirty="0" smtClean="0">
                <a:effectLst/>
                <a:latin typeface="Times New Roman" pitchFamily="18" charset="0"/>
                <a:cs typeface="Times New Roman" pitchFamily="18" charset="0"/>
              </a:rPr>
            </a:br>
            <a:r>
              <a:rPr lang="en-US" sz="3600" b="1" dirty="0" smtClean="0">
                <a:effectLst/>
                <a:latin typeface="Times New Roman" pitchFamily="18" charset="0"/>
                <a:cs typeface="Times New Roman" pitchFamily="18" charset="0"/>
              </a:rPr>
              <a:t>Initial Project Inventory</a:t>
            </a:r>
          </a:p>
        </p:txBody>
      </p:sp>
      <p:sp>
        <p:nvSpPr>
          <p:cNvPr id="19459" name="Rectangle 3"/>
          <p:cNvSpPr>
            <a:spLocks noGrp="1" noChangeArrowheads="1"/>
          </p:cNvSpPr>
          <p:nvPr>
            <p:ph type="body" idx="1"/>
          </p:nvPr>
        </p:nvSpPr>
        <p:spPr>
          <a:xfrm>
            <a:off x="457200" y="1717675"/>
            <a:ext cx="8686800" cy="4302125"/>
          </a:xfrm>
        </p:spPr>
        <p:txBody>
          <a:bodyPr>
            <a:normAutofit/>
          </a:bodyPr>
          <a:lstStyle/>
          <a:p>
            <a:pPr eaLnBrk="1" hangingPunct="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“Collected” an initial inventory of technology projects across campus </a:t>
            </a:r>
          </a:p>
          <a:p>
            <a:pPr eaLnBrk="1" hangingPunct="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Linked each project to a University Planning Priority and an IT Strategic Goal  </a:t>
            </a:r>
          </a:p>
          <a:p>
            <a:pPr eaLnBrk="1" hangingPunct="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Associated each project with an IT Governance group </a:t>
            </a: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304800"/>
            <a:ext cx="8534400" cy="1143000"/>
          </a:xfrm>
        </p:spPr>
        <p:txBody>
          <a:bodyPr>
            <a:noAutofit/>
          </a:bodyPr>
          <a:lstStyle/>
          <a:p>
            <a:pPr eaLnBrk="1" hangingPunct="1"/>
            <a:r>
              <a:rPr lang="en-US" sz="3600" b="1" dirty="0" smtClean="0">
                <a:effectLst/>
                <a:latin typeface="Times New Roman" pitchFamily="18" charset="0"/>
                <a:cs typeface="Times New Roman" pitchFamily="18" charset="0"/>
              </a:rPr>
              <a:t>Technology Strategic Planning: </a:t>
            </a:r>
            <a:br>
              <a:rPr lang="en-US" sz="3600" b="1" dirty="0" smtClean="0">
                <a:effectLst/>
                <a:latin typeface="Times New Roman" pitchFamily="18" charset="0"/>
                <a:cs typeface="Times New Roman" pitchFamily="18" charset="0"/>
              </a:rPr>
            </a:br>
            <a:r>
              <a:rPr lang="en-US" sz="3600" b="1" dirty="0" smtClean="0">
                <a:effectLst/>
                <a:latin typeface="Times New Roman" pitchFamily="18" charset="0"/>
                <a:cs typeface="Times New Roman" pitchFamily="18" charset="0"/>
              </a:rPr>
              <a:t>Initial Project Inventory</a:t>
            </a:r>
          </a:p>
        </p:txBody>
      </p:sp>
      <p:sp>
        <p:nvSpPr>
          <p:cNvPr id="19459" name="Rectangle 3"/>
          <p:cNvSpPr>
            <a:spLocks noGrp="1" noChangeArrowheads="1"/>
          </p:cNvSpPr>
          <p:nvPr>
            <p:ph type="body" idx="1"/>
          </p:nvPr>
        </p:nvSpPr>
        <p:spPr>
          <a:xfrm>
            <a:off x="457200" y="1600200"/>
            <a:ext cx="8686800" cy="4648200"/>
          </a:xfrm>
        </p:spPr>
        <p:txBody>
          <a:bodyPr>
            <a:normAutofit/>
          </a:bodyPr>
          <a:lstStyle/>
          <a:p>
            <a:pPr eaLnBrk="1" hangingPunct="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The initial project inventory allowed us to:</a:t>
            </a:r>
          </a:p>
          <a:p>
            <a:pPr lvl="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Began discussion about project prioritization </a:t>
            </a:r>
          </a:p>
          <a:p>
            <a:pPr lvl="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View similar or overlapping projects </a:t>
            </a:r>
          </a:p>
          <a:p>
            <a:pPr eaLnBrk="1" hangingPunct="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However, it was a static project inventory</a:t>
            </a:r>
          </a:p>
          <a:p>
            <a:pPr>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We clearly needed a different ongoing approach to project management, so……..</a:t>
            </a:r>
          </a:p>
          <a:p>
            <a:pPr>
              <a:spcBef>
                <a:spcPts val="600"/>
              </a:spcBef>
              <a:spcAft>
                <a:spcPts val="600"/>
              </a:spcAft>
              <a:buClr>
                <a:srgbClr val="C00000"/>
              </a:buClr>
              <a:buSzPct val="65000"/>
              <a:buNone/>
              <a:defRPr/>
            </a:pPr>
            <a:endParaRPr lang="en-US" sz="2800" dirty="0" smtClean="0">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304800"/>
            <a:ext cx="8534400" cy="1143000"/>
          </a:xfrm>
        </p:spPr>
        <p:txBody>
          <a:bodyPr>
            <a:noAutofit/>
          </a:bodyPr>
          <a:lstStyle/>
          <a:p>
            <a:r>
              <a:rPr lang="en-US" sz="3600" dirty="0" smtClean="0">
                <a:effectLst/>
                <a:latin typeface="Times New Roman" pitchFamily="18" charset="0"/>
                <a:cs typeface="Times New Roman" pitchFamily="18" charset="0"/>
              </a:rPr>
              <a:t>Technology Strategic Planning: </a:t>
            </a:r>
            <a:br>
              <a:rPr lang="en-US" sz="3600" dirty="0" smtClean="0">
                <a:effectLst/>
                <a:latin typeface="Times New Roman" pitchFamily="18" charset="0"/>
                <a:cs typeface="Times New Roman" pitchFamily="18" charset="0"/>
              </a:rPr>
            </a:br>
            <a:r>
              <a:rPr lang="en-US" sz="3600" dirty="0" smtClean="0">
                <a:effectLst/>
                <a:latin typeface="Times New Roman" pitchFamily="18" charset="0"/>
                <a:cs typeface="Times New Roman" pitchFamily="18" charset="0"/>
              </a:rPr>
              <a:t>Initial Project Inventory</a:t>
            </a:r>
            <a:endParaRPr lang="en-US" sz="3600" b="1" dirty="0" smtClean="0">
              <a:effectLst/>
            </a:endParaRPr>
          </a:p>
        </p:txBody>
      </p:sp>
      <p:sp>
        <p:nvSpPr>
          <p:cNvPr id="19459" name="Rectangle 3"/>
          <p:cNvSpPr>
            <a:spLocks noGrp="1" noChangeArrowheads="1"/>
          </p:cNvSpPr>
          <p:nvPr>
            <p:ph type="body" idx="1"/>
          </p:nvPr>
        </p:nvSpPr>
        <p:spPr>
          <a:xfrm>
            <a:off x="457200" y="1600200"/>
            <a:ext cx="8686800" cy="4648200"/>
          </a:xfrm>
        </p:spPr>
        <p:txBody>
          <a:bodyPr>
            <a:normAutofit/>
          </a:bodyPr>
          <a:lstStyle/>
          <a:p>
            <a:pPr>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The initial project inventory allowed us to:</a:t>
            </a:r>
          </a:p>
          <a:p>
            <a:pPr lvl="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Began discussion about project prioritization </a:t>
            </a:r>
          </a:p>
          <a:p>
            <a:pPr lvl="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View similar or overlapping projects </a:t>
            </a:r>
          </a:p>
          <a:p>
            <a:pPr eaLnBrk="1" hangingPunct="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However, it was a static project inventory</a:t>
            </a:r>
          </a:p>
          <a:p>
            <a:pPr>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We clearly needed a different ongoing approach to project management, so……..</a:t>
            </a:r>
          </a:p>
          <a:p>
            <a:pPr>
              <a:spcBef>
                <a:spcPts val="600"/>
              </a:spcBef>
              <a:spcAft>
                <a:spcPts val="600"/>
              </a:spcAft>
              <a:buClr>
                <a:srgbClr val="C00000"/>
              </a:buClr>
              <a:buSzPct val="65000"/>
              <a:buNone/>
              <a:defRPr/>
            </a:pPr>
            <a:r>
              <a:rPr lang="en-US" sz="2800" dirty="0" smtClean="0">
                <a:solidFill>
                  <a:srgbClr val="C00000"/>
                </a:solidFill>
                <a:latin typeface="Times New Roman" pitchFamily="18" charset="0"/>
                <a:cs typeface="Times New Roman" pitchFamily="18" charset="0"/>
              </a:rPr>
              <a:t>                                                   </a:t>
            </a:r>
            <a:r>
              <a:rPr lang="en-US" sz="2800" b="1" dirty="0" smtClean="0">
                <a:solidFill>
                  <a:srgbClr val="C00000"/>
                </a:solidFill>
                <a:latin typeface="Times New Roman" pitchFamily="18" charset="0"/>
                <a:cs typeface="Times New Roman" pitchFamily="18" charset="0"/>
              </a:rPr>
              <a:t>I hired Chris Xanthos!</a:t>
            </a:r>
            <a:endParaRPr lang="en-US" sz="2800" dirty="0" smtClean="0">
              <a:solidFill>
                <a:srgbClr val="C00000"/>
              </a:solidFill>
              <a:latin typeface="Times New Roman" pitchFamily="18" charset="0"/>
              <a:cs typeface="Times New Roman" pitchFamily="18" charset="0"/>
            </a:endParaRPr>
          </a:p>
          <a:p>
            <a:pPr>
              <a:spcBef>
                <a:spcPts val="600"/>
              </a:spcBef>
              <a:spcAft>
                <a:spcPts val="600"/>
              </a:spcAft>
              <a:buClr>
                <a:srgbClr val="C00000"/>
              </a:buClr>
              <a:buSzPct val="65000"/>
              <a:buNone/>
              <a:defRPr/>
            </a:pPr>
            <a:endParaRPr lang="en-US" sz="2800" dirty="0" smtClean="0">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33400" y="304800"/>
            <a:ext cx="8229600" cy="1143000"/>
          </a:xfrm>
        </p:spPr>
        <p:txBody>
          <a:bodyPr>
            <a:noAutofit/>
          </a:bodyPr>
          <a:lstStyle/>
          <a:p>
            <a:pPr eaLnBrk="1" hangingPunct="1"/>
            <a:r>
              <a:rPr lang="en-US" sz="3600" b="1" dirty="0" smtClean="0">
                <a:latin typeface="Times New Roman" pitchFamily="18" charset="0"/>
                <a:cs typeface="Times New Roman" pitchFamily="18" charset="0"/>
              </a:rPr>
              <a:t>Technology Projects: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Here, There, and Everywhere!</a:t>
            </a:r>
          </a:p>
        </p:txBody>
      </p:sp>
      <p:sp>
        <p:nvSpPr>
          <p:cNvPr id="5123" name="Rectangle 3"/>
          <p:cNvSpPr>
            <a:spLocks noGrp="1" noChangeArrowheads="1"/>
          </p:cNvSpPr>
          <p:nvPr>
            <p:ph type="body" idx="1"/>
          </p:nvPr>
        </p:nvSpPr>
        <p:spPr>
          <a:xfrm>
            <a:off x="457200" y="1793875"/>
            <a:ext cx="8305800" cy="4302125"/>
          </a:xfrm>
        </p:spPr>
        <p:txBody>
          <a:bodyPr>
            <a:normAutofit/>
          </a:bodyPr>
          <a:lstStyle/>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About California State University, Northridge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Projects, Projects, Everywhere!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Transforming IT: Governance &amp; Strategic Planning</a:t>
            </a:r>
          </a:p>
          <a:p>
            <a:pPr eaLnBrk="1" hangingPunct="1">
              <a:spcBef>
                <a:spcPts val="600"/>
              </a:spcBef>
              <a:buClr>
                <a:srgbClr val="C00000"/>
              </a:buClr>
              <a:buSzPct val="65000"/>
              <a:buFont typeface="Wingdings" pitchFamily="2" charset="2"/>
              <a:buChar char="Ø"/>
            </a:pPr>
            <a:r>
              <a:rPr lang="en-US" sz="2800" b="1" dirty="0" smtClean="0">
                <a:solidFill>
                  <a:srgbClr val="C00000"/>
                </a:solidFill>
                <a:latin typeface="Times New Roman" pitchFamily="18" charset="0"/>
                <a:cs typeface="Times New Roman" pitchFamily="18" charset="0"/>
              </a:rPr>
              <a:t>Project Management Office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Mindset &amp; Process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Critical Success Factors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Q&amp;A</a:t>
            </a: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33400" y="304800"/>
            <a:ext cx="8229600" cy="1143000"/>
          </a:xfrm>
        </p:spPr>
        <p:txBody>
          <a:bodyPr>
            <a:noAutofit/>
          </a:bodyPr>
          <a:lstStyle/>
          <a:p>
            <a:pPr eaLnBrk="1" hangingPunct="1"/>
            <a:r>
              <a:rPr lang="en-US" sz="3600" b="1" dirty="0" smtClean="0">
                <a:latin typeface="Times New Roman" pitchFamily="18" charset="0"/>
                <a:cs typeface="Times New Roman" pitchFamily="18" charset="0"/>
              </a:rPr>
              <a:t>Technology Projects: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Here, There, and Everywhere!</a:t>
            </a:r>
          </a:p>
        </p:txBody>
      </p:sp>
      <p:sp>
        <p:nvSpPr>
          <p:cNvPr id="5123" name="Rectangle 3"/>
          <p:cNvSpPr>
            <a:spLocks noGrp="1" noChangeArrowheads="1"/>
          </p:cNvSpPr>
          <p:nvPr>
            <p:ph type="body" idx="1"/>
          </p:nvPr>
        </p:nvSpPr>
        <p:spPr>
          <a:xfrm>
            <a:off x="457200" y="1793875"/>
            <a:ext cx="8305800" cy="4302125"/>
          </a:xfrm>
        </p:spPr>
        <p:txBody>
          <a:bodyPr>
            <a:normAutofit/>
          </a:bodyPr>
          <a:lstStyle/>
          <a:p>
            <a:pPr eaLnBrk="1" hangingPunct="1">
              <a:spcBef>
                <a:spcPts val="600"/>
              </a:spcBef>
              <a:buClr>
                <a:srgbClr val="C00000"/>
              </a:buClr>
              <a:buSzPct val="65000"/>
              <a:buFont typeface="Wingdings" pitchFamily="2" charset="2"/>
              <a:buChar char="Ø"/>
            </a:pPr>
            <a:r>
              <a:rPr lang="en-US" sz="2800" b="1" dirty="0" smtClean="0">
                <a:solidFill>
                  <a:srgbClr val="C00000"/>
                </a:solidFill>
                <a:latin typeface="Times New Roman" pitchFamily="18" charset="0"/>
                <a:cs typeface="Times New Roman" pitchFamily="18" charset="0"/>
              </a:rPr>
              <a:t>About California State University, Northridge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Projects, Projects, Everywhere!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Transforming IT: Governance &amp; Strategic Planning</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Management Office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Mindset &amp; Process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Critical Success Factors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Q&amp;A</a:t>
            </a: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09600" y="76200"/>
            <a:ext cx="7696200" cy="685800"/>
          </a:xfrm>
        </p:spPr>
        <p:txBody>
          <a:bodyPr>
            <a:normAutofit fontScale="90000"/>
          </a:bodyPr>
          <a:lstStyle/>
          <a:p>
            <a:pPr eaLnBrk="1" hangingPunct="1"/>
            <a:r>
              <a:rPr lang="en-US" sz="4000" b="1" dirty="0" smtClean="0"/>
              <a:t/>
            </a:r>
            <a:br>
              <a:rPr lang="en-US" sz="4000" b="1" dirty="0" smtClean="0"/>
            </a:br>
            <a:r>
              <a:rPr lang="en-US" sz="4000" b="1" dirty="0" smtClean="0">
                <a:effectLst/>
                <a:latin typeface="Times New Roman" pitchFamily="18" charset="0"/>
                <a:cs typeface="Times New Roman" pitchFamily="18" charset="0"/>
              </a:rPr>
              <a:t>Project Management Office: Scope</a:t>
            </a:r>
          </a:p>
        </p:txBody>
      </p:sp>
      <p:sp>
        <p:nvSpPr>
          <p:cNvPr id="29699" name="Rectangle 3"/>
          <p:cNvSpPr>
            <a:spLocks noGrp="1" noChangeArrowheads="1"/>
          </p:cNvSpPr>
          <p:nvPr>
            <p:ph type="body" idx="1"/>
          </p:nvPr>
        </p:nvSpPr>
        <p:spPr>
          <a:xfrm>
            <a:off x="152400" y="1143000"/>
            <a:ext cx="8763000" cy="4876800"/>
          </a:xfrm>
        </p:spPr>
        <p:txBody>
          <a:bodyPr>
            <a:normAutofit fontScale="92500"/>
          </a:bodyPr>
          <a:lstStyle/>
          <a:p>
            <a:pPr lvl="1" eaLnBrk="1" hangingPunct="1">
              <a:lnSpc>
                <a:spcPct val="80000"/>
              </a:lnSpc>
              <a:buClr>
                <a:schemeClr val="bg2"/>
              </a:buClr>
              <a:buSzPct val="65000"/>
              <a:buNone/>
            </a:pPr>
            <a:endParaRPr lang="en-US" dirty="0" smtClean="0"/>
          </a:p>
          <a:p>
            <a:pPr lvl="1" eaLnBrk="1" hangingPunct="1">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Technology Portfolio project management</a:t>
            </a:r>
          </a:p>
          <a:p>
            <a:pPr lvl="1" eaLnBrk="1" hangingPunct="1">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Project management of enterprise-wide projects</a:t>
            </a:r>
          </a:p>
          <a:p>
            <a:pPr lvl="1" eaLnBrk="1" hangingPunct="1">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Assistance with planning and oversight of IT division projects</a:t>
            </a:r>
          </a:p>
          <a:p>
            <a:pPr lvl="1" eaLnBrk="1" hangingPunct="1">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Assistance with planning and oversight of cross-divisional </a:t>
            </a:r>
          </a:p>
          <a:p>
            <a:pPr lvl="1" eaLnBrk="1" hangingPunct="1">
              <a:spcBef>
                <a:spcPts val="600"/>
              </a:spcBef>
              <a:spcAft>
                <a:spcPts val="600"/>
              </a:spcAft>
              <a:buClr>
                <a:srgbClr val="C00000"/>
              </a:buClr>
              <a:buSzPct val="75000"/>
              <a:buNone/>
            </a:pPr>
            <a:r>
              <a:rPr lang="en-US" sz="2800" dirty="0" smtClean="0">
                <a:latin typeface="Times New Roman" pitchFamily="18" charset="0"/>
                <a:cs typeface="Times New Roman" pitchFamily="18" charset="0"/>
              </a:rPr>
              <a:t>	technology projects</a:t>
            </a:r>
          </a:p>
          <a:p>
            <a:pPr lvl="1" eaLnBrk="1" hangingPunct="1">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Project management training  </a:t>
            </a:r>
          </a:p>
          <a:p>
            <a:pPr lvl="1" eaLnBrk="1" hangingPunct="1">
              <a:lnSpc>
                <a:spcPct val="80000"/>
              </a:lnSpc>
              <a:buClr>
                <a:schemeClr val="bg2"/>
              </a:buClr>
              <a:buSzPct val="65000"/>
              <a:buFont typeface="Wingdings" pitchFamily="2" charset="2"/>
              <a:buChar char="Ø"/>
            </a:pPr>
            <a:endParaRPr lang="en-US" sz="2800" dirty="0" smtClean="0"/>
          </a:p>
          <a:p>
            <a:pPr eaLnBrk="1" hangingPunct="1">
              <a:lnSpc>
                <a:spcPct val="80000"/>
              </a:lnSpc>
            </a:pPr>
            <a:endParaRPr lang="en-US" sz="2000" dirty="0" smtClean="0">
              <a:cs typeface="Arial" charset="0"/>
            </a:endParaRPr>
          </a:p>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09600" y="304800"/>
            <a:ext cx="8229600" cy="685800"/>
          </a:xfrm>
        </p:spPr>
        <p:txBody>
          <a:bodyPr>
            <a:noAutofit/>
          </a:bodyPr>
          <a:lstStyle/>
          <a:p>
            <a:pPr eaLnBrk="1" hangingPunct="1"/>
            <a:r>
              <a:rPr lang="en-US" sz="3600" b="1" dirty="0" smtClean="0">
                <a:effectLst/>
                <a:latin typeface="Times New Roman" pitchFamily="18" charset="0"/>
                <a:cs typeface="Times New Roman" pitchFamily="18" charset="0"/>
              </a:rPr>
              <a:t>Project Management Office: Objectives</a:t>
            </a:r>
            <a:endParaRPr lang="en-US" sz="3600" dirty="0" smtClean="0">
              <a:effectLst/>
              <a:latin typeface="Times New Roman" pitchFamily="18" charset="0"/>
              <a:cs typeface="Times New Roman" pitchFamily="18" charset="0"/>
            </a:endParaRPr>
          </a:p>
        </p:txBody>
      </p:sp>
      <p:sp>
        <p:nvSpPr>
          <p:cNvPr id="226307" name="Rectangle 3"/>
          <p:cNvSpPr>
            <a:spLocks noGrp="1" noChangeArrowheads="1"/>
          </p:cNvSpPr>
          <p:nvPr>
            <p:ph type="body" idx="1"/>
          </p:nvPr>
        </p:nvSpPr>
        <p:spPr>
          <a:xfrm>
            <a:off x="457200" y="1066800"/>
            <a:ext cx="8229600" cy="4876800"/>
          </a:xfrm>
        </p:spPr>
        <p:txBody>
          <a:bodyPr/>
          <a:lstStyle/>
          <a:p>
            <a:pPr lvl="1" eaLnBrk="1" hangingPunct="1">
              <a:lnSpc>
                <a:spcPct val="80000"/>
              </a:lnSpc>
              <a:buClr>
                <a:schemeClr val="bg2"/>
              </a:buClr>
              <a:buSzPct val="65000"/>
              <a:buFont typeface="Wingdings" pitchFamily="2" charset="2"/>
              <a:buChar char="Ø"/>
              <a:defRPr/>
            </a:pPr>
            <a:endParaRPr lang="en-US" dirty="0" smtClean="0">
              <a:ea typeface="+mn-ea"/>
              <a:cs typeface="+mn-cs"/>
            </a:endParaRPr>
          </a:p>
          <a:p>
            <a:pPr>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Add value and benefit, not burden</a:t>
            </a:r>
          </a:p>
          <a:p>
            <a:pPr>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Collaborate with the goal of reaching decisions</a:t>
            </a:r>
          </a:p>
          <a:p>
            <a:pPr>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Provide visibility</a:t>
            </a:r>
          </a:p>
          <a:p>
            <a:pPr lvl="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Better decision making</a:t>
            </a:r>
          </a:p>
          <a:p>
            <a:pPr lvl="1">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Economies of scale</a:t>
            </a:r>
          </a:p>
          <a:p>
            <a:pPr lvl="1" eaLnBrk="1" hangingPunct="1">
              <a:lnSpc>
                <a:spcPct val="80000"/>
              </a:lnSpc>
              <a:buClr>
                <a:schemeClr val="bg2"/>
              </a:buClr>
              <a:buSzPct val="65000"/>
              <a:buFont typeface="Wingdings" pitchFamily="2" charset="2"/>
              <a:buChar char="Ø"/>
              <a:defRPr/>
            </a:pPr>
            <a:endParaRPr lang="en-US" sz="2000" dirty="0" smtClean="0"/>
          </a:p>
          <a:p>
            <a:pPr eaLnBrk="1" hangingPunct="1">
              <a:lnSpc>
                <a:spcPct val="80000"/>
              </a:lnSpc>
              <a:defRPr/>
            </a:pPr>
            <a:endParaRPr lang="en-US" sz="2000" dirty="0" smtClean="0">
              <a:cs typeface="Arial" charset="0"/>
            </a:endParaRPr>
          </a:p>
          <a:p>
            <a:pPr algn="r" eaLnBrk="1" fontAlgn="b" hangingPunct="1">
              <a:lnSpc>
                <a:spcPct val="80000"/>
              </a:lnSpc>
              <a:buFont typeface="Wingdings" pitchFamily="2" charset="2"/>
              <a:buNone/>
              <a:defRPr/>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304800"/>
            <a:ext cx="7772400" cy="685800"/>
          </a:xfrm>
        </p:spPr>
        <p:txBody>
          <a:bodyPr>
            <a:noAutofit/>
          </a:bodyPr>
          <a:lstStyle/>
          <a:p>
            <a:pPr eaLnBrk="1" hangingPunct="1"/>
            <a:r>
              <a:rPr lang="en-US" sz="3600" b="1" dirty="0" smtClean="0">
                <a:effectLst/>
                <a:latin typeface="Times New Roman" pitchFamily="18" charset="0"/>
                <a:cs typeface="Times New Roman" pitchFamily="18" charset="0"/>
              </a:rPr>
              <a:t>Project Management Office: Model</a:t>
            </a:r>
            <a:endParaRPr lang="en-US" sz="3600" dirty="0" smtClean="0">
              <a:effectLst/>
              <a:latin typeface="Times New Roman" pitchFamily="18" charset="0"/>
              <a:cs typeface="Times New Roman" pitchFamily="18" charset="0"/>
            </a:endParaRPr>
          </a:p>
        </p:txBody>
      </p:sp>
      <p:sp>
        <p:nvSpPr>
          <p:cNvPr id="226307" name="Rectangle 3"/>
          <p:cNvSpPr>
            <a:spLocks noGrp="1" noChangeArrowheads="1"/>
          </p:cNvSpPr>
          <p:nvPr>
            <p:ph type="body" idx="1"/>
          </p:nvPr>
        </p:nvSpPr>
        <p:spPr>
          <a:xfrm>
            <a:off x="533400" y="1295400"/>
            <a:ext cx="8229600" cy="4876800"/>
          </a:xfrm>
        </p:spPr>
        <p:txBody>
          <a:bodyPr>
            <a:normAutofit fontScale="92500"/>
          </a:bodyPr>
          <a:lstStyle/>
          <a:p>
            <a:pPr>
              <a:spcBef>
                <a:spcPts val="600"/>
              </a:spcBef>
              <a:spcAft>
                <a:spcPts val="600"/>
              </a:spcAft>
              <a:buClr>
                <a:srgbClr val="C00000"/>
              </a:buClr>
              <a:buSzPct val="75000"/>
              <a:buFont typeface="Wingdings" pitchFamily="2" charset="2"/>
              <a:buChar char="Ø"/>
              <a:defRPr/>
            </a:pPr>
            <a:r>
              <a:rPr lang="en-US" sz="3000" dirty="0" smtClean="0">
                <a:latin typeface="Times New Roman" pitchFamily="18" charset="0"/>
                <a:cs typeface="Times New Roman" pitchFamily="18" charset="0"/>
              </a:rPr>
              <a:t>Project Management Institute</a:t>
            </a:r>
          </a:p>
          <a:p>
            <a:pPr lvl="1">
              <a:spcBef>
                <a:spcPts val="600"/>
              </a:spcBef>
              <a:spcAft>
                <a:spcPts val="600"/>
              </a:spcAft>
              <a:buClr>
                <a:srgbClr val="C00000"/>
              </a:buClr>
              <a:buSzPct val="75000"/>
              <a:buFont typeface="Wingdings" pitchFamily="2" charset="2"/>
              <a:buChar char="Ø"/>
              <a:defRPr/>
            </a:pPr>
            <a:r>
              <a:rPr lang="en-US" sz="3000" dirty="0" smtClean="0">
                <a:latin typeface="Times New Roman" pitchFamily="18" charset="0"/>
                <a:cs typeface="Times New Roman" pitchFamily="18" charset="0"/>
              </a:rPr>
              <a:t>Leading membership association for the project management profession</a:t>
            </a:r>
          </a:p>
          <a:p>
            <a:pPr lvl="1">
              <a:spcBef>
                <a:spcPts val="600"/>
              </a:spcBef>
              <a:spcAft>
                <a:spcPts val="600"/>
              </a:spcAft>
              <a:buClr>
                <a:srgbClr val="C00000"/>
              </a:buClr>
              <a:buSzPct val="75000"/>
              <a:buFont typeface="Wingdings" pitchFamily="2" charset="2"/>
              <a:buChar char="Ø"/>
              <a:defRPr/>
            </a:pPr>
            <a:r>
              <a:rPr lang="en-US" sz="3000" dirty="0" smtClean="0">
                <a:latin typeface="Times New Roman" pitchFamily="18" charset="0"/>
                <a:cs typeface="Times New Roman" pitchFamily="18" charset="0"/>
              </a:rPr>
              <a:t>Over 260,000 members in 171 countries</a:t>
            </a:r>
          </a:p>
          <a:p>
            <a:pPr>
              <a:spcBef>
                <a:spcPts val="600"/>
              </a:spcBef>
              <a:spcAft>
                <a:spcPts val="600"/>
              </a:spcAft>
              <a:buClr>
                <a:srgbClr val="C00000"/>
              </a:buClr>
              <a:buSzPct val="75000"/>
              <a:buFont typeface="Wingdings" pitchFamily="2" charset="2"/>
              <a:buChar char="Ø"/>
              <a:defRPr/>
            </a:pPr>
            <a:r>
              <a:rPr lang="en-US" sz="3000" dirty="0" smtClean="0">
                <a:latin typeface="Times New Roman" pitchFamily="18" charset="0"/>
                <a:cs typeface="Times New Roman" pitchFamily="18" charset="0"/>
              </a:rPr>
              <a:t>Project Management Body of Knowledge (PMBOK)</a:t>
            </a:r>
          </a:p>
          <a:p>
            <a:pPr lvl="1">
              <a:spcBef>
                <a:spcPts val="600"/>
              </a:spcBef>
              <a:spcAft>
                <a:spcPts val="600"/>
              </a:spcAft>
              <a:buClr>
                <a:srgbClr val="C00000"/>
              </a:buClr>
              <a:buSzPct val="75000"/>
              <a:buFont typeface="Wingdings" pitchFamily="2" charset="2"/>
              <a:buChar char="Ø"/>
              <a:defRPr/>
            </a:pPr>
            <a:r>
              <a:rPr lang="en-US" sz="3000" dirty="0" smtClean="0">
                <a:latin typeface="Times New Roman" pitchFamily="18" charset="0"/>
                <a:cs typeface="Times New Roman" pitchFamily="18" charset="0"/>
              </a:rPr>
              <a:t>Internationally recognized standard that provides the fundamentals of project management</a:t>
            </a:r>
          </a:p>
          <a:p>
            <a:pPr lvl="1">
              <a:spcBef>
                <a:spcPts val="600"/>
              </a:spcBef>
              <a:spcAft>
                <a:spcPts val="600"/>
              </a:spcAft>
              <a:buClr>
                <a:srgbClr val="C00000"/>
              </a:buClr>
              <a:buSzPct val="75000"/>
              <a:buFont typeface="Wingdings" pitchFamily="2" charset="2"/>
              <a:buChar char="Ø"/>
              <a:defRPr/>
            </a:pPr>
            <a:r>
              <a:rPr lang="en-US" sz="3000" dirty="0" smtClean="0">
                <a:latin typeface="Times New Roman" pitchFamily="18" charset="0"/>
                <a:cs typeface="Times New Roman" pitchFamily="18" charset="0"/>
              </a:rPr>
              <a:t>44 defined processes in 5 high level groups</a:t>
            </a:r>
          </a:p>
          <a:p>
            <a:pPr lvl="1" eaLnBrk="1" hangingPunct="1">
              <a:lnSpc>
                <a:spcPct val="80000"/>
              </a:lnSpc>
              <a:buClr>
                <a:schemeClr val="bg2"/>
              </a:buClr>
              <a:buSzPct val="65000"/>
              <a:buFont typeface="Wingdings" pitchFamily="2" charset="2"/>
              <a:buChar char="Ø"/>
              <a:defRPr/>
            </a:pPr>
            <a:endParaRPr lang="en-US" sz="2000" dirty="0" smtClean="0"/>
          </a:p>
          <a:p>
            <a:pPr algn="r" eaLnBrk="1" fontAlgn="b" hangingPunct="1">
              <a:lnSpc>
                <a:spcPct val="80000"/>
              </a:lnSpc>
              <a:buFont typeface="Wingdings" pitchFamily="2" charset="2"/>
              <a:buNone/>
              <a:defRPr/>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228600"/>
            <a:ext cx="7772400" cy="685800"/>
          </a:xfrm>
        </p:spPr>
        <p:txBody>
          <a:bodyPr>
            <a:noAutofit/>
          </a:bodyPr>
          <a:lstStyle/>
          <a:p>
            <a:pPr eaLnBrk="1" hangingPunct="1"/>
            <a:r>
              <a:rPr lang="en-US" sz="3600" b="1" dirty="0" smtClean="0">
                <a:effectLst/>
                <a:latin typeface="Times New Roman" pitchFamily="18" charset="0"/>
                <a:cs typeface="Times New Roman" pitchFamily="18" charset="0"/>
              </a:rPr>
              <a:t>Project Management Office: Model</a:t>
            </a:r>
            <a:endParaRPr lang="en-US" sz="3600" dirty="0" smtClean="0">
              <a:effectLst/>
              <a:latin typeface="Times New Roman" pitchFamily="18" charset="0"/>
              <a:cs typeface="Times New Roman" pitchFamily="18" charset="0"/>
            </a:endParaRPr>
          </a:p>
        </p:txBody>
      </p:sp>
      <p:sp>
        <p:nvSpPr>
          <p:cNvPr id="226307" name="Rectangle 3"/>
          <p:cNvSpPr>
            <a:spLocks noGrp="1" noChangeArrowheads="1"/>
          </p:cNvSpPr>
          <p:nvPr>
            <p:ph type="body" idx="1"/>
          </p:nvPr>
        </p:nvSpPr>
        <p:spPr>
          <a:xfrm>
            <a:off x="457200" y="1143000"/>
            <a:ext cx="8229600" cy="4876800"/>
          </a:xfrm>
        </p:spPr>
        <p:txBody>
          <a:bodyPr>
            <a:normAutofit fontScale="92500" lnSpcReduction="20000"/>
          </a:bodyPr>
          <a:lstStyle/>
          <a:p>
            <a:pPr lvl="1" eaLnBrk="1" hangingPunct="1">
              <a:lnSpc>
                <a:spcPct val="80000"/>
              </a:lnSpc>
              <a:buNone/>
              <a:defRPr/>
            </a:pPr>
            <a:endParaRPr lang="en-US" dirty="0" smtClean="0"/>
          </a:p>
          <a:p>
            <a:pPr>
              <a:spcBef>
                <a:spcPts val="600"/>
              </a:spcBef>
              <a:spcAft>
                <a:spcPts val="600"/>
              </a:spcAft>
              <a:buClr>
                <a:srgbClr val="C00000"/>
              </a:buClr>
              <a:buSzPct val="75000"/>
              <a:buFont typeface="Wingdings" pitchFamily="2" charset="2"/>
              <a:buChar char="Ø"/>
              <a:defRPr/>
            </a:pPr>
            <a:r>
              <a:rPr lang="en-US" sz="2800" dirty="0" smtClean="0">
                <a:latin typeface="Times New Roman" pitchFamily="18" charset="0"/>
                <a:cs typeface="Times New Roman" pitchFamily="18" charset="0"/>
              </a:rPr>
              <a:t>CSUN is implementing a “</a:t>
            </a:r>
            <a:r>
              <a:rPr lang="en-US" sz="2800" dirty="0" err="1" smtClean="0">
                <a:latin typeface="Times New Roman" pitchFamily="18" charset="0"/>
                <a:cs typeface="Times New Roman" pitchFamily="18" charset="0"/>
              </a:rPr>
              <a:t>Lite</a:t>
            </a:r>
            <a:r>
              <a:rPr lang="en-US" sz="2800" dirty="0" smtClean="0">
                <a:latin typeface="Times New Roman" pitchFamily="18" charset="0"/>
                <a:cs typeface="Times New Roman" pitchFamily="18" charset="0"/>
              </a:rPr>
              <a:t>” version of PMBOK  </a:t>
            </a:r>
          </a:p>
          <a:p>
            <a:pPr lvl="1">
              <a:spcBef>
                <a:spcPts val="600"/>
              </a:spcBef>
              <a:spcAft>
                <a:spcPts val="600"/>
              </a:spcAft>
              <a:buClr>
                <a:srgbClr val="C00000"/>
              </a:buClr>
              <a:buSzPct val="75000"/>
              <a:buFont typeface="Wingdings" pitchFamily="2" charset="2"/>
              <a:buChar char="Ø"/>
              <a:defRPr/>
            </a:pPr>
            <a:r>
              <a:rPr lang="en-US" sz="2800" dirty="0" smtClean="0">
                <a:latin typeface="Times New Roman" pitchFamily="18" charset="0"/>
                <a:cs typeface="Times New Roman" pitchFamily="18" charset="0"/>
              </a:rPr>
              <a:t>Project Charters and Schedules</a:t>
            </a:r>
          </a:p>
          <a:p>
            <a:pPr lvl="2">
              <a:spcBef>
                <a:spcPts val="600"/>
              </a:spcBef>
              <a:spcAft>
                <a:spcPts val="600"/>
              </a:spcAft>
              <a:buClr>
                <a:srgbClr val="C00000"/>
              </a:buClr>
              <a:buSzPct val="75000"/>
              <a:buFont typeface="Wingdings" pitchFamily="2" charset="2"/>
              <a:buChar char="Ø"/>
              <a:defRPr/>
            </a:pPr>
            <a:r>
              <a:rPr lang="en-US" sz="2600" dirty="0" smtClean="0">
                <a:latin typeface="Times New Roman" pitchFamily="18" charset="0"/>
                <a:cs typeface="Times New Roman" pitchFamily="18" charset="0"/>
              </a:rPr>
              <a:t>Scope, Milestones, Tasks and Timelines</a:t>
            </a:r>
          </a:p>
          <a:p>
            <a:pPr lvl="1">
              <a:spcBef>
                <a:spcPts val="600"/>
              </a:spcBef>
              <a:spcAft>
                <a:spcPts val="600"/>
              </a:spcAft>
              <a:buClr>
                <a:srgbClr val="C00000"/>
              </a:buClr>
              <a:buSzPct val="75000"/>
              <a:buFont typeface="Wingdings" pitchFamily="2" charset="2"/>
              <a:buChar char="Ø"/>
              <a:defRPr/>
            </a:pPr>
            <a:r>
              <a:rPr lang="en-US" sz="2800" dirty="0" smtClean="0">
                <a:latin typeface="Times New Roman" pitchFamily="18" charset="0"/>
                <a:cs typeface="Times New Roman" pitchFamily="18" charset="0"/>
              </a:rPr>
              <a:t>Lifecycle Stages</a:t>
            </a:r>
          </a:p>
          <a:p>
            <a:pPr lvl="2">
              <a:spcBef>
                <a:spcPts val="600"/>
              </a:spcBef>
              <a:spcAft>
                <a:spcPts val="600"/>
              </a:spcAft>
              <a:buClr>
                <a:srgbClr val="C00000"/>
              </a:buClr>
              <a:buSzPct val="75000"/>
              <a:buFont typeface="Wingdings" pitchFamily="2" charset="2"/>
              <a:buChar char="Ø"/>
              <a:defRPr/>
            </a:pPr>
            <a:r>
              <a:rPr lang="en-US" sz="2600" dirty="0" smtClean="0">
                <a:latin typeface="Times New Roman" pitchFamily="18" charset="0"/>
                <a:cs typeface="Times New Roman" pitchFamily="18" charset="0"/>
              </a:rPr>
              <a:t>Initiate  </a:t>
            </a:r>
            <a:endParaRPr lang="en-US" sz="2400" dirty="0" smtClean="0">
              <a:latin typeface="Times New Roman" pitchFamily="18" charset="0"/>
              <a:cs typeface="Times New Roman" pitchFamily="18" charset="0"/>
            </a:endParaRPr>
          </a:p>
          <a:p>
            <a:pPr lvl="2">
              <a:spcBef>
                <a:spcPts val="600"/>
              </a:spcBef>
              <a:spcAft>
                <a:spcPts val="600"/>
              </a:spcAft>
              <a:buClr>
                <a:srgbClr val="C00000"/>
              </a:buClr>
              <a:buSzPct val="75000"/>
              <a:buFont typeface="Wingdings" pitchFamily="2" charset="2"/>
              <a:buChar char="Ø"/>
              <a:defRPr/>
            </a:pPr>
            <a:r>
              <a:rPr lang="en-US" sz="2600" dirty="0" smtClean="0">
                <a:latin typeface="Times New Roman" pitchFamily="18" charset="0"/>
                <a:cs typeface="Times New Roman" pitchFamily="18" charset="0"/>
              </a:rPr>
              <a:t>Plan  </a:t>
            </a:r>
          </a:p>
          <a:p>
            <a:pPr lvl="2">
              <a:spcBef>
                <a:spcPts val="600"/>
              </a:spcBef>
              <a:spcAft>
                <a:spcPts val="600"/>
              </a:spcAft>
              <a:buClr>
                <a:srgbClr val="C00000"/>
              </a:buClr>
              <a:buSzPct val="75000"/>
              <a:buFont typeface="Wingdings" pitchFamily="2" charset="2"/>
              <a:buChar char="Ø"/>
              <a:defRPr/>
            </a:pPr>
            <a:r>
              <a:rPr lang="en-US" sz="2600" dirty="0" smtClean="0">
                <a:latin typeface="Times New Roman" pitchFamily="18" charset="0"/>
                <a:cs typeface="Times New Roman" pitchFamily="18" charset="0"/>
              </a:rPr>
              <a:t>Execute  </a:t>
            </a:r>
          </a:p>
          <a:p>
            <a:pPr lvl="2">
              <a:spcBef>
                <a:spcPts val="600"/>
              </a:spcBef>
              <a:spcAft>
                <a:spcPts val="600"/>
              </a:spcAft>
              <a:buClr>
                <a:srgbClr val="C00000"/>
              </a:buClr>
              <a:buSzPct val="75000"/>
              <a:buFont typeface="Wingdings" pitchFamily="2" charset="2"/>
              <a:buChar char="Ø"/>
              <a:defRPr/>
            </a:pPr>
            <a:r>
              <a:rPr lang="en-US" sz="2600" dirty="0" smtClean="0">
                <a:latin typeface="Times New Roman" pitchFamily="18" charset="0"/>
                <a:cs typeface="Times New Roman" pitchFamily="18" charset="0"/>
              </a:rPr>
              <a:t>Monitor  </a:t>
            </a:r>
          </a:p>
          <a:p>
            <a:pPr lvl="2">
              <a:spcBef>
                <a:spcPts val="600"/>
              </a:spcBef>
              <a:spcAft>
                <a:spcPts val="600"/>
              </a:spcAft>
              <a:buClr>
                <a:srgbClr val="C00000"/>
              </a:buClr>
              <a:buSzPct val="75000"/>
              <a:buFont typeface="Wingdings" pitchFamily="2" charset="2"/>
              <a:buChar char="Ø"/>
              <a:defRPr/>
            </a:pPr>
            <a:r>
              <a:rPr lang="en-US" sz="2600" dirty="0" smtClean="0">
                <a:latin typeface="Times New Roman" pitchFamily="18" charset="0"/>
                <a:cs typeface="Times New Roman" pitchFamily="18" charset="0"/>
              </a:rPr>
              <a:t>Close  </a:t>
            </a:r>
          </a:p>
          <a:p>
            <a:pPr algn="r" eaLnBrk="1" fontAlgn="b" hangingPunct="1">
              <a:lnSpc>
                <a:spcPct val="80000"/>
              </a:lnSpc>
              <a:buFont typeface="Wingdings" pitchFamily="2" charset="2"/>
              <a:buNone/>
              <a:defRPr/>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33400" y="304800"/>
            <a:ext cx="8229600" cy="1143000"/>
          </a:xfrm>
        </p:spPr>
        <p:txBody>
          <a:bodyPr>
            <a:noAutofit/>
          </a:bodyPr>
          <a:lstStyle/>
          <a:p>
            <a:pPr eaLnBrk="1" hangingPunct="1"/>
            <a:r>
              <a:rPr lang="en-US" sz="3600" b="1" dirty="0" smtClean="0">
                <a:latin typeface="Times New Roman" pitchFamily="18" charset="0"/>
                <a:cs typeface="Times New Roman" pitchFamily="18" charset="0"/>
              </a:rPr>
              <a:t>Technology Projects: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Here, There, and Everywhere!</a:t>
            </a:r>
          </a:p>
        </p:txBody>
      </p:sp>
      <p:sp>
        <p:nvSpPr>
          <p:cNvPr id="5123" name="Rectangle 3"/>
          <p:cNvSpPr>
            <a:spLocks noGrp="1" noChangeArrowheads="1"/>
          </p:cNvSpPr>
          <p:nvPr>
            <p:ph type="body" idx="1"/>
          </p:nvPr>
        </p:nvSpPr>
        <p:spPr>
          <a:xfrm>
            <a:off x="457200" y="1793875"/>
            <a:ext cx="8305800" cy="4302125"/>
          </a:xfrm>
        </p:spPr>
        <p:txBody>
          <a:bodyPr>
            <a:normAutofit/>
          </a:bodyPr>
          <a:lstStyle/>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About California State University, Northridge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Projects, Projects, Everywhere!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Transforming IT: Governance &amp; Strategic Planning</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Management Office</a:t>
            </a:r>
          </a:p>
          <a:p>
            <a:pPr eaLnBrk="1" hangingPunct="1">
              <a:spcBef>
                <a:spcPts val="600"/>
              </a:spcBef>
              <a:buClr>
                <a:srgbClr val="C00000"/>
              </a:buClr>
              <a:buSzPct val="65000"/>
              <a:buFont typeface="Wingdings" pitchFamily="2" charset="2"/>
              <a:buChar char="Ø"/>
            </a:pPr>
            <a:r>
              <a:rPr lang="en-US" sz="2800" b="1" dirty="0" smtClean="0">
                <a:solidFill>
                  <a:srgbClr val="C00000"/>
                </a:solidFill>
                <a:latin typeface="Times New Roman" pitchFamily="18" charset="0"/>
                <a:cs typeface="Times New Roman" pitchFamily="18" charset="0"/>
              </a:rPr>
              <a:t>Project Mindset &amp; Process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Critical Success Factors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Q&amp;A</a:t>
            </a: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09600" y="304800"/>
            <a:ext cx="7696200" cy="685800"/>
          </a:xfrm>
        </p:spPr>
        <p:txBody>
          <a:bodyPr>
            <a:normAutofit/>
          </a:bodyPr>
          <a:lstStyle/>
          <a:p>
            <a:pPr eaLnBrk="1" hangingPunct="1"/>
            <a:r>
              <a:rPr lang="en-US" sz="3600" b="1" dirty="0" smtClean="0">
                <a:effectLst/>
                <a:latin typeface="Times New Roman" pitchFamily="18" charset="0"/>
                <a:cs typeface="Times New Roman" pitchFamily="18" charset="0"/>
              </a:rPr>
              <a:t>Project Mindset &amp; Process</a:t>
            </a:r>
            <a:endParaRPr lang="en-US" sz="3600" dirty="0" smtClean="0">
              <a:effectLst/>
              <a:latin typeface="Times New Roman" pitchFamily="18" charset="0"/>
              <a:cs typeface="Times New Roman" pitchFamily="18" charset="0"/>
            </a:endParaRPr>
          </a:p>
        </p:txBody>
      </p:sp>
      <p:sp>
        <p:nvSpPr>
          <p:cNvPr id="226307" name="Rectangle 3"/>
          <p:cNvSpPr>
            <a:spLocks noGrp="1" noChangeArrowheads="1"/>
          </p:cNvSpPr>
          <p:nvPr>
            <p:ph type="body" idx="1"/>
          </p:nvPr>
        </p:nvSpPr>
        <p:spPr>
          <a:xfrm>
            <a:off x="457200" y="1371600"/>
            <a:ext cx="8229600" cy="4876800"/>
          </a:xfrm>
        </p:spPr>
        <p:txBody>
          <a:bodyPr/>
          <a:lstStyle/>
          <a:p>
            <a:pPr>
              <a:spcBef>
                <a:spcPts val="600"/>
              </a:spcBef>
              <a:spcAft>
                <a:spcPts val="600"/>
              </a:spcAft>
              <a:buClr>
                <a:srgbClr val="C00000"/>
              </a:buClr>
              <a:buSzPct val="65000"/>
              <a:buFont typeface="Wingdings" pitchFamily="2" charset="2"/>
              <a:buChar char="Ø"/>
              <a:defRPr/>
            </a:pPr>
            <a:r>
              <a:rPr lang="en-US" sz="3200" dirty="0" smtClean="0">
                <a:latin typeface="Times New Roman" pitchFamily="18" charset="0"/>
                <a:cs typeface="Times New Roman" pitchFamily="18" charset="0"/>
              </a:rPr>
              <a:t>Identify</a:t>
            </a:r>
          </a:p>
          <a:p>
            <a:pPr>
              <a:spcBef>
                <a:spcPts val="600"/>
              </a:spcBef>
              <a:spcAft>
                <a:spcPts val="600"/>
              </a:spcAft>
              <a:buClr>
                <a:srgbClr val="C00000"/>
              </a:buClr>
              <a:buSzPct val="65000"/>
              <a:buFont typeface="Wingdings" pitchFamily="2" charset="2"/>
              <a:buChar char="Ø"/>
              <a:defRPr/>
            </a:pPr>
            <a:r>
              <a:rPr lang="en-US" sz="3200" dirty="0" smtClean="0">
                <a:latin typeface="Times New Roman" pitchFamily="18" charset="0"/>
                <a:cs typeface="Times New Roman" pitchFamily="18" charset="0"/>
              </a:rPr>
              <a:t>Collect</a:t>
            </a:r>
          </a:p>
          <a:p>
            <a:pPr>
              <a:spcBef>
                <a:spcPts val="600"/>
              </a:spcBef>
              <a:spcAft>
                <a:spcPts val="600"/>
              </a:spcAft>
              <a:buClr>
                <a:srgbClr val="C00000"/>
              </a:buClr>
              <a:buSzPct val="65000"/>
              <a:buFont typeface="Wingdings" pitchFamily="2" charset="2"/>
              <a:buChar char="Ø"/>
              <a:defRPr/>
            </a:pPr>
            <a:r>
              <a:rPr lang="en-US" sz="3200" dirty="0" smtClean="0">
                <a:latin typeface="Times New Roman" pitchFamily="18" charset="0"/>
                <a:cs typeface="Times New Roman" pitchFamily="18" charset="0"/>
              </a:rPr>
              <a:t>Prioritize</a:t>
            </a:r>
          </a:p>
          <a:p>
            <a:pPr>
              <a:spcBef>
                <a:spcPts val="600"/>
              </a:spcBef>
              <a:spcAft>
                <a:spcPts val="600"/>
              </a:spcAft>
              <a:buClr>
                <a:srgbClr val="C00000"/>
              </a:buClr>
              <a:buSzPct val="65000"/>
              <a:buFont typeface="Wingdings" pitchFamily="2" charset="2"/>
              <a:buChar char="Ø"/>
              <a:defRPr/>
            </a:pPr>
            <a:r>
              <a:rPr lang="en-US" sz="3200" dirty="0" smtClean="0">
                <a:latin typeface="Times New Roman" pitchFamily="18" charset="0"/>
                <a:cs typeface="Times New Roman" pitchFamily="18" charset="0"/>
              </a:rPr>
              <a:t>Plan</a:t>
            </a:r>
          </a:p>
          <a:p>
            <a:pPr>
              <a:spcBef>
                <a:spcPts val="600"/>
              </a:spcBef>
              <a:spcAft>
                <a:spcPts val="600"/>
              </a:spcAft>
              <a:buClr>
                <a:srgbClr val="C00000"/>
              </a:buClr>
              <a:buSzPct val="65000"/>
              <a:buFont typeface="Wingdings" pitchFamily="2" charset="2"/>
              <a:buChar char="Ø"/>
              <a:defRPr/>
            </a:pPr>
            <a:r>
              <a:rPr lang="en-US" sz="3200" dirty="0" smtClean="0">
                <a:latin typeface="Times New Roman" pitchFamily="18" charset="0"/>
                <a:cs typeface="Times New Roman" pitchFamily="18" charset="0"/>
              </a:rPr>
              <a:t>Cultural Shift</a:t>
            </a:r>
          </a:p>
          <a:p>
            <a:pPr lvl="1" eaLnBrk="1" hangingPunct="1">
              <a:lnSpc>
                <a:spcPct val="80000"/>
              </a:lnSpc>
              <a:buClr>
                <a:schemeClr val="bg2"/>
              </a:buClr>
              <a:buSzPct val="65000"/>
              <a:buFont typeface="Wingdings" pitchFamily="2" charset="2"/>
              <a:buChar char="Ø"/>
              <a:defRPr/>
            </a:pPr>
            <a:endParaRPr lang="en-US" dirty="0" smtClean="0"/>
          </a:p>
          <a:p>
            <a:pPr lvl="1" eaLnBrk="1" hangingPunct="1">
              <a:lnSpc>
                <a:spcPct val="80000"/>
              </a:lnSpc>
              <a:buClr>
                <a:schemeClr val="bg2"/>
              </a:buClr>
              <a:buSzPct val="65000"/>
              <a:buFont typeface="Wingdings" pitchFamily="2" charset="2"/>
              <a:buChar char="Ø"/>
              <a:defRPr/>
            </a:pPr>
            <a:endParaRPr lang="en-US" dirty="0" smtClean="0"/>
          </a:p>
          <a:p>
            <a:pPr lvl="1" eaLnBrk="1" hangingPunct="1">
              <a:lnSpc>
                <a:spcPct val="80000"/>
              </a:lnSpc>
              <a:buClr>
                <a:schemeClr val="bg2"/>
              </a:buClr>
              <a:buSzPct val="65000"/>
              <a:buFont typeface="Wingdings" pitchFamily="2" charset="2"/>
              <a:buChar char="Ø"/>
              <a:defRPr/>
            </a:pPr>
            <a:endParaRPr lang="en-US" sz="2000" dirty="0" smtClean="0"/>
          </a:p>
          <a:p>
            <a:pPr eaLnBrk="1" hangingPunct="1">
              <a:lnSpc>
                <a:spcPct val="80000"/>
              </a:lnSpc>
              <a:defRPr/>
            </a:pPr>
            <a:endParaRPr lang="en-US" sz="2000" dirty="0" smtClean="0">
              <a:cs typeface="Arial" charset="0"/>
            </a:endParaRPr>
          </a:p>
          <a:p>
            <a:pPr algn="r" eaLnBrk="1" fontAlgn="b" hangingPunct="1">
              <a:lnSpc>
                <a:spcPct val="80000"/>
              </a:lnSpc>
              <a:buFont typeface="Wingdings" pitchFamily="2" charset="2"/>
              <a:buNone/>
              <a:defRPr/>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09600" y="304800"/>
            <a:ext cx="7696200" cy="685800"/>
          </a:xfrm>
        </p:spPr>
        <p:txBody>
          <a:bodyPr>
            <a:noAutofit/>
          </a:bodyPr>
          <a:lstStyle/>
          <a:p>
            <a:pPr marL="342900" indent="-342900" eaLnBrk="1" hangingPunct="1">
              <a:lnSpc>
                <a:spcPct val="80000"/>
              </a:lnSpc>
            </a:pPr>
            <a:r>
              <a:rPr lang="en-US" sz="3600" b="1" dirty="0" smtClean="0">
                <a:effectLst/>
                <a:latin typeface="Times New Roman" pitchFamily="18" charset="0"/>
                <a:cs typeface="Times New Roman" pitchFamily="18" charset="0"/>
              </a:rPr>
              <a:t>Project Mindset &amp; Process: Identify</a:t>
            </a:r>
          </a:p>
        </p:txBody>
      </p:sp>
      <p:sp>
        <p:nvSpPr>
          <p:cNvPr id="33795" name="Rectangle 3"/>
          <p:cNvSpPr>
            <a:spLocks noGrp="1" noChangeArrowheads="1"/>
          </p:cNvSpPr>
          <p:nvPr>
            <p:ph type="body" idx="1"/>
          </p:nvPr>
        </p:nvSpPr>
        <p:spPr>
          <a:xfrm>
            <a:off x="457200" y="1066800"/>
            <a:ext cx="8229600" cy="5715000"/>
          </a:xfrm>
        </p:spPr>
        <p:txBody>
          <a:bodyPr>
            <a:normAutofit fontScale="77500" lnSpcReduction="20000"/>
          </a:bodyPr>
          <a:lstStyle/>
          <a:p>
            <a:pPr>
              <a:lnSpc>
                <a:spcPct val="120000"/>
              </a:lnSpc>
              <a:spcBef>
                <a:spcPts val="600"/>
              </a:spcBef>
              <a:spcAft>
                <a:spcPts val="600"/>
              </a:spcAft>
              <a:buClr>
                <a:srgbClr val="C00000"/>
              </a:buClr>
              <a:buSzPct val="75000"/>
              <a:buFont typeface="Wingdings" pitchFamily="2" charset="2"/>
              <a:buChar char="Ø"/>
            </a:pPr>
            <a:r>
              <a:rPr lang="en-US" sz="3600" dirty="0" smtClean="0">
                <a:latin typeface="Times New Roman" pitchFamily="18" charset="0"/>
                <a:cs typeface="Times New Roman" pitchFamily="18" charset="0"/>
              </a:rPr>
              <a:t>Define a project</a:t>
            </a:r>
          </a:p>
          <a:p>
            <a:pPr>
              <a:lnSpc>
                <a:spcPct val="120000"/>
              </a:lnSpc>
              <a:spcBef>
                <a:spcPts val="600"/>
              </a:spcBef>
              <a:spcAft>
                <a:spcPts val="600"/>
              </a:spcAft>
              <a:buClr>
                <a:srgbClr val="C00000"/>
              </a:buClr>
              <a:buSzPct val="75000"/>
              <a:buFont typeface="Wingdings" pitchFamily="2" charset="2"/>
              <a:buChar char="Ø"/>
            </a:pPr>
            <a:r>
              <a:rPr lang="en-US" sz="3600" dirty="0" smtClean="0">
                <a:latin typeface="Times New Roman" pitchFamily="18" charset="0"/>
                <a:cs typeface="Times New Roman" pitchFamily="18" charset="0"/>
              </a:rPr>
              <a:t>Establish thresholds</a:t>
            </a:r>
          </a:p>
          <a:p>
            <a:pPr lvl="1">
              <a:lnSpc>
                <a:spcPct val="120000"/>
              </a:lnSpc>
              <a:spcBef>
                <a:spcPts val="600"/>
              </a:spcBef>
              <a:spcAft>
                <a:spcPts val="600"/>
              </a:spcAft>
              <a:buClr>
                <a:srgbClr val="C00000"/>
              </a:buClr>
              <a:buSzPct val="75000"/>
              <a:buFont typeface="Wingdings" pitchFamily="2" charset="2"/>
              <a:buChar char="Ø"/>
            </a:pPr>
            <a:r>
              <a:rPr lang="en-US" sz="3600" dirty="0" smtClean="0">
                <a:latin typeface="Times New Roman" pitchFamily="18" charset="0"/>
                <a:cs typeface="Times New Roman" pitchFamily="18" charset="0"/>
              </a:rPr>
              <a:t>Impact to campus systems</a:t>
            </a:r>
          </a:p>
          <a:p>
            <a:pPr lvl="1">
              <a:lnSpc>
                <a:spcPct val="120000"/>
              </a:lnSpc>
              <a:spcBef>
                <a:spcPts val="600"/>
              </a:spcBef>
              <a:spcAft>
                <a:spcPts val="600"/>
              </a:spcAft>
              <a:buClr>
                <a:srgbClr val="C00000"/>
              </a:buClr>
              <a:buSzPct val="75000"/>
              <a:buFont typeface="Wingdings" pitchFamily="2" charset="2"/>
              <a:buChar char="Ø"/>
            </a:pPr>
            <a:r>
              <a:rPr lang="en-US" sz="3600" dirty="0" smtClean="0">
                <a:latin typeface="Times New Roman" pitchFamily="18" charset="0"/>
                <a:cs typeface="Times New Roman" pitchFamily="18" charset="0"/>
              </a:rPr>
              <a:t>Time requirements</a:t>
            </a:r>
          </a:p>
          <a:p>
            <a:pPr lvl="1">
              <a:lnSpc>
                <a:spcPct val="120000"/>
              </a:lnSpc>
              <a:spcBef>
                <a:spcPts val="600"/>
              </a:spcBef>
              <a:spcAft>
                <a:spcPts val="600"/>
              </a:spcAft>
              <a:buClr>
                <a:srgbClr val="C00000"/>
              </a:buClr>
              <a:buSzPct val="75000"/>
              <a:buFont typeface="Wingdings" pitchFamily="2" charset="2"/>
              <a:buChar char="Ø"/>
            </a:pPr>
            <a:r>
              <a:rPr lang="en-US" sz="3600" dirty="0" smtClean="0">
                <a:latin typeface="Times New Roman" pitchFamily="18" charset="0"/>
                <a:cs typeface="Times New Roman" pitchFamily="18" charset="0"/>
              </a:rPr>
              <a:t>Cost</a:t>
            </a:r>
          </a:p>
          <a:p>
            <a:pPr lvl="1">
              <a:lnSpc>
                <a:spcPct val="120000"/>
              </a:lnSpc>
              <a:spcBef>
                <a:spcPts val="600"/>
              </a:spcBef>
              <a:spcAft>
                <a:spcPts val="600"/>
              </a:spcAft>
              <a:buClr>
                <a:srgbClr val="C00000"/>
              </a:buClr>
              <a:buSzPct val="75000"/>
              <a:buFont typeface="Wingdings" pitchFamily="2" charset="2"/>
              <a:buChar char="Ø"/>
            </a:pPr>
            <a:r>
              <a:rPr lang="en-US" sz="3600" dirty="0" smtClean="0">
                <a:latin typeface="Times New Roman" pitchFamily="18" charset="0"/>
                <a:cs typeface="Times New Roman" pitchFamily="18" charset="0"/>
              </a:rPr>
              <a:t>Involvement of outside vendors</a:t>
            </a:r>
          </a:p>
          <a:p>
            <a:pPr lvl="1">
              <a:lnSpc>
                <a:spcPct val="120000"/>
              </a:lnSpc>
              <a:spcBef>
                <a:spcPts val="600"/>
              </a:spcBef>
              <a:spcAft>
                <a:spcPts val="600"/>
              </a:spcAft>
              <a:buClr>
                <a:srgbClr val="C00000"/>
              </a:buClr>
              <a:buSzPct val="75000"/>
              <a:buFont typeface="Wingdings" pitchFamily="2" charset="2"/>
              <a:buChar char="Ø"/>
            </a:pPr>
            <a:r>
              <a:rPr lang="en-US" sz="3600" dirty="0" smtClean="0">
                <a:latin typeface="Times New Roman" pitchFamily="18" charset="0"/>
                <a:cs typeface="Times New Roman" pitchFamily="18" charset="0"/>
              </a:rPr>
              <a:t>Security risks</a:t>
            </a:r>
          </a:p>
          <a:p>
            <a:pPr>
              <a:lnSpc>
                <a:spcPct val="120000"/>
              </a:lnSpc>
              <a:spcBef>
                <a:spcPts val="600"/>
              </a:spcBef>
              <a:spcAft>
                <a:spcPts val="600"/>
              </a:spcAft>
              <a:buClr>
                <a:srgbClr val="C00000"/>
              </a:buClr>
              <a:buSzPct val="75000"/>
              <a:buFont typeface="Wingdings" pitchFamily="2" charset="2"/>
              <a:buChar char="Ø"/>
            </a:pPr>
            <a:r>
              <a:rPr lang="en-US" sz="3600" dirty="0" smtClean="0">
                <a:latin typeface="Times New Roman" pitchFamily="18" charset="0"/>
                <a:cs typeface="Times New Roman" pitchFamily="18" charset="0"/>
              </a:rPr>
              <a:t>Is it ready to be a project? </a:t>
            </a:r>
            <a:endParaRPr lang="en-US" sz="3600" dirty="0" smtClean="0">
              <a:solidFill>
                <a:srgbClr val="7030A0"/>
              </a:solidFill>
              <a:latin typeface="Times New Roman" pitchFamily="18" charset="0"/>
              <a:cs typeface="Times New Roman" pitchFamily="18" charset="0"/>
            </a:endParaRPr>
          </a:p>
          <a:p>
            <a:pPr lvl="1" eaLnBrk="1" hangingPunct="1">
              <a:lnSpc>
                <a:spcPct val="80000"/>
              </a:lnSpc>
              <a:buClr>
                <a:schemeClr val="bg2"/>
              </a:buClr>
              <a:buSzPct val="65000"/>
              <a:buFont typeface="Wingdings" pitchFamily="2" charset="2"/>
              <a:buChar char="Ø"/>
            </a:pPr>
            <a:endParaRPr lang="en-US" dirty="0" smtClean="0"/>
          </a:p>
          <a:p>
            <a:pPr lvl="1" eaLnBrk="1" hangingPunct="1">
              <a:lnSpc>
                <a:spcPct val="80000"/>
              </a:lnSpc>
              <a:buClr>
                <a:schemeClr val="bg2"/>
              </a:buClr>
              <a:buSzPct val="65000"/>
              <a:buFont typeface="Wingdings" pitchFamily="2" charset="2"/>
              <a:buChar char="Ø"/>
            </a:pPr>
            <a:endParaRPr lang="en-US" dirty="0" smtClean="0"/>
          </a:p>
          <a:p>
            <a:pPr lvl="1" eaLnBrk="1" hangingPunct="1">
              <a:lnSpc>
                <a:spcPct val="80000"/>
              </a:lnSpc>
              <a:buClr>
                <a:schemeClr val="bg2"/>
              </a:buClr>
              <a:buSzPct val="65000"/>
              <a:buFont typeface="Wingdings" pitchFamily="2" charset="2"/>
              <a:buChar char="Ø"/>
            </a:pPr>
            <a:endParaRPr lang="en-US" dirty="0" smtClean="0"/>
          </a:p>
          <a:p>
            <a:pPr lvl="1" eaLnBrk="1" hangingPunct="1">
              <a:lnSpc>
                <a:spcPct val="80000"/>
              </a:lnSpc>
              <a:buClr>
                <a:schemeClr val="bg2"/>
              </a:buClr>
              <a:buSzPct val="65000"/>
              <a:buFont typeface="Wingdings" pitchFamily="2" charset="2"/>
              <a:buChar char="Ø"/>
            </a:pPr>
            <a:endParaRPr lang="en-US" sz="2000" dirty="0" smtClean="0"/>
          </a:p>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09600" y="304800"/>
            <a:ext cx="7696200" cy="685800"/>
          </a:xfrm>
        </p:spPr>
        <p:txBody>
          <a:bodyPr>
            <a:normAutofit/>
          </a:bodyPr>
          <a:lstStyle/>
          <a:p>
            <a:pPr marL="342900" indent="-342900" eaLnBrk="1" hangingPunct="1">
              <a:lnSpc>
                <a:spcPct val="80000"/>
              </a:lnSpc>
            </a:pPr>
            <a:r>
              <a:rPr lang="en-US" sz="3600" b="1" dirty="0" smtClean="0">
                <a:effectLst/>
                <a:latin typeface="Times New Roman" pitchFamily="18" charset="0"/>
                <a:cs typeface="Times New Roman" pitchFamily="18" charset="0"/>
              </a:rPr>
              <a:t>Project Mindset &amp; Process: Collect</a:t>
            </a:r>
          </a:p>
        </p:txBody>
      </p:sp>
      <p:sp>
        <p:nvSpPr>
          <p:cNvPr id="33795" name="Rectangle 3"/>
          <p:cNvSpPr>
            <a:spLocks noGrp="1" noChangeArrowheads="1"/>
          </p:cNvSpPr>
          <p:nvPr>
            <p:ph type="body" idx="1"/>
          </p:nvPr>
        </p:nvSpPr>
        <p:spPr>
          <a:xfrm>
            <a:off x="457200" y="1295400"/>
            <a:ext cx="8229600" cy="4876800"/>
          </a:xfrm>
        </p:spPr>
        <p:txBody>
          <a:bodyPr>
            <a:normAutofit fontScale="55000" lnSpcReduction="20000"/>
          </a:bodyPr>
          <a:lstStyle/>
          <a:p>
            <a:pPr>
              <a:spcBef>
                <a:spcPts val="600"/>
              </a:spcBef>
              <a:spcAft>
                <a:spcPts val="600"/>
              </a:spcAft>
              <a:buClr>
                <a:srgbClr val="C00000"/>
              </a:buClr>
              <a:buSzPct val="75000"/>
              <a:buFont typeface="Wingdings" pitchFamily="2" charset="2"/>
              <a:buChar char="Ø"/>
            </a:pPr>
            <a:r>
              <a:rPr lang="en-US" sz="5100" dirty="0" smtClean="0">
                <a:latin typeface="Times New Roman" pitchFamily="18" charset="0"/>
                <a:cs typeface="Times New Roman" pitchFamily="18" charset="0"/>
              </a:rPr>
              <a:t>Collect information about the project</a:t>
            </a:r>
          </a:p>
          <a:p>
            <a:pPr lvl="1">
              <a:spcBef>
                <a:spcPts val="600"/>
              </a:spcBef>
              <a:spcAft>
                <a:spcPts val="600"/>
              </a:spcAft>
              <a:buClr>
                <a:srgbClr val="C00000"/>
              </a:buClr>
              <a:buSzPct val="75000"/>
              <a:buFont typeface="Wingdings" pitchFamily="2" charset="2"/>
              <a:buChar char="Ø"/>
            </a:pPr>
            <a:r>
              <a:rPr lang="en-US" sz="5100" dirty="0" smtClean="0">
                <a:latin typeface="Times New Roman" pitchFamily="18" charset="0"/>
                <a:cs typeface="Times New Roman" pitchFamily="18" charset="0"/>
              </a:rPr>
              <a:t>Purpose</a:t>
            </a:r>
          </a:p>
          <a:p>
            <a:pPr lvl="1">
              <a:spcBef>
                <a:spcPts val="600"/>
              </a:spcBef>
              <a:spcAft>
                <a:spcPts val="600"/>
              </a:spcAft>
              <a:buClr>
                <a:srgbClr val="C00000"/>
              </a:buClr>
              <a:buSzPct val="75000"/>
              <a:buFont typeface="Wingdings" pitchFamily="2" charset="2"/>
              <a:buChar char="Ø"/>
            </a:pPr>
            <a:r>
              <a:rPr lang="en-US" sz="5100" dirty="0" smtClean="0">
                <a:latin typeface="Times New Roman" pitchFamily="18" charset="0"/>
                <a:cs typeface="Times New Roman" pitchFamily="18" charset="0"/>
              </a:rPr>
              <a:t>Drivers</a:t>
            </a:r>
          </a:p>
          <a:p>
            <a:pPr lvl="1">
              <a:spcBef>
                <a:spcPts val="600"/>
              </a:spcBef>
              <a:spcAft>
                <a:spcPts val="600"/>
              </a:spcAft>
              <a:buClr>
                <a:srgbClr val="C00000"/>
              </a:buClr>
              <a:buSzPct val="75000"/>
              <a:buFont typeface="Wingdings" pitchFamily="2" charset="2"/>
              <a:buChar char="Ø"/>
            </a:pPr>
            <a:r>
              <a:rPr lang="en-US" sz="5100" dirty="0" smtClean="0">
                <a:latin typeface="Times New Roman" pitchFamily="18" charset="0"/>
                <a:cs typeface="Times New Roman" pitchFamily="18" charset="0"/>
              </a:rPr>
              <a:t>Alternatives</a:t>
            </a:r>
          </a:p>
          <a:p>
            <a:pPr lvl="1">
              <a:spcBef>
                <a:spcPts val="600"/>
              </a:spcBef>
              <a:spcAft>
                <a:spcPts val="600"/>
              </a:spcAft>
              <a:buClr>
                <a:srgbClr val="C00000"/>
              </a:buClr>
              <a:buSzPct val="75000"/>
              <a:buFont typeface="Wingdings" pitchFamily="2" charset="2"/>
              <a:buChar char="Ø"/>
            </a:pPr>
            <a:r>
              <a:rPr lang="en-US" sz="5100" dirty="0" smtClean="0">
                <a:latin typeface="Times New Roman" pitchFamily="18" charset="0"/>
                <a:cs typeface="Times New Roman" pitchFamily="18" charset="0"/>
              </a:rPr>
              <a:t>Scope</a:t>
            </a:r>
          </a:p>
          <a:p>
            <a:pPr lvl="1">
              <a:spcBef>
                <a:spcPts val="600"/>
              </a:spcBef>
              <a:spcAft>
                <a:spcPts val="600"/>
              </a:spcAft>
              <a:buClr>
                <a:srgbClr val="C00000"/>
              </a:buClr>
              <a:buSzPct val="75000"/>
              <a:buFont typeface="Wingdings" pitchFamily="2" charset="2"/>
              <a:buChar char="Ø"/>
            </a:pPr>
            <a:r>
              <a:rPr lang="en-US" sz="5100" dirty="0" smtClean="0">
                <a:latin typeface="Times New Roman" pitchFamily="18" charset="0"/>
                <a:cs typeface="Times New Roman" pitchFamily="18" charset="0"/>
              </a:rPr>
              <a:t>Resources</a:t>
            </a:r>
          </a:p>
          <a:p>
            <a:pPr lvl="1">
              <a:spcBef>
                <a:spcPts val="600"/>
              </a:spcBef>
              <a:spcAft>
                <a:spcPts val="600"/>
              </a:spcAft>
              <a:buClr>
                <a:srgbClr val="C00000"/>
              </a:buClr>
              <a:buSzPct val="75000"/>
              <a:buFont typeface="Wingdings" pitchFamily="2" charset="2"/>
              <a:buChar char="Ø"/>
            </a:pPr>
            <a:r>
              <a:rPr lang="en-US" sz="5100" dirty="0" smtClean="0">
                <a:latin typeface="Times New Roman" pitchFamily="18" charset="0"/>
                <a:cs typeface="Times New Roman" pitchFamily="18" charset="0"/>
              </a:rPr>
              <a:t>Alignment to university </a:t>
            </a:r>
          </a:p>
          <a:p>
            <a:pPr lvl="1">
              <a:spcBef>
                <a:spcPts val="600"/>
              </a:spcBef>
              <a:spcAft>
                <a:spcPts val="600"/>
              </a:spcAft>
              <a:buClr>
                <a:srgbClr val="C00000"/>
              </a:buClr>
              <a:buSzPct val="75000"/>
              <a:buNone/>
            </a:pPr>
            <a:r>
              <a:rPr lang="en-US" sz="5100" dirty="0" smtClean="0">
                <a:latin typeface="Times New Roman" pitchFamily="18" charset="0"/>
                <a:cs typeface="Times New Roman" pitchFamily="18" charset="0"/>
              </a:rPr>
              <a:t>	mission and goals</a:t>
            </a:r>
          </a:p>
          <a:p>
            <a:pPr lvl="1" eaLnBrk="1" hangingPunct="1">
              <a:lnSpc>
                <a:spcPct val="80000"/>
              </a:lnSpc>
              <a:buClr>
                <a:schemeClr val="bg2"/>
              </a:buClr>
              <a:buSzPct val="65000"/>
              <a:buFont typeface="Wingdings" pitchFamily="2" charset="2"/>
              <a:buChar char="Ø"/>
            </a:pPr>
            <a:endParaRPr lang="en-US" dirty="0" smtClean="0"/>
          </a:p>
          <a:p>
            <a:pPr lvl="1" eaLnBrk="1" hangingPunct="1">
              <a:lnSpc>
                <a:spcPct val="80000"/>
              </a:lnSpc>
              <a:buClr>
                <a:schemeClr val="bg2"/>
              </a:buClr>
              <a:buSzPct val="65000"/>
              <a:buFont typeface="Wingdings" pitchFamily="2" charset="2"/>
              <a:buChar char="Ø"/>
            </a:pPr>
            <a:endParaRPr lang="en-US" dirty="0" smtClean="0"/>
          </a:p>
          <a:p>
            <a:pPr lvl="1" eaLnBrk="1" hangingPunct="1">
              <a:lnSpc>
                <a:spcPct val="80000"/>
              </a:lnSpc>
              <a:buClr>
                <a:schemeClr val="bg2"/>
              </a:buClr>
              <a:buSzPct val="65000"/>
              <a:buFont typeface="Wingdings" pitchFamily="2" charset="2"/>
              <a:buChar char="Ø"/>
            </a:pPr>
            <a:endParaRPr lang="en-US" dirty="0" smtClean="0"/>
          </a:p>
          <a:p>
            <a:pPr lvl="1" eaLnBrk="1" hangingPunct="1">
              <a:lnSpc>
                <a:spcPct val="80000"/>
              </a:lnSpc>
              <a:buClr>
                <a:schemeClr val="bg2"/>
              </a:buClr>
              <a:buSzPct val="65000"/>
              <a:buFont typeface="Wingdings" pitchFamily="2" charset="2"/>
              <a:buChar char="Ø"/>
            </a:pPr>
            <a:endParaRPr lang="en-US" sz="2000" dirty="0" smtClean="0"/>
          </a:p>
          <a:p>
            <a:pPr eaLnBrk="1" hangingPunct="1">
              <a:lnSpc>
                <a:spcPct val="80000"/>
              </a:lnSpc>
            </a:pPr>
            <a:endParaRPr lang="en-US" sz="2000" dirty="0" smtClean="0">
              <a:cs typeface="Arial" charset="0"/>
            </a:endParaRPr>
          </a:p>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09600" y="304800"/>
            <a:ext cx="8229600" cy="685800"/>
          </a:xfrm>
        </p:spPr>
        <p:txBody>
          <a:bodyPr>
            <a:normAutofit/>
          </a:bodyPr>
          <a:lstStyle/>
          <a:p>
            <a:pPr marL="342900" indent="-342900" eaLnBrk="1" hangingPunct="1">
              <a:lnSpc>
                <a:spcPct val="80000"/>
              </a:lnSpc>
            </a:pPr>
            <a:r>
              <a:rPr lang="en-US" sz="3600" b="1" dirty="0" smtClean="0">
                <a:effectLst/>
                <a:latin typeface="Times New Roman" pitchFamily="18" charset="0"/>
                <a:cs typeface="Times New Roman" pitchFamily="18" charset="0"/>
              </a:rPr>
              <a:t>Project Mindset &amp; Process: Prioritize</a:t>
            </a:r>
            <a:endParaRPr lang="en-US" sz="3600" b="1" dirty="0" smtClean="0">
              <a:solidFill>
                <a:schemeClr val="tx1"/>
              </a:solidFill>
              <a:effectLst/>
              <a:latin typeface="Times New Roman" pitchFamily="18" charset="0"/>
              <a:cs typeface="Times New Roman" pitchFamily="18" charset="0"/>
            </a:endParaRPr>
          </a:p>
        </p:txBody>
      </p:sp>
      <p:sp>
        <p:nvSpPr>
          <p:cNvPr id="34819" name="Rectangle 3"/>
          <p:cNvSpPr>
            <a:spLocks noGrp="1" noChangeArrowheads="1"/>
          </p:cNvSpPr>
          <p:nvPr>
            <p:ph type="body" idx="1"/>
          </p:nvPr>
        </p:nvSpPr>
        <p:spPr>
          <a:xfrm>
            <a:off x="457200" y="1143000"/>
            <a:ext cx="8839200" cy="3200400"/>
          </a:xfrm>
        </p:spPr>
        <p:txBody>
          <a:bodyPr>
            <a:normAutofit/>
          </a:bodyPr>
          <a:lstStyle/>
          <a:p>
            <a:pPr>
              <a:lnSpc>
                <a:spcPct val="110000"/>
              </a:lnSpc>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Change the approach</a:t>
            </a:r>
          </a:p>
          <a:p>
            <a:pPr>
              <a:lnSpc>
                <a:spcPct val="110000"/>
              </a:lnSpc>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Shift the responsibility to the stakeholders</a:t>
            </a:r>
          </a:p>
          <a:p>
            <a:pPr lvl="1">
              <a:lnSpc>
                <a:spcPct val="110000"/>
              </a:lnSpc>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Division portfolio liaisons</a:t>
            </a:r>
          </a:p>
          <a:p>
            <a:pPr lvl="1">
              <a:lnSpc>
                <a:spcPct val="110000"/>
              </a:lnSpc>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Intra-division engagement and discussion</a:t>
            </a:r>
          </a:p>
          <a:p>
            <a:pPr lvl="1">
              <a:lnSpc>
                <a:spcPct val="110000"/>
              </a:lnSpc>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Approval by vice presidents</a:t>
            </a:r>
          </a:p>
          <a:p>
            <a:pPr lvl="1" eaLnBrk="1" hangingPunct="1">
              <a:lnSpc>
                <a:spcPct val="80000"/>
              </a:lnSpc>
              <a:buClr>
                <a:schemeClr val="bg2"/>
              </a:buClr>
              <a:buSzPct val="65000"/>
              <a:buFont typeface="Wingdings" pitchFamily="2" charset="2"/>
              <a:buChar char="Ø"/>
            </a:pPr>
            <a:endParaRPr lang="en-US" sz="2000" dirty="0" smtClean="0"/>
          </a:p>
          <a:p>
            <a:pPr algn="r" eaLnBrk="1" fontAlgn="b" hangingPunct="1">
              <a:lnSpc>
                <a:spcPct val="80000"/>
              </a:lnSpc>
              <a:buFont typeface="Wingdings" pitchFamily="2" charset="2"/>
              <a:buNone/>
            </a:pP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
        <p:nvSpPr>
          <p:cNvPr id="7" name="Rectangle 3"/>
          <p:cNvSpPr txBox="1">
            <a:spLocks noChangeArrowheads="1"/>
          </p:cNvSpPr>
          <p:nvPr/>
        </p:nvSpPr>
        <p:spPr>
          <a:xfrm>
            <a:off x="457200" y="4267200"/>
            <a:ext cx="5257800" cy="1524000"/>
          </a:xfrm>
          <a:prstGeom prst="rect">
            <a:avLst/>
          </a:prstGeom>
        </p:spPr>
        <p:txBody>
          <a:bodyPr vert="horz">
            <a:normAutofit fontScale="85000" lnSpcReduction="20000"/>
          </a:bodyPr>
          <a:lstStyle/>
          <a:p>
            <a:pPr marL="621792" marR="0" lvl="1" indent="-228600" algn="l" defTabSz="914400" rtl="0" eaLnBrk="1" fontAlgn="auto" latinLnBrk="0" hangingPunct="1">
              <a:lnSpc>
                <a:spcPct val="110000"/>
              </a:lnSpc>
              <a:spcBef>
                <a:spcPts val="600"/>
              </a:spcBef>
              <a:spcAft>
                <a:spcPts val="600"/>
              </a:spcAft>
              <a:buClr>
                <a:srgbClr val="C00000"/>
              </a:buClr>
              <a:buSzPct val="75000"/>
              <a:buFont typeface="Wingdings" pitchFamily="2" charset="2"/>
              <a:buChar char="Ø"/>
              <a:tabLst/>
              <a:defRPr/>
            </a:pPr>
            <a:r>
              <a:rPr kumimoji="0" lang="en-US" sz="33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Collaboration with other divisions facilitated by PMO</a:t>
            </a:r>
          </a:p>
          <a:p>
            <a:pPr marL="621792" marR="0" lvl="1" indent="-228600" algn="l" defTabSz="914400" rtl="0" eaLnBrk="1" fontAlgn="auto" latinLnBrk="0" hangingPunct="1">
              <a:lnSpc>
                <a:spcPct val="80000"/>
              </a:lnSpc>
              <a:spcBef>
                <a:spcPts val="324"/>
              </a:spcBef>
              <a:spcAft>
                <a:spcPts val="0"/>
              </a:spcAft>
              <a:buClr>
                <a:schemeClr val="bg2"/>
              </a:buClr>
              <a:buSzPct val="65000"/>
              <a:buFont typeface="Wingdings" pitchFamily="2" charset="2"/>
              <a:buChar char="Ø"/>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80000"/>
              </a:lnSpc>
              <a:spcBef>
                <a:spcPts val="400"/>
              </a:spcBef>
              <a:spcAft>
                <a:spcPts val="0"/>
              </a:spcAft>
              <a:buClr>
                <a:schemeClr val="accent1"/>
              </a:buClr>
              <a:buSzPct val="68000"/>
              <a:buFont typeface="Wingdings 3"/>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Arial" charset="0"/>
            </a:endParaRPr>
          </a:p>
          <a:p>
            <a:pPr marL="365760" marR="0" lvl="0" indent="-256032" algn="r" defTabSz="914400" rtl="0" eaLnBrk="1" fontAlgn="b" latinLnBrk="0" hangingPunct="1">
              <a:lnSpc>
                <a:spcPct val="80000"/>
              </a:lnSpc>
              <a:spcBef>
                <a:spcPts val="400"/>
              </a:spcBef>
              <a:spcAft>
                <a:spcPts val="0"/>
              </a:spcAft>
              <a:buClr>
                <a:schemeClr val="accent1"/>
              </a:buClr>
              <a:buSzPct val="68000"/>
              <a:buFont typeface="Wingdings" pitchFamily="2" charset="2"/>
              <a:buNone/>
              <a:tabLst/>
              <a:defRPr/>
            </a:pPr>
            <a:r>
              <a:rPr kumimoji="0" lang="en-US" sz="1000" b="0" i="0" u="none" strike="noStrike" kern="1200" cap="none" spc="0" normalizeH="0" baseline="0" noProof="0" dirty="0" smtClean="0">
                <a:ln>
                  <a:noFill/>
                </a:ln>
                <a:solidFill>
                  <a:schemeClr val="tx1"/>
                </a:solidFill>
                <a:effectLst/>
                <a:uLnTx/>
                <a:uFillTx/>
                <a:latin typeface="+mn-lt"/>
                <a:ea typeface="+mn-ea"/>
                <a:cs typeface="Arial" charset="0"/>
              </a:rPr>
              <a:t> </a:t>
            </a:r>
            <a:endParaRPr kumimoji="0" lang="en-US" sz="1600" b="1" i="0" u="none" strike="noStrike" kern="1200" cap="none" spc="0" normalizeH="0" baseline="0" noProof="0" dirty="0" smtClean="0">
              <a:ln>
                <a:noFill/>
              </a:ln>
              <a:solidFill>
                <a:srgbClr val="4D4D4D"/>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09600" y="304800"/>
            <a:ext cx="8229600" cy="685800"/>
          </a:xfrm>
        </p:spPr>
        <p:txBody>
          <a:bodyPr>
            <a:normAutofit/>
          </a:bodyPr>
          <a:lstStyle/>
          <a:p>
            <a:pPr marL="342900" indent="-342900" eaLnBrk="1" hangingPunct="1">
              <a:lnSpc>
                <a:spcPct val="80000"/>
              </a:lnSpc>
            </a:pPr>
            <a:r>
              <a:rPr lang="en-US" sz="3600" b="1" dirty="0" smtClean="0">
                <a:effectLst/>
                <a:latin typeface="Times New Roman" pitchFamily="18" charset="0"/>
                <a:cs typeface="Times New Roman" pitchFamily="18" charset="0"/>
              </a:rPr>
              <a:t>Project Mindset &amp; Process: Prioritize</a:t>
            </a:r>
            <a:endParaRPr lang="en-US" sz="3600" b="1" dirty="0" smtClean="0">
              <a:solidFill>
                <a:schemeClr val="tx1"/>
              </a:solidFill>
              <a:effectLst/>
              <a:latin typeface="Times New Roman" pitchFamily="18" charset="0"/>
              <a:cs typeface="Times New Roman" pitchFamily="18" charset="0"/>
            </a:endParaRPr>
          </a:p>
        </p:txBody>
      </p:sp>
      <p:sp>
        <p:nvSpPr>
          <p:cNvPr id="34819" name="Rectangle 3"/>
          <p:cNvSpPr>
            <a:spLocks noGrp="1" noChangeArrowheads="1"/>
          </p:cNvSpPr>
          <p:nvPr>
            <p:ph type="body" idx="1"/>
          </p:nvPr>
        </p:nvSpPr>
        <p:spPr>
          <a:xfrm>
            <a:off x="457200" y="1371600"/>
            <a:ext cx="8229600" cy="4876800"/>
          </a:xfrm>
        </p:spPr>
        <p:txBody>
          <a:bodyPr>
            <a:normAutofit/>
          </a:bodyPr>
          <a:lstStyle/>
          <a:p>
            <a:pPr>
              <a:lnSpc>
                <a:spcPct val="110000"/>
              </a:lnSpc>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Abandon High, Medium and Low categories</a:t>
            </a:r>
          </a:p>
          <a:p>
            <a:pPr>
              <a:lnSpc>
                <a:spcPct val="110000"/>
              </a:lnSpc>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Use sequential numbers</a:t>
            </a:r>
          </a:p>
          <a:p>
            <a:pPr lvl="1">
              <a:lnSpc>
                <a:spcPct val="110000"/>
              </a:lnSpc>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Make the tough decisions</a:t>
            </a:r>
          </a:p>
          <a:p>
            <a:pPr lvl="1">
              <a:lnSpc>
                <a:spcPct val="110000"/>
              </a:lnSpc>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Only one “number 1” priority project</a:t>
            </a:r>
          </a:p>
          <a:p>
            <a:pPr>
              <a:lnSpc>
                <a:spcPct val="110000"/>
              </a:lnSpc>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PMO facilitates campus-wide visibility</a:t>
            </a:r>
          </a:p>
          <a:p>
            <a:pPr lvl="1" eaLnBrk="1" hangingPunct="1">
              <a:lnSpc>
                <a:spcPct val="80000"/>
              </a:lnSpc>
              <a:buClr>
                <a:srgbClr val="C00000"/>
              </a:buClr>
              <a:buSzPct val="75000"/>
              <a:buFont typeface="Wingdings" pitchFamily="2" charset="2"/>
              <a:buChar char="Ø"/>
            </a:pPr>
            <a:endParaRPr lang="en-US" sz="2000" dirty="0" smtClean="0"/>
          </a:p>
          <a:p>
            <a:pPr eaLnBrk="1" hangingPunct="1">
              <a:lnSpc>
                <a:spcPct val="80000"/>
              </a:lnSpc>
            </a:pPr>
            <a:endParaRPr lang="en-US" sz="2000" dirty="0" smtClean="0">
              <a:cs typeface="Arial" charset="0"/>
            </a:endParaRPr>
          </a:p>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81000"/>
            <a:ext cx="8229600" cy="685800"/>
          </a:xfrm>
        </p:spPr>
        <p:txBody>
          <a:bodyPr>
            <a:noAutofit/>
          </a:bodyPr>
          <a:lstStyle/>
          <a:p>
            <a:pPr eaLnBrk="1" hangingPunct="1"/>
            <a:r>
              <a:rPr lang="en-US" sz="3600" b="1" dirty="0" smtClean="0">
                <a:effectLst/>
                <a:latin typeface="Times New Roman" pitchFamily="18" charset="0"/>
                <a:cs typeface="Times New Roman" pitchFamily="18" charset="0"/>
              </a:rPr>
              <a:t>California State University, Northridge  </a:t>
            </a:r>
          </a:p>
        </p:txBody>
      </p:sp>
      <p:sp>
        <p:nvSpPr>
          <p:cNvPr id="6148" name="Text Box 4"/>
          <p:cNvSpPr txBox="1">
            <a:spLocks noChangeArrowheads="1"/>
          </p:cNvSpPr>
          <p:nvPr/>
        </p:nvSpPr>
        <p:spPr bwMode="auto">
          <a:xfrm>
            <a:off x="6308725" y="1104900"/>
            <a:ext cx="1997075" cy="366713"/>
          </a:xfrm>
          <a:prstGeom prst="rect">
            <a:avLst/>
          </a:prstGeom>
          <a:noFill/>
          <a:ln w="9525">
            <a:noFill/>
            <a:miter lim="800000"/>
            <a:headEnd/>
            <a:tailEnd/>
          </a:ln>
        </p:spPr>
        <p:txBody>
          <a:bodyPr>
            <a:spAutoFit/>
          </a:bodyPr>
          <a:lstStyle/>
          <a:p>
            <a:endParaRPr lang="en-US"/>
          </a:p>
        </p:txBody>
      </p:sp>
      <p:sp>
        <p:nvSpPr>
          <p:cNvPr id="6149" name="Rectangle 13"/>
          <p:cNvSpPr>
            <a:spLocks noChangeArrowheads="1"/>
          </p:cNvSpPr>
          <p:nvPr/>
        </p:nvSpPr>
        <p:spPr bwMode="auto">
          <a:xfrm>
            <a:off x="3429000" y="4267200"/>
            <a:ext cx="5715000" cy="2133600"/>
          </a:xfrm>
          <a:prstGeom prst="rect">
            <a:avLst/>
          </a:prstGeom>
          <a:noFill/>
          <a:ln w="9525">
            <a:noFill/>
            <a:miter lim="800000"/>
            <a:headEnd/>
            <a:tailEnd/>
          </a:ln>
        </p:spPr>
        <p:txBody>
          <a:bodyPr/>
          <a:lstStyle/>
          <a:p>
            <a:pPr marL="609600" indent="-609600" eaLnBrk="1" hangingPunct="1">
              <a:lnSpc>
                <a:spcPct val="80000"/>
              </a:lnSpc>
              <a:spcBef>
                <a:spcPct val="20000"/>
              </a:spcBef>
              <a:buClr>
                <a:srgbClr val="9E0000"/>
              </a:buClr>
              <a:buSzPct val="65000"/>
              <a:buFont typeface="Wingdings" pitchFamily="2" charset="2"/>
              <a:buNone/>
            </a:pPr>
            <a:r>
              <a:rPr lang="en-US" sz="2400"/>
              <a:t>	 </a:t>
            </a:r>
          </a:p>
        </p:txBody>
      </p:sp>
      <p:pic>
        <p:nvPicPr>
          <p:cNvPr id="10" name="Picture 9" descr="CSUN-Logo-web.wmf"/>
          <p:cNvPicPr>
            <a:picLocks noChangeAspect="1"/>
          </p:cNvPicPr>
          <p:nvPr/>
        </p:nvPicPr>
        <p:blipFill>
          <a:blip r:embed="rId3"/>
          <a:stretch>
            <a:fillRect/>
          </a:stretch>
        </p:blipFill>
        <p:spPr>
          <a:xfrm>
            <a:off x="152400" y="6258462"/>
            <a:ext cx="1447800" cy="453458"/>
          </a:xfrm>
          <a:prstGeom prst="rect">
            <a:avLst/>
          </a:prstGeom>
        </p:spPr>
      </p:pic>
      <p:sp>
        <p:nvSpPr>
          <p:cNvPr id="11" name="Content Placeholder 10"/>
          <p:cNvSpPr>
            <a:spLocks noGrp="1"/>
          </p:cNvSpPr>
          <p:nvPr>
            <p:ph idx="1"/>
          </p:nvPr>
        </p:nvSpPr>
        <p:spPr>
          <a:xfrm>
            <a:off x="381000" y="1447801"/>
            <a:ext cx="7772400" cy="1905000"/>
          </a:xfrm>
        </p:spPr>
        <p:txBody>
          <a:bodyPr>
            <a:normAutofit/>
          </a:bodyPr>
          <a:lstStyle/>
          <a:p>
            <a:pPr marL="231775" lvl="0" indent="-231775">
              <a:spcBef>
                <a:spcPts val="600"/>
              </a:spcBef>
              <a:spcAft>
                <a:spcPts val="600"/>
              </a:spcAft>
              <a:buClr>
                <a:srgbClr val="9E0000"/>
              </a:buClr>
              <a:buSzPct val="65000"/>
              <a:buFont typeface="Wingdings" pitchFamily="2" charset="2"/>
              <a:buChar char="Ø"/>
            </a:pPr>
            <a:r>
              <a:rPr lang="en-US" sz="2800" dirty="0" smtClean="0">
                <a:latin typeface="Times New Roman" pitchFamily="18" charset="0"/>
                <a:cs typeface="Times New Roman" pitchFamily="18" charset="0"/>
              </a:rPr>
              <a:t>“The intellectual, economic and cultural heart of the San Fernando Valley and beyond” </a:t>
            </a:r>
          </a:p>
          <a:p>
            <a:pPr marL="231775" indent="-231775">
              <a:spcBef>
                <a:spcPts val="600"/>
              </a:spcBef>
              <a:spcAft>
                <a:spcPts val="600"/>
              </a:spcAft>
              <a:buClr>
                <a:srgbClr val="9E0000"/>
              </a:buClr>
              <a:buSzPct val="65000"/>
              <a:buFont typeface="Wingdings" pitchFamily="2" charset="2"/>
              <a:buChar char="Ø"/>
            </a:pPr>
            <a:r>
              <a:rPr lang="en-US" sz="2800" dirty="0" smtClean="0">
                <a:latin typeface="Times New Roman" pitchFamily="18" charset="0"/>
                <a:cs typeface="Times New Roman" pitchFamily="18" charset="0"/>
              </a:rPr>
              <a:t>Regionally focused, nationally recognized </a:t>
            </a:r>
          </a:p>
          <a:p>
            <a:pPr>
              <a:buNone/>
            </a:pPr>
            <a:endParaRPr lang="en-US" dirty="0"/>
          </a:p>
        </p:txBody>
      </p:sp>
      <p:sp>
        <p:nvSpPr>
          <p:cNvPr id="9" name="Content Placeholder 10"/>
          <p:cNvSpPr txBox="1">
            <a:spLocks/>
          </p:cNvSpPr>
          <p:nvPr/>
        </p:nvSpPr>
        <p:spPr>
          <a:xfrm>
            <a:off x="381000" y="3124200"/>
            <a:ext cx="7086600" cy="1905000"/>
          </a:xfrm>
          <a:prstGeom prst="rect">
            <a:avLst/>
          </a:prstGeom>
        </p:spPr>
        <p:txBody>
          <a:bodyPr vert="horz">
            <a:normAutofit/>
          </a:bodyPr>
          <a:lstStyle/>
          <a:p>
            <a:pPr marL="231775" marR="0" lvl="0" indent="-231775" algn="l" defTabSz="914400" rtl="0" eaLnBrk="1" fontAlgn="auto" latinLnBrk="0" hangingPunct="1">
              <a:lnSpc>
                <a:spcPct val="100000"/>
              </a:lnSpc>
              <a:spcBef>
                <a:spcPts val="600"/>
              </a:spcBef>
              <a:spcAft>
                <a:spcPts val="600"/>
              </a:spcAft>
              <a:buClr>
                <a:srgbClr val="9E0000"/>
              </a:buClr>
              <a:buSzPct val="65000"/>
              <a:buFont typeface="Wingdings" pitchFamily="2" charset="2"/>
              <a:buChar char="Ø"/>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356 acre campus in San Fernando Valley</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457200" y="1295400"/>
            <a:ext cx="6934200" cy="5029200"/>
          </a:xfrm>
        </p:spPr>
        <p:txBody>
          <a:bodyPr>
            <a:normAutofit fontScale="32500" lnSpcReduction="20000"/>
          </a:bodyPr>
          <a:lstStyle/>
          <a:p>
            <a:pPr>
              <a:lnSpc>
                <a:spcPct val="80000"/>
              </a:lnSpc>
              <a:buClr>
                <a:srgbClr val="C00000"/>
              </a:buClr>
              <a:buSzPct val="65000"/>
              <a:buFont typeface="Wingdings" pitchFamily="2" charset="2"/>
              <a:buChar char="Ø"/>
            </a:pPr>
            <a:endParaRPr lang="en-US" sz="7000" dirty="0" smtClean="0">
              <a:latin typeface="Times New Roman" pitchFamily="18" charset="0"/>
              <a:cs typeface="Times New Roman" pitchFamily="18" charset="0"/>
            </a:endParaRPr>
          </a:p>
          <a:p>
            <a:pPr>
              <a:spcBef>
                <a:spcPts val="600"/>
              </a:spcBef>
              <a:spcAft>
                <a:spcPts val="600"/>
              </a:spcAft>
              <a:buClr>
                <a:srgbClr val="C00000"/>
              </a:buClr>
              <a:buSzPct val="65000"/>
              <a:buFont typeface="Wingdings" pitchFamily="2" charset="2"/>
              <a:buChar char="Ø"/>
            </a:pPr>
            <a:r>
              <a:rPr lang="en-US" sz="8600" dirty="0" smtClean="0">
                <a:latin typeface="Times New Roman" pitchFamily="18" charset="0"/>
                <a:cs typeface="Times New Roman" pitchFamily="18" charset="0"/>
              </a:rPr>
              <a:t>Establish Prioritization Criteria</a:t>
            </a:r>
          </a:p>
          <a:p>
            <a:pPr>
              <a:spcBef>
                <a:spcPts val="600"/>
              </a:spcBef>
              <a:spcAft>
                <a:spcPts val="600"/>
              </a:spcAft>
              <a:buClr>
                <a:srgbClr val="C00000"/>
              </a:buClr>
              <a:buSzPct val="65000"/>
              <a:buFont typeface="Wingdings" pitchFamily="2" charset="2"/>
              <a:buChar char="Ø"/>
            </a:pPr>
            <a:r>
              <a:rPr lang="en-US" sz="8600" dirty="0" smtClean="0">
                <a:latin typeface="Times New Roman" pitchFamily="18" charset="0"/>
                <a:cs typeface="Times New Roman" pitchFamily="18" charset="0"/>
              </a:rPr>
              <a:t>Requirements</a:t>
            </a:r>
          </a:p>
          <a:p>
            <a:pPr lvl="1">
              <a:spcBef>
                <a:spcPts val="600"/>
              </a:spcBef>
              <a:spcAft>
                <a:spcPts val="600"/>
              </a:spcAft>
              <a:buClr>
                <a:srgbClr val="C00000"/>
              </a:buClr>
              <a:buSzPct val="65000"/>
              <a:buFont typeface="Wingdings" pitchFamily="2" charset="2"/>
              <a:buChar char="Ø"/>
            </a:pPr>
            <a:r>
              <a:rPr lang="en-US" sz="8600" dirty="0" smtClean="0">
                <a:latin typeface="Times New Roman" pitchFamily="18" charset="0"/>
                <a:cs typeface="Times New Roman" pitchFamily="18" charset="0"/>
              </a:rPr>
              <a:t>Regulatory requirements?</a:t>
            </a:r>
          </a:p>
          <a:p>
            <a:pPr lvl="1">
              <a:spcBef>
                <a:spcPts val="600"/>
              </a:spcBef>
              <a:spcAft>
                <a:spcPts val="600"/>
              </a:spcAft>
              <a:buClr>
                <a:srgbClr val="C00000"/>
              </a:buClr>
              <a:buSzPct val="65000"/>
              <a:buFont typeface="Wingdings" pitchFamily="2" charset="2"/>
              <a:buChar char="Ø"/>
            </a:pPr>
            <a:r>
              <a:rPr lang="en-US" sz="8600" dirty="0" smtClean="0">
                <a:latin typeface="Times New Roman" pitchFamily="18" charset="0"/>
                <a:cs typeface="Times New Roman" pitchFamily="18" charset="0"/>
              </a:rPr>
              <a:t>System or cabinet mandate?</a:t>
            </a:r>
          </a:p>
          <a:p>
            <a:pPr>
              <a:lnSpc>
                <a:spcPct val="120000"/>
              </a:lnSpc>
              <a:spcBef>
                <a:spcPts val="600"/>
              </a:spcBef>
              <a:spcAft>
                <a:spcPts val="600"/>
              </a:spcAft>
              <a:buClr>
                <a:srgbClr val="C00000"/>
              </a:buClr>
              <a:buSzPct val="65000"/>
              <a:buFont typeface="Wingdings" pitchFamily="2" charset="2"/>
              <a:buChar char="Ø"/>
            </a:pPr>
            <a:r>
              <a:rPr lang="en-US" sz="8600" dirty="0" smtClean="0">
                <a:latin typeface="Times New Roman" pitchFamily="18" charset="0"/>
                <a:cs typeface="Times New Roman" pitchFamily="18" charset="0"/>
              </a:rPr>
              <a:t>Project Contingencies</a:t>
            </a:r>
          </a:p>
          <a:p>
            <a:pPr lvl="1">
              <a:lnSpc>
                <a:spcPct val="120000"/>
              </a:lnSpc>
              <a:spcBef>
                <a:spcPts val="600"/>
              </a:spcBef>
              <a:spcAft>
                <a:spcPts val="600"/>
              </a:spcAft>
              <a:buClr>
                <a:srgbClr val="C00000"/>
              </a:buClr>
              <a:buSzPct val="65000"/>
              <a:buFont typeface="Wingdings" pitchFamily="2" charset="2"/>
              <a:buChar char="Ø"/>
            </a:pPr>
            <a:r>
              <a:rPr lang="en-US" sz="8600" dirty="0" smtClean="0">
                <a:latin typeface="Times New Roman" pitchFamily="18" charset="0"/>
                <a:cs typeface="Times New Roman" pitchFamily="18" charset="0"/>
              </a:rPr>
              <a:t>Is it a pre-requisite to other projects? </a:t>
            </a:r>
          </a:p>
          <a:p>
            <a:pPr lvl="1">
              <a:lnSpc>
                <a:spcPct val="120000"/>
              </a:lnSpc>
              <a:spcBef>
                <a:spcPts val="600"/>
              </a:spcBef>
              <a:spcAft>
                <a:spcPts val="600"/>
              </a:spcAft>
              <a:buClr>
                <a:srgbClr val="C00000"/>
              </a:buClr>
              <a:buSzPct val="65000"/>
              <a:buFont typeface="Wingdings" pitchFamily="2" charset="2"/>
              <a:buChar char="Ø"/>
            </a:pPr>
            <a:r>
              <a:rPr lang="en-US" sz="8600" dirty="0" smtClean="0">
                <a:latin typeface="Times New Roman" pitchFamily="18" charset="0"/>
                <a:cs typeface="Times New Roman" pitchFamily="18" charset="0"/>
              </a:rPr>
              <a:t>Is it dependent on another pre-requisite          project?</a:t>
            </a:r>
          </a:p>
          <a:p>
            <a:pPr lvl="1" eaLnBrk="1" hangingPunct="1">
              <a:lnSpc>
                <a:spcPct val="80000"/>
              </a:lnSpc>
              <a:buClr>
                <a:schemeClr val="bg2"/>
              </a:buClr>
              <a:buSzPct val="65000"/>
              <a:buFont typeface="Wingdings" pitchFamily="2" charset="2"/>
              <a:buChar char="Ø"/>
            </a:pPr>
            <a:endParaRPr lang="en-US" sz="3800" dirty="0" smtClean="0"/>
          </a:p>
          <a:p>
            <a:pPr lvl="1" eaLnBrk="1" hangingPunct="1">
              <a:lnSpc>
                <a:spcPct val="80000"/>
              </a:lnSpc>
              <a:buClr>
                <a:schemeClr val="bg2"/>
              </a:buClr>
              <a:buSzPct val="65000"/>
              <a:buFont typeface="Wingdings" pitchFamily="2" charset="2"/>
              <a:buChar char="Ø"/>
            </a:pPr>
            <a:endParaRPr lang="en-US" dirty="0" smtClean="0"/>
          </a:p>
          <a:p>
            <a:pPr lvl="1" eaLnBrk="1" hangingPunct="1">
              <a:lnSpc>
                <a:spcPct val="80000"/>
              </a:lnSpc>
              <a:buClr>
                <a:schemeClr val="bg2"/>
              </a:buClr>
              <a:buSzPct val="65000"/>
              <a:buFont typeface="Wingdings" pitchFamily="2" charset="2"/>
              <a:buChar char="Ø"/>
            </a:pPr>
            <a:endParaRPr lang="en-US" sz="2000" dirty="0" smtClean="0"/>
          </a:p>
          <a:p>
            <a:pPr eaLnBrk="1" hangingPunct="1">
              <a:lnSpc>
                <a:spcPct val="80000"/>
              </a:lnSpc>
            </a:pPr>
            <a:endParaRPr lang="en-US" sz="2000" dirty="0" smtClean="0">
              <a:cs typeface="Arial" charset="0"/>
            </a:endParaRPr>
          </a:p>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sp>
        <p:nvSpPr>
          <p:cNvPr id="8" name="Rectangle 2"/>
          <p:cNvSpPr>
            <a:spLocks noGrp="1" noChangeArrowheads="1"/>
          </p:cNvSpPr>
          <p:nvPr>
            <p:ph type="title"/>
          </p:nvPr>
        </p:nvSpPr>
        <p:spPr>
          <a:xfrm>
            <a:off x="609600" y="304800"/>
            <a:ext cx="8229600" cy="1143000"/>
          </a:xfrm>
        </p:spPr>
        <p:txBody>
          <a:bodyPr>
            <a:normAutofit/>
          </a:bodyPr>
          <a:lstStyle/>
          <a:p>
            <a:pPr marL="342900" indent="-342900" eaLnBrk="1" hangingPunct="1">
              <a:lnSpc>
                <a:spcPct val="80000"/>
              </a:lnSpc>
            </a:pPr>
            <a:r>
              <a:rPr lang="en-US" sz="3600" b="1" dirty="0" smtClean="0">
                <a:effectLst/>
                <a:latin typeface="Times New Roman" pitchFamily="18" charset="0"/>
                <a:cs typeface="Times New Roman" pitchFamily="18" charset="0"/>
              </a:rPr>
              <a:t>Project Mindset &amp; Process: Prioritize</a:t>
            </a:r>
            <a:endParaRPr lang="en-US" sz="3600" b="1" dirty="0" smtClean="0">
              <a:solidFill>
                <a:schemeClr val="tx1"/>
              </a:solidFill>
              <a:effectLst/>
              <a:latin typeface="Times New Roman" pitchFamily="18" charset="0"/>
              <a:cs typeface="Times New Roman" pitchFamily="18" charset="0"/>
            </a:endParaRPr>
          </a:p>
        </p:txBody>
      </p:sp>
      <p:sp>
        <p:nvSpPr>
          <p:cNvPr id="9" name="TextBox 8"/>
          <p:cNvSpPr txBox="1"/>
          <p:nvPr/>
        </p:nvSpPr>
        <p:spPr>
          <a:xfrm>
            <a:off x="685800" y="1219200"/>
            <a:ext cx="4038600" cy="523220"/>
          </a:xfrm>
          <a:prstGeom prst="rect">
            <a:avLst/>
          </a:prstGeom>
          <a:noFill/>
        </p:spPr>
        <p:txBody>
          <a:bodyPr wrap="square" rtlCol="0">
            <a:spAutoFit/>
          </a:bodyPr>
          <a:lstStyle/>
          <a:p>
            <a:r>
              <a:rPr lang="en-US" sz="2800" dirty="0" smtClean="0">
                <a:solidFill>
                  <a:schemeClr val="bg2">
                    <a:lumMod val="50000"/>
                  </a:schemeClr>
                </a:solidFill>
              </a:rPr>
              <a:t> </a:t>
            </a:r>
            <a:endParaRPr lang="en-US" sz="2800" dirty="0">
              <a:solidFill>
                <a:schemeClr val="bg2">
                  <a:lumMod val="50000"/>
                </a:schemeClr>
              </a:solidFill>
            </a:endParaRP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533400" y="1295400"/>
            <a:ext cx="7543800" cy="4648200"/>
          </a:xfrm>
        </p:spPr>
        <p:txBody>
          <a:bodyPr>
            <a:normAutofit fontScale="25000" lnSpcReduction="20000"/>
          </a:bodyPr>
          <a:lstStyle/>
          <a:p>
            <a:pPr>
              <a:lnSpc>
                <a:spcPct val="120000"/>
              </a:lnSpc>
              <a:spcBef>
                <a:spcPts val="600"/>
              </a:spcBef>
              <a:spcAft>
                <a:spcPts val="600"/>
              </a:spcAft>
              <a:buClr>
                <a:srgbClr val="C00000"/>
              </a:buClr>
              <a:buSzPct val="65000"/>
              <a:buFont typeface="Wingdings" pitchFamily="2" charset="2"/>
              <a:buChar char="Ø"/>
            </a:pPr>
            <a:r>
              <a:rPr lang="en-US" sz="11200" dirty="0" smtClean="0">
                <a:latin typeface="Times New Roman" pitchFamily="18" charset="0"/>
                <a:cs typeface="Times New Roman" pitchFamily="18" charset="0"/>
              </a:rPr>
              <a:t>Increased productivity vs. opportunity cost </a:t>
            </a:r>
          </a:p>
          <a:p>
            <a:pPr>
              <a:lnSpc>
                <a:spcPct val="120000"/>
              </a:lnSpc>
              <a:spcBef>
                <a:spcPts val="600"/>
              </a:spcBef>
              <a:spcAft>
                <a:spcPts val="600"/>
              </a:spcAft>
              <a:buClr>
                <a:srgbClr val="C00000"/>
              </a:buClr>
              <a:buSzPct val="65000"/>
              <a:buFont typeface="Wingdings" pitchFamily="2" charset="2"/>
              <a:buChar char="Ø"/>
            </a:pPr>
            <a:r>
              <a:rPr lang="en-US" sz="11200" dirty="0" smtClean="0">
                <a:latin typeface="Times New Roman" pitchFamily="18" charset="0"/>
                <a:cs typeface="Times New Roman" pitchFamily="18" charset="0"/>
              </a:rPr>
              <a:t>If project is not done,</a:t>
            </a:r>
          </a:p>
          <a:p>
            <a:pPr lvl="1">
              <a:lnSpc>
                <a:spcPct val="120000"/>
              </a:lnSpc>
              <a:spcBef>
                <a:spcPts val="600"/>
              </a:spcBef>
              <a:spcAft>
                <a:spcPts val="600"/>
              </a:spcAft>
              <a:buClr>
                <a:srgbClr val="C00000"/>
              </a:buClr>
              <a:buSzPct val="65000"/>
              <a:buFont typeface="Wingdings" pitchFamily="2" charset="2"/>
              <a:buChar char="Ø"/>
            </a:pPr>
            <a:r>
              <a:rPr lang="en-US" sz="10800" dirty="0" smtClean="0">
                <a:latin typeface="Times New Roman" pitchFamily="18" charset="0"/>
                <a:cs typeface="Times New Roman" pitchFamily="18" charset="0"/>
              </a:rPr>
              <a:t>What is the impact?</a:t>
            </a:r>
          </a:p>
          <a:p>
            <a:pPr lvl="1">
              <a:lnSpc>
                <a:spcPct val="120000"/>
              </a:lnSpc>
              <a:spcBef>
                <a:spcPts val="600"/>
              </a:spcBef>
              <a:spcAft>
                <a:spcPts val="600"/>
              </a:spcAft>
              <a:buClr>
                <a:srgbClr val="C00000"/>
              </a:buClr>
              <a:buSzPct val="65000"/>
              <a:buFont typeface="Wingdings" pitchFamily="2" charset="2"/>
              <a:buChar char="Ø"/>
            </a:pPr>
            <a:r>
              <a:rPr lang="en-US" sz="10800" dirty="0" smtClean="0">
                <a:latin typeface="Times New Roman" pitchFamily="18" charset="0"/>
                <a:cs typeface="Times New Roman" pitchFamily="18" charset="0"/>
              </a:rPr>
              <a:t>Who is negatively impacted?</a:t>
            </a:r>
          </a:p>
          <a:p>
            <a:pPr lvl="1">
              <a:lnSpc>
                <a:spcPct val="120000"/>
              </a:lnSpc>
              <a:spcBef>
                <a:spcPts val="600"/>
              </a:spcBef>
              <a:spcAft>
                <a:spcPts val="600"/>
              </a:spcAft>
              <a:buClr>
                <a:srgbClr val="C00000"/>
              </a:buClr>
              <a:buSzPct val="65000"/>
              <a:buFont typeface="Wingdings" pitchFamily="2" charset="2"/>
              <a:buChar char="Ø"/>
            </a:pPr>
            <a:r>
              <a:rPr lang="en-US" sz="10800" dirty="0" smtClean="0">
                <a:latin typeface="Times New Roman" pitchFamily="18" charset="0"/>
                <a:cs typeface="Times New Roman" pitchFamily="18" charset="0"/>
              </a:rPr>
              <a:t>What support resources are required? </a:t>
            </a:r>
          </a:p>
          <a:p>
            <a:pPr lvl="1">
              <a:lnSpc>
                <a:spcPct val="120000"/>
              </a:lnSpc>
              <a:spcBef>
                <a:spcPts val="600"/>
              </a:spcBef>
              <a:spcAft>
                <a:spcPts val="600"/>
              </a:spcAft>
              <a:buClr>
                <a:srgbClr val="C00000"/>
              </a:buClr>
              <a:buSzPct val="65000"/>
              <a:buFont typeface="Wingdings" pitchFamily="2" charset="2"/>
              <a:buChar char="Ø"/>
            </a:pPr>
            <a:r>
              <a:rPr lang="en-US" sz="10800" dirty="0" smtClean="0">
                <a:latin typeface="Times New Roman" pitchFamily="18" charset="0"/>
                <a:cs typeface="Times New Roman" pitchFamily="18" charset="0"/>
              </a:rPr>
              <a:t>Will project reduce current support requirements?</a:t>
            </a:r>
            <a:endParaRPr lang="en-US" sz="10800" dirty="0" smtClean="0">
              <a:solidFill>
                <a:srgbClr val="7030A0"/>
              </a:solidFill>
              <a:latin typeface="Times New Roman" pitchFamily="18" charset="0"/>
              <a:cs typeface="Times New Roman" pitchFamily="18" charset="0"/>
            </a:endParaRPr>
          </a:p>
          <a:p>
            <a:pPr>
              <a:lnSpc>
                <a:spcPct val="80000"/>
              </a:lnSpc>
              <a:buClr>
                <a:srgbClr val="C00000"/>
              </a:buClr>
              <a:buSzPct val="65000"/>
              <a:buNone/>
            </a:pPr>
            <a:endParaRPr lang="en-US" sz="5000" dirty="0" smtClean="0"/>
          </a:p>
          <a:p>
            <a:pPr lvl="1" eaLnBrk="1" hangingPunct="1">
              <a:lnSpc>
                <a:spcPct val="80000"/>
              </a:lnSpc>
              <a:buClr>
                <a:schemeClr val="bg2"/>
              </a:buClr>
              <a:buSzPct val="65000"/>
              <a:buFont typeface="Wingdings" pitchFamily="2" charset="2"/>
              <a:buChar char="Ø"/>
            </a:pPr>
            <a:endParaRPr lang="en-US" sz="3800" dirty="0" smtClean="0"/>
          </a:p>
          <a:p>
            <a:pPr lvl="1" eaLnBrk="1" hangingPunct="1">
              <a:lnSpc>
                <a:spcPct val="80000"/>
              </a:lnSpc>
              <a:buClr>
                <a:schemeClr val="bg2"/>
              </a:buClr>
              <a:buSzPct val="65000"/>
              <a:buFont typeface="Wingdings" pitchFamily="2" charset="2"/>
              <a:buChar char="Ø"/>
            </a:pPr>
            <a:endParaRPr lang="en-US" dirty="0" smtClean="0"/>
          </a:p>
          <a:p>
            <a:pPr lvl="1" eaLnBrk="1" hangingPunct="1">
              <a:lnSpc>
                <a:spcPct val="80000"/>
              </a:lnSpc>
              <a:buClr>
                <a:schemeClr val="bg2"/>
              </a:buClr>
              <a:buSzPct val="65000"/>
              <a:buFont typeface="Wingdings" pitchFamily="2" charset="2"/>
              <a:buChar char="Ø"/>
            </a:pPr>
            <a:endParaRPr lang="en-US" sz="2000" dirty="0" smtClean="0"/>
          </a:p>
          <a:p>
            <a:pPr eaLnBrk="1" hangingPunct="1">
              <a:lnSpc>
                <a:spcPct val="80000"/>
              </a:lnSpc>
            </a:pPr>
            <a:endParaRPr lang="en-US" sz="2000" dirty="0" smtClean="0">
              <a:cs typeface="Arial" charset="0"/>
            </a:endParaRPr>
          </a:p>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sp>
        <p:nvSpPr>
          <p:cNvPr id="8" name="Rectangle 2"/>
          <p:cNvSpPr>
            <a:spLocks noGrp="1" noChangeArrowheads="1"/>
          </p:cNvSpPr>
          <p:nvPr>
            <p:ph type="title"/>
          </p:nvPr>
        </p:nvSpPr>
        <p:spPr>
          <a:xfrm>
            <a:off x="609600" y="304800"/>
            <a:ext cx="8229600" cy="1143000"/>
          </a:xfrm>
        </p:spPr>
        <p:txBody>
          <a:bodyPr>
            <a:normAutofit/>
          </a:bodyPr>
          <a:lstStyle/>
          <a:p>
            <a:pPr marL="342900" indent="-342900" eaLnBrk="1" hangingPunct="1">
              <a:lnSpc>
                <a:spcPct val="80000"/>
              </a:lnSpc>
            </a:pPr>
            <a:r>
              <a:rPr lang="en-US" sz="3600" b="1" dirty="0" smtClean="0">
                <a:effectLst/>
                <a:latin typeface="Times New Roman" pitchFamily="18" charset="0"/>
                <a:cs typeface="Times New Roman" pitchFamily="18" charset="0"/>
              </a:rPr>
              <a:t>Project Business Decisions</a:t>
            </a:r>
            <a:endParaRPr lang="en-US" sz="3600" b="1" dirty="0" smtClean="0">
              <a:solidFill>
                <a:schemeClr val="tx1"/>
              </a:solidFill>
              <a:effectLst/>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09600" y="457200"/>
            <a:ext cx="8153400" cy="685800"/>
          </a:xfrm>
        </p:spPr>
        <p:txBody>
          <a:bodyPr>
            <a:normAutofit/>
          </a:bodyPr>
          <a:lstStyle/>
          <a:p>
            <a:pPr marL="342900" indent="-342900" eaLnBrk="1" hangingPunct="1">
              <a:lnSpc>
                <a:spcPct val="80000"/>
              </a:lnSpc>
            </a:pPr>
            <a:r>
              <a:rPr lang="en-US" sz="3600" b="1" dirty="0" smtClean="0">
                <a:solidFill>
                  <a:schemeClr val="tx1"/>
                </a:solidFill>
                <a:effectLst/>
                <a:latin typeface="Times New Roman" pitchFamily="18" charset="0"/>
                <a:cs typeface="Times New Roman" pitchFamily="18" charset="0"/>
              </a:rPr>
              <a:t>Project Process: Planning</a:t>
            </a:r>
          </a:p>
        </p:txBody>
      </p:sp>
      <p:sp>
        <p:nvSpPr>
          <p:cNvPr id="35843" name="Rectangle 3"/>
          <p:cNvSpPr>
            <a:spLocks noGrp="1" noChangeArrowheads="1"/>
          </p:cNvSpPr>
          <p:nvPr>
            <p:ph type="body" idx="1"/>
          </p:nvPr>
        </p:nvSpPr>
        <p:spPr>
          <a:xfrm>
            <a:off x="533400" y="1219200"/>
            <a:ext cx="8382000" cy="4267200"/>
          </a:xfrm>
        </p:spPr>
        <p:txBody>
          <a:bodyPr>
            <a:normAutofit fontScale="92500"/>
          </a:bodyPr>
          <a:lstStyle/>
          <a:p>
            <a:pPr>
              <a:spcBef>
                <a:spcPts val="600"/>
              </a:spcBef>
              <a:spcAft>
                <a:spcPts val="600"/>
              </a:spcAft>
              <a:buClr>
                <a:srgbClr val="C00000"/>
              </a:buClr>
              <a:buSzPct val="65000"/>
              <a:buFont typeface="Wingdings" pitchFamily="2" charset="2"/>
              <a:buChar char="Ø"/>
            </a:pPr>
            <a:r>
              <a:rPr lang="en-US" sz="3000" b="1" dirty="0" smtClean="0">
                <a:latin typeface="Times New Roman" pitchFamily="18" charset="0"/>
                <a:cs typeface="Times New Roman" pitchFamily="18" charset="0"/>
              </a:rPr>
              <a:t>Enterprise-wide</a:t>
            </a:r>
          </a:p>
          <a:p>
            <a:pPr lvl="1">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Substantial campus or resource impact &amp; complexity</a:t>
            </a:r>
          </a:p>
          <a:p>
            <a:pPr>
              <a:spcBef>
                <a:spcPts val="600"/>
              </a:spcBef>
              <a:spcAft>
                <a:spcPts val="600"/>
              </a:spcAft>
              <a:buClr>
                <a:srgbClr val="C00000"/>
              </a:buClr>
              <a:buSzPct val="65000"/>
              <a:buFont typeface="Wingdings" pitchFamily="2" charset="2"/>
              <a:buChar char="Ø"/>
            </a:pPr>
            <a:r>
              <a:rPr lang="en-US" sz="3000" b="1" dirty="0" smtClean="0">
                <a:latin typeface="Times New Roman" pitchFamily="18" charset="0"/>
                <a:cs typeface="Times New Roman" pitchFamily="18" charset="0"/>
              </a:rPr>
              <a:t>Division only</a:t>
            </a:r>
          </a:p>
          <a:p>
            <a:pPr lvl="1">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No campus system or resource impact</a:t>
            </a:r>
          </a:p>
          <a:p>
            <a:pPr>
              <a:spcBef>
                <a:spcPts val="600"/>
              </a:spcBef>
              <a:spcAft>
                <a:spcPts val="600"/>
              </a:spcAft>
              <a:buClr>
                <a:srgbClr val="C00000"/>
              </a:buClr>
              <a:buSzPct val="65000"/>
              <a:buFont typeface="Wingdings" pitchFamily="2" charset="2"/>
              <a:buChar char="Ø"/>
            </a:pPr>
            <a:r>
              <a:rPr lang="en-US" sz="3000" b="1" dirty="0" smtClean="0">
                <a:latin typeface="Times New Roman" pitchFamily="18" charset="0"/>
                <a:cs typeface="Times New Roman" pitchFamily="18" charset="0"/>
              </a:rPr>
              <a:t>Cross-divisional</a:t>
            </a:r>
          </a:p>
          <a:p>
            <a:pPr lvl="1">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Minor campus or resource </a:t>
            </a:r>
          </a:p>
          <a:p>
            <a:pPr lvl="1">
              <a:spcBef>
                <a:spcPts val="600"/>
              </a:spcBef>
              <a:spcAft>
                <a:spcPts val="600"/>
              </a:spcAft>
              <a:buClr>
                <a:srgbClr val="C00000"/>
              </a:buClr>
              <a:buSzPct val="65000"/>
              <a:buNone/>
            </a:pPr>
            <a:r>
              <a:rPr lang="en-US" sz="3000" dirty="0" smtClean="0">
                <a:latin typeface="Times New Roman" pitchFamily="18" charset="0"/>
                <a:cs typeface="Times New Roman" pitchFamily="18" charset="0"/>
              </a:rPr>
              <a:t>	impact and complexity</a:t>
            </a:r>
          </a:p>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09600" y="381000"/>
            <a:ext cx="7696200" cy="685800"/>
          </a:xfrm>
        </p:spPr>
        <p:txBody>
          <a:bodyPr>
            <a:normAutofit/>
          </a:bodyPr>
          <a:lstStyle/>
          <a:p>
            <a:r>
              <a:rPr lang="en-US" sz="3600" dirty="0" smtClean="0">
                <a:solidFill>
                  <a:schemeClr val="tx1"/>
                </a:solidFill>
                <a:effectLst/>
                <a:latin typeface="Times New Roman" pitchFamily="18" charset="0"/>
                <a:cs typeface="Times New Roman" pitchFamily="18" charset="0"/>
              </a:rPr>
              <a:t>Project Process: Planning Tools</a:t>
            </a:r>
            <a:endParaRPr lang="en-US" sz="3600" b="1" dirty="0" smtClean="0">
              <a:effectLst/>
              <a:latin typeface="Times New Roman" pitchFamily="18" charset="0"/>
              <a:cs typeface="Times New Roman" pitchFamily="18" charset="0"/>
            </a:endParaRPr>
          </a:p>
        </p:txBody>
      </p:sp>
      <p:sp>
        <p:nvSpPr>
          <p:cNvPr id="226307" name="Rectangle 3"/>
          <p:cNvSpPr>
            <a:spLocks noGrp="1" noChangeArrowheads="1"/>
          </p:cNvSpPr>
          <p:nvPr>
            <p:ph type="body" idx="1"/>
          </p:nvPr>
        </p:nvSpPr>
        <p:spPr>
          <a:xfrm>
            <a:off x="457200" y="1143000"/>
            <a:ext cx="8229600" cy="4876800"/>
          </a:xfrm>
        </p:spPr>
        <p:txBody>
          <a:bodyPr>
            <a:normAutofit fontScale="92500" lnSpcReduction="10000"/>
          </a:bodyPr>
          <a:lstStyle/>
          <a:p>
            <a:pPr>
              <a:spcBef>
                <a:spcPts val="600"/>
              </a:spcBef>
              <a:spcAft>
                <a:spcPts val="600"/>
              </a:spcAft>
              <a:buClr>
                <a:srgbClr val="C00000"/>
              </a:buClr>
              <a:buSzPct val="65000"/>
              <a:buFont typeface="Wingdings" pitchFamily="2" charset="2"/>
              <a:buChar char="Ø"/>
              <a:defRPr/>
            </a:pPr>
            <a:r>
              <a:rPr lang="en-US" sz="3000" dirty="0" smtClean="0">
                <a:latin typeface="Times New Roman" pitchFamily="18" charset="0"/>
                <a:cs typeface="Times New Roman" pitchFamily="18" charset="0"/>
              </a:rPr>
              <a:t>Process is key</a:t>
            </a:r>
          </a:p>
          <a:p>
            <a:pPr lvl="1">
              <a:spcBef>
                <a:spcPts val="600"/>
              </a:spcBef>
              <a:spcAft>
                <a:spcPts val="600"/>
              </a:spcAft>
              <a:buClr>
                <a:srgbClr val="C00000"/>
              </a:buClr>
              <a:buSzPct val="65000"/>
              <a:buFont typeface="Wingdings" pitchFamily="2" charset="2"/>
              <a:buChar char="Ø"/>
              <a:defRPr/>
            </a:pPr>
            <a:r>
              <a:rPr lang="en-US" sz="3000" dirty="0" smtClean="0">
                <a:latin typeface="Times New Roman" pitchFamily="18" charset="0"/>
                <a:cs typeface="Times New Roman" pitchFamily="18" charset="0"/>
              </a:rPr>
              <a:t>If the process isn’t understood, the tool won’t work</a:t>
            </a:r>
          </a:p>
          <a:p>
            <a:pPr>
              <a:spcBef>
                <a:spcPts val="600"/>
              </a:spcBef>
              <a:spcAft>
                <a:spcPts val="600"/>
              </a:spcAft>
              <a:buClr>
                <a:srgbClr val="C00000"/>
              </a:buClr>
              <a:buSzPct val="65000"/>
              <a:buFont typeface="Wingdings" pitchFamily="2" charset="2"/>
              <a:buChar char="Ø"/>
              <a:defRPr/>
            </a:pPr>
            <a:r>
              <a:rPr lang="en-US" sz="3000" dirty="0" smtClean="0">
                <a:latin typeface="Times New Roman" pitchFamily="18" charset="0"/>
                <a:cs typeface="Times New Roman" pitchFamily="18" charset="0"/>
              </a:rPr>
              <a:t>Tools</a:t>
            </a:r>
          </a:p>
          <a:p>
            <a:pPr lvl="1">
              <a:spcBef>
                <a:spcPts val="600"/>
              </a:spcBef>
              <a:spcAft>
                <a:spcPts val="600"/>
              </a:spcAft>
              <a:buClr>
                <a:srgbClr val="C00000"/>
              </a:buClr>
              <a:buSzPct val="65000"/>
              <a:buFont typeface="Wingdings" pitchFamily="2" charset="2"/>
              <a:buChar char="Ø"/>
              <a:defRPr/>
            </a:pPr>
            <a:r>
              <a:rPr lang="en-US" sz="3000" dirty="0" smtClean="0">
                <a:latin typeface="Times New Roman" pitchFamily="18" charset="0"/>
                <a:cs typeface="Times New Roman" pitchFamily="18" charset="0"/>
              </a:rPr>
              <a:t>A wide variety of software tools exist that range from complex to simple</a:t>
            </a:r>
          </a:p>
          <a:p>
            <a:pPr>
              <a:spcBef>
                <a:spcPts val="600"/>
              </a:spcBef>
              <a:spcAft>
                <a:spcPts val="600"/>
              </a:spcAft>
              <a:buClr>
                <a:srgbClr val="C00000"/>
              </a:buClr>
              <a:buSzPct val="65000"/>
              <a:buFont typeface="Wingdings" pitchFamily="2" charset="2"/>
              <a:buChar char="Ø"/>
              <a:defRPr/>
            </a:pPr>
            <a:r>
              <a:rPr lang="en-US" sz="3000" dirty="0" smtClean="0">
                <a:latin typeface="Times New Roman" pitchFamily="18" charset="0"/>
                <a:cs typeface="Times New Roman" pitchFamily="18" charset="0"/>
              </a:rPr>
              <a:t>Assess what works for you</a:t>
            </a:r>
          </a:p>
          <a:p>
            <a:pPr lvl="1">
              <a:spcBef>
                <a:spcPts val="600"/>
              </a:spcBef>
              <a:spcAft>
                <a:spcPts val="600"/>
              </a:spcAft>
              <a:buClr>
                <a:srgbClr val="C00000"/>
              </a:buClr>
              <a:buSzPct val="65000"/>
              <a:buFont typeface="Wingdings" pitchFamily="2" charset="2"/>
              <a:buChar char="Ø"/>
              <a:defRPr/>
            </a:pPr>
            <a:r>
              <a:rPr lang="en-US" sz="3000" dirty="0" smtClean="0">
                <a:latin typeface="Times New Roman" pitchFamily="18" charset="0"/>
                <a:cs typeface="Times New Roman" pitchFamily="18" charset="0"/>
              </a:rPr>
              <a:t>Requirements</a:t>
            </a:r>
          </a:p>
          <a:p>
            <a:pPr lvl="1">
              <a:spcBef>
                <a:spcPts val="600"/>
              </a:spcBef>
              <a:spcAft>
                <a:spcPts val="600"/>
              </a:spcAft>
              <a:buClr>
                <a:srgbClr val="C00000"/>
              </a:buClr>
              <a:buSzPct val="65000"/>
              <a:buFont typeface="Wingdings" pitchFamily="2" charset="2"/>
              <a:buChar char="Ø"/>
              <a:defRPr/>
            </a:pPr>
            <a:r>
              <a:rPr lang="en-US" sz="3000" dirty="0" smtClean="0">
                <a:latin typeface="Times New Roman" pitchFamily="18" charset="0"/>
                <a:cs typeface="Times New Roman" pitchFamily="18" charset="0"/>
              </a:rPr>
              <a:t>Pilot first </a:t>
            </a:r>
            <a:r>
              <a:rPr lang="en-US" sz="3000" dirty="0" smtClean="0">
                <a:solidFill>
                  <a:srgbClr val="7030A0"/>
                </a:solidFill>
                <a:latin typeface="Times New Roman" pitchFamily="18" charset="0"/>
                <a:cs typeface="Times New Roman" pitchFamily="18" charset="0"/>
              </a:rPr>
              <a:t> </a:t>
            </a:r>
          </a:p>
          <a:p>
            <a:pPr lvl="2" eaLnBrk="1" hangingPunct="1">
              <a:lnSpc>
                <a:spcPct val="80000"/>
              </a:lnSpc>
              <a:buNone/>
              <a:defRPr/>
            </a:pPr>
            <a:endParaRPr lang="en-US" dirty="0" smtClean="0">
              <a:ea typeface="+mn-ea"/>
              <a:cs typeface="+mn-cs"/>
            </a:endParaRPr>
          </a:p>
          <a:p>
            <a:pPr eaLnBrk="1" hangingPunct="1">
              <a:lnSpc>
                <a:spcPct val="80000"/>
              </a:lnSpc>
              <a:buNone/>
              <a:defRPr/>
            </a:pPr>
            <a:endParaRPr lang="en-US" sz="2000" dirty="0" smtClean="0">
              <a:cs typeface="Arial" charset="0"/>
            </a:endParaRPr>
          </a:p>
          <a:p>
            <a:pPr algn="r" eaLnBrk="1" fontAlgn="b" hangingPunct="1">
              <a:lnSpc>
                <a:spcPct val="80000"/>
              </a:lnSpc>
              <a:buFont typeface="Wingdings" pitchFamily="2" charset="2"/>
              <a:buNone/>
              <a:defRPr/>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8229600" cy="1143000"/>
          </a:xfrm>
        </p:spPr>
        <p:txBody>
          <a:bodyPr>
            <a:normAutofit/>
          </a:bodyPr>
          <a:lstStyle/>
          <a:p>
            <a:r>
              <a:rPr lang="en-US" sz="3600" dirty="0" smtClean="0">
                <a:solidFill>
                  <a:schemeClr val="tx1"/>
                </a:solidFill>
                <a:effectLst/>
                <a:latin typeface="Times New Roman" pitchFamily="18" charset="0"/>
                <a:cs typeface="Times New Roman" pitchFamily="18" charset="0"/>
              </a:rPr>
              <a:t>Project Process: </a:t>
            </a:r>
            <a:r>
              <a:rPr lang="en-US" sz="3600" b="1" dirty="0" smtClean="0">
                <a:effectLst/>
                <a:latin typeface="Times New Roman" pitchFamily="18" charset="0"/>
                <a:cs typeface="Times New Roman" pitchFamily="18" charset="0"/>
              </a:rPr>
              <a:t>So where are we now? </a:t>
            </a:r>
            <a:endParaRPr lang="en-US" sz="3600"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457200" y="1646237"/>
            <a:ext cx="8229600" cy="4525963"/>
          </a:xfrm>
        </p:spPr>
        <p:txBody>
          <a:bodyPr>
            <a:normAutofit/>
          </a:bodyPr>
          <a:lstStyle/>
          <a:p>
            <a:pPr>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Accomplishments</a:t>
            </a:r>
          </a:p>
          <a:p>
            <a:pPr>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Challenges</a:t>
            </a:r>
          </a:p>
          <a:p>
            <a:pPr>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Mitigating Actions</a:t>
            </a:r>
            <a:endParaRPr lang="en-US" sz="2800" dirty="0">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29600" cy="1143000"/>
          </a:xfrm>
        </p:spPr>
        <p:txBody>
          <a:bodyPr>
            <a:normAutofit/>
          </a:bodyPr>
          <a:lstStyle/>
          <a:p>
            <a:r>
              <a:rPr lang="en-US" sz="3600" b="1" dirty="0" smtClean="0">
                <a:effectLst/>
                <a:latin typeface="Times New Roman" pitchFamily="18" charset="0"/>
                <a:cs typeface="Times New Roman" pitchFamily="18" charset="0"/>
              </a:rPr>
              <a:t>Accomplishments</a:t>
            </a:r>
            <a:endParaRPr lang="en-US" sz="3600"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609600" y="1219200"/>
            <a:ext cx="8229600" cy="5334000"/>
          </a:xfrm>
        </p:spPr>
        <p:txBody>
          <a:bodyPr>
            <a:normAutofit/>
          </a:bodyPr>
          <a:lstStyle/>
          <a:p>
            <a:pPr marL="469900" lvl="1" indent="-4699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IT governance has been in place 2 years</a:t>
            </a:r>
          </a:p>
          <a:p>
            <a:pPr marL="469900" lvl="1" indent="-4699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Each division has a liaison, responsible for technology project coordination for their division</a:t>
            </a:r>
          </a:p>
          <a:p>
            <a:pPr marL="469900" lvl="1" indent="-4699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We’re </a:t>
            </a:r>
            <a:r>
              <a:rPr lang="en-US" sz="2800" u="sng" dirty="0" smtClean="0">
                <a:latin typeface="Times New Roman" pitchFamily="18" charset="0"/>
                <a:cs typeface="Times New Roman" pitchFamily="18" charset="0"/>
              </a:rPr>
              <a:t>close</a:t>
            </a:r>
            <a:r>
              <a:rPr lang="en-US" sz="2800" dirty="0" smtClean="0">
                <a:latin typeface="Times New Roman" pitchFamily="18" charset="0"/>
                <a:cs typeface="Times New Roman" pitchFamily="18" charset="0"/>
              </a:rPr>
              <a:t> to compiling a complete list of technology projects</a:t>
            </a:r>
          </a:p>
          <a:p>
            <a:pPr marL="469900" lvl="1" indent="-469900">
              <a:spcBef>
                <a:spcPts val="600"/>
              </a:spcBef>
              <a:spcAft>
                <a:spcPts val="600"/>
              </a:spcAft>
              <a:buClr>
                <a:srgbClr val="C00000"/>
              </a:buClr>
              <a:buSzPct val="75000"/>
              <a:buNone/>
            </a:pPr>
            <a:endParaRPr lang="en-US" sz="3100" dirty="0" smtClean="0">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29600" cy="1143000"/>
          </a:xfrm>
        </p:spPr>
        <p:txBody>
          <a:bodyPr>
            <a:normAutofit/>
          </a:bodyPr>
          <a:lstStyle/>
          <a:p>
            <a:r>
              <a:rPr lang="en-US" sz="3600" b="1" dirty="0" smtClean="0">
                <a:effectLst/>
                <a:latin typeface="Times New Roman" pitchFamily="18" charset="0"/>
                <a:cs typeface="Times New Roman" pitchFamily="18" charset="0"/>
              </a:rPr>
              <a:t>Accomplishments</a:t>
            </a:r>
            <a:endParaRPr lang="en-US" sz="3600"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609600" y="1219200"/>
            <a:ext cx="8229600" cy="5334000"/>
          </a:xfrm>
        </p:spPr>
        <p:txBody>
          <a:bodyPr>
            <a:normAutofit/>
          </a:bodyPr>
          <a:lstStyle/>
          <a:p>
            <a:pPr marL="469900" lvl="1" indent="-4699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Executive leadership embrace the process</a:t>
            </a:r>
          </a:p>
          <a:p>
            <a:pPr marL="446024" indent="-4699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Metrics</a:t>
            </a:r>
          </a:p>
          <a:p>
            <a:pPr marL="939800" lvl="2" indent="-4699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Project demand (queued)</a:t>
            </a:r>
          </a:p>
          <a:p>
            <a:pPr marL="939800" lvl="2" indent="-4699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Project activity (active and completed)</a:t>
            </a:r>
          </a:p>
          <a:p>
            <a:pPr marL="939800" lvl="2" indent="-469900">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Working to identify bandwidth (not just IT resources)</a:t>
            </a: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Same old IT with new structure and approach, but the same people doing the work, so nothing will change</a:t>
            </a:r>
          </a:p>
          <a:p>
            <a:pPr>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New idea, flash in the pan</a:t>
            </a:r>
          </a:p>
          <a:p>
            <a:pPr>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It will never work</a:t>
            </a:r>
            <a:endParaRPr lang="en-US" sz="2800" dirty="0" smtClean="0">
              <a:solidFill>
                <a:srgbClr val="7030A0"/>
              </a:solidFill>
              <a:latin typeface="Times New Roman" pitchFamily="18" charset="0"/>
              <a:cs typeface="Times New Roman" pitchFamily="18" charset="0"/>
            </a:endParaRPr>
          </a:p>
          <a:p>
            <a:pPr lvl="1">
              <a:buFont typeface="Wingdings" pitchFamily="2" charset="2"/>
              <a:buChar char="Ø"/>
            </a:pPr>
            <a:endParaRPr lang="en-US" dirty="0"/>
          </a:p>
        </p:txBody>
      </p:sp>
      <p:sp>
        <p:nvSpPr>
          <p:cNvPr id="4" name="Rectangle 2"/>
          <p:cNvSpPr>
            <a:spLocks noGrp="1" noChangeArrowheads="1"/>
          </p:cNvSpPr>
          <p:nvPr>
            <p:ph type="title"/>
          </p:nvPr>
        </p:nvSpPr>
        <p:spPr>
          <a:xfrm>
            <a:off x="533400" y="76200"/>
            <a:ext cx="8229600" cy="1143000"/>
          </a:xfrm>
        </p:spPr>
        <p:txBody>
          <a:bodyPr>
            <a:normAutofit/>
          </a:bodyPr>
          <a:lstStyle/>
          <a:p>
            <a:pPr marL="342900" indent="-342900" eaLnBrk="1" hangingPunct="1"/>
            <a:r>
              <a:rPr lang="en-US" sz="3600" b="1" dirty="0" smtClean="0">
                <a:solidFill>
                  <a:schemeClr val="tx1"/>
                </a:solidFill>
                <a:effectLst/>
                <a:latin typeface="Times New Roman" pitchFamily="18" charset="0"/>
                <a:cs typeface="Times New Roman" pitchFamily="18" charset="0"/>
              </a:rPr>
              <a:t>Challenges: Skepticism</a:t>
            </a:r>
            <a:endParaRPr lang="en-US" sz="3600" b="1" dirty="0" smtClean="0">
              <a:effectLst/>
              <a:latin typeface="Times New Roman" pitchFamily="18" charset="0"/>
              <a:cs typeface="Times New Roman" pitchFamily="18" charset="0"/>
            </a:endParaRP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p:spPr>
        <p:txBody>
          <a:bodyPr/>
          <a:lstStyle/>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What is </a:t>
            </a:r>
            <a:r>
              <a:rPr lang="en-US" sz="2800" u="sng" dirty="0" smtClean="0">
                <a:latin typeface="Times New Roman" pitchFamily="18" charset="0"/>
                <a:cs typeface="Times New Roman" pitchFamily="18" charset="0"/>
              </a:rPr>
              <a:t>really</a:t>
            </a:r>
            <a:r>
              <a:rPr lang="en-US" sz="2800" dirty="0" smtClean="0">
                <a:latin typeface="Times New Roman" pitchFamily="18" charset="0"/>
                <a:cs typeface="Times New Roman" pitchFamily="18" charset="0"/>
              </a:rPr>
              <a:t> the top technology project priority?</a:t>
            </a:r>
          </a:p>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So often, </a:t>
            </a:r>
            <a:r>
              <a:rPr lang="en-US" sz="2800" u="sng" dirty="0" smtClean="0">
                <a:latin typeface="Times New Roman" pitchFamily="18" charset="0"/>
                <a:cs typeface="Times New Roman" pitchFamily="18" charset="0"/>
              </a:rPr>
              <a:t>every</a:t>
            </a:r>
            <a:r>
              <a:rPr lang="en-US" sz="2800" dirty="0" smtClean="0">
                <a:latin typeface="Times New Roman" pitchFamily="18" charset="0"/>
                <a:cs typeface="Times New Roman" pitchFamily="18" charset="0"/>
              </a:rPr>
              <a:t> project is a “high” priority; none are medium or low priority</a:t>
            </a:r>
          </a:p>
          <a:p>
            <a:pPr>
              <a:spcBef>
                <a:spcPts val="600"/>
              </a:spcBef>
              <a:spcAft>
                <a:spcPts val="600"/>
              </a:spcAft>
              <a:buClr>
                <a:srgbClr val="C00000"/>
              </a:buClr>
              <a:buFont typeface="Wingdings" pitchFamily="2" charset="2"/>
              <a:buChar char="Ø"/>
            </a:pPr>
            <a:r>
              <a:rPr lang="en-US" sz="2800" u="sng" dirty="0" smtClean="0">
                <a:latin typeface="Times New Roman" pitchFamily="18" charset="0"/>
                <a:cs typeface="Times New Roman" pitchFamily="18" charset="0"/>
              </a:rPr>
              <a:t>My</a:t>
            </a:r>
            <a:r>
              <a:rPr lang="en-US" sz="2800" dirty="0" smtClean="0">
                <a:latin typeface="Times New Roman" pitchFamily="18" charset="0"/>
                <a:cs typeface="Times New Roman" pitchFamily="18" charset="0"/>
              </a:rPr>
              <a:t> own division projects are more important than other projects</a:t>
            </a:r>
          </a:p>
          <a:p>
            <a:pPr>
              <a:spcBef>
                <a:spcPts val="600"/>
              </a:spcBef>
              <a:spcAft>
                <a:spcPts val="600"/>
              </a:spcAft>
              <a:buClr>
                <a:srgbClr val="C00000"/>
              </a:buClr>
              <a:buNone/>
            </a:pPr>
            <a:endParaRPr lang="en-US" sz="2800" dirty="0" smtClean="0">
              <a:solidFill>
                <a:srgbClr val="7030A0"/>
              </a:solidFill>
              <a:latin typeface="Times New Roman" pitchFamily="18" charset="0"/>
              <a:cs typeface="Times New Roman" pitchFamily="18" charset="0"/>
            </a:endParaRPr>
          </a:p>
          <a:p>
            <a:pPr>
              <a:buFont typeface="Wingdings" pitchFamily="2" charset="2"/>
              <a:buChar char="Ø"/>
            </a:pPr>
            <a:endParaRPr lang="en-US" dirty="0" smtClean="0"/>
          </a:p>
        </p:txBody>
      </p:sp>
      <p:sp>
        <p:nvSpPr>
          <p:cNvPr id="4" name="Rectangle 2"/>
          <p:cNvSpPr>
            <a:spLocks noGrp="1" noChangeArrowheads="1"/>
          </p:cNvSpPr>
          <p:nvPr>
            <p:ph type="title"/>
          </p:nvPr>
        </p:nvSpPr>
        <p:spPr>
          <a:xfrm>
            <a:off x="457200" y="76200"/>
            <a:ext cx="8229600" cy="1143000"/>
          </a:xfrm>
        </p:spPr>
        <p:txBody>
          <a:bodyPr>
            <a:normAutofit/>
          </a:bodyPr>
          <a:lstStyle/>
          <a:p>
            <a:pPr marL="342900" indent="-342900" eaLnBrk="1" hangingPunct="1"/>
            <a:r>
              <a:rPr lang="en-US" sz="3600" b="1" dirty="0" smtClean="0">
                <a:solidFill>
                  <a:schemeClr val="tx1"/>
                </a:solidFill>
              </a:rPr>
              <a:t> </a:t>
            </a:r>
            <a:r>
              <a:rPr lang="en-US" sz="3600" b="1" dirty="0" smtClean="0">
                <a:solidFill>
                  <a:schemeClr val="tx1"/>
                </a:solidFill>
                <a:effectLst/>
                <a:latin typeface="Times New Roman" pitchFamily="18" charset="0"/>
                <a:cs typeface="Times New Roman" pitchFamily="18" charset="0"/>
              </a:rPr>
              <a:t>Challenges: Tough Choices &amp; Priorities</a:t>
            </a:r>
            <a:endParaRPr lang="en-US" sz="3600" b="1" dirty="0" smtClean="0">
              <a:effectLst/>
              <a:latin typeface="Times New Roman" pitchFamily="18" charset="0"/>
              <a:cs typeface="Times New Roman" pitchFamily="18" charset="0"/>
            </a:endParaRP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normAutofit/>
          </a:bodyPr>
          <a:lstStyle/>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Just thinking about the project is overwhelming</a:t>
            </a:r>
          </a:p>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Where do I start?</a:t>
            </a:r>
          </a:p>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Just best not to start another new project</a:t>
            </a:r>
          </a:p>
          <a:p>
            <a:pPr>
              <a:buClr>
                <a:srgbClr val="C00000"/>
              </a:buClr>
              <a:buNone/>
            </a:pPr>
            <a:endParaRPr lang="en-US" sz="2800" dirty="0" smtClean="0"/>
          </a:p>
        </p:txBody>
      </p:sp>
      <p:sp>
        <p:nvSpPr>
          <p:cNvPr id="4" name="Rectangle 2"/>
          <p:cNvSpPr>
            <a:spLocks noGrp="1" noChangeArrowheads="1"/>
          </p:cNvSpPr>
          <p:nvPr>
            <p:ph type="title"/>
          </p:nvPr>
        </p:nvSpPr>
        <p:spPr>
          <a:xfrm>
            <a:off x="457200" y="76200"/>
            <a:ext cx="8229600" cy="1143000"/>
          </a:xfrm>
        </p:spPr>
        <p:txBody>
          <a:bodyPr>
            <a:normAutofit/>
          </a:bodyPr>
          <a:lstStyle/>
          <a:p>
            <a:pPr marL="342900" indent="-342900" eaLnBrk="1" hangingPunct="1"/>
            <a:r>
              <a:rPr lang="en-US" sz="3600" b="1" dirty="0" smtClean="0">
                <a:solidFill>
                  <a:schemeClr val="tx1"/>
                </a:solidFill>
              </a:rPr>
              <a:t> </a:t>
            </a:r>
            <a:r>
              <a:rPr lang="en-US" sz="3600" b="1" dirty="0" smtClean="0">
                <a:solidFill>
                  <a:schemeClr val="tx1"/>
                </a:solidFill>
                <a:effectLst/>
                <a:latin typeface="Times New Roman" pitchFamily="18" charset="0"/>
                <a:cs typeface="Times New Roman" pitchFamily="18" charset="0"/>
              </a:rPr>
              <a:t>Challenges: Overwhelming/Paralysis</a:t>
            </a:r>
            <a:endParaRPr lang="en-US" sz="3600" b="1" dirty="0" smtClean="0">
              <a:effectLst/>
              <a:latin typeface="Times New Roman" pitchFamily="18" charset="0"/>
              <a:cs typeface="Times New Roman" pitchFamily="18" charset="0"/>
            </a:endParaRP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381000"/>
            <a:ext cx="8229600" cy="685800"/>
          </a:xfrm>
        </p:spPr>
        <p:txBody>
          <a:bodyPr>
            <a:noAutofit/>
          </a:bodyPr>
          <a:lstStyle/>
          <a:p>
            <a:pPr eaLnBrk="1" hangingPunct="1"/>
            <a:r>
              <a:rPr lang="en-US" sz="3600" b="1" dirty="0" smtClean="0">
                <a:effectLst/>
                <a:latin typeface="Times New Roman" pitchFamily="18" charset="0"/>
                <a:cs typeface="Times New Roman" pitchFamily="18" charset="0"/>
              </a:rPr>
              <a:t>California State University, Northridge</a:t>
            </a:r>
            <a:br>
              <a:rPr lang="en-US" sz="3600" b="1" dirty="0" smtClean="0">
                <a:effectLst/>
                <a:latin typeface="Times New Roman" pitchFamily="18" charset="0"/>
                <a:cs typeface="Times New Roman" pitchFamily="18" charset="0"/>
              </a:rPr>
            </a:br>
            <a:r>
              <a:rPr lang="en-US" sz="3600" dirty="0" smtClean="0">
                <a:effectLst/>
                <a:latin typeface="Times New Roman" pitchFamily="18" charset="0"/>
                <a:cs typeface="Times New Roman" pitchFamily="18" charset="0"/>
              </a:rPr>
              <a:t>(CSUN)</a:t>
            </a:r>
            <a:r>
              <a:rPr lang="en-US" sz="3600" b="1" dirty="0" smtClean="0">
                <a:effectLst/>
                <a:latin typeface="Times New Roman" pitchFamily="18" charset="0"/>
                <a:cs typeface="Times New Roman" pitchFamily="18" charset="0"/>
              </a:rPr>
              <a:t>  </a:t>
            </a:r>
          </a:p>
        </p:txBody>
      </p:sp>
      <p:sp>
        <p:nvSpPr>
          <p:cNvPr id="7171" name="Rectangle 3"/>
          <p:cNvSpPr>
            <a:spLocks noGrp="1" noChangeArrowheads="1"/>
          </p:cNvSpPr>
          <p:nvPr>
            <p:ph type="body" idx="1"/>
          </p:nvPr>
        </p:nvSpPr>
        <p:spPr>
          <a:xfrm>
            <a:off x="533400" y="1447800"/>
            <a:ext cx="7315200" cy="3962400"/>
          </a:xfrm>
        </p:spPr>
        <p:txBody>
          <a:bodyPr>
            <a:normAutofit fontScale="25000" lnSpcReduction="20000"/>
          </a:bodyPr>
          <a:lstStyle/>
          <a:p>
            <a:pPr marL="609600" indent="-609600" eaLnBrk="1" hangingPunct="1">
              <a:lnSpc>
                <a:spcPct val="80000"/>
              </a:lnSpc>
              <a:buClr>
                <a:srgbClr val="9E0000"/>
              </a:buClr>
              <a:buSzPct val="65000"/>
              <a:buFont typeface="Wingdings" pitchFamily="2" charset="2"/>
              <a:buNone/>
            </a:pPr>
            <a:endParaRPr lang="en-US" sz="2400" b="1" dirty="0" smtClean="0"/>
          </a:p>
          <a:p>
            <a:pPr marL="231775" indent="-231775">
              <a:lnSpc>
                <a:spcPct val="120000"/>
              </a:lnSpc>
              <a:spcBef>
                <a:spcPts val="600"/>
              </a:spcBef>
              <a:spcAft>
                <a:spcPts val="600"/>
              </a:spcAft>
              <a:buClr>
                <a:srgbClr val="9E0000"/>
              </a:buClr>
              <a:buSzPct val="75000"/>
              <a:buFont typeface="Wingdings" pitchFamily="2" charset="2"/>
              <a:buChar char="Ø"/>
            </a:pPr>
            <a:r>
              <a:rPr lang="en-US" sz="11200" dirty="0" smtClean="0">
                <a:latin typeface="Times New Roman" pitchFamily="18" charset="0"/>
                <a:cs typeface="Times New Roman" pitchFamily="18" charset="0"/>
              </a:rPr>
              <a:t>~35,000 students</a:t>
            </a:r>
          </a:p>
          <a:p>
            <a:pPr marL="231775" indent="-231775">
              <a:lnSpc>
                <a:spcPct val="120000"/>
              </a:lnSpc>
              <a:spcBef>
                <a:spcPts val="600"/>
              </a:spcBef>
              <a:spcAft>
                <a:spcPts val="600"/>
              </a:spcAft>
              <a:buClr>
                <a:srgbClr val="9E0000"/>
              </a:buClr>
              <a:buSzPct val="75000"/>
              <a:buFont typeface="Wingdings" pitchFamily="2" charset="2"/>
              <a:buChar char="Ø"/>
            </a:pPr>
            <a:r>
              <a:rPr lang="en-US" sz="11200" dirty="0" smtClean="0">
                <a:latin typeface="Times New Roman" pitchFamily="18" charset="0"/>
                <a:cs typeface="Times New Roman" pitchFamily="18" charset="0"/>
              </a:rPr>
              <a:t>4,000+ faculty and staff</a:t>
            </a:r>
          </a:p>
          <a:p>
            <a:pPr marL="231775" indent="-231775">
              <a:lnSpc>
                <a:spcPct val="120000"/>
              </a:lnSpc>
              <a:spcBef>
                <a:spcPts val="600"/>
              </a:spcBef>
              <a:spcAft>
                <a:spcPts val="600"/>
              </a:spcAft>
              <a:buClr>
                <a:srgbClr val="9E0000"/>
              </a:buClr>
              <a:buSzPct val="75000"/>
              <a:buFont typeface="Wingdings" pitchFamily="2" charset="2"/>
              <a:buChar char="Ø"/>
            </a:pPr>
            <a:r>
              <a:rPr lang="en-US" sz="11200" dirty="0" smtClean="0">
                <a:latin typeface="Times New Roman" pitchFamily="18" charset="0"/>
                <a:cs typeface="Times New Roman" pitchFamily="18" charset="0"/>
              </a:rPr>
              <a:t>9 schools offering:</a:t>
            </a:r>
          </a:p>
          <a:p>
            <a:pPr marL="515239" lvl="3" indent="-231775">
              <a:lnSpc>
                <a:spcPct val="120000"/>
              </a:lnSpc>
              <a:spcBef>
                <a:spcPts val="600"/>
              </a:spcBef>
              <a:spcAft>
                <a:spcPts val="600"/>
              </a:spcAft>
              <a:buClr>
                <a:srgbClr val="9E0000"/>
              </a:buClr>
              <a:buSzPct val="75000"/>
              <a:buFont typeface="Wingdings" pitchFamily="2" charset="2"/>
              <a:buChar char="Ø"/>
            </a:pPr>
            <a:r>
              <a:rPr lang="en-US" sz="11000" dirty="0" smtClean="0">
                <a:latin typeface="Times New Roman" pitchFamily="18" charset="0"/>
                <a:cs typeface="Times New Roman" pitchFamily="18" charset="0"/>
              </a:rPr>
              <a:t>63 baccalaureate degrees</a:t>
            </a:r>
          </a:p>
          <a:p>
            <a:pPr marL="515239" lvl="3" indent="-231775">
              <a:lnSpc>
                <a:spcPct val="120000"/>
              </a:lnSpc>
              <a:spcBef>
                <a:spcPts val="600"/>
              </a:spcBef>
              <a:spcAft>
                <a:spcPts val="600"/>
              </a:spcAft>
              <a:buClr>
                <a:srgbClr val="9E0000"/>
              </a:buClr>
              <a:buSzPct val="75000"/>
              <a:buFont typeface="Wingdings" pitchFamily="2" charset="2"/>
              <a:buChar char="Ø"/>
            </a:pPr>
            <a:r>
              <a:rPr lang="en-US" sz="11000" dirty="0" smtClean="0">
                <a:latin typeface="Times New Roman" pitchFamily="18" charset="0"/>
                <a:cs typeface="Times New Roman" pitchFamily="18" charset="0"/>
              </a:rPr>
              <a:t>49 master’s degrees</a:t>
            </a:r>
          </a:p>
          <a:p>
            <a:pPr marL="515239" lvl="3" indent="-231775">
              <a:lnSpc>
                <a:spcPct val="120000"/>
              </a:lnSpc>
              <a:spcBef>
                <a:spcPts val="600"/>
              </a:spcBef>
              <a:spcAft>
                <a:spcPts val="600"/>
              </a:spcAft>
              <a:buClr>
                <a:srgbClr val="9E0000"/>
              </a:buClr>
              <a:buSzPct val="75000"/>
              <a:buFont typeface="Wingdings" pitchFamily="2" charset="2"/>
              <a:buChar char="Ø"/>
            </a:pPr>
            <a:r>
              <a:rPr lang="en-US" sz="11000" dirty="0" smtClean="0">
                <a:latin typeface="Times New Roman" pitchFamily="18" charset="0"/>
                <a:cs typeface="Times New Roman" pitchFamily="18" charset="0"/>
              </a:rPr>
              <a:t>53 teaching credential programs</a:t>
            </a:r>
          </a:p>
          <a:p>
            <a:pPr marL="609600" indent="-609600" eaLnBrk="1" hangingPunct="1">
              <a:lnSpc>
                <a:spcPct val="120000"/>
              </a:lnSpc>
              <a:spcBef>
                <a:spcPts val="600"/>
              </a:spcBef>
              <a:spcAft>
                <a:spcPts val="600"/>
              </a:spcAft>
              <a:buClr>
                <a:srgbClr val="9E0000"/>
              </a:buClr>
              <a:buSzPct val="65000"/>
              <a:buFont typeface="Wingdings" pitchFamily="2" charset="2"/>
              <a:buNone/>
            </a:pPr>
            <a:endParaRPr lang="en-US" sz="8600" b="1" dirty="0" smtClean="0">
              <a:latin typeface="Times New Roman" pitchFamily="18" charset="0"/>
              <a:cs typeface="Times New Roman" pitchFamily="18" charset="0"/>
            </a:endParaRPr>
          </a:p>
          <a:p>
            <a:pPr marL="609600" indent="-609600">
              <a:lnSpc>
                <a:spcPct val="120000"/>
              </a:lnSpc>
              <a:spcBef>
                <a:spcPts val="600"/>
              </a:spcBef>
              <a:spcAft>
                <a:spcPts val="600"/>
              </a:spcAft>
              <a:buClr>
                <a:srgbClr val="9E0000"/>
              </a:buClr>
              <a:buSzPct val="65000"/>
              <a:buNone/>
            </a:pPr>
            <a:r>
              <a:rPr lang="en-US" sz="8600" dirty="0" smtClean="0">
                <a:latin typeface="Times New Roman" pitchFamily="18" charset="0"/>
                <a:cs typeface="Times New Roman" pitchFamily="18" charset="0"/>
              </a:rPr>
              <a:t> </a:t>
            </a:r>
            <a:endParaRPr lang="en-US" sz="8600" b="1" dirty="0" smtClean="0">
              <a:latin typeface="Times New Roman" pitchFamily="18" charset="0"/>
              <a:cs typeface="Times New Roman" pitchFamily="18" charset="0"/>
            </a:endParaRPr>
          </a:p>
        </p:txBody>
      </p:sp>
      <p:sp>
        <p:nvSpPr>
          <p:cNvPr id="7172" name="Text Box 4"/>
          <p:cNvSpPr txBox="1">
            <a:spLocks noChangeArrowheads="1"/>
          </p:cNvSpPr>
          <p:nvPr/>
        </p:nvSpPr>
        <p:spPr bwMode="auto">
          <a:xfrm>
            <a:off x="6308725" y="1104900"/>
            <a:ext cx="1997075" cy="366713"/>
          </a:xfrm>
          <a:prstGeom prst="rect">
            <a:avLst/>
          </a:prstGeom>
          <a:noFill/>
          <a:ln w="9525">
            <a:noFill/>
            <a:miter lim="800000"/>
            <a:headEnd/>
            <a:tailEnd/>
          </a:ln>
        </p:spPr>
        <p:txBody>
          <a:bodyPr>
            <a:spAutoFit/>
          </a:bodyPr>
          <a:lstStyle/>
          <a:p>
            <a:endParaRPr lang="en-US"/>
          </a:p>
        </p:txBody>
      </p:sp>
      <p:sp>
        <p:nvSpPr>
          <p:cNvPr id="7173" name="Rectangle 13"/>
          <p:cNvSpPr>
            <a:spLocks noChangeArrowheads="1"/>
          </p:cNvSpPr>
          <p:nvPr/>
        </p:nvSpPr>
        <p:spPr bwMode="auto">
          <a:xfrm>
            <a:off x="3429000" y="4267200"/>
            <a:ext cx="5715000" cy="2133600"/>
          </a:xfrm>
          <a:prstGeom prst="rect">
            <a:avLst/>
          </a:prstGeom>
          <a:noFill/>
          <a:ln w="9525">
            <a:noFill/>
            <a:miter lim="800000"/>
            <a:headEnd/>
            <a:tailEnd/>
          </a:ln>
        </p:spPr>
        <p:txBody>
          <a:bodyPr/>
          <a:lstStyle/>
          <a:p>
            <a:pPr marL="609600" indent="-609600" eaLnBrk="1" hangingPunct="1">
              <a:lnSpc>
                <a:spcPct val="80000"/>
              </a:lnSpc>
              <a:spcBef>
                <a:spcPct val="20000"/>
              </a:spcBef>
              <a:buClr>
                <a:srgbClr val="9E0000"/>
              </a:buClr>
              <a:buSzPct val="65000"/>
              <a:buFont typeface="Wingdings" pitchFamily="2" charset="2"/>
              <a:buNone/>
            </a:pPr>
            <a:r>
              <a:rPr lang="en-US" sz="2400"/>
              <a:t>	 </a:t>
            </a:r>
          </a:p>
        </p:txBody>
      </p:sp>
      <p:sp>
        <p:nvSpPr>
          <p:cNvPr id="12" name="Rectangle 11"/>
          <p:cNvSpPr/>
          <p:nvPr/>
        </p:nvSpPr>
        <p:spPr>
          <a:xfrm>
            <a:off x="4114800" y="5410200"/>
            <a:ext cx="4572000" cy="327782"/>
          </a:xfrm>
          <a:prstGeom prst="rect">
            <a:avLst/>
          </a:prstGeom>
        </p:spPr>
        <p:txBody>
          <a:bodyPr>
            <a:spAutoFit/>
          </a:bodyPr>
          <a:lstStyle/>
          <a:p>
            <a:pPr marL="609600" indent="-609600">
              <a:lnSpc>
                <a:spcPct val="80000"/>
              </a:lnSpc>
              <a:buClr>
                <a:srgbClr val="9E0000"/>
              </a:buClr>
              <a:buSzPct val="65000"/>
            </a:pPr>
            <a:r>
              <a:rPr lang="en-US" b="1" dirty="0" smtClean="0"/>
              <a:t> </a:t>
            </a:r>
          </a:p>
        </p:txBody>
      </p:sp>
      <p:pic>
        <p:nvPicPr>
          <p:cNvPr id="10" name="Picture 9"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I’m too busy for this</a:t>
            </a:r>
          </a:p>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It’s just one more thing to do</a:t>
            </a:r>
          </a:p>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This is all busy work and I need to get to the real work or it won’t get done</a:t>
            </a:r>
          </a:p>
          <a:p>
            <a:pPr>
              <a:buFont typeface="Wingdings" pitchFamily="2" charset="2"/>
              <a:buChar char="Ø"/>
            </a:pPr>
            <a:endParaRPr lang="en-US" sz="2800" dirty="0" smtClean="0"/>
          </a:p>
          <a:p>
            <a:pPr>
              <a:buFont typeface="Wingdings" pitchFamily="2" charset="2"/>
              <a:buChar char="Ø"/>
            </a:pPr>
            <a:endParaRPr lang="en-US" dirty="0"/>
          </a:p>
        </p:txBody>
      </p:sp>
      <p:sp>
        <p:nvSpPr>
          <p:cNvPr id="4" name="Rectangle 2"/>
          <p:cNvSpPr>
            <a:spLocks noGrp="1" noChangeArrowheads="1"/>
          </p:cNvSpPr>
          <p:nvPr>
            <p:ph type="title"/>
          </p:nvPr>
        </p:nvSpPr>
        <p:spPr>
          <a:xfrm>
            <a:off x="381000" y="76200"/>
            <a:ext cx="8229600" cy="1143000"/>
          </a:xfrm>
        </p:spPr>
        <p:txBody>
          <a:bodyPr>
            <a:normAutofit/>
          </a:bodyPr>
          <a:lstStyle/>
          <a:p>
            <a:pPr marL="342900" indent="-342900" eaLnBrk="1" hangingPunct="1"/>
            <a:r>
              <a:rPr lang="en-US" sz="3600" b="1" dirty="0" smtClean="0">
                <a:solidFill>
                  <a:schemeClr val="tx1"/>
                </a:solidFill>
                <a:latin typeface="Times New Roman" pitchFamily="18" charset="0"/>
                <a:cs typeface="Times New Roman" pitchFamily="18" charset="0"/>
              </a:rPr>
              <a:t> </a:t>
            </a:r>
            <a:r>
              <a:rPr lang="en-US" sz="3600" b="1" dirty="0" smtClean="0">
                <a:solidFill>
                  <a:schemeClr val="tx1"/>
                </a:solidFill>
                <a:effectLst/>
                <a:latin typeface="Times New Roman" pitchFamily="18" charset="0"/>
                <a:cs typeface="Times New Roman" pitchFamily="18" charset="0"/>
              </a:rPr>
              <a:t>Challenges: Perceived Workload</a:t>
            </a:r>
            <a:endParaRPr lang="en-US" sz="3600" b="1" dirty="0" smtClean="0">
              <a:effectLst/>
              <a:latin typeface="Times New Roman" pitchFamily="18" charset="0"/>
              <a:cs typeface="Times New Roman" pitchFamily="18" charset="0"/>
            </a:endParaRP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19200"/>
            <a:ext cx="5715000" cy="4953000"/>
          </a:xfrm>
        </p:spPr>
        <p:txBody>
          <a:bodyPr>
            <a:normAutofit/>
          </a:bodyPr>
          <a:lstStyle/>
          <a:p>
            <a:pPr>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Stay the course and let it play out</a:t>
            </a:r>
          </a:p>
          <a:p>
            <a:pPr>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Enable the governance process</a:t>
            </a:r>
          </a:p>
          <a:p>
            <a:pPr lvl="1">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Exceptions defeat the purpose</a:t>
            </a:r>
          </a:p>
          <a:p>
            <a:pPr lvl="1">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Communicate the process  </a:t>
            </a:r>
          </a:p>
          <a:p>
            <a:pPr lvl="1">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Enforce at all levels – staff, execs</a:t>
            </a:r>
          </a:p>
          <a:p>
            <a:pPr>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Re-assess and adjust the process</a:t>
            </a:r>
          </a:p>
          <a:p>
            <a:pPr>
              <a:spcBef>
                <a:spcPts val="600"/>
              </a:spcBef>
              <a:spcAft>
                <a:spcPts val="600"/>
              </a:spcAft>
              <a:buClr>
                <a:srgbClr val="C00000"/>
              </a:buClr>
              <a:buSzPct val="75000"/>
              <a:buFont typeface="Wingdings" pitchFamily="2" charset="2"/>
              <a:buChar char="Ø"/>
            </a:pPr>
            <a:r>
              <a:rPr lang="en-US" sz="2800" dirty="0" smtClean="0">
                <a:latin typeface="Times New Roman" pitchFamily="18" charset="0"/>
                <a:cs typeface="Times New Roman" pitchFamily="18" charset="0"/>
              </a:rPr>
              <a:t>Communicate success </a:t>
            </a:r>
            <a:r>
              <a:rPr lang="en-US" sz="2800" b="1" dirty="0" smtClean="0">
                <a:solidFill>
                  <a:srgbClr val="7030A0"/>
                </a:solidFill>
                <a:latin typeface="Times New Roman" pitchFamily="18" charset="0"/>
                <a:cs typeface="Times New Roman" pitchFamily="18" charset="0"/>
              </a:rPr>
              <a:t> </a:t>
            </a:r>
          </a:p>
          <a:p>
            <a:pPr lvl="1">
              <a:buClr>
                <a:srgbClr val="C00000"/>
              </a:buClr>
              <a:buNone/>
            </a:pPr>
            <a:endParaRPr lang="en-US" sz="2800" b="1" dirty="0" smtClean="0">
              <a:solidFill>
                <a:srgbClr val="00B050"/>
              </a:solidFill>
              <a:latin typeface="Times New Roman" pitchFamily="18" charset="0"/>
              <a:cs typeface="Times New Roman" pitchFamily="18" charset="0"/>
            </a:endParaRPr>
          </a:p>
        </p:txBody>
      </p:sp>
      <p:sp>
        <p:nvSpPr>
          <p:cNvPr id="4" name="Rectangle 2"/>
          <p:cNvSpPr>
            <a:spLocks noGrp="1" noChangeArrowheads="1"/>
          </p:cNvSpPr>
          <p:nvPr>
            <p:ph type="title"/>
          </p:nvPr>
        </p:nvSpPr>
        <p:spPr>
          <a:xfrm>
            <a:off x="533400" y="76200"/>
            <a:ext cx="8229600" cy="1143000"/>
          </a:xfrm>
        </p:spPr>
        <p:txBody>
          <a:bodyPr>
            <a:normAutofit/>
          </a:bodyPr>
          <a:lstStyle/>
          <a:p>
            <a:pPr marL="342900" indent="-342900" eaLnBrk="1" hangingPunct="1"/>
            <a:r>
              <a:rPr lang="en-US" sz="3600" b="1" dirty="0" smtClean="0">
                <a:solidFill>
                  <a:schemeClr val="tx1"/>
                </a:solidFill>
                <a:effectLst/>
                <a:latin typeface="Times New Roman" pitchFamily="18" charset="0"/>
                <a:cs typeface="Times New Roman" pitchFamily="18" charset="0"/>
              </a:rPr>
              <a:t>Navigating the challenges</a:t>
            </a:r>
            <a:endParaRPr lang="en-US" sz="3600" b="1" dirty="0" smtClean="0">
              <a:effectLst/>
              <a:latin typeface="Times New Roman" pitchFamily="18" charset="0"/>
              <a:cs typeface="Times New Roman" pitchFamily="18" charset="0"/>
            </a:endParaRP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33400" y="304800"/>
            <a:ext cx="8229600" cy="1143000"/>
          </a:xfrm>
        </p:spPr>
        <p:txBody>
          <a:bodyPr>
            <a:noAutofit/>
          </a:bodyPr>
          <a:lstStyle/>
          <a:p>
            <a:pPr eaLnBrk="1" hangingPunct="1"/>
            <a:r>
              <a:rPr lang="en-US" sz="3600" b="1" dirty="0" smtClean="0">
                <a:latin typeface="Times New Roman" pitchFamily="18" charset="0"/>
                <a:cs typeface="Times New Roman" pitchFamily="18" charset="0"/>
              </a:rPr>
              <a:t>Technology Projects: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Here, There, and Everywhere!</a:t>
            </a:r>
          </a:p>
        </p:txBody>
      </p:sp>
      <p:sp>
        <p:nvSpPr>
          <p:cNvPr id="5123" name="Rectangle 3"/>
          <p:cNvSpPr>
            <a:spLocks noGrp="1" noChangeArrowheads="1"/>
          </p:cNvSpPr>
          <p:nvPr>
            <p:ph type="body" idx="1"/>
          </p:nvPr>
        </p:nvSpPr>
        <p:spPr>
          <a:xfrm>
            <a:off x="457200" y="1793875"/>
            <a:ext cx="8305800" cy="4302125"/>
          </a:xfrm>
        </p:spPr>
        <p:txBody>
          <a:bodyPr>
            <a:normAutofit/>
          </a:bodyPr>
          <a:lstStyle/>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About California State University, Northridge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Projects, Projects, Everywhere!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Transforming IT: Governance &amp; Strategic Planning</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Management Office</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Project Mindset &amp; Process</a:t>
            </a:r>
          </a:p>
          <a:p>
            <a:pPr eaLnBrk="1" hangingPunct="1">
              <a:spcBef>
                <a:spcPts val="600"/>
              </a:spcBef>
              <a:buClr>
                <a:srgbClr val="C00000"/>
              </a:buClr>
              <a:buSzPct val="65000"/>
              <a:buFont typeface="Wingdings" pitchFamily="2" charset="2"/>
              <a:buChar char="Ø"/>
            </a:pPr>
            <a:r>
              <a:rPr lang="en-US" sz="2800" b="1" dirty="0" smtClean="0">
                <a:solidFill>
                  <a:srgbClr val="C00000"/>
                </a:solidFill>
                <a:latin typeface="Times New Roman" pitchFamily="18" charset="0"/>
                <a:cs typeface="Times New Roman" pitchFamily="18" charset="0"/>
              </a:rPr>
              <a:t>Critical Success Factors</a:t>
            </a:r>
          </a:p>
          <a:p>
            <a:pPr eaLnBrk="1" hangingPunct="1">
              <a:spcBef>
                <a:spcPts val="600"/>
              </a:spcBef>
              <a:buClr>
                <a:srgbClr val="C00000"/>
              </a:buClr>
              <a:buSzPct val="65000"/>
              <a:buFont typeface="Wingdings" pitchFamily="2" charset="2"/>
              <a:buChar char="Ø"/>
            </a:pPr>
            <a:r>
              <a:rPr lang="en-US" sz="2800" dirty="0" smtClean="0">
                <a:latin typeface="Times New Roman" pitchFamily="18" charset="0"/>
                <a:cs typeface="Times New Roman" pitchFamily="18" charset="0"/>
              </a:rPr>
              <a:t>Q&amp;A</a:t>
            </a: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29600" cy="1143000"/>
          </a:xfrm>
        </p:spPr>
        <p:txBody>
          <a:bodyPr>
            <a:normAutofit/>
          </a:bodyPr>
          <a:lstStyle/>
          <a:p>
            <a:r>
              <a:rPr lang="en-US" sz="3600" b="1" dirty="0" smtClean="0">
                <a:effectLst/>
                <a:latin typeface="Times New Roman" pitchFamily="18" charset="0"/>
                <a:cs typeface="Times New Roman" pitchFamily="18" charset="0"/>
              </a:rPr>
              <a:t>Critical Success Factors</a:t>
            </a:r>
            <a:endParaRPr lang="en-US" sz="3600"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457200" y="1481329"/>
            <a:ext cx="8229600" cy="2709672"/>
          </a:xfrm>
        </p:spPr>
        <p:txBody>
          <a:bodyPr>
            <a:normAutofit/>
          </a:bodyPr>
          <a:lstStyle/>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Executive Support</a:t>
            </a:r>
          </a:p>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IT Governance</a:t>
            </a:r>
          </a:p>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Resources</a:t>
            </a:r>
          </a:p>
          <a:p>
            <a:pPr>
              <a:spcBef>
                <a:spcPts val="600"/>
              </a:spcBef>
              <a:spcAft>
                <a:spcPts val="600"/>
              </a:spcAft>
              <a:buClr>
                <a:srgbClr val="C00000"/>
              </a:buClr>
              <a:buFont typeface="Wingdings" pitchFamily="2" charset="2"/>
              <a:buChar char="Ø"/>
            </a:pPr>
            <a:r>
              <a:rPr lang="en-US" sz="2800" dirty="0" smtClean="0">
                <a:latin typeface="Times New Roman" pitchFamily="18" charset="0"/>
                <a:cs typeface="Times New Roman" pitchFamily="18" charset="0"/>
              </a:rPr>
              <a:t>Culture</a:t>
            </a:r>
          </a:p>
          <a:p>
            <a:pPr>
              <a:spcBef>
                <a:spcPts val="600"/>
              </a:spcBef>
              <a:spcAft>
                <a:spcPts val="600"/>
              </a:spcAft>
              <a:buClr>
                <a:srgbClr val="C00000"/>
              </a:buClr>
              <a:buNone/>
            </a:pPr>
            <a:endParaRPr lang="en-US" sz="6000" b="1" dirty="0">
              <a:solidFill>
                <a:srgbClr val="7030A0"/>
              </a:solidFill>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pic>
        <p:nvPicPr>
          <p:cNvPr id="6151" name="Picture 7" descr="_DSC6043"/>
          <p:cNvPicPr>
            <a:picLocks noChangeAspect="1" noChangeArrowheads="1"/>
          </p:cNvPicPr>
          <p:nvPr/>
        </p:nvPicPr>
        <p:blipFill>
          <a:blip r:embed="rId4"/>
          <a:srcRect/>
          <a:stretch>
            <a:fillRect/>
          </a:stretch>
        </p:blipFill>
        <p:spPr bwMode="auto">
          <a:xfrm>
            <a:off x="105994200" y="106203750"/>
            <a:ext cx="9526588" cy="6327775"/>
          </a:xfrm>
          <a:prstGeom prst="rect">
            <a:avLst/>
          </a:prstGeom>
          <a:noFill/>
          <a:ln w="9525" algn="in">
            <a:noFill/>
            <a:miter lim="800000"/>
            <a:headEnd/>
            <a:tailEnd/>
          </a:ln>
          <a:effectLst/>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28600" y="457200"/>
            <a:ext cx="8915400" cy="685800"/>
          </a:xfrm>
        </p:spPr>
        <p:txBody>
          <a:bodyPr>
            <a:noAutofit/>
          </a:bodyPr>
          <a:lstStyle/>
          <a:p>
            <a:pPr eaLnBrk="1" hangingPunct="1"/>
            <a:r>
              <a:rPr lang="en-US" sz="3600" b="1" dirty="0" smtClean="0">
                <a:effectLst/>
                <a:latin typeface="Times New Roman" pitchFamily="18" charset="0"/>
                <a:cs typeface="Times New Roman" pitchFamily="18" charset="0"/>
              </a:rPr>
              <a:t>Critical Success Factors: Executive Support</a:t>
            </a:r>
          </a:p>
        </p:txBody>
      </p:sp>
      <p:sp>
        <p:nvSpPr>
          <p:cNvPr id="51203" name="Rectangle 3"/>
          <p:cNvSpPr>
            <a:spLocks noGrp="1" noChangeArrowheads="1"/>
          </p:cNvSpPr>
          <p:nvPr>
            <p:ph type="body" idx="1"/>
          </p:nvPr>
        </p:nvSpPr>
        <p:spPr>
          <a:xfrm>
            <a:off x="457200" y="990600"/>
            <a:ext cx="8686800" cy="4876800"/>
          </a:xfrm>
        </p:spPr>
        <p:txBody>
          <a:bodyPr/>
          <a:lstStyle/>
          <a:p>
            <a:pPr lvl="1" eaLnBrk="1" hangingPunct="1">
              <a:lnSpc>
                <a:spcPct val="80000"/>
              </a:lnSpc>
              <a:buClr>
                <a:schemeClr val="bg2"/>
              </a:buClr>
              <a:buSzPct val="65000"/>
              <a:buFont typeface="Wingdings" pitchFamily="2" charset="2"/>
              <a:buChar char="Ø"/>
            </a:pPr>
            <a:endParaRPr lang="en-US" dirty="0" smtClean="0"/>
          </a:p>
          <a:p>
            <a:pPr>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Recognition that technology aligns to Univ. priorities</a:t>
            </a:r>
          </a:p>
          <a:p>
            <a:pPr>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Technology touches every aspect of the university</a:t>
            </a:r>
          </a:p>
          <a:p>
            <a:pPr>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Engaged dialog about technology projects</a:t>
            </a:r>
          </a:p>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28600" y="457200"/>
            <a:ext cx="8915400" cy="685800"/>
          </a:xfrm>
        </p:spPr>
        <p:txBody>
          <a:bodyPr>
            <a:noAutofit/>
          </a:bodyPr>
          <a:lstStyle/>
          <a:p>
            <a:pPr eaLnBrk="1" hangingPunct="1"/>
            <a:r>
              <a:rPr lang="en-US" sz="3600" b="1" dirty="0" smtClean="0">
                <a:effectLst/>
                <a:latin typeface="Times New Roman" pitchFamily="18" charset="0"/>
                <a:cs typeface="Times New Roman" pitchFamily="18" charset="0"/>
              </a:rPr>
              <a:t>Critical Success Factors: IT Governance</a:t>
            </a:r>
          </a:p>
        </p:txBody>
      </p:sp>
      <p:sp>
        <p:nvSpPr>
          <p:cNvPr id="52227" name="Rectangle 3"/>
          <p:cNvSpPr>
            <a:spLocks noGrp="1" noChangeArrowheads="1"/>
          </p:cNvSpPr>
          <p:nvPr>
            <p:ph type="body" idx="1"/>
          </p:nvPr>
        </p:nvSpPr>
        <p:spPr>
          <a:xfrm>
            <a:off x="457200" y="1371600"/>
            <a:ext cx="8153400" cy="4876800"/>
          </a:xfrm>
        </p:spPr>
        <p:txBody>
          <a:bodyPr/>
          <a:lstStyle/>
          <a:p>
            <a:pPr>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Build a framework to balance the technology project portfolio</a:t>
            </a:r>
          </a:p>
          <a:p>
            <a:pPr>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Focus resources on institutional priorities  </a:t>
            </a:r>
          </a:p>
          <a:p>
            <a:pPr>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Engage in cross-college and cross-division collaboration</a:t>
            </a:r>
          </a:p>
          <a:p>
            <a:pPr>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Governance structure must enable a timely decision</a:t>
            </a:r>
          </a:p>
          <a:p>
            <a:pPr>
              <a:spcBef>
                <a:spcPts val="600"/>
              </a:spcBef>
              <a:spcAft>
                <a:spcPts val="600"/>
              </a:spcAft>
              <a:buClr>
                <a:srgbClr val="C00000"/>
              </a:buClr>
              <a:buSzPct val="65000"/>
              <a:buFont typeface="Wingdings" pitchFamily="2" charset="2"/>
              <a:buChar char="Ø"/>
            </a:pPr>
            <a:endParaRPr lang="en-US" sz="2800" dirty="0" smtClean="0">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533400" y="381000"/>
            <a:ext cx="8305800" cy="685800"/>
          </a:xfrm>
        </p:spPr>
        <p:txBody>
          <a:bodyPr>
            <a:noAutofit/>
          </a:bodyPr>
          <a:lstStyle/>
          <a:p>
            <a:pPr eaLnBrk="1" hangingPunct="1"/>
            <a:r>
              <a:rPr lang="en-US" sz="3600" b="1" dirty="0" smtClean="0">
                <a:effectLst/>
                <a:latin typeface="Times New Roman" pitchFamily="18" charset="0"/>
                <a:cs typeface="Times New Roman" pitchFamily="18" charset="0"/>
              </a:rPr>
              <a:t>Critical Success Factors: Resources</a:t>
            </a:r>
          </a:p>
        </p:txBody>
      </p:sp>
      <p:sp>
        <p:nvSpPr>
          <p:cNvPr id="226307" name="Rectangle 3"/>
          <p:cNvSpPr>
            <a:spLocks noGrp="1" noChangeArrowheads="1"/>
          </p:cNvSpPr>
          <p:nvPr>
            <p:ph type="body" idx="1"/>
          </p:nvPr>
        </p:nvSpPr>
        <p:spPr>
          <a:xfrm>
            <a:off x="381000" y="1371600"/>
            <a:ext cx="8229600" cy="4876800"/>
          </a:xfrm>
        </p:spPr>
        <p:txBody>
          <a:bodyPr>
            <a:normAutofit/>
          </a:bodyPr>
          <a:lstStyle/>
          <a:p>
            <a:pPr>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Balance finite resources</a:t>
            </a:r>
          </a:p>
          <a:p>
            <a:pPr>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Align technical and functional resource schedules</a:t>
            </a:r>
          </a:p>
          <a:p>
            <a:pPr>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Recognition that technology projects don’t only involve IT division resources</a:t>
            </a:r>
          </a:p>
          <a:p>
            <a:pPr>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Timely project delivery</a:t>
            </a:r>
          </a:p>
          <a:p>
            <a:pPr>
              <a:spcBef>
                <a:spcPts val="600"/>
              </a:spcBef>
              <a:spcAft>
                <a:spcPts val="600"/>
              </a:spcAft>
              <a:buClr>
                <a:srgbClr val="C00000"/>
              </a:buClr>
              <a:buSzPct val="65000"/>
              <a:buFont typeface="Wingdings" pitchFamily="2" charset="2"/>
              <a:buChar char="Ø"/>
              <a:defRPr/>
            </a:pPr>
            <a:r>
              <a:rPr lang="en-US" sz="2800" dirty="0" smtClean="0">
                <a:latin typeface="Times New Roman" pitchFamily="18" charset="0"/>
                <a:cs typeface="Times New Roman" pitchFamily="18" charset="0"/>
              </a:rPr>
              <a:t>Economies of scale from joint projects</a:t>
            </a:r>
          </a:p>
          <a:p>
            <a:pPr algn="r" eaLnBrk="1" fontAlgn="b" hangingPunct="1">
              <a:lnSpc>
                <a:spcPct val="80000"/>
              </a:lnSpc>
              <a:buFont typeface="Wingdings" pitchFamily="2" charset="2"/>
              <a:buNone/>
              <a:defRPr/>
            </a:pPr>
            <a:r>
              <a:rPr lang="en-US" sz="1000" dirty="0" smtClean="0">
                <a:cs typeface="Arial" charset="0"/>
              </a:rPr>
              <a:t> </a:t>
            </a:r>
            <a:endParaRPr lang="en-US" sz="1600" b="1" dirty="0" smtClean="0">
              <a:solidFill>
                <a:srgbClr val="4D4D4D"/>
              </a:solidFill>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533400" y="457200"/>
            <a:ext cx="8153400" cy="685800"/>
          </a:xfrm>
        </p:spPr>
        <p:txBody>
          <a:bodyPr>
            <a:noAutofit/>
          </a:bodyPr>
          <a:lstStyle/>
          <a:p>
            <a:pPr eaLnBrk="1" hangingPunct="1"/>
            <a:r>
              <a:rPr lang="en-US" sz="3600" b="1" dirty="0" smtClean="0">
                <a:effectLst/>
                <a:latin typeface="Times New Roman" pitchFamily="18" charset="0"/>
                <a:cs typeface="Times New Roman" pitchFamily="18" charset="0"/>
              </a:rPr>
              <a:t>Critical Success Factors: Culture  </a:t>
            </a:r>
          </a:p>
        </p:txBody>
      </p:sp>
      <p:sp>
        <p:nvSpPr>
          <p:cNvPr id="51203" name="Rectangle 3"/>
          <p:cNvSpPr>
            <a:spLocks noGrp="1" noChangeArrowheads="1"/>
          </p:cNvSpPr>
          <p:nvPr>
            <p:ph type="body" idx="1"/>
          </p:nvPr>
        </p:nvSpPr>
        <p:spPr>
          <a:xfrm>
            <a:off x="457200" y="1828800"/>
            <a:ext cx="8229600" cy="4876800"/>
          </a:xfrm>
        </p:spPr>
        <p:txBody>
          <a:bodyPr/>
          <a:lstStyle/>
          <a:p>
            <a:pPr algn="r" eaLnBrk="1" fontAlgn="b" hangingPunct="1">
              <a:lnSpc>
                <a:spcPct val="80000"/>
              </a:lnSpc>
              <a:buFont typeface="Wingdings" pitchFamily="2" charset="2"/>
              <a:buNone/>
            </a:pPr>
            <a:r>
              <a:rPr lang="en-US" sz="1000" dirty="0" smtClean="0">
                <a:cs typeface="Arial" charset="0"/>
              </a:rPr>
              <a:t> </a:t>
            </a:r>
            <a:endParaRPr lang="en-US" sz="1600" b="1" dirty="0" smtClean="0">
              <a:solidFill>
                <a:srgbClr val="4D4D4D"/>
              </a:solidFill>
            </a:endParaRPr>
          </a:p>
        </p:txBody>
      </p:sp>
      <p:sp>
        <p:nvSpPr>
          <p:cNvPr id="4" name="Rectangle 3"/>
          <p:cNvSpPr/>
          <p:nvPr/>
        </p:nvSpPr>
        <p:spPr>
          <a:xfrm>
            <a:off x="609600" y="1371600"/>
            <a:ext cx="8153400" cy="4031873"/>
          </a:xfrm>
          <a:prstGeom prst="rect">
            <a:avLst/>
          </a:prstGeom>
        </p:spPr>
        <p:txBody>
          <a:bodyPr wrap="square">
            <a:spAutoFit/>
          </a:bodyPr>
          <a:lstStyle/>
          <a:p>
            <a:pPr marL="231775" indent="-231775">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University-wide perspective</a:t>
            </a:r>
          </a:p>
          <a:p>
            <a:pPr marL="231775" indent="-231775">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Transparency</a:t>
            </a:r>
          </a:p>
          <a:p>
            <a:pPr marL="231775" indent="-231775">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Sharing</a:t>
            </a:r>
          </a:p>
          <a:p>
            <a:pPr marL="231775" indent="-231775">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Open</a:t>
            </a:r>
          </a:p>
          <a:p>
            <a:pPr marL="231775" indent="-231775">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Collaborative</a:t>
            </a:r>
          </a:p>
          <a:p>
            <a:pPr marL="231775" indent="-231775">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No silos</a:t>
            </a:r>
          </a:p>
          <a:p>
            <a:pPr marL="231775" indent="-231775">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Everything impacts everything else</a:t>
            </a: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09600" y="304800"/>
            <a:ext cx="8153400" cy="685800"/>
          </a:xfrm>
        </p:spPr>
        <p:txBody>
          <a:bodyPr>
            <a:normAutofit/>
          </a:bodyPr>
          <a:lstStyle/>
          <a:p>
            <a:pPr eaLnBrk="1" hangingPunct="1"/>
            <a:r>
              <a:rPr lang="en-US" sz="3600" dirty="0" smtClean="0">
                <a:effectLst/>
                <a:latin typeface="Times New Roman" pitchFamily="18" charset="0"/>
                <a:cs typeface="Times New Roman" pitchFamily="18" charset="0"/>
              </a:rPr>
              <a:t>Looking ahead for CSUN Project Mgmt</a:t>
            </a:r>
            <a:endParaRPr lang="en-US" sz="3600" b="1" dirty="0" smtClean="0">
              <a:effectLst/>
              <a:latin typeface="Times New Roman" pitchFamily="18" charset="0"/>
              <a:cs typeface="Times New Roman" pitchFamily="18" charset="0"/>
            </a:endParaRPr>
          </a:p>
        </p:txBody>
      </p:sp>
      <p:sp>
        <p:nvSpPr>
          <p:cNvPr id="51203" name="Rectangle 3"/>
          <p:cNvSpPr>
            <a:spLocks noGrp="1" noChangeArrowheads="1"/>
          </p:cNvSpPr>
          <p:nvPr>
            <p:ph type="body" idx="1"/>
          </p:nvPr>
        </p:nvSpPr>
        <p:spPr>
          <a:xfrm>
            <a:off x="228600" y="2286000"/>
            <a:ext cx="8839200" cy="3505200"/>
          </a:xfrm>
        </p:spPr>
        <p:txBody>
          <a:bodyPr>
            <a:normAutofit fontScale="92500" lnSpcReduction="20000"/>
          </a:bodyPr>
          <a:lstStyle/>
          <a:p>
            <a:pPr lvl="1">
              <a:lnSpc>
                <a:spcPct val="120000"/>
              </a:lnSpc>
              <a:spcBef>
                <a:spcPts val="600"/>
              </a:spcBef>
              <a:spcAft>
                <a:spcPts val="600"/>
              </a:spcAft>
              <a:buClr>
                <a:srgbClr val="C00000"/>
              </a:buClr>
              <a:buSzPct val="65000"/>
              <a:buNone/>
            </a:pPr>
            <a:endParaRPr lang="en-US" sz="4000" dirty="0" smtClean="0">
              <a:latin typeface="Times New Roman" pitchFamily="18" charset="0"/>
              <a:cs typeface="Times New Roman" pitchFamily="18" charset="0"/>
            </a:endParaRPr>
          </a:p>
          <a:p>
            <a:pPr lvl="1">
              <a:lnSpc>
                <a:spcPct val="120000"/>
              </a:lnSpc>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Increase understanding about resource utilization </a:t>
            </a:r>
          </a:p>
          <a:p>
            <a:pPr lvl="1">
              <a:lnSpc>
                <a:spcPct val="120000"/>
              </a:lnSpc>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Leverage economies of scale through project visibility and governance </a:t>
            </a:r>
          </a:p>
          <a:p>
            <a:pPr marL="856552" lvl="3" indent="-171450">
              <a:lnSpc>
                <a:spcPct val="120000"/>
              </a:lnSpc>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Implement common platforms and products</a:t>
            </a:r>
          </a:p>
          <a:p>
            <a:pPr marL="856552" lvl="3" indent="-171450">
              <a:lnSpc>
                <a:spcPct val="120000"/>
              </a:lnSpc>
              <a:spcBef>
                <a:spcPts val="600"/>
              </a:spcBef>
              <a:spcAft>
                <a:spcPts val="600"/>
              </a:spcAft>
              <a:buClr>
                <a:srgbClr val="C00000"/>
              </a:buClr>
              <a:buSzPct val="65000"/>
              <a:buFont typeface="Wingdings" pitchFamily="2" charset="2"/>
              <a:buChar char="Ø"/>
            </a:pPr>
            <a:r>
              <a:rPr lang="en-US" sz="3000" dirty="0" smtClean="0">
                <a:latin typeface="Times New Roman" pitchFamily="18" charset="0"/>
                <a:cs typeface="Times New Roman" pitchFamily="18" charset="0"/>
              </a:rPr>
              <a:t>Realize savings on licensing and hardware</a:t>
            </a:r>
          </a:p>
          <a:p>
            <a:pPr marL="856552" lvl="3" indent="-171450">
              <a:lnSpc>
                <a:spcPct val="120000"/>
              </a:lnSpc>
              <a:spcBef>
                <a:spcPts val="600"/>
              </a:spcBef>
              <a:spcAft>
                <a:spcPts val="600"/>
              </a:spcAft>
              <a:buClr>
                <a:srgbClr val="C00000"/>
              </a:buClr>
              <a:buSzPct val="65000"/>
              <a:buFont typeface="Wingdings" pitchFamily="2" charset="2"/>
              <a:buChar char="Ø"/>
            </a:pPr>
            <a:endParaRPr lang="en-US" sz="3100" dirty="0" smtClean="0">
              <a:latin typeface="Times New Roman" pitchFamily="18" charset="0"/>
              <a:cs typeface="Times New Roman" pitchFamily="18" charset="0"/>
            </a:endParaRPr>
          </a:p>
          <a:p>
            <a:pPr lvl="2">
              <a:lnSpc>
                <a:spcPct val="120000"/>
              </a:lnSpc>
              <a:spcBef>
                <a:spcPts val="600"/>
              </a:spcBef>
              <a:spcAft>
                <a:spcPts val="600"/>
              </a:spcAft>
              <a:buClr>
                <a:srgbClr val="C00000"/>
              </a:buClr>
              <a:buSzPct val="65000"/>
              <a:buNone/>
            </a:pPr>
            <a:endParaRPr lang="en-US" sz="3800" b="1" dirty="0" smtClean="0">
              <a:solidFill>
                <a:srgbClr val="7030A0"/>
              </a:solidFill>
              <a:latin typeface="Times New Roman" pitchFamily="18" charset="0"/>
              <a:cs typeface="Times New Roman" pitchFamily="18" charset="0"/>
            </a:endParaRPr>
          </a:p>
          <a:p>
            <a:pPr lvl="1">
              <a:lnSpc>
                <a:spcPct val="80000"/>
              </a:lnSpc>
              <a:buClr>
                <a:srgbClr val="C00000"/>
              </a:buClr>
              <a:buNone/>
            </a:pPr>
            <a:endParaRPr lang="en-US" sz="2800" dirty="0" smtClean="0"/>
          </a:p>
          <a:p>
            <a:pPr>
              <a:lnSpc>
                <a:spcPct val="80000"/>
              </a:lnSpc>
              <a:buClr>
                <a:srgbClr val="C00000"/>
              </a:buClr>
              <a:buSzPct val="65000"/>
              <a:buNone/>
            </a:pPr>
            <a:endParaRPr lang="en-US" sz="2800" dirty="0" smtClean="0"/>
          </a:p>
          <a:p>
            <a:pPr algn="r" eaLnBrk="1" fontAlgn="b" hangingPunct="1">
              <a:lnSpc>
                <a:spcPct val="80000"/>
              </a:lnSpc>
              <a:buFont typeface="Wingdings" pitchFamily="2" charset="2"/>
              <a:buNone/>
            </a:pPr>
            <a:endParaRPr lang="en-US" sz="1600" b="1" dirty="0" smtClean="0">
              <a:solidFill>
                <a:srgbClr val="4D4D4D"/>
              </a:solidFill>
            </a:endParaRPr>
          </a:p>
        </p:txBody>
      </p:sp>
      <p:pic>
        <p:nvPicPr>
          <p:cNvPr id="5" name="Picture 4" descr="CSUN-Logo-web.wmf"/>
          <p:cNvPicPr>
            <a:picLocks noChangeAspect="1"/>
          </p:cNvPicPr>
          <p:nvPr/>
        </p:nvPicPr>
        <p:blipFill>
          <a:blip r:embed="rId3"/>
          <a:stretch>
            <a:fillRect/>
          </a:stretch>
        </p:blipFill>
        <p:spPr>
          <a:xfrm>
            <a:off x="152400" y="6258462"/>
            <a:ext cx="1447800" cy="453458"/>
          </a:xfrm>
          <a:prstGeom prst="rect">
            <a:avLst/>
          </a:prstGeom>
        </p:spPr>
      </p:pic>
      <p:sp>
        <p:nvSpPr>
          <p:cNvPr id="6" name="TextBox 5"/>
          <p:cNvSpPr txBox="1"/>
          <p:nvPr/>
        </p:nvSpPr>
        <p:spPr>
          <a:xfrm>
            <a:off x="152400" y="1250585"/>
            <a:ext cx="8991600" cy="1797415"/>
          </a:xfrm>
          <a:prstGeom prst="rect">
            <a:avLst/>
          </a:prstGeom>
          <a:noFill/>
        </p:spPr>
        <p:txBody>
          <a:bodyPr wrap="square" rtlCol="0">
            <a:spAutoFit/>
          </a:bodyPr>
          <a:lstStyle/>
          <a:p>
            <a:pPr lvl="1">
              <a:lnSpc>
                <a:spcPct val="120000"/>
              </a:lnSpc>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Continue to institute a new technology project mindset  </a:t>
            </a:r>
          </a:p>
          <a:p>
            <a:pPr lvl="1">
              <a:lnSpc>
                <a:spcPct val="120000"/>
              </a:lnSpc>
              <a:spcBef>
                <a:spcPts val="600"/>
              </a:spcBef>
              <a:spcAft>
                <a:spcPts val="600"/>
              </a:spcAft>
              <a:buClr>
                <a:srgbClr val="C00000"/>
              </a:buClr>
              <a:buSzPct val="65000"/>
              <a:buFont typeface="Wingdings" pitchFamily="2" charset="2"/>
              <a:buChar char="Ø"/>
            </a:pPr>
            <a:r>
              <a:rPr lang="en-US" sz="2800" dirty="0" smtClean="0">
                <a:latin typeface="Times New Roman" pitchFamily="18" charset="0"/>
                <a:cs typeface="Times New Roman" pitchFamily="18" charset="0"/>
              </a:rPr>
              <a:t>Include technology discussions within campus-wide planning process</a:t>
            </a: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4"/>
          <p:cNvSpPr>
            <a:spLocks noGrp="1" noChangeArrowheads="1"/>
          </p:cNvSpPr>
          <p:nvPr>
            <p:ph type="title"/>
          </p:nvPr>
        </p:nvSpPr>
        <p:spPr>
          <a:xfrm>
            <a:off x="228600" y="304800"/>
            <a:ext cx="8610600" cy="1143000"/>
          </a:xfrm>
        </p:spPr>
        <p:txBody>
          <a:bodyPr>
            <a:noAutofit/>
          </a:bodyPr>
          <a:lstStyle/>
          <a:p>
            <a:pPr eaLnBrk="1" hangingPunct="1"/>
            <a:r>
              <a:rPr lang="en-US" sz="3600" b="1" dirty="0" smtClean="0">
                <a:latin typeface="Times New Roman" pitchFamily="18" charset="0"/>
                <a:cs typeface="Times New Roman" pitchFamily="18" charset="0"/>
              </a:rPr>
              <a:t>So, our technology projects are no longer...</a:t>
            </a:r>
            <a:br>
              <a:rPr lang="en-US" sz="3600" b="1" dirty="0" smtClean="0">
                <a:latin typeface="Times New Roman" pitchFamily="18" charset="0"/>
                <a:cs typeface="Times New Roman" pitchFamily="18" charset="0"/>
              </a:rPr>
            </a:br>
            <a:endParaRPr lang="en-US" sz="3600" b="1" dirty="0" smtClean="0">
              <a:latin typeface="Times New Roman" pitchFamily="18" charset="0"/>
              <a:cs typeface="Times New Roman" pitchFamily="18" charset="0"/>
            </a:endParaRPr>
          </a:p>
        </p:txBody>
      </p:sp>
      <p:sp>
        <p:nvSpPr>
          <p:cNvPr id="54275" name="Rectangle 5"/>
          <p:cNvSpPr>
            <a:spLocks noGrp="1" noChangeArrowheads="1"/>
          </p:cNvSpPr>
          <p:nvPr>
            <p:ph type="body" idx="1"/>
          </p:nvPr>
        </p:nvSpPr>
        <p:spPr>
          <a:xfrm>
            <a:off x="1447800" y="1371600"/>
            <a:ext cx="7924800" cy="4302125"/>
          </a:xfrm>
        </p:spPr>
        <p:txBody>
          <a:bodyPr>
            <a:normAutofit/>
          </a:bodyPr>
          <a:lstStyle/>
          <a:p>
            <a:pPr lvl="1">
              <a:spcBef>
                <a:spcPts val="600"/>
              </a:spcBef>
              <a:spcAft>
                <a:spcPts val="600"/>
              </a:spcAft>
              <a:buClr>
                <a:srgbClr val="C00000"/>
              </a:buClr>
              <a:buSzPct val="65000"/>
              <a:buNone/>
            </a:pP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Here,</a:t>
            </a:r>
          </a:p>
          <a:p>
            <a:pPr lvl="1">
              <a:spcBef>
                <a:spcPts val="600"/>
              </a:spcBef>
              <a:spcAft>
                <a:spcPts val="600"/>
              </a:spcAft>
              <a:buClr>
                <a:srgbClr val="C00000"/>
              </a:buClr>
              <a:buSzPct val="65000"/>
              <a:buNone/>
            </a:pP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There,  </a:t>
            </a:r>
          </a:p>
          <a:p>
            <a:pPr lvl="1">
              <a:spcBef>
                <a:spcPts val="600"/>
              </a:spcBef>
              <a:spcAft>
                <a:spcPts val="600"/>
              </a:spcAft>
              <a:buClr>
                <a:srgbClr val="C00000"/>
              </a:buClr>
              <a:buSzPct val="65000"/>
              <a:buNone/>
            </a:pP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and </a:t>
            </a:r>
          </a:p>
          <a:p>
            <a:pPr lvl="1">
              <a:spcBef>
                <a:spcPts val="600"/>
              </a:spcBef>
              <a:spcAft>
                <a:spcPts val="600"/>
              </a:spcAft>
              <a:buClr>
                <a:srgbClr val="C00000"/>
              </a:buClr>
              <a:buSzPct val="65000"/>
              <a:buNone/>
            </a:pP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                       Everywhere!</a:t>
            </a: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304800"/>
            <a:ext cx="8229600" cy="685800"/>
          </a:xfrm>
        </p:spPr>
        <p:txBody>
          <a:bodyPr>
            <a:normAutofit/>
          </a:bodyPr>
          <a:lstStyle/>
          <a:p>
            <a:pPr eaLnBrk="1" hangingPunct="1"/>
            <a:r>
              <a:rPr lang="en-US" sz="3600" b="1" dirty="0" smtClean="0">
                <a:effectLst/>
                <a:latin typeface="Times New Roman" pitchFamily="18" charset="0"/>
                <a:cs typeface="Times New Roman" pitchFamily="18" charset="0"/>
              </a:rPr>
              <a:t>About IT @ CSUN</a:t>
            </a:r>
          </a:p>
        </p:txBody>
      </p:sp>
      <p:sp>
        <p:nvSpPr>
          <p:cNvPr id="10243" name="Rectangle 3"/>
          <p:cNvSpPr>
            <a:spLocks noGrp="1" noChangeArrowheads="1"/>
          </p:cNvSpPr>
          <p:nvPr>
            <p:ph type="body" idx="1"/>
          </p:nvPr>
        </p:nvSpPr>
        <p:spPr>
          <a:xfrm>
            <a:off x="457200" y="1295400"/>
            <a:ext cx="8229600" cy="4419600"/>
          </a:xfrm>
        </p:spPr>
        <p:txBody>
          <a:bodyPr>
            <a:normAutofit fontScale="25000" lnSpcReduction="20000"/>
          </a:bodyPr>
          <a:lstStyle/>
          <a:p>
            <a:pPr marL="231775" indent="-231775">
              <a:lnSpc>
                <a:spcPct val="120000"/>
              </a:lnSpc>
              <a:spcBef>
                <a:spcPts val="600"/>
              </a:spcBef>
              <a:spcAft>
                <a:spcPts val="600"/>
              </a:spcAft>
              <a:buClr>
                <a:srgbClr val="9E0000"/>
              </a:buClr>
              <a:buSzPct val="75000"/>
              <a:buFont typeface="Wingdings" pitchFamily="2" charset="2"/>
              <a:buChar char="Ø"/>
            </a:pPr>
            <a:r>
              <a:rPr lang="en-US" sz="11200" dirty="0" smtClean="0">
                <a:latin typeface="Times New Roman" pitchFamily="18" charset="0"/>
                <a:cs typeface="Times New Roman" pitchFamily="18" charset="0"/>
              </a:rPr>
              <a:t>We deliver effective, secure, reliable technology infrastructure &amp; services to enable, promote, and support students, faculty and staff to achieve their goals</a:t>
            </a:r>
          </a:p>
          <a:p>
            <a:pPr marL="231775" indent="-231775">
              <a:lnSpc>
                <a:spcPct val="120000"/>
              </a:lnSpc>
              <a:spcBef>
                <a:spcPts val="600"/>
              </a:spcBef>
              <a:spcAft>
                <a:spcPts val="600"/>
              </a:spcAft>
              <a:buClr>
                <a:srgbClr val="9E0000"/>
              </a:buClr>
              <a:buSzPct val="75000"/>
              <a:buFont typeface="Wingdings" pitchFamily="2" charset="2"/>
              <a:buChar char="Ø"/>
            </a:pPr>
            <a:r>
              <a:rPr lang="en-US" sz="11200" dirty="0" smtClean="0">
                <a:latin typeface="Times New Roman" pitchFamily="18" charset="0"/>
                <a:cs typeface="Times New Roman" pitchFamily="18" charset="0"/>
              </a:rPr>
              <a:t>We are committed to offer leadership and support in the advancement of technology, working in a collaborative partnership with our campus colleges, and administrative divisions</a:t>
            </a:r>
          </a:p>
          <a:p>
            <a:pPr marL="609600" indent="-609600">
              <a:lnSpc>
                <a:spcPct val="120000"/>
              </a:lnSpc>
              <a:spcBef>
                <a:spcPts val="600"/>
              </a:spcBef>
              <a:spcAft>
                <a:spcPts val="600"/>
              </a:spcAft>
              <a:buClr>
                <a:srgbClr val="9E0000"/>
              </a:buClr>
              <a:buSzPct val="65000"/>
            </a:pPr>
            <a:endParaRPr lang="en-US" sz="11200" dirty="0" smtClean="0">
              <a:latin typeface="Times New Roman" pitchFamily="18" charset="0"/>
              <a:cs typeface="Times New Roman" pitchFamily="18" charset="0"/>
            </a:endParaRPr>
          </a:p>
          <a:p>
            <a:pPr marL="609600" indent="-609600">
              <a:lnSpc>
                <a:spcPct val="120000"/>
              </a:lnSpc>
              <a:spcBef>
                <a:spcPts val="600"/>
              </a:spcBef>
              <a:spcAft>
                <a:spcPts val="600"/>
              </a:spcAft>
              <a:buClr>
                <a:srgbClr val="9E0000"/>
              </a:buClr>
              <a:buSzPct val="65000"/>
            </a:pPr>
            <a:endParaRPr lang="en-US" sz="4000" dirty="0" smtClean="0">
              <a:latin typeface="Times New Roman" pitchFamily="18" charset="0"/>
              <a:cs typeface="Times New Roman" pitchFamily="18" charset="0"/>
            </a:endParaRPr>
          </a:p>
          <a:p>
            <a:pPr marL="609600" indent="-609600" eaLnBrk="1" hangingPunct="1">
              <a:lnSpc>
                <a:spcPct val="80000"/>
              </a:lnSpc>
              <a:buClr>
                <a:srgbClr val="9E0000"/>
              </a:buClr>
              <a:buSzPct val="65000"/>
              <a:buFont typeface="Wingdings" pitchFamily="2" charset="2"/>
              <a:buNone/>
            </a:pPr>
            <a:endParaRPr lang="en-US" sz="4000" b="1" dirty="0" smtClean="0"/>
          </a:p>
        </p:txBody>
      </p:sp>
      <p:sp>
        <p:nvSpPr>
          <p:cNvPr id="10244" name="Text Box 4"/>
          <p:cNvSpPr txBox="1">
            <a:spLocks noChangeArrowheads="1"/>
          </p:cNvSpPr>
          <p:nvPr/>
        </p:nvSpPr>
        <p:spPr bwMode="auto">
          <a:xfrm>
            <a:off x="6308725" y="1104900"/>
            <a:ext cx="1997075" cy="366713"/>
          </a:xfrm>
          <a:prstGeom prst="rect">
            <a:avLst/>
          </a:prstGeom>
          <a:noFill/>
          <a:ln w="9525">
            <a:noFill/>
            <a:miter lim="800000"/>
            <a:headEnd/>
            <a:tailEnd/>
          </a:ln>
        </p:spPr>
        <p:txBody>
          <a:bodyPr>
            <a:spAutoFit/>
          </a:bodyPr>
          <a:lstStyle/>
          <a:p>
            <a:endParaRPr lang="en-US"/>
          </a:p>
        </p:txBody>
      </p:sp>
      <p:pic>
        <p:nvPicPr>
          <p:cNvPr id="6" name="Picture 5"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4"/>
          <p:cNvSpPr>
            <a:spLocks noGrp="1" noChangeArrowheads="1"/>
          </p:cNvSpPr>
          <p:nvPr>
            <p:ph type="title"/>
          </p:nvPr>
        </p:nvSpPr>
        <p:spPr>
          <a:xfrm>
            <a:off x="533400" y="304800"/>
            <a:ext cx="8229600" cy="1143000"/>
          </a:xfrm>
        </p:spPr>
        <p:txBody>
          <a:bodyPr>
            <a:noAutofit/>
          </a:bodyPr>
          <a:lstStyle/>
          <a:p>
            <a:pPr eaLnBrk="1" hangingPunct="1"/>
            <a:r>
              <a:rPr lang="en-US" sz="3600" b="1" dirty="0" smtClean="0">
                <a:latin typeface="Times New Roman" pitchFamily="18" charset="0"/>
                <a:cs typeface="Times New Roman" pitchFamily="18" charset="0"/>
              </a:rPr>
              <a:t>Instead, they are becoming…</a:t>
            </a:r>
            <a:br>
              <a:rPr lang="en-US" sz="3600" b="1" dirty="0" smtClean="0">
                <a:latin typeface="Times New Roman" pitchFamily="18" charset="0"/>
                <a:cs typeface="Times New Roman" pitchFamily="18" charset="0"/>
              </a:rPr>
            </a:br>
            <a:endParaRPr lang="en-US" sz="3600" b="1" dirty="0" smtClean="0">
              <a:latin typeface="Times New Roman" pitchFamily="18" charset="0"/>
              <a:cs typeface="Times New Roman" pitchFamily="18" charset="0"/>
            </a:endParaRPr>
          </a:p>
        </p:txBody>
      </p:sp>
      <p:sp>
        <p:nvSpPr>
          <p:cNvPr id="54275" name="Rectangle 5"/>
          <p:cNvSpPr>
            <a:spLocks noGrp="1" noChangeArrowheads="1"/>
          </p:cNvSpPr>
          <p:nvPr>
            <p:ph type="body" idx="1"/>
          </p:nvPr>
        </p:nvSpPr>
        <p:spPr>
          <a:xfrm>
            <a:off x="1371600" y="1524000"/>
            <a:ext cx="7924800" cy="4114800"/>
          </a:xfrm>
        </p:spPr>
        <p:txBody>
          <a:bodyPr>
            <a:normAutofit fontScale="92500" lnSpcReduction="10000"/>
          </a:bodyPr>
          <a:lstStyle/>
          <a:p>
            <a:pPr lvl="1">
              <a:spcBef>
                <a:spcPts val="600"/>
              </a:spcBef>
              <a:spcAft>
                <a:spcPts val="600"/>
              </a:spcAft>
              <a:buClr>
                <a:srgbClr val="C00000"/>
              </a:buClr>
              <a:buSzPct val="65000"/>
              <a:buNone/>
            </a:pPr>
            <a:r>
              <a:rPr lang="en-US" sz="3900" b="1" dirty="0" smtClean="0">
                <a:effectLst>
                  <a:outerShdw blurRad="38100" dist="38100" dir="2700000" algn="tl">
                    <a:srgbClr val="000000">
                      <a:alpha val="43137"/>
                    </a:srgbClr>
                  </a:outerShdw>
                </a:effectLst>
                <a:latin typeface="Times New Roman" pitchFamily="18" charset="0"/>
                <a:cs typeface="Times New Roman" pitchFamily="18" charset="0"/>
              </a:rPr>
              <a:t>Strategic,</a:t>
            </a:r>
          </a:p>
          <a:p>
            <a:pPr lvl="1">
              <a:spcBef>
                <a:spcPts val="600"/>
              </a:spcBef>
              <a:spcAft>
                <a:spcPts val="600"/>
              </a:spcAft>
              <a:buClr>
                <a:srgbClr val="C00000"/>
              </a:buClr>
              <a:buSzPct val="65000"/>
              <a:buNone/>
            </a:pPr>
            <a:r>
              <a:rPr lang="en-US" sz="3900" b="1" dirty="0" smtClean="0">
                <a:effectLst>
                  <a:outerShdw blurRad="38100" dist="38100" dir="2700000" algn="tl">
                    <a:srgbClr val="000000">
                      <a:alpha val="43137"/>
                    </a:srgbClr>
                  </a:outerShdw>
                </a:effectLst>
                <a:latin typeface="Times New Roman" pitchFamily="18" charset="0"/>
                <a:cs typeface="Times New Roman" pitchFamily="18" charset="0"/>
              </a:rPr>
              <a:t>		    Planned,</a:t>
            </a:r>
          </a:p>
          <a:p>
            <a:pPr lvl="1">
              <a:spcBef>
                <a:spcPts val="600"/>
              </a:spcBef>
              <a:spcAft>
                <a:spcPts val="600"/>
              </a:spcAft>
              <a:buClr>
                <a:srgbClr val="C00000"/>
              </a:buClr>
              <a:buSzPct val="65000"/>
              <a:buNone/>
            </a:pPr>
            <a:r>
              <a:rPr lang="en-US" sz="3900" b="1" dirty="0" smtClean="0">
                <a:effectLst>
                  <a:outerShdw blurRad="38100" dist="38100" dir="2700000" algn="tl">
                    <a:srgbClr val="000000">
                      <a:alpha val="43137"/>
                    </a:srgbClr>
                  </a:outerShdw>
                </a:effectLst>
                <a:latin typeface="Times New Roman" pitchFamily="18" charset="0"/>
                <a:cs typeface="Times New Roman" pitchFamily="18" charset="0"/>
              </a:rPr>
              <a:t>              Managed,  </a:t>
            </a:r>
          </a:p>
          <a:p>
            <a:pPr lvl="1">
              <a:spcBef>
                <a:spcPts val="600"/>
              </a:spcBef>
              <a:spcAft>
                <a:spcPts val="600"/>
              </a:spcAft>
              <a:buClr>
                <a:srgbClr val="C00000"/>
              </a:buClr>
              <a:buSzPct val="65000"/>
              <a:buNone/>
            </a:pPr>
            <a:r>
              <a:rPr lang="en-US" sz="3900" b="1" dirty="0" smtClean="0">
                <a:effectLst>
                  <a:outerShdw blurRad="38100" dist="38100" dir="2700000" algn="tl">
                    <a:srgbClr val="000000">
                      <a:alpha val="43137"/>
                    </a:srgbClr>
                  </a:outerShdw>
                </a:effectLst>
                <a:latin typeface="Times New Roman" pitchFamily="18" charset="0"/>
                <a:cs typeface="Times New Roman" pitchFamily="18" charset="0"/>
              </a:rPr>
              <a:t>                   and </a:t>
            </a:r>
          </a:p>
          <a:p>
            <a:pPr lvl="1">
              <a:spcBef>
                <a:spcPts val="600"/>
              </a:spcBef>
              <a:spcAft>
                <a:spcPts val="600"/>
              </a:spcAft>
              <a:buClr>
                <a:srgbClr val="C00000"/>
              </a:buClr>
              <a:buSzPct val="65000"/>
              <a:buNone/>
            </a:pPr>
            <a:r>
              <a:rPr lang="en-US" sz="3900" b="1" dirty="0" smtClean="0">
                <a:effectLst>
                  <a:outerShdw blurRad="38100" dist="38100" dir="2700000" algn="tl">
                    <a:srgbClr val="000000">
                      <a:alpha val="43137"/>
                    </a:srgbClr>
                  </a:outerShdw>
                </a:effectLst>
                <a:latin typeface="Times New Roman" pitchFamily="18" charset="0"/>
                <a:cs typeface="Times New Roman" pitchFamily="18" charset="0"/>
              </a:rPr>
              <a:t>                        Completed! </a:t>
            </a:r>
          </a:p>
          <a:p>
            <a:pPr lvl="1">
              <a:spcBef>
                <a:spcPts val="600"/>
              </a:spcBef>
              <a:spcAft>
                <a:spcPts val="600"/>
              </a:spcAft>
              <a:buClr>
                <a:srgbClr val="C00000"/>
              </a:buClr>
              <a:buSzPct val="65000"/>
              <a:buNone/>
            </a:pPr>
            <a:r>
              <a:rPr lang="en-US" sz="4600" b="1" dirty="0" smtClean="0">
                <a:effectLst>
                  <a:outerShdw blurRad="38100" dist="38100" dir="2700000" algn="tl">
                    <a:srgbClr val="000000">
                      <a:alpha val="43137"/>
                    </a:srgbClr>
                  </a:outerShdw>
                </a:effectLst>
                <a:latin typeface="Times New Roman" pitchFamily="18" charset="0"/>
                <a:cs typeface="Times New Roman" pitchFamily="18" charset="0"/>
              </a:rPr>
              <a:t> </a:t>
            </a:r>
          </a:p>
          <a:p>
            <a:pPr lvl="1">
              <a:spcBef>
                <a:spcPts val="600"/>
              </a:spcBef>
              <a:spcAft>
                <a:spcPts val="600"/>
              </a:spcAft>
              <a:buClr>
                <a:srgbClr val="C00000"/>
              </a:buClr>
              <a:buSzPct val="65000"/>
              <a:buNone/>
            </a:pPr>
            <a:endParaRPr lang="en-US" sz="3600" b="1" dirty="0" smtClean="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4" name="Picture 3"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304800"/>
            <a:ext cx="8229600" cy="685800"/>
          </a:xfrm>
        </p:spPr>
        <p:txBody>
          <a:bodyPr>
            <a:normAutofit/>
          </a:bodyPr>
          <a:lstStyle/>
          <a:p>
            <a:r>
              <a:rPr lang="en-US" sz="3600" dirty="0" smtClean="0">
                <a:effectLst/>
                <a:latin typeface="Times New Roman" pitchFamily="18" charset="0"/>
                <a:cs typeface="Times New Roman" pitchFamily="18" charset="0"/>
              </a:rPr>
              <a:t>About IT @ CSUN</a:t>
            </a:r>
            <a:endParaRPr lang="en-US" sz="3600" b="1" dirty="0" smtClean="0">
              <a:effectLst/>
            </a:endParaRPr>
          </a:p>
        </p:txBody>
      </p:sp>
      <p:sp>
        <p:nvSpPr>
          <p:cNvPr id="8195" name="Rectangle 3"/>
          <p:cNvSpPr>
            <a:spLocks noGrp="1" noChangeArrowheads="1"/>
          </p:cNvSpPr>
          <p:nvPr>
            <p:ph type="body" idx="1"/>
          </p:nvPr>
        </p:nvSpPr>
        <p:spPr>
          <a:xfrm>
            <a:off x="381000" y="1295400"/>
            <a:ext cx="8458200" cy="4724400"/>
          </a:xfrm>
        </p:spPr>
        <p:txBody>
          <a:bodyPr>
            <a:normAutofit/>
          </a:bodyPr>
          <a:lstStyle/>
          <a:p>
            <a:pPr marL="228600" indent="-228600">
              <a:spcBef>
                <a:spcPts val="600"/>
              </a:spcBef>
              <a:spcAft>
                <a:spcPts val="600"/>
              </a:spcAft>
              <a:buClr>
                <a:srgbClr val="9E0000"/>
              </a:buClr>
              <a:buSzPct val="75000"/>
              <a:buFont typeface="Wingdings" pitchFamily="2" charset="2"/>
              <a:buChar char="Ø"/>
            </a:pPr>
            <a:r>
              <a:rPr lang="en-US" sz="2800" dirty="0" smtClean="0">
                <a:latin typeface="Times New Roman" pitchFamily="18" charset="0"/>
                <a:cs typeface="Times New Roman" pitchFamily="18" charset="0"/>
              </a:rPr>
              <a:t>Centralized IT division ~ 100 staff</a:t>
            </a:r>
          </a:p>
          <a:p>
            <a:pPr marL="228600" indent="-228600">
              <a:spcBef>
                <a:spcPts val="600"/>
              </a:spcBef>
              <a:spcAft>
                <a:spcPts val="600"/>
              </a:spcAft>
              <a:buClr>
                <a:srgbClr val="9E0000"/>
              </a:buClr>
              <a:buSzPct val="75000"/>
              <a:buFont typeface="Wingdings" pitchFamily="2" charset="2"/>
              <a:buChar char="Ø"/>
            </a:pPr>
            <a:r>
              <a:rPr lang="en-US" sz="2800" dirty="0" smtClean="0">
                <a:latin typeface="Times New Roman" pitchFamily="18" charset="0"/>
                <a:cs typeface="Times New Roman" pitchFamily="18" charset="0"/>
              </a:rPr>
              <a:t>Decentralized college/division technical support  </a:t>
            </a:r>
          </a:p>
          <a:p>
            <a:pPr marL="228600" indent="-228600">
              <a:spcBef>
                <a:spcPts val="600"/>
              </a:spcBef>
              <a:spcAft>
                <a:spcPts val="600"/>
              </a:spcAft>
              <a:buClr>
                <a:srgbClr val="9E0000"/>
              </a:buClr>
              <a:buSzPct val="75000"/>
              <a:buFont typeface="Wingdings" pitchFamily="2" charset="2"/>
              <a:buChar char="Ø"/>
            </a:pPr>
            <a:r>
              <a:rPr lang="en-US" sz="2800" dirty="0" smtClean="0">
                <a:latin typeface="Times New Roman" pitchFamily="18" charset="0"/>
                <a:cs typeface="Times New Roman" pitchFamily="18" charset="0"/>
              </a:rPr>
              <a:t>50+ computer labs</a:t>
            </a:r>
          </a:p>
          <a:p>
            <a:pPr marL="228600" indent="-228600">
              <a:spcBef>
                <a:spcPts val="600"/>
              </a:spcBef>
              <a:spcAft>
                <a:spcPts val="600"/>
              </a:spcAft>
              <a:buClr>
                <a:srgbClr val="9E0000"/>
              </a:buClr>
              <a:buSzPct val="75000"/>
              <a:buFont typeface="Wingdings" pitchFamily="2" charset="2"/>
              <a:buChar char="Ø"/>
            </a:pPr>
            <a:r>
              <a:rPr lang="en-US" sz="2800" dirty="0" smtClean="0">
                <a:latin typeface="Times New Roman" pitchFamily="18" charset="0"/>
                <a:cs typeface="Times New Roman" pitchFamily="18" charset="0"/>
              </a:rPr>
              <a:t>2,500+ lab computers and 4,000 faculty/staff computers</a:t>
            </a:r>
            <a:endParaRPr lang="en-US" sz="2800" i="1" dirty="0" smtClean="0">
              <a:latin typeface="Times New Roman" pitchFamily="18" charset="0"/>
              <a:cs typeface="Times New Roman" pitchFamily="18" charset="0"/>
            </a:endParaRPr>
          </a:p>
          <a:p>
            <a:pPr marL="228600" indent="-228600" eaLnBrk="1" hangingPunct="1">
              <a:lnSpc>
                <a:spcPct val="80000"/>
              </a:lnSpc>
              <a:buClr>
                <a:srgbClr val="9E0000"/>
              </a:buClr>
              <a:buSzPct val="75000"/>
              <a:buFont typeface="Wingdings" pitchFamily="2" charset="2"/>
              <a:buChar char="Ø"/>
            </a:pPr>
            <a:endParaRPr lang="en-US" sz="2400" b="1" dirty="0" smtClean="0"/>
          </a:p>
        </p:txBody>
      </p:sp>
      <p:sp>
        <p:nvSpPr>
          <p:cNvPr id="8196" name="Text Box 4"/>
          <p:cNvSpPr txBox="1">
            <a:spLocks noChangeArrowheads="1"/>
          </p:cNvSpPr>
          <p:nvPr/>
        </p:nvSpPr>
        <p:spPr bwMode="auto">
          <a:xfrm>
            <a:off x="6308725" y="1104900"/>
            <a:ext cx="1997075" cy="366713"/>
          </a:xfrm>
          <a:prstGeom prst="rect">
            <a:avLst/>
          </a:prstGeom>
          <a:noFill/>
          <a:ln w="9525">
            <a:noFill/>
            <a:miter lim="800000"/>
            <a:headEnd/>
            <a:tailEnd/>
          </a:ln>
        </p:spPr>
        <p:txBody>
          <a:bodyPr>
            <a:spAutoFit/>
          </a:bodyPr>
          <a:lstStyle/>
          <a:p>
            <a:endParaRPr lang="en-US"/>
          </a:p>
        </p:txBody>
      </p:sp>
      <p:sp>
        <p:nvSpPr>
          <p:cNvPr id="8197" name="Rectangle 13"/>
          <p:cNvSpPr>
            <a:spLocks noChangeArrowheads="1"/>
          </p:cNvSpPr>
          <p:nvPr/>
        </p:nvSpPr>
        <p:spPr bwMode="auto">
          <a:xfrm>
            <a:off x="4114800" y="4038600"/>
            <a:ext cx="6248400" cy="2133600"/>
          </a:xfrm>
          <a:prstGeom prst="rect">
            <a:avLst/>
          </a:prstGeom>
          <a:noFill/>
          <a:ln w="9525">
            <a:noFill/>
            <a:miter lim="800000"/>
            <a:headEnd/>
            <a:tailEnd/>
          </a:ln>
        </p:spPr>
        <p:txBody>
          <a:bodyPr/>
          <a:lstStyle/>
          <a:p>
            <a:pPr marL="609600" indent="-609600" eaLnBrk="1" hangingPunct="1">
              <a:lnSpc>
                <a:spcPct val="80000"/>
              </a:lnSpc>
              <a:spcBef>
                <a:spcPct val="20000"/>
              </a:spcBef>
              <a:buClr>
                <a:srgbClr val="9E0000"/>
              </a:buClr>
              <a:buSzPct val="65000"/>
              <a:buFont typeface="Wingdings" pitchFamily="2" charset="2"/>
              <a:buNone/>
            </a:pPr>
            <a:r>
              <a:rPr lang="en-US" sz="2400" dirty="0"/>
              <a:t>	</a:t>
            </a:r>
            <a:r>
              <a:rPr lang="en-US" sz="3200" b="1" dirty="0" smtClean="0">
                <a:solidFill>
                  <a:srgbClr val="C00000"/>
                </a:solidFill>
              </a:rPr>
              <a:t> </a:t>
            </a:r>
            <a:endParaRPr lang="en-US" sz="3200" b="1" dirty="0">
              <a:solidFill>
                <a:srgbClr val="C00000"/>
              </a:solidFill>
            </a:endParaRPr>
          </a:p>
          <a:p>
            <a:pPr marL="609600" indent="-609600" eaLnBrk="1" hangingPunct="1">
              <a:lnSpc>
                <a:spcPct val="80000"/>
              </a:lnSpc>
              <a:spcBef>
                <a:spcPct val="20000"/>
              </a:spcBef>
              <a:buClr>
                <a:srgbClr val="9E0000"/>
              </a:buClr>
              <a:buSzPct val="65000"/>
              <a:buFont typeface="Wingdings" pitchFamily="2" charset="2"/>
              <a:buNone/>
            </a:pPr>
            <a:endParaRPr lang="en-US" sz="1400" dirty="0"/>
          </a:p>
          <a:p>
            <a:pPr marL="609600" indent="-609600" eaLnBrk="1" hangingPunct="1">
              <a:lnSpc>
                <a:spcPct val="80000"/>
              </a:lnSpc>
              <a:spcBef>
                <a:spcPct val="20000"/>
              </a:spcBef>
              <a:buClr>
                <a:srgbClr val="9E0000"/>
              </a:buClr>
              <a:buSzPct val="65000"/>
              <a:buFont typeface="Wingdings" pitchFamily="2" charset="2"/>
              <a:buNone/>
            </a:pPr>
            <a:r>
              <a:rPr lang="en-US" sz="2400" dirty="0" smtClean="0"/>
              <a:t>	 </a:t>
            </a:r>
            <a:endParaRPr lang="en-US" sz="2400" dirty="0"/>
          </a:p>
        </p:txBody>
      </p:sp>
      <p:sp>
        <p:nvSpPr>
          <p:cNvPr id="8" name="Rectangle 3"/>
          <p:cNvSpPr txBox="1">
            <a:spLocks noChangeArrowheads="1"/>
          </p:cNvSpPr>
          <p:nvPr/>
        </p:nvSpPr>
        <p:spPr>
          <a:xfrm>
            <a:off x="914400" y="3505200"/>
            <a:ext cx="7924800" cy="2209800"/>
          </a:xfrm>
          <a:prstGeom prst="rect">
            <a:avLst/>
          </a:prstGeom>
        </p:spPr>
        <p:txBody>
          <a:bodyPr vert="horz">
            <a:noAutofit/>
          </a:bodyPr>
          <a:lstStyle/>
          <a:p>
            <a:pPr marL="228600" lvl="0" indent="-228600">
              <a:spcBef>
                <a:spcPts val="600"/>
              </a:spcBef>
              <a:spcAft>
                <a:spcPts val="600"/>
              </a:spcAft>
              <a:buClr>
                <a:srgbClr val="9E0000"/>
              </a:buClr>
              <a:buSzPct val="65000"/>
            </a:pPr>
            <a:endParaRPr lang="en-US" sz="2000" b="1" dirty="0" smtClean="0">
              <a:solidFill>
                <a:srgbClr val="7030A0"/>
              </a:solidFill>
              <a:latin typeface="Times New Roman" pitchFamily="18" charset="0"/>
              <a:cs typeface="Times New Roman" pitchFamily="18" charset="0"/>
            </a:endParaRPr>
          </a:p>
          <a:p>
            <a:pPr marL="228600" lvl="0" indent="-228600">
              <a:spcBef>
                <a:spcPts val="600"/>
              </a:spcBef>
              <a:spcAft>
                <a:spcPts val="600"/>
              </a:spcAft>
              <a:buClr>
                <a:srgbClr val="9E0000"/>
              </a:buClr>
              <a:buSzPct val="65000"/>
            </a:pPr>
            <a:endParaRPr lang="en-US" sz="2000" b="1" dirty="0" smtClean="0">
              <a:solidFill>
                <a:srgbClr val="7030A0"/>
              </a:solidFill>
              <a:latin typeface="Times New Roman" pitchFamily="18" charset="0"/>
              <a:cs typeface="Times New Roman" pitchFamily="18" charset="0"/>
            </a:endParaRPr>
          </a:p>
          <a:p>
            <a:pPr marL="228600" lvl="0" indent="-228600">
              <a:spcBef>
                <a:spcPts val="600"/>
              </a:spcBef>
              <a:spcAft>
                <a:spcPts val="600"/>
              </a:spcAft>
              <a:buClr>
                <a:srgbClr val="9E0000"/>
              </a:buClr>
              <a:buSzPct val="65000"/>
            </a:pPr>
            <a:r>
              <a:rPr lang="en-US" sz="2000" b="1" dirty="0" smtClean="0">
                <a:solidFill>
                  <a:srgbClr val="7030A0"/>
                </a:solidFill>
                <a:latin typeface="Times New Roman" pitchFamily="18" charset="0"/>
                <a:cs typeface="Times New Roman" pitchFamily="18" charset="0"/>
              </a:rPr>
              <a:t> </a:t>
            </a:r>
            <a:endParaRPr kumimoji="0" lang="en-US" sz="2000" b="1" i="0" u="none" strike="noStrike" kern="1200" cap="none" spc="0" normalizeH="0" baseline="0" noProof="0" dirty="0" smtClean="0">
              <a:ln>
                <a:noFill/>
              </a:ln>
              <a:solidFill>
                <a:srgbClr val="7030A0"/>
              </a:solidFill>
              <a:effectLst/>
              <a:uLnTx/>
              <a:uFillTx/>
              <a:latin typeface="Times New Roman" pitchFamily="18" charset="0"/>
              <a:cs typeface="Times New Roman" pitchFamily="18" charset="0"/>
            </a:endParaRPr>
          </a:p>
        </p:txBody>
      </p:sp>
      <p:pic>
        <p:nvPicPr>
          <p:cNvPr id="9" name="Picture 8" descr="CSUN-Logo-web.wmf"/>
          <p:cNvPicPr>
            <a:picLocks noChangeAspect="1"/>
          </p:cNvPicPr>
          <p:nvPr/>
        </p:nvPicPr>
        <p:blipFill>
          <a:blip r:embed="rId3"/>
          <a:stretch>
            <a:fillRect/>
          </a:stretch>
        </p:blipFill>
        <p:spPr>
          <a:xfrm>
            <a:off x="152400" y="6248400"/>
            <a:ext cx="1447800" cy="453458"/>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457200" y="76200"/>
            <a:ext cx="8229600" cy="1143000"/>
          </a:xfrm>
        </p:spPr>
        <p:txBody>
          <a:bodyPr>
            <a:noAutofit/>
          </a:bodyPr>
          <a:lstStyle/>
          <a:p>
            <a:r>
              <a:rPr lang="en-US" sz="3600" b="1" dirty="0">
                <a:effectLst/>
                <a:latin typeface="Times New Roman" pitchFamily="18" charset="0"/>
                <a:cs typeface="Times New Roman" pitchFamily="18" charset="0"/>
              </a:rPr>
              <a:t>IT @ </a:t>
            </a:r>
            <a:r>
              <a:rPr lang="en-US" sz="3600" b="1" dirty="0" smtClean="0">
                <a:effectLst/>
                <a:latin typeface="Times New Roman" pitchFamily="18" charset="0"/>
                <a:cs typeface="Times New Roman" pitchFamily="18" charset="0"/>
              </a:rPr>
              <a:t>CSUN: Scope of Services</a:t>
            </a:r>
            <a:endParaRPr lang="en-US" sz="3600" b="1" dirty="0">
              <a:effectLst/>
              <a:latin typeface="Times New Roman" pitchFamily="18" charset="0"/>
              <a:cs typeface="Times New Roman" pitchFamily="18" charset="0"/>
            </a:endParaRPr>
          </a:p>
        </p:txBody>
      </p:sp>
      <p:sp>
        <p:nvSpPr>
          <p:cNvPr id="221189" name="Rectangle 5"/>
          <p:cNvSpPr>
            <a:spLocks noChangeArrowheads="1"/>
          </p:cNvSpPr>
          <p:nvPr/>
        </p:nvSpPr>
        <p:spPr bwMode="auto">
          <a:xfrm>
            <a:off x="0" y="1524000"/>
            <a:ext cx="5486400" cy="4800600"/>
          </a:xfrm>
          <a:prstGeom prst="rect">
            <a:avLst/>
          </a:prstGeom>
          <a:noFill/>
          <a:ln w="9525">
            <a:noFill/>
            <a:miter lim="800000"/>
            <a:headEnd/>
            <a:tailEnd/>
          </a:ln>
          <a:effectLst/>
        </p:spPr>
        <p:txBody>
          <a:bodyPr/>
          <a:lstStyle/>
          <a:p>
            <a:pPr marL="685800" lvl="1" indent="-214313" eaLnBrk="1" hangingPunct="1">
              <a:lnSpc>
                <a:spcPct val="80000"/>
              </a:lnSpc>
              <a:spcBef>
                <a:spcPct val="20000"/>
              </a:spcBef>
              <a:buClr>
                <a:srgbClr val="9E0000"/>
              </a:buClr>
              <a:buSzPct val="65000"/>
              <a:buFont typeface="Wingdings" pitchFamily="2" charset="2"/>
              <a:buChar char="Ø"/>
            </a:pPr>
            <a:r>
              <a:rPr lang="en-US" sz="2800" dirty="0" smtClean="0">
                <a:latin typeface="Times New Roman" pitchFamily="18" charset="0"/>
                <a:cs typeface="Times New Roman" pitchFamily="18" charset="0"/>
              </a:rPr>
              <a:t>Campus portal</a:t>
            </a:r>
          </a:p>
          <a:p>
            <a:pPr marL="685800" lvl="1" indent="-214313" eaLnBrk="1" hangingPunct="1">
              <a:lnSpc>
                <a:spcPct val="80000"/>
              </a:lnSpc>
              <a:spcBef>
                <a:spcPct val="20000"/>
              </a:spcBef>
              <a:buClr>
                <a:srgbClr val="9E0000"/>
              </a:buClr>
              <a:buSzPct val="65000"/>
              <a:buFont typeface="Wingdings" pitchFamily="2" charset="2"/>
              <a:buChar char="Ø"/>
            </a:pPr>
            <a:r>
              <a:rPr lang="en-US" sz="2800" dirty="0" smtClean="0">
                <a:latin typeface="Times New Roman" pitchFamily="18" charset="0"/>
                <a:cs typeface="Times New Roman" pitchFamily="18" charset="0"/>
              </a:rPr>
              <a:t>Classroom technology</a:t>
            </a:r>
          </a:p>
          <a:p>
            <a:pPr marL="685800" lvl="1" indent="-214313" eaLnBrk="1" hangingPunct="1">
              <a:lnSpc>
                <a:spcPct val="80000"/>
              </a:lnSpc>
              <a:spcBef>
                <a:spcPct val="20000"/>
              </a:spcBef>
              <a:buClr>
                <a:srgbClr val="9E0000"/>
              </a:buClr>
              <a:buSzPct val="65000"/>
              <a:buFont typeface="Wingdings" pitchFamily="2" charset="2"/>
              <a:buChar char="Ø"/>
            </a:pPr>
            <a:r>
              <a:rPr lang="en-US" sz="2800" dirty="0" smtClean="0">
                <a:latin typeface="Times New Roman" pitchFamily="18" charset="0"/>
                <a:cs typeface="Times New Roman" pitchFamily="18" charset="0"/>
              </a:rPr>
              <a:t>Remote connectivity</a:t>
            </a:r>
            <a:endParaRPr lang="en-US" sz="2800" dirty="0">
              <a:latin typeface="Times New Roman" pitchFamily="18" charset="0"/>
              <a:cs typeface="Times New Roman" pitchFamily="18" charset="0"/>
            </a:endParaRPr>
          </a:p>
          <a:p>
            <a:pPr marL="685800" lvl="1" indent="-214313" eaLnBrk="1" hangingPunct="1">
              <a:lnSpc>
                <a:spcPct val="80000"/>
              </a:lnSpc>
              <a:spcBef>
                <a:spcPct val="20000"/>
              </a:spcBef>
              <a:buClr>
                <a:srgbClr val="9E0000"/>
              </a:buClr>
              <a:buSzPct val="65000"/>
              <a:buFont typeface="Wingdings" pitchFamily="2" charset="2"/>
              <a:buChar char="Ø"/>
            </a:pPr>
            <a:r>
              <a:rPr lang="en-US" sz="2800" dirty="0">
                <a:latin typeface="Times New Roman" pitchFamily="18" charset="0"/>
                <a:cs typeface="Times New Roman" pitchFamily="18" charset="0"/>
              </a:rPr>
              <a:t>Project Management </a:t>
            </a:r>
            <a:endParaRPr lang="en-US" sz="2800" dirty="0" smtClean="0">
              <a:latin typeface="Times New Roman" pitchFamily="18" charset="0"/>
              <a:cs typeface="Times New Roman" pitchFamily="18" charset="0"/>
            </a:endParaRPr>
          </a:p>
          <a:p>
            <a:pPr marL="685800" lvl="1" indent="-214313">
              <a:lnSpc>
                <a:spcPct val="80000"/>
              </a:lnSpc>
              <a:spcBef>
                <a:spcPct val="20000"/>
              </a:spcBef>
              <a:buClr>
                <a:srgbClr val="9E0000"/>
              </a:buClr>
              <a:buSzPct val="65000"/>
              <a:buFont typeface="Wingdings" pitchFamily="2" charset="2"/>
              <a:buChar char="Ø"/>
            </a:pPr>
            <a:r>
              <a:rPr lang="en-US" sz="2800" dirty="0" smtClean="0">
                <a:latin typeface="Times New Roman" pitchFamily="18" charset="0"/>
                <a:cs typeface="Times New Roman" pitchFamily="18" charset="0"/>
              </a:rPr>
              <a:t>Learning Mgmt systems</a:t>
            </a:r>
          </a:p>
          <a:p>
            <a:pPr marL="685800" lvl="1" indent="-214313">
              <a:lnSpc>
                <a:spcPct val="80000"/>
              </a:lnSpc>
              <a:spcBef>
                <a:spcPct val="20000"/>
              </a:spcBef>
              <a:buClr>
                <a:srgbClr val="9E0000"/>
              </a:buClr>
              <a:buSzPct val="65000"/>
              <a:buFont typeface="Wingdings" pitchFamily="2" charset="2"/>
              <a:buChar char="Ø"/>
            </a:pPr>
            <a:r>
              <a:rPr lang="en-US" sz="2800" dirty="0" smtClean="0">
                <a:latin typeface="Times New Roman" pitchFamily="18" charset="0"/>
                <a:cs typeface="Times New Roman" pitchFamily="18" charset="0"/>
              </a:rPr>
              <a:t>Phones &amp; voice mail</a:t>
            </a:r>
          </a:p>
          <a:p>
            <a:pPr marL="685800" lvl="1" indent="-214313">
              <a:lnSpc>
                <a:spcPct val="80000"/>
              </a:lnSpc>
              <a:spcBef>
                <a:spcPct val="20000"/>
              </a:spcBef>
              <a:buClr>
                <a:srgbClr val="9E0000"/>
              </a:buClr>
              <a:buSzPct val="65000"/>
              <a:buFont typeface="Wingdings" pitchFamily="2" charset="2"/>
              <a:buChar char="Ø"/>
            </a:pPr>
            <a:r>
              <a:rPr lang="en-US" sz="2800" dirty="0" smtClean="0">
                <a:latin typeface="Times New Roman" pitchFamily="18" charset="0"/>
                <a:cs typeface="Times New Roman" pitchFamily="18" charset="0"/>
              </a:rPr>
              <a:t>Information Security  </a:t>
            </a:r>
          </a:p>
          <a:p>
            <a:pPr marL="685800" lvl="1" indent="-214313">
              <a:lnSpc>
                <a:spcPct val="80000"/>
              </a:lnSpc>
              <a:spcBef>
                <a:spcPct val="20000"/>
              </a:spcBef>
              <a:buClr>
                <a:srgbClr val="9E0000"/>
              </a:buClr>
              <a:buSzPct val="65000"/>
            </a:pPr>
            <a:endParaRPr lang="en-US" sz="2800" dirty="0" smtClean="0">
              <a:latin typeface="Times New Roman" pitchFamily="18" charset="0"/>
              <a:cs typeface="Times New Roman" pitchFamily="18" charset="0"/>
            </a:endParaRPr>
          </a:p>
          <a:p>
            <a:pPr marL="685800" lvl="1" indent="-214313">
              <a:lnSpc>
                <a:spcPct val="80000"/>
              </a:lnSpc>
              <a:spcBef>
                <a:spcPct val="20000"/>
              </a:spcBef>
              <a:buClr>
                <a:srgbClr val="9E0000"/>
              </a:buClr>
              <a:buSzPct val="65000"/>
              <a:buFont typeface="Wingdings" pitchFamily="2" charset="2"/>
              <a:buChar char="Ø"/>
            </a:pPr>
            <a:endParaRPr lang="en-US" sz="2800" b="1" dirty="0" smtClean="0">
              <a:solidFill>
                <a:srgbClr val="7030A0"/>
              </a:solidFill>
              <a:latin typeface="Times New Roman" pitchFamily="18" charset="0"/>
              <a:cs typeface="Times New Roman" pitchFamily="18" charset="0"/>
            </a:endParaRPr>
          </a:p>
          <a:p>
            <a:pPr marL="685800" lvl="1" indent="-214313" eaLnBrk="1" hangingPunct="1">
              <a:lnSpc>
                <a:spcPct val="80000"/>
              </a:lnSpc>
              <a:spcBef>
                <a:spcPct val="20000"/>
              </a:spcBef>
              <a:buClr>
                <a:srgbClr val="9E0000"/>
              </a:buClr>
              <a:buSzPct val="65000"/>
              <a:buFont typeface="Wingdings" pitchFamily="2" charset="2"/>
              <a:buChar char="Ø"/>
            </a:pPr>
            <a:endParaRPr lang="en-US" sz="2800" dirty="0">
              <a:latin typeface="Times New Roman" pitchFamily="18" charset="0"/>
              <a:cs typeface="Times New Roman" pitchFamily="18" charset="0"/>
            </a:endParaRPr>
          </a:p>
          <a:p>
            <a:pPr marL="1004888" lvl="1" indent="-533400" eaLnBrk="1" hangingPunct="1">
              <a:lnSpc>
                <a:spcPct val="80000"/>
              </a:lnSpc>
              <a:spcBef>
                <a:spcPct val="20000"/>
              </a:spcBef>
              <a:buClr>
                <a:srgbClr val="9E0000"/>
              </a:buClr>
              <a:buSzPct val="65000"/>
              <a:buFont typeface="Wingdings" pitchFamily="2" charset="2"/>
              <a:buChar char="Ø"/>
            </a:pPr>
            <a:endParaRPr lang="en-US" sz="2400" dirty="0"/>
          </a:p>
        </p:txBody>
      </p:sp>
      <p:sp>
        <p:nvSpPr>
          <p:cNvPr id="221190" name="Rectangle 6"/>
          <p:cNvSpPr>
            <a:spLocks noChangeArrowheads="1"/>
          </p:cNvSpPr>
          <p:nvPr/>
        </p:nvSpPr>
        <p:spPr bwMode="auto">
          <a:xfrm>
            <a:off x="3886200" y="1524000"/>
            <a:ext cx="5486400" cy="4114800"/>
          </a:xfrm>
          <a:prstGeom prst="rect">
            <a:avLst/>
          </a:prstGeom>
          <a:noFill/>
          <a:ln w="9525">
            <a:noFill/>
            <a:miter lim="800000"/>
            <a:headEnd/>
            <a:tailEnd/>
          </a:ln>
          <a:effectLst/>
        </p:spPr>
        <p:txBody>
          <a:bodyPr/>
          <a:lstStyle/>
          <a:p>
            <a:pPr marL="685800" lvl="1" indent="-214313" eaLnBrk="1" hangingPunct="1">
              <a:lnSpc>
                <a:spcPct val="80000"/>
              </a:lnSpc>
              <a:spcBef>
                <a:spcPct val="20000"/>
              </a:spcBef>
              <a:buClr>
                <a:srgbClr val="9E0000"/>
              </a:buClr>
              <a:buSzPct val="65000"/>
              <a:buFont typeface="Wingdings" pitchFamily="2" charset="2"/>
              <a:buChar char="Ø"/>
            </a:pPr>
            <a:r>
              <a:rPr lang="en-US" sz="2800" dirty="0" smtClean="0">
                <a:latin typeface="Times New Roman" pitchFamily="18" charset="0"/>
                <a:cs typeface="Times New Roman" pitchFamily="18" charset="0"/>
              </a:rPr>
              <a:t>Help </a:t>
            </a:r>
            <a:r>
              <a:rPr lang="en-US" sz="2800" dirty="0">
                <a:latin typeface="Times New Roman" pitchFamily="18" charset="0"/>
                <a:cs typeface="Times New Roman" pitchFamily="18" charset="0"/>
              </a:rPr>
              <a:t>Desk support </a:t>
            </a:r>
          </a:p>
          <a:p>
            <a:pPr marL="685800" lvl="1" indent="-214313" eaLnBrk="1" hangingPunct="1">
              <a:lnSpc>
                <a:spcPct val="80000"/>
              </a:lnSpc>
              <a:spcBef>
                <a:spcPct val="20000"/>
              </a:spcBef>
              <a:buClr>
                <a:srgbClr val="9E0000"/>
              </a:buClr>
              <a:buSzPct val="65000"/>
              <a:buFont typeface="Wingdings" pitchFamily="2" charset="2"/>
              <a:buChar char="Ø"/>
            </a:pPr>
            <a:r>
              <a:rPr lang="en-US" sz="2800" dirty="0">
                <a:latin typeface="Times New Roman" pitchFamily="18" charset="0"/>
                <a:cs typeface="Times New Roman" pitchFamily="18" charset="0"/>
              </a:rPr>
              <a:t>Technology training</a:t>
            </a:r>
          </a:p>
          <a:p>
            <a:pPr marL="685800" lvl="1" indent="-214313" eaLnBrk="1" hangingPunct="1">
              <a:lnSpc>
                <a:spcPct val="80000"/>
              </a:lnSpc>
              <a:spcBef>
                <a:spcPct val="20000"/>
              </a:spcBef>
              <a:buClr>
                <a:srgbClr val="9E0000"/>
              </a:buClr>
              <a:buSzPct val="65000"/>
              <a:buFont typeface="Wingdings" pitchFamily="2" charset="2"/>
              <a:buChar char="Ø"/>
            </a:pPr>
            <a:r>
              <a:rPr lang="en-US" sz="2800" dirty="0">
                <a:latin typeface="Times New Roman" pitchFamily="18" charset="0"/>
                <a:cs typeface="Times New Roman" pitchFamily="18" charset="0"/>
              </a:rPr>
              <a:t>Media and Video </a:t>
            </a:r>
            <a:r>
              <a:rPr lang="en-US" sz="2800" dirty="0" smtClean="0">
                <a:latin typeface="Times New Roman" pitchFamily="18" charset="0"/>
                <a:cs typeface="Times New Roman" pitchFamily="18" charset="0"/>
              </a:rPr>
              <a:t>Services</a:t>
            </a:r>
          </a:p>
          <a:p>
            <a:pPr marL="685800" lvl="1" indent="-214313">
              <a:lnSpc>
                <a:spcPct val="80000"/>
              </a:lnSpc>
              <a:spcBef>
                <a:spcPct val="20000"/>
              </a:spcBef>
              <a:buClr>
                <a:srgbClr val="9E0000"/>
              </a:buClr>
              <a:buSzPct val="65000"/>
              <a:buFont typeface="Wingdings" pitchFamily="2" charset="2"/>
              <a:buChar char="Ø"/>
            </a:pPr>
            <a:r>
              <a:rPr lang="en-US" sz="2800" dirty="0" smtClean="0">
                <a:latin typeface="Times New Roman" pitchFamily="18" charset="0"/>
                <a:cs typeface="Times New Roman" pitchFamily="18" charset="0"/>
              </a:rPr>
              <a:t>Business Continuity</a:t>
            </a:r>
          </a:p>
          <a:p>
            <a:pPr marL="685800" lvl="1" indent="-214313">
              <a:lnSpc>
                <a:spcPct val="80000"/>
              </a:lnSpc>
              <a:spcBef>
                <a:spcPct val="20000"/>
              </a:spcBef>
              <a:buClr>
                <a:srgbClr val="9E0000"/>
              </a:buClr>
              <a:buSzPct val="65000"/>
              <a:buFont typeface="Wingdings" pitchFamily="2" charset="2"/>
              <a:buChar char="Ø"/>
            </a:pPr>
            <a:r>
              <a:rPr lang="en-US" sz="2800" dirty="0" smtClean="0">
                <a:latin typeface="Times New Roman" pitchFamily="18" charset="0"/>
                <a:cs typeface="Times New Roman" pitchFamily="18" charset="0"/>
              </a:rPr>
              <a:t>Wired and wireless network</a:t>
            </a:r>
          </a:p>
          <a:p>
            <a:pPr marL="685800" lvl="1" indent="-214313">
              <a:lnSpc>
                <a:spcPct val="80000"/>
              </a:lnSpc>
              <a:spcBef>
                <a:spcPct val="20000"/>
              </a:spcBef>
              <a:buClr>
                <a:srgbClr val="9E0000"/>
              </a:buClr>
              <a:buSzPct val="65000"/>
              <a:buFont typeface="Wingdings" pitchFamily="2" charset="2"/>
              <a:buChar char="Ø"/>
            </a:pPr>
            <a:r>
              <a:rPr lang="en-US" sz="2800" dirty="0" smtClean="0">
                <a:latin typeface="Times New Roman" pitchFamily="18" charset="0"/>
                <a:cs typeface="Times New Roman" pitchFamily="18" charset="0"/>
              </a:rPr>
              <a:t>Email and calendaring</a:t>
            </a:r>
          </a:p>
          <a:p>
            <a:pPr marL="1004888" lvl="1" indent="-533400" eaLnBrk="1" hangingPunct="1">
              <a:lnSpc>
                <a:spcPct val="80000"/>
              </a:lnSpc>
              <a:spcBef>
                <a:spcPct val="20000"/>
              </a:spcBef>
              <a:buClr>
                <a:srgbClr val="9E0000"/>
              </a:buClr>
              <a:buSzPct val="65000"/>
              <a:buFont typeface="Wingdings" pitchFamily="2" charset="2"/>
              <a:buNone/>
            </a:pPr>
            <a:endParaRPr lang="en-US" sz="2800" b="0" dirty="0">
              <a:latin typeface="Times New Roman" pitchFamily="18" charset="0"/>
              <a:cs typeface="Times New Roman" pitchFamily="18" charset="0"/>
            </a:endParaRPr>
          </a:p>
        </p:txBody>
      </p:sp>
      <p:pic>
        <p:nvPicPr>
          <p:cNvPr id="6" name="Picture 5" descr="CSUN-Logo-web.wmf"/>
          <p:cNvPicPr>
            <a:picLocks noChangeAspect="1"/>
          </p:cNvPicPr>
          <p:nvPr/>
        </p:nvPicPr>
        <p:blipFill>
          <a:blip r:embed="rId3"/>
          <a:stretch>
            <a:fillRect/>
          </a:stretch>
        </p:blipFill>
        <p:spPr>
          <a:xfrm>
            <a:off x="152400" y="6258462"/>
            <a:ext cx="1447800" cy="453458"/>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381000"/>
            <a:ext cx="8229600" cy="685800"/>
          </a:xfrm>
        </p:spPr>
        <p:txBody>
          <a:bodyPr>
            <a:normAutofit/>
          </a:bodyPr>
          <a:lstStyle/>
          <a:p>
            <a:r>
              <a:rPr lang="en-US" sz="3600" dirty="0" smtClean="0">
                <a:effectLst/>
                <a:latin typeface="Times New Roman" pitchFamily="18" charset="0"/>
                <a:cs typeface="Times New Roman" pitchFamily="18" charset="0"/>
              </a:rPr>
              <a:t> IT @ CSUN: Assessment</a:t>
            </a:r>
            <a:endParaRPr lang="en-US" sz="3600" b="1" dirty="0" smtClean="0">
              <a:effectLst/>
            </a:endParaRPr>
          </a:p>
        </p:txBody>
      </p:sp>
      <p:sp>
        <p:nvSpPr>
          <p:cNvPr id="8195" name="Rectangle 3"/>
          <p:cNvSpPr>
            <a:spLocks noGrp="1" noChangeArrowheads="1"/>
          </p:cNvSpPr>
          <p:nvPr>
            <p:ph type="body" idx="1"/>
          </p:nvPr>
        </p:nvSpPr>
        <p:spPr>
          <a:xfrm>
            <a:off x="381000" y="1295400"/>
            <a:ext cx="8305800" cy="3048000"/>
          </a:xfrm>
        </p:spPr>
        <p:txBody>
          <a:bodyPr>
            <a:normAutofit/>
          </a:bodyPr>
          <a:lstStyle/>
          <a:p>
            <a:pPr marL="228600" indent="-228600">
              <a:spcBef>
                <a:spcPts val="600"/>
              </a:spcBef>
              <a:spcAft>
                <a:spcPts val="600"/>
              </a:spcAft>
              <a:buClr>
                <a:srgbClr val="9E0000"/>
              </a:buClr>
              <a:buSzPct val="75000"/>
              <a:buNone/>
            </a:pPr>
            <a:endParaRPr lang="en-US" sz="2400" b="1" dirty="0" smtClean="0">
              <a:solidFill>
                <a:srgbClr val="7030A0"/>
              </a:solidFill>
              <a:latin typeface="Times New Roman" pitchFamily="18" charset="0"/>
              <a:cs typeface="Times New Roman" pitchFamily="18" charset="0"/>
            </a:endParaRPr>
          </a:p>
          <a:p>
            <a:pPr marL="228600" indent="-228600" eaLnBrk="1" hangingPunct="1">
              <a:lnSpc>
                <a:spcPct val="80000"/>
              </a:lnSpc>
              <a:buClr>
                <a:srgbClr val="9E0000"/>
              </a:buClr>
              <a:buSzPct val="75000"/>
              <a:buFont typeface="Wingdings" pitchFamily="2" charset="2"/>
              <a:buChar char="Ø"/>
            </a:pPr>
            <a:endParaRPr lang="en-US" sz="2400" b="1" dirty="0" smtClean="0"/>
          </a:p>
        </p:txBody>
      </p:sp>
      <p:sp>
        <p:nvSpPr>
          <p:cNvPr id="8196" name="Text Box 4"/>
          <p:cNvSpPr txBox="1">
            <a:spLocks noChangeArrowheads="1"/>
          </p:cNvSpPr>
          <p:nvPr/>
        </p:nvSpPr>
        <p:spPr bwMode="auto">
          <a:xfrm>
            <a:off x="6308725" y="1104900"/>
            <a:ext cx="1997075" cy="366713"/>
          </a:xfrm>
          <a:prstGeom prst="rect">
            <a:avLst/>
          </a:prstGeom>
          <a:noFill/>
          <a:ln w="9525">
            <a:noFill/>
            <a:miter lim="800000"/>
            <a:headEnd/>
            <a:tailEnd/>
          </a:ln>
        </p:spPr>
        <p:txBody>
          <a:bodyPr>
            <a:spAutoFit/>
          </a:bodyPr>
          <a:lstStyle/>
          <a:p>
            <a:endParaRPr lang="en-US"/>
          </a:p>
        </p:txBody>
      </p:sp>
      <p:sp>
        <p:nvSpPr>
          <p:cNvPr id="8197" name="Rectangle 13"/>
          <p:cNvSpPr>
            <a:spLocks noChangeArrowheads="1"/>
          </p:cNvSpPr>
          <p:nvPr/>
        </p:nvSpPr>
        <p:spPr bwMode="auto">
          <a:xfrm>
            <a:off x="4114800" y="4038600"/>
            <a:ext cx="6248400" cy="2133600"/>
          </a:xfrm>
          <a:prstGeom prst="rect">
            <a:avLst/>
          </a:prstGeom>
          <a:noFill/>
          <a:ln w="9525">
            <a:noFill/>
            <a:miter lim="800000"/>
            <a:headEnd/>
            <a:tailEnd/>
          </a:ln>
        </p:spPr>
        <p:txBody>
          <a:bodyPr/>
          <a:lstStyle/>
          <a:p>
            <a:pPr marL="609600" indent="-609600" eaLnBrk="1" hangingPunct="1">
              <a:lnSpc>
                <a:spcPct val="80000"/>
              </a:lnSpc>
              <a:spcBef>
                <a:spcPct val="20000"/>
              </a:spcBef>
              <a:buClr>
                <a:srgbClr val="9E0000"/>
              </a:buClr>
              <a:buSzPct val="65000"/>
              <a:buFont typeface="Wingdings" pitchFamily="2" charset="2"/>
              <a:buNone/>
            </a:pPr>
            <a:r>
              <a:rPr lang="en-US" sz="2400" dirty="0"/>
              <a:t>	</a:t>
            </a:r>
            <a:r>
              <a:rPr lang="en-US" sz="3200" b="1" dirty="0" smtClean="0">
                <a:solidFill>
                  <a:srgbClr val="C00000"/>
                </a:solidFill>
              </a:rPr>
              <a:t> </a:t>
            </a:r>
            <a:endParaRPr lang="en-US" sz="3200" b="1" dirty="0">
              <a:solidFill>
                <a:srgbClr val="C00000"/>
              </a:solidFill>
            </a:endParaRPr>
          </a:p>
          <a:p>
            <a:pPr marL="609600" indent="-609600" eaLnBrk="1" hangingPunct="1">
              <a:lnSpc>
                <a:spcPct val="80000"/>
              </a:lnSpc>
              <a:spcBef>
                <a:spcPct val="20000"/>
              </a:spcBef>
              <a:buClr>
                <a:srgbClr val="9E0000"/>
              </a:buClr>
              <a:buSzPct val="65000"/>
              <a:buFont typeface="Wingdings" pitchFamily="2" charset="2"/>
              <a:buNone/>
            </a:pPr>
            <a:endParaRPr lang="en-US" sz="1400" dirty="0"/>
          </a:p>
          <a:p>
            <a:pPr marL="609600" indent="-609600" eaLnBrk="1" hangingPunct="1">
              <a:lnSpc>
                <a:spcPct val="80000"/>
              </a:lnSpc>
              <a:spcBef>
                <a:spcPct val="20000"/>
              </a:spcBef>
              <a:buClr>
                <a:srgbClr val="9E0000"/>
              </a:buClr>
              <a:buSzPct val="65000"/>
              <a:buFont typeface="Wingdings" pitchFamily="2" charset="2"/>
              <a:buNone/>
            </a:pPr>
            <a:r>
              <a:rPr lang="en-US" sz="2400" dirty="0" smtClean="0"/>
              <a:t>	 </a:t>
            </a:r>
            <a:endParaRPr lang="en-US" sz="2400" dirty="0"/>
          </a:p>
        </p:txBody>
      </p:sp>
      <p:sp>
        <p:nvSpPr>
          <p:cNvPr id="8" name="Rectangle 3"/>
          <p:cNvSpPr txBox="1">
            <a:spLocks noChangeArrowheads="1"/>
          </p:cNvSpPr>
          <p:nvPr/>
        </p:nvSpPr>
        <p:spPr>
          <a:xfrm>
            <a:off x="457200" y="1219200"/>
            <a:ext cx="8382000" cy="5029200"/>
          </a:xfrm>
          <a:prstGeom prst="rect">
            <a:avLst/>
          </a:prstGeom>
        </p:spPr>
        <p:txBody>
          <a:bodyPr vert="horz">
            <a:noAutofit/>
          </a:bodyPr>
          <a:lstStyle/>
          <a:p>
            <a:pPr marL="228600" lvl="0" indent="-228600">
              <a:spcBef>
                <a:spcPts val="600"/>
              </a:spcBef>
              <a:spcAft>
                <a:spcPts val="600"/>
              </a:spcAft>
              <a:buClr>
                <a:srgbClr val="9E0000"/>
              </a:buClr>
              <a:buSzPct val="65000"/>
              <a:buFont typeface="Wingdings" pitchFamily="2" charset="2"/>
              <a:buChar char="Ø"/>
            </a:pPr>
            <a:r>
              <a:rPr lang="en-US" sz="2800" dirty="0" smtClean="0">
                <a:latin typeface="Times New Roman" pitchFamily="18" charset="0"/>
                <a:cs typeface="Times New Roman" pitchFamily="18" charset="0"/>
              </a:rPr>
              <a:t>High level IT assessment by consultants identified:</a:t>
            </a:r>
          </a:p>
          <a:p>
            <a:pPr marL="685800" lvl="1" indent="-228600">
              <a:spcBef>
                <a:spcPts val="600"/>
              </a:spcBef>
              <a:spcAft>
                <a:spcPts val="600"/>
              </a:spcAft>
              <a:buClr>
                <a:srgbClr val="9E0000"/>
              </a:buClr>
              <a:buSzPct val="65000"/>
              <a:buFont typeface="Wingdings" pitchFamily="2" charset="2"/>
              <a:buChar char="Ø"/>
            </a:pPr>
            <a:r>
              <a:rPr lang="en-US" sz="2800" dirty="0" smtClean="0">
                <a:latin typeface="Times New Roman" pitchFamily="18" charset="0"/>
                <a:cs typeface="Times New Roman" pitchFamily="18" charset="0"/>
              </a:rPr>
              <a:t>Lack of focus on service</a:t>
            </a:r>
          </a:p>
          <a:p>
            <a:pPr marL="685800" lvl="1" indent="-228600">
              <a:spcBef>
                <a:spcPts val="600"/>
              </a:spcBef>
              <a:spcAft>
                <a:spcPts val="600"/>
              </a:spcAft>
              <a:buClr>
                <a:srgbClr val="9E0000"/>
              </a:buClr>
              <a:buSzPct val="65000"/>
              <a:buFont typeface="Wingdings" pitchFamily="2" charset="2"/>
              <a:buChar char="Ø"/>
            </a:pPr>
            <a:r>
              <a:rPr lang="en-US" sz="2800" dirty="0" smtClean="0">
                <a:latin typeface="Times New Roman" pitchFamily="18" charset="0"/>
                <a:cs typeface="Times New Roman" pitchFamily="18" charset="0"/>
              </a:rPr>
              <a:t>Lack of governance structure</a:t>
            </a:r>
          </a:p>
          <a:p>
            <a:pPr marL="685800" lvl="1" indent="-228600">
              <a:spcBef>
                <a:spcPts val="600"/>
              </a:spcBef>
              <a:spcAft>
                <a:spcPts val="600"/>
              </a:spcAft>
              <a:buClr>
                <a:srgbClr val="9E0000"/>
              </a:buClr>
              <a:buSzPct val="65000"/>
              <a:buFont typeface="Wingdings" pitchFamily="2" charset="2"/>
              <a:buChar char="Ø"/>
              <a:defRPr/>
            </a:pPr>
            <a:r>
              <a:rPr lang="en-US" sz="2800" dirty="0" smtClean="0">
                <a:latin typeface="Times New Roman" pitchFamily="18" charset="0"/>
                <a:cs typeface="Times New Roman" pitchFamily="18" charset="0"/>
              </a:rPr>
              <a:t>Lack of strategic plan</a:t>
            </a:r>
          </a:p>
          <a:p>
            <a:pPr marL="685800" lvl="1" indent="-228600">
              <a:spcBef>
                <a:spcPts val="600"/>
              </a:spcBef>
              <a:spcAft>
                <a:spcPts val="600"/>
              </a:spcAft>
              <a:buClr>
                <a:srgbClr val="9E0000"/>
              </a:buClr>
              <a:buSzPct val="65000"/>
              <a:buFont typeface="Wingdings" pitchFamily="2" charset="2"/>
              <a:buChar char="Ø"/>
              <a:defRPr/>
            </a:pPr>
            <a:r>
              <a:rPr lang="en-US" sz="2800" dirty="0" smtClean="0">
                <a:latin typeface="Times New Roman" pitchFamily="18" charset="0"/>
                <a:cs typeface="Times New Roman" pitchFamily="18" charset="0"/>
              </a:rPr>
              <a:t>Minimal collaboration between central IT and decentralized support</a:t>
            </a:r>
          </a:p>
          <a:p>
            <a:pPr marL="228600" marR="0" lvl="0" indent="-228600" defTabSz="914400" rtl="0" eaLnBrk="1" fontAlgn="auto" latinLnBrk="0" hangingPunct="1">
              <a:spcBef>
                <a:spcPts val="600"/>
              </a:spcBef>
              <a:spcAft>
                <a:spcPts val="600"/>
              </a:spcAft>
              <a:buClr>
                <a:srgbClr val="9E0000"/>
              </a:buClr>
              <a:buSzPct val="65000"/>
              <a:tabLst/>
              <a:defRPr/>
            </a:pPr>
            <a:endParaRPr kumimoji="0" lang="en-US" sz="2800" b="1" i="0" u="none" strike="noStrike" kern="1200" cap="none" spc="0" normalizeH="0" baseline="0" noProof="0" dirty="0" smtClean="0">
              <a:ln>
                <a:noFill/>
              </a:ln>
              <a:solidFill>
                <a:srgbClr val="7030A0"/>
              </a:solidFill>
              <a:effectLst/>
              <a:uLnTx/>
              <a:uFillTx/>
              <a:latin typeface="Times New Roman" pitchFamily="18" charset="0"/>
              <a:cs typeface="Times New Roman" pitchFamily="18" charset="0"/>
            </a:endParaRPr>
          </a:p>
        </p:txBody>
      </p:sp>
      <p:pic>
        <p:nvPicPr>
          <p:cNvPr id="9" name="Picture 8" descr="CSUN-Logo-web.wmf"/>
          <p:cNvPicPr>
            <a:picLocks noChangeAspect="1"/>
          </p:cNvPicPr>
          <p:nvPr/>
        </p:nvPicPr>
        <p:blipFill>
          <a:blip r:embed="rId3"/>
          <a:stretch>
            <a:fillRect/>
          </a:stretch>
        </p:blipFill>
        <p:spPr>
          <a:xfrm>
            <a:off x="152400" y="6248400"/>
            <a:ext cx="1447800" cy="453458"/>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SU Northridge gray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CSU Northridge gray template</Template>
  <TotalTime>10354</TotalTime>
  <Words>2133</Words>
  <Application>Microsoft Office PowerPoint</Application>
  <PresentationFormat>On-screen Show (4:3)</PresentationFormat>
  <Paragraphs>585</Paragraphs>
  <Slides>60</Slides>
  <Notes>60</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CSU Northridge gray template</vt:lpstr>
      <vt:lpstr>Technology Projects:  Here, There and Everywhere! </vt:lpstr>
      <vt:lpstr>Technology Projects:  Here, There, and Everywhere!</vt:lpstr>
      <vt:lpstr>Technology Projects:  Here, There, and Everywhere!</vt:lpstr>
      <vt:lpstr>California State University, Northridge  </vt:lpstr>
      <vt:lpstr>California State University, Northridge (CSUN)  </vt:lpstr>
      <vt:lpstr>About IT @ CSUN</vt:lpstr>
      <vt:lpstr>About IT @ CSUN</vt:lpstr>
      <vt:lpstr>IT @ CSUN: Scope of Services</vt:lpstr>
      <vt:lpstr> IT @ CSUN: Assessment</vt:lpstr>
      <vt:lpstr>IT @ CSUN: New Focus </vt:lpstr>
      <vt:lpstr>Technology Projects:  Here, There, and Everywhere!</vt:lpstr>
      <vt:lpstr>The Problem: Technology Projects Everywhere!</vt:lpstr>
      <vt:lpstr>The Problem: Technology Projects Everywhere!</vt:lpstr>
      <vt:lpstr>The Problem: Technology Projects Everywhere!</vt:lpstr>
      <vt:lpstr>The Problem: Technology Projects Everywhere!</vt:lpstr>
      <vt:lpstr>The Problem: Technology Projects Everywhere!</vt:lpstr>
      <vt:lpstr>Technology Projects:  Here, There, and Everywhere!</vt:lpstr>
      <vt:lpstr>Transforming IT: IT Governance </vt:lpstr>
      <vt:lpstr>Transforming IT:  Strategic Planning Process</vt:lpstr>
      <vt:lpstr>University Planning Priorities</vt:lpstr>
      <vt:lpstr>Information Technology Strategic Goals</vt:lpstr>
      <vt:lpstr>Technology Strategic Planning: Process</vt:lpstr>
      <vt:lpstr>Technology Project examples #1:  Smart Classroom enhancements </vt:lpstr>
      <vt:lpstr>Technology Project example #2: Information Security Awareness Training</vt:lpstr>
      <vt:lpstr>Technology Project example #3: Unified Technology Support system </vt:lpstr>
      <vt:lpstr>Technology Strategic Planning:  Initial Project Inventory</vt:lpstr>
      <vt:lpstr>Technology Strategic Planning:  Initial Project Inventory</vt:lpstr>
      <vt:lpstr>Technology Strategic Planning:  Initial Project Inventory</vt:lpstr>
      <vt:lpstr>Technology Projects:  Here, There, and Everywhere!</vt:lpstr>
      <vt:lpstr> Project Management Office: Scope</vt:lpstr>
      <vt:lpstr>Project Management Office: Objectives</vt:lpstr>
      <vt:lpstr>Project Management Office: Model</vt:lpstr>
      <vt:lpstr>Project Management Office: Model</vt:lpstr>
      <vt:lpstr>Technology Projects:  Here, There, and Everywhere!</vt:lpstr>
      <vt:lpstr>Project Mindset &amp; Process</vt:lpstr>
      <vt:lpstr>Project Mindset &amp; Process: Identify</vt:lpstr>
      <vt:lpstr>Project Mindset &amp; Process: Collect</vt:lpstr>
      <vt:lpstr>Project Mindset &amp; Process: Prioritize</vt:lpstr>
      <vt:lpstr>Project Mindset &amp; Process: Prioritize</vt:lpstr>
      <vt:lpstr>Project Mindset &amp; Process: Prioritize</vt:lpstr>
      <vt:lpstr>Project Business Decisions</vt:lpstr>
      <vt:lpstr>Project Process: Planning</vt:lpstr>
      <vt:lpstr>Project Process: Planning Tools</vt:lpstr>
      <vt:lpstr>Project Process: So where are we now? </vt:lpstr>
      <vt:lpstr>Accomplishments</vt:lpstr>
      <vt:lpstr>Accomplishments</vt:lpstr>
      <vt:lpstr>Challenges: Skepticism</vt:lpstr>
      <vt:lpstr> Challenges: Tough Choices &amp; Priorities</vt:lpstr>
      <vt:lpstr> Challenges: Overwhelming/Paralysis</vt:lpstr>
      <vt:lpstr> Challenges: Perceived Workload</vt:lpstr>
      <vt:lpstr>Navigating the challenges</vt:lpstr>
      <vt:lpstr>Technology Projects:  Here, There, and Everywhere!</vt:lpstr>
      <vt:lpstr>Critical Success Factors</vt:lpstr>
      <vt:lpstr>Critical Success Factors: Executive Support</vt:lpstr>
      <vt:lpstr>Critical Success Factors: IT Governance</vt:lpstr>
      <vt:lpstr>Critical Success Factors: Resources</vt:lpstr>
      <vt:lpstr>Critical Success Factors: Culture  </vt:lpstr>
      <vt:lpstr>Looking ahead for CSUN Project Mgmt</vt:lpstr>
      <vt:lpstr>So, our technology projects are no longer... </vt:lpstr>
      <vt:lpstr>Instead, they are becoming… </vt:lpstr>
    </vt:vector>
  </TitlesOfParts>
  <Company>CSU, Northridge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Technology Projects: Here, There and Everywhere!</dc:title>
  <dc:subject>WRC08</dc:subject>
  <dc:creator>Hilary Baker and Chris Xanthos</dc:creator>
  <cp:keywords>project management</cp:keywords>
  <cp:lastModifiedBy>Danita Leese</cp:lastModifiedBy>
  <cp:revision>185</cp:revision>
  <dcterms:created xsi:type="dcterms:W3CDTF">2008-03-11T18:39:22Z</dcterms:created>
  <dcterms:modified xsi:type="dcterms:W3CDTF">2008-04-15T21:59:46Z</dcterms:modified>
</cp:coreProperties>
</file>