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270" r:id="rId3"/>
    <p:sldId id="307" r:id="rId4"/>
    <p:sldId id="310" r:id="rId5"/>
    <p:sldId id="269" r:id="rId6"/>
    <p:sldId id="267" r:id="rId7"/>
    <p:sldId id="274" r:id="rId8"/>
    <p:sldId id="275" r:id="rId9"/>
    <p:sldId id="273" r:id="rId10"/>
    <p:sldId id="276" r:id="rId11"/>
    <p:sldId id="277" r:id="rId12"/>
    <p:sldId id="305" r:id="rId13"/>
    <p:sldId id="311" r:id="rId14"/>
    <p:sldId id="278" r:id="rId15"/>
    <p:sldId id="279" r:id="rId16"/>
    <p:sldId id="295" r:id="rId17"/>
    <p:sldId id="296" r:id="rId18"/>
    <p:sldId id="299" r:id="rId19"/>
    <p:sldId id="290" r:id="rId20"/>
    <p:sldId id="293" r:id="rId21"/>
    <p:sldId id="300" r:id="rId22"/>
    <p:sldId id="303" r:id="rId23"/>
    <p:sldId id="304" r:id="rId24"/>
    <p:sldId id="271" r:id="rId25"/>
    <p:sldId id="281" r:id="rId26"/>
    <p:sldId id="298" r:id="rId27"/>
    <p:sldId id="257" r:id="rId28"/>
    <p:sldId id="301" r:id="rId29"/>
    <p:sldId id="302" r:id="rId30"/>
    <p:sldId id="292" r:id="rId31"/>
    <p:sldId id="291" r:id="rId32"/>
    <p:sldId id="285" r:id="rId33"/>
    <p:sldId id="284" r:id="rId34"/>
    <p:sldId id="309" r:id="rId35"/>
    <p:sldId id="282" r:id="rId36"/>
    <p:sldId id="286" r:id="rId37"/>
    <p:sldId id="308" r:id="rId38"/>
    <p:sldId id="272" r:id="rId39"/>
    <p:sldId id="283" r:id="rId40"/>
    <p:sldId id="31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709" autoAdjust="0"/>
  </p:normalViewPr>
  <p:slideViewPr>
    <p:cSldViewPr>
      <p:cViewPr>
        <p:scale>
          <a:sx n="70" d="100"/>
          <a:sy n="70" d="100"/>
        </p:scale>
        <p:origin x="-636" y="-9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8E7FA3-9E9F-4D4A-A6AD-8BA73ADF067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E9E2B-E305-46CC-A34C-B717C9CA1763}" type="slidenum">
              <a:rPr lang="en-US"/>
              <a:pPr/>
              <a:t>1</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12</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ClrTx/>
            </a:pPr>
            <a:r>
              <a:rPr lang="en-US" dirty="0" smtClean="0"/>
              <a:t>Vicarious copyright infringement</a:t>
            </a:r>
          </a:p>
          <a:p>
            <a:pPr>
              <a:buClrTx/>
              <a:buNone/>
            </a:pPr>
            <a:r>
              <a:rPr lang="en-US" sz="1200" dirty="0" smtClean="0"/>
              <a:t>	Vicarious liability, a form of indirect copyright infringement, is found where an operator has (1) the right and ability to control users and (2) a direct financial benefit from allowing their acts of piracy. User agreements or Acceptable Use Policies may be evidence of an operator's authority over users. The financial benefit may include a subscription fee, advertising revenues, or even a bartered exchange for other copyrighted. Under the doctrine of vicarious liability, you may be found liable even if you do not have specific knowledge of infringing acts occurring on your site.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15</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17</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18</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19</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ClrTx/>
            </a:pPr>
            <a:r>
              <a:rPr lang="en-US" dirty="0" smtClean="0"/>
              <a:t>Vicarious copyright infringement</a:t>
            </a:r>
          </a:p>
          <a:p>
            <a:pPr>
              <a:buClrTx/>
              <a:buNone/>
            </a:pPr>
            <a:r>
              <a:rPr lang="en-US" sz="1200" dirty="0" smtClean="0"/>
              <a:t>	Vicarious liability, a form of indirect copyright infringement, is found where an operator has (1) the right and ability to control users and (2) a direct financial benefit from allowing their acts of piracy. User agreements or Acceptable Use Policies may be evidence of an operator's authority over users. The financial benefit may include a subscription fee, advertising revenues, or even a bartered exchange for other copyrighted. Under the doctrine of vicarious liability, you may be found liable even if you do not have specific knowledge of infringing acts occurring on your site.</a:t>
            </a:r>
          </a:p>
          <a:p>
            <a:pPr>
              <a:buClrTx/>
            </a:pPr>
            <a:r>
              <a:rPr lang="en-US" dirty="0" smtClean="0"/>
              <a:t>Contributory copyright infringement</a:t>
            </a:r>
          </a:p>
          <a:p>
            <a:pPr>
              <a:buClrTx/>
              <a:buNone/>
            </a:pPr>
            <a:r>
              <a:rPr lang="en-US" sz="1200" dirty="0" smtClean="0"/>
              <a:t>	The other form of indirect infringement, contributory infringement, requires (1) knowledge of the infringing activity and (2) a material contribution -- actual assistance or inducement -- to the alleged piracy. </a:t>
            </a:r>
          </a:p>
          <a:p>
            <a:pPr>
              <a:buClrTx/>
              <a:buNone/>
            </a:pPr>
            <a:r>
              <a:rPr lang="en-US" sz="1200" dirty="0" smtClean="0"/>
              <a:t>	Posting access codes from authorized copies of software, serial numbers, or other tools to assist in accessing such software may subject you to liability. Providing a forum for uploading and downloading any copyrighted file or cracker utility may also be contributory infringement. Even though you may not actually make software directly available on your site, providing assistance (or supporting a forum in which others may provide assistance) in locating unauthorized copies of software, links to download sites, server space, or support for sites that do the above may contributorily infringe. </a:t>
            </a:r>
            <a:br>
              <a:rPr lang="en-US" sz="1200" dirty="0" smtClean="0"/>
            </a:br>
            <a:r>
              <a:rPr lang="en-US" sz="1200" dirty="0" smtClean="0"/>
              <a:t/>
            </a:r>
            <a:br>
              <a:rPr lang="en-US" sz="1200" dirty="0" smtClean="0"/>
            </a:br>
            <a:r>
              <a:rPr lang="en-US" sz="1200" dirty="0" smtClean="0"/>
              <a:t>To succeed on a contributory infringement claim, the copyright owner must show that the webmaster or service provider actually knew or should have known of the infringing activity.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EE26B-2198-4257-9B32-27605AD12CB7}"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ClrTx/>
            </a:pPr>
            <a:r>
              <a:rPr lang="en-US" dirty="0" smtClean="0"/>
              <a:t>Vicarious copyright infringement</a:t>
            </a:r>
          </a:p>
          <a:p>
            <a:pPr>
              <a:buClrTx/>
              <a:buNone/>
            </a:pPr>
            <a:r>
              <a:rPr lang="en-US" sz="1200" dirty="0" smtClean="0"/>
              <a:t>	Vicarious liability, a form of indirect copyright infringement, is found where an operator has (1) the right and ability to control users and (2) a direct financial benefit from allowing their acts of piracy. User agreements or Acceptable Use Policies may be evidence of an operator's authority over users. The financial benefit may include a subscription fee, advertising revenues, or even a bartered exchange for other copyrighted. Under the doctrine of vicarious liability, you may be found liable even if you do not have specific knowledge of infringing acts occurring on your site.</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22</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ClrTx/>
            </a:pPr>
            <a:r>
              <a:rPr lang="en-US" dirty="0" smtClean="0"/>
              <a:t>Vicarious copyright infringement</a:t>
            </a:r>
          </a:p>
          <a:p>
            <a:pPr>
              <a:buClrTx/>
              <a:buNone/>
            </a:pPr>
            <a:r>
              <a:rPr lang="en-US" sz="1200" dirty="0" smtClean="0"/>
              <a:t>	Vicarious liability, a form of indirect copyright infringement, is found where an operator has (1) the right and ability to control users and (2) a direct financial benefit from allowing their acts of piracy. User agreements or Acceptable Use Policies may be evidence of an operator's authority over users. The financial benefit may include a subscription fee, advertising revenues, or even a bartered exchange for other copyrighted. Under the doctrine of vicarious liability, you may be found liable even if you do not have specific knowledge of infringing acts occurring on your site.</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ClrTx/>
            </a:pPr>
            <a:r>
              <a:rPr lang="en-US" dirty="0" smtClean="0"/>
              <a:t>Vicarious copyright infringement</a:t>
            </a:r>
          </a:p>
          <a:p>
            <a:pPr>
              <a:buClrTx/>
              <a:buNone/>
            </a:pPr>
            <a:r>
              <a:rPr lang="en-US" sz="1200" dirty="0" smtClean="0"/>
              <a:t>	Vicarious liability, a form of indirect copyright infringement, is found where an operator has (1) the right and ability to control users and (2) a direct financial benefit from allowing their acts of piracy. User agreements or Acceptable Use Policies may be evidence of an operator's authority over users. The financial benefit may include a subscription fee, advertising revenues, or even a bartered exchange for other copyrighted. Under the doctrine of vicarious liability, you may be found liable even if you do not have specific knowledge of infringing acts occurring on your site.</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25</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27</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28</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29</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32</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33</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35</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37</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38</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39</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4</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40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EE26B-2198-4257-9B32-27605AD12CB7}"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EE26B-2198-4257-9B32-27605AD12CB7}"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7</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8</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DAD20-11C9-4D35-BE86-E9CEBEBE5703}" type="slidenum">
              <a:rPr lang="en-US"/>
              <a:pPr/>
              <a:t>9</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613" name="Picture 13" descr="psam_pg1NEW"/>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2" name="Rectangle 2"/>
          <p:cNvSpPr>
            <a:spLocks noGrp="1" noChangeArrowheads="1"/>
          </p:cNvSpPr>
          <p:nvPr>
            <p:ph type="ctrTitle"/>
          </p:nvPr>
        </p:nvSpPr>
        <p:spPr>
          <a:xfrm>
            <a:off x="685800" y="2819400"/>
            <a:ext cx="7772400" cy="2057400"/>
          </a:xfrm>
        </p:spPr>
        <p:txBody>
          <a:bodyPr/>
          <a:lstStyle>
            <a:lvl1pPr algn="ctr">
              <a:defRPr sz="4800"/>
            </a:lvl1pPr>
          </a:lstStyle>
          <a:p>
            <a:r>
              <a:rPr lang="en-US" smtClean="0"/>
              <a:t>Click to edit Master title style</a:t>
            </a:r>
            <a:endParaRPr lang="en-US"/>
          </a:p>
        </p:txBody>
      </p:sp>
      <p:sp>
        <p:nvSpPr>
          <p:cNvPr id="25603" name="Rectangle 3"/>
          <p:cNvSpPr>
            <a:spLocks noGrp="1" noChangeArrowheads="1"/>
          </p:cNvSpPr>
          <p:nvPr>
            <p:ph type="subTitle" idx="1"/>
          </p:nvPr>
        </p:nvSpPr>
        <p:spPr>
          <a:xfrm>
            <a:off x="1219200" y="381000"/>
            <a:ext cx="6400800" cy="9144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dissolve">
                                      <p:cBhvr>
                                        <p:cTn id="11"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dissolve">
                      <p:cBhvr>
                        <p:cTn dur="500"/>
                        <p:tgtEl>
                          <p:spTgt spid="2560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867D3BB-A5F2-4B9F-B5F6-A7C6EA93135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08A7E01-C5B1-47C3-837E-9A9C672C09F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3AD194C-3C10-48F3-BD5E-867D9132691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r>
              <a:rPr lang="en-US" dirty="0" smtClean="0"/>
              <a:t>Click icon to add clip art</a:t>
            </a:r>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B4A0210-681B-4A8B-8AA5-C48BE874326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F42CCBA-5DEE-47CF-8354-8B2CA1D08DD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97C5409-FDBA-4A2F-99BA-B3E6485B50B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BF974DC-6BDB-489D-B22E-98DC7EBD864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0C59FA9-185F-473A-A9A3-7E684644320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EB3B7E9-A48D-480A-BC7F-A03BAC1F278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B536C0-3DC7-4852-A41A-5E84F142D33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CE10D0-79B5-40D9-AF53-6AFF769A226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E79C059-9973-4805-8753-B49092C8A50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4588" name="Picture 12" descr="psam_pg2"/>
          <p:cNvPicPr>
            <a:picLocks noChangeAspect="1" noChangeArrowheads="1"/>
          </p:cNvPicPr>
          <p:nvPr/>
        </p:nvPicPr>
        <p:blipFill>
          <a:blip r:embed="rId15"/>
          <a:srcRect/>
          <a:stretch>
            <a:fillRect/>
          </a:stretch>
        </p:blipFill>
        <p:spPr bwMode="auto">
          <a:xfrm>
            <a:off x="0" y="0"/>
            <a:ext cx="9144000" cy="6858000"/>
          </a:xfrm>
          <a:prstGeom prst="rect">
            <a:avLst/>
          </a:prstGeom>
          <a:noFill/>
        </p:spPr>
      </p:pic>
      <p:sp>
        <p:nvSpPr>
          <p:cNvPr id="24578" name="Rectangle 2"/>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dirty="0"/>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dirty="0"/>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5ADCBB66-7462-4A91-8835-26D07E38FF81}"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Jn_jC4FND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rr9SQ4qkMMk&amp;feature=ema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enisa.europa.eu/doc/pdf/deliverables/enisa_pp_social_networks.pdf" TargetMode="External"/><Relationship Id="rId3" Type="http://schemas.openxmlformats.org/officeDocument/2006/relationships/hyperlink" Target="http://www.utsystem.edu/OGC/INTELLECTUALPROPERTY/polcydev.htm" TargetMode="External"/><Relationship Id="rId7" Type="http://schemas.openxmlformats.org/officeDocument/2006/relationships/hyperlink" Target="http://www.scribd.com/doc/513958/Facebook-seminar-paper-Selwy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copyright.columbia.edu/court-case-summaries.html" TargetMode="External"/><Relationship Id="rId11" Type="http://schemas.openxmlformats.org/officeDocument/2006/relationships/hyperlink" Target="http://copyright.byu.edu/" TargetMode="External"/><Relationship Id="rId5" Type="http://schemas.openxmlformats.org/officeDocument/2006/relationships/hyperlink" Target="http://aaupnet.org/aboutup/issues/Campus_Copyright.pdf" TargetMode="External"/><Relationship Id="rId10" Type="http://schemas.openxmlformats.org/officeDocument/2006/relationships/hyperlink" Target="http://www.eff.org/issues/ip-and-free-speech/fair-use-principles-usergen" TargetMode="External"/><Relationship Id="rId4" Type="http://schemas.openxmlformats.org/officeDocument/2006/relationships/hyperlink" Target="http://www.vraweb.org/copyright/guidelines.html" TargetMode="External"/><Relationship Id="rId9" Type="http://schemas.openxmlformats.org/officeDocument/2006/relationships/hyperlink" Target="http://www.copyright.gov/title1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6a_KF7TYKV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pyright@byu.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86000"/>
            <a:ext cx="7772400" cy="2514600"/>
          </a:xfrm>
        </p:spPr>
        <p:txBody>
          <a:bodyPr>
            <a:normAutofit fontScale="90000"/>
          </a:bodyPr>
          <a:lstStyle/>
          <a:p>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1800" dirty="0" smtClean="0">
                <a:latin typeface="Palatino Linotype" pitchFamily="18" charset="0"/>
                <a:cs typeface="Arial" pitchFamily="34" charset="0"/>
              </a:rPr>
              <a:t>Carl Johnson</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Director, Copyright Licensing Office</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Brigham Young University</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801 422-3821, copyright@byu.edu </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Educause Presentation</a:t>
            </a:r>
            <a:br>
              <a:rPr lang="en-US" sz="1800" dirty="0" smtClean="0">
                <a:latin typeface="Palatino Linotype" pitchFamily="18" charset="0"/>
                <a:cs typeface="Arial" pitchFamily="34" charset="0"/>
              </a:rPr>
            </a:br>
            <a:r>
              <a:rPr lang="en-US" sz="1800" dirty="0" smtClean="0">
                <a:latin typeface="Palatino Linotype" pitchFamily="18" charset="0"/>
                <a:cs typeface="Arial" pitchFamily="34" charset="0"/>
              </a:rPr>
              <a:t>April 2008, San Francisco, California</a:t>
            </a:r>
            <a:endParaRPr lang="en-US" sz="1800" dirty="0">
              <a:latin typeface="Palatino Linotype" pitchFamily="18" charset="0"/>
            </a:endParaRPr>
          </a:p>
        </p:txBody>
      </p:sp>
      <p:sp>
        <p:nvSpPr>
          <p:cNvPr id="2051" name="Rectangle 3"/>
          <p:cNvSpPr>
            <a:spLocks noGrp="1" noChangeArrowheads="1"/>
          </p:cNvSpPr>
          <p:nvPr>
            <p:ph type="subTitle" idx="1"/>
          </p:nvPr>
        </p:nvSpPr>
        <p:spPr>
          <a:xfrm>
            <a:off x="0" y="228600"/>
            <a:ext cx="8839200" cy="1905000"/>
          </a:xfrm>
        </p:spPr>
        <p:txBody>
          <a:bodyPr>
            <a:normAutofit/>
          </a:bodyPr>
          <a:lstStyle/>
          <a:p>
            <a:pPr>
              <a:lnSpc>
                <a:spcPct val="80000"/>
              </a:lnSpc>
            </a:pPr>
            <a:r>
              <a:rPr lang="en-US" sz="4800" dirty="0" smtClean="0">
                <a:latin typeface="Palatino Linotype" pitchFamily="18" charset="0"/>
                <a:cs typeface="Arial" pitchFamily="34" charset="0"/>
              </a:rPr>
              <a:t>Collaborative Social Networks: </a:t>
            </a:r>
          </a:p>
          <a:p>
            <a:pPr>
              <a:lnSpc>
                <a:spcPct val="80000"/>
              </a:lnSpc>
            </a:pPr>
            <a:r>
              <a:rPr lang="en-US" sz="4000" dirty="0" smtClean="0">
                <a:latin typeface="Palatino Linotype" pitchFamily="18" charset="0"/>
                <a:cs typeface="Arial" pitchFamily="34" charset="0"/>
              </a:rPr>
              <a:t>Copyright Dream, Nightmare or Reality</a:t>
            </a:r>
            <a:endParaRPr lang="en-US" sz="4000" dirty="0">
              <a:latin typeface="Palatino Linotype"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6781800" cy="762000"/>
          </a:xfrm>
        </p:spPr>
        <p:txBody>
          <a:bodyPr/>
          <a:lstStyle/>
          <a:p>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noAutofit/>
          </a:bodyPr>
          <a:lstStyle/>
          <a:p>
            <a:pPr>
              <a:buNone/>
            </a:pPr>
            <a:r>
              <a:rPr lang="en-US" sz="3200" dirty="0" smtClean="0">
                <a:latin typeface="Palatino Linotype" pitchFamily="18" charset="0"/>
              </a:rPr>
              <a:t>Copyright Ownership:</a:t>
            </a:r>
          </a:p>
          <a:p>
            <a:pPr>
              <a:buNone/>
            </a:pPr>
            <a:endParaRPr lang="en-US" sz="3200" dirty="0" smtClean="0">
              <a:latin typeface="Palatino Linotype" pitchFamily="18" charset="0"/>
            </a:endParaRPr>
          </a:p>
          <a:p>
            <a:pPr>
              <a:buClr>
                <a:schemeClr val="bg1"/>
              </a:buClr>
              <a:buFont typeface="Arial" pitchFamily="34" charset="0"/>
              <a:buChar char="•"/>
              <a:defRPr/>
            </a:pPr>
            <a:r>
              <a:rPr lang="en-US" sz="3200" dirty="0" smtClean="0">
                <a:latin typeface="Palatino Linotype" pitchFamily="18" charset="0"/>
              </a:rPr>
              <a:t>Author/creator is usually the © owner</a:t>
            </a:r>
          </a:p>
          <a:p>
            <a:pPr>
              <a:buClr>
                <a:schemeClr val="bg1"/>
              </a:buClr>
              <a:buFont typeface="Arial" pitchFamily="34" charset="0"/>
              <a:buChar char="•"/>
              <a:defRPr/>
            </a:pPr>
            <a:r>
              <a:rPr lang="en-US" sz="3200" dirty="0" smtClean="0">
                <a:latin typeface="Palatino Linotype" pitchFamily="18" charset="0"/>
              </a:rPr>
              <a:t>Employer owner when:</a:t>
            </a:r>
          </a:p>
          <a:p>
            <a:pPr lvl="1">
              <a:buClr>
                <a:schemeClr val="bg1"/>
              </a:buClr>
              <a:buFont typeface="Arial" pitchFamily="34" charset="0"/>
              <a:buChar char="•"/>
              <a:defRPr/>
            </a:pPr>
            <a:r>
              <a:rPr lang="en-US" sz="3200" dirty="0" smtClean="0">
                <a:latin typeface="Palatino Linotype" pitchFamily="18" charset="0"/>
              </a:rPr>
              <a:t>Employee--within scope of employment</a:t>
            </a:r>
          </a:p>
          <a:p>
            <a:pPr lvl="1">
              <a:buClr>
                <a:schemeClr val="bg1"/>
              </a:buClr>
              <a:buFont typeface="Arial" pitchFamily="34" charset="0"/>
              <a:buChar char="•"/>
              <a:defRPr/>
            </a:pPr>
            <a:r>
              <a:rPr lang="en-US" sz="3200" dirty="0" smtClean="0">
                <a:latin typeface="Palatino Linotype" pitchFamily="18" charset="0"/>
              </a:rPr>
              <a:t>IP ownership policy</a:t>
            </a:r>
          </a:p>
          <a:p>
            <a:pPr>
              <a:buClr>
                <a:schemeClr val="bg1"/>
              </a:buClr>
              <a:buFont typeface="Arial" pitchFamily="34" charset="0"/>
              <a:buChar char="•"/>
              <a:defRPr/>
            </a:pPr>
            <a:r>
              <a:rPr lang="en-US" sz="3200" dirty="0" smtClean="0">
                <a:latin typeface="Palatino Linotype" pitchFamily="18" charset="0"/>
              </a:rPr>
              <a:t>By agreement--documented as a “Work for Hire”</a:t>
            </a:r>
          </a:p>
          <a:p>
            <a:pPr lvl="2">
              <a:buClr>
                <a:schemeClr val="bg1"/>
              </a:buClr>
              <a:buFont typeface="Arial" pitchFamily="34" charset="0"/>
              <a:buChar char="•"/>
              <a:defRPr/>
            </a:pPr>
            <a:r>
              <a:rPr lang="en-US" sz="3200" dirty="0" smtClean="0">
                <a:latin typeface="Palatino Linotype" pitchFamily="18" charset="0"/>
              </a:rPr>
              <a:t>Fits within specific categories					</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6781800" cy="762000"/>
          </a:xfrm>
        </p:spPr>
        <p:txBody>
          <a:bodyPr/>
          <a:lstStyle/>
          <a:p>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533400" y="1219200"/>
            <a:ext cx="8610600" cy="5638800"/>
          </a:xfrm>
        </p:spPr>
        <p:txBody>
          <a:bodyPr/>
          <a:lstStyle/>
          <a:p>
            <a:pPr>
              <a:buNone/>
            </a:pPr>
            <a:r>
              <a:rPr lang="en-US" sz="3200" dirty="0" smtClean="0">
                <a:latin typeface="Palatino Linotype" pitchFamily="18" charset="0"/>
              </a:rPr>
              <a:t>User of © material…</a:t>
            </a:r>
          </a:p>
          <a:p>
            <a:pPr>
              <a:buNone/>
            </a:pPr>
            <a:r>
              <a:rPr lang="en-US" sz="3200" dirty="0" smtClean="0">
                <a:latin typeface="Palatino Linotype" pitchFamily="18" charset="0"/>
              </a:rPr>
              <a:t>Exemptions--Limitations on Owner’s Rights:</a:t>
            </a:r>
          </a:p>
          <a:p>
            <a:pPr marL="514350" indent="-514350">
              <a:lnSpc>
                <a:spcPct val="90000"/>
              </a:lnSpc>
              <a:buClr>
                <a:schemeClr val="bg1"/>
              </a:buClr>
              <a:buFont typeface="+mj-lt"/>
              <a:buAutoNum type="arabicPeriod"/>
              <a:defRPr/>
            </a:pPr>
            <a:endParaRPr lang="en-US" sz="3200" dirty="0" smtClean="0">
              <a:latin typeface="Palatino Linotype" pitchFamily="18" charset="0"/>
            </a:endParaRPr>
          </a:p>
          <a:p>
            <a:pPr marL="514350" indent="-514350">
              <a:lnSpc>
                <a:spcPct val="90000"/>
              </a:lnSpc>
              <a:buClr>
                <a:schemeClr val="bg1"/>
              </a:buClr>
              <a:buFont typeface="+mj-lt"/>
              <a:buAutoNum type="arabicPeriod"/>
              <a:defRPr/>
            </a:pPr>
            <a:r>
              <a:rPr lang="en-US" sz="3200" dirty="0" smtClean="0">
                <a:latin typeface="Palatino Linotype" pitchFamily="18" charset="0"/>
              </a:rPr>
              <a:t>Fair Use, Section 107</a:t>
            </a:r>
          </a:p>
          <a:p>
            <a:pPr marL="514350" indent="-514350">
              <a:lnSpc>
                <a:spcPct val="90000"/>
              </a:lnSpc>
              <a:buClr>
                <a:schemeClr val="bg1"/>
              </a:buClr>
              <a:buFont typeface="+mj-lt"/>
              <a:buAutoNum type="arabicPeriod"/>
              <a:defRPr/>
            </a:pPr>
            <a:r>
              <a:rPr lang="en-US" sz="3200" dirty="0" smtClean="0">
                <a:latin typeface="Palatino Linotype" pitchFamily="18" charset="0"/>
              </a:rPr>
              <a:t>Library Copying, Section108</a:t>
            </a:r>
          </a:p>
          <a:p>
            <a:pPr marL="514350" indent="-514350">
              <a:lnSpc>
                <a:spcPct val="90000"/>
              </a:lnSpc>
              <a:buClr>
                <a:schemeClr val="bg1"/>
              </a:buClr>
              <a:buFont typeface="+mj-lt"/>
              <a:buAutoNum type="arabicPeriod"/>
              <a:defRPr/>
            </a:pPr>
            <a:r>
              <a:rPr lang="en-US" sz="3200" dirty="0" smtClean="0">
                <a:latin typeface="Palatino Linotype" pitchFamily="18" charset="0"/>
              </a:rPr>
              <a:t>First Sale Doctrine , Section 109</a:t>
            </a:r>
          </a:p>
          <a:p>
            <a:pPr marL="514350" indent="-514350">
              <a:lnSpc>
                <a:spcPct val="90000"/>
              </a:lnSpc>
              <a:buClr>
                <a:schemeClr val="bg1"/>
              </a:buClr>
              <a:buFont typeface="+mj-lt"/>
              <a:buAutoNum type="arabicPeriod"/>
              <a:defRPr/>
            </a:pPr>
            <a:r>
              <a:rPr lang="en-US" sz="3200" dirty="0" smtClean="0">
                <a:latin typeface="Palatino Linotype" pitchFamily="18" charset="0"/>
              </a:rPr>
              <a:t>Face-to-Face Teaching , Section 110(1)</a:t>
            </a:r>
          </a:p>
          <a:p>
            <a:pPr marL="514350" indent="-514350">
              <a:lnSpc>
                <a:spcPct val="90000"/>
              </a:lnSpc>
              <a:buClr>
                <a:schemeClr val="bg1"/>
              </a:buClr>
              <a:buAutoNum type="arabicPeriod" startAt="5"/>
              <a:defRPr/>
            </a:pPr>
            <a:r>
              <a:rPr lang="en-US" sz="3200" dirty="0" smtClean="0">
                <a:latin typeface="Palatino Linotype" pitchFamily="18" charset="0"/>
              </a:rPr>
              <a:t>Distance Education, Section 110 (2)</a:t>
            </a:r>
          </a:p>
          <a:p>
            <a:pPr marL="514350" indent="-514350">
              <a:lnSpc>
                <a:spcPct val="90000"/>
              </a:lnSpc>
              <a:buClr>
                <a:schemeClr val="bg1"/>
              </a:buClr>
              <a:buNone/>
              <a:defRPr/>
            </a:pPr>
            <a:r>
              <a:rPr lang="en-US" sz="3200" dirty="0" smtClean="0">
                <a:latin typeface="Palatino Linotype" pitchFamily="18" charset="0"/>
              </a:rPr>
              <a:t>7.	Computer Software, Section 120</a:t>
            </a:r>
          </a:p>
          <a:p>
            <a:pPr marL="514350" indent="-514350">
              <a:lnSpc>
                <a:spcPct val="90000"/>
              </a:lnSpc>
              <a:buClr>
                <a:schemeClr val="bg1"/>
              </a:buClr>
              <a:buNone/>
              <a:defRPr/>
            </a:pPr>
            <a:r>
              <a:rPr lang="en-US" sz="3200" dirty="0" smtClean="0">
                <a:latin typeface="Palatino Linotype" pitchFamily="18" charset="0"/>
              </a:rPr>
              <a:t>8.	Modifications for Blind and Disabled (121)</a:t>
            </a:r>
          </a:p>
          <a:p>
            <a:pPr>
              <a:buNone/>
            </a:pP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6781800" cy="762000"/>
          </a:xfrm>
        </p:spPr>
        <p:txBody>
          <a:bodyPr/>
          <a:lstStyle/>
          <a:p>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normAutofit/>
          </a:bodyPr>
          <a:lstStyle/>
          <a:p>
            <a:pPr>
              <a:buClr>
                <a:schemeClr val="bg1"/>
              </a:buClr>
              <a:buNone/>
            </a:pPr>
            <a:r>
              <a:rPr lang="en-US" sz="3200" dirty="0" smtClean="0">
                <a:latin typeface="Palatino Linotype" pitchFamily="18" charset="0"/>
              </a:rPr>
              <a:t>Section 110 (2) TEACH provision</a:t>
            </a:r>
          </a:p>
          <a:p>
            <a:pPr>
              <a:buClr>
                <a:schemeClr val="bg1"/>
              </a:buClr>
              <a:buNone/>
            </a:pPr>
            <a:endParaRPr lang="en-US" sz="3200" dirty="0" smtClean="0">
              <a:latin typeface="Palatino Linotype" pitchFamily="18" charset="0"/>
            </a:endParaRPr>
          </a:p>
          <a:p>
            <a:pPr>
              <a:buClr>
                <a:schemeClr val="bg1"/>
              </a:buClr>
              <a:buNone/>
            </a:pPr>
            <a:r>
              <a:rPr lang="en-US" sz="3200" dirty="0" smtClean="0">
                <a:latin typeface="Palatino Linotype" pitchFamily="18" charset="0"/>
              </a:rPr>
              <a:t>…institutes policies regarding copyright,</a:t>
            </a:r>
          </a:p>
          <a:p>
            <a:pPr>
              <a:buClr>
                <a:schemeClr val="bg1"/>
              </a:buClr>
              <a:buNone/>
            </a:pPr>
            <a:r>
              <a:rPr lang="en-US" sz="3200" dirty="0" smtClean="0">
                <a:latin typeface="Palatino Linotype" pitchFamily="18" charset="0"/>
              </a:rPr>
              <a:t>Provides informational materials to faculty,</a:t>
            </a:r>
          </a:p>
          <a:p>
            <a:pPr>
              <a:buClr>
                <a:schemeClr val="bg1"/>
              </a:buClr>
              <a:buNone/>
            </a:pPr>
            <a:r>
              <a:rPr lang="en-US" sz="3200" dirty="0" smtClean="0">
                <a:latin typeface="Palatino Linotype" pitchFamily="18" charset="0"/>
              </a:rPr>
              <a:t>students, and relevant staff members that</a:t>
            </a:r>
          </a:p>
          <a:p>
            <a:pPr>
              <a:buClr>
                <a:schemeClr val="bg1"/>
              </a:buClr>
              <a:buNone/>
            </a:pPr>
            <a:r>
              <a:rPr lang="en-US" sz="3200" dirty="0" smtClean="0">
                <a:latin typeface="Palatino Linotype" pitchFamily="18" charset="0"/>
              </a:rPr>
              <a:t>accurately describe, and promote</a:t>
            </a:r>
          </a:p>
          <a:p>
            <a:pPr>
              <a:buClr>
                <a:schemeClr val="bg1"/>
              </a:buClr>
              <a:buNone/>
            </a:pPr>
            <a:r>
              <a:rPr lang="en-US" sz="3200" dirty="0" smtClean="0">
                <a:latin typeface="Palatino Linotype" pitchFamily="18" charset="0"/>
              </a:rPr>
              <a:t>compliance with, the laws of the</a:t>
            </a:r>
          </a:p>
          <a:p>
            <a:pPr>
              <a:buClr>
                <a:schemeClr val="bg1"/>
              </a:buClr>
              <a:buNone/>
            </a:pPr>
            <a:r>
              <a:rPr lang="en-US" sz="3200" dirty="0" smtClean="0">
                <a:latin typeface="Palatino Linotype" pitchFamily="18" charset="0"/>
              </a:rPr>
              <a:t>United States relating to copyright...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latin typeface="Palatino Linotype" pitchFamily="18" charset="0"/>
              </a:rPr>
              <a:t>Reminder…</a:t>
            </a:r>
            <a:endParaRPr lang="en-US" dirty="0">
              <a:latin typeface="Palatino Linotype" pitchFamily="18" charset="0"/>
            </a:endParaRPr>
          </a:p>
        </p:txBody>
      </p:sp>
      <p:sp>
        <p:nvSpPr>
          <p:cNvPr id="3075" name="Rectangle 3"/>
          <p:cNvSpPr>
            <a:spLocks noGrp="1" noChangeArrowheads="1"/>
          </p:cNvSpPr>
          <p:nvPr>
            <p:ph idx="1"/>
          </p:nvPr>
        </p:nvSpPr>
        <p:spPr/>
        <p:txBody>
          <a:bodyPr/>
          <a:lstStyle/>
          <a:p>
            <a:pPr>
              <a:buNone/>
            </a:pPr>
            <a:r>
              <a:rPr lang="en-US" sz="3200" dirty="0" smtClean="0">
                <a:latin typeface="Palatino Linotype" pitchFamily="18" charset="0"/>
              </a:rPr>
              <a:t>YouTube  Broadcast Yourself™</a:t>
            </a:r>
          </a:p>
          <a:p>
            <a:pPr>
              <a:buNone/>
            </a:pPr>
            <a:r>
              <a:rPr lang="en-US" sz="3200" dirty="0" smtClean="0">
                <a:latin typeface="Palatino Linotype" pitchFamily="18" charset="0"/>
              </a:rPr>
              <a:t>…. wants to share a video with you</a:t>
            </a:r>
          </a:p>
          <a:p>
            <a:pPr>
              <a:buNone/>
            </a:pPr>
            <a:endParaRPr lang="en-US" sz="3200" dirty="0" smtClean="0">
              <a:latin typeface="Palatino Linotype" pitchFamily="18" charset="0"/>
            </a:endParaRPr>
          </a:p>
          <a:p>
            <a:pPr>
              <a:buNone/>
            </a:pPr>
            <a:r>
              <a:rPr lang="en-US" sz="3200" dirty="0" smtClean="0">
                <a:latin typeface="Palatino Linotype" pitchFamily="18" charset="0"/>
              </a:rPr>
              <a:t>Play YouTube Video:  Fair(y) Use Tale…</a:t>
            </a:r>
          </a:p>
          <a:p>
            <a:pPr>
              <a:buNone/>
            </a:pPr>
            <a:r>
              <a:rPr lang="en-US" sz="3200" dirty="0" smtClean="0">
                <a:latin typeface="Palatino Linotype" pitchFamily="18" charset="0"/>
                <a:hlinkClick r:id="rId3"/>
              </a:rPr>
              <a:t>http://www.youtube.com/watch?v=CJn_jC4FNDo</a:t>
            </a:r>
            <a:endParaRPr lang="en-US" sz="3200" dirty="0" smtClean="0">
              <a:latin typeface="Palatino Linotype" pitchFamily="18" charset="0"/>
            </a:endParaRPr>
          </a:p>
          <a:p>
            <a:pPr>
              <a:buNone/>
            </a:pP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52400"/>
            <a:ext cx="6781800" cy="838200"/>
          </a:xfrm>
        </p:spPr>
        <p:txBody>
          <a:bodyPr/>
          <a:lstStyle/>
          <a:p>
            <a:r>
              <a:rPr lang="en-US" sz="4000" dirty="0" smtClean="0">
                <a:latin typeface="Palatino Linotype" pitchFamily="18" charset="0"/>
              </a:rPr>
              <a:t>Licensing…</a:t>
            </a:r>
            <a:endParaRPr lang="en-US" sz="4000" dirty="0">
              <a:latin typeface="Palatino Linotype" pitchFamily="18" charset="0"/>
            </a:endParaRPr>
          </a:p>
        </p:txBody>
      </p:sp>
      <p:sp>
        <p:nvSpPr>
          <p:cNvPr id="3075" name="Rectangle 3"/>
          <p:cNvSpPr>
            <a:spLocks noGrp="1" noChangeArrowheads="1"/>
          </p:cNvSpPr>
          <p:nvPr>
            <p:ph idx="1"/>
          </p:nvPr>
        </p:nvSpPr>
        <p:spPr/>
        <p:txBody>
          <a:bodyPr>
            <a:normAutofit/>
          </a:bodyPr>
          <a:lstStyle/>
          <a:p>
            <a:endParaRPr lang="en-US" sz="3200" dirty="0" smtClean="0">
              <a:latin typeface="Palatino Linotype" pitchFamily="18" charset="0"/>
            </a:endParaRPr>
          </a:p>
          <a:p>
            <a:pPr marL="514350" indent="-514350">
              <a:buClr>
                <a:schemeClr val="bg1"/>
              </a:buClr>
              <a:buFont typeface="+mj-lt"/>
              <a:buAutoNum type="arabicPeriod"/>
            </a:pPr>
            <a:r>
              <a:rPr lang="en-US" sz="3200" dirty="0" smtClean="0">
                <a:latin typeface="Palatino Linotype" pitchFamily="18" charset="0"/>
              </a:rPr>
              <a:t>Implied </a:t>
            </a:r>
            <a:r>
              <a:rPr lang="en-US" sz="3200" dirty="0" smtClean="0">
                <a:latin typeface="Palatino Linotype" pitchFamily="18" charset="0"/>
              </a:rPr>
              <a:t>license-</a:t>
            </a:r>
            <a:r>
              <a:rPr lang="en-US" sz="3200" dirty="0" smtClean="0">
                <a:latin typeface="Palatino Linotype" pitchFamily="18" charset="0"/>
              </a:rPr>
              <a:t>-implications of …</a:t>
            </a:r>
            <a:r>
              <a:rPr lang="en-US" sz="3200" dirty="0" smtClean="0">
                <a:latin typeface="Palatino Linotype" pitchFamily="18" charset="0"/>
              </a:rPr>
              <a:t>vs. </a:t>
            </a:r>
            <a:r>
              <a:rPr lang="en-US" sz="3200" dirty="0" smtClean="0">
                <a:latin typeface="Palatino Linotype" pitchFamily="18" charset="0"/>
              </a:rPr>
              <a:t>actual license to use</a:t>
            </a:r>
          </a:p>
          <a:p>
            <a:pPr marL="514350" indent="-514350">
              <a:buClr>
                <a:schemeClr val="bg1"/>
              </a:buClr>
              <a:buFont typeface="+mj-lt"/>
              <a:buAutoNum type="arabicPeriod"/>
            </a:pPr>
            <a:r>
              <a:rPr lang="en-US" sz="3200" dirty="0" smtClean="0">
                <a:latin typeface="Palatino Linotype" pitchFamily="18" charset="0"/>
              </a:rPr>
              <a:t>Click wrap/through license</a:t>
            </a:r>
          </a:p>
          <a:p>
            <a:pPr marL="514350" indent="-514350">
              <a:buClr>
                <a:schemeClr val="bg1"/>
              </a:buClr>
              <a:buFont typeface="+mj-lt"/>
              <a:buAutoNum type="arabicPeriod"/>
            </a:pPr>
            <a:r>
              <a:rPr lang="en-US" sz="3200" dirty="0" smtClean="0">
                <a:latin typeface="Palatino Linotype" pitchFamily="18" charset="0"/>
              </a:rPr>
              <a:t>User agreement</a:t>
            </a:r>
          </a:p>
          <a:p>
            <a:pPr marL="514350" indent="-514350">
              <a:buClr>
                <a:schemeClr val="bg1"/>
              </a:buClr>
              <a:buFont typeface="+mj-lt"/>
              <a:buAutoNum type="arabicPeriod"/>
            </a:pPr>
            <a:r>
              <a:rPr lang="en-US" sz="3200" dirty="0" smtClean="0">
                <a:latin typeface="Palatino Linotype" pitchFamily="18" charset="0"/>
              </a:rPr>
              <a:t>Patron instructions</a:t>
            </a:r>
          </a:p>
          <a:p>
            <a:pPr marL="514350" indent="-514350">
              <a:buClr>
                <a:schemeClr val="bg1"/>
              </a:buClr>
              <a:buFont typeface="+mj-lt"/>
              <a:buAutoNum type="arabicPeriod"/>
            </a:pPr>
            <a:r>
              <a:rPr lang="en-US" sz="3200" dirty="0" smtClean="0">
                <a:latin typeface="Palatino Linotype" pitchFamily="18" charset="0"/>
              </a:rPr>
              <a:t>Terms of </a:t>
            </a:r>
            <a:r>
              <a:rPr lang="en-US" sz="3200" dirty="0" smtClean="0">
                <a:latin typeface="Palatino Linotype" pitchFamily="18" charset="0"/>
              </a:rPr>
              <a:t>use</a:t>
            </a:r>
            <a:endParaRPr lang="en-US" sz="3200" dirty="0" smtClean="0">
              <a:latin typeface="Palatino Linotype" pitchFamily="18" charset="0"/>
            </a:endParaRPr>
          </a:p>
          <a:p>
            <a:pPr marL="514350" indent="-514350">
              <a:buClr>
                <a:schemeClr val="bg1"/>
              </a:buClr>
              <a:buFont typeface="+mj-lt"/>
              <a:buAutoNum type="arabicPeriod"/>
            </a:pPr>
            <a:r>
              <a:rPr lang="en-US" sz="3200" dirty="0" smtClean="0">
                <a:latin typeface="Palatino Linotype" pitchFamily="18" charset="0"/>
              </a:rPr>
              <a:t>Copyright and user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04800"/>
            <a:ext cx="6781800" cy="6096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Terms of Use…</a:t>
            </a:r>
            <a:endParaRPr lang="en-US" sz="4400" dirty="0">
              <a:latin typeface="Palatino Linotype" pitchFamily="18" charset="0"/>
            </a:endParaRPr>
          </a:p>
        </p:txBody>
      </p:sp>
      <p:sp>
        <p:nvSpPr>
          <p:cNvPr id="3075" name="Rectangle 3"/>
          <p:cNvSpPr>
            <a:spLocks noGrp="1" noChangeArrowheads="1"/>
          </p:cNvSpPr>
          <p:nvPr>
            <p:ph idx="1"/>
          </p:nvPr>
        </p:nvSpPr>
        <p:spPr>
          <a:xfrm>
            <a:off x="457200" y="1219200"/>
            <a:ext cx="8229600" cy="5334000"/>
          </a:xfrm>
        </p:spPr>
        <p:txBody>
          <a:bodyPr/>
          <a:lstStyle/>
          <a:p>
            <a:pPr>
              <a:buClrTx/>
              <a:buNone/>
            </a:pPr>
            <a:r>
              <a:rPr lang="en-US" sz="3200" dirty="0" smtClean="0">
                <a:latin typeface="Palatino Linotype" pitchFamily="18" charset="0"/>
              </a:rPr>
              <a:t>Facebook:</a:t>
            </a:r>
          </a:p>
          <a:p>
            <a:pPr lvl="1">
              <a:buClr>
                <a:schemeClr val="bg1"/>
              </a:buClr>
              <a:buFont typeface="Arial" pitchFamily="34" charset="0"/>
              <a:buChar char="•"/>
            </a:pPr>
            <a:r>
              <a:rPr lang="en-US" sz="3200" dirty="0" smtClean="0">
                <a:latin typeface="Palatino Linotype" pitchFamily="18" charset="0"/>
              </a:rPr>
              <a:t>…you authorize and direct us to make ….you automatically grant and represent you have the right do grant…</a:t>
            </a:r>
          </a:p>
          <a:p>
            <a:pPr lvl="1">
              <a:buClr>
                <a:schemeClr val="bg1"/>
              </a:buClr>
              <a:buFont typeface="Arial" pitchFamily="34" charset="0"/>
              <a:buChar char="•"/>
            </a:pPr>
            <a:r>
              <a:rPr lang="en-US" sz="3200" dirty="0" smtClean="0">
                <a:latin typeface="Palatino Linotype" pitchFamily="18" charset="0"/>
              </a:rPr>
              <a:t>Copyright complaints</a:t>
            </a:r>
          </a:p>
          <a:p>
            <a:pPr lvl="2">
              <a:buClr>
                <a:schemeClr val="bg1"/>
              </a:buClr>
              <a:buFont typeface="Arial" pitchFamily="34" charset="0"/>
              <a:buChar char="•"/>
            </a:pPr>
            <a:r>
              <a:rPr lang="en-US" sz="3200" dirty="0" smtClean="0">
                <a:latin typeface="Palatino Linotype" pitchFamily="18" charset="0"/>
              </a:rPr>
              <a:t>Respect IP rights of others…</a:t>
            </a:r>
          </a:p>
          <a:p>
            <a:pPr lvl="2">
              <a:buClr>
                <a:schemeClr val="bg1"/>
              </a:buClr>
              <a:buFont typeface="Arial" pitchFamily="34" charset="0"/>
              <a:buChar char="•"/>
            </a:pPr>
            <a:r>
              <a:rPr lang="en-US" sz="3200" dirty="0" smtClean="0">
                <a:latin typeface="Palatino Linotype" pitchFamily="18" charset="0"/>
              </a:rPr>
              <a:t>Prohibit user’s from…violating others’ rights</a:t>
            </a:r>
          </a:p>
          <a:p>
            <a:pPr lvl="1">
              <a:buClr>
                <a:schemeClr val="bg1"/>
              </a:buClr>
              <a:buFont typeface="Arial" pitchFamily="34" charset="0"/>
              <a:buChar char="•"/>
            </a:pPr>
            <a:r>
              <a:rPr lang="en-US" sz="3200" dirty="0" smtClean="0">
                <a:latin typeface="Palatino Linotype" pitchFamily="18" charset="0"/>
              </a:rPr>
              <a:t>Notification of alleged infringement </a:t>
            </a:r>
          </a:p>
          <a:p>
            <a:pPr lvl="2"/>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76200"/>
            <a:ext cx="6781800" cy="9906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Terms of Use…</a:t>
            </a:r>
            <a:endParaRPr lang="en-US" sz="4400" dirty="0">
              <a:latin typeface="Palatino Linotype" pitchFamily="18" charset="0"/>
            </a:endParaRPr>
          </a:p>
        </p:txBody>
      </p:sp>
      <p:sp>
        <p:nvSpPr>
          <p:cNvPr id="3075" name="Rectangle 3"/>
          <p:cNvSpPr>
            <a:spLocks noGrp="1" noChangeArrowheads="1"/>
          </p:cNvSpPr>
          <p:nvPr>
            <p:ph idx="1"/>
          </p:nvPr>
        </p:nvSpPr>
        <p:spPr>
          <a:xfrm>
            <a:off x="457200" y="1219200"/>
            <a:ext cx="8229600" cy="5791200"/>
          </a:xfrm>
        </p:spPr>
        <p:txBody>
          <a:bodyPr>
            <a:normAutofit fontScale="92500"/>
          </a:bodyPr>
          <a:lstStyle/>
          <a:p>
            <a:pPr>
              <a:buNone/>
            </a:pPr>
            <a:r>
              <a:rPr lang="en-US" sz="3200" dirty="0" smtClean="0">
                <a:latin typeface="Palatino Linotype" pitchFamily="18" charset="0"/>
              </a:rPr>
              <a:t>MyFamily:</a:t>
            </a:r>
          </a:p>
          <a:p>
            <a:pPr lvl="1">
              <a:buClr>
                <a:schemeClr val="bg1"/>
              </a:buClr>
              <a:buFont typeface="Arial" pitchFamily="34" charset="0"/>
              <a:buChar char="•"/>
            </a:pPr>
            <a:r>
              <a:rPr lang="en-US" sz="3200" dirty="0" smtClean="0">
                <a:latin typeface="Palatino Linotype" pitchFamily="18" charset="0"/>
              </a:rPr>
              <a:t>…you affirm, represent and warrant…you own, or have the necessary licenses, rights, consents and permissions…</a:t>
            </a:r>
          </a:p>
          <a:p>
            <a:pPr lvl="1">
              <a:buClr>
                <a:schemeClr val="bg1"/>
              </a:buClr>
              <a:buFont typeface="Arial" pitchFamily="34" charset="0"/>
              <a:buChar char="•"/>
            </a:pPr>
            <a:r>
              <a:rPr lang="en-US" sz="3200" dirty="0" smtClean="0">
                <a:latin typeface="Palatino Linotype" pitchFamily="18" charset="0"/>
              </a:rPr>
              <a:t>Copyright management</a:t>
            </a:r>
          </a:p>
          <a:p>
            <a:pPr lvl="2">
              <a:buClr>
                <a:schemeClr val="bg1"/>
              </a:buClr>
              <a:buFont typeface="Arial" pitchFamily="34" charset="0"/>
              <a:buChar char="•"/>
            </a:pPr>
            <a:r>
              <a:rPr lang="en-US" sz="3200" dirty="0" smtClean="0">
                <a:latin typeface="Palatino Linotype" pitchFamily="18" charset="0"/>
              </a:rPr>
              <a:t>We do not control content members choose to post…</a:t>
            </a:r>
          </a:p>
          <a:p>
            <a:pPr lvl="2">
              <a:buClr>
                <a:schemeClr val="bg1"/>
              </a:buClr>
              <a:buFont typeface="Arial" pitchFamily="34" charset="0"/>
              <a:buChar char="•"/>
            </a:pPr>
            <a:r>
              <a:rPr lang="en-US" sz="3200" dirty="0" smtClean="0">
                <a:latin typeface="Palatino Linotype" pitchFamily="18" charset="0"/>
              </a:rPr>
              <a:t>You agree not to use…</a:t>
            </a:r>
          </a:p>
          <a:p>
            <a:pPr lvl="2">
              <a:buClr>
                <a:schemeClr val="bg1"/>
              </a:buClr>
              <a:buFont typeface="Arial" pitchFamily="34" charset="0"/>
              <a:buChar char="•"/>
            </a:pPr>
            <a:r>
              <a:rPr lang="en-US" sz="3200" dirty="0" smtClean="0">
                <a:latin typeface="Palatino Linotype" pitchFamily="18" charset="0"/>
              </a:rPr>
              <a:t>Terminate your account – first or repeat</a:t>
            </a:r>
          </a:p>
          <a:p>
            <a:pPr lvl="1">
              <a:buClr>
                <a:schemeClr val="bg1"/>
              </a:buClr>
              <a:buFont typeface="Arial" pitchFamily="34" charset="0"/>
              <a:buChar char="•"/>
            </a:pPr>
            <a:r>
              <a:rPr lang="en-US" sz="3200" dirty="0" smtClean="0">
                <a:latin typeface="Palatino Linotype" pitchFamily="18" charset="0"/>
              </a:rPr>
              <a:t>Notification of alleged infringement </a:t>
            </a:r>
          </a:p>
          <a:p>
            <a:pPr lvl="2"/>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76200"/>
            <a:ext cx="6781800" cy="9906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Terms of Use…</a:t>
            </a:r>
            <a:endParaRPr lang="en-US" sz="4400" dirty="0">
              <a:latin typeface="Palatino Linotype" pitchFamily="18" charset="0"/>
            </a:endParaRPr>
          </a:p>
        </p:txBody>
      </p:sp>
      <p:sp>
        <p:nvSpPr>
          <p:cNvPr id="3075" name="Rectangle 3"/>
          <p:cNvSpPr>
            <a:spLocks noGrp="1" noChangeArrowheads="1"/>
          </p:cNvSpPr>
          <p:nvPr>
            <p:ph idx="1"/>
          </p:nvPr>
        </p:nvSpPr>
        <p:spPr>
          <a:xfrm>
            <a:off x="381000" y="1143000"/>
            <a:ext cx="8229600" cy="5715000"/>
          </a:xfrm>
        </p:spPr>
        <p:txBody>
          <a:bodyPr>
            <a:normAutofit fontScale="92500" lnSpcReduction="10000"/>
          </a:bodyPr>
          <a:lstStyle/>
          <a:p>
            <a:pPr>
              <a:buNone/>
            </a:pPr>
            <a:r>
              <a:rPr lang="en-US" sz="3200" dirty="0" smtClean="0">
                <a:latin typeface="Palatino Linotype" pitchFamily="18" charset="0"/>
              </a:rPr>
              <a:t>MySpace:</a:t>
            </a:r>
          </a:p>
          <a:p>
            <a:pPr lvl="1">
              <a:buClr>
                <a:schemeClr val="bg1"/>
              </a:buClr>
              <a:buFont typeface="Arial" pitchFamily="34" charset="0"/>
              <a:buChar char="•"/>
            </a:pPr>
            <a:r>
              <a:rPr lang="en-US" sz="3200" dirty="0" smtClean="0">
                <a:latin typeface="Palatino Linotype" pitchFamily="18" charset="0"/>
              </a:rPr>
              <a:t>…you affirm, represent and warrant…you own, or have the necessary licenses, rights, consents and permissions…</a:t>
            </a:r>
          </a:p>
          <a:p>
            <a:pPr lvl="1">
              <a:buClr>
                <a:schemeClr val="bg1"/>
              </a:buClr>
            </a:pPr>
            <a:endParaRPr lang="en-US" sz="3200" dirty="0" smtClean="0">
              <a:latin typeface="Palatino Linotype" pitchFamily="18" charset="0"/>
            </a:endParaRPr>
          </a:p>
          <a:p>
            <a:pPr lvl="1">
              <a:buClr>
                <a:schemeClr val="bg1"/>
              </a:buClr>
              <a:buFont typeface="Arial" pitchFamily="34" charset="0"/>
              <a:buChar char="•"/>
            </a:pPr>
            <a:r>
              <a:rPr lang="en-US" sz="3200" dirty="0" smtClean="0">
                <a:latin typeface="Palatino Linotype" pitchFamily="18" charset="0"/>
              </a:rPr>
              <a:t>Copyright management</a:t>
            </a:r>
          </a:p>
          <a:p>
            <a:pPr lvl="2">
              <a:buClr>
                <a:schemeClr val="bg1"/>
              </a:buClr>
              <a:buFont typeface="Arial" pitchFamily="34" charset="0"/>
              <a:buChar char="•"/>
            </a:pPr>
            <a:r>
              <a:rPr lang="en-US" sz="3200" dirty="0" smtClean="0">
                <a:latin typeface="Palatino Linotype" pitchFamily="18" charset="0"/>
              </a:rPr>
              <a:t>We do not control content members choose to post…</a:t>
            </a:r>
          </a:p>
          <a:p>
            <a:pPr lvl="2">
              <a:buClr>
                <a:schemeClr val="bg1"/>
              </a:buClr>
              <a:buFont typeface="Arial" pitchFamily="34" charset="0"/>
              <a:buChar char="•"/>
            </a:pPr>
            <a:r>
              <a:rPr lang="en-US" sz="3200" dirty="0" smtClean="0">
                <a:latin typeface="Palatino Linotype" pitchFamily="18" charset="0"/>
              </a:rPr>
              <a:t>You agree not to use…</a:t>
            </a:r>
          </a:p>
          <a:p>
            <a:pPr lvl="2">
              <a:buClr>
                <a:schemeClr val="bg1"/>
              </a:buClr>
              <a:buFont typeface="Arial" pitchFamily="34" charset="0"/>
              <a:buChar char="•"/>
            </a:pPr>
            <a:r>
              <a:rPr lang="en-US" sz="3200" dirty="0" smtClean="0">
                <a:latin typeface="Palatino Linotype" pitchFamily="18" charset="0"/>
              </a:rPr>
              <a:t>Terminate your account – first or repeat</a:t>
            </a:r>
          </a:p>
          <a:p>
            <a:pPr lvl="1">
              <a:buClr>
                <a:schemeClr val="bg1"/>
              </a:buClr>
              <a:buFont typeface="Arial" pitchFamily="34" charset="0"/>
              <a:buChar char="•"/>
            </a:pPr>
            <a:r>
              <a:rPr lang="en-US" sz="3200" dirty="0" smtClean="0">
                <a:latin typeface="Palatino Linotype" pitchFamily="18" charset="0"/>
              </a:rPr>
              <a:t>Notification of alleged infringement </a:t>
            </a:r>
          </a:p>
          <a:p>
            <a:pPr lvl="2"/>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76200"/>
            <a:ext cx="6781800" cy="9906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Terms of Use…</a:t>
            </a:r>
            <a:endParaRPr lang="en-US" sz="4400" dirty="0">
              <a:latin typeface="Palatino Linotype" pitchFamily="18" charset="0"/>
            </a:endParaRPr>
          </a:p>
        </p:txBody>
      </p:sp>
      <p:sp>
        <p:nvSpPr>
          <p:cNvPr id="3075" name="Rectangle 3"/>
          <p:cNvSpPr>
            <a:spLocks noGrp="1" noChangeArrowheads="1"/>
          </p:cNvSpPr>
          <p:nvPr>
            <p:ph idx="1"/>
          </p:nvPr>
        </p:nvSpPr>
        <p:spPr>
          <a:xfrm>
            <a:off x="381000" y="1143000"/>
            <a:ext cx="8534400" cy="5715000"/>
          </a:xfrm>
        </p:spPr>
        <p:txBody>
          <a:bodyPr>
            <a:normAutofit/>
          </a:bodyPr>
          <a:lstStyle/>
          <a:p>
            <a:pPr>
              <a:buNone/>
            </a:pPr>
            <a:r>
              <a:rPr lang="en-US" sz="3200" dirty="0" smtClean="0">
                <a:latin typeface="Palatino Linotype" pitchFamily="18" charset="0"/>
              </a:rPr>
              <a:t>YouTube:</a:t>
            </a:r>
          </a:p>
          <a:p>
            <a:pPr lvl="1">
              <a:buClr>
                <a:schemeClr val="bg1"/>
              </a:buClr>
              <a:buFont typeface="Arial" pitchFamily="34" charset="0"/>
              <a:buChar char="•"/>
            </a:pPr>
            <a:r>
              <a:rPr lang="en-US" sz="3200" dirty="0" smtClean="0">
                <a:latin typeface="Palatino Linotype" pitchFamily="18" charset="0"/>
              </a:rPr>
              <a:t>…User submissions..you affirm… you own or have the necessary rights, consents and permissions</a:t>
            </a:r>
          </a:p>
          <a:p>
            <a:pPr lvl="1">
              <a:buClr>
                <a:schemeClr val="bg1"/>
              </a:buClr>
              <a:buFont typeface="Arial" pitchFamily="34" charset="0"/>
              <a:buChar char="•"/>
            </a:pPr>
            <a:r>
              <a:rPr lang="en-US" sz="3200" dirty="0" smtClean="0">
                <a:latin typeface="Palatino Linotype" pitchFamily="18" charset="0"/>
              </a:rPr>
              <a:t>…you hereby grant… a worldwide, sublicenseable and transferable license to use, reproduce, distribute, prepare derivative works, display and perform...</a:t>
            </a:r>
          </a:p>
          <a:p>
            <a:pPr lvl="1">
              <a:buClr>
                <a:schemeClr val="bg1"/>
              </a:buClr>
              <a:buFont typeface="Arial" pitchFamily="34" charset="0"/>
              <a:buChar char="•"/>
            </a:pPr>
            <a:r>
              <a:rPr lang="en-US" sz="3200" dirty="0" smtClean="0">
                <a:latin typeface="Palatino Linotype" pitchFamily="18" charset="0"/>
              </a:rPr>
              <a:t>Notification of alleged infringement </a:t>
            </a:r>
          </a:p>
          <a:p>
            <a:pPr lvl="1">
              <a:buClr>
                <a:schemeClr val="bg1"/>
              </a:buClr>
              <a:buNone/>
            </a:pPr>
            <a:endParaRPr lang="en-US" sz="3200" dirty="0" smtClean="0">
              <a:latin typeface="Palatino Linotype" pitchFamily="18" charset="0"/>
            </a:endParaRPr>
          </a:p>
          <a:p>
            <a:pPr lvl="1">
              <a:buClr>
                <a:schemeClr val="bg1"/>
              </a:buClr>
              <a:buFont typeface="Arial" pitchFamily="34" charset="0"/>
              <a:buChar char="•"/>
            </a:pPr>
            <a:endParaRPr lang="en-US" sz="3200" dirty="0" smtClean="0">
              <a:latin typeface="Palatino Linotype" pitchFamily="18" charset="0"/>
            </a:endParaRPr>
          </a:p>
          <a:p>
            <a:pPr lvl="1">
              <a:buClr>
                <a:schemeClr val="bg1"/>
              </a:buClr>
              <a:buFont typeface="Arial" pitchFamily="34" charset="0"/>
              <a:buChar char="•"/>
            </a:pP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152400"/>
            <a:ext cx="6781800" cy="1066800"/>
          </a:xfrm>
        </p:spPr>
        <p:txBody>
          <a:bodyPr/>
          <a:lstStyle/>
          <a:p>
            <a:r>
              <a:rPr lang="en-US" sz="4000" dirty="0" smtClean="0">
                <a:latin typeface="Palatino Linotype" pitchFamily="18" charset="0"/>
              </a:rPr>
              <a:t> Liability…</a:t>
            </a:r>
            <a:endParaRPr lang="en-US" sz="4000" dirty="0">
              <a:latin typeface="Palatino Linotype" pitchFamily="18" charset="0"/>
            </a:endParaRPr>
          </a:p>
        </p:txBody>
      </p:sp>
      <p:sp>
        <p:nvSpPr>
          <p:cNvPr id="3075" name="Rectangle 3"/>
          <p:cNvSpPr>
            <a:spLocks noGrp="1" noChangeArrowheads="1"/>
          </p:cNvSpPr>
          <p:nvPr>
            <p:ph idx="1"/>
          </p:nvPr>
        </p:nvSpPr>
        <p:spPr/>
        <p:txBody>
          <a:bodyPr/>
          <a:lstStyle/>
          <a:p>
            <a:pPr>
              <a:buClrTx/>
              <a:buNone/>
            </a:pPr>
            <a:r>
              <a:rPr lang="en-US" sz="3200" dirty="0" smtClean="0">
                <a:latin typeface="Palatino Linotype" pitchFamily="18" charset="0"/>
              </a:rPr>
              <a:t>Individual liability</a:t>
            </a:r>
          </a:p>
          <a:p>
            <a:pPr marL="1143000" lvl="1" indent="-742950">
              <a:buClrTx/>
              <a:buFont typeface="Arial" pitchFamily="34" charset="0"/>
              <a:buChar char="•"/>
            </a:pPr>
            <a:r>
              <a:rPr lang="en-US" sz="3200" dirty="0" smtClean="0">
                <a:latin typeface="Palatino Linotype" pitchFamily="18" charset="0"/>
              </a:rPr>
              <a:t>Direct copyright infringement</a:t>
            </a:r>
          </a:p>
          <a:p>
            <a:pPr marL="1143000" lvl="1" indent="-742950">
              <a:buClrTx/>
              <a:buFont typeface="Arial" pitchFamily="34" charset="0"/>
              <a:buChar char="•"/>
            </a:pPr>
            <a:r>
              <a:rPr lang="en-US" sz="3200" dirty="0" smtClean="0">
                <a:latin typeface="Palatino Linotype" pitchFamily="18" charset="0"/>
              </a:rPr>
              <a:t>Individual disregards institutional policy— “on their own”</a:t>
            </a:r>
          </a:p>
          <a:p>
            <a:pPr marL="742950" indent="-742950">
              <a:buClrTx/>
              <a:buNone/>
            </a:pPr>
            <a:r>
              <a:rPr lang="en-US" sz="3200" dirty="0" smtClean="0">
                <a:latin typeface="Palatino Linotype" pitchFamily="18" charset="0"/>
              </a:rPr>
              <a:t>Institutional Liability</a:t>
            </a:r>
          </a:p>
          <a:p>
            <a:pPr marL="1143000" lvl="1" indent="-742950">
              <a:buClrTx/>
              <a:buFont typeface="Arial" pitchFamily="34" charset="0"/>
              <a:buChar char="•"/>
            </a:pPr>
            <a:r>
              <a:rPr lang="en-US" sz="3200" dirty="0" smtClean="0">
                <a:latin typeface="Palatino Linotype" pitchFamily="18" charset="0"/>
              </a:rPr>
              <a:t>Vicarious infringement</a:t>
            </a:r>
          </a:p>
          <a:p>
            <a:pPr marL="1143000" lvl="1" indent="-742950">
              <a:buClrTx/>
              <a:buFont typeface="Arial" pitchFamily="34" charset="0"/>
              <a:buChar char="•"/>
            </a:pPr>
            <a:r>
              <a:rPr lang="en-US" sz="3200" dirty="0" smtClean="0">
                <a:latin typeface="Palatino Linotype" pitchFamily="18" charset="0"/>
              </a:rPr>
              <a:t>Contributory infringement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152400" y="-76200"/>
            <a:ext cx="6781800" cy="1066800"/>
          </a:xfrm>
        </p:spPr>
        <p:txBody>
          <a:bodyPr/>
          <a:lstStyle/>
          <a:p>
            <a:r>
              <a:rPr lang="en-US" sz="4000" dirty="0" smtClean="0">
                <a:latin typeface="Palatino Linotype" pitchFamily="18" charset="0"/>
              </a:rPr>
              <a:t>Possibilities….</a:t>
            </a:r>
            <a:endParaRPr lang="en-US" sz="4000" dirty="0">
              <a:latin typeface="Palatino Linotype" pitchFamily="18" charset="0"/>
            </a:endParaRPr>
          </a:p>
        </p:txBody>
      </p:sp>
      <p:sp>
        <p:nvSpPr>
          <p:cNvPr id="16392" name="Rectangle 8"/>
          <p:cNvSpPr>
            <a:spLocks noGrp="1" noChangeArrowheads="1"/>
          </p:cNvSpPr>
          <p:nvPr>
            <p:ph type="body" sz="half" idx="1"/>
          </p:nvPr>
        </p:nvSpPr>
        <p:spPr>
          <a:xfrm>
            <a:off x="457200" y="1219200"/>
            <a:ext cx="4037013" cy="4724400"/>
          </a:xfrm>
        </p:spPr>
        <p:txBody>
          <a:bodyPr/>
          <a:lstStyle/>
          <a:p>
            <a:pPr>
              <a:buNone/>
            </a:pPr>
            <a:endParaRPr lang="en-US" dirty="0"/>
          </a:p>
        </p:txBody>
      </p:sp>
      <p:pic>
        <p:nvPicPr>
          <p:cNvPr id="5" name="ClipArt Placeholder 4" descr="http://blog.lib.umn.edu/mart1711/architecture/081105-seattle-skyline.jpg"/>
          <p:cNvPicPr>
            <a:picLocks noGrp="1" noChangeAspect="1" noChangeArrowheads="1"/>
          </p:cNvPicPr>
          <p:nvPr>
            <p:ph type="clipArt" sz="half" idx="2"/>
          </p:nvPr>
        </p:nvPicPr>
        <p:blipFill>
          <a:blip r:embed="rId3"/>
          <a:srcRect/>
          <a:stretch>
            <a:fillRect/>
          </a:stretch>
        </p:blipFill>
        <p:spPr bwMode="auto">
          <a:xfrm>
            <a:off x="4267200" y="2590800"/>
            <a:ext cx="4343400" cy="3962400"/>
          </a:xfrm>
          <a:prstGeom prst="rect">
            <a:avLst/>
          </a:prstGeom>
          <a:noFill/>
        </p:spPr>
      </p:pic>
      <p:pic>
        <p:nvPicPr>
          <p:cNvPr id="65540" name="Picture 4" descr="http://www.edwardshr.com/Toyko2.jpg"/>
          <p:cNvPicPr>
            <a:picLocks noGrp="1" noChangeAspect="1" noChangeArrowheads="1"/>
          </p:cNvPicPr>
          <p:nvPr>
            <p:ph type="clipArt" sz="half" idx="2"/>
          </p:nvPr>
        </p:nvPicPr>
        <p:blipFill>
          <a:blip r:embed="rId4"/>
          <a:srcRect/>
          <a:stretch>
            <a:fillRect/>
          </a:stretch>
        </p:blipFill>
        <p:spPr bwMode="auto">
          <a:xfrm>
            <a:off x="4191000" y="1066800"/>
            <a:ext cx="4953000" cy="3733800"/>
          </a:xfrm>
          <a:prstGeom prst="rect">
            <a:avLst/>
          </a:prstGeom>
          <a:noFill/>
        </p:spPr>
      </p:pic>
      <p:pic>
        <p:nvPicPr>
          <p:cNvPr id="65542" name="Picture 6" descr="http://www.teslasociety.com/pictures/manhattan2.jpg"/>
          <p:cNvPicPr>
            <a:picLocks noChangeAspect="1" noChangeArrowheads="1"/>
          </p:cNvPicPr>
          <p:nvPr/>
        </p:nvPicPr>
        <p:blipFill>
          <a:blip r:embed="rId5"/>
          <a:srcRect/>
          <a:stretch>
            <a:fillRect/>
          </a:stretch>
        </p:blipFill>
        <p:spPr bwMode="auto">
          <a:xfrm>
            <a:off x="-457200" y="1066800"/>
            <a:ext cx="4762500" cy="2895600"/>
          </a:xfrm>
          <a:prstGeom prst="rect">
            <a:avLst/>
          </a:prstGeom>
          <a:noFill/>
        </p:spPr>
      </p:pic>
      <p:pic>
        <p:nvPicPr>
          <p:cNvPr id="65546" name="Picture 10" descr="http://dance.unlv.edu/danphotosforweb/seoul1.jpg"/>
          <p:cNvPicPr>
            <a:picLocks noChangeAspect="1" noChangeArrowheads="1"/>
          </p:cNvPicPr>
          <p:nvPr/>
        </p:nvPicPr>
        <p:blipFill>
          <a:blip r:embed="rId6"/>
          <a:srcRect/>
          <a:stretch>
            <a:fillRect/>
          </a:stretch>
        </p:blipFill>
        <p:spPr bwMode="auto">
          <a:xfrm>
            <a:off x="609600" y="3810000"/>
            <a:ext cx="5715000" cy="44386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6781800" cy="762000"/>
          </a:xfrm>
        </p:spPr>
        <p:txBody>
          <a:bodyPr/>
          <a:lstStyle/>
          <a:p>
            <a:r>
              <a:rPr lang="en-US" sz="4000" dirty="0" smtClean="0">
                <a:latin typeface="Palatino Linotype" pitchFamily="18" charset="0"/>
              </a:rPr>
              <a:t>Institutional Liability</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a:buNone/>
            </a:pPr>
            <a:endParaRPr lang="en-US" dirty="0" smtClean="0"/>
          </a:p>
          <a:p>
            <a:pPr>
              <a:buNone/>
            </a:pPr>
            <a:r>
              <a:rPr lang="en-US" sz="3200" dirty="0" smtClean="0">
                <a:latin typeface="Palatino Linotype" pitchFamily="18" charset="0"/>
              </a:rPr>
              <a:t>Activities as a Service Provider</a:t>
            </a:r>
          </a:p>
          <a:p>
            <a:pPr>
              <a:buNone/>
            </a:pPr>
            <a:r>
              <a:rPr lang="en-US" sz="3200" dirty="0" smtClean="0">
                <a:latin typeface="Palatino Linotype" pitchFamily="18" charset="0"/>
              </a:rPr>
              <a:t>…provider's transmitting, routing, or providing connections for, material through a system or network controlled or operated by or for the service provider, or by reason of the intermediate and transient storage of that material in the course of such transmitting, routing, or providing connections, …</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6781800" cy="762000"/>
          </a:xfrm>
        </p:spPr>
        <p:txBody>
          <a:bodyPr/>
          <a:lstStyle/>
          <a:p>
            <a:r>
              <a:rPr lang="en-US" sz="4000" dirty="0" smtClean="0">
                <a:latin typeface="Palatino Linotype" pitchFamily="18" charset="0"/>
              </a:rPr>
              <a:t>Institutional Liability</a:t>
            </a:r>
            <a:endParaRPr lang="en-US" sz="4000" dirty="0">
              <a:latin typeface="Palatino Linotype" pitchFamily="18" charset="0"/>
            </a:endParaRPr>
          </a:p>
        </p:txBody>
      </p:sp>
      <p:sp>
        <p:nvSpPr>
          <p:cNvPr id="3075" name="Rectangle 3"/>
          <p:cNvSpPr>
            <a:spLocks noGrp="1" noChangeArrowheads="1"/>
          </p:cNvSpPr>
          <p:nvPr>
            <p:ph idx="1"/>
          </p:nvPr>
        </p:nvSpPr>
        <p:spPr>
          <a:xfrm>
            <a:off x="228600" y="1219200"/>
            <a:ext cx="8915400" cy="5638800"/>
          </a:xfrm>
        </p:spPr>
        <p:txBody>
          <a:bodyPr>
            <a:normAutofit/>
          </a:bodyPr>
          <a:lstStyle/>
          <a:p>
            <a:pPr>
              <a:buClr>
                <a:schemeClr val="bg1"/>
              </a:buClr>
              <a:buNone/>
            </a:pPr>
            <a:r>
              <a:rPr lang="en-US" sz="3200" dirty="0" smtClean="0">
                <a:latin typeface="Palatino Linotype" pitchFamily="18" charset="0"/>
              </a:rPr>
              <a:t>As a Service Provider…</a:t>
            </a:r>
          </a:p>
          <a:p>
            <a:pPr>
              <a:buClr>
                <a:schemeClr val="bg1"/>
              </a:buClr>
              <a:buNone/>
            </a:pPr>
            <a:r>
              <a:rPr lang="en-US" sz="3200" dirty="0" smtClean="0">
                <a:latin typeface="Palatino Linotype" pitchFamily="18" charset="0"/>
              </a:rPr>
              <a:t>Transmission…</a:t>
            </a:r>
          </a:p>
          <a:p>
            <a:pPr marL="971550" lvl="1" indent="-514350">
              <a:buClr>
                <a:schemeClr val="bg1"/>
              </a:buClr>
              <a:buFont typeface="+mj-lt"/>
              <a:buAutoNum type="arabicPeriod"/>
            </a:pPr>
            <a:r>
              <a:rPr lang="en-US" sz="3200" dirty="0" smtClean="0">
                <a:latin typeface="Palatino Linotype" pitchFamily="18" charset="0"/>
              </a:rPr>
              <a:t>Initiated by person other than SP</a:t>
            </a:r>
          </a:p>
          <a:p>
            <a:pPr marL="971550" lvl="1" indent="-514350">
              <a:buClr>
                <a:schemeClr val="bg1"/>
              </a:buClr>
              <a:buFont typeface="+mj-lt"/>
              <a:buAutoNum type="arabicPeriod"/>
            </a:pPr>
            <a:r>
              <a:rPr lang="en-US" sz="3200" dirty="0" smtClean="0">
                <a:latin typeface="Palatino Linotype" pitchFamily="18" charset="0"/>
              </a:rPr>
              <a:t>…carried out through technical process without selection of the material by SP</a:t>
            </a:r>
          </a:p>
          <a:p>
            <a:pPr marL="971550" lvl="1" indent="-514350">
              <a:buClr>
                <a:schemeClr val="bg1"/>
              </a:buClr>
              <a:buNone/>
            </a:pPr>
            <a:r>
              <a:rPr lang="en-US" sz="3200" dirty="0" smtClean="0">
                <a:latin typeface="Palatino Linotype" pitchFamily="18" charset="0"/>
              </a:rPr>
              <a:t>3.  	SP does not select recipients…</a:t>
            </a:r>
          </a:p>
          <a:p>
            <a:pPr marL="971550" lvl="1" indent="-514350">
              <a:buClr>
                <a:schemeClr val="bg1"/>
              </a:buClr>
              <a:buAutoNum type="arabicPeriod" startAt="4"/>
            </a:pPr>
            <a:r>
              <a:rPr lang="en-US" sz="3200" dirty="0" smtClean="0">
                <a:latin typeface="Palatino Linotype" pitchFamily="18" charset="0"/>
              </a:rPr>
              <a:t>… stored and accessed only for recipients and no longer than reasonably necessary</a:t>
            </a:r>
          </a:p>
          <a:p>
            <a:pPr marL="971550" lvl="1" indent="-514350">
              <a:buClr>
                <a:schemeClr val="bg1"/>
              </a:buClr>
              <a:buAutoNum type="arabicPeriod" startAt="4"/>
            </a:pPr>
            <a:r>
              <a:rPr lang="en-US" sz="3200" dirty="0" smtClean="0">
                <a:latin typeface="Palatino Linotype" pitchFamily="18" charset="0"/>
              </a:rPr>
              <a:t>Content is transmitted without modification to its content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6781800" cy="762000"/>
          </a:xfrm>
        </p:spPr>
        <p:txBody>
          <a:bodyPr/>
          <a:lstStyle/>
          <a:p>
            <a:r>
              <a:rPr lang="en-US" sz="4000" dirty="0" smtClean="0">
                <a:latin typeface="Palatino Linotype" pitchFamily="18" charset="0"/>
              </a:rPr>
              <a:t>Educational Institution…</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normAutofit/>
          </a:bodyPr>
          <a:lstStyle/>
          <a:p>
            <a:pPr>
              <a:buClr>
                <a:schemeClr val="bg1"/>
              </a:buClr>
              <a:buNone/>
            </a:pPr>
            <a:r>
              <a:rPr lang="en-US" sz="3200" dirty="0" smtClean="0">
                <a:latin typeface="Palatino Linotype" pitchFamily="18" charset="0"/>
              </a:rPr>
              <a:t>As a Service Provider…</a:t>
            </a:r>
          </a:p>
          <a:p>
            <a:pPr>
              <a:buClr>
                <a:schemeClr val="bg1"/>
              </a:buClr>
              <a:buNone/>
            </a:pPr>
            <a:endParaRPr lang="en-US" sz="3200" dirty="0" smtClean="0">
              <a:latin typeface="Palatino Linotype" pitchFamily="18" charset="0"/>
            </a:endParaRPr>
          </a:p>
          <a:p>
            <a:pPr>
              <a:buClr>
                <a:schemeClr val="bg1"/>
              </a:buClr>
              <a:buNone/>
            </a:pPr>
            <a:r>
              <a:rPr lang="en-US" sz="3200" dirty="0" smtClean="0">
                <a:latin typeface="Palatino Linotype" pitchFamily="18" charset="0"/>
              </a:rPr>
              <a:t>Faculty or graduate student performing a research function, if…</a:t>
            </a:r>
          </a:p>
          <a:p>
            <a:pPr>
              <a:buClr>
                <a:schemeClr val="bg1"/>
              </a:buClr>
              <a:buFont typeface="Arial" pitchFamily="34" charset="0"/>
              <a:buChar char="•"/>
            </a:pPr>
            <a:r>
              <a:rPr lang="en-US" sz="3200" dirty="0" smtClean="0">
                <a:latin typeface="Palatino Linotype" pitchFamily="18" charset="0"/>
              </a:rPr>
              <a:t>Not required nor recommended course materials</a:t>
            </a:r>
          </a:p>
          <a:p>
            <a:pPr>
              <a:buClr>
                <a:schemeClr val="bg1"/>
              </a:buClr>
              <a:buFont typeface="Arial" pitchFamily="34" charset="0"/>
              <a:buChar char="•"/>
            </a:pPr>
            <a:r>
              <a:rPr lang="en-US" sz="3200" dirty="0" smtClean="0">
                <a:latin typeface="Palatino Linotype" pitchFamily="18" charset="0"/>
              </a:rPr>
              <a:t>Institution has not received more than 2 notices within a 3 year period…</a:t>
            </a:r>
          </a:p>
          <a:p>
            <a:pPr>
              <a:buClr>
                <a:schemeClr val="bg1"/>
              </a:buClr>
              <a:buFont typeface="Arial" pitchFamily="34" charset="0"/>
              <a:buChar char="•"/>
            </a:pPr>
            <a:endParaRPr lang="en-US" sz="3200" dirty="0" smtClean="0">
              <a:latin typeface="Palatino Linotype" pitchFamily="18" charset="0"/>
            </a:endParaRPr>
          </a:p>
          <a:p>
            <a:pPr>
              <a:buClr>
                <a:schemeClr val="bg1"/>
              </a:buClr>
              <a:buNone/>
            </a:pPr>
            <a:endParaRPr lang="en-US" sz="3200" dirty="0" smtClean="0">
              <a:latin typeface="Palatino Linotyp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6781800" cy="762000"/>
          </a:xfrm>
        </p:spPr>
        <p:txBody>
          <a:bodyPr/>
          <a:lstStyle/>
          <a:p>
            <a:r>
              <a:rPr lang="en-US" sz="4000" dirty="0" smtClean="0">
                <a:latin typeface="Palatino Linotype" pitchFamily="18" charset="0"/>
              </a:rPr>
              <a:t>Educational Institution…</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normAutofit/>
          </a:bodyPr>
          <a:lstStyle/>
          <a:p>
            <a:pPr>
              <a:buClr>
                <a:schemeClr val="bg1"/>
              </a:buClr>
              <a:buNone/>
            </a:pPr>
            <a:r>
              <a:rPr lang="en-US" sz="3200" dirty="0" smtClean="0">
                <a:latin typeface="Palatino Linotype" pitchFamily="18" charset="0"/>
              </a:rPr>
              <a:t>As a Service Provider…</a:t>
            </a:r>
          </a:p>
          <a:p>
            <a:pPr>
              <a:buClr>
                <a:schemeClr val="bg1"/>
              </a:buClr>
              <a:buNone/>
            </a:pPr>
            <a:endParaRPr lang="en-US" sz="3200" dirty="0" smtClean="0">
              <a:latin typeface="Palatino Linotype" pitchFamily="18" charset="0"/>
            </a:endParaRPr>
          </a:p>
          <a:p>
            <a:pPr>
              <a:buClr>
                <a:schemeClr val="bg1"/>
              </a:buClr>
              <a:buFont typeface="Arial" pitchFamily="34" charset="0"/>
              <a:buChar char="•"/>
            </a:pPr>
            <a:r>
              <a:rPr lang="en-US" sz="3200" dirty="0" smtClean="0">
                <a:latin typeface="Palatino Linotype" pitchFamily="18" charset="0"/>
              </a:rPr>
              <a:t>Designated an agent to receive claimed infringement notifications</a:t>
            </a:r>
          </a:p>
          <a:p>
            <a:pPr>
              <a:buClr>
                <a:schemeClr val="bg1"/>
              </a:buClr>
              <a:buFont typeface="Arial" pitchFamily="34" charset="0"/>
              <a:buChar char="•"/>
            </a:pPr>
            <a:r>
              <a:rPr lang="en-US" sz="3200" dirty="0" smtClean="0">
                <a:latin typeface="Palatino Linotype" pitchFamily="18" charset="0"/>
              </a:rPr>
              <a:t>Provides to all users informational materials that describe and promote compliance with U.S. Copyright laws…</a:t>
            </a:r>
          </a:p>
          <a:p>
            <a:pPr>
              <a:buClr>
                <a:schemeClr val="bg1"/>
              </a:buClr>
              <a:buNone/>
            </a:pPr>
            <a:endParaRPr lang="en-US" sz="3200" dirty="0" smtClean="0">
              <a:latin typeface="Palatino Linotype" pitchFamily="18" charset="0"/>
            </a:endParaRPr>
          </a:p>
          <a:p>
            <a:pPr lvl="1">
              <a:buClr>
                <a:schemeClr val="bg1"/>
              </a:buClr>
              <a:buFont typeface="Arial" pitchFamily="34" charset="0"/>
              <a:buChar char="•"/>
            </a:pPr>
            <a:endParaRPr lang="en-US" sz="3000" dirty="0" smtClean="0">
              <a:latin typeface="Palatino Linotype" pitchFamily="18" charset="0"/>
            </a:endParaRPr>
          </a:p>
          <a:p>
            <a:pPr>
              <a:buClr>
                <a:schemeClr val="bg1"/>
              </a:buClr>
              <a:buNone/>
            </a:pPr>
            <a:endParaRPr lang="en-US" sz="3200" dirty="0" smtClean="0">
              <a:latin typeface="Palatino Linotyp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dirty="0" smtClean="0">
                <a:latin typeface="Palatino Linotype" pitchFamily="18" charset="0"/>
              </a:rPr>
              <a:t>Reminder…</a:t>
            </a:r>
            <a:endParaRPr lang="en-US" sz="4000" dirty="0">
              <a:latin typeface="Palatino Linotype" pitchFamily="18" charset="0"/>
            </a:endParaRPr>
          </a:p>
        </p:txBody>
      </p:sp>
      <p:sp>
        <p:nvSpPr>
          <p:cNvPr id="3075" name="Rectangle 3"/>
          <p:cNvSpPr>
            <a:spLocks noGrp="1" noChangeArrowheads="1"/>
          </p:cNvSpPr>
          <p:nvPr>
            <p:ph idx="1"/>
          </p:nvPr>
        </p:nvSpPr>
        <p:spPr/>
        <p:txBody>
          <a:bodyPr/>
          <a:lstStyle/>
          <a:p>
            <a:pPr>
              <a:buNone/>
            </a:pPr>
            <a:r>
              <a:rPr lang="en-US" dirty="0" smtClean="0">
                <a:latin typeface="Palatino Linotype" pitchFamily="18" charset="0"/>
              </a:rPr>
              <a:t>YouTube  Broadcast Yourself™</a:t>
            </a:r>
          </a:p>
          <a:p>
            <a:pPr>
              <a:buNone/>
            </a:pPr>
            <a:r>
              <a:rPr lang="en-US" dirty="0" smtClean="0">
                <a:latin typeface="Palatino Linotype" pitchFamily="18" charset="0"/>
              </a:rPr>
              <a:t>…. wants to share a video with you</a:t>
            </a:r>
          </a:p>
          <a:p>
            <a:pPr>
              <a:buNone/>
            </a:pPr>
            <a:endParaRPr lang="en-US" dirty="0" smtClean="0">
              <a:latin typeface="Palatino Linotype" pitchFamily="18" charset="0"/>
            </a:endParaRPr>
          </a:p>
          <a:p>
            <a:pPr>
              <a:buNone/>
            </a:pPr>
            <a:r>
              <a:rPr lang="en-US" dirty="0" smtClean="0">
                <a:latin typeface="Palatino Linotype" pitchFamily="18" charset="0"/>
              </a:rPr>
              <a:t>Play YouTube Video: Ron in D.C. </a:t>
            </a:r>
          </a:p>
          <a:p>
            <a:pPr>
              <a:buNone/>
            </a:pPr>
            <a:r>
              <a:rPr lang="en-US" dirty="0" smtClean="0">
                <a:latin typeface="Palatino Linotype" pitchFamily="18" charset="0"/>
                <a:hlinkClick r:id="rId3"/>
              </a:rPr>
              <a:t>http://www.youtube.com/watch?v=rr9SQ4qkMMk&amp;feature=email</a:t>
            </a:r>
            <a:endParaRPr lang="en-US" dirty="0" smtClean="0">
              <a:latin typeface="Palatino Linotype" pitchFamily="18" charset="0"/>
            </a:endParaRPr>
          </a:p>
          <a:p>
            <a:pPr>
              <a:buNone/>
            </a:pPr>
            <a:endParaRPr lang="en-US" dirty="0" smtClean="0">
              <a:latin typeface="Palatino Linotype" pitchFamily="18" charset="0"/>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6781800" cy="10668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Student Response…</a:t>
            </a:r>
            <a:endParaRPr lang="en-US" sz="4400" dirty="0">
              <a:latin typeface="Palatino Linotype" pitchFamily="18" charset="0"/>
            </a:endParaRPr>
          </a:p>
        </p:txBody>
      </p:sp>
      <p:sp>
        <p:nvSpPr>
          <p:cNvPr id="3075" name="Rectangle 3"/>
          <p:cNvSpPr>
            <a:spLocks noGrp="1" noChangeArrowheads="1"/>
          </p:cNvSpPr>
          <p:nvPr>
            <p:ph idx="1"/>
          </p:nvPr>
        </p:nvSpPr>
        <p:spPr>
          <a:xfrm>
            <a:off x="228600" y="1219200"/>
            <a:ext cx="8915400" cy="6019800"/>
          </a:xfrm>
        </p:spPr>
        <p:txBody>
          <a:bodyPr>
            <a:normAutofit fontScale="25000" lnSpcReduction="20000"/>
          </a:bodyPr>
          <a:lstStyle/>
          <a:p>
            <a:pPr>
              <a:buNone/>
            </a:pPr>
            <a:r>
              <a:rPr lang="en-US" sz="11200" dirty="0" smtClean="0">
                <a:latin typeface="Palatino Linotype" pitchFamily="18" charset="0"/>
              </a:rPr>
              <a:t>University Student Advisory </a:t>
            </a:r>
            <a:r>
              <a:rPr lang="en-US" sz="11200" dirty="0" smtClean="0">
                <a:latin typeface="Palatino Linotype" pitchFamily="18" charset="0"/>
              </a:rPr>
              <a:t>Council (SAC)</a:t>
            </a:r>
          </a:p>
          <a:p>
            <a:pPr>
              <a:buNone/>
            </a:pPr>
            <a:r>
              <a:rPr lang="en-US" sz="11200" dirty="0" smtClean="0">
                <a:latin typeface="Palatino Linotype" pitchFamily="18" charset="0"/>
              </a:rPr>
              <a:t>35 </a:t>
            </a:r>
            <a:r>
              <a:rPr lang="en-US" sz="11200" dirty="0" smtClean="0">
                <a:latin typeface="Palatino Linotype" pitchFamily="18" charset="0"/>
              </a:rPr>
              <a:t>Members</a:t>
            </a:r>
          </a:p>
          <a:p>
            <a:pPr>
              <a:buNone/>
            </a:pPr>
            <a:endParaRPr lang="en-US" sz="11200" dirty="0" smtClean="0">
              <a:latin typeface="Palatino Linotype" pitchFamily="18" charset="0"/>
            </a:endParaRPr>
          </a:p>
          <a:p>
            <a:pPr>
              <a:buNone/>
            </a:pPr>
            <a:r>
              <a:rPr lang="en-US" sz="11200" dirty="0" smtClean="0">
                <a:latin typeface="Palatino Linotype" pitchFamily="18" charset="0"/>
              </a:rPr>
              <a:t>I. Understanding of Copyright Law, policy and practice</a:t>
            </a:r>
          </a:p>
          <a:p>
            <a:pPr lvl="1">
              <a:spcBef>
                <a:spcPts val="1200"/>
              </a:spcBef>
              <a:buClr>
                <a:schemeClr val="bg1"/>
              </a:buClr>
              <a:buFont typeface="Arial" pitchFamily="34" charset="0"/>
              <a:buChar char="•"/>
            </a:pPr>
            <a:r>
              <a:rPr lang="en-US" sz="11200" dirty="0" smtClean="0">
                <a:latin typeface="Palatino Linotype" pitchFamily="18" charset="0"/>
              </a:rPr>
              <a:t>No Knowledge—5</a:t>
            </a:r>
          </a:p>
          <a:p>
            <a:pPr lvl="1">
              <a:spcBef>
                <a:spcPts val="0"/>
              </a:spcBef>
              <a:buClr>
                <a:schemeClr val="bg1"/>
              </a:buClr>
              <a:buFont typeface="Arial" pitchFamily="34" charset="0"/>
              <a:buChar char="•"/>
            </a:pPr>
            <a:r>
              <a:rPr lang="en-US" sz="11200" dirty="0" smtClean="0">
                <a:latin typeface="Palatino Linotype" pitchFamily="18" charset="0"/>
              </a:rPr>
              <a:t>Some Knowledge—29</a:t>
            </a:r>
          </a:p>
          <a:p>
            <a:pPr lvl="1">
              <a:spcBef>
                <a:spcPts val="0"/>
              </a:spcBef>
              <a:buClr>
                <a:schemeClr val="bg1"/>
              </a:buClr>
              <a:buFont typeface="Arial" pitchFamily="34" charset="0"/>
              <a:buChar char="•"/>
            </a:pPr>
            <a:r>
              <a:rPr lang="en-US" sz="11200" dirty="0" smtClean="0">
                <a:latin typeface="Palatino Linotype" pitchFamily="18" charset="0"/>
              </a:rPr>
              <a:t>Highly knowledgable—1</a:t>
            </a:r>
          </a:p>
          <a:p>
            <a:pPr lvl="1">
              <a:spcBef>
                <a:spcPts val="0"/>
              </a:spcBef>
              <a:buClr>
                <a:schemeClr val="bg1"/>
              </a:buClr>
            </a:pPr>
            <a:endParaRPr lang="en-US" sz="11200" dirty="0" smtClean="0">
              <a:latin typeface="Palatino Linotype" pitchFamily="18" charset="0"/>
            </a:endParaRPr>
          </a:p>
          <a:p>
            <a:pPr>
              <a:spcBef>
                <a:spcPts val="0"/>
              </a:spcBef>
              <a:buClr>
                <a:schemeClr val="bg1"/>
              </a:buClr>
              <a:buNone/>
            </a:pPr>
            <a:r>
              <a:rPr lang="en-US" sz="11200" dirty="0" smtClean="0">
                <a:latin typeface="Palatino Linotype" pitchFamily="18" charset="0"/>
              </a:rPr>
              <a:t>2. Know University Copyright Office exists</a:t>
            </a:r>
          </a:p>
          <a:p>
            <a:pPr>
              <a:spcBef>
                <a:spcPts val="0"/>
              </a:spcBef>
              <a:buClr>
                <a:schemeClr val="bg1"/>
              </a:buClr>
              <a:buFont typeface="Arial" pitchFamily="34" charset="0"/>
              <a:buChar char="•"/>
            </a:pPr>
            <a:endParaRPr lang="en-US" sz="11200" dirty="0" smtClean="0">
              <a:latin typeface="Palatino Linotype" pitchFamily="18" charset="0"/>
            </a:endParaRPr>
          </a:p>
          <a:p>
            <a:pPr lvl="1">
              <a:spcBef>
                <a:spcPts val="0"/>
              </a:spcBef>
              <a:buClr>
                <a:schemeClr val="bg1"/>
              </a:buClr>
              <a:buFont typeface="Arial" pitchFamily="34" charset="0"/>
              <a:buChar char="•"/>
            </a:pPr>
            <a:r>
              <a:rPr lang="en-US" sz="11200" dirty="0" smtClean="0">
                <a:latin typeface="Palatino Linotype" pitchFamily="18" charset="0"/>
              </a:rPr>
              <a:t>Yes—12</a:t>
            </a:r>
          </a:p>
          <a:p>
            <a:pPr lvl="1">
              <a:spcBef>
                <a:spcPts val="0"/>
              </a:spcBef>
              <a:buClr>
                <a:schemeClr val="bg1"/>
              </a:buClr>
              <a:buFont typeface="Arial" pitchFamily="34" charset="0"/>
              <a:buChar char="•"/>
            </a:pPr>
            <a:r>
              <a:rPr lang="en-US" sz="11200" dirty="0" smtClean="0">
                <a:latin typeface="Palatino Linotype" pitchFamily="18" charset="0"/>
              </a:rPr>
              <a:t>No—15</a:t>
            </a:r>
          </a:p>
          <a:p>
            <a:pPr lvl="1">
              <a:spcBef>
                <a:spcPts val="0"/>
              </a:spcBef>
              <a:buFont typeface="Arial" pitchFamily="34" charset="0"/>
              <a:buChar char="•"/>
            </a:pPr>
            <a:endParaRPr lang="en-US" sz="12800" dirty="0" smtClean="0">
              <a:latin typeface="Palatino Linotype" pitchFamily="18" charset="0"/>
            </a:endParaRPr>
          </a:p>
          <a:p>
            <a:pPr lvl="1">
              <a:spcBef>
                <a:spcPts val="0"/>
              </a:spcBef>
            </a:pPr>
            <a:endParaRPr lang="en-US" sz="12800" dirty="0" smtClean="0">
              <a:latin typeface="Palatino Linotype" pitchFamily="18" charset="0"/>
            </a:endParaRPr>
          </a:p>
          <a:p>
            <a:pPr>
              <a:spcBef>
                <a:spcPts val="0"/>
              </a:spcBef>
              <a:buNone/>
            </a:pPr>
            <a:endParaRPr lang="en-US" sz="12800" dirty="0" smtClean="0"/>
          </a:p>
          <a:p>
            <a:pPr>
              <a:buNone/>
            </a:pPr>
            <a:r>
              <a:rPr lang="en-US" sz="12800" dirty="0" smtClean="0"/>
              <a:t>	</a:t>
            </a:r>
          </a:p>
          <a:p>
            <a:pPr>
              <a:buNone/>
            </a:pPr>
            <a:r>
              <a:rPr lang="en-US" sz="12800"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28600"/>
            <a:ext cx="6781800" cy="1066800"/>
          </a:xfrm>
        </p:spPr>
        <p:txBody>
          <a:bodyPr>
            <a:normAutofit fontScale="90000"/>
          </a:bodyPr>
          <a:lstStyle/>
          <a:p>
            <a:r>
              <a:rPr lang="en-US" dirty="0" smtClean="0">
                <a:latin typeface="Palatino Linotype" pitchFamily="18" charset="0"/>
              </a:rPr>
              <a:t/>
            </a:r>
            <a:br>
              <a:rPr lang="en-US" dirty="0" smtClean="0">
                <a:latin typeface="Palatino Linotype" pitchFamily="18" charset="0"/>
              </a:rPr>
            </a:br>
            <a:r>
              <a:rPr lang="en-US" sz="4400" dirty="0" smtClean="0">
                <a:latin typeface="Palatino Linotype" pitchFamily="18" charset="0"/>
              </a:rPr>
              <a:t>Student Response…</a:t>
            </a:r>
            <a:endParaRPr lang="en-US" sz="44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noAutofit/>
          </a:bodyPr>
          <a:lstStyle/>
          <a:p>
            <a:pPr>
              <a:buNone/>
            </a:pPr>
            <a:r>
              <a:rPr lang="en-US" dirty="0" smtClean="0">
                <a:latin typeface="Palatino Linotype" pitchFamily="18" charset="0"/>
              </a:rPr>
              <a:t>Student Advisory </a:t>
            </a:r>
            <a:r>
              <a:rPr lang="en-US" dirty="0" smtClean="0">
                <a:latin typeface="Palatino Linotype" pitchFamily="18" charset="0"/>
              </a:rPr>
              <a:t>Council cont…</a:t>
            </a:r>
          </a:p>
          <a:p>
            <a:pPr>
              <a:buNone/>
            </a:pPr>
            <a:endParaRPr lang="en-US" dirty="0" smtClean="0">
              <a:latin typeface="Palatino Linotype" pitchFamily="18" charset="0"/>
            </a:endParaRPr>
          </a:p>
          <a:p>
            <a:pPr>
              <a:buNone/>
            </a:pPr>
            <a:r>
              <a:rPr lang="en-US" dirty="0" smtClean="0">
                <a:latin typeface="Palatino Linotype" pitchFamily="18" charset="0"/>
              </a:rPr>
              <a:t>3. How interested in learning copyright ….</a:t>
            </a:r>
          </a:p>
          <a:p>
            <a:pPr lvl="1">
              <a:buClr>
                <a:schemeClr val="bg1"/>
              </a:buClr>
            </a:pPr>
            <a:r>
              <a:rPr lang="en-US" sz="2800" dirty="0" smtClean="0">
                <a:latin typeface="Palatino Linotype" pitchFamily="18" charset="0"/>
              </a:rPr>
              <a:t> Not interested—12</a:t>
            </a:r>
          </a:p>
          <a:p>
            <a:pPr lvl="1">
              <a:spcBef>
                <a:spcPts val="0"/>
              </a:spcBef>
              <a:buClr>
                <a:schemeClr val="bg1"/>
              </a:buClr>
              <a:buFont typeface="Arial" pitchFamily="34" charset="0"/>
              <a:buChar char="•"/>
            </a:pPr>
            <a:r>
              <a:rPr lang="en-US" sz="2800" dirty="0" smtClean="0">
                <a:latin typeface="Palatino Linotype" pitchFamily="18" charset="0"/>
              </a:rPr>
              <a:t> Somewhat interested—6</a:t>
            </a:r>
          </a:p>
          <a:p>
            <a:pPr lvl="1">
              <a:spcBef>
                <a:spcPts val="0"/>
              </a:spcBef>
              <a:buClr>
                <a:schemeClr val="bg1"/>
              </a:buClr>
              <a:buFont typeface="Arial" pitchFamily="34" charset="0"/>
              <a:buChar char="•"/>
            </a:pPr>
            <a:r>
              <a:rPr lang="en-US" sz="2800" dirty="0" smtClean="0">
                <a:latin typeface="Palatino Linotype" pitchFamily="18" charset="0"/>
              </a:rPr>
              <a:t> Very interested—0</a:t>
            </a:r>
          </a:p>
          <a:p>
            <a:pPr lvl="1">
              <a:spcBef>
                <a:spcPts val="0"/>
              </a:spcBef>
              <a:buClr>
                <a:schemeClr val="bg1"/>
              </a:buClr>
              <a:buNone/>
            </a:pPr>
            <a:endParaRPr lang="en-US" sz="2800" dirty="0" smtClean="0">
              <a:latin typeface="Palatino Linotype" pitchFamily="18" charset="0"/>
            </a:endParaRPr>
          </a:p>
          <a:p>
            <a:pPr>
              <a:spcBef>
                <a:spcPts val="0"/>
              </a:spcBef>
              <a:buClr>
                <a:schemeClr val="bg1"/>
              </a:buClr>
              <a:buNone/>
            </a:pPr>
            <a:r>
              <a:rPr lang="en-US" dirty="0" smtClean="0">
                <a:latin typeface="Palatino Linotype" pitchFamily="18" charset="0"/>
              </a:rPr>
              <a:t>4. How to determine what is protected by © ?</a:t>
            </a:r>
          </a:p>
          <a:p>
            <a:pPr lvl="1">
              <a:spcBef>
                <a:spcPts val="0"/>
              </a:spcBef>
              <a:buClr>
                <a:schemeClr val="bg1"/>
              </a:buClr>
              <a:buFont typeface="Arial" pitchFamily="34" charset="0"/>
              <a:buChar char="•"/>
            </a:pPr>
            <a:r>
              <a:rPr lang="en-US" sz="2800" dirty="0" smtClean="0">
                <a:latin typeface="Palatino Linotype" pitchFamily="18" charset="0"/>
              </a:rPr>
              <a:t>No idea—2</a:t>
            </a:r>
          </a:p>
          <a:p>
            <a:pPr lvl="1">
              <a:spcBef>
                <a:spcPts val="0"/>
              </a:spcBef>
              <a:buClr>
                <a:schemeClr val="bg1"/>
              </a:buClr>
              <a:buFont typeface="Arial" pitchFamily="34" charset="0"/>
              <a:buChar char="•"/>
            </a:pPr>
            <a:r>
              <a:rPr lang="en-US" sz="2800" dirty="0" smtClean="0">
                <a:latin typeface="Palatino Linotype" pitchFamily="18" charset="0"/>
              </a:rPr>
              <a:t>Vague/some idea—25</a:t>
            </a:r>
          </a:p>
          <a:p>
            <a:pPr lvl="1">
              <a:spcBef>
                <a:spcPts val="0"/>
              </a:spcBef>
              <a:buClr>
                <a:schemeClr val="bg1"/>
              </a:buClr>
              <a:buFont typeface="Arial" pitchFamily="34" charset="0"/>
              <a:buChar char="•"/>
            </a:pPr>
            <a:r>
              <a:rPr lang="en-US" sz="2800" dirty="0" smtClean="0">
                <a:latin typeface="Palatino Linotype" pitchFamily="18" charset="0"/>
              </a:rPr>
              <a:t>Knowledgable—2</a:t>
            </a:r>
          </a:p>
          <a:p>
            <a:pPr lvl="1">
              <a:spcBef>
                <a:spcPts val="0"/>
              </a:spcBef>
              <a:buClr>
                <a:schemeClr val="bg1"/>
              </a:buClr>
              <a:buNone/>
            </a:pPr>
            <a:endParaRPr lang="en-US" sz="2800" dirty="0" smtClean="0">
              <a:latin typeface="Palatino Linotype" pitchFamily="18" charset="0"/>
            </a:endParaRPr>
          </a:p>
          <a:p>
            <a:pPr lvl="1">
              <a:spcBef>
                <a:spcPts val="0"/>
              </a:spcBef>
              <a:buNone/>
            </a:pPr>
            <a:endParaRPr lang="en-US" sz="2800" dirty="0" smtClean="0">
              <a:latin typeface="Palatino Linotype" pitchFamily="18" charset="0"/>
            </a:endParaRPr>
          </a:p>
          <a:p>
            <a:pPr lvl="1">
              <a:spcBef>
                <a:spcPts val="0"/>
              </a:spcBef>
            </a:pPr>
            <a:endParaRPr lang="en-US" sz="2800" dirty="0" smtClean="0">
              <a:latin typeface="Palatino Linotype" pitchFamily="18" charset="0"/>
            </a:endParaRPr>
          </a:p>
          <a:p>
            <a:pPr>
              <a:spcBef>
                <a:spcPts val="0"/>
              </a:spcBef>
              <a:buNone/>
            </a:pPr>
            <a:endParaRPr lang="en-US" dirty="0" smtClean="0">
              <a:latin typeface="Palatino Linotype" pitchFamily="18" charset="0"/>
            </a:endParaRPr>
          </a:p>
          <a:p>
            <a:pPr>
              <a:buNone/>
            </a:pPr>
            <a:r>
              <a:rPr lang="en-US" dirty="0" smtClean="0">
                <a:latin typeface="Palatino Linotype" pitchFamily="18" charset="0"/>
              </a:rPr>
              <a:t>	</a:t>
            </a:r>
          </a:p>
          <a:p>
            <a:pPr>
              <a:buNone/>
            </a:pPr>
            <a:r>
              <a:rPr lang="en-US" dirty="0" smtClean="0">
                <a:latin typeface="Palatino Linotype" pitchFamily="18" charset="0"/>
              </a:rPr>
              <a:t>	</a:t>
            </a:r>
          </a:p>
          <a:p>
            <a:endParaRPr lang="en-US" dirty="0">
              <a:latin typeface="Palatino Linotyp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6781800" cy="1066800"/>
          </a:xfrm>
        </p:spPr>
        <p:txBody>
          <a:bodyPr/>
          <a:lstStyle/>
          <a:p>
            <a:r>
              <a:rPr lang="en-US" dirty="0" smtClean="0">
                <a:latin typeface="Palatino Linotype" pitchFamily="18" charset="0"/>
              </a:rPr>
              <a:t>SAC Suggestions…</a:t>
            </a:r>
            <a:endParaRPr lang="en-US"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marL="514350" indent="-514350">
              <a:buClr>
                <a:schemeClr val="bg1"/>
              </a:buClr>
              <a:buFont typeface="+mj-lt"/>
              <a:buAutoNum type="arabicPeriod"/>
            </a:pPr>
            <a:r>
              <a:rPr lang="en-US" sz="3200" dirty="0" smtClean="0">
                <a:latin typeface="Palatino Linotype" pitchFamily="18" charset="0"/>
              </a:rPr>
              <a:t>Make it [©] a buzz around campus</a:t>
            </a:r>
          </a:p>
          <a:p>
            <a:pPr marL="514350" indent="-514350">
              <a:buClr>
                <a:schemeClr val="bg1"/>
              </a:buClr>
              <a:buFont typeface="+mj-lt"/>
              <a:buAutoNum type="arabicPeriod"/>
            </a:pPr>
            <a:endParaRPr lang="en-US" sz="3200" dirty="0" smtClean="0">
              <a:latin typeface="Palatino Linotype" pitchFamily="18" charset="0"/>
            </a:endParaRPr>
          </a:p>
          <a:p>
            <a:pPr marL="514350" indent="-514350">
              <a:buClr>
                <a:schemeClr val="bg1"/>
              </a:buClr>
              <a:buFont typeface="+mj-lt"/>
              <a:buAutoNum type="arabicPeriod"/>
            </a:pPr>
            <a:r>
              <a:rPr lang="en-US" sz="3200" dirty="0" smtClean="0">
                <a:latin typeface="Palatino Linotype" pitchFamily="18" charset="0"/>
              </a:rPr>
              <a:t>Make copyright education part of freshman English</a:t>
            </a:r>
          </a:p>
          <a:p>
            <a:pPr marL="514350" indent="-514350">
              <a:buClr>
                <a:schemeClr val="bg1"/>
              </a:buClr>
              <a:buFont typeface="+mj-lt"/>
              <a:buAutoNum type="arabicPeriod"/>
            </a:pPr>
            <a:endParaRPr lang="en-US" sz="3200" dirty="0" smtClean="0">
              <a:latin typeface="Palatino Linotype" pitchFamily="18" charset="0"/>
            </a:endParaRPr>
          </a:p>
          <a:p>
            <a:pPr marL="514350" indent="-514350">
              <a:buClr>
                <a:schemeClr val="bg1"/>
              </a:buClr>
              <a:buFont typeface="+mj-lt"/>
              <a:buAutoNum type="arabicPeriod"/>
            </a:pPr>
            <a:r>
              <a:rPr lang="en-US" sz="3200" dirty="0" smtClean="0">
                <a:latin typeface="Palatino Linotype" pitchFamily="18" charset="0"/>
              </a:rPr>
              <a:t>Large posters-explaining </a:t>
            </a:r>
            <a:r>
              <a:rPr lang="en-US" sz="3200" dirty="0" smtClean="0">
                <a:latin typeface="Palatino Linotype" pitchFamily="18" charset="0"/>
              </a:rPr>
              <a:t>copyright</a:t>
            </a:r>
            <a:endParaRPr lang="en-US" sz="3200" dirty="0" smtClean="0">
              <a:latin typeface="Palatino Linotype" pitchFamily="18" charset="0"/>
            </a:endParaRPr>
          </a:p>
          <a:p>
            <a:pPr marL="514350" indent="-514350">
              <a:buClr>
                <a:schemeClr val="bg1"/>
              </a:buClr>
              <a:buFont typeface="+mj-lt"/>
              <a:buAutoNum type="arabicPeriod"/>
            </a:pPr>
            <a:endParaRPr lang="en-US" sz="3200" dirty="0" smtClean="0">
              <a:latin typeface="Palatino Linotype" pitchFamily="18" charset="0"/>
            </a:endParaRPr>
          </a:p>
          <a:p>
            <a:pPr marL="514350" indent="-514350">
              <a:buClr>
                <a:schemeClr val="bg1"/>
              </a:buClr>
              <a:buFont typeface="+mj-lt"/>
              <a:buAutoNum type="arabicPeriod"/>
            </a:pPr>
            <a:r>
              <a:rPr lang="en-US" sz="3200" dirty="0" smtClean="0">
                <a:latin typeface="Palatino Linotype" pitchFamily="18" charset="0"/>
              </a:rPr>
              <a:t>Make it clear that by downloading illegal music we are breaking the student honor code</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6781800" cy="762000"/>
          </a:xfrm>
        </p:spPr>
        <p:txBody>
          <a:bodyPr/>
          <a:lstStyle/>
          <a:p>
            <a:r>
              <a:rPr lang="en-US" sz="4000" dirty="0" smtClean="0">
                <a:latin typeface="Palatino Linotype" pitchFamily="18" charset="0"/>
              </a:rPr>
              <a:t>© Analysis</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marL="514350" indent="-514350">
              <a:buClr>
                <a:schemeClr val="bg1"/>
              </a:buClr>
              <a:buAutoNum type="arabicPeriod"/>
            </a:pPr>
            <a:r>
              <a:rPr lang="en-US" sz="3200" dirty="0" smtClean="0">
                <a:latin typeface="Palatino Linotype" pitchFamily="18" charset="0"/>
              </a:rPr>
              <a:t>Is © work you are about to post protected by copyright?</a:t>
            </a:r>
          </a:p>
          <a:p>
            <a:pPr marL="914400" lvl="1" indent="-514350">
              <a:buClr>
                <a:schemeClr val="bg1"/>
              </a:buClr>
              <a:buFont typeface="Arial" pitchFamily="34" charset="0"/>
              <a:buChar char="•"/>
            </a:pPr>
            <a:r>
              <a:rPr lang="en-US" sz="3200" dirty="0" smtClean="0">
                <a:latin typeface="Palatino Linotype" pitchFamily="18" charset="0"/>
              </a:rPr>
              <a:t>Copyright has expired</a:t>
            </a:r>
          </a:p>
          <a:p>
            <a:pPr marL="914400" lvl="1" indent="-514350">
              <a:buClr>
                <a:schemeClr val="bg1"/>
              </a:buClr>
              <a:buFont typeface="Arial" pitchFamily="34" charset="0"/>
              <a:buChar char="•"/>
            </a:pPr>
            <a:r>
              <a:rPr lang="en-US" sz="3200" dirty="0" smtClean="0">
                <a:latin typeface="Palatino Linotype" pitchFamily="18" charset="0"/>
              </a:rPr>
              <a:t>Works published by Fed. government</a:t>
            </a:r>
          </a:p>
          <a:p>
            <a:pPr marL="914400" lvl="1" indent="-514350">
              <a:buClr>
                <a:schemeClr val="bg1"/>
              </a:buClr>
              <a:buFont typeface="Arial" pitchFamily="34" charset="0"/>
              <a:buChar char="•"/>
            </a:pPr>
            <a:r>
              <a:rPr lang="en-US" sz="3200" dirty="0" smtClean="0">
                <a:latin typeface="Palatino Linotype" pitchFamily="18" charset="0"/>
              </a:rPr>
              <a:t>Explicitly donated to the public domain</a:t>
            </a:r>
          </a:p>
          <a:p>
            <a:pPr marL="914400" lvl="1" indent="-514350">
              <a:buClr>
                <a:schemeClr val="bg1"/>
              </a:buClr>
              <a:buFont typeface="Arial" pitchFamily="34" charset="0"/>
              <a:buChar char="•"/>
            </a:pPr>
            <a:r>
              <a:rPr lang="en-US" sz="3200" dirty="0" smtClean="0">
                <a:latin typeface="Palatino Linotype" pitchFamily="18" charset="0"/>
              </a:rPr>
              <a:t>Material clearly licensed for your planned use</a:t>
            </a:r>
          </a:p>
          <a:p>
            <a:pPr marL="514350" indent="-514350">
              <a:buNone/>
            </a:pPr>
            <a:r>
              <a:rPr lang="en-US" sz="3200" dirty="0" smtClean="0">
                <a:latin typeface="Palatino Linotype" pitchFamily="18" charset="0"/>
              </a:rPr>
              <a:t>2.	Does your institution, employees/faculty or students own the material?</a:t>
            </a:r>
          </a:p>
          <a:p>
            <a:pPr marL="914400" lvl="1" indent="-514350">
              <a:buAutoNum type="arabicPeriod"/>
            </a:pPr>
            <a:endParaRPr lang="en-US"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6781800" cy="685800"/>
          </a:xfrm>
        </p:spPr>
        <p:txBody>
          <a:bodyPr/>
          <a:lstStyle/>
          <a:p>
            <a:r>
              <a:rPr lang="en-US" sz="4000" dirty="0" smtClean="0">
                <a:latin typeface="Palatino Linotype" pitchFamily="18" charset="0"/>
              </a:rPr>
              <a:t>© Analysis</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marL="514350" indent="-514350">
              <a:buClr>
                <a:schemeClr val="bg1"/>
              </a:buClr>
              <a:buNone/>
            </a:pPr>
            <a:endParaRPr lang="en-US" sz="3200" dirty="0" smtClean="0">
              <a:latin typeface="Palatino Linotype" pitchFamily="18" charset="0"/>
            </a:endParaRPr>
          </a:p>
          <a:p>
            <a:pPr marL="514350" indent="-514350">
              <a:buClr>
                <a:schemeClr val="bg1"/>
              </a:buClr>
              <a:buNone/>
            </a:pPr>
            <a:r>
              <a:rPr lang="en-US" sz="3200" dirty="0" smtClean="0">
                <a:latin typeface="Palatino Linotype" pitchFamily="18" charset="0"/>
              </a:rPr>
              <a:t>3. How will the material protected by copyright be used?</a:t>
            </a:r>
          </a:p>
          <a:p>
            <a:pPr marL="514350" indent="-514350">
              <a:buClr>
                <a:schemeClr val="bg1"/>
              </a:buClr>
              <a:buAutoNum type="arabicPeriod" startAt="4"/>
            </a:pPr>
            <a:r>
              <a:rPr lang="en-US" sz="3200" dirty="0" smtClean="0">
                <a:latin typeface="Palatino Linotype" pitchFamily="18" charset="0"/>
              </a:rPr>
              <a:t>Will your proposed use qualify as an exemption?</a:t>
            </a:r>
          </a:p>
          <a:p>
            <a:pPr marL="514350" indent="-514350">
              <a:buClr>
                <a:schemeClr val="bg1"/>
              </a:buClr>
              <a:buAutoNum type="arabicPeriod" startAt="4"/>
            </a:pPr>
            <a:r>
              <a:rPr lang="en-US" sz="3200" dirty="0" smtClean="0">
                <a:latin typeface="Palatino Linotype" pitchFamily="18" charset="0"/>
              </a:rPr>
              <a:t>Does your </a:t>
            </a:r>
            <a:r>
              <a:rPr lang="en-US" sz="3200" dirty="0" smtClean="0">
                <a:latin typeface="Palatino Linotype" pitchFamily="18" charset="0"/>
              </a:rPr>
              <a:t>institution’s copyright </a:t>
            </a:r>
            <a:r>
              <a:rPr lang="en-US" sz="3200" dirty="0" smtClean="0">
                <a:latin typeface="Palatino Linotype" pitchFamily="18" charset="0"/>
              </a:rPr>
              <a:t>use policy provide useful guidance?</a:t>
            </a:r>
            <a:endParaRPr lang="en-US"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76200"/>
            <a:ext cx="6781800" cy="1066800"/>
          </a:xfrm>
        </p:spPr>
        <p:txBody>
          <a:bodyPr/>
          <a:lstStyle/>
          <a:p>
            <a:r>
              <a:rPr lang="en-US" sz="4000" dirty="0" smtClean="0">
                <a:latin typeface="Palatino Linotype" pitchFamily="18" charset="0"/>
              </a:rPr>
              <a:t>Possibilities….</a:t>
            </a:r>
            <a:endParaRPr lang="en-US" sz="4000" dirty="0">
              <a:latin typeface="Palatino Linotype" pitchFamily="18" charset="0"/>
            </a:endParaRPr>
          </a:p>
        </p:txBody>
      </p:sp>
      <p:pic>
        <p:nvPicPr>
          <p:cNvPr id="1026" name="Picture 2" descr="C:\Documents and Settings\Carl M. Johnson\My Documents\My Pictures\top-social-networks-feb.png"/>
          <p:cNvPicPr>
            <a:picLocks noGrp="1" noChangeAspect="1" noChangeArrowheads="1"/>
          </p:cNvPicPr>
          <p:nvPr>
            <p:ph idx="1"/>
          </p:nvPr>
        </p:nvPicPr>
        <p:blipFill>
          <a:blip r:embed="rId3"/>
          <a:srcRect/>
          <a:stretch>
            <a:fillRect/>
          </a:stretch>
        </p:blipFill>
        <p:spPr bwMode="auto">
          <a:xfrm>
            <a:off x="21903" y="1371597"/>
            <a:ext cx="9506762" cy="914428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152400"/>
            <a:ext cx="6781800" cy="762000"/>
          </a:xfrm>
        </p:spPr>
        <p:txBody>
          <a:bodyPr/>
          <a:lstStyle/>
          <a:p>
            <a:r>
              <a:rPr lang="en-US" sz="4000" dirty="0" smtClean="0">
                <a:latin typeface="Palatino Linotype" pitchFamily="18" charset="0"/>
              </a:rPr>
              <a:t>Studies…</a:t>
            </a:r>
            <a:endParaRPr lang="en-US" sz="4000" dirty="0">
              <a:latin typeface="Palatino Linotype" pitchFamily="18" charset="0"/>
            </a:endParaRPr>
          </a:p>
        </p:txBody>
      </p:sp>
      <p:sp>
        <p:nvSpPr>
          <p:cNvPr id="3075" name="Rectangle 3"/>
          <p:cNvSpPr>
            <a:spLocks noGrp="1" noChangeArrowheads="1"/>
          </p:cNvSpPr>
          <p:nvPr>
            <p:ph idx="1"/>
          </p:nvPr>
        </p:nvSpPr>
        <p:spPr>
          <a:xfrm>
            <a:off x="228600" y="1219200"/>
            <a:ext cx="8915400" cy="5181600"/>
          </a:xfrm>
        </p:spPr>
        <p:txBody>
          <a:bodyPr/>
          <a:lstStyle/>
          <a:p>
            <a:pPr>
              <a:buNone/>
            </a:pPr>
            <a:endParaRPr lang="en-US" dirty="0" smtClean="0"/>
          </a:p>
          <a:p>
            <a:pPr>
              <a:buNone/>
            </a:pPr>
            <a:r>
              <a:rPr lang="en-US" dirty="0" smtClean="0">
                <a:latin typeface="Palatino Linotype" pitchFamily="18" charset="0"/>
              </a:rPr>
              <a:t>London Knowledge Lab, U. of London</a:t>
            </a:r>
          </a:p>
          <a:p>
            <a:pPr>
              <a:buNone/>
            </a:pPr>
            <a:r>
              <a:rPr lang="en-US" dirty="0" smtClean="0">
                <a:latin typeface="Palatino Linotype" pitchFamily="18" charset="0"/>
              </a:rPr>
              <a:t>…an investigation of students’ educational use of </a:t>
            </a:r>
            <a:r>
              <a:rPr lang="en-US" dirty="0" smtClean="0">
                <a:latin typeface="Palatino Linotype" pitchFamily="18" charset="0"/>
              </a:rPr>
              <a:t>Facebook</a:t>
            </a:r>
            <a:r>
              <a:rPr lang="en-US" dirty="0" smtClean="0">
                <a:latin typeface="Palatino Linotype" pitchFamily="18" charset="0"/>
              </a:rPr>
              <a:t>.</a:t>
            </a:r>
          </a:p>
          <a:p>
            <a:pPr>
              <a:buNone/>
            </a:pPr>
            <a:endParaRPr lang="en-US" dirty="0" smtClean="0">
              <a:latin typeface="Palatino Linotype" pitchFamily="18" charset="0"/>
            </a:endParaRPr>
          </a:p>
          <a:p>
            <a:pPr>
              <a:buNone/>
            </a:pPr>
            <a:r>
              <a:rPr lang="en-US" dirty="0" smtClean="0">
                <a:latin typeface="Palatino Linotype" pitchFamily="18" charset="0"/>
              </a:rPr>
              <a:t>“If anything the data in this paper constitute a case of</a:t>
            </a:r>
          </a:p>
          <a:p>
            <a:pPr>
              <a:buNone/>
            </a:pPr>
            <a:r>
              <a:rPr lang="en-US" dirty="0" smtClean="0">
                <a:latin typeface="Palatino Linotype" pitchFamily="18" charset="0"/>
              </a:rPr>
              <a:t>‘business as usual’ with students simply being</a:t>
            </a:r>
          </a:p>
          <a:p>
            <a:pPr>
              <a:buNone/>
            </a:pPr>
            <a:r>
              <a:rPr lang="en-US" dirty="0" smtClean="0">
                <a:latin typeface="Palatino Linotype" pitchFamily="18" charset="0"/>
              </a:rPr>
              <a:t>students—albeit in a more visible and noisy manner</a:t>
            </a:r>
          </a:p>
          <a:p>
            <a:pPr>
              <a:buNone/>
            </a:pPr>
            <a:r>
              <a:rPr lang="en-US" dirty="0" smtClean="0">
                <a:latin typeface="Palatino Linotype" pitchFamily="18" charset="0"/>
              </a:rPr>
              <a:t>than is apparent in the formal settings of their</a:t>
            </a:r>
          </a:p>
          <a:p>
            <a:pPr>
              <a:buNone/>
            </a:pPr>
            <a:r>
              <a:rPr lang="en-US" dirty="0" smtClean="0">
                <a:latin typeface="Palatino Linotype" pitchFamily="18" charset="0"/>
              </a:rPr>
              <a:t>university setting.”</a:t>
            </a:r>
            <a:endParaRPr lang="en-US" dirty="0">
              <a:latin typeface="Palatino Linotyp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04800"/>
            <a:ext cx="6781800" cy="685800"/>
          </a:xfrm>
        </p:spPr>
        <p:txBody>
          <a:bodyPr/>
          <a:lstStyle/>
          <a:p>
            <a:r>
              <a:rPr lang="en-US" sz="4000" dirty="0" smtClean="0">
                <a:latin typeface="Palatino Linotype" pitchFamily="18" charset="0"/>
              </a:rPr>
              <a:t>Studies…</a:t>
            </a:r>
            <a:endParaRPr lang="en-US" sz="4000" dirty="0">
              <a:latin typeface="Palatino Linotype" pitchFamily="18" charset="0"/>
            </a:endParaRPr>
          </a:p>
        </p:txBody>
      </p:sp>
      <p:sp>
        <p:nvSpPr>
          <p:cNvPr id="3075" name="Rectangle 3"/>
          <p:cNvSpPr>
            <a:spLocks noGrp="1" noChangeArrowheads="1"/>
          </p:cNvSpPr>
          <p:nvPr>
            <p:ph idx="1"/>
          </p:nvPr>
        </p:nvSpPr>
        <p:spPr>
          <a:xfrm>
            <a:off x="228600" y="1219200"/>
            <a:ext cx="8915400" cy="6172200"/>
          </a:xfrm>
        </p:spPr>
        <p:txBody>
          <a:bodyPr/>
          <a:lstStyle/>
          <a:p>
            <a:pPr>
              <a:buNone/>
            </a:pPr>
            <a:r>
              <a:rPr lang="en-US" sz="3200" dirty="0" smtClean="0">
                <a:latin typeface="Palatino Linotype" pitchFamily="18" charset="0"/>
              </a:rPr>
              <a:t>European Network and Info Security Agency</a:t>
            </a:r>
          </a:p>
          <a:p>
            <a:pPr>
              <a:buNone/>
            </a:pPr>
            <a:r>
              <a:rPr lang="en-US" sz="3200" i="1" dirty="0" smtClean="0">
                <a:latin typeface="Palatino Linotype" pitchFamily="18" charset="0"/>
              </a:rPr>
              <a:t>Security Issues and Recommendations for online Social Networks</a:t>
            </a:r>
          </a:p>
          <a:p>
            <a:pPr>
              <a:buNone/>
            </a:pPr>
            <a:r>
              <a:rPr lang="en-US" sz="3200" dirty="0" smtClean="0">
                <a:latin typeface="Palatino Linotype" pitchFamily="18" charset="0"/>
              </a:rPr>
              <a:t>“…users should be educated in how to use social media safely via awareness raising efforts….targeted at students, parents and teachers…It requires a culture shift..from there may be dragons scaremongering attitude of banning SNS to a more mature attitude of encouraging sensible, well-informed use.”</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04800"/>
            <a:ext cx="6781800" cy="685800"/>
          </a:xfrm>
        </p:spPr>
        <p:txBody>
          <a:bodyPr/>
          <a:lstStyle/>
          <a:p>
            <a:r>
              <a:rPr lang="en-US" dirty="0" smtClean="0">
                <a:latin typeface="Palatino Linotype" pitchFamily="18" charset="0"/>
              </a:rPr>
              <a:t>Legislation….</a:t>
            </a:r>
            <a:endParaRPr lang="en-US" dirty="0">
              <a:latin typeface="Palatino Linotype" pitchFamily="18" charset="0"/>
            </a:endParaRPr>
          </a:p>
        </p:txBody>
      </p:sp>
      <p:sp>
        <p:nvSpPr>
          <p:cNvPr id="3075" name="Rectangle 3"/>
          <p:cNvSpPr>
            <a:spLocks noGrp="1" noChangeArrowheads="1"/>
          </p:cNvSpPr>
          <p:nvPr>
            <p:ph idx="1"/>
          </p:nvPr>
        </p:nvSpPr>
        <p:spPr>
          <a:xfrm>
            <a:off x="0" y="1219200"/>
            <a:ext cx="9144000" cy="6324600"/>
          </a:xfrm>
        </p:spPr>
        <p:txBody>
          <a:bodyPr/>
          <a:lstStyle/>
          <a:p>
            <a:pPr>
              <a:buNone/>
            </a:pPr>
            <a:r>
              <a:rPr lang="en-US" sz="3200" dirty="0" smtClean="0">
                <a:latin typeface="Palatino Linotype" pitchFamily="18" charset="0"/>
              </a:rPr>
              <a:t>SEC. 494. CAMPUS-BASED DIGITAL THEFT</a:t>
            </a:r>
          </a:p>
          <a:p>
            <a:pPr>
              <a:buNone/>
            </a:pPr>
            <a:r>
              <a:rPr lang="en-US" sz="3200" dirty="0" smtClean="0">
                <a:latin typeface="Palatino Linotype" pitchFamily="18" charset="0"/>
              </a:rPr>
              <a:t>PREVENTION.</a:t>
            </a:r>
          </a:p>
          <a:p>
            <a:pPr marL="514350" indent="-514350">
              <a:buClr>
                <a:schemeClr val="bg1"/>
              </a:buClr>
              <a:buAutoNum type="alphaLcParenBoth"/>
            </a:pPr>
            <a:r>
              <a:rPr lang="en-US" sz="3200" dirty="0" smtClean="0">
                <a:latin typeface="Palatino Linotype" pitchFamily="18" charset="0"/>
              </a:rPr>
              <a:t>…Each eligible institution participating in any program under this title shall to the extent practicable-</a:t>
            </a:r>
          </a:p>
          <a:p>
            <a:pPr marL="514350" indent="-514350">
              <a:buNone/>
            </a:pPr>
            <a:r>
              <a:rPr lang="en-US" sz="3200" dirty="0" smtClean="0">
                <a:latin typeface="Palatino Linotype" pitchFamily="18" charset="0"/>
              </a:rPr>
              <a:t>	(1) make publicly available to their students and employees, the policies and procedures related to the illegal downloading and distribution of copyrighted materials…; and</a:t>
            </a:r>
          </a:p>
          <a:p>
            <a:pPr lvl="1">
              <a:buNone/>
            </a:pPr>
            <a:r>
              <a:rPr lang="en-US" sz="3200" dirty="0" smtClean="0">
                <a:latin typeface="Palatino Linotype" pitchFamily="18" charset="0"/>
              </a:rPr>
              <a:t>		</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152400"/>
            <a:ext cx="6781800" cy="762000"/>
          </a:xfrm>
        </p:spPr>
        <p:txBody>
          <a:bodyPr/>
          <a:lstStyle/>
          <a:p>
            <a:r>
              <a:rPr lang="en-US" sz="4000" dirty="0" smtClean="0">
                <a:latin typeface="Palatino Linotype" pitchFamily="18" charset="0"/>
              </a:rPr>
              <a:t>Legislation…</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686800" cy="4724400"/>
          </a:xfrm>
        </p:spPr>
        <p:txBody>
          <a:bodyPr/>
          <a:lstStyle/>
          <a:p>
            <a:pPr marL="342900" lvl="1" indent="-342900">
              <a:buNone/>
            </a:pPr>
            <a:endParaRPr lang="en-US" dirty="0" smtClean="0"/>
          </a:p>
          <a:p>
            <a:pPr marL="342900" lvl="1" indent="-342900">
              <a:buNone/>
            </a:pPr>
            <a:r>
              <a:rPr lang="en-US" sz="3200" dirty="0" smtClean="0">
                <a:latin typeface="Palatino Linotype" pitchFamily="18" charset="0"/>
              </a:rPr>
              <a:t>Cont….</a:t>
            </a:r>
          </a:p>
          <a:p>
            <a:pPr marL="342900" lvl="1" indent="-342900">
              <a:buNone/>
            </a:pPr>
            <a:endParaRPr lang="en-US" sz="3200" dirty="0" smtClean="0">
              <a:latin typeface="Palatino Linotype" pitchFamily="18" charset="0"/>
            </a:endParaRPr>
          </a:p>
          <a:p>
            <a:pPr marL="342900" lvl="1" indent="-342900">
              <a:buNone/>
            </a:pPr>
            <a:r>
              <a:rPr lang="en-US" sz="3200" dirty="0" smtClean="0">
                <a:latin typeface="Palatino Linotype" pitchFamily="18" charset="0"/>
              </a:rPr>
              <a:t>(2) develop a plan for offering alternatives to illegal downloading or peer-to-peer distribution of intellectual property as well as a plan to explore technology-based deterrents to prevent such illegal activity.</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04800"/>
            <a:ext cx="6781800" cy="685800"/>
          </a:xfrm>
        </p:spPr>
        <p:txBody>
          <a:bodyPr/>
          <a:lstStyle/>
          <a:p>
            <a:r>
              <a:rPr lang="en-US" sz="4000" dirty="0" smtClean="0">
                <a:latin typeface="Palatino Linotype" pitchFamily="18" charset="0"/>
              </a:rPr>
              <a:t>© Education…</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686800" cy="4724400"/>
          </a:xfrm>
        </p:spPr>
        <p:txBody>
          <a:bodyPr/>
          <a:lstStyle/>
          <a:p>
            <a:pPr marL="609600" indent="-609600">
              <a:buClr>
                <a:schemeClr val="bg1"/>
              </a:buClr>
              <a:buFontTx/>
              <a:buAutoNum type="arabicPeriod"/>
            </a:pPr>
            <a:endParaRPr lang="en-US" sz="3200" dirty="0" smtClean="0">
              <a:latin typeface="Palatino Linotype" pitchFamily="18" charset="0"/>
            </a:endParaRPr>
          </a:p>
          <a:p>
            <a:pPr marL="609600" indent="-609600">
              <a:buClr>
                <a:schemeClr val="bg1"/>
              </a:buClr>
              <a:buFontTx/>
              <a:buAutoNum type="arabicPeriod"/>
            </a:pPr>
            <a:r>
              <a:rPr lang="en-US" sz="3200" dirty="0" smtClean="0">
                <a:latin typeface="Palatino Linotype" pitchFamily="18" charset="0"/>
              </a:rPr>
              <a:t>Website, resources materials, newsletters, handouts </a:t>
            </a:r>
          </a:p>
          <a:p>
            <a:pPr marL="609600" indent="-609600">
              <a:buClr>
                <a:schemeClr val="bg1"/>
              </a:buClr>
              <a:buFontTx/>
              <a:buAutoNum type="arabicPeriod"/>
            </a:pPr>
            <a:r>
              <a:rPr lang="en-US" sz="3200" dirty="0" smtClean="0">
                <a:latin typeface="Palatino Linotype" pitchFamily="18" charset="0"/>
              </a:rPr>
              <a:t>Presentations, teaching, university and department meetings</a:t>
            </a:r>
          </a:p>
          <a:p>
            <a:pPr marL="609600" indent="-609600">
              <a:buClr>
                <a:schemeClr val="bg1"/>
              </a:buClr>
              <a:buFontTx/>
              <a:buAutoNum type="arabicPeriod"/>
            </a:pPr>
            <a:r>
              <a:rPr lang="en-US" sz="3200" dirty="0" smtClean="0">
                <a:latin typeface="Palatino Linotype" pitchFamily="18" charset="0"/>
              </a:rPr>
              <a:t>Copyright information displays</a:t>
            </a:r>
          </a:p>
          <a:p>
            <a:pPr marL="609600" indent="-609600">
              <a:buClr>
                <a:schemeClr val="bg1"/>
              </a:buClr>
              <a:buFontTx/>
              <a:buAutoNum type="arabicPeriod"/>
            </a:pPr>
            <a:r>
              <a:rPr lang="en-US" sz="3200" dirty="0" smtClean="0">
                <a:latin typeface="Palatino Linotype" pitchFamily="18" charset="0"/>
              </a:rPr>
              <a:t>Copyright compliance recognition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04800"/>
            <a:ext cx="6781800" cy="685800"/>
          </a:xfrm>
        </p:spPr>
        <p:txBody>
          <a:bodyPr/>
          <a:lstStyle/>
          <a:p>
            <a:r>
              <a:rPr lang="en-US" sz="4000" dirty="0" smtClean="0">
                <a:latin typeface="Palatino Linotype" pitchFamily="18" charset="0"/>
              </a:rPr>
              <a:t>© Education…</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686800" cy="4724400"/>
          </a:xfrm>
        </p:spPr>
        <p:txBody>
          <a:bodyPr/>
          <a:lstStyle/>
          <a:p>
            <a:pPr marL="609600" indent="-609600">
              <a:buClr>
                <a:schemeClr val="bg1"/>
              </a:buClr>
              <a:buFontTx/>
              <a:buAutoNum type="arabicPeriod"/>
            </a:pPr>
            <a:endParaRPr lang="en-US" sz="3200" dirty="0" smtClean="0">
              <a:latin typeface="Palatino Linotype" pitchFamily="18" charset="0"/>
            </a:endParaRPr>
          </a:p>
          <a:p>
            <a:pPr marL="609600" indent="-609600">
              <a:buClr>
                <a:schemeClr val="bg1"/>
              </a:buClr>
              <a:buFontTx/>
              <a:buNone/>
            </a:pPr>
            <a:r>
              <a:rPr lang="en-US" dirty="0" smtClean="0"/>
              <a:t>5.   </a:t>
            </a:r>
            <a:r>
              <a:rPr lang="en-US" sz="3200" dirty="0" smtClean="0">
                <a:latin typeface="Palatino Linotype" pitchFamily="18" charset="0"/>
              </a:rPr>
              <a:t>Copyright features in campus newspaper</a:t>
            </a:r>
          </a:p>
          <a:p>
            <a:pPr marL="609600" indent="-609600">
              <a:buClr>
                <a:schemeClr val="bg1"/>
              </a:buClr>
              <a:buFontTx/>
              <a:buNone/>
            </a:pPr>
            <a:r>
              <a:rPr lang="en-US" sz="3200" dirty="0" smtClean="0">
                <a:latin typeface="Palatino Linotype" pitchFamily="18" charset="0"/>
              </a:rPr>
              <a:t>6.   Student forums and groups</a:t>
            </a:r>
          </a:p>
          <a:p>
            <a:pPr marL="609600" indent="-609600">
              <a:buClr>
                <a:schemeClr val="bg1"/>
              </a:buClr>
              <a:buFontTx/>
              <a:buAutoNum type="arabicPeriod" startAt="7"/>
            </a:pPr>
            <a:r>
              <a:rPr lang="en-US" sz="3200" dirty="0" smtClean="0">
                <a:latin typeface="Palatino Linotype" pitchFamily="18" charset="0"/>
              </a:rPr>
              <a:t>Student produced © information</a:t>
            </a:r>
          </a:p>
          <a:p>
            <a:pPr marL="609600" indent="-609600">
              <a:buClr>
                <a:schemeClr val="bg1"/>
              </a:buClr>
              <a:buFontTx/>
              <a:buAutoNum type="arabicPeriod" startAt="7"/>
            </a:pPr>
            <a:r>
              <a:rPr lang="en-US" sz="3200" dirty="0" smtClean="0">
                <a:latin typeface="Palatino Linotype" pitchFamily="18" charset="0"/>
              </a:rPr>
              <a:t>Campus emails to students and faculty</a:t>
            </a:r>
          </a:p>
          <a:p>
            <a:pPr marL="609600" indent="-609600">
              <a:buClr>
                <a:schemeClr val="bg1"/>
              </a:buClr>
              <a:buFontTx/>
              <a:buAutoNum type="arabicPeriod" startAt="7"/>
            </a:pPr>
            <a:r>
              <a:rPr lang="en-US" sz="3200" dirty="0" smtClean="0">
                <a:latin typeface="Palatino Linotype" pitchFamily="18" charset="0"/>
              </a:rPr>
              <a:t>New student orientation materials</a:t>
            </a:r>
          </a:p>
          <a:p>
            <a:pPr marL="609600" indent="-609600">
              <a:buClr>
                <a:schemeClr val="bg1"/>
              </a:buClr>
              <a:buFontTx/>
              <a:buAutoNum type="arabicPeriod" startAt="7"/>
            </a:pPr>
            <a:r>
              <a:rPr lang="en-US" sz="3200" dirty="0" smtClean="0">
                <a:latin typeface="Palatino Linotype" pitchFamily="18" charset="0"/>
              </a:rPr>
              <a:t>Online copyright tutorial</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6781800" cy="762000"/>
          </a:xfrm>
        </p:spPr>
        <p:txBody>
          <a:bodyPr/>
          <a:lstStyle/>
          <a:p>
            <a:r>
              <a:rPr lang="en-US" sz="4000" dirty="0" smtClean="0">
                <a:latin typeface="Palatino Linotype" pitchFamily="18" charset="0"/>
              </a:rPr>
              <a:t>Trends…</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458200" cy="5638800"/>
          </a:xfrm>
        </p:spPr>
        <p:txBody>
          <a:bodyPr/>
          <a:lstStyle/>
          <a:p>
            <a:pPr>
              <a:buClr>
                <a:schemeClr val="bg1"/>
              </a:buClr>
              <a:buFont typeface="Arial" pitchFamily="34" charset="0"/>
              <a:buChar char="•"/>
            </a:pPr>
            <a:endParaRPr lang="en-US" sz="3200" dirty="0" smtClean="0">
              <a:latin typeface="Palatino Linotype" pitchFamily="18" charset="0"/>
            </a:endParaRPr>
          </a:p>
          <a:p>
            <a:pPr>
              <a:buClr>
                <a:schemeClr val="bg1"/>
              </a:buClr>
              <a:buFont typeface="Arial" pitchFamily="34" charset="0"/>
              <a:buChar char="•"/>
            </a:pPr>
            <a:r>
              <a:rPr lang="en-US" sz="3200" dirty="0" smtClean="0">
                <a:latin typeface="Palatino Linotype" pitchFamily="18" charset="0"/>
              </a:rPr>
              <a:t>All Rights Reserve?</a:t>
            </a:r>
          </a:p>
          <a:p>
            <a:pPr>
              <a:buClr>
                <a:schemeClr val="bg1"/>
              </a:buClr>
              <a:buFont typeface="Arial" pitchFamily="34" charset="0"/>
              <a:buChar char="•"/>
            </a:pPr>
            <a:r>
              <a:rPr lang="en-US" sz="3200" dirty="0" smtClean="0">
                <a:latin typeface="Palatino Linotype" pitchFamily="18" charset="0"/>
              </a:rPr>
              <a:t>Some Rights Reserved—Creative Commons?</a:t>
            </a:r>
          </a:p>
          <a:p>
            <a:pPr>
              <a:buClr>
                <a:schemeClr val="bg1"/>
              </a:buClr>
              <a:buFont typeface="Arial" pitchFamily="34" charset="0"/>
              <a:buChar char="•"/>
            </a:pPr>
            <a:r>
              <a:rPr lang="en-US" sz="3200" dirty="0" smtClean="0">
                <a:latin typeface="Palatino Linotype" pitchFamily="18" charset="0"/>
              </a:rPr>
              <a:t>Complete Commons—open access?</a:t>
            </a:r>
          </a:p>
          <a:p>
            <a:pPr>
              <a:buClr>
                <a:schemeClr val="bg1"/>
              </a:buClr>
              <a:buFont typeface="Arial" pitchFamily="34" charset="0"/>
              <a:buChar char="•"/>
            </a:pPr>
            <a:r>
              <a:rPr lang="en-US" sz="3200" dirty="0" smtClean="0">
                <a:latin typeface="Palatino Linotype" pitchFamily="18" charset="0"/>
              </a:rPr>
              <a:t>National laws and policies—NIH and more?</a:t>
            </a:r>
          </a:p>
          <a:p>
            <a:pPr>
              <a:buClr>
                <a:schemeClr val="bg1"/>
              </a:buClr>
              <a:buFont typeface="Arial" pitchFamily="34" charset="0"/>
              <a:buChar char="•"/>
            </a:pPr>
            <a:r>
              <a:rPr lang="en-US" sz="3200" dirty="0" smtClean="0">
                <a:latin typeface="Palatino Linotype" pitchFamily="18" charset="0"/>
              </a:rPr>
              <a:t>Second Life—collaborative authorship</a:t>
            </a:r>
          </a:p>
          <a:p>
            <a:pPr>
              <a:buClr>
                <a:schemeClr val="bg1"/>
              </a:buClr>
              <a:buFont typeface="Arial" pitchFamily="34" charset="0"/>
              <a:buChar char="•"/>
            </a:pPr>
            <a:r>
              <a:rPr lang="en-US" sz="3200" dirty="0" smtClean="0">
                <a:latin typeface="Palatino Linotype" pitchFamily="18" charset="0"/>
              </a:rPr>
              <a:t>Faculty ownership initiatives--Harvard</a:t>
            </a:r>
          </a:p>
          <a:p>
            <a:pPr>
              <a:buClr>
                <a:schemeClr val="bg1"/>
              </a:buClr>
              <a:buNone/>
            </a:pPr>
            <a:r>
              <a:rPr lang="en-US" sz="3200" dirty="0" smtClean="0"/>
              <a:t> </a:t>
            </a:r>
            <a:endParaRPr lang="en-US" sz="3200" dirty="0" smtClean="0">
              <a:latin typeface="Palatino Linotype" pitchFamily="18" charset="0"/>
            </a:endParaRPr>
          </a:p>
          <a:p>
            <a:pPr>
              <a:buClr>
                <a:schemeClr val="bg1"/>
              </a:buClr>
              <a:buFont typeface="Arial" pitchFamily="34" charset="0"/>
              <a:buChar char="•"/>
            </a:pPr>
            <a:endParaRPr lang="en-US" dirty="0" smtClean="0"/>
          </a:p>
          <a:p>
            <a:pPr>
              <a:buClr>
                <a:schemeClr val="bg1"/>
              </a:buCl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152400"/>
            <a:ext cx="6781800" cy="762000"/>
          </a:xfrm>
        </p:spPr>
        <p:txBody>
          <a:bodyPr/>
          <a:lstStyle/>
          <a:p>
            <a:r>
              <a:rPr lang="en-US" sz="4000" dirty="0" smtClean="0">
                <a:latin typeface="Palatino Linotype" pitchFamily="18" charset="0"/>
              </a:rPr>
              <a:t>Trends…</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a:buNone/>
            </a:pPr>
            <a:r>
              <a:rPr lang="en-US" dirty="0" smtClean="0"/>
              <a:t>	</a:t>
            </a:r>
            <a:r>
              <a:rPr lang="en-US" dirty="0" smtClean="0">
                <a:latin typeface="Palatino Linotype" pitchFamily="18" charset="0"/>
              </a:rPr>
              <a:t>Cont…</a:t>
            </a:r>
          </a:p>
          <a:p>
            <a:pPr>
              <a:buNone/>
            </a:pPr>
            <a:r>
              <a:rPr lang="en-US" sz="3200" dirty="0" smtClean="0">
                <a:latin typeface="Palatino Linotype" pitchFamily="18" charset="0"/>
              </a:rPr>
              <a:t>	</a:t>
            </a:r>
          </a:p>
          <a:p>
            <a:pPr>
              <a:buNone/>
            </a:pPr>
            <a:r>
              <a:rPr lang="en-US" sz="3200" dirty="0" smtClean="0">
                <a:latin typeface="Palatino Linotype" pitchFamily="18" charset="0"/>
              </a:rPr>
              <a:t>	Viacom's website, states that </a:t>
            </a:r>
          </a:p>
          <a:p>
            <a:pPr>
              <a:buNone/>
            </a:pPr>
            <a:r>
              <a:rPr lang="en-US" sz="3200" dirty="0" smtClean="0">
                <a:latin typeface="Palatino Linotype" pitchFamily="18" charset="0"/>
              </a:rPr>
              <a:t>	"regardless of the law of fair use, we have not generally challenged users of Viacom copyrighted material where the use or copy is occasional and is a creative, newsworthy or transformative use of a limited excerpt for noncommercial purposes." </a:t>
            </a: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04800"/>
            <a:ext cx="6781800" cy="685800"/>
          </a:xfrm>
        </p:spPr>
        <p:txBody>
          <a:bodyPr/>
          <a:lstStyle/>
          <a:p>
            <a:r>
              <a:rPr lang="en-US" sz="4000" dirty="0" smtClean="0">
                <a:latin typeface="Palatino Linotype" pitchFamily="18" charset="0"/>
              </a:rPr>
              <a:t>Points to consider…</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4876800"/>
          </a:xfrm>
        </p:spPr>
        <p:txBody>
          <a:bodyPr/>
          <a:lstStyle/>
          <a:p>
            <a:pPr>
              <a:buClr>
                <a:schemeClr val="bg1"/>
              </a:buClr>
              <a:buFont typeface="Wingdings" pitchFamily="2" charset="2"/>
              <a:buChar char="ü"/>
            </a:pPr>
            <a:r>
              <a:rPr lang="en-US" sz="3200" dirty="0" smtClean="0">
                <a:solidFill>
                  <a:schemeClr val="bg1"/>
                </a:solidFill>
                <a:latin typeface="Palatino Linotype" pitchFamily="18" charset="0"/>
              </a:rPr>
              <a:t>Promote Copyright awareness and education</a:t>
            </a:r>
          </a:p>
          <a:p>
            <a:pPr>
              <a:buClr>
                <a:schemeClr val="bg1"/>
              </a:buClr>
              <a:buFont typeface="Wingdings" pitchFamily="2" charset="2"/>
              <a:buChar char="ü"/>
            </a:pPr>
            <a:r>
              <a:rPr lang="en-US" sz="3200" dirty="0" smtClean="0">
                <a:solidFill>
                  <a:schemeClr val="bg1"/>
                </a:solidFill>
                <a:latin typeface="Palatino Linotype" pitchFamily="18" charset="0"/>
              </a:rPr>
              <a:t>Involve students in copyright awareness strategies</a:t>
            </a:r>
          </a:p>
          <a:p>
            <a:pPr>
              <a:buClr>
                <a:schemeClr val="bg1"/>
              </a:buClr>
              <a:buFont typeface="Wingdings" pitchFamily="2" charset="2"/>
              <a:buChar char="ü"/>
            </a:pPr>
            <a:r>
              <a:rPr lang="en-US" sz="3200" dirty="0" smtClean="0">
                <a:solidFill>
                  <a:schemeClr val="bg1"/>
                </a:solidFill>
                <a:latin typeface="Palatino Linotype" pitchFamily="18" charset="0"/>
              </a:rPr>
              <a:t>Develop a copyright awareness culture</a:t>
            </a:r>
          </a:p>
          <a:p>
            <a:pPr>
              <a:buClr>
                <a:schemeClr val="bg1"/>
              </a:buClr>
              <a:buFont typeface="Wingdings" pitchFamily="2" charset="2"/>
              <a:buChar char="ü"/>
            </a:pPr>
            <a:r>
              <a:rPr lang="en-US" sz="3200" dirty="0" smtClean="0">
                <a:solidFill>
                  <a:schemeClr val="bg1"/>
                </a:solidFill>
                <a:latin typeface="Palatino Linotype" pitchFamily="18" charset="0"/>
              </a:rPr>
              <a:t>Copyright law </a:t>
            </a:r>
            <a:r>
              <a:rPr lang="en-US" sz="3200" dirty="0" smtClean="0">
                <a:solidFill>
                  <a:schemeClr val="bg1"/>
                </a:solidFill>
                <a:latin typeface="Palatino Linotype" pitchFamily="18" charset="0"/>
              </a:rPr>
              <a:t>always </a:t>
            </a:r>
            <a:r>
              <a:rPr lang="en-US" sz="3200" dirty="0" smtClean="0">
                <a:solidFill>
                  <a:schemeClr val="bg1"/>
                </a:solidFill>
                <a:latin typeface="Palatino Linotype" pitchFamily="18" charset="0"/>
              </a:rPr>
              <a:t>lags behind the progress of technology</a:t>
            </a:r>
          </a:p>
          <a:p>
            <a:pPr>
              <a:buClr>
                <a:schemeClr val="bg1"/>
              </a:buClr>
              <a:buFont typeface="Wingdings" pitchFamily="2" charset="2"/>
              <a:buChar char="ü"/>
            </a:pPr>
            <a:r>
              <a:rPr lang="en-US" sz="3200" dirty="0" smtClean="0">
                <a:solidFill>
                  <a:schemeClr val="bg1"/>
                </a:solidFill>
                <a:latin typeface="Palatino Linotype" pitchFamily="18" charset="0"/>
              </a:rPr>
              <a:t>Collaborate with others—begin the discussion</a:t>
            </a:r>
            <a:endParaRPr lang="en-US" sz="3200" dirty="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6781800" cy="762000"/>
          </a:xfrm>
        </p:spPr>
        <p:txBody>
          <a:bodyPr/>
          <a:lstStyle/>
          <a:p>
            <a:r>
              <a:rPr lang="en-US" dirty="0" smtClean="0">
                <a:latin typeface="Palatino Linotype" pitchFamily="18" charset="0"/>
              </a:rPr>
              <a:t>Sources…</a:t>
            </a:r>
            <a:endParaRPr lang="en-US" dirty="0">
              <a:latin typeface="Palatino Linotype" pitchFamily="18" charset="0"/>
            </a:endParaRPr>
          </a:p>
        </p:txBody>
      </p:sp>
      <p:sp>
        <p:nvSpPr>
          <p:cNvPr id="3075" name="Rectangle 3"/>
          <p:cNvSpPr>
            <a:spLocks noGrp="1" noChangeArrowheads="1"/>
          </p:cNvSpPr>
          <p:nvPr>
            <p:ph idx="1"/>
          </p:nvPr>
        </p:nvSpPr>
        <p:spPr>
          <a:xfrm>
            <a:off x="457200" y="1447800"/>
            <a:ext cx="8229600" cy="5105400"/>
          </a:xfrm>
        </p:spPr>
        <p:txBody>
          <a:bodyPr/>
          <a:lstStyle/>
          <a:p>
            <a:pPr>
              <a:lnSpc>
                <a:spcPct val="80000"/>
              </a:lnSpc>
              <a:buNone/>
            </a:pPr>
            <a:r>
              <a:rPr lang="en-US" sz="1600" dirty="0" smtClean="0">
                <a:solidFill>
                  <a:schemeClr val="bg1"/>
                </a:solidFill>
              </a:rPr>
              <a:t>1. 	The University of Texas System, Intellectual Property, Copyright, </a:t>
            </a:r>
            <a:r>
              <a:rPr lang="en-US" sz="1600" i="1" dirty="0" smtClean="0">
                <a:solidFill>
                  <a:schemeClr val="bg1"/>
                </a:solidFill>
              </a:rPr>
              <a:t>Developing a Comprehensive Copyright Policy to Facilitate Online Learning</a:t>
            </a:r>
            <a:r>
              <a:rPr lang="en-US" sz="1600" dirty="0" smtClean="0">
                <a:solidFill>
                  <a:schemeClr val="bg1"/>
                </a:solidFill>
              </a:rPr>
              <a:t>, Georgia Harper,</a:t>
            </a:r>
          </a:p>
          <a:p>
            <a:pPr>
              <a:lnSpc>
                <a:spcPct val="80000"/>
              </a:lnSpc>
              <a:buFontTx/>
              <a:buNone/>
            </a:pPr>
            <a:r>
              <a:rPr lang="en-US" sz="1600" dirty="0" smtClean="0">
                <a:solidFill>
                  <a:schemeClr val="bg1"/>
                </a:solidFill>
              </a:rPr>
              <a:t>	</a:t>
            </a:r>
            <a:r>
              <a:rPr lang="en-US" sz="1600" dirty="0" smtClean="0">
                <a:solidFill>
                  <a:schemeClr val="bg1"/>
                </a:solidFill>
                <a:hlinkClick r:id="rId3"/>
              </a:rPr>
              <a:t>http://www.utsystem.edu/OGC/INTELLECTUALPROPERTY/polcydev.htm</a:t>
            </a:r>
            <a:endParaRPr lang="en-US" sz="1600" dirty="0" smtClean="0">
              <a:solidFill>
                <a:schemeClr val="bg1"/>
              </a:solidFill>
            </a:endParaRPr>
          </a:p>
          <a:p>
            <a:pPr>
              <a:lnSpc>
                <a:spcPct val="80000"/>
              </a:lnSpc>
              <a:buNone/>
            </a:pPr>
            <a:r>
              <a:rPr lang="en-US" sz="1600" dirty="0" smtClean="0">
                <a:solidFill>
                  <a:schemeClr val="bg1"/>
                </a:solidFill>
              </a:rPr>
              <a:t>2. 	Visual Resources Association, Image Collections Guidelines, </a:t>
            </a:r>
            <a:r>
              <a:rPr lang="en-US" sz="1600" i="1" dirty="0" smtClean="0">
                <a:solidFill>
                  <a:schemeClr val="bg1"/>
                </a:solidFill>
              </a:rPr>
              <a:t>The Acquisition and Use of Images in Non-Profit Educational Visual Resources Collections,</a:t>
            </a:r>
            <a:r>
              <a:rPr lang="en-US" sz="1600" dirty="0" smtClean="0">
                <a:solidFill>
                  <a:schemeClr val="bg1"/>
                </a:solidFill>
              </a:rPr>
              <a:t> VRA</a:t>
            </a:r>
          </a:p>
          <a:p>
            <a:pPr>
              <a:lnSpc>
                <a:spcPct val="80000"/>
              </a:lnSpc>
              <a:buFontTx/>
              <a:buNone/>
            </a:pPr>
            <a:r>
              <a:rPr lang="en-US" sz="1600" dirty="0" smtClean="0">
                <a:solidFill>
                  <a:schemeClr val="bg1"/>
                </a:solidFill>
              </a:rPr>
              <a:t>	</a:t>
            </a:r>
            <a:r>
              <a:rPr lang="en-US" sz="1600" dirty="0" smtClean="0">
                <a:solidFill>
                  <a:schemeClr val="bg1"/>
                </a:solidFill>
                <a:hlinkClick r:id="rId4"/>
              </a:rPr>
              <a:t>http://www.vraweb.org/copyright/guidelines.html</a:t>
            </a:r>
            <a:endParaRPr lang="en-US" sz="1600" dirty="0" smtClean="0">
              <a:solidFill>
                <a:schemeClr val="bg1"/>
              </a:solidFill>
            </a:endParaRPr>
          </a:p>
          <a:p>
            <a:pPr>
              <a:lnSpc>
                <a:spcPct val="80000"/>
              </a:lnSpc>
              <a:buClr>
                <a:schemeClr val="bg1"/>
              </a:buClr>
              <a:buAutoNum type="arabicPeriod" startAt="3"/>
            </a:pPr>
            <a:r>
              <a:rPr lang="en-US" sz="1600" dirty="0" smtClean="0">
                <a:solidFill>
                  <a:schemeClr val="bg1"/>
                </a:solidFill>
              </a:rPr>
              <a:t>AAU, ARL, AAUP, AAP, </a:t>
            </a:r>
            <a:r>
              <a:rPr lang="en-US" sz="1600" i="1" dirty="0" smtClean="0">
                <a:solidFill>
                  <a:schemeClr val="bg1"/>
                </a:solidFill>
              </a:rPr>
              <a:t>Campus Copyright Rights and Responsibilities: A Basic Guide to Policy Considerations,</a:t>
            </a:r>
            <a:r>
              <a:rPr lang="en-US" sz="1600" dirty="0" smtClean="0">
                <a:solidFill>
                  <a:schemeClr val="bg1"/>
                </a:solidFill>
              </a:rPr>
              <a:t> </a:t>
            </a:r>
            <a:r>
              <a:rPr lang="en-US" sz="1600" dirty="0" smtClean="0">
                <a:solidFill>
                  <a:schemeClr val="bg1"/>
                </a:solidFill>
                <a:hlinkClick r:id="rId5"/>
              </a:rPr>
              <a:t>http://aaupnet.org/aboutup/issues/Campus_Copyright.pdf</a:t>
            </a:r>
            <a:endParaRPr lang="en-US" sz="1600" dirty="0" smtClean="0">
              <a:solidFill>
                <a:schemeClr val="bg1"/>
              </a:solidFill>
            </a:endParaRPr>
          </a:p>
          <a:p>
            <a:pPr>
              <a:lnSpc>
                <a:spcPct val="80000"/>
              </a:lnSpc>
              <a:buClr>
                <a:schemeClr val="bg1"/>
              </a:buClr>
              <a:buAutoNum type="arabicPeriod" startAt="4"/>
            </a:pPr>
            <a:r>
              <a:rPr lang="en-US" sz="1600" dirty="0" smtClean="0">
                <a:solidFill>
                  <a:schemeClr val="bg1"/>
                </a:solidFill>
              </a:rPr>
              <a:t>Columbia University Libraries, Copyright Advisory Office, </a:t>
            </a:r>
            <a:r>
              <a:rPr lang="en-US" sz="1600" i="1" dirty="0" smtClean="0">
                <a:solidFill>
                  <a:schemeClr val="bg1"/>
                </a:solidFill>
              </a:rPr>
              <a:t>Court Case Summaries, </a:t>
            </a:r>
            <a:r>
              <a:rPr lang="en-US" sz="1600" dirty="0" smtClean="0">
                <a:solidFill>
                  <a:schemeClr val="bg1"/>
                </a:solidFill>
              </a:rPr>
              <a:t>accessed March 28, 2008, </a:t>
            </a:r>
            <a:r>
              <a:rPr lang="en-US" sz="1600" dirty="0" smtClean="0">
                <a:solidFill>
                  <a:schemeClr val="bg1"/>
                </a:solidFill>
                <a:hlinkClick r:id="rId6"/>
              </a:rPr>
              <a:t>http://copyright.columbia.edu/court-case-summaries.html</a:t>
            </a:r>
            <a:endParaRPr lang="en-US" sz="1600" dirty="0" smtClean="0">
              <a:solidFill>
                <a:schemeClr val="bg1"/>
              </a:solidFill>
            </a:endParaRPr>
          </a:p>
          <a:p>
            <a:pPr>
              <a:lnSpc>
                <a:spcPct val="80000"/>
              </a:lnSpc>
              <a:buClr>
                <a:schemeClr val="bg1"/>
              </a:buClr>
              <a:buAutoNum type="arabicPeriod" startAt="5"/>
            </a:pPr>
            <a:r>
              <a:rPr lang="en-US" sz="1600" dirty="0" smtClean="0">
                <a:solidFill>
                  <a:schemeClr val="bg1"/>
                </a:solidFill>
              </a:rPr>
              <a:t>London Knowledge Lab, University of London, Institute of Education, UK, </a:t>
            </a:r>
            <a:r>
              <a:rPr lang="en-US" sz="1600" i="1" dirty="0" smtClean="0">
                <a:solidFill>
                  <a:schemeClr val="bg1"/>
                </a:solidFill>
              </a:rPr>
              <a:t>Screw Blackboard..do it on </a:t>
            </a:r>
            <a:r>
              <a:rPr lang="en-US" sz="1600" i="1" dirty="0" smtClean="0">
                <a:solidFill>
                  <a:schemeClr val="bg1"/>
                </a:solidFill>
              </a:rPr>
              <a:t>Facebook</a:t>
            </a:r>
            <a:r>
              <a:rPr lang="en-US" sz="1600" i="1" dirty="0" smtClean="0">
                <a:solidFill>
                  <a:schemeClr val="bg1"/>
                </a:solidFill>
              </a:rPr>
              <a:t>!: an investigation of students’ educational use of </a:t>
            </a:r>
            <a:r>
              <a:rPr lang="en-US" sz="1600" i="1" dirty="0" smtClean="0">
                <a:solidFill>
                  <a:schemeClr val="bg1"/>
                </a:solidFill>
              </a:rPr>
              <a:t>Facebook</a:t>
            </a:r>
            <a:r>
              <a:rPr lang="en-US" sz="1600" i="1" dirty="0" smtClean="0">
                <a:solidFill>
                  <a:schemeClr val="bg1"/>
                </a:solidFill>
              </a:rPr>
              <a:t>,  </a:t>
            </a:r>
            <a:r>
              <a:rPr lang="en-US" sz="1600" dirty="0" smtClean="0">
                <a:solidFill>
                  <a:schemeClr val="bg1"/>
                </a:solidFill>
              </a:rPr>
              <a:t>accessed March 28, 2008, </a:t>
            </a:r>
            <a:r>
              <a:rPr lang="en-US" sz="1600" dirty="0" smtClean="0">
                <a:solidFill>
                  <a:schemeClr val="bg1"/>
                </a:solidFill>
                <a:hlinkClick r:id="rId7"/>
              </a:rPr>
              <a:t>http://www.scribd.com/doc/513958/Facebook-seminar-paper-Selwyn</a:t>
            </a:r>
            <a:endParaRPr lang="en-US" sz="1600" dirty="0" smtClean="0">
              <a:solidFill>
                <a:schemeClr val="bg1"/>
              </a:solidFill>
            </a:endParaRPr>
          </a:p>
          <a:p>
            <a:pPr>
              <a:lnSpc>
                <a:spcPct val="80000"/>
              </a:lnSpc>
              <a:buClr>
                <a:schemeClr val="bg1"/>
              </a:buClr>
              <a:buAutoNum type="arabicPeriod" startAt="5"/>
            </a:pPr>
            <a:r>
              <a:rPr lang="en-US" sz="1600" dirty="0" smtClean="0">
                <a:solidFill>
                  <a:schemeClr val="bg1"/>
                </a:solidFill>
              </a:rPr>
              <a:t>European Network and Information Security Agency, </a:t>
            </a:r>
            <a:r>
              <a:rPr lang="en-US" sz="1600" i="1" dirty="0" smtClean="0">
                <a:solidFill>
                  <a:schemeClr val="bg1"/>
                </a:solidFill>
              </a:rPr>
              <a:t>Position Paper No. 1, Security Issues and Recommendations for Online Social Networks</a:t>
            </a:r>
            <a:r>
              <a:rPr lang="en-US" sz="1600" dirty="0" smtClean="0">
                <a:solidFill>
                  <a:schemeClr val="bg1"/>
                </a:solidFill>
              </a:rPr>
              <a:t>, October 2007. </a:t>
            </a:r>
            <a:r>
              <a:rPr lang="en-US" sz="1600" dirty="0" smtClean="0">
                <a:solidFill>
                  <a:schemeClr val="bg1"/>
                </a:solidFill>
                <a:hlinkClick r:id="rId8"/>
              </a:rPr>
              <a:t>http://www.enisa.europa.eu/doc/pdf/deliverables/enisa_pp_social_networks.pdf</a:t>
            </a:r>
            <a:endParaRPr lang="en-US" sz="1600" dirty="0" smtClean="0">
              <a:solidFill>
                <a:schemeClr val="bg1"/>
              </a:solidFill>
            </a:endParaRPr>
          </a:p>
          <a:p>
            <a:pPr>
              <a:lnSpc>
                <a:spcPct val="80000"/>
              </a:lnSpc>
              <a:buClr>
                <a:schemeClr val="bg1"/>
              </a:buClr>
              <a:buAutoNum type="arabicPeriod" startAt="5"/>
            </a:pPr>
            <a:r>
              <a:rPr lang="en-US" sz="1600" dirty="0" smtClean="0">
                <a:solidFill>
                  <a:schemeClr val="bg1"/>
                </a:solidFill>
              </a:rPr>
              <a:t>U.S. Copyright Office website, </a:t>
            </a:r>
            <a:r>
              <a:rPr lang="en-US" sz="1600" i="1" dirty="0" smtClean="0">
                <a:solidFill>
                  <a:schemeClr val="bg1"/>
                </a:solidFill>
              </a:rPr>
              <a:t>Copyright Law of the United States. </a:t>
            </a:r>
          </a:p>
          <a:p>
            <a:pPr>
              <a:lnSpc>
                <a:spcPct val="80000"/>
              </a:lnSpc>
              <a:buClr>
                <a:schemeClr val="bg1"/>
              </a:buClr>
              <a:buNone/>
            </a:pPr>
            <a:r>
              <a:rPr lang="en-US" sz="1600" dirty="0" smtClean="0">
                <a:solidFill>
                  <a:schemeClr val="bg1"/>
                </a:solidFill>
              </a:rPr>
              <a:t>	</a:t>
            </a:r>
            <a:r>
              <a:rPr lang="en-US" sz="1600" dirty="0" smtClean="0">
                <a:solidFill>
                  <a:schemeClr val="bg1"/>
                </a:solidFill>
                <a:hlinkClick r:id="rId9"/>
              </a:rPr>
              <a:t>http://www.copyright.gov/title17/</a:t>
            </a:r>
            <a:endParaRPr lang="en-US" sz="1600" dirty="0" smtClean="0">
              <a:solidFill>
                <a:schemeClr val="bg1"/>
              </a:solidFill>
            </a:endParaRPr>
          </a:p>
          <a:p>
            <a:pPr>
              <a:buClr>
                <a:schemeClr val="bg1"/>
              </a:buClr>
              <a:buNone/>
            </a:pPr>
            <a:r>
              <a:rPr lang="en-US" sz="1600" dirty="0" smtClean="0">
                <a:solidFill>
                  <a:schemeClr val="bg1"/>
                </a:solidFill>
              </a:rPr>
              <a:t>8.	Electronic Frontier Foundation, </a:t>
            </a:r>
            <a:r>
              <a:rPr lang="en-US" sz="1600" i="1" dirty="0" smtClean="0"/>
              <a:t>Fair Use Principles for User Generated Video Content, </a:t>
            </a:r>
          </a:p>
          <a:p>
            <a:pPr>
              <a:buClr>
                <a:schemeClr val="bg1"/>
              </a:buClr>
              <a:buNone/>
            </a:pPr>
            <a:r>
              <a:rPr lang="en-US" sz="1600" dirty="0" smtClean="0">
                <a:solidFill>
                  <a:schemeClr val="bg1"/>
                </a:solidFill>
              </a:rPr>
              <a:t>	</a:t>
            </a:r>
            <a:r>
              <a:rPr lang="en-US" sz="1600" dirty="0" smtClean="0">
                <a:solidFill>
                  <a:schemeClr val="bg1"/>
                </a:solidFill>
                <a:hlinkClick r:id="rId10"/>
              </a:rPr>
              <a:t>http://</a:t>
            </a:r>
            <a:r>
              <a:rPr lang="en-US" sz="1600" dirty="0" smtClean="0">
                <a:solidFill>
                  <a:schemeClr val="bg1"/>
                </a:solidFill>
                <a:hlinkClick r:id="rId10"/>
              </a:rPr>
              <a:t>www.eff.org/issues/ip-and-free-speech/fair-use-principles-usergen</a:t>
            </a:r>
            <a:endParaRPr lang="en-US" sz="1600" dirty="0" smtClean="0">
              <a:solidFill>
                <a:schemeClr val="bg1"/>
              </a:solidFill>
            </a:endParaRPr>
          </a:p>
          <a:p>
            <a:pPr>
              <a:buClr>
                <a:schemeClr val="bg1"/>
              </a:buClr>
              <a:buAutoNum type="arabicPeriod" startAt="9"/>
            </a:pPr>
            <a:r>
              <a:rPr lang="en-US" sz="1600" dirty="0" smtClean="0">
                <a:solidFill>
                  <a:schemeClr val="bg1"/>
                </a:solidFill>
              </a:rPr>
              <a:t>BYU Copyright Licensing Office website: </a:t>
            </a:r>
            <a:r>
              <a:rPr lang="en-US" sz="1600" dirty="0" smtClean="0">
                <a:solidFill>
                  <a:schemeClr val="bg1"/>
                </a:solidFill>
                <a:hlinkClick r:id="rId11"/>
              </a:rPr>
              <a:t>http://copyright.byu.edu</a:t>
            </a:r>
            <a:endParaRPr lang="en-US" sz="1600" dirty="0" smtClean="0">
              <a:solidFill>
                <a:schemeClr val="bg1"/>
              </a:solidFill>
            </a:endParaRPr>
          </a:p>
          <a:p>
            <a:pPr>
              <a:buClr>
                <a:schemeClr val="bg1"/>
              </a:buClr>
              <a:buNone/>
            </a:pPr>
            <a:endParaRPr lang="en-US" sz="1600" dirty="0" smtClean="0">
              <a:solidFill>
                <a:schemeClr val="bg1"/>
              </a:solidFill>
            </a:endParaRPr>
          </a:p>
          <a:p>
            <a:pPr>
              <a:buClr>
                <a:schemeClr val="bg1"/>
              </a:buClr>
              <a:buNone/>
            </a:pPr>
            <a:endParaRPr lang="en-US" sz="1600" dirty="0" smtClean="0">
              <a:solidFill>
                <a:schemeClr val="bg1"/>
              </a:solidFill>
            </a:endParaRPr>
          </a:p>
          <a:p>
            <a:pPr>
              <a:buClr>
                <a:schemeClr val="bg1"/>
              </a:buClr>
              <a:buNone/>
            </a:pP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latin typeface="Palatino Linotype" pitchFamily="18" charset="0"/>
              </a:rPr>
              <a:t>Reminder…</a:t>
            </a:r>
            <a:endParaRPr lang="en-US" dirty="0">
              <a:latin typeface="Palatino Linotype" pitchFamily="18" charset="0"/>
            </a:endParaRPr>
          </a:p>
        </p:txBody>
      </p:sp>
      <p:sp>
        <p:nvSpPr>
          <p:cNvPr id="3075" name="Rectangle 3"/>
          <p:cNvSpPr>
            <a:spLocks noGrp="1" noChangeArrowheads="1"/>
          </p:cNvSpPr>
          <p:nvPr>
            <p:ph idx="1"/>
          </p:nvPr>
        </p:nvSpPr>
        <p:spPr/>
        <p:txBody>
          <a:bodyPr/>
          <a:lstStyle/>
          <a:p>
            <a:pPr>
              <a:buNone/>
            </a:pPr>
            <a:r>
              <a:rPr lang="en-US" sz="3200" dirty="0" smtClean="0">
                <a:latin typeface="Palatino Linotype" pitchFamily="18" charset="0"/>
              </a:rPr>
              <a:t>YouTube  Broadcast Yourself™</a:t>
            </a:r>
          </a:p>
          <a:p>
            <a:pPr>
              <a:buNone/>
            </a:pPr>
            <a:r>
              <a:rPr lang="en-US" sz="3200" dirty="0" smtClean="0">
                <a:latin typeface="Palatino Linotype" pitchFamily="18" charset="0"/>
              </a:rPr>
              <a:t>…. wants to share a video with you</a:t>
            </a:r>
          </a:p>
          <a:p>
            <a:pPr>
              <a:buNone/>
            </a:pPr>
            <a:endParaRPr lang="en-US" sz="3200" dirty="0" smtClean="0">
              <a:latin typeface="Palatino Linotype" pitchFamily="18" charset="0"/>
            </a:endParaRPr>
          </a:p>
          <a:p>
            <a:pPr>
              <a:buNone/>
            </a:pPr>
            <a:r>
              <a:rPr lang="en-US" sz="3200" dirty="0" smtClean="0">
                <a:latin typeface="Palatino Linotype" pitchFamily="18" charset="0"/>
              </a:rPr>
              <a:t>Play YouTube Video:  Social Networking</a:t>
            </a:r>
          </a:p>
          <a:p>
            <a:pPr>
              <a:buNone/>
            </a:pPr>
            <a:r>
              <a:rPr lang="en-US" sz="3200" dirty="0" smtClean="0">
                <a:latin typeface="Palatino Linotype" pitchFamily="18" charset="0"/>
                <a:hlinkClick r:id="rId3"/>
              </a:rPr>
              <a:t>http://www.youtube.com/watch?v=6a_KF7TYKVc</a:t>
            </a:r>
            <a:endParaRPr lang="en-US" sz="3200" dirty="0" smtClean="0">
              <a:latin typeface="Palatino Linotype" pitchFamily="18" charset="0"/>
            </a:endParaRPr>
          </a:p>
          <a:p>
            <a:pPr>
              <a:buNone/>
            </a:pPr>
            <a:endParaRPr lang="en-US" sz="3200" dirty="0">
              <a:latin typeface="Palatino Linotyp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6781800" cy="762000"/>
          </a:xfrm>
        </p:spPr>
        <p:txBody>
          <a:bodyPr/>
          <a:lstStyle/>
          <a:p>
            <a:r>
              <a:rPr lang="en-US" sz="4000" dirty="0" smtClean="0">
                <a:latin typeface="Palatino Linotype" pitchFamily="18" charset="0"/>
              </a:rPr>
              <a:t>End…</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458200" cy="5638800"/>
          </a:xfrm>
        </p:spPr>
        <p:txBody>
          <a:bodyPr/>
          <a:lstStyle/>
          <a:p>
            <a:pPr>
              <a:buNone/>
            </a:pPr>
            <a:r>
              <a:rPr lang="en-US" sz="3200" dirty="0" smtClean="0">
                <a:latin typeface="Palatino Linotype" pitchFamily="18" charset="0"/>
              </a:rPr>
              <a:t>	</a:t>
            </a:r>
            <a:r>
              <a:rPr lang="en-US" sz="2000" dirty="0" smtClean="0">
                <a:latin typeface="Palatino Linotype" pitchFamily="18" charset="0"/>
              </a:rPr>
              <a:t>Copyright © 2008 Carl Johnson </a:t>
            </a:r>
          </a:p>
          <a:p>
            <a:pPr>
              <a:buNone/>
            </a:pPr>
            <a:r>
              <a:rPr lang="en-US" sz="2000" dirty="0" smtClean="0">
                <a:latin typeface="Palatino Linotype" pitchFamily="18" charset="0"/>
              </a:rPr>
              <a:t>	</a:t>
            </a:r>
            <a:r>
              <a:rPr lang="en-US" sz="2000" dirty="0" smtClean="0">
                <a:latin typeface="Palatino Linotype" pitchFamily="18" charset="0"/>
              </a:rPr>
              <a:t>This </a:t>
            </a:r>
            <a:r>
              <a:rPr lang="en-US" sz="2000" dirty="0" smtClean="0">
                <a:latin typeface="Palatino Linotype" pitchFamily="18" charset="0"/>
              </a:rPr>
              <a:t>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a:buNone/>
            </a:pPr>
            <a:r>
              <a:rPr lang="en-US" sz="2000" dirty="0" smtClean="0">
                <a:latin typeface="Palatino Linotype" pitchFamily="18" charset="0"/>
              </a:rPr>
              <a:t>	</a:t>
            </a:r>
          </a:p>
          <a:p>
            <a:pPr>
              <a:buNone/>
            </a:pPr>
            <a:r>
              <a:rPr lang="en-US" sz="2000" dirty="0" smtClean="0">
                <a:latin typeface="Palatino Linotype" pitchFamily="18" charset="0"/>
              </a:rPr>
              <a:t>	</a:t>
            </a:r>
            <a:r>
              <a:rPr lang="en-US" sz="2000" dirty="0" smtClean="0">
                <a:latin typeface="Palatino Linotype" pitchFamily="18" charset="0"/>
              </a:rPr>
              <a:t>Contact:</a:t>
            </a:r>
          </a:p>
          <a:p>
            <a:pPr>
              <a:buNone/>
            </a:pPr>
            <a:r>
              <a:rPr lang="en-US" sz="2000" dirty="0" smtClean="0">
                <a:latin typeface="Palatino Linotype" pitchFamily="18" charset="0"/>
                <a:cs typeface="Arial" pitchFamily="34" charset="0"/>
              </a:rPr>
              <a:t>	Carl </a:t>
            </a:r>
            <a:r>
              <a:rPr lang="en-US" sz="2000" dirty="0" smtClean="0">
                <a:latin typeface="Palatino Linotype" pitchFamily="18" charset="0"/>
                <a:cs typeface="Arial" pitchFamily="34" charset="0"/>
              </a:rPr>
              <a:t>Johnson</a:t>
            </a:r>
            <a:br>
              <a:rPr lang="en-US" sz="2000" dirty="0" smtClean="0">
                <a:latin typeface="Palatino Linotype" pitchFamily="18" charset="0"/>
                <a:cs typeface="Arial" pitchFamily="34" charset="0"/>
              </a:rPr>
            </a:br>
            <a:r>
              <a:rPr lang="en-US" sz="2000" dirty="0" smtClean="0">
                <a:latin typeface="Palatino Linotype" pitchFamily="18" charset="0"/>
                <a:cs typeface="Arial" pitchFamily="34" charset="0"/>
              </a:rPr>
              <a:t>Director, Copyright Licensing Office</a:t>
            </a:r>
            <a:br>
              <a:rPr lang="en-US" sz="2000" dirty="0" smtClean="0">
                <a:latin typeface="Palatino Linotype" pitchFamily="18" charset="0"/>
                <a:cs typeface="Arial" pitchFamily="34" charset="0"/>
              </a:rPr>
            </a:br>
            <a:r>
              <a:rPr lang="en-US" sz="2000" dirty="0" smtClean="0">
                <a:latin typeface="Palatino Linotype" pitchFamily="18" charset="0"/>
                <a:cs typeface="Arial" pitchFamily="34" charset="0"/>
              </a:rPr>
              <a:t>Brigham Young University</a:t>
            </a:r>
            <a:br>
              <a:rPr lang="en-US" sz="2000" dirty="0" smtClean="0">
                <a:latin typeface="Palatino Linotype" pitchFamily="18" charset="0"/>
                <a:cs typeface="Arial" pitchFamily="34" charset="0"/>
              </a:rPr>
            </a:br>
            <a:r>
              <a:rPr lang="en-US" sz="2000" dirty="0" smtClean="0">
                <a:latin typeface="Palatino Linotype" pitchFamily="18" charset="0"/>
                <a:cs typeface="Arial" pitchFamily="34" charset="0"/>
              </a:rPr>
              <a:t>801 422-3821, </a:t>
            </a:r>
            <a:r>
              <a:rPr lang="en-US" sz="2000" dirty="0" smtClean="0">
                <a:latin typeface="Palatino Linotype" pitchFamily="18" charset="0"/>
                <a:cs typeface="Arial" pitchFamily="34" charset="0"/>
                <a:hlinkClick r:id="rId3"/>
              </a:rPr>
              <a:t>copyright@byu.edu</a:t>
            </a:r>
            <a:endParaRPr lang="en-US" sz="2000" dirty="0" smtClean="0">
              <a:latin typeface="Palatino Linotype" pitchFamily="18" charset="0"/>
              <a:cs typeface="Arial" pitchFamily="34" charset="0"/>
            </a:endParaRPr>
          </a:p>
          <a:p>
            <a:pPr>
              <a:buNone/>
            </a:pPr>
            <a:r>
              <a:rPr lang="en-US" sz="2000" dirty="0" smtClean="0">
                <a:latin typeface="Palatino Linotype" pitchFamily="18" charset="0"/>
                <a:cs typeface="Arial" pitchFamily="34" charset="0"/>
              </a:rPr>
              <a:t> </a:t>
            </a:r>
          </a:p>
          <a:p>
            <a:pPr>
              <a:buNone/>
            </a:pPr>
            <a:r>
              <a:rPr lang="en-US" sz="2000" dirty="0" smtClean="0">
                <a:latin typeface="Palatino Linotype" pitchFamily="18" charset="0"/>
                <a:cs typeface="Arial" pitchFamily="34" charset="0"/>
              </a:rPr>
              <a:t/>
            </a:r>
            <a:br>
              <a:rPr lang="en-US" sz="2000" dirty="0" smtClean="0">
                <a:latin typeface="Palatino Linotype" pitchFamily="18" charset="0"/>
                <a:cs typeface="Arial" pitchFamily="34" charset="0"/>
              </a:rPr>
            </a:br>
            <a:endParaRPr lang="en-US" sz="2000" dirty="0" smtClean="0">
              <a:latin typeface="Palatino Linotype" pitchFamily="18" charset="0"/>
            </a:endParaRPr>
          </a:p>
          <a:p>
            <a:pPr>
              <a:buClr>
                <a:schemeClr val="bg1"/>
              </a:buClr>
              <a:buNone/>
            </a:pPr>
            <a:endParaRPr lang="en-US" dirty="0" smtClean="0"/>
          </a:p>
          <a:p>
            <a:pPr>
              <a:buClr>
                <a:schemeClr val="bg1"/>
              </a:buCl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152400"/>
            <a:ext cx="6781800" cy="1066800"/>
          </a:xfrm>
        </p:spPr>
        <p:txBody>
          <a:bodyPr/>
          <a:lstStyle/>
          <a:p>
            <a:r>
              <a:rPr lang="en-US" sz="4000" dirty="0" smtClean="0">
                <a:latin typeface="Palatino Linotype" pitchFamily="18" charset="0"/>
              </a:rPr>
              <a:t>Wizard of ©</a:t>
            </a:r>
            <a:endParaRPr lang="en-US" sz="4000" dirty="0">
              <a:latin typeface="Palatino Linotype" pitchFamily="18" charset="0"/>
            </a:endParaRPr>
          </a:p>
        </p:txBody>
      </p:sp>
      <p:sp>
        <p:nvSpPr>
          <p:cNvPr id="16392" name="Rectangle 8"/>
          <p:cNvSpPr>
            <a:spLocks noGrp="1" noChangeArrowheads="1"/>
          </p:cNvSpPr>
          <p:nvPr>
            <p:ph type="body" sz="half" idx="1"/>
          </p:nvPr>
        </p:nvSpPr>
        <p:spPr>
          <a:xfrm>
            <a:off x="457200" y="1219200"/>
            <a:ext cx="4037013" cy="4724400"/>
          </a:xfrm>
        </p:spPr>
        <p:txBody>
          <a:bodyPr/>
          <a:lstStyle/>
          <a:p>
            <a:pPr>
              <a:buNone/>
            </a:pPr>
            <a:endParaRPr lang="en-US" dirty="0"/>
          </a:p>
        </p:txBody>
      </p:sp>
      <p:pic>
        <p:nvPicPr>
          <p:cNvPr id="1026" name="Picture 2" descr="C:\Documents and Settings\Carl M. Johnson\Local Settings\Temporary Internet Files\Content.IE5\MPZC1C3M\MCj01986180000[1].wmf"/>
          <p:cNvPicPr>
            <a:picLocks noGrp="1" noChangeAspect="1" noChangeArrowheads="1"/>
          </p:cNvPicPr>
          <p:nvPr>
            <p:ph type="clipArt" sz="half" idx="2"/>
          </p:nvPr>
        </p:nvPicPr>
        <p:blipFill>
          <a:blip r:embed="rId3"/>
          <a:srcRect/>
          <a:stretch>
            <a:fillRect/>
          </a:stretch>
        </p:blipFill>
        <p:spPr bwMode="auto">
          <a:xfrm>
            <a:off x="2362200" y="1371600"/>
            <a:ext cx="3809999" cy="5105399"/>
          </a:xfrm>
          <a:prstGeom prst="rect">
            <a:avLst/>
          </a:prstGeom>
          <a:noFill/>
        </p:spPr>
      </p:pic>
      <p:pic>
        <p:nvPicPr>
          <p:cNvPr id="7" name="Picture 2" descr="C:\Documents and Settings\Carl M. Johnson\Local Settings\Temporary Internet Files\Content.IE5\MPZC1C3M\MCj01986180000[1].wmf"/>
          <p:cNvPicPr>
            <a:picLocks noChangeAspect="1" noChangeArrowheads="1"/>
          </p:cNvPicPr>
          <p:nvPr/>
        </p:nvPicPr>
        <p:blipFill>
          <a:blip r:embed="rId3"/>
          <a:srcRect/>
          <a:stretch>
            <a:fillRect/>
          </a:stretch>
        </p:blipFill>
        <p:spPr bwMode="auto">
          <a:xfrm>
            <a:off x="-152400" y="1066800"/>
            <a:ext cx="2971800" cy="5105399"/>
          </a:xfrm>
          <a:prstGeom prst="rect">
            <a:avLst/>
          </a:prstGeom>
          <a:noFill/>
          <a:ln w="9525">
            <a:noFill/>
            <a:miter lim="800000"/>
            <a:headEnd/>
            <a:tailEnd/>
          </a:ln>
          <a:effectLst/>
        </p:spPr>
      </p:pic>
      <p:pic>
        <p:nvPicPr>
          <p:cNvPr id="8" name="Picture 2" descr="C:\Documents and Settings\Carl M. Johnson\Local Settings\Temporary Internet Files\Content.IE5\MPZC1C3M\MCj01986180000[1].wmf"/>
          <p:cNvPicPr>
            <a:picLocks noChangeAspect="1" noChangeArrowheads="1"/>
          </p:cNvPicPr>
          <p:nvPr/>
        </p:nvPicPr>
        <p:blipFill>
          <a:blip r:embed="rId3"/>
          <a:srcRect/>
          <a:stretch>
            <a:fillRect/>
          </a:stretch>
        </p:blipFill>
        <p:spPr bwMode="auto">
          <a:xfrm>
            <a:off x="5715000" y="2057400"/>
            <a:ext cx="3809999" cy="5105399"/>
          </a:xfrm>
          <a:prstGeom prst="rect">
            <a:avLst/>
          </a:prstGeom>
          <a:noFill/>
          <a:ln w="9525">
            <a:noFill/>
            <a:miter lim="800000"/>
            <a:headEnd/>
            <a:tailEnd/>
          </a:ln>
          <a:effectLst/>
        </p:spPr>
      </p:pic>
      <p:pic>
        <p:nvPicPr>
          <p:cNvPr id="1028" name="Picture 4" descr="road"/>
          <p:cNvPicPr>
            <a:picLocks noChangeAspect="1" noChangeArrowheads="1"/>
          </p:cNvPicPr>
          <p:nvPr/>
        </p:nvPicPr>
        <p:blipFill>
          <a:blip r:embed="rId4"/>
          <a:srcRect/>
          <a:stretch>
            <a:fillRect/>
          </a:stretch>
        </p:blipFill>
        <p:spPr bwMode="auto">
          <a:xfrm>
            <a:off x="2590800" y="990600"/>
            <a:ext cx="3581400" cy="571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228600"/>
            <a:ext cx="6781800" cy="685800"/>
          </a:xfrm>
        </p:spPr>
        <p:txBody>
          <a:bodyPr>
            <a:normAutofit fontScale="90000"/>
          </a:bodyPr>
          <a:lstStyle/>
          <a:p>
            <a:r>
              <a:rPr lang="en-US" sz="4000" dirty="0" smtClean="0">
                <a:latin typeface="Palatino Linotype" pitchFamily="18" charset="0"/>
                <a:cs typeface="Microsoft Sans Serif" pitchFamily="34" charset="0"/>
              </a:rPr>
              <a:t>  </a:t>
            </a:r>
            <a:r>
              <a:rPr lang="en-US" sz="4400" dirty="0" smtClean="0">
                <a:latin typeface="Palatino Linotype" pitchFamily="18" charset="0"/>
                <a:cs typeface="Microsoft Sans Serif" pitchFamily="34" charset="0"/>
              </a:rPr>
              <a:t>Introduction…</a:t>
            </a:r>
            <a:endParaRPr lang="en-US" sz="4400" dirty="0">
              <a:latin typeface="Palatino Linotype" pitchFamily="18" charset="0"/>
              <a:cs typeface="Microsoft Sans Serif" pitchFamily="34" charset="0"/>
            </a:endParaRPr>
          </a:p>
        </p:txBody>
      </p:sp>
      <p:sp>
        <p:nvSpPr>
          <p:cNvPr id="16392" name="Rectangle 8"/>
          <p:cNvSpPr>
            <a:spLocks noGrp="1" noChangeArrowheads="1"/>
          </p:cNvSpPr>
          <p:nvPr>
            <p:ph type="body" sz="half" idx="1"/>
          </p:nvPr>
        </p:nvSpPr>
        <p:spPr>
          <a:xfrm>
            <a:off x="457200" y="1219200"/>
            <a:ext cx="4724400" cy="5334000"/>
          </a:xfrm>
        </p:spPr>
        <p:txBody>
          <a:bodyPr/>
          <a:lstStyle/>
          <a:p>
            <a:pPr>
              <a:spcAft>
                <a:spcPts val="1200"/>
              </a:spcAft>
              <a:buClrTx/>
              <a:buNone/>
            </a:pPr>
            <a:endParaRPr lang="en-US" sz="3200" dirty="0" smtClean="0">
              <a:latin typeface="Palatino Linotype" pitchFamily="18" charset="0"/>
            </a:endParaRPr>
          </a:p>
          <a:p>
            <a:pPr>
              <a:spcAft>
                <a:spcPts val="1200"/>
              </a:spcAft>
              <a:buClrTx/>
              <a:buFont typeface="Arial" pitchFamily="34" charset="0"/>
              <a:buChar char="•"/>
            </a:pPr>
            <a:r>
              <a:rPr lang="en-US" sz="3200" dirty="0" smtClean="0">
                <a:solidFill>
                  <a:schemeClr val="bg1"/>
                </a:solidFill>
                <a:latin typeface="Palatino Linotype" pitchFamily="18" charset="0"/>
              </a:rPr>
              <a:t>Is it OK to post video                  online?</a:t>
            </a:r>
          </a:p>
          <a:p>
            <a:pPr>
              <a:spcBef>
                <a:spcPts val="600"/>
              </a:spcBef>
              <a:spcAft>
                <a:spcPts val="600"/>
              </a:spcAft>
              <a:buClrTx/>
              <a:buFont typeface="Arial" pitchFamily="34" charset="0"/>
              <a:buChar char="•"/>
            </a:pPr>
            <a:r>
              <a:rPr lang="en-US" sz="3200" dirty="0" smtClean="0">
                <a:latin typeface="Palatino Linotype" pitchFamily="18" charset="0"/>
              </a:rPr>
              <a:t> I think so?</a:t>
            </a:r>
          </a:p>
          <a:p>
            <a:pPr>
              <a:buClrTx/>
              <a:buFont typeface="Arial" pitchFamily="34" charset="0"/>
              <a:buChar char="•"/>
            </a:pPr>
            <a:r>
              <a:rPr lang="en-US" sz="3200" dirty="0" smtClean="0">
                <a:latin typeface="Palatino Linotype" pitchFamily="18" charset="0"/>
              </a:rPr>
              <a:t>As long as is no one makes any money?</a:t>
            </a:r>
          </a:p>
          <a:p>
            <a:pPr>
              <a:buClrTx/>
              <a:buFont typeface="Arial" pitchFamily="34" charset="0"/>
              <a:buChar char="•"/>
            </a:pPr>
            <a:r>
              <a:rPr lang="en-US" sz="3200" dirty="0" smtClean="0">
                <a:latin typeface="Palatino Linotype" pitchFamily="18" charset="0"/>
              </a:rPr>
              <a:t>Should be OK as long as peoples’ faces are blurred!</a:t>
            </a:r>
          </a:p>
          <a:p>
            <a:pPr>
              <a:buNone/>
            </a:pPr>
            <a:endParaRPr lang="en-US" dirty="0" smtClean="0"/>
          </a:p>
          <a:p>
            <a:pPr>
              <a:buNone/>
            </a:pPr>
            <a:endParaRPr lang="en-US" dirty="0"/>
          </a:p>
        </p:txBody>
      </p:sp>
      <p:pic>
        <p:nvPicPr>
          <p:cNvPr id="1028" name="Picture 4" descr="C:\Documents and Settings\Carl M. Johnson\Local Settings\Temporary Internet Files\Content.IE5\RNH7ZT0W\MCPE01561_0000[1].wmf"/>
          <p:cNvPicPr>
            <a:picLocks noChangeAspect="1" noChangeArrowheads="1"/>
          </p:cNvPicPr>
          <p:nvPr/>
        </p:nvPicPr>
        <p:blipFill>
          <a:blip r:embed="rId3"/>
          <a:srcRect/>
          <a:stretch>
            <a:fillRect/>
          </a:stretch>
        </p:blipFill>
        <p:spPr bwMode="auto">
          <a:xfrm>
            <a:off x="4561438" y="3581400"/>
            <a:ext cx="4582562" cy="30419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6781800" cy="762000"/>
          </a:xfrm>
        </p:spPr>
        <p:txBody>
          <a:bodyPr/>
          <a:lstStyle/>
          <a:p>
            <a:r>
              <a:rPr lang="en-US" sz="4000" b="1" dirty="0" smtClean="0">
                <a:latin typeface="Palatino Linotype" pitchFamily="18" charset="0"/>
              </a:rPr>
              <a:t>©</a:t>
            </a:r>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152400" y="1219200"/>
            <a:ext cx="8991600" cy="5105400"/>
          </a:xfrm>
        </p:spPr>
        <p:txBody>
          <a:bodyPr>
            <a:normAutofit/>
          </a:bodyPr>
          <a:lstStyle/>
          <a:p>
            <a:pPr>
              <a:lnSpc>
                <a:spcPct val="90000"/>
              </a:lnSpc>
              <a:buNone/>
              <a:defRPr/>
            </a:pPr>
            <a:endParaRPr lang="en-US" dirty="0" smtClean="0"/>
          </a:p>
          <a:p>
            <a:pPr>
              <a:lnSpc>
                <a:spcPct val="90000"/>
              </a:lnSpc>
              <a:buNone/>
              <a:defRPr/>
            </a:pPr>
            <a:r>
              <a:rPr lang="en-US" sz="3200" dirty="0" smtClean="0">
                <a:latin typeface="Palatino Linotype" pitchFamily="18" charset="0"/>
              </a:rPr>
              <a:t>ROOTS OF THE LAW :</a:t>
            </a:r>
            <a:r>
              <a:rPr lang="en-US" dirty="0" smtClean="0">
                <a:latin typeface="Palatino Linotype" pitchFamily="18" charset="0"/>
              </a:rPr>
              <a:t/>
            </a:r>
            <a:br>
              <a:rPr lang="en-US" dirty="0" smtClean="0">
                <a:latin typeface="Palatino Linotype" pitchFamily="18" charset="0"/>
              </a:rPr>
            </a:br>
            <a:endParaRPr lang="en-US" dirty="0" smtClean="0">
              <a:latin typeface="Palatino Linotype" pitchFamily="18" charset="0"/>
            </a:endParaRPr>
          </a:p>
          <a:p>
            <a:pPr>
              <a:lnSpc>
                <a:spcPct val="90000"/>
              </a:lnSpc>
              <a:buNone/>
              <a:defRPr/>
            </a:pPr>
            <a:r>
              <a:rPr lang="en-US" dirty="0" smtClean="0">
                <a:latin typeface="Palatino Linotype" pitchFamily="18" charset="0"/>
              </a:rPr>
              <a:t>“</a:t>
            </a:r>
            <a:r>
              <a:rPr lang="en-US" sz="3200" dirty="0" smtClean="0">
                <a:latin typeface="Palatino Linotype" pitchFamily="18" charset="0"/>
              </a:rPr>
              <a:t>The Congress shall have power…</a:t>
            </a:r>
          </a:p>
          <a:p>
            <a:pPr>
              <a:lnSpc>
                <a:spcPct val="90000"/>
              </a:lnSpc>
              <a:buNone/>
              <a:defRPr/>
            </a:pPr>
            <a:r>
              <a:rPr lang="en-US" dirty="0" smtClean="0">
                <a:latin typeface="Palatino Linotype" pitchFamily="18" charset="0"/>
              </a:rPr>
              <a:t/>
            </a:r>
            <a:br>
              <a:rPr lang="en-US" dirty="0" smtClean="0">
                <a:latin typeface="Palatino Linotype" pitchFamily="18" charset="0"/>
              </a:rPr>
            </a:br>
            <a:r>
              <a:rPr lang="en-US" sz="3200" dirty="0" smtClean="0">
                <a:latin typeface="Palatino Linotype" pitchFamily="18" charset="0"/>
              </a:rPr>
              <a:t>To promote the progress of science and useful arts, by securing for limited times to authors and inventors the exclusive right to their respective writings and discoveries;“         </a:t>
            </a:r>
          </a:p>
          <a:p>
            <a:pPr>
              <a:lnSpc>
                <a:spcPct val="90000"/>
              </a:lnSpc>
              <a:buNone/>
              <a:defRPr/>
            </a:pPr>
            <a:r>
              <a:rPr lang="en-US" sz="3200" dirty="0" smtClean="0">
                <a:latin typeface="Palatino Linotype" pitchFamily="18" charset="0"/>
              </a:rPr>
              <a:t>	</a:t>
            </a:r>
            <a:r>
              <a:rPr lang="en-US" sz="1800" dirty="0" smtClean="0">
                <a:latin typeface="Palatino Linotype" pitchFamily="18" charset="0"/>
              </a:rPr>
              <a:t>Article 1 Section 8, Clause 8</a:t>
            </a:r>
            <a:endParaRPr lang="en-US" sz="1800" dirty="0">
              <a:latin typeface="Palatino Linotype" pitchFamily="18" charset="0"/>
            </a:endParaRPr>
          </a:p>
        </p:txBody>
      </p:sp>
      <p:pic>
        <p:nvPicPr>
          <p:cNvPr id="4" name="Picture 3" descr="cptol.jpg"/>
          <p:cNvPicPr>
            <a:picLocks noChangeAspect="1"/>
          </p:cNvPicPr>
          <p:nvPr/>
        </p:nvPicPr>
        <p:blipFill>
          <a:blip r:embed="rId3"/>
          <a:stretch>
            <a:fillRect/>
          </a:stretch>
        </p:blipFill>
        <p:spPr>
          <a:xfrm>
            <a:off x="6400800" y="1066800"/>
            <a:ext cx="2743200" cy="2095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6781800" cy="685800"/>
          </a:xfrm>
        </p:spPr>
        <p:txBody>
          <a:bodyPr/>
          <a:lstStyle/>
          <a:p>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457200" y="1447800"/>
            <a:ext cx="8229600" cy="5791200"/>
          </a:xfrm>
        </p:spPr>
        <p:txBody>
          <a:bodyPr/>
          <a:lstStyle/>
          <a:p>
            <a:pPr>
              <a:spcBef>
                <a:spcPts val="1200"/>
              </a:spcBef>
              <a:buNone/>
            </a:pPr>
            <a:r>
              <a:rPr lang="en-US" sz="3200" dirty="0" smtClean="0">
                <a:latin typeface="Palatino Linotype" pitchFamily="18" charset="0"/>
              </a:rPr>
              <a:t>Works Protected by Copyright:</a:t>
            </a:r>
          </a:p>
          <a:p>
            <a:pPr>
              <a:spcBef>
                <a:spcPts val="1200"/>
              </a:spcBef>
              <a:buNone/>
            </a:pPr>
            <a:endParaRPr lang="en-US" sz="3200" dirty="0" smtClean="0">
              <a:latin typeface="Palatino Linotype" pitchFamily="18" charset="0"/>
            </a:endParaRPr>
          </a:p>
          <a:p>
            <a:pPr marL="514350" indent="-514350">
              <a:lnSpc>
                <a:spcPct val="90000"/>
              </a:lnSpc>
              <a:buClr>
                <a:schemeClr val="bg1"/>
              </a:buClr>
              <a:buFont typeface="+mj-lt"/>
              <a:buAutoNum type="arabicPeriod"/>
              <a:defRPr/>
            </a:pPr>
            <a:r>
              <a:rPr lang="en-US" sz="3200" dirty="0" smtClean="0">
                <a:latin typeface="Palatino Linotype" pitchFamily="18" charset="0"/>
              </a:rPr>
              <a:t>Literary, Musical, Dramatic works </a:t>
            </a:r>
          </a:p>
          <a:p>
            <a:pPr marL="514350" indent="-514350">
              <a:lnSpc>
                <a:spcPct val="90000"/>
              </a:lnSpc>
              <a:buClr>
                <a:schemeClr val="bg1"/>
              </a:buClr>
              <a:buFont typeface="+mj-lt"/>
              <a:buAutoNum type="arabicPeriod"/>
              <a:defRPr/>
            </a:pPr>
            <a:r>
              <a:rPr lang="en-US" sz="3200" dirty="0" smtClean="0">
                <a:latin typeface="Palatino Linotype" pitchFamily="18" charset="0"/>
              </a:rPr>
              <a:t>Choreographic works</a:t>
            </a:r>
          </a:p>
          <a:p>
            <a:pPr marL="514350" indent="-514350">
              <a:lnSpc>
                <a:spcPct val="90000"/>
              </a:lnSpc>
              <a:buClr>
                <a:schemeClr val="bg1"/>
              </a:buClr>
              <a:buFont typeface="+mj-lt"/>
              <a:buAutoNum type="arabicPeriod"/>
              <a:defRPr/>
            </a:pPr>
            <a:r>
              <a:rPr lang="en-US" sz="3200" dirty="0" smtClean="0">
                <a:latin typeface="Palatino Linotype" pitchFamily="18" charset="0"/>
              </a:rPr>
              <a:t>Pictorial, graphic, and sculptural works</a:t>
            </a:r>
          </a:p>
          <a:p>
            <a:pPr marL="514350" indent="-514350">
              <a:lnSpc>
                <a:spcPct val="90000"/>
              </a:lnSpc>
              <a:buClr>
                <a:schemeClr val="bg1"/>
              </a:buClr>
              <a:buFont typeface="+mj-lt"/>
              <a:buAutoNum type="arabicPeriod"/>
              <a:defRPr/>
            </a:pPr>
            <a:r>
              <a:rPr lang="en-US" sz="3200" dirty="0" smtClean="0">
                <a:latin typeface="Palatino Linotype" pitchFamily="18" charset="0"/>
              </a:rPr>
              <a:t>Motion pictures and other audiovisual works</a:t>
            </a:r>
          </a:p>
          <a:p>
            <a:pPr marL="514350" indent="-514350">
              <a:lnSpc>
                <a:spcPct val="90000"/>
              </a:lnSpc>
              <a:buClr>
                <a:schemeClr val="bg1"/>
              </a:buClr>
              <a:buFont typeface="+mj-lt"/>
              <a:buAutoNum type="arabicPeriod"/>
              <a:defRPr/>
            </a:pPr>
            <a:r>
              <a:rPr lang="en-US" sz="3200" dirty="0" smtClean="0">
                <a:latin typeface="Palatino Linotype" pitchFamily="18" charset="0"/>
              </a:rPr>
              <a:t>Sound recordings</a:t>
            </a:r>
          </a:p>
          <a:p>
            <a:pPr marL="514350" indent="-514350">
              <a:lnSpc>
                <a:spcPct val="90000"/>
              </a:lnSpc>
              <a:buClr>
                <a:schemeClr val="bg1"/>
              </a:buClr>
              <a:buFont typeface="+mj-lt"/>
              <a:buAutoNum type="arabicPeriod"/>
              <a:defRPr/>
            </a:pPr>
            <a:r>
              <a:rPr lang="en-US" sz="3200" dirty="0" smtClean="0">
                <a:latin typeface="Palatino Linotype" pitchFamily="18" charset="0"/>
              </a:rPr>
              <a:t>Architectural works</a:t>
            </a:r>
          </a:p>
          <a:p>
            <a:pPr>
              <a:buNone/>
            </a:pPr>
            <a:endParaRPr lang="en-US" sz="3200" dirty="0"/>
          </a:p>
        </p:txBody>
      </p:sp>
      <p:pic>
        <p:nvPicPr>
          <p:cNvPr id="4" name="Picture 3" descr="collcetingminimags.jpg"/>
          <p:cNvPicPr>
            <a:picLocks noChangeAspect="1"/>
          </p:cNvPicPr>
          <p:nvPr/>
        </p:nvPicPr>
        <p:blipFill>
          <a:blip r:embed="rId3" cstate="print"/>
          <a:stretch>
            <a:fillRect/>
          </a:stretch>
        </p:blipFill>
        <p:spPr>
          <a:xfrm>
            <a:off x="7239000" y="1905000"/>
            <a:ext cx="1905000" cy="1981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6781800" cy="685800"/>
          </a:xfrm>
        </p:spPr>
        <p:txBody>
          <a:bodyPr>
            <a:noAutofit/>
          </a:bodyPr>
          <a:lstStyle/>
          <a:p>
            <a:r>
              <a:rPr lang="en-US" sz="4000" dirty="0" smtClean="0">
                <a:latin typeface="Palatino Linotype" pitchFamily="18" charset="0"/>
              </a:rPr>
              <a:t>© Overview…</a:t>
            </a:r>
            <a:endParaRPr lang="en-US" sz="4000" dirty="0">
              <a:latin typeface="Palatino Linotype" pitchFamily="18" charset="0"/>
            </a:endParaRPr>
          </a:p>
        </p:txBody>
      </p:sp>
      <p:sp>
        <p:nvSpPr>
          <p:cNvPr id="3075" name="Rectangle 3"/>
          <p:cNvSpPr>
            <a:spLocks noGrp="1" noChangeArrowheads="1"/>
          </p:cNvSpPr>
          <p:nvPr>
            <p:ph idx="1"/>
          </p:nvPr>
        </p:nvSpPr>
        <p:spPr>
          <a:xfrm>
            <a:off x="457200" y="1219200"/>
            <a:ext cx="8229600" cy="5638800"/>
          </a:xfrm>
        </p:spPr>
        <p:txBody>
          <a:bodyPr/>
          <a:lstStyle/>
          <a:p>
            <a:pPr>
              <a:lnSpc>
                <a:spcPct val="90000"/>
              </a:lnSpc>
              <a:buFontTx/>
              <a:buNone/>
            </a:pPr>
            <a:endParaRPr lang="en-US" sz="3200" dirty="0" smtClean="0">
              <a:solidFill>
                <a:schemeClr val="bg1"/>
              </a:solidFill>
              <a:latin typeface="Palatino Linotype" pitchFamily="18" charset="0"/>
            </a:endParaRPr>
          </a:p>
          <a:p>
            <a:pPr>
              <a:lnSpc>
                <a:spcPct val="90000"/>
              </a:lnSpc>
              <a:buFontTx/>
              <a:buNone/>
            </a:pPr>
            <a:r>
              <a:rPr lang="en-US" sz="3200" dirty="0" smtClean="0">
                <a:solidFill>
                  <a:schemeClr val="bg1"/>
                </a:solidFill>
                <a:latin typeface="Palatino Linotype" pitchFamily="18" charset="0"/>
              </a:rPr>
              <a:t>Copyright owner’s rights:</a:t>
            </a:r>
          </a:p>
          <a:p>
            <a:pPr>
              <a:lnSpc>
                <a:spcPct val="90000"/>
              </a:lnSpc>
              <a:buFontTx/>
              <a:buNone/>
            </a:pPr>
            <a:r>
              <a:rPr lang="en-US" sz="3200" dirty="0" smtClean="0">
                <a:solidFill>
                  <a:schemeClr val="bg1"/>
                </a:solidFill>
                <a:latin typeface="Palatino Linotype" pitchFamily="18" charset="0"/>
              </a:rPr>
              <a:t>To do and to authorize the following:</a:t>
            </a:r>
          </a:p>
          <a:p>
            <a:pPr marL="971550" lvl="1" indent="-514350">
              <a:lnSpc>
                <a:spcPct val="90000"/>
              </a:lnSpc>
              <a:buClr>
                <a:schemeClr val="bg1"/>
              </a:buClr>
              <a:buFont typeface="+mj-lt"/>
              <a:buAutoNum type="arabicPeriod"/>
            </a:pPr>
            <a:r>
              <a:rPr lang="en-US" sz="3200" dirty="0" smtClean="0">
                <a:solidFill>
                  <a:schemeClr val="bg1"/>
                </a:solidFill>
                <a:latin typeface="Palatino Linotype" pitchFamily="18" charset="0"/>
              </a:rPr>
              <a:t>To reproduce the work</a:t>
            </a:r>
          </a:p>
          <a:p>
            <a:pPr marL="971550" lvl="1" indent="-514350">
              <a:lnSpc>
                <a:spcPct val="90000"/>
              </a:lnSpc>
              <a:buClr>
                <a:schemeClr val="bg1"/>
              </a:buClr>
              <a:buFont typeface="+mj-lt"/>
              <a:buAutoNum type="arabicPeriod"/>
            </a:pPr>
            <a:r>
              <a:rPr lang="en-US" sz="3200" dirty="0" smtClean="0">
                <a:solidFill>
                  <a:schemeClr val="bg1"/>
                </a:solidFill>
                <a:latin typeface="Palatino Linotype" pitchFamily="18" charset="0"/>
              </a:rPr>
              <a:t>To prepare derivative works</a:t>
            </a:r>
          </a:p>
          <a:p>
            <a:pPr marL="971550" lvl="1" indent="-514350">
              <a:lnSpc>
                <a:spcPct val="90000"/>
              </a:lnSpc>
              <a:buClr>
                <a:schemeClr val="bg1"/>
              </a:buClr>
              <a:buFont typeface="+mj-lt"/>
              <a:buAutoNum type="arabicPeriod"/>
            </a:pPr>
            <a:r>
              <a:rPr lang="en-US" sz="3200" dirty="0" smtClean="0">
                <a:solidFill>
                  <a:schemeClr val="bg1"/>
                </a:solidFill>
                <a:latin typeface="Palatino Linotype" pitchFamily="18" charset="0"/>
              </a:rPr>
              <a:t>To distribute copies</a:t>
            </a:r>
          </a:p>
          <a:p>
            <a:pPr marL="971550" lvl="1" indent="-514350">
              <a:lnSpc>
                <a:spcPct val="90000"/>
              </a:lnSpc>
              <a:buClr>
                <a:schemeClr val="bg1"/>
              </a:buClr>
              <a:buFont typeface="+mj-lt"/>
              <a:buAutoNum type="arabicPeriod"/>
            </a:pPr>
            <a:r>
              <a:rPr lang="en-US" sz="3200" dirty="0" smtClean="0">
                <a:solidFill>
                  <a:schemeClr val="bg1"/>
                </a:solidFill>
                <a:latin typeface="Palatino Linotype" pitchFamily="18" charset="0"/>
              </a:rPr>
              <a:t>To perform the work publicly</a:t>
            </a:r>
          </a:p>
          <a:p>
            <a:pPr marL="971550" lvl="1" indent="-514350">
              <a:lnSpc>
                <a:spcPct val="90000"/>
              </a:lnSpc>
              <a:buClr>
                <a:schemeClr val="bg1"/>
              </a:buClr>
              <a:buFont typeface="+mj-lt"/>
              <a:buAutoNum type="arabicPeriod"/>
            </a:pPr>
            <a:r>
              <a:rPr lang="en-US" sz="3200" dirty="0" smtClean="0">
                <a:solidFill>
                  <a:schemeClr val="bg1"/>
                </a:solidFill>
                <a:latin typeface="Palatino Linotype" pitchFamily="18" charset="0"/>
              </a:rPr>
              <a:t>To display the work publicly </a:t>
            </a:r>
          </a:p>
          <a:p>
            <a:pPr marL="971550" lvl="1" indent="-514350">
              <a:lnSpc>
                <a:spcPct val="80000"/>
              </a:lnSpc>
              <a:buClr>
                <a:schemeClr val="bg1"/>
              </a:buClr>
              <a:buFont typeface="+mj-lt"/>
              <a:buAutoNum type="arabicPeriod"/>
              <a:defRPr/>
            </a:pPr>
            <a:r>
              <a:rPr lang="en-US" sz="3200" dirty="0" smtClean="0">
                <a:solidFill>
                  <a:schemeClr val="bg1"/>
                </a:solidFill>
                <a:latin typeface="Palatino Linotype" pitchFamily="18" charset="0"/>
              </a:rPr>
              <a:t>To perform publicly a digital sound recording </a:t>
            </a:r>
          </a:p>
          <a:p>
            <a:pPr lvl="1">
              <a:lnSpc>
                <a:spcPct val="90000"/>
              </a:lnSpc>
            </a:pPr>
            <a:endParaRPr lang="en-US" sz="3200" dirty="0" smtClean="0">
              <a:solidFill>
                <a:schemeClr val="tx1"/>
              </a:solidFill>
              <a:latin typeface="Times New Roman" pitchFamily="18" charset="0"/>
            </a:endParaRPr>
          </a:p>
          <a:p>
            <a:pPr>
              <a:buNone/>
            </a:pP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ian Pacific American Heritage Month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sianPacAmerHerMonth_TP10131490">
      <a:majorFont>
        <a:latin typeface="Gill Sans MT"/>
        <a:ea typeface=""/>
        <a:cs typeface=""/>
      </a:majorFont>
      <a:minorFont>
        <a:latin typeface="Gill Sans MT"/>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2227</TotalTime>
  <Words>1248</Words>
  <Application>Microsoft Office PowerPoint</Application>
  <PresentationFormat>On-screen Show (4:3)</PresentationFormat>
  <Paragraphs>349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Asian Pacific American Heritage Month presentation</vt:lpstr>
      <vt:lpstr>        Carl Johnson Director, Copyright Licensing Office Brigham Young University 801 422-3821, copyright@byu.edu   Educause Presentation April 2008, San Francisco, California</vt:lpstr>
      <vt:lpstr>Possibilities….</vt:lpstr>
      <vt:lpstr>Possibilities….</vt:lpstr>
      <vt:lpstr>Reminder…</vt:lpstr>
      <vt:lpstr>Wizard of ©</vt:lpstr>
      <vt:lpstr>  Introduction…</vt:lpstr>
      <vt:lpstr>© Overview…</vt:lpstr>
      <vt:lpstr>© Overview…</vt:lpstr>
      <vt:lpstr>© Overview…</vt:lpstr>
      <vt:lpstr>© Overview…</vt:lpstr>
      <vt:lpstr>© Overview…</vt:lpstr>
      <vt:lpstr>© Overview…</vt:lpstr>
      <vt:lpstr>Reminder…</vt:lpstr>
      <vt:lpstr>Licensing…</vt:lpstr>
      <vt:lpstr>   Terms of Use…</vt:lpstr>
      <vt:lpstr>   Terms of Use…</vt:lpstr>
      <vt:lpstr>   Terms of Use…</vt:lpstr>
      <vt:lpstr>   Terms of Use…</vt:lpstr>
      <vt:lpstr> Liability…</vt:lpstr>
      <vt:lpstr>Institutional Liability</vt:lpstr>
      <vt:lpstr>Institutional Liability</vt:lpstr>
      <vt:lpstr>Educational Institution…</vt:lpstr>
      <vt:lpstr>Educational Institution…</vt:lpstr>
      <vt:lpstr>Reminder…</vt:lpstr>
      <vt:lpstr> Student Response…</vt:lpstr>
      <vt:lpstr> Student Response…</vt:lpstr>
      <vt:lpstr>SAC Suggestions…</vt:lpstr>
      <vt:lpstr>© Analysis</vt:lpstr>
      <vt:lpstr>© Analysis</vt:lpstr>
      <vt:lpstr>Studies…</vt:lpstr>
      <vt:lpstr>Studies…</vt:lpstr>
      <vt:lpstr>Legislation….</vt:lpstr>
      <vt:lpstr>Legislation…</vt:lpstr>
      <vt:lpstr>© Education…</vt:lpstr>
      <vt:lpstr>© Education…</vt:lpstr>
      <vt:lpstr>Trends…</vt:lpstr>
      <vt:lpstr>Trends…</vt:lpstr>
      <vt:lpstr>Points to consider…</vt:lpstr>
      <vt:lpstr>Sources…</vt:lpstr>
      <vt:lpstr>End…</vt:lpstr>
    </vt:vector>
  </TitlesOfParts>
  <Manager/>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Peter Bracken</dc:creator>
  <cp:keywords/>
  <dc:description/>
  <cp:lastModifiedBy>default</cp:lastModifiedBy>
  <cp:revision>181</cp:revision>
  <dcterms:created xsi:type="dcterms:W3CDTF">2008-03-06T20:02:04Z</dcterms:created>
  <dcterms:modified xsi:type="dcterms:W3CDTF">2008-04-08T18:14:52Z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TC101314901033</vt:lpwstr>
  </property>
</Properties>
</file>