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Masters/slideMaster2.xml" ContentType="application/vnd.openxmlformats-officedocument.presentationml.slideMaster+xml"/>
  <Default Extension="xml" ContentType="application/xml"/>
  <Override PartName="/ppt/tableStyles.xml" ContentType="application/vnd.openxmlformats-officedocument.presentationml.tableStyles+xml"/>
  <Override PartName="/ppt/slideLayouts/slideLayout33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6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9.xml" ContentType="application/vnd.openxmlformats-officedocument.presentationml.slideLayout+xml"/>
  <Override PartName="/docProps/core.xml" ContentType="application/vnd.openxmlformats-package.core-properties+xml"/>
  <Override PartName="/ppt/slideLayouts/slideLayout32.xml" ContentType="application/vnd.openxmlformats-officedocument.presentationml.slideLayout+xml"/>
  <Override PartName="/ppt/theme/theme6.xml" ContentType="application/vnd.openxmlformats-officedocument.theme+xml"/>
  <Override PartName="/ppt/handoutMasters/handoutMaster1.xml" ContentType="application/vnd.openxmlformats-officedocument.presentationml.handoutMaster+xml"/>
  <Override PartName="/ppt/slideLayouts/slideLayout15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4.xml" ContentType="application/vnd.openxmlformats-officedocument.presentationml.slide+xml"/>
  <Override PartName="/ppt/theme/themeOverride1.xml" ContentType="application/vnd.openxmlformats-officedocument.themeOverr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12.xml" ContentType="application/vnd.openxmlformats-officedocument.presentationml.slide+xml"/>
  <Override PartName="/ppt/slideLayouts/slideLayout38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31.xml" ContentType="application/vnd.openxmlformats-officedocument.presentationml.slideLayout+xml"/>
  <Override PartName="/ppt/theme/theme5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Layouts/slideLayout37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4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Layouts/slideLayout36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28.xml" ContentType="application/vnd.openxmlformats-officedocument.presentationml.slideLayout+xml"/>
  <Override PartName="/ppt/charts/chart1.xml" ContentType="application/vnd.openxmlformats-officedocument.drawingml.chart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slideMasters/slideMaster4.xml" ContentType="application/vnd.openxmlformats-officedocument.presentationml.slideMaster+xml"/>
  <Default Extension="jpeg" ContentType="image/jpeg"/>
  <Override PartName="/ppt/commentAuthors.xml" ContentType="application/vnd.openxmlformats-officedocument.presentationml.commentAuthors+xml"/>
  <Override PartName="/ppt/viewProps.xml" ContentType="application/vnd.openxmlformats-officedocument.presentationml.viewProps+xml"/>
  <Override PartName="/ppt/slideLayouts/slideLayout35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Masters/slideMaster3.xml" ContentType="application/vnd.openxmlformats-officedocument.presentationml.slideMaster+xml"/>
  <Override PartName="/ppt/drawings/drawing1.xml" ContentType="application/vnd.openxmlformats-officedocument.drawingml.chartshapes+xml"/>
  <Override PartName="/ppt/slideLayouts/slideLayout34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17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1.xml" ContentType="application/vnd.openxmlformats-officedocument.theme+xml"/>
  <Override PartName="/ppt/slideLayouts/slideLayout10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26.xml" ContentType="application/vnd.openxmlformats-officedocument.presentationml.slideLayout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  <p:sldMasterId r:id="rId2"/>
    <p:sldMasterId r:id="rId3"/>
    <p:sldMasterId r:id="rId4"/>
  </p:sldMasterIdLst>
  <p:notesMasterIdLst>
    <p:notesMasterId r:id="rId24"/>
  </p:notesMasterIdLst>
  <p:handoutMasterIdLst>
    <p:handoutMasterId r:id="rId25"/>
  </p:handoutMasterIdLst>
  <p:sldIdLst>
    <p:sldId id="297" r:id="rId5"/>
    <p:sldId id="335" r:id="rId6"/>
    <p:sldId id="298" r:id="rId7"/>
    <p:sldId id="336" r:id="rId8"/>
    <p:sldId id="337" r:id="rId9"/>
    <p:sldId id="305" r:id="rId10"/>
    <p:sldId id="341" r:id="rId11"/>
    <p:sldId id="334" r:id="rId12"/>
    <p:sldId id="333" r:id="rId13"/>
    <p:sldId id="340" r:id="rId14"/>
    <p:sldId id="342" r:id="rId15"/>
    <p:sldId id="338" r:id="rId16"/>
    <p:sldId id="339" r:id="rId17"/>
    <p:sldId id="344" r:id="rId18"/>
    <p:sldId id="316" r:id="rId19"/>
    <p:sldId id="343" r:id="rId20"/>
    <p:sldId id="332" r:id="rId21"/>
    <p:sldId id="345" r:id="rId22"/>
    <p:sldId id="317" r:id="rId23"/>
  </p:sldIdLst>
  <p:sldSz cx="9144000" cy="6858000" type="screen4x3"/>
  <p:notesSz cx="68580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mAuthor id="0" name="Paul Janse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CC"/>
    <a:srgbClr val="00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385" autoAdjust="0"/>
    <p:restoredTop sz="77901" autoAdjust="0"/>
  </p:normalViewPr>
  <p:slideViewPr>
    <p:cSldViewPr snapToGrid="0" snapToObjects="1">
      <p:cViewPr>
        <p:scale>
          <a:sx n="100" d="100"/>
          <a:sy n="100" d="100"/>
        </p:scale>
        <p:origin x="-2264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1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commentAuthors" Target="commentAuthors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file:///\\CFCTINTRANET\CF_LIBRARY\Commonfund%20Library\Data\12%20Institute%20and%20Educational%20Benchmarks%202010%20NCSE%20Endowment%20Report.xlsm" TargetMode="External"/><Relationship Id="rId3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452230901523"/>
          <c:y val="0.0965468639887253"/>
          <c:w val="0.827506769361396"/>
          <c:h val="0.787174066243838"/>
        </c:manualLayout>
      </c:layout>
      <c:lineChart>
        <c:grouping val="standard"/>
        <c:ser>
          <c:idx val="1"/>
          <c:order val="0"/>
          <c:tx>
            <c:strRef>
              <c:f>'2.0'!$B$7</c:f>
              <c:strCache>
                <c:ptCount val="1"/>
                <c:pt idx="0">
                  <c:v>Average Annual Total Return for Total Institutions</c:v>
                </c:pt>
              </c:strCache>
            </c:strRef>
          </c:tx>
          <c:spPr>
            <a:ln w="12700">
              <a:solidFill>
                <a:srgbClr val="666699"/>
              </a:solidFill>
              <a:prstDash val="solid"/>
            </a:ln>
          </c:spPr>
          <c:marker>
            <c:symbol val="circle"/>
            <c:size val="10"/>
            <c:spPr>
              <a:solidFill>
                <a:srgbClr val="666699"/>
              </a:solidFill>
              <a:ln>
                <a:solidFill>
                  <a:srgbClr val="FFFFFF"/>
                </a:solidFill>
                <a:prstDash val="solid"/>
              </a:ln>
            </c:spPr>
          </c:marker>
          <c:dLbls>
            <c:dLbl>
              <c:idx val="1"/>
              <c:layout>
                <c:manualLayout>
                  <c:x val="-0.0132628560318849"/>
                  <c:y val="-0.018734908136483"/>
                </c:manualLayout>
              </c:layout>
              <c:dLblPos val="r"/>
              <c:showVal val="1"/>
            </c:dLbl>
            <c:dLbl>
              <c:idx val="8"/>
              <c:layout>
                <c:manualLayout>
                  <c:x val="0.0"/>
                  <c:y val="0.00584580052493445"/>
                </c:manualLayout>
              </c:layout>
              <c:dLblPos val="r"/>
              <c:showVal val="1"/>
            </c:dLbl>
            <c:numFmt formatCode="0.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t"/>
            <c:showVal val="1"/>
          </c:dLbls>
          <c:cat>
            <c:multiLvlStrRef>
              <c:f>'2.0'!$C$5:$M$6</c:f>
              <c:multiLvlStrCache>
                <c:ptCount val="11"/>
                <c:lvl>
                  <c:pt idx="0">
                    <c:v>546</c:v>
                  </c:pt>
                  <c:pt idx="1">
                    <c:v>564</c:v>
                  </c:pt>
                  <c:pt idx="2">
                    <c:v>601</c:v>
                  </c:pt>
                  <c:pt idx="3">
                    <c:v>643</c:v>
                  </c:pt>
                  <c:pt idx="4">
                    <c:v>665</c:v>
                  </c:pt>
                  <c:pt idx="5">
                    <c:v>683</c:v>
                  </c:pt>
                  <c:pt idx="6">
                    <c:v>707</c:v>
                  </c:pt>
                  <c:pt idx="7">
                    <c:v>723</c:v>
                  </c:pt>
                  <c:pt idx="8">
                    <c:v>728</c:v>
                  </c:pt>
                  <c:pt idx="9">
                    <c:v>842</c:v>
                  </c:pt>
                  <c:pt idx="10">
                    <c:v>850</c:v>
                  </c:pt>
                </c:lvl>
                <c:lvl>
                  <c:pt idx="0">
                    <c:v>2000</c:v>
                  </c:pt>
                  <c:pt idx="1">
                    <c:v>2001</c:v>
                  </c:pt>
                  <c:pt idx="2">
                    <c:v>2002</c:v>
                  </c:pt>
                  <c:pt idx="3">
                    <c:v>2003</c:v>
                  </c:pt>
                  <c:pt idx="4">
                    <c:v>2004</c:v>
                  </c:pt>
                  <c:pt idx="5">
                    <c:v>2005</c:v>
                  </c:pt>
                  <c:pt idx="6">
                    <c:v>2006</c:v>
                  </c:pt>
                  <c:pt idx="7">
                    <c:v>2007</c:v>
                  </c:pt>
                  <c:pt idx="8">
                    <c:v>2008</c:v>
                  </c:pt>
                  <c:pt idx="9">
                    <c:v>2009</c:v>
                  </c:pt>
                  <c:pt idx="10">
                    <c:v>2010</c:v>
                  </c:pt>
                </c:lvl>
              </c:multiLvlStrCache>
            </c:multiLvlStrRef>
          </c:cat>
          <c:val>
            <c:numRef>
              <c:f>'2.0'!$C$7:$M$7</c:f>
              <c:numCache>
                <c:formatCode>0.0%</c:formatCode>
                <c:ptCount val="11"/>
                <c:pt idx="0">
                  <c:v>0.121</c:v>
                </c:pt>
                <c:pt idx="1">
                  <c:v>-0.035</c:v>
                </c:pt>
                <c:pt idx="2">
                  <c:v>-0.0620000000000001</c:v>
                </c:pt>
                <c:pt idx="3">
                  <c:v>0.0320000000000001</c:v>
                </c:pt>
                <c:pt idx="4">
                  <c:v>0.153</c:v>
                </c:pt>
                <c:pt idx="5">
                  <c:v>0.0930000000000005</c:v>
                </c:pt>
                <c:pt idx="6">
                  <c:v>0.108</c:v>
                </c:pt>
                <c:pt idx="7">
                  <c:v>0.172</c:v>
                </c:pt>
                <c:pt idx="8">
                  <c:v>-0.03</c:v>
                </c:pt>
                <c:pt idx="9">
                  <c:v>-0.187</c:v>
                </c:pt>
                <c:pt idx="10">
                  <c:v>0.119</c:v>
                </c:pt>
              </c:numCache>
            </c:numRef>
          </c:val>
        </c:ser>
        <c:dLbls>
          <c:showVal val="1"/>
        </c:dLbls>
        <c:marker val="1"/>
        <c:axId val="527019608"/>
        <c:axId val="527009320"/>
      </c:lineChart>
      <c:catAx>
        <c:axId val="527019608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7009320"/>
        <c:crosses val="autoZero"/>
        <c:auto val="1"/>
        <c:lblAlgn val="ctr"/>
        <c:lblOffset val="100"/>
        <c:tickLblSkip val="1"/>
        <c:tickMarkSkip val="1"/>
      </c:catAx>
      <c:valAx>
        <c:axId val="527009320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Annual Net Total Return (%)</a:t>
                </a:r>
              </a:p>
            </c:rich>
          </c:tx>
          <c:layout>
            <c:manualLayout>
              <c:xMode val="edge"/>
              <c:yMode val="edge"/>
              <c:x val="0.082834402644114"/>
              <c:y val="0.311567804024499"/>
            </c:manualLayout>
          </c:layout>
          <c:spPr>
            <a:noFill/>
            <a:ln w="25400">
              <a:noFill/>
            </a:ln>
          </c:spPr>
        </c:title>
        <c:numFmt formatCode="0%" sourceLinked="0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7019608"/>
        <c:crosses val="autoZero"/>
        <c:crossBetween val="between"/>
        <c:majorUnit val="0.1"/>
      </c:val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/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0.00698</cdr:x>
      <cdr:y>0.90199</cdr:y>
    </cdr:from>
    <cdr:to>
      <cdr:x>0.30205</cdr:x>
      <cdr:y>0.94143</cdr:y>
    </cdr:to>
    <cdr:sp macro="" textlink="">
      <cdr:nvSpPr>
        <cdr:cNvPr id="6348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0800" y="3689342"/>
          <a:ext cx="2268390" cy="16339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800" b="0" i="0" strike="noStrike">
              <a:solidFill>
                <a:srgbClr val="000000"/>
              </a:solidFill>
              <a:latin typeface="Arial"/>
              <a:cs typeface="Arial"/>
            </a:rPr>
            <a:t>Number of Institutions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3ECC2BF-558D-4830-81A3-004DA2F2DD33}" type="datetimeFigureOut">
              <a:rPr lang="en-US"/>
              <a:pPr>
                <a:defRPr/>
              </a:pPr>
              <a:t>8/8/11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B524A18-CA3A-49FD-9B57-CBC2071270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FE84215-F1C0-430E-8428-3131B9DE97F3}" type="datetimeFigureOut">
              <a:rPr lang="en-US"/>
              <a:pPr>
                <a:defRPr/>
              </a:pPr>
              <a:t>8/8/11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6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DE8FF1E-F460-488E-886E-D467BBED7D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Total federal Pell Grant expenditures increased from $6.9 billion (in 2009 dollars) in 1979-80 to $8.3 billion in 1989-90, $9.3 billion in 1999–2000, and $28.2 billion in 2009-10.</a:t>
            </a:r>
          </a:p>
          <a:p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In 2008-09, 25% of Pell Grant recipients received the maximum Pell Grant of $4,731. The average Pell Grant that year was $2,971. In 2009-10, when the maximum Pell Grant was $5,350, the average grant was $3,646.</a:t>
            </a:r>
          </a:p>
          <a:p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The maximum Pell Grant for the 2010-11 academic year is $5,550. This amount covers 34% of the average published tuition, fees, room, and board at a public four-year college or university and 15% of average published charges at a private nonprofit four-year institution</a:t>
            </a:r>
          </a:p>
          <a:p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According to Budget analysis:  Pell increases from 2008-12 were result of:</a:t>
            </a:r>
          </a:p>
          <a:p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40%  enrollment growth</a:t>
            </a:r>
          </a:p>
          <a:p>
            <a:r>
              <a:rPr lang="en-US" dirty="0" smtClean="0">
                <a:effectLst/>
              </a:rPr>
              <a:t>14%  eligibility formulas   (CCRAA and HEOA)</a:t>
            </a:r>
          </a:p>
          <a:p>
            <a:r>
              <a:rPr lang="en-US" dirty="0" smtClean="0">
                <a:effectLst/>
              </a:rPr>
              <a:t>22%  year-round Pell</a:t>
            </a:r>
          </a:p>
          <a:p>
            <a:r>
              <a:rPr lang="en-US" dirty="0" smtClean="0">
                <a:effectLst/>
              </a:rPr>
              <a:t>25%  increase in the maximum grant</a:t>
            </a:r>
          </a:p>
          <a:p>
            <a:endParaRPr lang="en-US" dirty="0" smtClean="0">
              <a:effectLst/>
            </a:endParaRPr>
          </a:p>
          <a:p>
            <a:endParaRPr lang="en-US" dirty="0" smtClean="0">
              <a:effectLst/>
            </a:endParaRPr>
          </a:p>
          <a:p>
            <a:endParaRPr lang="en-US" dirty="0" smtClean="0">
              <a:effectLst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87E6A-F6E9-4A44-85C6-E29B92546E7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xmlns:p="http://schemas.openxmlformats.org/presentationml/2006/main" xmlns:r="http://schemas.openxmlformats.org/officeDocument/2006/relationships" xmlns:a="http://schemas.openxmlformats.org/drawingml/2006/main" val="2968878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8FF1E-F460-488E-886E-D467BBED7D5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/>
          <a:p>
            <a:pPr defTabSz="921669">
              <a:defRPr/>
            </a:pPr>
            <a:r>
              <a:rPr lang="en-US" dirty="0" smtClean="0"/>
              <a:t>Book 12 | CF Inst &amp; </a:t>
            </a:r>
            <a:r>
              <a:rPr lang="en-US" dirty="0" err="1" smtClean="0"/>
              <a:t>Educ</a:t>
            </a:r>
            <a:r>
              <a:rPr lang="en-US" dirty="0" smtClean="0"/>
              <a:t> Materials EDU Benchmarks</a:t>
            </a:r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 defTabSz="921669">
              <a:defRPr/>
            </a:pPr>
            <a:fld id="{0DA6EF9E-3A04-4275-89B8-DD7611B83328}" type="slidenum">
              <a:rPr lang="en-US" smtClean="0"/>
              <a:pPr defTabSz="921669">
                <a:defRPr/>
              </a:pPr>
              <a:t>13</a:t>
            </a:fld>
            <a:endParaRPr lang="en-US" dirty="0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81088" y="669925"/>
            <a:ext cx="4706937" cy="35306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5513" y="4424363"/>
            <a:ext cx="5002212" cy="4206875"/>
          </a:xfrm>
          <a:noFill/>
        </p:spPr>
        <p:txBody>
          <a:bodyPr wrap="square" lIns="90252" tIns="45128" rIns="90252" bIns="4512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3CF6AD-967D-41F9-B28F-1AD8E48E423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xmlns:p="http://schemas.openxmlformats.org/presentationml/2006/main" xmlns:r="http://schemas.openxmlformats.org/officeDocument/2006/relationships" xmlns:a="http://schemas.openxmlformats.org/drawingml/2006/main" val="2156404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0806F-E07A-464B-8A46-4A7B82CB42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D5752-8477-40DD-A255-C4B707C27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152400"/>
            <a:ext cx="20193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152400"/>
            <a:ext cx="59055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356B0D-4279-4966-B00D-F48E2F0EA2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69447-D2C4-44FE-BFB5-890132B4FA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77008-8104-4925-85E9-F0F29B1F5E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F4A74-9F05-43CA-86F1-1E72B8D4B3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7A88F-54D3-45E6-86F2-0C7A91E16F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3962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962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DD4CD-5691-45B6-A965-D3237CC20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510B4F-B8B0-45E4-B0EF-84C88F1463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4F06C-8A9E-46D7-ABA6-45E07875F9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6FC5E-1DEA-4697-8DFC-F98DF07B9E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867FB-F6C4-4C76-B50E-D619898E32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00A33-4478-4241-87B3-8FBF65BFD1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58CE0-5C35-43B1-ACE9-185A72B4A0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152400"/>
            <a:ext cx="20193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152400"/>
            <a:ext cx="59055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CEA78-14AA-48F9-82C3-9F5293F53B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664F0-DBB0-4D58-AA4C-F7563A0E6E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507D0-6C50-4129-844C-F16807DFD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35AB8-646D-4A63-85BF-4F12314487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EF83F-4548-432D-A6B0-9E4998F9E8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3962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962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DEB25A-72FB-4A65-BEF9-3ECCA72841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2C37D-B337-4D8F-9C8D-EE74FC3ED1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8E91E-A7AB-4541-8322-7C819905FA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E6BAD-AAEE-49AC-8FBD-3C76A8C335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EB9BB-4C57-4421-AFCE-E5924C941A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76EB6-05AC-44B9-905F-58BA77048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ED310-0D94-44AA-AB76-22C1274E6C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152400"/>
            <a:ext cx="20193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152400"/>
            <a:ext cx="59055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C183E-315A-4F8E-AA90-BFFB72CC02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6DB38-7E84-42F4-B845-8372350A9D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DC011-18BD-4964-976A-3D77AD7FAA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DA98D-A9FE-4310-A047-8059ED9DA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B8B4D-D4B8-45D4-8602-6A88E82DEE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D7E99-1646-4DA4-9DF9-A328D50821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3962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962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4E884-4BE8-4F23-91E9-BCD72720D9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E88A7-5CB9-4457-9C5F-6DB76A5784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5BD4A-E310-4DDE-B58C-36475C6A7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FC9BD-C454-45E5-9F0A-C76112FC08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CB4F3-0163-45DA-82B2-C2AAC23DF8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370D3-16EC-4BDD-BE8E-5BEAC2AECE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152400"/>
            <a:ext cx="20193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152400"/>
            <a:ext cx="59055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1D5F9-60E9-46D5-B9B5-D1B1824B4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3962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962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BB812-FA3B-4783-BA7A-03433199BD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B5C7EF-A786-4028-A81D-1E4769F552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35F36-0DD5-490F-8D8B-24711F5309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C3F6F-498C-46E6-8B8E-2EAB0ACB96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12590-CBF4-4C0F-97F6-AB0FD019EC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theme" Target="../theme/theme3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theme" Target="../theme/theme4.xml"/><Relationship Id="rId12" Type="http://schemas.openxmlformats.org/officeDocument/2006/relationships/image" Target="../media/image1.jpeg"/><Relationship Id="rId1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B4B2FF03-91EF-4DA4-BBC5-3328DD6DEF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29" name="Picture 7" descr="template copy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95400"/>
            <a:ext cx="8077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152400"/>
            <a:ext cx="7239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DA10B7C9-E16F-496A-89AF-5BC49F09E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3317" name="Picture 7" descr="template copy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95400"/>
            <a:ext cx="8077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152400"/>
            <a:ext cx="7239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914203FB-3BE7-408C-8198-0DB5359B25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5605" name="Picture 7" descr="template copy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95400"/>
            <a:ext cx="8077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0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152400"/>
            <a:ext cx="7239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941A1388-1CA7-4821-9011-B3987B8F00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8917" name="Picture 7" descr="template copy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95400"/>
            <a:ext cx="8077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891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152400"/>
            <a:ext cx="7239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chart" Target="../charts/chart1.xml"/><Relationship Id="rId1" Type="http://schemas.openxmlformats.org/officeDocument/2006/relationships/tags" Target="../tags/tag1.xml"/><Relationship Id="rId2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333867"/>
            <a:ext cx="6400800" cy="1808163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latin typeface="Calibri" pitchFamily="34" charset="0"/>
              </a:rPr>
              <a:t>John D. Walda</a:t>
            </a:r>
          </a:p>
          <a:p>
            <a:pPr eaLnBrk="1" hangingPunct="1"/>
            <a:r>
              <a:rPr lang="en-US" sz="2800" dirty="0" smtClean="0">
                <a:latin typeface="Calibri" pitchFamily="34" charset="0"/>
              </a:rPr>
              <a:t>President and CEO</a:t>
            </a:r>
          </a:p>
          <a:p>
            <a:pPr eaLnBrk="1" hangingPunct="1"/>
            <a:r>
              <a:rPr lang="en-US" sz="2800" dirty="0" smtClean="0">
                <a:latin typeface="Calibri" pitchFamily="34" charset="0"/>
              </a:rPr>
              <a:t>NACUBO</a:t>
            </a:r>
          </a:p>
        </p:txBody>
      </p:sp>
      <p:sp>
        <p:nvSpPr>
          <p:cNvPr id="52226" name="Title 1"/>
          <p:cNvSpPr>
            <a:spLocks noGrp="1"/>
          </p:cNvSpPr>
          <p:nvPr>
            <p:ph type="ctrTitle"/>
          </p:nvPr>
        </p:nvSpPr>
        <p:spPr>
          <a:xfrm>
            <a:off x="685800" y="1699617"/>
            <a:ext cx="7772400" cy="1470025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alibri" pitchFamily="34" charset="0"/>
              </a:rPr>
              <a:t>Top Issues Facing </a:t>
            </a:r>
            <a:br>
              <a:rPr lang="en-US" dirty="0" smtClean="0">
                <a:latin typeface="Calibri" pitchFamily="34" charset="0"/>
              </a:rPr>
            </a:br>
            <a:r>
              <a:rPr lang="en-US" dirty="0" smtClean="0">
                <a:latin typeface="Calibri" pitchFamily="34" charset="0"/>
              </a:rPr>
              <a:t>the NACUBO Community</a:t>
            </a:r>
            <a:br>
              <a:rPr lang="en-US" dirty="0" smtClean="0">
                <a:latin typeface="Calibri" pitchFamily="34" charset="0"/>
              </a:rPr>
            </a:br>
            <a:r>
              <a:rPr lang="en-US" dirty="0" smtClean="0">
                <a:latin typeface="Calibri" pitchFamily="34" charset="0"/>
              </a:rPr>
              <a:t/>
            </a:r>
            <a:br>
              <a:rPr lang="en-US" dirty="0" smtClean="0">
                <a:latin typeface="Calibri" pitchFamily="34" charset="0"/>
              </a:rPr>
            </a:br>
            <a:r>
              <a:rPr lang="en-US" sz="2800" dirty="0" smtClean="0">
                <a:latin typeface="Calibri" pitchFamily="34" charset="0"/>
              </a:rPr>
              <a:t>EDUCAUSE Live!</a:t>
            </a:r>
            <a:br>
              <a:rPr lang="en-US" sz="2800" dirty="0" smtClean="0">
                <a:latin typeface="Calibri" pitchFamily="34" charset="0"/>
              </a:rPr>
            </a:br>
            <a:r>
              <a:rPr lang="en-US" sz="2800" dirty="0" smtClean="0">
                <a:latin typeface="Calibri" pitchFamily="34" charset="0"/>
              </a:rPr>
              <a:t>August 10,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Tuition Discounting Continues to Rise</a:t>
            </a:r>
            <a:endParaRPr lang="en-US" sz="2800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5351" y="1177290"/>
            <a:ext cx="7282819" cy="4972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45770" y="6155917"/>
            <a:ext cx="3268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2010 NAUCBO Tuition Discounting Survey 2000 to 2010</a:t>
            </a:r>
            <a:endParaRPr lang="en-US" sz="900" dirty="0"/>
          </a:p>
        </p:txBody>
      </p:sp>
      <p:sp>
        <p:nvSpPr>
          <p:cNvPr id="7" name="TextBox 6"/>
          <p:cNvSpPr txBox="1"/>
          <p:nvPr/>
        </p:nvSpPr>
        <p:spPr>
          <a:xfrm>
            <a:off x="5113020" y="6149461"/>
            <a:ext cx="32689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Preliminary estimate.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88870"/>
            <a:ext cx="8077200" cy="3859530"/>
          </a:xfrm>
        </p:spPr>
        <p:txBody>
          <a:bodyPr/>
          <a:lstStyle/>
          <a:p>
            <a:pPr algn="ctr">
              <a:buNone/>
            </a:pPr>
            <a:r>
              <a:rPr lang="en-US" sz="4000" dirty="0" smtClean="0"/>
              <a:t>Endowment Support</a:t>
            </a:r>
            <a:endParaRPr lang="en-US" sz="4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ChangeArrowheads="1"/>
          </p:cNvSpPr>
          <p:nvPr/>
        </p:nvSpPr>
        <p:spPr bwMode="auto">
          <a:xfrm>
            <a:off x="427038" y="1122363"/>
            <a:ext cx="8269287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>
                <a:solidFill>
                  <a:srgbClr val="000000"/>
                </a:solidFill>
              </a:rPr>
              <a:t>Average Annual One-, Three, Five, and Ten-Year Returns* </a:t>
            </a:r>
          </a:p>
          <a:p>
            <a:pPr algn="ctr"/>
            <a:r>
              <a:rPr lang="en-US" sz="2000">
                <a:solidFill>
                  <a:srgbClr val="000000"/>
                </a:solidFill>
              </a:rPr>
              <a:t>for U.S. Higher Education Endowments and Affiliated Foundations </a:t>
            </a:r>
          </a:p>
          <a:p>
            <a:pPr algn="ctr"/>
            <a:r>
              <a:rPr lang="en-US" sz="2000">
                <a:solidFill>
                  <a:srgbClr val="000000"/>
                </a:solidFill>
              </a:rPr>
              <a:t>for Periods Ending June 30, 2010</a:t>
            </a:r>
          </a:p>
          <a:p>
            <a:pPr algn="ctr"/>
            <a:r>
              <a:rPr lang="en-US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63490" name="Title 1"/>
          <p:cNvSpPr txBox="1">
            <a:spLocks/>
          </p:cNvSpPr>
          <p:nvPr/>
        </p:nvSpPr>
        <p:spPr bwMode="auto">
          <a:xfrm>
            <a:off x="1143000" y="152400"/>
            <a:ext cx="7239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 dirty="0">
                <a:solidFill>
                  <a:srgbClr val="000000"/>
                </a:solidFill>
              </a:rPr>
              <a:t>2010 Endowment Returns</a:t>
            </a:r>
          </a:p>
          <a:p>
            <a:pPr algn="ctr"/>
            <a:r>
              <a:rPr lang="en-US" sz="2400" dirty="0"/>
              <a:t>NACUBO-</a:t>
            </a:r>
            <a:r>
              <a:rPr lang="en-US" sz="2400" dirty="0" err="1"/>
              <a:t>Commonfund</a:t>
            </a:r>
            <a:r>
              <a:rPr lang="en-US" sz="2400" dirty="0"/>
              <a:t> Study of Endowments </a:t>
            </a:r>
            <a:endParaRPr lang="en-US" sz="2400" dirty="0">
              <a:solidFill>
                <a:srgbClr val="000000"/>
              </a:solidFill>
            </a:endParaRPr>
          </a:p>
        </p:txBody>
      </p:sp>
      <p:pic>
        <p:nvPicPr>
          <p:cNvPr id="6349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7038" y="5162550"/>
            <a:ext cx="8269287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492" name="TextBox 10"/>
          <p:cNvSpPr txBox="1">
            <a:spLocks noChangeArrowheads="1"/>
          </p:cNvSpPr>
          <p:nvPr/>
        </p:nvSpPr>
        <p:spPr bwMode="auto">
          <a:xfrm>
            <a:off x="633413" y="6183313"/>
            <a:ext cx="352266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*Net of management fees and expenses. </a:t>
            </a:r>
            <a:endParaRPr lang="en-US"/>
          </a:p>
        </p:txBody>
      </p:sp>
      <p:pic>
        <p:nvPicPr>
          <p:cNvPr id="6349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3550" y="2298700"/>
            <a:ext cx="82296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05"/>
          <p:cNvSpPr>
            <a:spLocks noGrp="1" noChangeArrowheads="1"/>
          </p:cNvSpPr>
          <p:nvPr>
            <p:ph type="title"/>
          </p:nvPr>
        </p:nvSpPr>
        <p:spPr>
          <a:xfrm>
            <a:off x="1143000" y="152400"/>
            <a:ext cx="7239000" cy="1303338"/>
          </a:xfrm>
        </p:spPr>
        <p:txBody>
          <a:bodyPr/>
          <a:lstStyle/>
          <a:p>
            <a:r>
              <a:rPr lang="en-US" sz="2700" dirty="0" smtClean="0">
                <a:solidFill>
                  <a:schemeClr val="tx1"/>
                </a:solidFill>
              </a:rPr>
              <a:t>Average Annual Total Return*</a:t>
            </a:r>
            <a:r>
              <a:rPr lang="en-US" sz="2700" baseline="30000" dirty="0" smtClean="0">
                <a:solidFill>
                  <a:schemeClr val="tx1"/>
                </a:solidFill>
              </a:rPr>
              <a:t> </a:t>
            </a:r>
            <a:r>
              <a:rPr lang="en-US" sz="2700" dirty="0" smtClean="0">
                <a:solidFill>
                  <a:schemeClr val="tx1"/>
                </a:solidFill>
              </a:rPr>
              <a:t>for Total Institutions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sz="1600" i="1" dirty="0" smtClean="0">
                <a:solidFill>
                  <a:schemeClr val="tx1"/>
                </a:solidFill>
              </a:rPr>
              <a:t>Fiscal Years 2000 – 2010 ending June 30</a:t>
            </a:r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64514" name="Rectangle 6"/>
          <p:cNvSpPr>
            <a:spLocks noChangeArrowheads="1"/>
          </p:cNvSpPr>
          <p:nvPr/>
        </p:nvSpPr>
        <p:spPr bwMode="auto">
          <a:xfrm>
            <a:off x="455613" y="5959475"/>
            <a:ext cx="8226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b"/>
          <a:lstStyle/>
          <a:p>
            <a:pPr eaLnBrk="0" hangingPunct="0">
              <a:buFont typeface="Wingdings" pitchFamily="2" charset="2"/>
              <a:buNone/>
            </a:pPr>
            <a:r>
              <a:rPr lang="en-US" sz="800"/>
              <a:t>Source: Fiscal years 2000 – 2008, NACUBO Endowment Study 2008; Fiscal years 2009 - 2010, NACUBO-Commonfund Study of Endowments 2009 - 2010</a:t>
            </a:r>
          </a:p>
          <a:p>
            <a:pPr eaLnBrk="0" hangingPunct="0">
              <a:buFont typeface="Wingdings" pitchFamily="2" charset="2"/>
              <a:buNone/>
            </a:pPr>
            <a:r>
              <a:rPr lang="en-US" sz="800"/>
              <a:t>* Net of fees</a:t>
            </a:r>
          </a:p>
          <a:p>
            <a:pPr eaLnBrk="0" hangingPunct="0">
              <a:buFont typeface="Wingdings" pitchFamily="2" charset="2"/>
              <a:buNone/>
            </a:pPr>
            <a:r>
              <a:rPr lang="en-US" sz="800"/>
              <a:t>Copyright 2011 The Common Fund for Nonprofit Organizations and the National Association of College and University Business Officers</a:t>
            </a:r>
          </a:p>
          <a:p>
            <a:pPr eaLnBrk="0" hangingPunct="0">
              <a:buFont typeface="Wingdings" pitchFamily="2" charset="2"/>
              <a:buNone/>
            </a:pPr>
            <a:r>
              <a:rPr lang="en-US" sz="800"/>
              <a:t>All rights reserved. </a:t>
            </a:r>
          </a:p>
        </p:txBody>
      </p:sp>
      <p:sp>
        <p:nvSpPr>
          <p:cNvPr id="645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pPr algn="ctr"/>
            <a:fld id="{4803FB75-0910-4426-A53A-074F661FC6BE}" type="slidenum">
              <a:rPr lang="en-US" smtClean="0">
                <a:latin typeface="Arial" pitchFamily="34" charset="0"/>
              </a:rPr>
              <a:pPr algn="ctr"/>
              <a:t>13</a:t>
            </a:fld>
            <a:endParaRPr lang="en-US" smtClean="0">
              <a:latin typeface="Arial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60375" y="1143000"/>
          <a:ext cx="8226425" cy="457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Polling Question 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much has your IT budget been trimmed in recent years?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15 percent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10 percent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5 percent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No trimming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Legislative and Regulatory Issues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of Concern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 Integrity Rules </a:t>
            </a:r>
          </a:p>
          <a:p>
            <a:pPr lvl="1"/>
            <a:r>
              <a:rPr lang="en-US" sz="2400" dirty="0" smtClean="0"/>
              <a:t>State Authorization</a:t>
            </a:r>
          </a:p>
          <a:p>
            <a:pPr lvl="1"/>
            <a:r>
              <a:rPr lang="en-US" sz="2400" dirty="0" smtClean="0"/>
              <a:t>Gainful Employment</a:t>
            </a:r>
          </a:p>
          <a:p>
            <a:r>
              <a:rPr lang="en-US" dirty="0" smtClean="0"/>
              <a:t>Post-9/11 GI Bill</a:t>
            </a:r>
          </a:p>
          <a:p>
            <a:r>
              <a:rPr lang="en-US" dirty="0" smtClean="0"/>
              <a:t>IRS 3 Percent Withholding Requirement</a:t>
            </a:r>
          </a:p>
          <a:p>
            <a:r>
              <a:rPr lang="en-US" dirty="0" smtClean="0"/>
              <a:t>HEOA</a:t>
            </a:r>
          </a:p>
          <a:p>
            <a:pPr lvl="1"/>
            <a:r>
              <a:rPr lang="en-US" sz="2400" dirty="0" smtClean="0"/>
              <a:t>College Cost Watch Lists</a:t>
            </a:r>
          </a:p>
          <a:p>
            <a:pPr lvl="1"/>
            <a:r>
              <a:rPr lang="en-US" sz="2400" dirty="0" smtClean="0"/>
              <a:t>Net Price Calculator</a:t>
            </a:r>
          </a:p>
          <a:p>
            <a:pPr lvl="1"/>
            <a:r>
              <a:rPr lang="en-US" sz="2400" dirty="0" smtClean="0"/>
              <a:t>Three-Year Cohort Default Rates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Strategies for Addressing These Issues</a:t>
            </a:r>
            <a:endParaRPr lang="en-US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1" y="1234440"/>
            <a:ext cx="8892539" cy="5013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81000" y="6199487"/>
            <a:ext cx="47041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</a:t>
            </a:r>
            <a:r>
              <a:rPr lang="en-US" sz="900" dirty="0"/>
              <a:t>The </a:t>
            </a:r>
            <a:r>
              <a:rPr lang="en-US" sz="900" i="1" dirty="0"/>
              <a:t>Inside Higher Ed </a:t>
            </a:r>
            <a:r>
              <a:rPr lang="en-US" sz="900" dirty="0"/>
              <a:t>Survey </a:t>
            </a:r>
            <a:r>
              <a:rPr lang="en-US" sz="900" dirty="0" smtClean="0"/>
              <a:t>of College </a:t>
            </a:r>
            <a:r>
              <a:rPr lang="en-US" sz="900" dirty="0"/>
              <a:t>and University Business Officers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Polling Question 3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How would you describe your working relationship with the CFO?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We meet at least once a week and share information effectively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We are members of the same leadership team but do not meet 1:1 often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We meet monthly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We do not meet face-to-face often but are in regular email communication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We only communicate when there is an issue to be resolved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CFOs and CIOs Working Together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776" y="1319276"/>
            <a:ext cx="8421624" cy="5449824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Cloud Computing – fostering collaboration</a:t>
            </a:r>
          </a:p>
          <a:p>
            <a:pPr lvl="1"/>
            <a:r>
              <a:rPr lang="en-US" dirty="0" smtClean="0"/>
              <a:t>NACUBO Board of Directors’ Ad Hoc Committee work</a:t>
            </a:r>
          </a:p>
          <a:p>
            <a:pPr lvl="1"/>
            <a:r>
              <a:rPr lang="en-US" dirty="0" smtClean="0"/>
              <a:t>White papers</a:t>
            </a:r>
          </a:p>
          <a:p>
            <a:pPr lvl="1"/>
            <a:r>
              <a:rPr lang="en-US" dirty="0" smtClean="0"/>
              <a:t>Webcasts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What Issues Keep Business Officers </a:t>
            </a:r>
            <a:br>
              <a:rPr lang="en-US" sz="2800" dirty="0" smtClean="0"/>
            </a:br>
            <a:r>
              <a:rPr lang="en-US" sz="2800" dirty="0" smtClean="0"/>
              <a:t>Up at Night?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463040"/>
            <a:ext cx="8077200" cy="4785360"/>
          </a:xfrm>
        </p:spPr>
        <p:txBody>
          <a:bodyPr/>
          <a:lstStyle/>
          <a:p>
            <a:r>
              <a:rPr lang="en-US" dirty="0" smtClean="0"/>
              <a:t>Potential cuts in core state funding/operating support</a:t>
            </a:r>
          </a:p>
          <a:p>
            <a:r>
              <a:rPr lang="en-US" dirty="0" smtClean="0"/>
              <a:t>Rising tuition/affordability</a:t>
            </a:r>
          </a:p>
          <a:p>
            <a:r>
              <a:rPr lang="en-US" dirty="0" smtClean="0"/>
              <a:t>Potential cuts in federal student aid programs</a:t>
            </a:r>
          </a:p>
          <a:p>
            <a:r>
              <a:rPr lang="en-US" dirty="0" smtClean="0"/>
              <a:t>Inadequate enrollment/tuition revenue</a:t>
            </a:r>
          </a:p>
          <a:p>
            <a:r>
              <a:rPr lang="en-US" dirty="0" smtClean="0"/>
              <a:t>Budget shortfalls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 smtClean="0"/>
              <a:t>Importance of Issues Varies By Institution Type</a:t>
            </a:r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0540" y="1494043"/>
            <a:ext cx="8336902" cy="3812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81000" y="6050897"/>
            <a:ext cx="4704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Source: </a:t>
            </a:r>
            <a:r>
              <a:rPr lang="en-US" sz="1000" dirty="0"/>
              <a:t>The </a:t>
            </a:r>
            <a:r>
              <a:rPr lang="en-US" sz="1000" i="1" dirty="0"/>
              <a:t>Inside Higher Ed </a:t>
            </a:r>
            <a:r>
              <a:rPr lang="en-US" sz="1000" dirty="0"/>
              <a:t>Survey </a:t>
            </a:r>
            <a:r>
              <a:rPr lang="en-US" sz="1000" dirty="0" smtClean="0"/>
              <a:t>of College </a:t>
            </a:r>
            <a:r>
              <a:rPr lang="en-US" sz="1000" dirty="0"/>
              <a:t>and University Business Officers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Polling Question 1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524000"/>
            <a:ext cx="8077200" cy="4953000"/>
          </a:xfrm>
        </p:spPr>
        <p:txBody>
          <a:bodyPr/>
          <a:lstStyle/>
          <a:p>
            <a:r>
              <a:rPr lang="en-US" dirty="0" smtClean="0"/>
              <a:t>What would you consider your greatest challenges on campus?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Doing more with less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Helping IT get a seat the table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Diverse student needs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88870"/>
            <a:ext cx="8077200" cy="3859530"/>
          </a:xfrm>
        </p:spPr>
        <p:txBody>
          <a:bodyPr/>
          <a:lstStyle/>
          <a:p>
            <a:pPr algn="ctr">
              <a:buNone/>
            </a:pPr>
            <a:r>
              <a:rPr lang="en-US" sz="4000" dirty="0" smtClean="0"/>
              <a:t>Federal Student Aid Programs and the Current Political Environment</a:t>
            </a:r>
            <a:endParaRPr lang="en-US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6960870" cy="822960"/>
          </a:xfrm>
        </p:spPr>
        <p:txBody>
          <a:bodyPr/>
          <a:lstStyle/>
          <a:p>
            <a:r>
              <a:rPr lang="en-US" sz="3600" dirty="0" smtClean="0"/>
              <a:t>Federal Student Aid: Pell Grant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541020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	Source:  College Board, based on ED data</a:t>
            </a:r>
            <a:endParaRPr lang="en-US" sz="1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585216" y="1554480"/>
            <a:ext cx="790575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 xmlns:p="http://schemas.openxmlformats.org/presentationml/2006/main" xmlns:r="http://schemas.openxmlformats.org/officeDocument/2006/relationships" xmlns:a="http://schemas.openxmlformats.org/drawingml/2006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xmlns:p="http://schemas.openxmlformats.org/presentationml/2006/main" xmlns:r="http://schemas.openxmlformats.org/officeDocument/2006/relationships" xmlns:a="http://schemas.openxmlformats.org/drawingml/2006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 xmlns:p="http://schemas.openxmlformats.org/presentationml/2006/main" xmlns:r="http://schemas.openxmlformats.org/officeDocument/2006/relationships" xmlns:a="http://schemas.openxmlformats.org/drawingml/2006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xmlns:p="http://schemas.openxmlformats.org/presentationml/2006/main" xmlns:r="http://schemas.openxmlformats.org/officeDocument/2006/relationships" xmlns:a="http://schemas.openxmlformats.org/drawingml/2006/main" val="70791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88870"/>
            <a:ext cx="8077200" cy="3859530"/>
          </a:xfrm>
        </p:spPr>
        <p:txBody>
          <a:bodyPr/>
          <a:lstStyle/>
          <a:p>
            <a:pPr algn="ctr">
              <a:buNone/>
            </a:pPr>
            <a:r>
              <a:rPr lang="en-US" sz="4000" dirty="0" smtClean="0"/>
              <a:t>State Operating Support Is at a Per-student 25-Year Low, While Tuition Continues to Climb</a:t>
            </a:r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Approximate Percentage Change in FY 2012 State Operating Support for Four-Year Public Universities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2301240" cy="4953000"/>
          </a:xfrm>
        </p:spPr>
        <p:txBody>
          <a:bodyPr/>
          <a:lstStyle/>
          <a:p>
            <a:pPr>
              <a:buNone/>
            </a:pPr>
            <a:r>
              <a:rPr lang="en-US" sz="1600" dirty="0" smtClean="0"/>
              <a:t>Alabama	      +5.2</a:t>
            </a:r>
          </a:p>
          <a:p>
            <a:pPr>
              <a:buNone/>
            </a:pPr>
            <a:r>
              <a:rPr lang="en-US" sz="1600" dirty="0" smtClean="0"/>
              <a:t>Alaska	      +3.1</a:t>
            </a:r>
          </a:p>
          <a:p>
            <a:pPr>
              <a:buNone/>
            </a:pPr>
            <a:r>
              <a:rPr lang="en-US" sz="1600" dirty="0" smtClean="0"/>
              <a:t>Arizona	        -24</a:t>
            </a:r>
          </a:p>
          <a:p>
            <a:pPr>
              <a:buNone/>
            </a:pPr>
            <a:r>
              <a:rPr lang="en-US" sz="1600" dirty="0" smtClean="0"/>
              <a:t>Arkansas           -0</a:t>
            </a:r>
          </a:p>
          <a:p>
            <a:pPr>
              <a:buNone/>
            </a:pPr>
            <a:r>
              <a:rPr lang="en-US" sz="1600" dirty="0" smtClean="0"/>
              <a:t>California         -23</a:t>
            </a:r>
          </a:p>
          <a:p>
            <a:pPr>
              <a:buNone/>
            </a:pPr>
            <a:r>
              <a:rPr lang="en-US" sz="1600" dirty="0" smtClean="0"/>
              <a:t>Colorado       -20.9</a:t>
            </a:r>
          </a:p>
          <a:p>
            <a:pPr>
              <a:buNone/>
            </a:pPr>
            <a:r>
              <a:rPr lang="en-US" sz="1600" dirty="0" smtClean="0"/>
              <a:t>Connecticut    -1.7</a:t>
            </a:r>
          </a:p>
          <a:p>
            <a:pPr>
              <a:buNone/>
            </a:pPr>
            <a:r>
              <a:rPr lang="en-US" sz="1600" dirty="0" smtClean="0"/>
              <a:t>Delaware         +.3</a:t>
            </a:r>
          </a:p>
          <a:p>
            <a:pPr>
              <a:buNone/>
            </a:pPr>
            <a:r>
              <a:rPr lang="en-US" sz="1600" dirty="0" smtClean="0"/>
              <a:t>Florida            -1.2</a:t>
            </a:r>
          </a:p>
          <a:p>
            <a:pPr>
              <a:buNone/>
            </a:pPr>
            <a:r>
              <a:rPr lang="en-US" sz="1600" dirty="0" smtClean="0"/>
              <a:t>Georgia             -9</a:t>
            </a:r>
          </a:p>
          <a:p>
            <a:pPr>
              <a:buNone/>
            </a:pPr>
            <a:r>
              <a:rPr lang="en-US" sz="1600" dirty="0" smtClean="0"/>
              <a:t>Hawaii             +.5</a:t>
            </a:r>
          </a:p>
          <a:p>
            <a:pPr>
              <a:buNone/>
            </a:pPr>
            <a:r>
              <a:rPr lang="en-US" sz="1600" dirty="0" smtClean="0"/>
              <a:t>Idaho              -3.5 </a:t>
            </a:r>
          </a:p>
          <a:p>
            <a:pPr>
              <a:buNone/>
            </a:pPr>
            <a:r>
              <a:rPr lang="en-US" sz="1600" dirty="0" smtClean="0"/>
              <a:t>Illinois             -1.1</a:t>
            </a:r>
          </a:p>
          <a:p>
            <a:pPr>
              <a:buNone/>
            </a:pPr>
            <a:r>
              <a:rPr lang="en-US" sz="1600" dirty="0" smtClean="0"/>
              <a:t>Indiana           -1.9 </a:t>
            </a:r>
          </a:p>
          <a:p>
            <a:pPr>
              <a:buNone/>
            </a:pPr>
            <a:r>
              <a:rPr lang="en-US" sz="1600" dirty="0" smtClean="0"/>
              <a:t>Iowa               -3.6</a:t>
            </a:r>
          </a:p>
          <a:p>
            <a:pPr>
              <a:buNone/>
            </a:pPr>
            <a:r>
              <a:rPr lang="en-US" sz="1600" dirty="0" smtClean="0"/>
              <a:t>Kansas              -2</a:t>
            </a:r>
          </a:p>
          <a:p>
            <a:pPr>
              <a:buNone/>
            </a:pPr>
            <a:r>
              <a:rPr lang="en-US" sz="1600" dirty="0" smtClean="0"/>
              <a:t>Kentucky           -1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143250" y="1287780"/>
            <a:ext cx="227457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Louisiana	               -0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Maine                     -0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Maryland               -.5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Massachusetts       -0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Michigan               -15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Minnesota            N/A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Mississippi              -1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Missouri                  -7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Montana                 -2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Nebraska               -.7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Nevada              -15.3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New Hampshire    -48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New Jersey            -0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New Mexico         N/A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New York             -6.5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North Carolina   -14.4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North Dakota      +6.8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004560" y="1291590"/>
            <a:ext cx="227457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Ohio                 -11.2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Oklahoma           -5.8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Oregon             -13.5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Pennsylvania       -18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Rhode Island        +2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South Carolina       -6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South Dakota       -10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Tennessee          -1.1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Texas                     -5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Utah                      -2 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Vermont                 -3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Virginia               -7.2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Washington         -23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West Virginia     +2.8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Wisconsin            -11</a:t>
            </a:r>
          </a:p>
          <a:p>
            <a:pPr marL="342900" lvl="0" indent="-342900" defTabSz="914400" eaLnBrk="0" hangingPunct="0">
              <a:spcBef>
                <a:spcPct val="20000"/>
              </a:spcBef>
            </a:pPr>
            <a:r>
              <a:rPr lang="en-US" sz="1600" dirty="0" smtClean="0"/>
              <a:t>Wyoming           +1.2 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6526530"/>
            <a:ext cx="3463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AASCU’s July 2011 “Fiscal and State Policy Issues Affecting Postsecondary Education”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Growth in Tuition in the Past 30 Years</a:t>
            </a:r>
            <a:endParaRPr lang="en-US" sz="32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67351" y="1089659"/>
            <a:ext cx="6586023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8580" y="6537960"/>
            <a:ext cx="4000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Source: The College Board, </a:t>
            </a:r>
            <a:r>
              <a:rPr lang="en-US" sz="800" i="1" dirty="0" smtClean="0"/>
              <a:t>Trends in College Pricing 2010, Figure 5. </a:t>
            </a:r>
          </a:p>
          <a:p>
            <a:r>
              <a:rPr lang="en-US" sz="800" dirty="0" smtClean="0"/>
              <a:t>PEW RESEARCH CENTER</a:t>
            </a:r>
            <a:endParaRPr lang="en-US" sz="8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PL_TAG" val="&lt;presentationlibrarian&gt;&lt;apache_url&gt;44apache.presentation-librarian.com&lt;/apache_url&gt;&lt;account id='293' name='Commonfund'/&gt;&lt;library id='1599' name='Commonfund'/&gt;&lt;file id='1482' name='Commonfund Benchmarks Study - Educational.ppt'&gt;&lt;slide&gt;&lt;ppt_id&gt;493&lt;/ppt_id&gt;&lt;hash&gt;&lt;t&gt;6c55c0fa8e3856106a5d2959ea6959cb&lt;/t&gt;&lt;f&gt;b04af660de1da4e34185c851bb4b2977&lt;/f&gt;&lt;s&gt;04d56ccad0b3536c4f5499fcda78a9ba&lt;/s&gt;&lt;n&gt;&lt;/n&gt;&lt;/hash&gt;&lt;/slide&gt;&lt;/file&gt;&lt;/presentationlibrarian&gt;"/>
</p:tagLst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tandard Library">
    <a:dk1>
      <a:srgbClr val="000000"/>
    </a:dk1>
    <a:lt1>
      <a:sysClr val="window" lastClr="FFFFFF"/>
    </a:lt1>
    <a:dk2>
      <a:srgbClr val="000000"/>
    </a:dk2>
    <a:lt2>
      <a:srgbClr val="EEECE1"/>
    </a:lt2>
    <a:accent1>
      <a:srgbClr val="666699"/>
    </a:accent1>
    <a:accent2>
      <a:srgbClr val="339966"/>
    </a:accent2>
    <a:accent3>
      <a:srgbClr val="993366"/>
    </a:accent3>
    <a:accent4>
      <a:srgbClr val="FF9900"/>
    </a:accent4>
    <a:accent5>
      <a:srgbClr val="000000"/>
    </a:accent5>
    <a:accent6>
      <a:srgbClr val="808080"/>
    </a:accent6>
    <a:hlink>
      <a:srgbClr val="3366FF"/>
    </a:hlink>
    <a:folHlink>
      <a:srgbClr val="CCCCFF"/>
    </a:folHlink>
  </a:clrScheme>
  <a:fontScheme name="1_Commonfund Library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31948</TotalTime>
  <Words>922</Words>
  <Application>Microsoft Office PowerPoint</Application>
  <PresentationFormat>On-screen Show (4:3)</PresentationFormat>
  <Paragraphs>160</Paragraphs>
  <Slides>19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Custom Design</vt:lpstr>
      <vt:lpstr>1_Custom Design</vt:lpstr>
      <vt:lpstr>2_Custom Design</vt:lpstr>
      <vt:lpstr>3_Custom Design</vt:lpstr>
      <vt:lpstr>Top Issues Facing  the NACUBO Community  EDUCAUSE Live! August 10, 2011</vt:lpstr>
      <vt:lpstr>What Issues Keep Business Officers  Up at Night?</vt:lpstr>
      <vt:lpstr>Importance of Issues Varies By Institution Type</vt:lpstr>
      <vt:lpstr>Polling Question 1</vt:lpstr>
      <vt:lpstr>Slide 5</vt:lpstr>
      <vt:lpstr>Federal Student Aid: Pell Grant</vt:lpstr>
      <vt:lpstr>Slide 7</vt:lpstr>
      <vt:lpstr>Approximate Percentage Change in FY 2012 State Operating Support for Four-Year Public Universities</vt:lpstr>
      <vt:lpstr>Growth in Tuition in the Past 30 Years</vt:lpstr>
      <vt:lpstr>Tuition Discounting Continues to Rise</vt:lpstr>
      <vt:lpstr>Slide 11</vt:lpstr>
      <vt:lpstr>Slide 12</vt:lpstr>
      <vt:lpstr>Average Annual Total Return* for Total Institutions  Fiscal Years 2000 – 2010 ending June 30</vt:lpstr>
      <vt:lpstr>Polling Question 2</vt:lpstr>
      <vt:lpstr>Legislative and Regulatory Issues</vt:lpstr>
      <vt:lpstr>Issues of Concern</vt:lpstr>
      <vt:lpstr>Strategies for Addressing These Issues</vt:lpstr>
      <vt:lpstr>Polling Question 3</vt:lpstr>
      <vt:lpstr>CFOs and CIOs Working Together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Business Management Institute 2010</dc:title>
  <dc:creator>Lisa Jordan</dc:creator>
  <cp:lastModifiedBy>Carie Page</cp:lastModifiedBy>
  <cp:revision>718</cp:revision>
  <dcterms:created xsi:type="dcterms:W3CDTF">2011-08-08T13:30:11Z</dcterms:created>
  <dcterms:modified xsi:type="dcterms:W3CDTF">2011-08-08T13:31:46Z</dcterms:modified>
</cp:coreProperties>
</file>