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64" r:id="rId2"/>
  </p:sldMasterIdLst>
  <p:notesMasterIdLst>
    <p:notesMasterId r:id="rId4"/>
  </p:notesMasterIdLst>
  <p:handoutMasterIdLst>
    <p:handoutMasterId r:id="rId5"/>
  </p:handoutMasterIdLst>
  <p:sldIdLst>
    <p:sldId id="257" r:id="rId3"/>
  </p:sldIdLst>
  <p:sldSz cx="32918400" cy="43891200"/>
  <p:notesSz cx="7010400" cy="929640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E66"/>
    <a:srgbClr val="B11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7" d="100"/>
          <a:sy n="17" d="100"/>
        </p:scale>
        <p:origin x="-1440" y="576"/>
      </p:cViewPr>
      <p:guideLst>
        <p:guide orient="horz" pos="13824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0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F1BE5-9ACE-476D-B9AC-24BC13AE8DA1}" type="datetimeFigureOut">
              <a:rPr lang="en-US" smtClean="0"/>
              <a:pPr/>
              <a:t>7/24/2012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0D18B-F38A-4323-B413-2361C39AD8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090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5007A-2273-430F-9296-53CCE9E34341}" type="datetimeFigureOut">
              <a:rPr lang="en-US" smtClean="0"/>
              <a:t>7/24/2012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A59E0-7CBE-48FB-BF47-169926A5B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43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A59E0-7CBE-48FB-BF47-169926A5B16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847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400977" y="6638865"/>
            <a:ext cx="260604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7000" b="1" dirty="0" smtClean="0">
                <a:latin typeface="Arial"/>
                <a:cs typeface="Arial"/>
              </a:rPr>
              <a:t>Insert Constituent</a:t>
            </a:r>
            <a:r>
              <a:rPr lang="en-US" sz="17000" b="1" baseline="0" dirty="0" smtClean="0">
                <a:latin typeface="Arial"/>
                <a:cs typeface="Arial"/>
              </a:rPr>
              <a:t> Group Name Here</a:t>
            </a:r>
            <a:endParaRPr lang="en-US" sz="17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673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209800"/>
            <a:ext cx="21945600" cy="4003263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16367760" y="13053156"/>
            <a:ext cx="182880" cy="259346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18592800" y="30099000"/>
            <a:ext cx="1249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C00000"/>
                </a:solidFill>
                <a:latin typeface="Arial"/>
                <a:cs typeface="Arial"/>
              </a:rPr>
              <a:t>Sign Up Today!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8592800" y="38100000"/>
            <a:ext cx="1249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B11A3A"/>
                </a:solidFill>
                <a:latin typeface="Arial"/>
                <a:cs typeface="Arial"/>
              </a:rPr>
              <a:t>educause.edu/cg</a:t>
            </a:r>
            <a:endParaRPr lang="en-US" sz="4400" b="1" dirty="0">
              <a:solidFill>
                <a:srgbClr val="B11A3A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8592800" y="37267332"/>
            <a:ext cx="66800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505E66"/>
                </a:solidFill>
                <a:latin typeface="Arial"/>
                <a:cs typeface="Arial"/>
              </a:rPr>
              <a:t>Scan this QR code or visit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89762"/>
            <a:ext cx="32918400" cy="390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65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438912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666351"/>
            <a:ext cx="21945600" cy="40032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89762"/>
            <a:ext cx="32918400" cy="3901438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8592800" y="30099000"/>
            <a:ext cx="1249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C00000"/>
                </a:solidFill>
                <a:latin typeface="Arial"/>
                <a:cs typeface="Arial"/>
              </a:rPr>
              <a:t>Sign Up Today!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8592800" y="38100000"/>
            <a:ext cx="1249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B11A3A"/>
                </a:solidFill>
                <a:latin typeface="Arial"/>
                <a:cs typeface="Arial"/>
              </a:rPr>
              <a:t>educause.edu/cg</a:t>
            </a:r>
            <a:endParaRPr lang="en-US" sz="4400" b="1" dirty="0">
              <a:solidFill>
                <a:srgbClr val="B11A3A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0114846" y="32308800"/>
            <a:ext cx="4040554" cy="3581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4765977" y="32395886"/>
            <a:ext cx="40405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505E66"/>
                </a:solidFill>
                <a:latin typeface="Arial"/>
                <a:cs typeface="Arial"/>
              </a:rPr>
              <a:t>EDUCAUSE will add the QR </a:t>
            </a:r>
            <a:r>
              <a:rPr lang="en-US" sz="4400" dirty="0">
                <a:solidFill>
                  <a:srgbClr val="505E66"/>
                </a:solidFill>
                <a:latin typeface="Arial"/>
                <a:cs typeface="Arial"/>
              </a:rPr>
              <a:t>Code </a:t>
            </a:r>
            <a:r>
              <a:rPr lang="en-US" sz="4400" dirty="0" smtClean="0">
                <a:solidFill>
                  <a:srgbClr val="505E66"/>
                </a:solidFill>
                <a:latin typeface="Arial"/>
                <a:cs typeface="Arial"/>
              </a:rPr>
              <a:t>Here</a:t>
            </a:r>
            <a:endParaRPr lang="en-US" sz="440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8592800" y="37267332"/>
            <a:ext cx="66800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505E66"/>
                </a:solidFill>
                <a:latin typeface="Arial"/>
                <a:cs typeface="Arial"/>
              </a:rPr>
              <a:t>Scan this QR code or visit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8176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05000" y="17602200"/>
            <a:ext cx="13792200" cy="2199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505E66"/>
                </a:solidFill>
                <a:latin typeface="Arial"/>
                <a:cs typeface="Arial"/>
              </a:rPr>
              <a:t>8 Great Questions to Ask About Making Content Accessible</a:t>
            </a:r>
          </a:p>
          <a:p>
            <a:pPr algn="ctr"/>
            <a:endParaRPr lang="en-US" sz="6000" b="1" dirty="0" smtClean="0">
              <a:solidFill>
                <a:srgbClr val="505E66"/>
              </a:solidFill>
              <a:latin typeface="Arial"/>
              <a:cs typeface="Arial"/>
            </a:endParaRPr>
          </a:p>
          <a:p>
            <a:pPr marL="1371600" indent="-1371600">
              <a:spcAft>
                <a:spcPts val="600"/>
              </a:spcAft>
              <a:buFont typeface="+mj-lt"/>
              <a:buAutoNum type="arabicPeriod"/>
            </a:pPr>
            <a:r>
              <a:rPr lang="en-US" sz="6800" dirty="0" smtClean="0">
                <a:latin typeface="Arial" pitchFamily="34" charset="0"/>
                <a:cs typeface="Arial" pitchFamily="34" charset="0"/>
              </a:rPr>
              <a:t>Can you use it without a mouse?</a:t>
            </a:r>
          </a:p>
          <a:p>
            <a:pPr marL="1371600" indent="-1371600">
              <a:spcAft>
                <a:spcPts val="600"/>
              </a:spcAft>
              <a:buFont typeface="+mj-lt"/>
              <a:buAutoNum type="arabicPeriod"/>
            </a:pPr>
            <a:r>
              <a:rPr lang="en-US" sz="6800" dirty="0" smtClean="0">
                <a:latin typeface="Arial" pitchFamily="34" charset="0"/>
                <a:cs typeface="Arial" pitchFamily="34" charset="0"/>
              </a:rPr>
              <a:t>Have you divided up your content with headings?</a:t>
            </a:r>
          </a:p>
          <a:p>
            <a:pPr marL="1371600" indent="-1371600">
              <a:spcAft>
                <a:spcPts val="600"/>
              </a:spcAft>
              <a:buFont typeface="+mj-lt"/>
              <a:buAutoNum type="arabicPeriod"/>
            </a:pPr>
            <a:r>
              <a:rPr lang="en-US" sz="6800" dirty="0" smtClean="0">
                <a:latin typeface="Arial" pitchFamily="34" charset="0"/>
                <a:cs typeface="Arial" pitchFamily="34" charset="0"/>
              </a:rPr>
              <a:t>Can you view a text-only version and understand it?</a:t>
            </a:r>
          </a:p>
          <a:p>
            <a:pPr marL="1371600" indent="-1371600">
              <a:spcAft>
                <a:spcPts val="600"/>
              </a:spcAft>
              <a:buFont typeface="+mj-lt"/>
              <a:buAutoNum type="arabicPeriod"/>
            </a:pPr>
            <a:r>
              <a:rPr lang="en-US" sz="6800" dirty="0" smtClean="0">
                <a:latin typeface="Arial" pitchFamily="34" charset="0"/>
                <a:cs typeface="Arial" pitchFamily="34" charset="0"/>
              </a:rPr>
              <a:t>Do you have transcripts for any audio or video?</a:t>
            </a:r>
          </a:p>
          <a:p>
            <a:pPr marL="1371600" indent="-1371600">
              <a:spcAft>
                <a:spcPts val="600"/>
              </a:spcAft>
              <a:buFont typeface="+mj-lt"/>
              <a:buAutoNum type="arabicPeriod"/>
            </a:pPr>
            <a:r>
              <a:rPr lang="en-US" sz="6800" dirty="0" smtClean="0">
                <a:latin typeface="Arial" pitchFamily="34" charset="0"/>
                <a:cs typeface="Arial" pitchFamily="34" charset="0"/>
              </a:rPr>
              <a:t>Do you use enough color contrast?</a:t>
            </a:r>
          </a:p>
          <a:p>
            <a:pPr marL="1371600" indent="-1371600">
              <a:spcAft>
                <a:spcPts val="600"/>
              </a:spcAft>
              <a:buFont typeface="+mj-lt"/>
              <a:buAutoNum type="arabicPeriod"/>
            </a:pPr>
            <a:r>
              <a:rPr lang="en-US" sz="6800" dirty="0" smtClean="0">
                <a:latin typeface="Arial" pitchFamily="34" charset="0"/>
                <a:cs typeface="Arial" pitchFamily="34" charset="0"/>
              </a:rPr>
              <a:t>Do your pages have a consistent look-and-feel?</a:t>
            </a:r>
          </a:p>
          <a:p>
            <a:pPr marL="1371600" indent="-1371600">
              <a:spcAft>
                <a:spcPts val="600"/>
              </a:spcAft>
              <a:buFont typeface="+mj-lt"/>
              <a:buAutoNum type="arabicPeriod"/>
            </a:pPr>
            <a:r>
              <a:rPr lang="en-US" sz="6800" dirty="0" smtClean="0">
                <a:latin typeface="Arial" pitchFamily="34" charset="0"/>
                <a:cs typeface="Arial" pitchFamily="34" charset="0"/>
              </a:rPr>
              <a:t>Do your images have appropriate text descriptions?</a:t>
            </a:r>
          </a:p>
          <a:p>
            <a:pPr marL="1371600" indent="-1371600">
              <a:spcAft>
                <a:spcPts val="600"/>
              </a:spcAft>
              <a:buFont typeface="+mj-lt"/>
              <a:buAutoNum type="arabicPeriod"/>
            </a:pPr>
            <a:r>
              <a:rPr lang="en-US" sz="6800" dirty="0" smtClean="0">
                <a:latin typeface="Arial" pitchFamily="34" charset="0"/>
                <a:cs typeface="Arial" pitchFamily="34" charset="0"/>
              </a:rPr>
              <a:t>Does each form input have an appropriate label?</a:t>
            </a:r>
          </a:p>
        </p:txBody>
      </p:sp>
      <p:sp>
        <p:nvSpPr>
          <p:cNvPr id="4" name="Rectangle 3"/>
          <p:cNvSpPr/>
          <p:nvPr/>
        </p:nvSpPr>
        <p:spPr>
          <a:xfrm>
            <a:off x="3428999" y="6638864"/>
            <a:ext cx="260323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0" b="1" dirty="0" smtClean="0">
                <a:latin typeface="Arial" pitchFamily="34" charset="0"/>
                <a:cs typeface="Arial" pitchFamily="34" charset="0"/>
              </a:rPr>
              <a:t>IT Accessibility Constituent Group</a:t>
            </a:r>
            <a:endParaRPr lang="en-US" sz="1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373600" y="9220200"/>
            <a:ext cx="13487400" cy="19020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>
                <a:solidFill>
                  <a:srgbClr val="505E66"/>
                </a:solidFill>
                <a:latin typeface="Arial"/>
                <a:cs typeface="Arial"/>
              </a:rPr>
              <a:t>The IT Accessibility Group will help the EDUCAUSE community</a:t>
            </a:r>
            <a:r>
              <a:rPr lang="en-US" sz="8000" b="1" dirty="0" smtClean="0">
                <a:solidFill>
                  <a:srgbClr val="505E66"/>
                </a:solidFill>
                <a:latin typeface="Arial"/>
                <a:cs typeface="Arial"/>
              </a:rPr>
              <a:t>:</a:t>
            </a:r>
          </a:p>
          <a:p>
            <a:endParaRPr lang="en-US" sz="6000" b="1" dirty="0">
              <a:solidFill>
                <a:srgbClr val="505E66"/>
              </a:solidFill>
              <a:latin typeface="Arial"/>
              <a:cs typeface="Arial"/>
            </a:endParaRPr>
          </a:p>
          <a:p>
            <a:pPr marL="1143000" indent="-11430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7200" dirty="0" smtClean="0">
                <a:latin typeface="Arial" pitchFamily="34" charset="0"/>
                <a:cs typeface="Arial" pitchFamily="34" charset="0"/>
              </a:rPr>
              <a:t>Identify resources and initiatives</a:t>
            </a:r>
          </a:p>
          <a:p>
            <a:pPr marL="1143000" indent="-11430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7200" dirty="0" smtClean="0">
                <a:latin typeface="Arial" pitchFamily="34" charset="0"/>
                <a:cs typeface="Arial" pitchFamily="34" charset="0"/>
              </a:rPr>
              <a:t>Develop best practices on IT accessibility, policy, assistive program and service development </a:t>
            </a:r>
          </a:p>
          <a:p>
            <a:pPr marL="1143000" indent="-11430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7200" smtClean="0">
                <a:latin typeface="Arial" pitchFamily="34" charset="0"/>
                <a:cs typeface="Arial" pitchFamily="34" charset="0"/>
              </a:rPr>
              <a:t>Strategize </a:t>
            </a:r>
            <a:r>
              <a:rPr lang="en-US" sz="7200" dirty="0" smtClean="0">
                <a:latin typeface="Arial" pitchFamily="34" charset="0"/>
                <a:cs typeface="Arial" pitchFamily="34" charset="0"/>
              </a:rPr>
              <a:t>pathways to approach campus-wide universal access to information available via technology</a:t>
            </a:r>
            <a:endParaRPr lang="en-US" sz="7200" dirty="0" smtClean="0">
              <a:solidFill>
                <a:srgbClr val="505E66"/>
              </a:solidFill>
              <a:latin typeface="Arial" pitchFamily="34" charset="0"/>
              <a:cs typeface="Arial" pitchFamily="34" charset="0"/>
            </a:endParaRPr>
          </a:p>
          <a:p>
            <a:endParaRPr lang="en-US" sz="8800" b="1" dirty="0" smtClean="0">
              <a:solidFill>
                <a:srgbClr val="505E66"/>
              </a:solidFill>
              <a:latin typeface="Arial"/>
              <a:cs typeface="Arial"/>
            </a:endParaRPr>
          </a:p>
        </p:txBody>
      </p:sp>
      <p:pic>
        <p:nvPicPr>
          <p:cNvPr id="1027" name="Picture 5" descr="cid:image003.jpg@01CC5372.2C4F8D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8991600"/>
            <a:ext cx="739140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8800" y="32308800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83485"/>
      </p:ext>
    </p:extLst>
  </p:cSld>
  <p:clrMapOvr>
    <a:masterClrMapping/>
  </p:clrMapOvr>
</p:sld>
</file>

<file path=ppt/theme/theme1.xml><?xml version="1.0" encoding="utf-8"?>
<a:theme xmlns:a="http://schemas.openxmlformats.org/drawingml/2006/main" name="Option 2 - two colum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ption 3 - open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123</Words>
  <Application>Microsoft Office PowerPoint</Application>
  <PresentationFormat>Custom</PresentationFormat>
  <Paragraphs>17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Option 2 - two column</vt:lpstr>
      <vt:lpstr>Option 3 - open layout</vt:lpstr>
      <vt:lpstr>PowerPoint Presentation</vt:lpstr>
    </vt:vector>
  </TitlesOfParts>
  <Company>EDUCAUSE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Harris</dc:creator>
  <cp:lastModifiedBy>llarsen</cp:lastModifiedBy>
  <cp:revision>70</cp:revision>
  <cp:lastPrinted>2011-08-15T23:27:07Z</cp:lastPrinted>
  <dcterms:created xsi:type="dcterms:W3CDTF">2011-08-12T21:00:18Z</dcterms:created>
  <dcterms:modified xsi:type="dcterms:W3CDTF">2012-07-24T23:54:42Z</dcterms:modified>
</cp:coreProperties>
</file>