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2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139943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85407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89817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63791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38453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97101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33389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57649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91713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81557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1760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0900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950231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90483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27970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51252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6721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3374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2325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8960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85838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7091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7826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4273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9889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685799" y="359027"/>
            <a:ext cx="7772400" cy="2275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Looking at the Horizon: Supporting Campus Core Technology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685799" y="4102587"/>
            <a:ext cx="7772400" cy="2264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>
                <a:solidFill>
                  <a:schemeClr val="lt1"/>
                </a:solidFill>
              </a:rPr>
              <a:t>Jack Suess</a:t>
            </a:r>
          </a:p>
          <a:p>
            <a:pPr lvl="0" rtl="0">
              <a:buNone/>
            </a:pPr>
            <a:r>
              <a:rPr lang="en">
                <a:solidFill>
                  <a:schemeClr val="lt1"/>
                </a:solidFill>
              </a:rPr>
              <a:t>University of Maryland, Baltimore County</a:t>
            </a:r>
          </a:p>
          <a:p>
            <a:endParaRPr lang="en">
              <a:solidFill>
                <a:schemeClr val="lt1"/>
              </a:solidFill>
            </a:endParaRPr>
          </a:p>
          <a:p>
            <a:pPr lvl="0" rtl="0">
              <a:buNone/>
            </a:pPr>
            <a:r>
              <a:rPr lang="en">
                <a:solidFill>
                  <a:schemeClr val="lt1"/>
                </a:solidFill>
              </a:rPr>
              <a:t>Melissa Woo</a:t>
            </a:r>
          </a:p>
          <a:p>
            <a:pPr>
              <a:buNone/>
            </a:pPr>
            <a:r>
              <a:rPr lang="en">
                <a:solidFill>
                  <a:schemeClr val="lt1"/>
                </a:solidFill>
              </a:rPr>
              <a:t>University of Oregon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4E13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4800">
                <a:solidFill>
                  <a:srgbClr val="FFFF00"/>
                </a:solidFill>
              </a:rPr>
              <a:t>Identity Management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38888"/>
              <a:buFont typeface="Arial"/>
              <a:buChar char="•"/>
            </a:pPr>
            <a:r>
              <a:rPr lang="en" sz="3200" dirty="0">
                <a:solidFill>
                  <a:srgbClr val="FFFF00"/>
                </a:solidFill>
              </a:rPr>
              <a:t>Sun IdM      Aegis TridentHE</a:t>
            </a:r>
          </a:p>
          <a:p>
            <a:pPr marL="457200" lvl="0" indent="-419100" rtl="0">
              <a:buClr>
                <a:schemeClr val="dk1"/>
              </a:buClr>
              <a:buSzPct val="138888"/>
              <a:buFont typeface="Arial"/>
              <a:buChar char="•"/>
            </a:pPr>
            <a:r>
              <a:rPr lang="en" sz="3200" dirty="0">
                <a:solidFill>
                  <a:srgbClr val="FFFF00"/>
                </a:solidFill>
              </a:rPr>
              <a:t>LDAP</a:t>
            </a:r>
          </a:p>
          <a:p>
            <a:pPr marL="457200" lvl="0" indent="-419100" rtl="0">
              <a:buClr>
                <a:schemeClr val="dk1"/>
              </a:buClr>
              <a:buSzPct val="138888"/>
              <a:buFont typeface="Arial"/>
              <a:buChar char="•"/>
            </a:pPr>
            <a:r>
              <a:rPr lang="en" sz="3200" dirty="0">
                <a:solidFill>
                  <a:srgbClr val="FFFF00"/>
                </a:solidFill>
              </a:rPr>
              <a:t>Active Directory</a:t>
            </a:r>
          </a:p>
          <a:p>
            <a:pPr marL="457200" lvl="0" indent="-419100" rtl="0">
              <a:buClr>
                <a:schemeClr val="dk1"/>
              </a:buClr>
              <a:buSzPct val="138888"/>
              <a:buFont typeface="Arial"/>
              <a:buChar char="•"/>
            </a:pPr>
            <a:r>
              <a:rPr lang="en" sz="3200" dirty="0">
                <a:solidFill>
                  <a:srgbClr val="FFFF00"/>
                </a:solidFill>
              </a:rPr>
              <a:t>CAS &amp; Shibboleth</a:t>
            </a:r>
          </a:p>
          <a:p>
            <a:pPr marL="457200" lvl="0" indent="-419100" rtl="0">
              <a:buClr>
                <a:schemeClr val="dk1"/>
              </a:buClr>
              <a:buSzPct val="138888"/>
              <a:buFont typeface="Arial"/>
              <a:buChar char="•"/>
            </a:pPr>
            <a:r>
              <a:rPr lang="en" sz="3200" dirty="0">
                <a:solidFill>
                  <a:srgbClr val="FFFF00"/>
                </a:solidFill>
              </a:rPr>
              <a:t>InCommon member</a:t>
            </a:r>
          </a:p>
          <a:p>
            <a:pPr marL="457200" lvl="0" indent="-419100" rtl="0">
              <a:buClr>
                <a:schemeClr val="dk1"/>
              </a:buClr>
              <a:buSzPct val="138888"/>
              <a:buFont typeface="Arial"/>
              <a:buChar char="•"/>
            </a:pPr>
            <a:r>
              <a:rPr lang="en" sz="3200" dirty="0">
                <a:solidFill>
                  <a:srgbClr val="FFFF00"/>
                </a:solidFill>
              </a:rPr>
              <a:t>Possible future roadmap items</a:t>
            </a:r>
          </a:p>
          <a:p>
            <a:pPr marL="914400" lvl="1" indent="-381000" rtl="0">
              <a:buClr>
                <a:schemeClr val="dk1"/>
              </a:buClr>
              <a:buSzPct val="66666"/>
              <a:buFont typeface="Courier New"/>
              <a:buChar char="o"/>
            </a:pPr>
            <a:r>
              <a:rPr lang="en" sz="3200" dirty="0">
                <a:solidFill>
                  <a:srgbClr val="FFFF00"/>
                </a:solidFill>
              </a:rPr>
              <a:t>Multi-factor auth'n</a:t>
            </a:r>
          </a:p>
          <a:p>
            <a:pPr marL="914400" lvl="1" indent="-381000">
              <a:buClr>
                <a:schemeClr val="dk1"/>
              </a:buClr>
              <a:buSzPct val="66666"/>
              <a:buFont typeface="Courier New"/>
              <a:buChar char="o"/>
            </a:pPr>
            <a:r>
              <a:rPr lang="en" sz="3200" dirty="0">
                <a:solidFill>
                  <a:srgbClr val="FFFF00"/>
                </a:solidFill>
              </a:rPr>
              <a:t>InCommon Bronze, Silver</a:t>
            </a:r>
          </a:p>
        </p:txBody>
      </p:sp>
      <p:sp>
        <p:nvSpPr>
          <p:cNvPr id="90" name="Shape 90"/>
          <p:cNvSpPr/>
          <p:nvPr/>
        </p:nvSpPr>
        <p:spPr>
          <a:xfrm>
            <a:off x="2577750" y="1756625"/>
            <a:ext cx="6060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Identity Management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Internet2 Early Adopter (2000)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Sun IdM  --&gt; OpenLDAP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Our own SSO (Webauth) and CAS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InCommon member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Partnered with Fischer on project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Roadmap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Multi-factor, launching Duo in June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Bronze (summer)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Silver (fall)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OpenLDAP - summer 2014</a:t>
            </a:r>
          </a:p>
          <a:p>
            <a:endParaRPr lang="en"/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4E13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4800">
                <a:solidFill>
                  <a:srgbClr val="FFFF00"/>
                </a:solidFill>
              </a:rPr>
              <a:t>Information Security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38888"/>
              <a:buFont typeface="Arial"/>
              <a:buChar char="•"/>
            </a:pPr>
            <a:r>
              <a:rPr lang="en" sz="3600">
                <a:solidFill>
                  <a:srgbClr val="FFFF00"/>
                </a:solidFill>
              </a:rPr>
              <a:t>UO's 1st CISO - in recruitment</a:t>
            </a:r>
          </a:p>
          <a:p>
            <a:pPr marL="457200" lvl="0" indent="-419100" rtl="0">
              <a:buClr>
                <a:schemeClr val="dk1"/>
              </a:buClr>
              <a:buSzPct val="138888"/>
              <a:buFont typeface="Arial"/>
              <a:buChar char="•"/>
            </a:pPr>
            <a:r>
              <a:rPr lang="en" sz="3600">
                <a:solidFill>
                  <a:srgbClr val="FFFF00"/>
                </a:solidFill>
              </a:rPr>
              <a:t>Infosec currently in Networking area</a:t>
            </a:r>
          </a:p>
          <a:p>
            <a:endParaRPr lang="en" sz="3600">
              <a:solidFill>
                <a:srgbClr val="FFFF00"/>
              </a:solidFill>
            </a:endParaRPr>
          </a:p>
          <a:p>
            <a:pPr marL="457200" lvl="0" indent="-419100" rtl="0">
              <a:buClr>
                <a:schemeClr val="dk1"/>
              </a:buClr>
              <a:buSzPct val="138888"/>
              <a:buFont typeface="Arial"/>
              <a:buChar char="•"/>
            </a:pPr>
            <a:r>
              <a:rPr lang="en" sz="3600">
                <a:solidFill>
                  <a:srgbClr val="FFFF00"/>
                </a:solidFill>
              </a:rPr>
              <a:t>CISO will have plenty to do...</a:t>
            </a:r>
          </a:p>
          <a:p>
            <a:pPr marL="914400" lvl="1" indent="-381000" rtl="0">
              <a:buClr>
                <a:schemeClr val="dk1"/>
              </a:buClr>
              <a:buSzPct val="66666"/>
              <a:buFont typeface="Courier New"/>
              <a:buChar char="o"/>
            </a:pPr>
            <a:r>
              <a:rPr lang="en" sz="3600">
                <a:solidFill>
                  <a:srgbClr val="FFFF00"/>
                </a:solidFill>
              </a:rPr>
              <a:t>Form Infosec group</a:t>
            </a:r>
          </a:p>
          <a:p>
            <a:pPr marL="914400" lvl="1" indent="-381000" rtl="0">
              <a:buClr>
                <a:schemeClr val="dk1"/>
              </a:buClr>
              <a:buSzPct val="66666"/>
              <a:buFont typeface="Courier New"/>
              <a:buChar char="o"/>
            </a:pPr>
            <a:r>
              <a:rPr lang="en" sz="3600">
                <a:solidFill>
                  <a:srgbClr val="FFFF00"/>
                </a:solidFill>
              </a:rPr>
              <a:t>Develop University policies</a:t>
            </a:r>
          </a:p>
          <a:p>
            <a:pPr marL="914400" lvl="1" indent="-381000">
              <a:buClr>
                <a:schemeClr val="dk1"/>
              </a:buClr>
              <a:buSzPct val="66666"/>
              <a:buFont typeface="Courier New"/>
              <a:buChar char="o"/>
            </a:pPr>
            <a:r>
              <a:rPr lang="en" sz="3600">
                <a:solidFill>
                  <a:srgbClr val="FFFF00"/>
                </a:solidFill>
              </a:rPr>
              <a:t>Communicate, communicate, communicate!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Information Security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457200" y="1417637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/>
              <a:t>No CISO, team-based approach.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dirty="0"/>
              <a:t>Lone security engineer is in Network group.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dirty="0"/>
              <a:t>Compliance &amp; Policy report to CIO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/>
              <a:t>IT Security Committee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dirty="0"/>
              <a:t>Networks, Systems, Applications, Support, Legal, Health Research Center, CIO, Deputy CIO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dirty="0"/>
              <a:t>Reviews threats, incidents, and outreach plans.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/>
              <a:t>IT Compliance Committee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dirty="0"/>
              <a:t>CIO, Deputy CIO, AVP for Business, Director of Telecommunications, Policy, and Compliance 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dirty="0"/>
              <a:t>Determines &amp; reviews risk level of services, reviews and develops procedures and compliance standards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4E13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4800">
                <a:solidFill>
                  <a:srgbClr val="FFFF00"/>
                </a:solidFill>
              </a:rPr>
              <a:t>Virtualization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38888"/>
              <a:buFont typeface="Arial"/>
              <a:buChar char="•"/>
            </a:pPr>
            <a:r>
              <a:rPr lang="en" sz="3600" dirty="0">
                <a:solidFill>
                  <a:srgbClr val="FFFF00"/>
                </a:solidFill>
              </a:rPr>
              <a:t>VMware</a:t>
            </a:r>
          </a:p>
          <a:p>
            <a:pPr marL="457200" lvl="0" indent="-419100" rtl="0">
              <a:buClr>
                <a:schemeClr val="dk1"/>
              </a:buClr>
              <a:buSzPct val="138888"/>
              <a:buFont typeface="Arial"/>
              <a:buChar char="•"/>
            </a:pPr>
            <a:r>
              <a:rPr lang="en" sz="3600" dirty="0" smtClean="0">
                <a:solidFill>
                  <a:srgbClr val="FFFF00"/>
                </a:solidFill>
              </a:rPr>
              <a:t>660</a:t>
            </a:r>
            <a:r>
              <a:rPr lang="en" sz="3600" dirty="0" smtClean="0">
                <a:solidFill>
                  <a:srgbClr val="FFFF00"/>
                </a:solidFill>
              </a:rPr>
              <a:t> </a:t>
            </a:r>
            <a:r>
              <a:rPr lang="en" sz="3600" dirty="0">
                <a:solidFill>
                  <a:srgbClr val="FFFF00"/>
                </a:solidFill>
              </a:rPr>
              <a:t>VMs</a:t>
            </a:r>
          </a:p>
          <a:p>
            <a:pPr marL="457200" lvl="0" indent="-419100" rtl="0">
              <a:buClr>
                <a:schemeClr val="dk1"/>
              </a:buClr>
              <a:buSzPct val="138888"/>
              <a:buFont typeface="Arial"/>
              <a:buChar char="•"/>
            </a:pPr>
            <a:r>
              <a:rPr lang="en" sz="3600" dirty="0">
                <a:solidFill>
                  <a:srgbClr val="FFFF00"/>
                </a:solidFill>
              </a:rPr>
              <a:t>Hosting services for campus units</a:t>
            </a:r>
          </a:p>
          <a:p>
            <a:pPr marL="457200" lvl="0" indent="-419100">
              <a:buClr>
                <a:schemeClr val="dk1"/>
              </a:buClr>
              <a:buSzPct val="138888"/>
              <a:buFont typeface="Arial"/>
              <a:buChar char="•"/>
            </a:pPr>
            <a:r>
              <a:rPr lang="en" sz="3600" dirty="0">
                <a:solidFill>
                  <a:srgbClr val="FFFF00"/>
                </a:solidFill>
              </a:rPr>
              <a:t>Evaluating vCloud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Virtualization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457200" y="1417637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/>
              <a:t>Run large dual-homed VM cluster (300 VM's)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dirty="0"/>
              <a:t>Units purchase service for a fee but they get business continuity and support for free.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dirty="0"/>
              <a:t>We run all our Windows services, including Blackboard on this.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/>
              <a:t>Looking hard at AWS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dirty="0"/>
              <a:t>Deploying our first service on AWS now, our web-hosting and content solution.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dirty="0"/>
              <a:t>Moving our portal development to AWS now, will move portal to this in January.</a:t>
            </a:r>
          </a:p>
          <a:p>
            <a:pPr marL="914400" lvl="1" indent="-3810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dirty="0"/>
              <a:t>Looking at Peoplesoft development 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4E13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4800">
                <a:solidFill>
                  <a:srgbClr val="FFFF00"/>
                </a:solidFill>
              </a:rPr>
              <a:t>Cloud and NET+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38888"/>
              <a:buFont typeface="Arial"/>
              <a:buChar char="•"/>
            </a:pPr>
            <a:r>
              <a:rPr lang="en" sz="3600">
                <a:solidFill>
                  <a:srgbClr val="FFFF00"/>
                </a:solidFill>
              </a:rPr>
              <a:t>Limited cloud service adoption</a:t>
            </a:r>
          </a:p>
          <a:p>
            <a:pPr marL="457200" lvl="0" indent="-419100">
              <a:buClr>
                <a:schemeClr val="dk1"/>
              </a:buClr>
              <a:buSzPct val="138888"/>
              <a:buFont typeface="Arial"/>
              <a:buChar char="•"/>
            </a:pPr>
            <a:r>
              <a:rPr lang="en" sz="3600">
                <a:solidFill>
                  <a:srgbClr val="FFFF00"/>
                </a:solidFill>
              </a:rPr>
              <a:t>Need further work with campus partners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Cloud Service Adoption</a:t>
            </a:r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457200" y="1417637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dirty="0"/>
              <a:t>NET+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/>
              <a:t>Box deployed to campus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/>
              <a:t>Participated in Duo validation, now launching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/>
              <a:t>Evaluating SDG for IT business services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/>
              <a:t>Seevogh video deployed to campus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/>
              <a:t>Will move to AWS when available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/>
              <a:t>Piloting Aastra/Level3 for VoIP.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/>
              <a:t>Already have many SaaS</a:t>
            </a:r>
          </a:p>
          <a:p>
            <a:pPr marL="914400" lvl="1" indent="-3810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dirty="0"/>
              <a:t>Parking, tuition/billing, career services, transcripts, facilities management, housing, and judicial 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4E13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4800">
                <a:solidFill>
                  <a:srgbClr val="FFFF00"/>
                </a:solidFill>
              </a:rPr>
              <a:t>Data Storage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38888"/>
              <a:buFont typeface="Arial"/>
              <a:buChar char="•"/>
            </a:pPr>
            <a:r>
              <a:rPr lang="en" sz="3600">
                <a:solidFill>
                  <a:srgbClr val="FFFF00"/>
                </a:solidFill>
              </a:rPr>
              <a:t>Central IT's storage is primarily for enterprise services</a:t>
            </a:r>
          </a:p>
          <a:p>
            <a:pPr marL="457200" lvl="0" indent="-419100" rtl="0">
              <a:buClr>
                <a:schemeClr val="dk1"/>
              </a:buClr>
              <a:buSzPct val="138888"/>
              <a:buFont typeface="Arial"/>
              <a:buChar char="•"/>
            </a:pPr>
            <a:r>
              <a:rPr lang="en" sz="3600">
                <a:solidFill>
                  <a:srgbClr val="FFFF00"/>
                </a:solidFill>
              </a:rPr>
              <a:t>Xythos provided for end-users</a:t>
            </a:r>
          </a:p>
          <a:p>
            <a:pPr marL="457200" lvl="0" indent="-419100" rtl="0">
              <a:buClr>
                <a:schemeClr val="dk1"/>
              </a:buClr>
              <a:buSzPct val="138888"/>
              <a:buFont typeface="Arial"/>
              <a:buChar char="•"/>
            </a:pPr>
            <a:r>
              <a:rPr lang="en" sz="3600">
                <a:solidFill>
                  <a:srgbClr val="FFFF00"/>
                </a:solidFill>
              </a:rPr>
              <a:t>Storage for researchers urgently needed</a:t>
            </a:r>
          </a:p>
          <a:p>
            <a:pPr marL="457200" lvl="0" indent="-419100">
              <a:buClr>
                <a:schemeClr val="dk1"/>
              </a:buClr>
              <a:buSzPct val="138888"/>
              <a:buFont typeface="Arial"/>
              <a:buChar char="•"/>
            </a:pPr>
            <a:r>
              <a:rPr lang="en" sz="3600">
                <a:solidFill>
                  <a:srgbClr val="FFFF00"/>
                </a:solidFill>
              </a:rPr>
              <a:t>Significant "unauthorized" use of cloud storage on campus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Data Storage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400" dirty="0"/>
              <a:t>Enterprise - all dual-homed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 dirty="0"/>
              <a:t>Peoplesoft Dev/prod (20TB)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 dirty="0"/>
              <a:t>Dual-homed VM storage (20/40 TB)</a:t>
            </a:r>
          </a:p>
          <a:p>
            <a:pPr lvl="0" rtl="0">
              <a:buNone/>
            </a:pPr>
            <a:r>
              <a:rPr lang="en" sz="2400" dirty="0"/>
              <a:t>User storage 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 dirty="0"/>
              <a:t>Central AD for campus (5 TB)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 dirty="0"/>
              <a:t>Box launched for users in fall (60TB)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dirty="0"/>
              <a:t>Plans are for Box to replace most user AD and user AFS (about 10 TB)</a:t>
            </a:r>
          </a:p>
          <a:p>
            <a:pPr lvl="0" rtl="0">
              <a:buNone/>
            </a:pPr>
            <a:r>
              <a:rPr lang="en" sz="2400" dirty="0"/>
              <a:t>Research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 dirty="0"/>
              <a:t>280 TB of Infiniband attached. 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 dirty="0"/>
              <a:t>Purchased Terascala - 200 now, 300 later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4E13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-1" y="0"/>
            <a:ext cx="9155707" cy="516569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30" name="Shape 30"/>
          <p:cNvSpPr txBox="1"/>
          <p:nvPr/>
        </p:nvSpPr>
        <p:spPr>
          <a:xfrm>
            <a:off x="284562" y="4331398"/>
            <a:ext cx="4293600" cy="25190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marL="457200" lvl="0" indent="-457200" rtl="0">
              <a:buClr>
                <a:srgbClr val="FFFF00"/>
              </a:buClr>
              <a:buSzPct val="166666"/>
              <a:buFont typeface="Arial"/>
              <a:buChar char="•"/>
            </a:pPr>
            <a:r>
              <a:rPr lang="en" sz="3600">
                <a:solidFill>
                  <a:srgbClr val="FFFF00"/>
                </a:solidFill>
              </a:rPr>
              <a:t>25K students</a:t>
            </a:r>
          </a:p>
          <a:p>
            <a:pPr marL="457200" lvl="0" indent="-457200" rtl="0">
              <a:buClr>
                <a:srgbClr val="FFFF00"/>
              </a:buClr>
              <a:buSzPct val="166666"/>
              <a:buFont typeface="Arial"/>
              <a:buChar char="•"/>
            </a:pPr>
            <a:r>
              <a:rPr lang="en" sz="3600">
                <a:solidFill>
                  <a:srgbClr val="FFFF00"/>
                </a:solidFill>
              </a:rPr>
              <a:t>Public</a:t>
            </a:r>
          </a:p>
          <a:p>
            <a:pPr marL="457200" lvl="0" indent="-457200" rtl="0">
              <a:buClr>
                <a:srgbClr val="FFFF00"/>
              </a:buClr>
              <a:buSzPct val="166666"/>
              <a:buFont typeface="Arial"/>
              <a:buChar char="•"/>
            </a:pPr>
            <a:r>
              <a:rPr lang="en" sz="3600">
                <a:solidFill>
                  <a:srgbClr val="FFFF00"/>
                </a:solidFill>
              </a:rPr>
              <a:t>RU/VH</a:t>
            </a:r>
          </a:p>
          <a:p>
            <a:pPr marL="457200" lvl="0" indent="-457200" rtl="0">
              <a:buClr>
                <a:srgbClr val="FFFF00"/>
              </a:buClr>
              <a:buSzPct val="166666"/>
              <a:buFont typeface="Arial"/>
              <a:buChar char="•"/>
            </a:pPr>
            <a:r>
              <a:rPr lang="en" sz="3600">
                <a:solidFill>
                  <a:srgbClr val="FFFF00"/>
                </a:solidFill>
              </a:rPr>
              <a:t>System flagship</a:t>
            </a:r>
          </a:p>
        </p:txBody>
      </p:sp>
      <p:sp>
        <p:nvSpPr>
          <p:cNvPr id="31" name="Shape 31"/>
          <p:cNvSpPr/>
          <p:nvPr/>
        </p:nvSpPr>
        <p:spPr>
          <a:xfrm>
            <a:off x="5457825" y="5165697"/>
            <a:ext cx="3686175" cy="73342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4E13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4800">
                <a:solidFill>
                  <a:srgbClr val="FFFF00"/>
                </a:solidFill>
              </a:rPr>
              <a:t>BC / DR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38888"/>
              <a:buFont typeface="Arial"/>
              <a:buChar char="•"/>
            </a:pPr>
            <a:r>
              <a:rPr lang="en" sz="3600">
                <a:solidFill>
                  <a:srgbClr val="FFFF00"/>
                </a:solidFill>
              </a:rPr>
              <a:t>3rd data center in-progress</a:t>
            </a:r>
          </a:p>
          <a:p>
            <a:pPr marL="457200" lvl="0" indent="-419100">
              <a:buClr>
                <a:schemeClr val="dk1"/>
              </a:buClr>
              <a:buSzPct val="138888"/>
              <a:buFont typeface="Arial"/>
              <a:buChar char="•"/>
            </a:pPr>
            <a:r>
              <a:rPr lang="en" sz="3600">
                <a:solidFill>
                  <a:srgbClr val="FFFF00"/>
                </a:solidFill>
              </a:rPr>
              <a:t>Need BC / DR data center outside of seismic zone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Business Continuity/DR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Started BC/DR efforts in 2006. Focused on higher risk events (fire,flood, sabotage).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3 data centers on campus, each about .5 mile from each other. No important service is tied to one data center.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Mirrored storage. Robotic tape in 4th place.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We have 100TB on a remote storage system 35 miles away used for backup.</a:t>
            </a:r>
          </a:p>
          <a:p>
            <a:pPr lvl="0" rtl="0">
              <a:buNone/>
            </a:pPr>
            <a:r>
              <a:rPr lang="en"/>
              <a:t>June 2012 event - UMBC lost power for 7 days, all services remained operational!</a:t>
            </a:r>
          </a:p>
          <a:p>
            <a:endParaRPr lang="en"/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4E13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4800">
                <a:solidFill>
                  <a:srgbClr val="FFFF00"/>
                </a:solidFill>
              </a:rPr>
              <a:t>Decision-Making</a:t>
            </a:r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38888"/>
              <a:buFont typeface="Arial"/>
              <a:buChar char="•"/>
            </a:pPr>
            <a:r>
              <a:rPr lang="en" sz="3600">
                <a:solidFill>
                  <a:srgbClr val="FFFF00"/>
                </a:solidFill>
              </a:rPr>
              <a:t>EVERYTHING is "in-progress"</a:t>
            </a:r>
          </a:p>
          <a:p>
            <a:pPr marL="457200" lvl="0" indent="-419100" rtl="0">
              <a:buClr>
                <a:schemeClr val="dk1"/>
              </a:buClr>
              <a:buSzPct val="138888"/>
              <a:buFont typeface="Arial"/>
              <a:buChar char="•"/>
            </a:pPr>
            <a:r>
              <a:rPr lang="en" sz="3600">
                <a:solidFill>
                  <a:srgbClr val="FFFF00"/>
                </a:solidFill>
              </a:rPr>
              <a:t>Forming campus decision-making &amp; prioritization group</a:t>
            </a:r>
          </a:p>
          <a:p>
            <a:pPr marL="914400" lvl="1" indent="-381000">
              <a:buClr>
                <a:schemeClr val="dk1"/>
              </a:buClr>
              <a:buSzPct val="66666"/>
              <a:buFont typeface="Courier New"/>
              <a:buChar char="o"/>
            </a:pPr>
            <a:r>
              <a:rPr lang="en" sz="3600">
                <a:solidFill>
                  <a:srgbClr val="FFFF00"/>
                </a:solidFill>
              </a:rPr>
              <a:t>Will be informed by advisory groups: teaching, research, services/operations, IT leaders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/>
              <a:t>Decision Making</a:t>
            </a:r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dirty="0"/>
              <a:t>External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/>
              <a:t>IT Steering -  policy &amp; planning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dirty="0"/>
              <a:t>Senate CPC - Faculty &amp; Academic Computing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dirty="0"/>
              <a:t>Campus Systems - Administrative 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dirty="0"/>
              <a:t>Data Management 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dirty="0"/>
              <a:t>Campus Web</a:t>
            </a:r>
          </a:p>
          <a:p>
            <a:pPr lvl="0" rtl="0">
              <a:buNone/>
            </a:pPr>
            <a:r>
              <a:rPr lang="en" dirty="0"/>
              <a:t>Internal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/>
              <a:t>AVP's Budget &amp; Planning</a:t>
            </a:r>
          </a:p>
          <a:p>
            <a:pPr marL="9144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 dirty="0"/>
              <a:t>DoIT Managers - Yearly operational</a:t>
            </a:r>
          </a:p>
          <a:p>
            <a:pPr marL="9144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 dirty="0"/>
              <a:t>CTO group - technical architecture</a:t>
            </a:r>
          </a:p>
          <a:p>
            <a:pPr marL="9144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 dirty="0"/>
              <a:t>Security Workgroup - IT security</a:t>
            </a:r>
          </a:p>
          <a:p>
            <a:pPr marL="9144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 dirty="0"/>
              <a:t>Audit &amp; compliance</a:t>
            </a:r>
          </a:p>
          <a:p>
            <a:endParaRPr lang="en" sz="2400" dirty="0"/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2177700" y="1413725"/>
            <a:ext cx="6966299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>
              <a:buNone/>
            </a:pPr>
            <a:r>
              <a:rPr lang="en" sz="6000"/>
              <a:t>Questions?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>
                <a:solidFill>
                  <a:srgbClr val="FFFF00"/>
                </a:solidFill>
              </a:rPr>
              <a:t>UMBC</a:t>
            </a:r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>
                <a:solidFill>
                  <a:srgbClr val="FFFF00"/>
                </a:solidFill>
              </a:rPr>
              <a:t>Founded in 1966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>
                <a:solidFill>
                  <a:srgbClr val="FFFF00"/>
                </a:solidFill>
              </a:rPr>
              <a:t>14,000 Students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>
                <a:solidFill>
                  <a:srgbClr val="FFFF00"/>
                </a:solidFill>
              </a:rPr>
              <a:t>Research/High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>
                <a:solidFill>
                  <a:srgbClr val="FFFF00"/>
                </a:solidFill>
              </a:rPr>
              <a:t>Public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>
                <a:solidFill>
                  <a:srgbClr val="FFFF00"/>
                </a:solidFill>
              </a:rPr>
              <a:t>55% STEM</a:t>
            </a:r>
          </a:p>
          <a:p>
            <a:endParaRPr lang="en">
              <a:solidFill>
                <a:srgbClr val="FFFF00"/>
              </a:solidFill>
            </a:endParaRPr>
          </a:p>
          <a:p>
            <a:endParaRPr lang="en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4E1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0" y="-12939"/>
            <a:ext cx="9144000" cy="688387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152400" y="274637"/>
            <a:ext cx="88900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/>
              <a:t>UMBC </a:t>
            </a:r>
            <a:r>
              <a:rPr lang="en" dirty="0" smtClean="0"/>
              <a:t>Organization</a:t>
            </a:r>
            <a:br>
              <a:rPr lang="en" dirty="0" smtClean="0"/>
            </a:br>
            <a:r>
              <a:rPr lang="en" sz="2400" dirty="0" smtClean="0"/>
              <a:t>http</a:t>
            </a:r>
            <a:r>
              <a:rPr lang="en" sz="2400" dirty="0"/>
              <a:t>://doit.umbc.edu/about-doit/orgchart/</a:t>
            </a:r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49" name="Shape 49"/>
          <p:cNvSpPr/>
          <p:nvPr/>
        </p:nvSpPr>
        <p:spPr>
          <a:xfrm>
            <a:off x="3372625" y="1907950"/>
            <a:ext cx="1539900" cy="898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 b="1"/>
              <a:t>VP of IT/CIO</a:t>
            </a:r>
          </a:p>
        </p:txBody>
      </p:sp>
      <p:sp>
        <p:nvSpPr>
          <p:cNvPr id="50" name="Shape 50"/>
          <p:cNvSpPr/>
          <p:nvPr/>
        </p:nvSpPr>
        <p:spPr>
          <a:xfrm>
            <a:off x="1029900" y="2145900"/>
            <a:ext cx="1539900" cy="898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b="1"/>
              <a:t>Audit &amp; Compliance</a:t>
            </a:r>
          </a:p>
        </p:txBody>
      </p:sp>
      <p:sp>
        <p:nvSpPr>
          <p:cNvPr id="51" name="Shape 51"/>
          <p:cNvSpPr/>
          <p:nvPr/>
        </p:nvSpPr>
        <p:spPr>
          <a:xfrm>
            <a:off x="5958650" y="2145900"/>
            <a:ext cx="1539900" cy="898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b="1"/>
              <a:t>Adminstrative Support</a:t>
            </a:r>
          </a:p>
        </p:txBody>
      </p:sp>
      <p:sp>
        <p:nvSpPr>
          <p:cNvPr id="52" name="Shape 52"/>
          <p:cNvSpPr/>
          <p:nvPr/>
        </p:nvSpPr>
        <p:spPr>
          <a:xfrm>
            <a:off x="1120825" y="3909425"/>
            <a:ext cx="1539900" cy="2599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b="1"/>
              <a:t>Business </a:t>
            </a:r>
            <a:br>
              <a:rPr lang="en" b="1"/>
            </a:br>
            <a:r>
              <a:rPr lang="en" b="1"/>
              <a:t>Systems</a:t>
            </a:r>
          </a:p>
          <a:p>
            <a:pPr lvl="0" rtl="0">
              <a:buNone/>
            </a:pPr>
            <a:r>
              <a:rPr lang="en"/>
              <a:t>HR</a:t>
            </a:r>
            <a:br>
              <a:rPr lang="en"/>
            </a:br>
            <a:r>
              <a:rPr lang="en"/>
              <a:t>Finance</a:t>
            </a:r>
          </a:p>
          <a:p>
            <a:pPr lvl="0" rtl="0">
              <a:buNone/>
            </a:pPr>
            <a:r>
              <a:rPr lang="en"/>
              <a:t>Student</a:t>
            </a:r>
          </a:p>
          <a:p>
            <a:pPr lvl="0" rtl="0">
              <a:buNone/>
            </a:pPr>
            <a:r>
              <a:rPr lang="en"/>
              <a:t>Analytics</a:t>
            </a:r>
          </a:p>
          <a:p>
            <a:pPr lvl="0" rtl="0">
              <a:buNone/>
            </a:pPr>
            <a:r>
              <a:rPr lang="en"/>
              <a:t>DBA</a:t>
            </a:r>
          </a:p>
          <a:p>
            <a:pPr lvl="0" rtl="0">
              <a:buNone/>
            </a:pPr>
            <a:r>
              <a:rPr lang="en"/>
              <a:t>Identity</a:t>
            </a:r>
          </a:p>
        </p:txBody>
      </p:sp>
      <p:sp>
        <p:nvSpPr>
          <p:cNvPr id="53" name="Shape 53"/>
          <p:cNvSpPr/>
          <p:nvPr/>
        </p:nvSpPr>
        <p:spPr>
          <a:xfrm>
            <a:off x="3372625" y="3923675"/>
            <a:ext cx="1539900" cy="249959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b="1"/>
              <a:t>Enterprise </a:t>
            </a:r>
            <a:br>
              <a:rPr lang="en" b="1"/>
            </a:br>
            <a:r>
              <a:rPr lang="en" b="1"/>
              <a:t>Infrastructure</a:t>
            </a:r>
            <a:r>
              <a:rPr lang="en"/>
              <a:t/>
            </a:r>
            <a:br>
              <a:rPr lang="en"/>
            </a:br>
            <a:r>
              <a:rPr lang="en"/>
              <a:t/>
            </a:r>
            <a:br>
              <a:rPr lang="en"/>
            </a:br>
            <a:r>
              <a:rPr lang="en"/>
              <a:t>Network</a:t>
            </a:r>
            <a:br>
              <a:rPr lang="en"/>
            </a:br>
            <a:r>
              <a:rPr lang="en"/>
              <a:t>Systems</a:t>
            </a:r>
          </a:p>
          <a:p>
            <a:pPr lvl="0" rtl="0">
              <a:buNone/>
            </a:pPr>
            <a:r>
              <a:rPr lang="en"/>
              <a:t>Desktop</a:t>
            </a:r>
          </a:p>
          <a:p>
            <a:pPr lvl="0" rtl="0">
              <a:buNone/>
            </a:pPr>
            <a:r>
              <a:rPr lang="en"/>
              <a:t>Audio/Visual</a:t>
            </a:r>
          </a:p>
          <a:p>
            <a:pPr lvl="0" rtl="0">
              <a:buNone/>
            </a:pPr>
            <a:r>
              <a:rPr lang="en"/>
              <a:t>HPC</a:t>
            </a:r>
          </a:p>
          <a:p>
            <a:pPr lvl="0" rtl="0">
              <a:buNone/>
            </a:pPr>
            <a:r>
              <a:rPr lang="en"/>
              <a:t>Storage</a:t>
            </a:r>
          </a:p>
          <a:p>
            <a:endParaRPr lang="en"/>
          </a:p>
        </p:txBody>
      </p:sp>
      <p:sp>
        <p:nvSpPr>
          <p:cNvPr id="54" name="Shape 54"/>
          <p:cNvSpPr/>
          <p:nvPr/>
        </p:nvSpPr>
        <p:spPr>
          <a:xfrm>
            <a:off x="6045150" y="3909425"/>
            <a:ext cx="1539900" cy="2528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b="1"/>
              <a:t>Instructonal </a:t>
            </a:r>
            <a:br>
              <a:rPr lang="en" b="1"/>
            </a:br>
            <a:r>
              <a:rPr lang="en" b="1"/>
              <a:t>Technology &amp; Support</a:t>
            </a:r>
            <a:r>
              <a:rPr lang="en"/>
              <a:t>Blackboard </a:t>
            </a:r>
            <a:br>
              <a:rPr lang="en"/>
            </a:br>
            <a:r>
              <a:rPr lang="en"/>
              <a:t>Instruct. tools</a:t>
            </a:r>
          </a:p>
          <a:p>
            <a:pPr lvl="0" rtl="0">
              <a:buNone/>
            </a:pPr>
            <a:r>
              <a:rPr lang="en"/>
              <a:t>Helpdesk</a:t>
            </a:r>
            <a:br>
              <a:rPr lang="en"/>
            </a:br>
            <a:r>
              <a:rPr lang="en"/>
              <a:t>New Media </a:t>
            </a:r>
          </a:p>
          <a:p>
            <a:pPr lvl="0" rtl="0">
              <a:buNone/>
            </a:pPr>
            <a:r>
              <a:rPr lang="en"/>
              <a:t>Web design</a:t>
            </a:r>
          </a:p>
        </p:txBody>
      </p:sp>
      <p:cxnSp>
        <p:nvCxnSpPr>
          <p:cNvPr id="55" name="Shape 55"/>
          <p:cNvCxnSpPr>
            <a:stCxn id="49" idx="1"/>
            <a:endCxn id="50" idx="3"/>
          </p:cNvCxnSpPr>
          <p:nvPr/>
        </p:nvCxnSpPr>
        <p:spPr>
          <a:xfrm flipH="1">
            <a:off x="2569800" y="2357050"/>
            <a:ext cx="802824" cy="23795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6" name="Shape 56"/>
          <p:cNvCxnSpPr>
            <a:stCxn id="49" idx="3"/>
            <a:endCxn id="51" idx="1"/>
          </p:cNvCxnSpPr>
          <p:nvPr/>
        </p:nvCxnSpPr>
        <p:spPr>
          <a:xfrm>
            <a:off x="4912525" y="2357050"/>
            <a:ext cx="1046124" cy="23795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7" name="Shape 57"/>
          <p:cNvCxnSpPr>
            <a:stCxn id="49" idx="2"/>
            <a:endCxn id="52" idx="0"/>
          </p:cNvCxnSpPr>
          <p:nvPr/>
        </p:nvCxnSpPr>
        <p:spPr>
          <a:xfrm flipH="1">
            <a:off x="1890775" y="2806150"/>
            <a:ext cx="2251800" cy="1103274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8" name="Shape 58"/>
          <p:cNvCxnSpPr>
            <a:stCxn id="49" idx="2"/>
            <a:endCxn id="53" idx="0"/>
          </p:cNvCxnSpPr>
          <p:nvPr/>
        </p:nvCxnSpPr>
        <p:spPr>
          <a:xfrm>
            <a:off x="4142575" y="2806150"/>
            <a:ext cx="0" cy="1117524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9" name="Shape 59"/>
          <p:cNvCxnSpPr>
            <a:stCxn id="49" idx="2"/>
            <a:endCxn id="54" idx="0"/>
          </p:cNvCxnSpPr>
          <p:nvPr/>
        </p:nvCxnSpPr>
        <p:spPr>
          <a:xfrm>
            <a:off x="4142575" y="2806150"/>
            <a:ext cx="2672525" cy="1103274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4E13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3401999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4800">
                <a:solidFill>
                  <a:srgbClr val="FFFF00"/>
                </a:solidFill>
              </a:rPr>
              <a:t>The 5 "i"s</a:t>
            </a:r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3382371" y="1938596"/>
            <a:ext cx="5304300" cy="4629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20700" lvl="0" indent="-457200" rtl="0">
              <a:lnSpc>
                <a:spcPct val="115000"/>
              </a:lnSpc>
              <a:spcBef>
                <a:spcPts val="0"/>
              </a:spcBef>
              <a:buClr>
                <a:srgbClr val="FFFF00"/>
              </a:buClr>
              <a:buSzPct val="166666"/>
              <a:buFont typeface="Arial"/>
              <a:buChar char="•"/>
            </a:pPr>
            <a:r>
              <a:rPr lang="en" sz="3600" b="1">
                <a:solidFill>
                  <a:srgbClr val="FFFF00"/>
                </a:solidFill>
              </a:rPr>
              <a:t>infrastructure</a:t>
            </a:r>
          </a:p>
          <a:p>
            <a:pPr marL="520700" lvl="0" indent="-457200" rtl="0">
              <a:lnSpc>
                <a:spcPct val="115000"/>
              </a:lnSpc>
              <a:spcBef>
                <a:spcPts val="0"/>
              </a:spcBef>
              <a:buClr>
                <a:srgbClr val="FFFF00"/>
              </a:buClr>
              <a:buSzPct val="166666"/>
              <a:buFont typeface="Arial"/>
              <a:buChar char="•"/>
            </a:pPr>
            <a:r>
              <a:rPr lang="en" sz="3600" b="1">
                <a:solidFill>
                  <a:srgbClr val="FFFF00"/>
                </a:solidFill>
              </a:rPr>
              <a:t>identity management</a:t>
            </a:r>
          </a:p>
          <a:p>
            <a:pPr marL="520700" lvl="0" indent="-457200" rtl="0">
              <a:lnSpc>
                <a:spcPct val="115000"/>
              </a:lnSpc>
              <a:spcBef>
                <a:spcPts val="0"/>
              </a:spcBef>
              <a:buClr>
                <a:srgbClr val="FFFF00"/>
              </a:buClr>
              <a:buSzPct val="166666"/>
              <a:buFont typeface="Arial"/>
              <a:buChar char="•"/>
            </a:pPr>
            <a:r>
              <a:rPr lang="en" sz="3600" b="1">
                <a:solidFill>
                  <a:srgbClr val="FFFF00"/>
                </a:solidFill>
              </a:rPr>
              <a:t>information security</a:t>
            </a:r>
          </a:p>
          <a:p>
            <a:pPr marL="520700" lvl="0" indent="-457200" rtl="0">
              <a:lnSpc>
                <a:spcPct val="115000"/>
              </a:lnSpc>
              <a:spcBef>
                <a:spcPts val="0"/>
              </a:spcBef>
              <a:buClr>
                <a:srgbClr val="FFFF00"/>
              </a:buClr>
              <a:buSzPct val="166666"/>
              <a:buFont typeface="Arial"/>
              <a:buChar char="•"/>
            </a:pPr>
            <a:r>
              <a:rPr lang="en" sz="3600" b="1">
                <a:solidFill>
                  <a:srgbClr val="FFFF00"/>
                </a:solidFill>
              </a:rPr>
              <a:t>information</a:t>
            </a:r>
          </a:p>
          <a:p>
            <a:pPr marL="520700" lvl="0" indent="-457200" rtl="0">
              <a:lnSpc>
                <a:spcPct val="115000"/>
              </a:lnSpc>
              <a:spcBef>
                <a:spcPts val="0"/>
              </a:spcBef>
              <a:buClr>
                <a:srgbClr val="FFFF00"/>
              </a:buClr>
              <a:buSzPct val="166666"/>
              <a:buFont typeface="Arial"/>
              <a:buChar char="•"/>
            </a:pPr>
            <a:r>
              <a:rPr lang="en" sz="3600" b="1">
                <a:solidFill>
                  <a:srgbClr val="FFFF00"/>
                </a:solidFill>
              </a:rPr>
              <a:t>innovation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457200" y="968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/>
              <a:t>UMBC's Approach for IT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457200" y="1239837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dirty="0"/>
              <a:t>Anytime, anywhere, any device</a:t>
            </a:r>
          </a:p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 dirty="0"/>
              <a:t>Consumerization of IT</a:t>
            </a:r>
          </a:p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 dirty="0"/>
              <a:t>Internet of everything and everywhere</a:t>
            </a:r>
          </a:p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 dirty="0"/>
              <a:t>Cloud computing through SaaS, PaaS, and IaaS.</a:t>
            </a:r>
          </a:p>
          <a:p>
            <a:pPr lvl="0" rtl="0">
              <a:buNone/>
            </a:pPr>
            <a:r>
              <a:rPr lang="en" dirty="0"/>
              <a:t>IT focuses on making services</a:t>
            </a:r>
          </a:p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 dirty="0"/>
              <a:t>Easy to use, </a:t>
            </a:r>
          </a:p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 dirty="0"/>
              <a:t>Reliable, </a:t>
            </a:r>
          </a:p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 dirty="0"/>
              <a:t>Robust, </a:t>
            </a:r>
          </a:p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 dirty="0"/>
              <a:t>Cost-Effective, </a:t>
            </a:r>
          </a:p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 dirty="0"/>
              <a:t>Secure</a:t>
            </a:r>
          </a:p>
          <a:p>
            <a:pPr lvl="0">
              <a:buNone/>
            </a:pPr>
            <a:r>
              <a:rPr lang="en" sz="2400" dirty="0"/>
              <a:t>UMBC's leadership wants to be a model for public higher education and #1 in innovation. 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4E13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165100" y="274637"/>
            <a:ext cx="87122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4800" dirty="0">
                <a:solidFill>
                  <a:srgbClr val="FFFF00"/>
                </a:solidFill>
              </a:rPr>
              <a:t>Wireless / Adv. Networking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406400" y="1417637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38888"/>
              <a:buFont typeface="Arial"/>
              <a:buChar char="•"/>
            </a:pPr>
            <a:r>
              <a:rPr lang="en" sz="2800" dirty="0">
                <a:solidFill>
                  <a:srgbClr val="FFFF00"/>
                </a:solidFill>
              </a:rPr>
              <a:t>Wireless</a:t>
            </a:r>
          </a:p>
          <a:p>
            <a:pPr marL="914400" lvl="1" indent="-381000" rtl="0">
              <a:buClr>
                <a:schemeClr val="dk1"/>
              </a:buClr>
              <a:buSzPct val="66666"/>
              <a:buFont typeface="Courier New"/>
              <a:buChar char="o"/>
            </a:pPr>
            <a:r>
              <a:rPr lang="en" sz="2800" dirty="0">
                <a:solidFill>
                  <a:srgbClr val="FFFF00"/>
                </a:solidFill>
              </a:rPr>
              <a:t>802.1x (UO Secure &amp; eduroam)</a:t>
            </a:r>
          </a:p>
          <a:p>
            <a:pPr marL="914400" lvl="1" indent="-381000" rtl="0">
              <a:buClr>
                <a:schemeClr val="dk1"/>
              </a:buClr>
              <a:buSzPct val="66666"/>
              <a:buFont typeface="Courier New"/>
              <a:buChar char="o"/>
            </a:pPr>
            <a:r>
              <a:rPr lang="en" sz="2800" dirty="0">
                <a:solidFill>
                  <a:srgbClr val="FFFF00"/>
                </a:solidFill>
              </a:rPr>
              <a:t>Aging (&gt;10 yrs) infrastructure</a:t>
            </a:r>
          </a:p>
          <a:p>
            <a:pPr marL="914400" lvl="1" indent="-381000" rtl="0">
              <a:buClr>
                <a:schemeClr val="dk1"/>
              </a:buClr>
              <a:buSzPct val="66666"/>
              <a:buFont typeface="Courier New"/>
              <a:buChar char="o"/>
            </a:pPr>
            <a:r>
              <a:rPr lang="en" sz="2800" dirty="0">
                <a:solidFill>
                  <a:srgbClr val="FFFF00"/>
                </a:solidFill>
              </a:rPr>
              <a:t>Need high-density coverage</a:t>
            </a:r>
          </a:p>
          <a:p>
            <a:pPr marL="457200" lvl="0" indent="-419100" rtl="0">
              <a:buClr>
                <a:schemeClr val="dk1"/>
              </a:buClr>
              <a:buSzPct val="138888"/>
              <a:buFont typeface="Arial"/>
              <a:buChar char="•"/>
            </a:pPr>
            <a:r>
              <a:rPr lang="en" sz="2800" dirty="0">
                <a:solidFill>
                  <a:srgbClr val="FFFF00"/>
                </a:solidFill>
              </a:rPr>
              <a:t>Advanced Networking</a:t>
            </a:r>
          </a:p>
          <a:p>
            <a:pPr marL="914400" lvl="1" indent="-381000" rtl="0">
              <a:buClr>
                <a:schemeClr val="dk1"/>
              </a:buClr>
              <a:buSzPct val="66666"/>
              <a:buFont typeface="Courier New"/>
              <a:buChar char="o"/>
            </a:pPr>
            <a:r>
              <a:rPr lang="en" sz="2800" dirty="0">
                <a:solidFill>
                  <a:srgbClr val="FFFF00"/>
                </a:solidFill>
              </a:rPr>
              <a:t>Oregon GigaPoP</a:t>
            </a:r>
          </a:p>
          <a:p>
            <a:pPr marL="914400" lvl="1" indent="-381000" rtl="0">
              <a:buClr>
                <a:schemeClr val="dk1"/>
              </a:buClr>
              <a:buSzPct val="66666"/>
              <a:buFont typeface="Courier New"/>
              <a:buChar char="o"/>
            </a:pPr>
            <a:r>
              <a:rPr lang="en" sz="2800" dirty="0">
                <a:solidFill>
                  <a:srgbClr val="FFFF00"/>
                </a:solidFill>
              </a:rPr>
              <a:t>NERO</a:t>
            </a:r>
          </a:p>
          <a:p>
            <a:pPr marL="914400" lvl="1" indent="-381000" rtl="0">
              <a:buClr>
                <a:schemeClr val="dk1"/>
              </a:buClr>
              <a:buSzPct val="66666"/>
              <a:buFont typeface="Courier New"/>
              <a:buChar char="o"/>
            </a:pPr>
            <a:r>
              <a:rPr lang="en" sz="2800" dirty="0">
                <a:solidFill>
                  <a:srgbClr val="FFFF00"/>
                </a:solidFill>
              </a:rPr>
              <a:t>Grant to create research DMZ, investigate SDN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Wireless/ Adv. Networking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400" dirty="0"/>
              <a:t>Wireless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 dirty="0"/>
              <a:t>15 month plan to move campus to 802.11n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dirty="0"/>
              <a:t>Fall 13 migrate to "N", Fall 14 address density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 dirty="0"/>
              <a:t>802.1x (eduroam) with open Visitor</a:t>
            </a:r>
          </a:p>
          <a:p>
            <a:pPr lvl="0" rtl="0">
              <a:buNone/>
            </a:pPr>
            <a:r>
              <a:rPr lang="en" sz="2400" dirty="0"/>
              <a:t>Wired/Advanced Networking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 dirty="0"/>
              <a:t>Redundant links and 10GB core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 dirty="0"/>
              <a:t>All academic buildings link back at 10GB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 dirty="0"/>
              <a:t>Mostly 1GB in STEM, 100mb elsewhere.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 dirty="0"/>
              <a:t>10GB network to MDREN/MAX</a:t>
            </a:r>
          </a:p>
          <a:p>
            <a:pPr marL="457200" lvl="0" indent="-4191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 dirty="0"/>
              <a:t>Web interface for faculty/dept IT to manage firewall settings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848</Words>
  <Application>Microsoft Office PowerPoint</Application>
  <PresentationFormat>On-screen Show (4:3)</PresentationFormat>
  <Paragraphs>179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Courier New</vt:lpstr>
      <vt:lpstr>Wingdings</vt:lpstr>
      <vt:lpstr/>
      <vt:lpstr>Looking at the Horizon: Supporting Campus Core Technology</vt:lpstr>
      <vt:lpstr>PowerPoint Presentation</vt:lpstr>
      <vt:lpstr>UMBC</vt:lpstr>
      <vt:lpstr>PowerPoint Presentation</vt:lpstr>
      <vt:lpstr>UMBC Organization http://doit.umbc.edu/about-doit/orgchart/</vt:lpstr>
      <vt:lpstr>The 5 "i"s</vt:lpstr>
      <vt:lpstr>UMBC's Approach for IT</vt:lpstr>
      <vt:lpstr>Wireless / Adv. Networking</vt:lpstr>
      <vt:lpstr>Wireless/ Adv. Networking</vt:lpstr>
      <vt:lpstr>Identity Management</vt:lpstr>
      <vt:lpstr>Identity Management</vt:lpstr>
      <vt:lpstr>Information Security</vt:lpstr>
      <vt:lpstr>Information Security</vt:lpstr>
      <vt:lpstr>Virtualization</vt:lpstr>
      <vt:lpstr>Virtualization</vt:lpstr>
      <vt:lpstr>Cloud and NET+</vt:lpstr>
      <vt:lpstr>Cloud Service Adoption</vt:lpstr>
      <vt:lpstr>Data Storage</vt:lpstr>
      <vt:lpstr>Data Storage</vt:lpstr>
      <vt:lpstr>BC / DR</vt:lpstr>
      <vt:lpstr>Business Continuity/DR</vt:lpstr>
      <vt:lpstr>Decision-Making</vt:lpstr>
      <vt:lpstr>Decision Making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Looking at the Horizon: Supporting Campus Core Technology</dc:title>
  <cp:lastModifiedBy>mzywoo@gmail.com</cp:lastModifiedBy>
  <cp:revision>1</cp:revision>
  <dcterms:modified xsi:type="dcterms:W3CDTF">2013-04-15T03:39:01Z</dcterms:modified>
</cp:coreProperties>
</file>