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98" r:id="rId13"/>
    <p:sldId id="284" r:id="rId14"/>
    <p:sldId id="285" r:id="rId15"/>
    <p:sldId id="258" r:id="rId16"/>
    <p:sldId id="261" r:id="rId17"/>
    <p:sldId id="263" r:id="rId18"/>
    <p:sldId id="262" r:id="rId19"/>
    <p:sldId id="270" r:id="rId20"/>
    <p:sldId id="272" r:id="rId21"/>
    <p:sldId id="275" r:id="rId22"/>
    <p:sldId id="264" r:id="rId23"/>
    <p:sldId id="265" r:id="rId24"/>
    <p:sldId id="266" r:id="rId25"/>
    <p:sldId id="268" r:id="rId26"/>
    <p:sldId id="287" r:id="rId27"/>
    <p:sldId id="288" r:id="rId28"/>
    <p:sldId id="289" r:id="rId29"/>
    <p:sldId id="290" r:id="rId30"/>
    <p:sldId id="291" r:id="rId31"/>
    <p:sldId id="297" r:id="rId32"/>
    <p:sldId id="293" r:id="rId33"/>
    <p:sldId id="294" r:id="rId34"/>
    <p:sldId id="295" r:id="rId35"/>
    <p:sldId id="296" r:id="rId36"/>
    <p:sldId id="259" r:id="rId37"/>
    <p:sldId id="260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98" autoAdjust="0"/>
    <p:restoredTop sz="94660"/>
  </p:normalViewPr>
  <p:slideViewPr>
    <p:cSldViewPr>
      <p:cViewPr>
        <p:scale>
          <a:sx n="100" d="100"/>
          <a:sy n="100" d="100"/>
        </p:scale>
        <p:origin x="24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6EAA-5D05-4149-9DBF-23088DFBA93B}" type="datetimeFigureOut">
              <a:rPr lang="en-US" smtClean="0"/>
              <a:pPr/>
              <a:t>2/4/2009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986D-CC62-42B4-ADA9-C4405DF03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find-deal.com/PRESIDENT-WOODROW-WILSON-BASEBALL-8x10-PHOTO-i7721847831-1.html" TargetMode="External"/><Relationship Id="rId7" Type="http://schemas.openxmlformats.org/officeDocument/2006/relationships/hyperlink" Target="http://rds.yahoo.com/S=96062857/K=samuel+alito/v=2/SID=e/l=II/R=6/SS=i/OID=58890708462b39f2/SIG=1gd888qdq/EXP=1140544163/*-http%3A/images.search.yahoo.com/search/images/view?back=http%3A%2F%2Fimages.search.yahoo.com%2Fsearch%2Fimages%3F_adv_prop%3Dimages%26imgsz%3Dall%26imgc%3D%26vf%3Dall%26va%3Dsamuel%2Balito%26fr%3DFP-tab-web-t%26ei%3DUTF-8&amp;w=210&amp;h=254&amp;imgurl=www.voanews.com%2Fspanish%2Fimages%2Fap_us_scotus_samuel_alito_file_08jan06_210.jpg&amp;rurl=http%3A%2F%2Fwww.voanews.com%2Fspanish%2F2006-01-10-voa1.cfm&amp;size=59.8kB&amp;name=ap_us_scotus_samuel_alito_file_08jan06_210.jpg&amp;p=samuel+alito&amp;type=jpeg&amp;no=6&amp;tt=264&amp;ei=UTF-8&amp;src=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hyperlink" Target="http://rds.yahoo.com/S=96062857/K=brooke+shields/v=2/SID=e/l=II/R=11/SS=i/OID=b082bd4bb3894b9c/SIG=1i789a80r/EXP=1130871408/*-http%3A/images.search.yahoo.com/search/images/view?back=http%3A%2F%2Fimages.search.yahoo.com%2Fsearch%2Fimages%3Fp%3Dbrooke%2Bshields%26ei%3DUTF-8%26fr%3DFP-tab-web-t%26fl%3D0%26x%3Dwrt&amp;h=715&amp;w=400&amp;imgcurl=www.e-famosos.com%2Fcontenidos%2Ffotos%2Fbrooke_shields%2Fbrooke_shields_1.jpg&amp;imgurl=www.e-famosos.com%2Fcontenidos%2Ffotos%2Fbrooke_shields%2Fbrooke_shields_1.jpg&amp;size=39.1kB&amp;name=brooke_shields_1.jpg&amp;rcurl=http%3A%2F%2Fwww.e-famosos.com%2Fsecart27.html&amp;rurl=http%3A%2F%2Fwww.e-famosos.com%2Fsecart27.html&amp;p=brooke+shields&amp;type=jpeg&amp;no=11&amp;tt=5,777&amp;ei=UTF-8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quotes/f/fscottfit39679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princetontigers.collegesports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 rIns="38100" anchor="t">
            <a:noAutofit/>
          </a:bodyPr>
          <a:lstStyle/>
          <a:p>
            <a:pPr eaLnBrk="1" hangingPunct="1"/>
            <a:r>
              <a:rPr lang="en-US" sz="4000" dirty="0" smtClean="0">
                <a:solidFill>
                  <a:srgbClr val="FF6600"/>
                </a:solidFill>
              </a:rPr>
              <a:t>Implementing an Automated Identity </a:t>
            </a:r>
            <a:r>
              <a:rPr lang="en-US" sz="4000" dirty="0" smtClean="0">
                <a:solidFill>
                  <a:srgbClr val="FF6600"/>
                </a:solidFill>
              </a:rPr>
              <a:t>and Access Management </a:t>
            </a:r>
            <a:r>
              <a:rPr lang="en-US" sz="4000" dirty="0" smtClean="0">
                <a:solidFill>
                  <a:srgbClr val="FF6600"/>
                </a:solidFill>
              </a:rPr>
              <a:t>System:</a:t>
            </a:r>
            <a:br>
              <a:rPr lang="en-US" sz="4000" dirty="0" smtClean="0">
                <a:solidFill>
                  <a:srgbClr val="FF6600"/>
                </a:solidFill>
              </a:rPr>
            </a:br>
            <a:r>
              <a:rPr lang="en-US" sz="4000" dirty="0" smtClean="0">
                <a:solidFill>
                  <a:srgbClr val="FF6600"/>
                </a:solidFill>
              </a:rPr>
              <a:t>Tracking Students on </a:t>
            </a:r>
            <a:r>
              <a:rPr lang="en-US" sz="4000" dirty="0" smtClean="0">
                <a:solidFill>
                  <a:srgbClr val="FF6600"/>
                </a:solidFill>
              </a:rPr>
              <a:t>(and away from)Your Campus Through Roles</a:t>
            </a:r>
            <a:endParaRPr lang="en-US" sz="4000" dirty="0" smtClean="0">
              <a:solidFill>
                <a:srgbClr val="FF66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Ins="38100"/>
          <a:lstStyle/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Ted Bross, </a:t>
            </a:r>
            <a:r>
              <a:rPr lang="en-US" sz="1600" dirty="0" err="1" smtClean="0">
                <a:solidFill>
                  <a:schemeClr val="tx1"/>
                </a:solidFill>
              </a:rPr>
              <a:t>Ed.D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Associate Director, Administrative Information Services</a:t>
            </a:r>
          </a:p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Office of Information Technology</a:t>
            </a:r>
          </a:p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Princeton University</a:t>
            </a:r>
          </a:p>
          <a:p>
            <a:pPr lvl="1" eaLnBrk="1" hangingPunct="1"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tbross@princeton.edu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umni.princeton.edu/images/reunions07_m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50292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. Ben S. Bernan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952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PRESIDENT WOODROW WILSON BASEBALL 8x10 PHOT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57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John Forbes Nash (Джон Нэш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514600"/>
            <a:ext cx="1123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bradley_mu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362200"/>
            <a:ext cx="121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438400"/>
            <a:ext cx="11604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fitzgerald-FP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Go to full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4572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fitzgerald-F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3622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“No </a:t>
            </a:r>
            <a:r>
              <a:rPr lang="en-US" dirty="0" smtClean="0"/>
              <a:t>grand idea was ever born in a conference, but a lot of foolish ideas have died there</a:t>
            </a:r>
            <a:r>
              <a:rPr lang="en-US" dirty="0" smtClean="0"/>
              <a:t>.”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5791200"/>
            <a:ext cx="186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F. Scott Fitzgerald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ww.ac-creteil.fr/Colleges/93/jmoulinmontreuil/mathematiques/enigmes/anciennes_enigmes2/gifs/einst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43000"/>
            <a:ext cx="502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r Simp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FF6600"/>
                </a:solidFill>
              </a:rPr>
              <a:t>High Level Objectives of the Identity Management </a:t>
            </a:r>
            <a:r>
              <a:rPr lang="en-US" sz="3200" dirty="0" smtClean="0">
                <a:solidFill>
                  <a:srgbClr val="FF6600"/>
                </a:solidFill>
              </a:rPr>
              <a:t>Project (Phase I</a:t>
            </a:r>
            <a:r>
              <a:rPr lang="en-US" sz="3200" i="1" u="sng" dirty="0" smtClean="0">
                <a:solidFill>
                  <a:srgbClr val="FF6600"/>
                </a:solidFill>
              </a:rPr>
              <a:t>-YES, IT IS A PROJECT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endParaRPr lang="en-US" sz="3200" dirty="0" smtClean="0">
              <a:solidFill>
                <a:srgbClr val="FF66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Automate the creation of the university NetIDs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Automate the provisioning and deprovisioning of user accounts and the services to which those users are entitled (e.g.-Unix, AD, Public Search Directory, OPM etc.). This is for central authentication, not authorization, only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Establish self-service user account claiming and password reset processes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Support Single Sign On (SSO)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Strengthen application security, starting with the 9.0 version of the PeopleSoft HR and Student systems, by using stepped up, “bank-like” </a:t>
            </a:r>
            <a:r>
              <a:rPr lang="en-US" sz="2800" dirty="0" smtClean="0"/>
              <a:t>functionality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Lay the groundwork for additional phases, such as centralized authorization and federated identities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400" dirty="0" smtClean="0">
              <a:latin typeface="Verdan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Source System: Where it all Begins</a:t>
            </a:r>
            <a:r>
              <a:rPr lang="en-US" dirty="0" smtClean="0"/>
              <a:t>	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Princeton uses PeopleSoft for all ERP Systems (Student, HR, Financials)</a:t>
            </a:r>
          </a:p>
          <a:p>
            <a:r>
              <a:rPr lang="en-US" sz="2800" dirty="0" smtClean="0"/>
              <a:t>Combined Student, HR database with Campus Community holding all the “person” records</a:t>
            </a:r>
          </a:p>
          <a:p>
            <a:r>
              <a:rPr lang="en-US" sz="2800" dirty="0" smtClean="0"/>
              <a:t>Only one record may exist per person with a unique number generated in Campus Community </a:t>
            </a:r>
          </a:p>
          <a:p>
            <a:r>
              <a:rPr lang="en-US" sz="2800" dirty="0" smtClean="0"/>
              <a:t>PeopleSoft feeds the Oracle Identity Management Suite(creates records and then reads Sun LDAP enabled directory)</a:t>
            </a:r>
          </a:p>
          <a:p>
            <a:r>
              <a:rPr lang="en-US" sz="2800" dirty="0" smtClean="0"/>
              <a:t>Princeton created the concept of affiliations and statuses in PeopleSoft in 2001 (bolt on)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Key Considerations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Each Step in the Person Life Cycle=New </a:t>
            </a:r>
            <a:r>
              <a:rPr lang="en-US" sz="2400" dirty="0" smtClean="0"/>
              <a:t>Affiliation/Status (Role) </a:t>
            </a:r>
            <a:endParaRPr lang="en-US" sz="2400" dirty="0" smtClean="0"/>
          </a:p>
          <a:p>
            <a:r>
              <a:rPr lang="en-US" sz="2400" dirty="0" smtClean="0"/>
              <a:t>Affiliation=How You are Related to the University (High Level)</a:t>
            </a:r>
          </a:p>
          <a:p>
            <a:pPr lvl="1"/>
            <a:r>
              <a:rPr lang="en-US" sz="2400" dirty="0" smtClean="0"/>
              <a:t>Student, Employee, Alumnus, Kin, Miscellaneous </a:t>
            </a:r>
          </a:p>
          <a:p>
            <a:r>
              <a:rPr lang="en-US" sz="2400" dirty="0" smtClean="0"/>
              <a:t>Affiliation Group=Further Defines the Affiliation</a:t>
            </a:r>
          </a:p>
          <a:p>
            <a:pPr lvl="1"/>
            <a:r>
              <a:rPr lang="en-US" sz="2400" dirty="0" smtClean="0"/>
              <a:t>Student: Undergraduate, Graduate, Special Student</a:t>
            </a:r>
          </a:p>
          <a:p>
            <a:pPr lvl="1"/>
            <a:r>
              <a:rPr lang="en-US" sz="2400" dirty="0" smtClean="0"/>
              <a:t>Employee: Dean of Faculty, Human Resources, PPPL </a:t>
            </a:r>
          </a:p>
          <a:p>
            <a:pPr lvl="1"/>
            <a:r>
              <a:rPr lang="en-US" sz="2400" dirty="0" smtClean="0"/>
              <a:t>Miscellaneous: Departmental Computer user, Docent, Trustee, Corporate Vendor</a:t>
            </a:r>
          </a:p>
          <a:p>
            <a:r>
              <a:rPr lang="en-US" sz="2400" dirty="0" smtClean="0"/>
              <a:t>Status=Temporal and Relative Relationship</a:t>
            </a:r>
          </a:p>
          <a:p>
            <a:pPr lvl="1"/>
            <a:r>
              <a:rPr lang="en-US" sz="1900" dirty="0" smtClean="0"/>
              <a:t>Active, Inactive, Deceased, Retired (High Level) </a:t>
            </a:r>
          </a:p>
          <a:p>
            <a:pPr lvl="2"/>
            <a:r>
              <a:rPr lang="en-US" sz="1100" dirty="0" smtClean="0"/>
              <a:t>On Leave, Voluntary Withdrawal, Suspended (Granular)</a:t>
            </a:r>
          </a:p>
          <a:p>
            <a:pPr lvl="2"/>
            <a:r>
              <a:rPr lang="en-US" sz="1100" dirty="0" smtClean="0"/>
              <a:t>i.e.-a student  on leave is still considered active; a student who is suspended is considered inactive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Affiliation Page-Employee Only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1229" y="1600200"/>
            <a:ext cx="7241541" cy="4525963"/>
          </a:xfrm>
          <a:noFill/>
        </p:spPr>
      </p:pic>
      <p:sp>
        <p:nvSpPr>
          <p:cNvPr id="9" name="Oval 8"/>
          <p:cNvSpPr/>
          <p:nvPr/>
        </p:nvSpPr>
        <p:spPr>
          <a:xfrm>
            <a:off x="1905000" y="3200400"/>
            <a:ext cx="4114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29718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Affiliation Page-Undergraduate Student Only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828800" y="3276600"/>
            <a:ext cx="419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297180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Am I And How Did I Get Here Today (And Why)?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 learned in Graduate School</a:t>
            </a:r>
          </a:p>
          <a:p>
            <a:pPr lvl="1"/>
            <a:r>
              <a:rPr lang="en-US" dirty="0" smtClean="0"/>
              <a:t>Make sure you have lots of coffee</a:t>
            </a:r>
          </a:p>
          <a:p>
            <a:pPr lvl="1"/>
            <a:r>
              <a:rPr lang="en-US" dirty="0" smtClean="0"/>
              <a:t>Don’t tell adults what they already know</a:t>
            </a:r>
          </a:p>
          <a:p>
            <a:r>
              <a:rPr lang="en-US" dirty="0" smtClean="0"/>
              <a:t>My </a:t>
            </a:r>
            <a:r>
              <a:rPr lang="en-US" dirty="0" smtClean="0"/>
              <a:t>career at </a:t>
            </a:r>
            <a:r>
              <a:rPr lang="en-US" dirty="0" smtClean="0"/>
              <a:t>Princeton and before</a:t>
            </a:r>
          </a:p>
          <a:p>
            <a:pPr lvl="1"/>
            <a:r>
              <a:rPr lang="en-US" dirty="0" smtClean="0"/>
              <a:t>My day job (takes up 98% of my time)</a:t>
            </a:r>
          </a:p>
          <a:p>
            <a:pPr lvl="1"/>
            <a:r>
              <a:rPr lang="en-US" dirty="0" smtClean="0"/>
              <a:t>Identity Management (takes up the remaining 22%)</a:t>
            </a:r>
          </a:p>
          <a:p>
            <a:pPr lvl="1"/>
            <a:r>
              <a:rPr lang="en-US" dirty="0" smtClean="0"/>
              <a:t>98%+22%&lt;&gt;100%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Affiliation Page-Undergraduate Alumnus and Active Graduate Student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828800" y="3352800"/>
            <a:ext cx="4038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29718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Affiliation Page-Undergraduate Alumnus and Active Employee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981200" y="29718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28800" y="3200400"/>
            <a:ext cx="4038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Typical Student Life Cycle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Prospect (creates a skeletal record in PeopleSoft)</a:t>
            </a:r>
          </a:p>
          <a:p>
            <a:r>
              <a:rPr lang="en-US" sz="2400" dirty="0" smtClean="0"/>
              <a:t>Applicant (adds applicant information in PeopleSoft)</a:t>
            </a:r>
          </a:p>
          <a:p>
            <a:r>
              <a:rPr lang="en-US" sz="2400" dirty="0" smtClean="0"/>
              <a:t>Admitted (we admit the student)</a:t>
            </a:r>
          </a:p>
          <a:p>
            <a:r>
              <a:rPr lang="en-US" sz="2400" dirty="0" smtClean="0"/>
              <a:t>Accepted (the student accepts our offer of admission)</a:t>
            </a:r>
          </a:p>
          <a:p>
            <a:r>
              <a:rPr lang="en-US" sz="2400" dirty="0" smtClean="0"/>
              <a:t>Matriculated (creates a student record)</a:t>
            </a:r>
          </a:p>
          <a:p>
            <a:r>
              <a:rPr lang="en-US" sz="2400" dirty="0" smtClean="0"/>
              <a:t>Progress Towards Degree</a:t>
            </a:r>
          </a:p>
          <a:p>
            <a:pPr lvl="1"/>
            <a:r>
              <a:rPr lang="en-US" sz="2400" dirty="0" smtClean="0"/>
              <a:t>Change in Class Year; qualifying events for Graduate students</a:t>
            </a:r>
          </a:p>
          <a:p>
            <a:pPr lvl="1"/>
            <a:r>
              <a:rPr lang="en-US" sz="2400" dirty="0" smtClean="0"/>
              <a:t>Stop In/Stop Out Events (leaves, withdrawals)</a:t>
            </a:r>
          </a:p>
          <a:p>
            <a:pPr marL="347472" lvl="1">
              <a:buFont typeface="Arial" charset="0"/>
              <a:buChar char="•"/>
            </a:pPr>
            <a:r>
              <a:rPr lang="en-US" sz="2400" dirty="0" smtClean="0"/>
              <a:t>Graduation (Alumnus)</a:t>
            </a:r>
            <a:endParaRPr lang="en-US" sz="2400" dirty="0" smtClean="0"/>
          </a:p>
          <a:p>
            <a:pPr marL="347472" lvl="1">
              <a:buFont typeface="Arial" charset="0"/>
              <a:buChar char="•"/>
            </a:pPr>
            <a:r>
              <a:rPr lang="en-US" sz="2400" dirty="0" smtClean="0"/>
              <a:t>Post Graduation Relationship(s</a:t>
            </a:r>
            <a:r>
              <a:rPr lang="en-US" sz="2400" dirty="0" smtClean="0"/>
              <a:t>)-(Second </a:t>
            </a:r>
            <a:r>
              <a:rPr lang="en-US" sz="2400" dirty="0" smtClean="0"/>
              <a:t>Student Career/Employee/Trustee/Parent/Other)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Electronic Credentials-Services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Princeton NetID? </a:t>
            </a:r>
          </a:p>
          <a:p>
            <a:r>
              <a:rPr lang="en-US" dirty="0" smtClean="0"/>
              <a:t>How is it generated?</a:t>
            </a:r>
          </a:p>
          <a:p>
            <a:r>
              <a:rPr lang="en-US" dirty="0" smtClean="0"/>
              <a:t>When is it awarded?</a:t>
            </a:r>
          </a:p>
          <a:p>
            <a:r>
              <a:rPr lang="en-US" dirty="0" smtClean="0"/>
              <a:t>When is it inactivated?</a:t>
            </a:r>
          </a:p>
          <a:p>
            <a:r>
              <a:rPr lang="en-US" dirty="0" smtClean="0"/>
              <a:t>What services/privileges are tied to the NetID and how do they change over time?</a:t>
            </a:r>
          </a:p>
          <a:p>
            <a:r>
              <a:rPr lang="en-US" dirty="0" smtClean="0"/>
              <a:t>What is the difference between centralized authentication and authorization?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Typical Student Life Cycle and the Princeton NetID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 smtClean="0"/>
              <a:t>Prospect (creates a skeletal record in PeopleSoft)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NO NETID</a:t>
            </a:r>
          </a:p>
          <a:p>
            <a:r>
              <a:rPr lang="en-US" sz="1400" dirty="0" smtClean="0"/>
              <a:t>Applicant</a:t>
            </a:r>
          </a:p>
          <a:p>
            <a:pPr lvl="1"/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NO NETID</a:t>
            </a:r>
          </a:p>
          <a:p>
            <a:r>
              <a:rPr lang="en-US" sz="1400" dirty="0" smtClean="0"/>
              <a:t>Admitted (we admit the student)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NO NETID</a:t>
            </a:r>
          </a:p>
          <a:p>
            <a:r>
              <a:rPr lang="en-US" sz="1400" dirty="0" smtClean="0"/>
              <a:t>Accepted (the student accepts our offer of admission)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NO NETID</a:t>
            </a:r>
          </a:p>
          <a:p>
            <a:r>
              <a:rPr lang="en-US" sz="1400" dirty="0" smtClean="0"/>
              <a:t>Matriculated (creates a student record)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NETID Created</a:t>
            </a:r>
          </a:p>
          <a:p>
            <a:r>
              <a:rPr lang="en-US" sz="1400" dirty="0" smtClean="0"/>
              <a:t>Progress Towards Degree</a:t>
            </a:r>
          </a:p>
          <a:p>
            <a:pPr lvl="1"/>
            <a:r>
              <a:rPr lang="en-US" sz="1400" dirty="0" smtClean="0"/>
              <a:t>Change in Class Year; qualifying events for Graduate students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Might Cause NETID status change</a:t>
            </a:r>
          </a:p>
          <a:p>
            <a:pPr lvl="1"/>
            <a:r>
              <a:rPr lang="en-US" sz="1400" dirty="0" smtClean="0"/>
              <a:t>Stop In/Stop Out Events (leaves, withdrawals)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Might Cause NETID status change</a:t>
            </a:r>
          </a:p>
          <a:p>
            <a:pPr marL="347472" lvl="1">
              <a:buFont typeface="Arial" charset="0"/>
              <a:buChar char="•"/>
            </a:pPr>
            <a:r>
              <a:rPr lang="en-US" sz="1400" dirty="0" smtClean="0"/>
              <a:t>Graduation (Alumnus)</a:t>
            </a:r>
            <a:endParaRPr lang="en-US" sz="1400" dirty="0" smtClean="0"/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Currently causes NETID inactivation-will not in future when multiple LDAPs are merged</a:t>
            </a:r>
          </a:p>
          <a:p>
            <a:pPr marL="347472" lvl="1">
              <a:buFont typeface="Arial" charset="0"/>
              <a:buChar char="•"/>
            </a:pPr>
            <a:r>
              <a:rPr lang="en-US" sz="1400" dirty="0" smtClean="0"/>
              <a:t>Post Graduation Relationship(s</a:t>
            </a:r>
            <a:r>
              <a:rPr lang="en-US" sz="1400" dirty="0" smtClean="0"/>
              <a:t>)-(Second </a:t>
            </a:r>
            <a:r>
              <a:rPr lang="en-US" sz="1400" dirty="0" smtClean="0"/>
              <a:t>Student Career/Employee/Trustee/Parent/Other) 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Will </a:t>
            </a:r>
            <a:r>
              <a:rPr lang="en-US" sz="1400" dirty="0" smtClean="0">
                <a:solidFill>
                  <a:srgbClr val="FF0000"/>
                </a:solidFill>
              </a:rPr>
              <a:t>reactivate </a:t>
            </a:r>
            <a:r>
              <a:rPr lang="en-US" sz="1400" dirty="0" smtClean="0">
                <a:solidFill>
                  <a:srgbClr val="FF0000"/>
                </a:solidFill>
              </a:rPr>
              <a:t>the NETID and assign new services and privileges</a:t>
            </a:r>
          </a:p>
          <a:p>
            <a:pPr lvl="1">
              <a:buFont typeface="Arial" charset="0"/>
              <a:buChar char="•"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Provisioning Spreadsheet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white">
          <a:xfrm>
            <a:off x="5334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81000" y="3429000"/>
            <a:ext cx="1219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34290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9144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-914400" y="4724400"/>
            <a:ext cx="10515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45720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914400" y="6172200"/>
            <a:ext cx="9372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371600" y="6400800"/>
            <a:ext cx="899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6600"/>
                </a:solidFill>
              </a:rPr>
              <a:t>Princeton University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>
            <a:normAutofit fontScale="92500" lnSpcReduction="10000"/>
          </a:bodyPr>
          <a:lstStyle/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4900 Undergraduate Students (all full-time, day)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2300 Graduate Students (almost all full-time, fully funded)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850 Full-time Faculty Members, 6000+ other employees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PeopleSoft ERP (HR, Student, Financials) with many </a:t>
            </a:r>
            <a:r>
              <a:rPr lang="en-US" sz="2000" kern="0" dirty="0" smtClean="0">
                <a:latin typeface="+mn-lt"/>
              </a:rPr>
              <a:t>locally developed applications using PL/SQL, Java, PHP and </a:t>
            </a:r>
            <a:r>
              <a:rPr lang="en-US" sz="2000" kern="0" dirty="0" smtClean="0">
                <a:latin typeface="+mn-lt"/>
              </a:rPr>
              <a:t>dotNet</a:t>
            </a:r>
            <a:r>
              <a:rPr lang="en-US" sz="2000" kern="0" dirty="0" smtClean="0">
                <a:latin typeface="+mn-lt"/>
              </a:rPr>
              <a:t> for </a:t>
            </a:r>
            <a:r>
              <a:rPr lang="en-US" sz="2000" kern="0" dirty="0">
                <a:latin typeface="+mn-lt"/>
              </a:rPr>
              <a:t>other administrative </a:t>
            </a:r>
            <a:r>
              <a:rPr lang="en-US" sz="2000" kern="0" dirty="0" smtClean="0">
                <a:latin typeface="+mn-lt"/>
              </a:rPr>
              <a:t>functions; BSR ADVANCE and Blackboard among a set of third party vendor applications</a:t>
            </a:r>
            <a:endParaRPr lang="en-US" sz="2000" kern="0" dirty="0">
              <a:latin typeface="+mn-lt"/>
            </a:endParaRP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No Medical School, Dental School, Law School, Business School (I died and went to heaven)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Existing “Patchwork” set of incomplete and manually intensive solutions for Identity Management (some of our faculty and staff died, went to heaven and still appeared on our on-line directory)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LDAP </a:t>
            </a:r>
            <a:r>
              <a:rPr lang="en-US" sz="2000" kern="0" dirty="0" smtClean="0">
                <a:latin typeface="+mn-lt"/>
              </a:rPr>
              <a:t>enabled Sun Directory used for authentication </a:t>
            </a:r>
            <a:r>
              <a:rPr lang="en-US" sz="2000" kern="0" dirty="0">
                <a:latin typeface="+mn-lt"/>
              </a:rPr>
              <a:t>with PeopleSoft Campus Community as the authoritative source of people</a:t>
            </a: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New Identity Management Project kicked off in September 2007; restarted in September </a:t>
            </a:r>
            <a:r>
              <a:rPr lang="en-US" sz="2000" kern="0" dirty="0" smtClean="0">
                <a:latin typeface="+mn-lt"/>
              </a:rPr>
              <a:t>2008; go-live on July 7, </a:t>
            </a:r>
            <a:r>
              <a:rPr lang="en-US" sz="2000" kern="0" dirty="0" smtClean="0">
                <a:latin typeface="+mn-lt"/>
              </a:rPr>
              <a:t>2009 (Phase I-yes it is a project)</a:t>
            </a:r>
            <a:endParaRPr lang="en-US" sz="2000" kern="0" dirty="0">
              <a:latin typeface="+mn-lt"/>
            </a:endParaRP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Data governance structure fully in place since 2000, primarily due to Campus Community</a:t>
            </a:r>
            <a:endParaRPr lang="en-US" sz="2000" kern="0" dirty="0">
              <a:latin typeface="+mn-lt"/>
            </a:endParaRPr>
          </a:p>
          <a:p>
            <a:pPr marL="609600" indent="-609600" algn="l" defTabSz="10160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85725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Some Real Life Challenges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Students who do not enroll in consecutive terms</a:t>
            </a:r>
          </a:p>
          <a:p>
            <a:r>
              <a:rPr lang="en-US" dirty="0" smtClean="0"/>
              <a:t>Systems that do not have their own authentication mechanisms and equate authorization with authentication</a:t>
            </a:r>
          </a:p>
          <a:p>
            <a:r>
              <a:rPr lang="en-US" dirty="0" smtClean="0"/>
              <a:t>Alumni who need transcripts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Special Students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do enroll in consecutive terms</a:t>
            </a:r>
          </a:p>
          <a:p>
            <a:pPr lvl="1"/>
            <a:r>
              <a:rPr lang="en-US" dirty="0" smtClean="0"/>
              <a:t>Extend their “offset” deprovisioning rule to 122 days</a:t>
            </a:r>
          </a:p>
          <a:p>
            <a:pPr lvl="1"/>
            <a:r>
              <a:rPr lang="en-US" dirty="0" smtClean="0"/>
              <a:t>This allows for a smooth transition from fall to spring and spring to fall registrants</a:t>
            </a:r>
          </a:p>
          <a:p>
            <a:pPr lvl="1"/>
            <a:r>
              <a:rPr lang="en-US" dirty="0" smtClean="0"/>
              <a:t>Still causes a problem for fall to fall and spring to spring registrants (the NetID becomes inactive prior to their next term)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Authentication=Authorization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older systems (few left)</a:t>
            </a:r>
          </a:p>
          <a:p>
            <a:r>
              <a:rPr lang="en-US" dirty="0" smtClean="0"/>
              <a:t>Limited threat (any system that needs more security has that built in already)</a:t>
            </a:r>
          </a:p>
          <a:p>
            <a:r>
              <a:rPr lang="en-US" dirty="0" smtClean="0"/>
              <a:t>The problem will be addressed in Phase II by using Virtual Directories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IdManagement</a:t>
            </a:r>
            <a:r>
              <a:rPr lang="en-US" dirty="0" smtClean="0"/>
              <a:t> system will authenticate against a virtual directory that has only students, faculty and staff and not include others with a valid NetID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Alumni Transcripts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 smtClean="0"/>
              <a:t>Current mechanism is for alumni to enter a web application that authenticates against the “alumni LDAP” directory </a:t>
            </a:r>
          </a:p>
          <a:p>
            <a:r>
              <a:rPr lang="en-US" sz="2600" dirty="0" smtClean="0"/>
              <a:t>The request returns the PUID (9 digit number that is generated in PeopleSoft and replicated in both directories)</a:t>
            </a:r>
          </a:p>
          <a:p>
            <a:r>
              <a:rPr lang="en-US" sz="2600" dirty="0" smtClean="0"/>
              <a:t>The PUID is then sent, via batch, to PeopleSoft and a transcript is created for the alumnus</a:t>
            </a:r>
          </a:p>
          <a:p>
            <a:r>
              <a:rPr lang="en-US" sz="2600" dirty="0" smtClean="0"/>
              <a:t>Phase II calls for the merging of the directories so that alumni will use the same application as do current students</a:t>
            </a:r>
          </a:p>
          <a:p>
            <a:pPr lvl="1"/>
            <a:r>
              <a:rPr lang="en-US" sz="2200" dirty="0" smtClean="0"/>
              <a:t>The alumnus will keep his NetID and authentication privileges</a:t>
            </a:r>
          </a:p>
          <a:p>
            <a:pPr lvl="1"/>
            <a:r>
              <a:rPr lang="en-US" sz="2200" dirty="0" smtClean="0"/>
              <a:t>All other services will be </a:t>
            </a:r>
            <a:r>
              <a:rPr lang="en-US" sz="2200" dirty="0" err="1" smtClean="0"/>
              <a:t>deprovisioned</a:t>
            </a:r>
            <a:r>
              <a:rPr lang="en-US" sz="2200" dirty="0" smtClean="0"/>
              <a:t> according to the spreadsheet (122 days after commencement)</a:t>
            </a:r>
          </a:p>
          <a:p>
            <a:pPr lvl="1"/>
            <a:endParaRPr lang="en-US" sz="2200" dirty="0" smtClean="0"/>
          </a:p>
          <a:p>
            <a:pPr lvl="1"/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6600"/>
                </a:solidFill>
              </a:rPr>
              <a:t>Top 10 Things Learned in an Identity Management Project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10"/>
              <a:defRPr/>
            </a:pPr>
            <a:r>
              <a:rPr lang="en-US" sz="2800" dirty="0" smtClean="0"/>
              <a:t>Identity management is still in its infancy and you will soon become an expert and a leader in the field very quickly.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9"/>
              <a:defRPr/>
            </a:pPr>
            <a:r>
              <a:rPr lang="en-US" sz="2800" dirty="0" smtClean="0"/>
              <a:t>Make sure you have full campus buy in, both from  the top down and bottom up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8"/>
              <a:defRPr/>
            </a:pPr>
            <a:r>
              <a:rPr lang="en-US" sz="2800" dirty="0" smtClean="0"/>
              <a:t>Treat the project like a full ERP implementation, with a dedicated project team, a full project plan, stakeholders and a proactive communications plan.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7"/>
              <a:defRPr/>
            </a:pPr>
            <a:r>
              <a:rPr lang="en-US" sz="2800" dirty="0" smtClean="0"/>
              <a:t>Do not underestimate the sheer volume of work/time needed, both from a technical and from a functional perspective.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6"/>
              <a:defRPr/>
            </a:pPr>
            <a:r>
              <a:rPr lang="en-US" sz="2800" dirty="0" smtClean="0"/>
              <a:t>Make sure you actively manage your consulting partner.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Top 10 Things Learned in an Identity Management Project (cont.)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 startAt="5"/>
              <a:defRPr/>
            </a:pPr>
            <a:r>
              <a:rPr lang="en-US" sz="2800" dirty="0" smtClean="0"/>
              <a:t>Make sure your consulting partner and your application vendor are on the same page.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4"/>
              <a:defRPr/>
            </a:pPr>
            <a:r>
              <a:rPr lang="en-US" sz="2800" dirty="0" smtClean="0"/>
              <a:t>Make sure your consulting partner and your application vendor understand the complexities and idiosyncrasies of a university environment.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sz="2800" dirty="0" smtClean="0"/>
              <a:t>Nail down all your business rules early in the project and look for ways to reengineer antiquated university business practices.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2"/>
              <a:defRPr/>
            </a:pPr>
            <a:r>
              <a:rPr lang="en-US" sz="2800" dirty="0" smtClean="0"/>
              <a:t>Make sure you enlist (and keep) the correct people on the project, both on your own project team and on your consulting partner’s team as well.  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If it looks and sounds too easy to be true…it probably is.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 for your interest!	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Questions, comments, concerns?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ssau H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196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odd H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50125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fessor Bial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14400"/>
            <a:ext cx="502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hoto of: SU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21823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inceton Athletics Men's BasketballPhot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5029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ger F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50292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1372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Implementing an Automated Identity and Access Management System: Tracking Students on (and away from)Your Campus Through Roles</vt:lpstr>
      <vt:lpstr>Who Am I And How Did I Get Here Today (And Why)?</vt:lpstr>
      <vt:lpstr>Princeton University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High Level Objectives of the Identity Management Project (Phase I-YES, IT IS A PROJECT)</vt:lpstr>
      <vt:lpstr>Source System: Where it all Begins </vt:lpstr>
      <vt:lpstr>Key Considerations</vt:lpstr>
      <vt:lpstr>Affiliation Page-Employee Only</vt:lpstr>
      <vt:lpstr>Affiliation Page-Undergraduate Student Only</vt:lpstr>
      <vt:lpstr>Affiliation Page-Undergraduate Alumnus and Active Graduate Student</vt:lpstr>
      <vt:lpstr>Affiliation Page-Undergraduate Alumnus and Active Employee</vt:lpstr>
      <vt:lpstr>The Typical Student Life Cycle</vt:lpstr>
      <vt:lpstr>Electronic Credentials-Services</vt:lpstr>
      <vt:lpstr>The Typical Student Life Cycle and the Princeton NetID</vt:lpstr>
      <vt:lpstr>Provisioning Spreadsheet</vt:lpstr>
      <vt:lpstr>Slide 26</vt:lpstr>
      <vt:lpstr>Slide 27</vt:lpstr>
      <vt:lpstr>Slide 28</vt:lpstr>
      <vt:lpstr>Slide 29</vt:lpstr>
      <vt:lpstr>Slide 30</vt:lpstr>
      <vt:lpstr>Slide 31</vt:lpstr>
      <vt:lpstr>Some Real Life Challenges</vt:lpstr>
      <vt:lpstr>Special Students</vt:lpstr>
      <vt:lpstr>Authentication=Authorization</vt:lpstr>
      <vt:lpstr>Alumni Transcripts</vt:lpstr>
      <vt:lpstr>Top 10 Things Learned in an Identity Management Project</vt:lpstr>
      <vt:lpstr>Top 10 Things Learned in an Identity Management Project (cont.)</vt:lpstr>
      <vt:lpstr>Thank you for your interest! 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tbross</dc:creator>
  <cp:lastModifiedBy>tbross</cp:lastModifiedBy>
  <cp:revision>99</cp:revision>
  <dcterms:created xsi:type="dcterms:W3CDTF">2009-01-29T14:34:41Z</dcterms:created>
  <dcterms:modified xsi:type="dcterms:W3CDTF">2009-02-05T20:34:15Z</dcterms:modified>
</cp:coreProperties>
</file>