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gif" ContentType="image/gif"/>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38"/>
  </p:notesMasterIdLst>
  <p:handoutMasterIdLst>
    <p:handoutMasterId r:id="rId39"/>
  </p:handoutMasterIdLst>
  <p:sldIdLst>
    <p:sldId id="343" r:id="rId2"/>
    <p:sldId id="350" r:id="rId3"/>
    <p:sldId id="361" r:id="rId4"/>
    <p:sldId id="365" r:id="rId5"/>
    <p:sldId id="367" r:id="rId6"/>
    <p:sldId id="368" r:id="rId7"/>
    <p:sldId id="348" r:id="rId8"/>
    <p:sldId id="303" r:id="rId9"/>
    <p:sldId id="311" r:id="rId10"/>
    <p:sldId id="362" r:id="rId11"/>
    <p:sldId id="364" r:id="rId12"/>
    <p:sldId id="369" r:id="rId13"/>
    <p:sldId id="372" r:id="rId14"/>
    <p:sldId id="371" r:id="rId15"/>
    <p:sldId id="370" r:id="rId16"/>
    <p:sldId id="374" r:id="rId17"/>
    <p:sldId id="373" r:id="rId18"/>
    <p:sldId id="375" r:id="rId19"/>
    <p:sldId id="376" r:id="rId20"/>
    <p:sldId id="399" r:id="rId21"/>
    <p:sldId id="384" r:id="rId22"/>
    <p:sldId id="378" r:id="rId23"/>
    <p:sldId id="383" r:id="rId24"/>
    <p:sldId id="381" r:id="rId25"/>
    <p:sldId id="382" r:id="rId26"/>
    <p:sldId id="385" r:id="rId27"/>
    <p:sldId id="387" r:id="rId28"/>
    <p:sldId id="366" r:id="rId29"/>
    <p:sldId id="386" r:id="rId30"/>
    <p:sldId id="388" r:id="rId31"/>
    <p:sldId id="389" r:id="rId32"/>
    <p:sldId id="392" r:id="rId33"/>
    <p:sldId id="391" r:id="rId34"/>
    <p:sldId id="397" r:id="rId35"/>
    <p:sldId id="398" r:id="rId36"/>
    <p:sldId id="358" r:id="rId37"/>
  </p:sldIdLst>
  <p:sldSz cx="9144000" cy="6858000" type="screen4x3"/>
  <p:notesSz cx="6950075" cy="9236075"/>
  <p:custDataLst>
    <p:tags r:id="rId40"/>
  </p:custDataLst>
  <p:defaultTextStyle>
    <a:defPPr>
      <a:defRPr lang="en-US"/>
    </a:defPPr>
    <a:lvl1pPr algn="l" rtl="0" eaLnBrk="0" fontAlgn="base" hangingPunct="0">
      <a:spcBef>
        <a:spcPct val="0"/>
      </a:spcBef>
      <a:spcAft>
        <a:spcPct val="0"/>
      </a:spcAft>
      <a:defRPr kumimoji="1" sz="2400" kern="1200">
        <a:solidFill>
          <a:schemeClr val="tx1"/>
        </a:solidFill>
        <a:latin typeface="Arial" charset="0"/>
        <a:ea typeface="+mn-ea"/>
        <a:cs typeface="+mn-cs"/>
      </a:defRPr>
    </a:lvl1pPr>
    <a:lvl2pPr marL="457200" algn="l" rtl="0" eaLnBrk="0" fontAlgn="base" hangingPunct="0">
      <a:spcBef>
        <a:spcPct val="0"/>
      </a:spcBef>
      <a:spcAft>
        <a:spcPct val="0"/>
      </a:spcAft>
      <a:defRPr kumimoji="1" sz="2400" kern="1200">
        <a:solidFill>
          <a:schemeClr val="tx1"/>
        </a:solidFill>
        <a:latin typeface="Arial" charset="0"/>
        <a:ea typeface="+mn-ea"/>
        <a:cs typeface="+mn-cs"/>
      </a:defRPr>
    </a:lvl2pPr>
    <a:lvl3pPr marL="914400" algn="l" rtl="0" eaLnBrk="0" fontAlgn="base" hangingPunct="0">
      <a:spcBef>
        <a:spcPct val="0"/>
      </a:spcBef>
      <a:spcAft>
        <a:spcPct val="0"/>
      </a:spcAft>
      <a:defRPr kumimoji="1" sz="2400" kern="1200">
        <a:solidFill>
          <a:schemeClr val="tx1"/>
        </a:solidFill>
        <a:latin typeface="Arial" charset="0"/>
        <a:ea typeface="+mn-ea"/>
        <a:cs typeface="+mn-cs"/>
      </a:defRPr>
    </a:lvl3pPr>
    <a:lvl4pPr marL="1371600" algn="l" rtl="0" eaLnBrk="0" fontAlgn="base" hangingPunct="0">
      <a:spcBef>
        <a:spcPct val="0"/>
      </a:spcBef>
      <a:spcAft>
        <a:spcPct val="0"/>
      </a:spcAft>
      <a:defRPr kumimoji="1" sz="2400" kern="1200">
        <a:solidFill>
          <a:schemeClr val="tx1"/>
        </a:solidFill>
        <a:latin typeface="Arial" charset="0"/>
        <a:ea typeface="+mn-ea"/>
        <a:cs typeface="+mn-cs"/>
      </a:defRPr>
    </a:lvl4pPr>
    <a:lvl5pPr marL="1828800" algn="l" rtl="0" eaLnBrk="0" fontAlgn="base" hangingPunct="0">
      <a:spcBef>
        <a:spcPct val="0"/>
      </a:spcBef>
      <a:spcAft>
        <a:spcPct val="0"/>
      </a:spcAft>
      <a:defRPr kumimoji="1" sz="2400" kern="1200">
        <a:solidFill>
          <a:schemeClr val="tx1"/>
        </a:solidFill>
        <a:latin typeface="Arial" charset="0"/>
        <a:ea typeface="+mn-ea"/>
        <a:cs typeface="+mn-cs"/>
      </a:defRPr>
    </a:lvl5pPr>
    <a:lvl6pPr marL="2286000" algn="l" defTabSz="914400" rtl="0" eaLnBrk="1" latinLnBrk="0" hangingPunct="1">
      <a:defRPr kumimoji="1" sz="2400" kern="1200">
        <a:solidFill>
          <a:schemeClr val="tx1"/>
        </a:solidFill>
        <a:latin typeface="Arial" charset="0"/>
        <a:ea typeface="+mn-ea"/>
        <a:cs typeface="+mn-cs"/>
      </a:defRPr>
    </a:lvl6pPr>
    <a:lvl7pPr marL="2743200" algn="l" defTabSz="914400" rtl="0" eaLnBrk="1" latinLnBrk="0" hangingPunct="1">
      <a:defRPr kumimoji="1" sz="2400" kern="1200">
        <a:solidFill>
          <a:schemeClr val="tx1"/>
        </a:solidFill>
        <a:latin typeface="Arial" charset="0"/>
        <a:ea typeface="+mn-ea"/>
        <a:cs typeface="+mn-cs"/>
      </a:defRPr>
    </a:lvl7pPr>
    <a:lvl8pPr marL="3200400" algn="l" defTabSz="914400" rtl="0" eaLnBrk="1" latinLnBrk="0" hangingPunct="1">
      <a:defRPr kumimoji="1" sz="2400" kern="1200">
        <a:solidFill>
          <a:schemeClr val="tx1"/>
        </a:solidFill>
        <a:latin typeface="Arial" charset="0"/>
        <a:ea typeface="+mn-ea"/>
        <a:cs typeface="+mn-cs"/>
      </a:defRPr>
    </a:lvl8pPr>
    <a:lvl9pPr marL="3657600" algn="l" defTabSz="914400" rtl="0" eaLnBrk="1" latinLnBrk="0" hangingPunct="1">
      <a:defRPr kumimoji="1"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chemeClr val="tx1"/>
    </p:penClr>
  </p:showPr>
  <p:clrMru>
    <a:srgbClr val="CC0000"/>
    <a:srgbClr val="B889DB"/>
    <a:srgbClr val="9F5FCF"/>
    <a:srgbClr val="FFCC00"/>
    <a:srgbClr val="FFCC99"/>
    <a:srgbClr val="39E909"/>
    <a:srgbClr val="CC6600"/>
    <a:srgbClr val="996633"/>
    <a:srgbClr val="993300"/>
    <a:srgbClr val="CC99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34" autoAdjust="0"/>
    <p:restoredTop sz="94671" autoAdjust="0"/>
  </p:normalViewPr>
  <p:slideViewPr>
    <p:cSldViewPr>
      <p:cViewPr varScale="1">
        <p:scale>
          <a:sx n="70" d="100"/>
          <a:sy n="70" d="100"/>
        </p:scale>
        <p:origin x="-96"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24"/>
    </p:cViewPr>
  </p:sorterViewPr>
  <p:notesViewPr>
    <p:cSldViewPr>
      <p:cViewPr varScale="1">
        <p:scale>
          <a:sx n="46" d="100"/>
          <a:sy n="46" d="100"/>
        </p:scale>
        <p:origin x="-1356" y="-90"/>
      </p:cViewPr>
      <p:guideLst>
        <p:guide orient="horz" pos="2909"/>
        <p:guide pos="218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24099518810148846"/>
          <c:y val="0.18246319057678864"/>
          <c:w val="0.5176638977820075"/>
          <c:h val="0.73990703714391981"/>
        </c:manualLayout>
      </c:layout>
      <c:pieChart>
        <c:varyColors val="1"/>
        <c:ser>
          <c:idx val="0"/>
          <c:order val="0"/>
          <c:tx>
            <c:strRef>
              <c:f>Sheet1!$B$1</c:f>
              <c:strCache>
                <c:ptCount val="1"/>
                <c:pt idx="0">
                  <c:v>$85.7M</c:v>
                </c:pt>
              </c:strCache>
            </c:strRef>
          </c:tx>
          <c:dPt>
            <c:idx val="0"/>
            <c:spPr>
              <a:solidFill>
                <a:srgbClr val="FFC000"/>
              </a:solidFill>
            </c:spPr>
          </c:dPt>
          <c:dPt>
            <c:idx val="1"/>
            <c:spPr>
              <a:solidFill>
                <a:srgbClr val="B40000"/>
              </a:solidFill>
            </c:spPr>
          </c:dPt>
          <c:dPt>
            <c:idx val="2"/>
            <c:spPr>
              <a:solidFill>
                <a:srgbClr val="00B050"/>
              </a:solidFill>
            </c:spPr>
          </c:dPt>
          <c:dPt>
            <c:idx val="3"/>
            <c:spPr>
              <a:solidFill>
                <a:srgbClr val="7030A0"/>
              </a:solidFill>
            </c:spPr>
          </c:dPt>
          <c:dPt>
            <c:idx val="4"/>
            <c:spPr>
              <a:solidFill>
                <a:srgbClr val="0070C0"/>
              </a:solidFill>
            </c:spPr>
          </c:dPt>
          <c:dLbls>
            <c:dLbl>
              <c:idx val="0"/>
              <c:delete val="1"/>
            </c:dLbl>
            <c:dLbl>
              <c:idx val="1"/>
              <c:delete val="1"/>
            </c:dLbl>
            <c:txPr>
              <a:bodyPr/>
              <a:lstStyle/>
              <a:p>
                <a:pPr>
                  <a:defRPr sz="2240" baseline="0"/>
                </a:pPr>
                <a:endParaRPr lang="en-US"/>
              </a:p>
            </c:txPr>
            <c:showPercent val="1"/>
            <c:showLeaderLines val="1"/>
          </c:dLbls>
          <c:cat>
            <c:strRef>
              <c:f>Sheet1!$A$2:$A$6</c:f>
              <c:strCache>
                <c:ptCount val="2"/>
                <c:pt idx="0">
                  <c:v>IT</c:v>
                </c:pt>
                <c:pt idx="1">
                  <c:v>Other</c:v>
                </c:pt>
              </c:strCache>
            </c:strRef>
          </c:cat>
          <c:val>
            <c:numRef>
              <c:f>Sheet1!$B$2:$B$6</c:f>
              <c:numCache>
                <c:formatCode>General</c:formatCode>
                <c:ptCount val="5"/>
                <c:pt idx="0">
                  <c:v>7</c:v>
                </c:pt>
                <c:pt idx="1">
                  <c:v>93</c:v>
                </c:pt>
              </c:numCache>
            </c:numRef>
          </c:val>
        </c:ser>
        <c:firstSliceAng val="0"/>
      </c:pieChart>
    </c:plotArea>
    <c:plotVisOnly val="1"/>
  </c:chart>
  <c:spPr>
    <a:noFill/>
  </c:spPr>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41782863079615"/>
          <c:y val="5.014450867052006E-2"/>
          <c:w val="0.85672449146981933"/>
          <c:h val="0.81925811296709294"/>
        </c:manualLayout>
      </c:layout>
      <c:lineChart>
        <c:grouping val="standard"/>
        <c:ser>
          <c:idx val="0"/>
          <c:order val="0"/>
          <c:tx>
            <c:strRef>
              <c:f>Sheet1!$B$1</c:f>
              <c:strCache>
                <c:ptCount val="1"/>
                <c:pt idx="0">
                  <c:v>Series 1</c:v>
                </c:pt>
              </c:strCache>
            </c:strRef>
          </c:tx>
          <c:spPr>
            <a:ln>
              <a:solidFill>
                <a:srgbClr val="0070C0"/>
              </a:solidFill>
            </a:ln>
          </c:spPr>
          <c:marker>
            <c:spPr>
              <a:solidFill>
                <a:srgbClr val="0070C0"/>
              </a:solidFill>
              <a:ln>
                <a:solidFill>
                  <a:srgbClr val="0070C0"/>
                </a:solidFill>
              </a:ln>
            </c:spPr>
          </c:marker>
          <c:cat>
            <c:strRef>
              <c:f>Sheet1!$A$2:$A$6</c:f>
              <c:strCache>
                <c:ptCount val="5"/>
                <c:pt idx="0">
                  <c:v>FY05</c:v>
                </c:pt>
                <c:pt idx="1">
                  <c:v>FY06</c:v>
                </c:pt>
                <c:pt idx="2">
                  <c:v>FY07</c:v>
                </c:pt>
                <c:pt idx="3">
                  <c:v>FY08</c:v>
                </c:pt>
                <c:pt idx="4">
                  <c:v>FY09</c:v>
                </c:pt>
              </c:strCache>
            </c:strRef>
          </c:cat>
          <c:val>
            <c:numRef>
              <c:f>Sheet1!$B$2:$B$6</c:f>
              <c:numCache>
                <c:formatCode>"$"#,##0.0</c:formatCode>
                <c:ptCount val="5"/>
                <c:pt idx="0">
                  <c:v>71.900000000000006</c:v>
                </c:pt>
                <c:pt idx="1">
                  <c:v>77.7</c:v>
                </c:pt>
                <c:pt idx="2">
                  <c:v>78.3</c:v>
                </c:pt>
                <c:pt idx="3">
                  <c:v>79</c:v>
                </c:pt>
                <c:pt idx="4">
                  <c:v>85.7</c:v>
                </c:pt>
              </c:numCache>
            </c:numRef>
          </c:val>
        </c:ser>
        <c:ser>
          <c:idx val="1"/>
          <c:order val="1"/>
          <c:tx>
            <c:strRef>
              <c:f>Sheet1!$C$1</c:f>
              <c:strCache>
                <c:ptCount val="1"/>
                <c:pt idx="0">
                  <c:v>Column1</c:v>
                </c:pt>
              </c:strCache>
            </c:strRef>
          </c:tx>
          <c:cat>
            <c:strRef>
              <c:f>Sheet1!$A$2:$A$6</c:f>
              <c:strCache>
                <c:ptCount val="5"/>
                <c:pt idx="0">
                  <c:v>FY05</c:v>
                </c:pt>
                <c:pt idx="1">
                  <c:v>FY06</c:v>
                </c:pt>
                <c:pt idx="2">
                  <c:v>FY07</c:v>
                </c:pt>
                <c:pt idx="3">
                  <c:v>FY08</c:v>
                </c:pt>
                <c:pt idx="4">
                  <c:v>FY09</c:v>
                </c:pt>
              </c:strCache>
            </c:strRef>
          </c:cat>
          <c:val>
            <c:numRef>
              <c:f>Sheet1!$C$2:$C$6</c:f>
              <c:numCache>
                <c:formatCode>General</c:formatCode>
                <c:ptCount val="5"/>
              </c:numCache>
            </c:numRef>
          </c:val>
        </c:ser>
        <c:ser>
          <c:idx val="2"/>
          <c:order val="2"/>
          <c:tx>
            <c:strRef>
              <c:f>Sheet1!$D$1</c:f>
              <c:strCache>
                <c:ptCount val="1"/>
                <c:pt idx="0">
                  <c:v>Column2</c:v>
                </c:pt>
              </c:strCache>
            </c:strRef>
          </c:tx>
          <c:cat>
            <c:strRef>
              <c:f>Sheet1!$A$2:$A$6</c:f>
              <c:strCache>
                <c:ptCount val="5"/>
                <c:pt idx="0">
                  <c:v>FY05</c:v>
                </c:pt>
                <c:pt idx="1">
                  <c:v>FY06</c:v>
                </c:pt>
                <c:pt idx="2">
                  <c:v>FY07</c:v>
                </c:pt>
                <c:pt idx="3">
                  <c:v>FY08</c:v>
                </c:pt>
                <c:pt idx="4">
                  <c:v>FY09</c:v>
                </c:pt>
              </c:strCache>
            </c:strRef>
          </c:cat>
          <c:val>
            <c:numRef>
              <c:f>Sheet1!$D$2:$D$6</c:f>
              <c:numCache>
                <c:formatCode>General</c:formatCode>
                <c:ptCount val="5"/>
              </c:numCache>
            </c:numRef>
          </c:val>
        </c:ser>
        <c:marker val="1"/>
        <c:axId val="241316608"/>
        <c:axId val="241319296"/>
      </c:lineChart>
      <c:catAx>
        <c:axId val="241316608"/>
        <c:scaling>
          <c:orientation val="minMax"/>
        </c:scaling>
        <c:axPos val="b"/>
        <c:tickLblPos val="nextTo"/>
        <c:crossAx val="241319296"/>
        <c:crosses val="autoZero"/>
        <c:auto val="1"/>
        <c:lblAlgn val="ctr"/>
        <c:lblOffset val="100"/>
      </c:catAx>
      <c:valAx>
        <c:axId val="241319296"/>
        <c:scaling>
          <c:orientation val="minMax"/>
        </c:scaling>
        <c:axPos val="l"/>
        <c:majorGridlines/>
        <c:numFmt formatCode="&quot;$&quot;#,##0.0" sourceLinked="1"/>
        <c:tickLblPos val="nextTo"/>
        <c:crossAx val="241316608"/>
        <c:crosses val="autoZero"/>
        <c:crossBetween val="between"/>
      </c:valAx>
    </c:plotArea>
    <c:plotVisOnly val="1"/>
  </c:chart>
  <c:txPr>
    <a:bodyPr/>
    <a:lstStyle/>
    <a:p>
      <a:pPr>
        <a:defRPr sz="1800"/>
      </a:pPr>
      <a:endParaRPr lang="en-US"/>
    </a:p>
  </c:txPr>
  <c:externalData r:id="rId1"/>
</c:chartSpace>
</file>

<file path=ppt/drawings/drawing1.xml><?xml version="1.0" encoding="utf-8"?>
<c:userShapes xmlns:c="http://schemas.openxmlformats.org/drawingml/2006/chart">
  <cdr:relSizeAnchor xmlns:cdr="http://schemas.openxmlformats.org/drawingml/2006/chartDrawing">
    <cdr:from>
      <cdr:x>0.31092</cdr:x>
      <cdr:y>0.57813</cdr:y>
    </cdr:from>
    <cdr:to>
      <cdr:x>0.41176</cdr:x>
      <cdr:y>0.76563</cdr:y>
    </cdr:to>
    <cdr:sp macro="" textlink="">
      <cdr:nvSpPr>
        <cdr:cNvPr id="3" name="TextBox 2"/>
        <cdr:cNvSpPr txBox="1"/>
      </cdr:nvSpPr>
      <cdr:spPr>
        <a:xfrm xmlns:a="http://schemas.openxmlformats.org/drawingml/2006/main">
          <a:off x="2819400" y="2819400"/>
          <a:ext cx="914400" cy="9144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en-US" sz="3200" u="sng" dirty="0" smtClean="0">
              <a:solidFill>
                <a:schemeClr val="tx1"/>
              </a:solidFill>
            </a:rPr>
            <a:t>University Budget</a:t>
          </a:r>
          <a:endParaRPr lang="en-US" sz="3200" u="sng" dirty="0">
            <a:solidFill>
              <a:schemeClr val="tx1"/>
            </a:solidFill>
          </a:endParaRPr>
        </a:p>
      </cdr:txBody>
    </cdr:sp>
  </cdr:relSizeAnchor>
  <cdr:relSizeAnchor xmlns:cdr="http://schemas.openxmlformats.org/drawingml/2006/chartDrawing">
    <cdr:from>
      <cdr:x>0.51261</cdr:x>
      <cdr:y>0.28125</cdr:y>
    </cdr:from>
    <cdr:to>
      <cdr:x>0.83193</cdr:x>
      <cdr:y>0.35938</cdr:y>
    </cdr:to>
    <cdr:sp macro="" textlink="">
      <cdr:nvSpPr>
        <cdr:cNvPr id="4" name="TextBox 3"/>
        <cdr:cNvSpPr txBox="1"/>
      </cdr:nvSpPr>
      <cdr:spPr>
        <a:xfrm xmlns:a="http://schemas.openxmlformats.org/drawingml/2006/main">
          <a:off x="4648200" y="1371600"/>
          <a:ext cx="2895600" cy="3810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dirty="0" smtClean="0">
              <a:solidFill>
                <a:schemeClr val="tx1"/>
              </a:solidFill>
            </a:rPr>
            <a:t>IT – 7%  of  Total</a:t>
          </a:r>
          <a:endParaRPr lang="en-US" sz="2800" dirty="0">
            <a:solidFill>
              <a:schemeClr val="tx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11699" cy="461804"/>
          </a:xfrm>
          <a:prstGeom prst="rect">
            <a:avLst/>
          </a:prstGeom>
          <a:noFill/>
          <a:ln w="9525">
            <a:noFill/>
            <a:miter lim="800000"/>
            <a:headEnd/>
            <a:tailEnd/>
          </a:ln>
        </p:spPr>
        <p:txBody>
          <a:bodyPr vert="horz" wrap="square" lIns="92492" tIns="46246" rIns="92492" bIns="46246" numCol="1" anchor="t" anchorCtr="0" compatLnSpc="1">
            <a:prstTxWarp prst="textNoShape">
              <a:avLst/>
            </a:prstTxWarp>
          </a:bodyPr>
          <a:lstStyle>
            <a:lvl1pPr>
              <a:defRPr kumimoji="0" sz="1200">
                <a:latin typeface="Times" charset="0"/>
              </a:defRPr>
            </a:lvl1pPr>
          </a:lstStyle>
          <a:p>
            <a:endParaRPr lang="en-US" altLang="en-US" dirty="0"/>
          </a:p>
        </p:txBody>
      </p:sp>
      <p:sp>
        <p:nvSpPr>
          <p:cNvPr id="12291" name="Rectangle 3"/>
          <p:cNvSpPr>
            <a:spLocks noGrp="1" noChangeArrowheads="1"/>
          </p:cNvSpPr>
          <p:nvPr>
            <p:ph type="dt" sz="quarter" idx="1"/>
          </p:nvPr>
        </p:nvSpPr>
        <p:spPr bwMode="auto">
          <a:xfrm>
            <a:off x="3938376" y="0"/>
            <a:ext cx="3011699" cy="461804"/>
          </a:xfrm>
          <a:prstGeom prst="rect">
            <a:avLst/>
          </a:prstGeom>
          <a:noFill/>
          <a:ln w="9525">
            <a:noFill/>
            <a:miter lim="800000"/>
            <a:headEnd/>
            <a:tailEnd/>
          </a:ln>
        </p:spPr>
        <p:txBody>
          <a:bodyPr vert="horz" wrap="square" lIns="92492" tIns="46246" rIns="92492" bIns="46246" numCol="1" anchor="t" anchorCtr="0" compatLnSpc="1">
            <a:prstTxWarp prst="textNoShape">
              <a:avLst/>
            </a:prstTxWarp>
          </a:bodyPr>
          <a:lstStyle>
            <a:lvl1pPr algn="r">
              <a:defRPr kumimoji="0" sz="1200">
                <a:latin typeface="Times" charset="0"/>
              </a:defRPr>
            </a:lvl1pPr>
          </a:lstStyle>
          <a:p>
            <a:endParaRPr lang="en-US" altLang="en-US" dirty="0"/>
          </a:p>
        </p:txBody>
      </p:sp>
      <p:sp>
        <p:nvSpPr>
          <p:cNvPr id="12292" name="Rectangle 4"/>
          <p:cNvSpPr>
            <a:spLocks noGrp="1" noChangeArrowheads="1"/>
          </p:cNvSpPr>
          <p:nvPr>
            <p:ph type="ftr" sz="quarter" idx="2"/>
          </p:nvPr>
        </p:nvSpPr>
        <p:spPr bwMode="auto">
          <a:xfrm>
            <a:off x="0" y="8774271"/>
            <a:ext cx="3011699" cy="461804"/>
          </a:xfrm>
          <a:prstGeom prst="rect">
            <a:avLst/>
          </a:prstGeom>
          <a:noFill/>
          <a:ln w="9525">
            <a:noFill/>
            <a:miter lim="800000"/>
            <a:headEnd/>
            <a:tailEnd/>
          </a:ln>
        </p:spPr>
        <p:txBody>
          <a:bodyPr vert="horz" wrap="square" lIns="92492" tIns="46246" rIns="92492" bIns="46246" numCol="1" anchor="b" anchorCtr="0" compatLnSpc="1">
            <a:prstTxWarp prst="textNoShape">
              <a:avLst/>
            </a:prstTxWarp>
          </a:bodyPr>
          <a:lstStyle>
            <a:lvl1pPr>
              <a:defRPr kumimoji="0" sz="1200">
                <a:latin typeface="Times" charset="0"/>
              </a:defRPr>
            </a:lvl1pPr>
          </a:lstStyle>
          <a:p>
            <a:endParaRPr lang="en-US" altLang="en-US" dirty="0"/>
          </a:p>
        </p:txBody>
      </p:sp>
      <p:sp>
        <p:nvSpPr>
          <p:cNvPr id="12293" name="Rectangle 5"/>
          <p:cNvSpPr>
            <a:spLocks noGrp="1" noChangeArrowheads="1"/>
          </p:cNvSpPr>
          <p:nvPr>
            <p:ph type="sldNum" sz="quarter" idx="3"/>
          </p:nvPr>
        </p:nvSpPr>
        <p:spPr bwMode="auto">
          <a:xfrm>
            <a:off x="3938376" y="8774271"/>
            <a:ext cx="3011699" cy="461804"/>
          </a:xfrm>
          <a:prstGeom prst="rect">
            <a:avLst/>
          </a:prstGeom>
          <a:noFill/>
          <a:ln w="9525">
            <a:noFill/>
            <a:miter lim="800000"/>
            <a:headEnd/>
            <a:tailEnd/>
          </a:ln>
        </p:spPr>
        <p:txBody>
          <a:bodyPr vert="horz" wrap="square" lIns="92492" tIns="46246" rIns="92492" bIns="46246" numCol="1" anchor="b" anchorCtr="0" compatLnSpc="1">
            <a:prstTxWarp prst="textNoShape">
              <a:avLst/>
            </a:prstTxWarp>
          </a:bodyPr>
          <a:lstStyle>
            <a:lvl1pPr algn="r">
              <a:defRPr kumimoji="0" sz="1200">
                <a:latin typeface="Times" charset="0"/>
              </a:defRPr>
            </a:lvl1pPr>
          </a:lstStyle>
          <a:p>
            <a:fld id="{BDB02D9F-19F0-4185-ACEE-BECD45698E1B}" type="slidenum">
              <a:rPr lang="en-US" altLang="en-US"/>
              <a:pPr/>
              <a:t>‹#›</a:t>
            </a:fld>
            <a:endParaRPr lang="en-US"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11699" cy="461804"/>
          </a:xfrm>
          <a:prstGeom prst="rect">
            <a:avLst/>
          </a:prstGeom>
          <a:noFill/>
          <a:ln w="9525">
            <a:noFill/>
            <a:miter lim="800000"/>
            <a:headEnd/>
            <a:tailEnd/>
          </a:ln>
          <a:effectLst/>
        </p:spPr>
        <p:txBody>
          <a:bodyPr vert="horz" wrap="square" lIns="19269" tIns="0" rIns="19269" bIns="0" numCol="1" anchor="t" anchorCtr="0" compatLnSpc="1">
            <a:prstTxWarp prst="textNoShape">
              <a:avLst/>
            </a:prstTxWarp>
          </a:bodyPr>
          <a:lstStyle>
            <a:lvl1pPr>
              <a:defRPr sz="1000" i="1"/>
            </a:lvl1pPr>
          </a:lstStyle>
          <a:p>
            <a:r>
              <a:rPr lang="en-US" altLang="en-US" dirty="0"/>
              <a:t>*</a:t>
            </a:r>
            <a:endParaRPr lang="en-US" altLang="en-US" sz="1200" dirty="0"/>
          </a:p>
        </p:txBody>
      </p:sp>
      <p:sp>
        <p:nvSpPr>
          <p:cNvPr id="2051" name="Rectangle 3"/>
          <p:cNvSpPr>
            <a:spLocks noGrp="1" noChangeArrowheads="1"/>
          </p:cNvSpPr>
          <p:nvPr>
            <p:ph type="dt" idx="1"/>
          </p:nvPr>
        </p:nvSpPr>
        <p:spPr bwMode="auto">
          <a:xfrm>
            <a:off x="3938376" y="0"/>
            <a:ext cx="3011699" cy="461804"/>
          </a:xfrm>
          <a:prstGeom prst="rect">
            <a:avLst/>
          </a:prstGeom>
          <a:noFill/>
          <a:ln w="9525">
            <a:noFill/>
            <a:miter lim="800000"/>
            <a:headEnd/>
            <a:tailEnd/>
          </a:ln>
          <a:effectLst/>
        </p:spPr>
        <p:txBody>
          <a:bodyPr vert="horz" wrap="square" lIns="19269" tIns="0" rIns="19269" bIns="0" numCol="1" anchor="t" anchorCtr="0" compatLnSpc="1">
            <a:prstTxWarp prst="textNoShape">
              <a:avLst/>
            </a:prstTxWarp>
          </a:bodyPr>
          <a:lstStyle>
            <a:lvl1pPr algn="r">
              <a:defRPr sz="1000" i="1"/>
            </a:lvl1pPr>
          </a:lstStyle>
          <a:p>
            <a:r>
              <a:rPr lang="en-US" altLang="en-US" dirty="0"/>
              <a:t>07/16/96</a:t>
            </a:r>
            <a:endParaRPr lang="en-US" altLang="en-US" sz="1200" dirty="0"/>
          </a:p>
        </p:txBody>
      </p:sp>
      <p:sp>
        <p:nvSpPr>
          <p:cNvPr id="2052" name="Rectangle 4"/>
          <p:cNvSpPr>
            <a:spLocks noGrp="1" noRot="1" noChangeAspect="1" noChangeArrowheads="1"/>
          </p:cNvSpPr>
          <p:nvPr>
            <p:ph type="sldImg" idx="2"/>
          </p:nvPr>
        </p:nvSpPr>
        <p:spPr bwMode="auto">
          <a:xfrm>
            <a:off x="1165225" y="692150"/>
            <a:ext cx="4619625" cy="3463925"/>
          </a:xfrm>
          <a:prstGeom prst="rect">
            <a:avLst/>
          </a:prstGeom>
          <a:noFill/>
          <a:ln w="12700" cap="sq">
            <a:solidFill>
              <a:schemeClr val="tx1"/>
            </a:solidFill>
            <a:miter lim="800000"/>
            <a:headEnd/>
            <a:tailEnd/>
          </a:ln>
          <a:effectLst/>
        </p:spPr>
      </p:sp>
      <p:sp>
        <p:nvSpPr>
          <p:cNvPr id="2053" name="Rectangle 5"/>
          <p:cNvSpPr>
            <a:spLocks noGrp="1" noChangeArrowheads="1"/>
          </p:cNvSpPr>
          <p:nvPr>
            <p:ph type="body" sz="quarter" idx="3"/>
          </p:nvPr>
        </p:nvSpPr>
        <p:spPr bwMode="auto">
          <a:xfrm>
            <a:off x="926677" y="4387136"/>
            <a:ext cx="5096722" cy="4156234"/>
          </a:xfrm>
          <a:prstGeom prst="rect">
            <a:avLst/>
          </a:prstGeom>
          <a:noFill/>
          <a:ln w="9525">
            <a:noFill/>
            <a:miter lim="800000"/>
            <a:headEnd/>
            <a:tailEnd/>
          </a:ln>
          <a:effectLst/>
        </p:spPr>
        <p:txBody>
          <a:bodyPr vert="horz" wrap="square" lIns="93134" tIns="46567" rIns="93134" bIns="46567"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4" name="Rectangle 6"/>
          <p:cNvSpPr>
            <a:spLocks noGrp="1" noChangeArrowheads="1"/>
          </p:cNvSpPr>
          <p:nvPr>
            <p:ph type="ftr" sz="quarter" idx="4"/>
          </p:nvPr>
        </p:nvSpPr>
        <p:spPr bwMode="auto">
          <a:xfrm>
            <a:off x="0" y="8774271"/>
            <a:ext cx="3011699" cy="461804"/>
          </a:xfrm>
          <a:prstGeom prst="rect">
            <a:avLst/>
          </a:prstGeom>
          <a:noFill/>
          <a:ln w="9525">
            <a:noFill/>
            <a:miter lim="800000"/>
            <a:headEnd/>
            <a:tailEnd/>
          </a:ln>
          <a:effectLst/>
        </p:spPr>
        <p:txBody>
          <a:bodyPr vert="horz" wrap="square" lIns="19269" tIns="0" rIns="19269" bIns="0" numCol="1" anchor="b" anchorCtr="0" compatLnSpc="1">
            <a:prstTxWarp prst="textNoShape">
              <a:avLst/>
            </a:prstTxWarp>
          </a:bodyPr>
          <a:lstStyle>
            <a:lvl1pPr>
              <a:defRPr sz="1000" i="1"/>
            </a:lvl1pPr>
          </a:lstStyle>
          <a:p>
            <a:r>
              <a:rPr lang="en-US" altLang="en-US" dirty="0"/>
              <a:t>*</a:t>
            </a:r>
            <a:endParaRPr lang="en-US" altLang="en-US" sz="1200" dirty="0"/>
          </a:p>
        </p:txBody>
      </p:sp>
      <p:sp>
        <p:nvSpPr>
          <p:cNvPr id="2055" name="Rectangle 7"/>
          <p:cNvSpPr>
            <a:spLocks noGrp="1" noChangeArrowheads="1"/>
          </p:cNvSpPr>
          <p:nvPr>
            <p:ph type="sldNum" sz="quarter" idx="5"/>
          </p:nvPr>
        </p:nvSpPr>
        <p:spPr bwMode="auto">
          <a:xfrm>
            <a:off x="3938376" y="8774271"/>
            <a:ext cx="3011699" cy="461804"/>
          </a:xfrm>
          <a:prstGeom prst="rect">
            <a:avLst/>
          </a:prstGeom>
          <a:noFill/>
          <a:ln w="9525">
            <a:noFill/>
            <a:miter lim="800000"/>
            <a:headEnd/>
            <a:tailEnd/>
          </a:ln>
          <a:effectLst/>
        </p:spPr>
        <p:txBody>
          <a:bodyPr vert="horz" wrap="square" lIns="19269" tIns="0" rIns="19269" bIns="0" numCol="1" anchor="b" anchorCtr="0" compatLnSpc="1">
            <a:prstTxWarp prst="textNoShape">
              <a:avLst/>
            </a:prstTxWarp>
          </a:bodyPr>
          <a:lstStyle>
            <a:lvl1pPr algn="r">
              <a:defRPr sz="1000" i="1"/>
            </a:lvl1pPr>
          </a:lstStyle>
          <a:p>
            <a:r>
              <a:rPr lang="en-US" altLang="en-US" dirty="0"/>
              <a:t>##</a:t>
            </a:r>
            <a:endParaRPr lang="en-US" altLang="en-US" sz="1200" dirty="0"/>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ltLang="en-US" dirty="0" smtClean="0"/>
              <a:t>*</a:t>
            </a:r>
            <a:endParaRPr lang="en-US" altLang="en-US" sz="1200" dirty="0"/>
          </a:p>
        </p:txBody>
      </p:sp>
      <p:sp>
        <p:nvSpPr>
          <p:cNvPr id="5" name="Date Placeholder 4"/>
          <p:cNvSpPr>
            <a:spLocks noGrp="1"/>
          </p:cNvSpPr>
          <p:nvPr>
            <p:ph type="dt" idx="11"/>
          </p:nvPr>
        </p:nvSpPr>
        <p:spPr/>
        <p:txBody>
          <a:bodyPr/>
          <a:lstStyle/>
          <a:p>
            <a:r>
              <a:rPr lang="en-US" altLang="en-US" dirty="0" smtClean="0"/>
              <a:t>07/16/96</a:t>
            </a:r>
            <a:endParaRPr lang="en-US" altLang="en-US" sz="1200" dirty="0"/>
          </a:p>
        </p:txBody>
      </p:sp>
      <p:sp>
        <p:nvSpPr>
          <p:cNvPr id="6" name="Footer Placeholder 5"/>
          <p:cNvSpPr>
            <a:spLocks noGrp="1"/>
          </p:cNvSpPr>
          <p:nvPr>
            <p:ph type="ftr" sz="quarter" idx="12"/>
          </p:nvPr>
        </p:nvSpPr>
        <p:spPr/>
        <p:txBody>
          <a:bodyPr/>
          <a:lstStyle/>
          <a:p>
            <a:r>
              <a:rPr lang="en-US" altLang="en-US" dirty="0" smtClean="0"/>
              <a:t>*</a:t>
            </a:r>
            <a:endParaRPr lang="en-US" altLang="en-US" sz="1200" dirty="0"/>
          </a:p>
        </p:txBody>
      </p:sp>
      <p:sp>
        <p:nvSpPr>
          <p:cNvPr id="7" name="Slide Number Placeholder 6"/>
          <p:cNvSpPr>
            <a:spLocks noGrp="1"/>
          </p:cNvSpPr>
          <p:nvPr>
            <p:ph type="sldNum" sz="quarter" idx="13"/>
          </p:nvPr>
        </p:nvSpPr>
        <p:spPr/>
        <p:txBody>
          <a:bodyPr/>
          <a:lstStyle/>
          <a:p>
            <a:r>
              <a:rPr lang="en-US" altLang="en-US" dirty="0" smtClean="0"/>
              <a:t>##</a:t>
            </a:r>
            <a:endParaRPr lang="en-US"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100" name="Rectangle 28"/>
          <p:cNvSpPr>
            <a:spLocks noChangeArrowheads="1"/>
          </p:cNvSpPr>
          <p:nvPr/>
        </p:nvSpPr>
        <p:spPr bwMode="auto">
          <a:xfrm>
            <a:off x="4572000" y="5275263"/>
            <a:ext cx="4603750" cy="685800"/>
          </a:xfrm>
          <a:prstGeom prst="rect">
            <a:avLst/>
          </a:prstGeom>
          <a:gradFill rotWithShape="0">
            <a:gsLst>
              <a:gs pos="0">
                <a:schemeClr val="bg1">
                  <a:gamma/>
                  <a:shade val="46275"/>
                  <a:invGamma/>
                </a:schemeClr>
              </a:gs>
              <a:gs pos="50000">
                <a:schemeClr val="bg1">
                  <a:alpha val="50000"/>
                </a:schemeClr>
              </a:gs>
              <a:gs pos="100000">
                <a:schemeClr val="bg1">
                  <a:gamma/>
                  <a:shade val="46275"/>
                  <a:invGamma/>
                </a:schemeClr>
              </a:gs>
            </a:gsLst>
            <a:lin ang="0" scaled="1"/>
          </a:gradFill>
          <a:ln w="9525">
            <a:noFill/>
            <a:miter lim="800000"/>
            <a:headEnd/>
            <a:tailEnd/>
          </a:ln>
          <a:effectLst/>
        </p:spPr>
        <p:txBody>
          <a:bodyPr/>
          <a:lstStyle/>
          <a:p>
            <a:endParaRPr lang="en-US" dirty="0"/>
          </a:p>
        </p:txBody>
      </p:sp>
      <p:sp>
        <p:nvSpPr>
          <p:cNvPr id="3119" name="AutoShape 47"/>
          <p:cNvSpPr>
            <a:spLocks noChangeArrowheads="1"/>
          </p:cNvSpPr>
          <p:nvPr/>
        </p:nvSpPr>
        <p:spPr bwMode="auto">
          <a:xfrm>
            <a:off x="0" y="268288"/>
            <a:ext cx="8915400" cy="6589712"/>
          </a:xfrm>
          <a:prstGeom prst="rtTriangle">
            <a:avLst/>
          </a:prstGeom>
          <a:noFill/>
          <a:ln w="9525">
            <a:solidFill>
              <a:schemeClr val="bg1"/>
            </a:solidFill>
            <a:miter lim="800000"/>
            <a:headEnd/>
            <a:tailEnd/>
          </a:ln>
        </p:spPr>
        <p:txBody>
          <a:bodyPr wrap="none" anchor="ctr"/>
          <a:lstStyle/>
          <a:p>
            <a:endParaRPr lang="en-US" dirty="0"/>
          </a:p>
        </p:txBody>
      </p:sp>
      <p:sp>
        <p:nvSpPr>
          <p:cNvPr id="3081" name="Rectangle 9"/>
          <p:cNvSpPr>
            <a:spLocks noChangeArrowheads="1"/>
          </p:cNvSpPr>
          <p:nvPr/>
        </p:nvSpPr>
        <p:spPr bwMode="auto">
          <a:xfrm>
            <a:off x="15875" y="1524000"/>
            <a:ext cx="9128125" cy="132080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0" scaled="1"/>
          </a:gradFill>
          <a:ln w="9525">
            <a:noFill/>
            <a:miter lim="800000"/>
            <a:headEnd/>
            <a:tailEnd/>
          </a:ln>
          <a:effectLst/>
        </p:spPr>
        <p:txBody>
          <a:bodyPr/>
          <a:lstStyle/>
          <a:p>
            <a:endParaRPr kumimoji="0" lang="en-US" altLang="en-US" dirty="0">
              <a:latin typeface="Times New Roman" pitchFamily="18" charset="0"/>
            </a:endParaRPr>
          </a:p>
        </p:txBody>
      </p:sp>
      <p:sp>
        <p:nvSpPr>
          <p:cNvPr id="3077" name="Line 5"/>
          <p:cNvSpPr>
            <a:spLocks noChangeShapeType="1"/>
          </p:cNvSpPr>
          <p:nvPr/>
        </p:nvSpPr>
        <p:spPr bwMode="auto">
          <a:xfrm>
            <a:off x="542925" y="3228975"/>
            <a:ext cx="0" cy="3627438"/>
          </a:xfrm>
          <a:prstGeom prst="line">
            <a:avLst/>
          </a:prstGeom>
          <a:noFill/>
          <a:ln w="12700" cap="sq">
            <a:solidFill>
              <a:schemeClr val="bg1"/>
            </a:solidFill>
            <a:round/>
            <a:headEnd type="none" w="sm" len="sm"/>
            <a:tailEnd type="none" w="sm" len="sm"/>
          </a:ln>
          <a:effectLst/>
        </p:spPr>
        <p:txBody>
          <a:bodyPr/>
          <a:lstStyle/>
          <a:p>
            <a:endParaRPr lang="en-US" dirty="0"/>
          </a:p>
        </p:txBody>
      </p:sp>
      <p:grpSp>
        <p:nvGrpSpPr>
          <p:cNvPr id="3095" name="Group 23"/>
          <p:cNvGrpSpPr>
            <a:grpSpLocks/>
          </p:cNvGrpSpPr>
          <p:nvPr/>
        </p:nvGrpSpPr>
        <p:grpSpPr bwMode="auto">
          <a:xfrm>
            <a:off x="6837363" y="-9525"/>
            <a:ext cx="330200" cy="6875463"/>
            <a:chOff x="4307" y="-6"/>
            <a:chExt cx="208" cy="4331"/>
          </a:xfrm>
        </p:grpSpPr>
        <p:sp>
          <p:nvSpPr>
            <p:cNvPr id="3082" name="Rectangle 10"/>
            <p:cNvSpPr>
              <a:spLocks noChangeArrowheads="1"/>
            </p:cNvSpPr>
            <p:nvPr/>
          </p:nvSpPr>
          <p:spPr bwMode="auto">
            <a:xfrm>
              <a:off x="4325" y="4234"/>
              <a:ext cx="48" cy="91"/>
            </a:xfrm>
            <a:prstGeom prst="rect">
              <a:avLst/>
            </a:prstGeom>
            <a:solidFill>
              <a:schemeClr val="bg2">
                <a:alpha val="50000"/>
              </a:schemeClr>
            </a:solidFill>
            <a:ln w="9525">
              <a:noFill/>
              <a:miter lim="800000"/>
              <a:headEnd/>
              <a:tailEnd/>
            </a:ln>
            <a:effectLst/>
          </p:spPr>
          <p:txBody>
            <a:bodyPr/>
            <a:lstStyle/>
            <a:p>
              <a:endParaRPr lang="en-US" dirty="0"/>
            </a:p>
          </p:txBody>
        </p:sp>
        <p:sp>
          <p:nvSpPr>
            <p:cNvPr id="3083" name="Rectangle 11"/>
            <p:cNvSpPr>
              <a:spLocks noChangeArrowheads="1"/>
            </p:cNvSpPr>
            <p:nvPr/>
          </p:nvSpPr>
          <p:spPr bwMode="auto">
            <a:xfrm>
              <a:off x="4307" y="1920"/>
              <a:ext cx="48" cy="527"/>
            </a:xfrm>
            <a:prstGeom prst="rect">
              <a:avLst/>
            </a:prstGeom>
            <a:solidFill>
              <a:schemeClr val="bg2">
                <a:alpha val="50000"/>
              </a:schemeClr>
            </a:solidFill>
            <a:ln w="9525">
              <a:noFill/>
              <a:miter lim="800000"/>
              <a:headEnd/>
              <a:tailEnd/>
            </a:ln>
            <a:effectLst/>
          </p:spPr>
          <p:txBody>
            <a:bodyPr/>
            <a:lstStyle/>
            <a:p>
              <a:endParaRPr lang="en-US" dirty="0"/>
            </a:p>
          </p:txBody>
        </p:sp>
        <p:sp>
          <p:nvSpPr>
            <p:cNvPr id="3084" name="Rectangle 12"/>
            <p:cNvSpPr>
              <a:spLocks noChangeArrowheads="1"/>
            </p:cNvSpPr>
            <p:nvPr/>
          </p:nvSpPr>
          <p:spPr bwMode="auto">
            <a:xfrm>
              <a:off x="4499" y="2112"/>
              <a:ext cx="16" cy="527"/>
            </a:xfrm>
            <a:prstGeom prst="rect">
              <a:avLst/>
            </a:prstGeom>
            <a:solidFill>
              <a:schemeClr val="bg2">
                <a:alpha val="50000"/>
              </a:schemeClr>
            </a:solidFill>
            <a:ln w="9525">
              <a:noFill/>
              <a:miter lim="800000"/>
              <a:headEnd/>
              <a:tailEnd/>
            </a:ln>
            <a:effectLst/>
          </p:spPr>
          <p:txBody>
            <a:bodyPr/>
            <a:lstStyle/>
            <a:p>
              <a:endParaRPr lang="en-US" dirty="0"/>
            </a:p>
          </p:txBody>
        </p:sp>
        <p:sp>
          <p:nvSpPr>
            <p:cNvPr id="3085" name="Rectangle 13"/>
            <p:cNvSpPr>
              <a:spLocks noChangeArrowheads="1"/>
            </p:cNvSpPr>
            <p:nvPr/>
          </p:nvSpPr>
          <p:spPr bwMode="auto">
            <a:xfrm>
              <a:off x="4307" y="2688"/>
              <a:ext cx="48" cy="527"/>
            </a:xfrm>
            <a:prstGeom prst="rect">
              <a:avLst/>
            </a:prstGeom>
            <a:solidFill>
              <a:schemeClr val="bg2">
                <a:alpha val="50000"/>
              </a:schemeClr>
            </a:solidFill>
            <a:ln w="9525">
              <a:noFill/>
              <a:miter lim="800000"/>
              <a:headEnd/>
              <a:tailEnd/>
            </a:ln>
            <a:effectLst/>
          </p:spPr>
          <p:txBody>
            <a:bodyPr/>
            <a:lstStyle/>
            <a:p>
              <a:endParaRPr lang="en-US" dirty="0"/>
            </a:p>
          </p:txBody>
        </p:sp>
        <p:sp>
          <p:nvSpPr>
            <p:cNvPr id="3086" name="Rectangle 14"/>
            <p:cNvSpPr>
              <a:spLocks noChangeArrowheads="1"/>
            </p:cNvSpPr>
            <p:nvPr/>
          </p:nvSpPr>
          <p:spPr bwMode="auto">
            <a:xfrm>
              <a:off x="4307" y="3456"/>
              <a:ext cx="48" cy="527"/>
            </a:xfrm>
            <a:prstGeom prst="rect">
              <a:avLst/>
            </a:prstGeom>
            <a:solidFill>
              <a:schemeClr val="bg2">
                <a:alpha val="50000"/>
              </a:schemeClr>
            </a:solidFill>
            <a:ln w="9525">
              <a:noFill/>
              <a:miter lim="800000"/>
              <a:headEnd/>
              <a:tailEnd/>
            </a:ln>
            <a:effectLst/>
          </p:spPr>
          <p:txBody>
            <a:bodyPr/>
            <a:lstStyle/>
            <a:p>
              <a:endParaRPr lang="en-US" dirty="0"/>
            </a:p>
          </p:txBody>
        </p:sp>
        <p:sp>
          <p:nvSpPr>
            <p:cNvPr id="3087" name="Rectangle 15"/>
            <p:cNvSpPr>
              <a:spLocks noChangeArrowheads="1"/>
            </p:cNvSpPr>
            <p:nvPr/>
          </p:nvSpPr>
          <p:spPr bwMode="auto">
            <a:xfrm>
              <a:off x="4499" y="2880"/>
              <a:ext cx="16" cy="527"/>
            </a:xfrm>
            <a:prstGeom prst="rect">
              <a:avLst/>
            </a:prstGeom>
            <a:solidFill>
              <a:schemeClr val="bg2">
                <a:alpha val="50000"/>
              </a:schemeClr>
            </a:solidFill>
            <a:ln w="9525">
              <a:noFill/>
              <a:miter lim="800000"/>
              <a:headEnd/>
              <a:tailEnd/>
            </a:ln>
            <a:effectLst/>
          </p:spPr>
          <p:txBody>
            <a:bodyPr/>
            <a:lstStyle/>
            <a:p>
              <a:endParaRPr lang="en-US" dirty="0"/>
            </a:p>
          </p:txBody>
        </p:sp>
        <p:sp>
          <p:nvSpPr>
            <p:cNvPr id="3088" name="Rectangle 16"/>
            <p:cNvSpPr>
              <a:spLocks noChangeArrowheads="1"/>
            </p:cNvSpPr>
            <p:nvPr/>
          </p:nvSpPr>
          <p:spPr bwMode="auto">
            <a:xfrm>
              <a:off x="4499" y="3648"/>
              <a:ext cx="16" cy="527"/>
            </a:xfrm>
            <a:prstGeom prst="rect">
              <a:avLst/>
            </a:prstGeom>
            <a:solidFill>
              <a:schemeClr val="bg2">
                <a:alpha val="50000"/>
              </a:schemeClr>
            </a:solidFill>
            <a:ln w="9525">
              <a:noFill/>
              <a:miter lim="800000"/>
              <a:headEnd/>
              <a:tailEnd/>
            </a:ln>
            <a:effectLst/>
          </p:spPr>
          <p:txBody>
            <a:bodyPr/>
            <a:lstStyle/>
            <a:p>
              <a:endParaRPr lang="en-US" dirty="0"/>
            </a:p>
          </p:txBody>
        </p:sp>
        <p:sp>
          <p:nvSpPr>
            <p:cNvPr id="3089" name="Rectangle 17"/>
            <p:cNvSpPr>
              <a:spLocks noChangeArrowheads="1"/>
            </p:cNvSpPr>
            <p:nvPr/>
          </p:nvSpPr>
          <p:spPr bwMode="auto">
            <a:xfrm>
              <a:off x="4307" y="-6"/>
              <a:ext cx="48" cy="65"/>
            </a:xfrm>
            <a:prstGeom prst="rect">
              <a:avLst/>
            </a:prstGeom>
            <a:solidFill>
              <a:schemeClr val="bg2">
                <a:alpha val="50000"/>
              </a:schemeClr>
            </a:solidFill>
            <a:ln w="9525">
              <a:noFill/>
              <a:miter lim="800000"/>
              <a:headEnd/>
              <a:tailEnd/>
            </a:ln>
            <a:effectLst/>
          </p:spPr>
          <p:txBody>
            <a:bodyPr/>
            <a:lstStyle/>
            <a:p>
              <a:endParaRPr lang="en-US" dirty="0"/>
            </a:p>
          </p:txBody>
        </p:sp>
        <p:sp>
          <p:nvSpPr>
            <p:cNvPr id="3090" name="Rectangle 18"/>
            <p:cNvSpPr>
              <a:spLocks noChangeArrowheads="1"/>
            </p:cNvSpPr>
            <p:nvPr/>
          </p:nvSpPr>
          <p:spPr bwMode="auto">
            <a:xfrm>
              <a:off x="4499" y="-5"/>
              <a:ext cx="16" cy="256"/>
            </a:xfrm>
            <a:prstGeom prst="rect">
              <a:avLst/>
            </a:prstGeom>
            <a:solidFill>
              <a:schemeClr val="bg2">
                <a:alpha val="50000"/>
              </a:schemeClr>
            </a:solidFill>
            <a:ln w="9525">
              <a:noFill/>
              <a:miter lim="800000"/>
              <a:headEnd/>
              <a:tailEnd/>
            </a:ln>
            <a:effectLst/>
          </p:spPr>
          <p:txBody>
            <a:bodyPr/>
            <a:lstStyle/>
            <a:p>
              <a:endParaRPr lang="en-US" dirty="0"/>
            </a:p>
          </p:txBody>
        </p:sp>
        <p:sp>
          <p:nvSpPr>
            <p:cNvPr id="3091" name="Rectangle 19"/>
            <p:cNvSpPr>
              <a:spLocks noChangeArrowheads="1"/>
            </p:cNvSpPr>
            <p:nvPr/>
          </p:nvSpPr>
          <p:spPr bwMode="auto">
            <a:xfrm>
              <a:off x="4307" y="300"/>
              <a:ext cx="48" cy="527"/>
            </a:xfrm>
            <a:prstGeom prst="rect">
              <a:avLst/>
            </a:prstGeom>
            <a:solidFill>
              <a:schemeClr val="bg2">
                <a:alpha val="50000"/>
              </a:schemeClr>
            </a:solidFill>
            <a:ln w="9525">
              <a:noFill/>
              <a:miter lim="800000"/>
              <a:headEnd/>
              <a:tailEnd/>
            </a:ln>
            <a:effectLst/>
          </p:spPr>
          <p:txBody>
            <a:bodyPr/>
            <a:lstStyle/>
            <a:p>
              <a:endParaRPr lang="en-US" dirty="0"/>
            </a:p>
          </p:txBody>
        </p:sp>
        <p:sp>
          <p:nvSpPr>
            <p:cNvPr id="3092" name="Rectangle 20"/>
            <p:cNvSpPr>
              <a:spLocks noChangeArrowheads="1"/>
            </p:cNvSpPr>
            <p:nvPr/>
          </p:nvSpPr>
          <p:spPr bwMode="auto">
            <a:xfrm>
              <a:off x="4307" y="1068"/>
              <a:ext cx="48" cy="527"/>
            </a:xfrm>
            <a:prstGeom prst="rect">
              <a:avLst/>
            </a:prstGeom>
            <a:solidFill>
              <a:schemeClr val="bg2">
                <a:alpha val="50000"/>
              </a:schemeClr>
            </a:solidFill>
            <a:ln w="9525">
              <a:noFill/>
              <a:miter lim="800000"/>
              <a:headEnd/>
              <a:tailEnd/>
            </a:ln>
            <a:effectLst/>
          </p:spPr>
          <p:txBody>
            <a:bodyPr/>
            <a:lstStyle/>
            <a:p>
              <a:endParaRPr lang="en-US" dirty="0"/>
            </a:p>
          </p:txBody>
        </p:sp>
        <p:sp>
          <p:nvSpPr>
            <p:cNvPr id="3093" name="Rectangle 21"/>
            <p:cNvSpPr>
              <a:spLocks noChangeArrowheads="1"/>
            </p:cNvSpPr>
            <p:nvPr/>
          </p:nvSpPr>
          <p:spPr bwMode="auto">
            <a:xfrm>
              <a:off x="4499" y="492"/>
              <a:ext cx="16" cy="527"/>
            </a:xfrm>
            <a:prstGeom prst="rect">
              <a:avLst/>
            </a:prstGeom>
            <a:solidFill>
              <a:schemeClr val="bg2">
                <a:alpha val="50000"/>
              </a:schemeClr>
            </a:solidFill>
            <a:ln w="9525">
              <a:noFill/>
              <a:miter lim="800000"/>
              <a:headEnd/>
              <a:tailEnd/>
            </a:ln>
            <a:effectLst/>
          </p:spPr>
          <p:txBody>
            <a:bodyPr/>
            <a:lstStyle/>
            <a:p>
              <a:endParaRPr lang="en-US" dirty="0"/>
            </a:p>
          </p:txBody>
        </p:sp>
        <p:sp>
          <p:nvSpPr>
            <p:cNvPr id="3094" name="Rectangle 22"/>
            <p:cNvSpPr>
              <a:spLocks noChangeArrowheads="1"/>
            </p:cNvSpPr>
            <p:nvPr/>
          </p:nvSpPr>
          <p:spPr bwMode="auto">
            <a:xfrm>
              <a:off x="4499" y="1260"/>
              <a:ext cx="16" cy="527"/>
            </a:xfrm>
            <a:prstGeom prst="rect">
              <a:avLst/>
            </a:prstGeom>
            <a:solidFill>
              <a:schemeClr val="bg2">
                <a:alpha val="50000"/>
              </a:schemeClr>
            </a:solidFill>
            <a:ln w="9525">
              <a:noFill/>
              <a:miter lim="800000"/>
              <a:headEnd/>
              <a:tailEnd/>
            </a:ln>
            <a:effectLst/>
          </p:spPr>
          <p:txBody>
            <a:bodyPr/>
            <a:lstStyle/>
            <a:p>
              <a:endParaRPr lang="en-US" dirty="0"/>
            </a:p>
          </p:txBody>
        </p:sp>
      </p:grpSp>
      <p:sp>
        <p:nvSpPr>
          <p:cNvPr id="3097" name="Rectangle 25"/>
          <p:cNvSpPr>
            <a:spLocks noGrp="1" noChangeArrowheads="1"/>
          </p:cNvSpPr>
          <p:nvPr>
            <p:ph type="subTitle" sz="quarter" idx="1"/>
          </p:nvPr>
        </p:nvSpPr>
        <p:spPr>
          <a:xfrm>
            <a:off x="628650" y="3171825"/>
            <a:ext cx="4970463" cy="2044700"/>
          </a:xfrm>
        </p:spPr>
        <p:txBody>
          <a:bodyPr/>
          <a:lstStyle>
            <a:lvl1pPr marL="0" indent="0">
              <a:lnSpc>
                <a:spcPct val="85000"/>
              </a:lnSpc>
              <a:buFont typeface="Wingdings" charset="2"/>
              <a:buNone/>
              <a:defRPr/>
            </a:lvl1pPr>
          </a:lstStyle>
          <a:p>
            <a:r>
              <a:rPr lang="en-US" altLang="en-US"/>
              <a:t>Click to edit Master subtitle style</a:t>
            </a:r>
          </a:p>
        </p:txBody>
      </p:sp>
      <p:sp>
        <p:nvSpPr>
          <p:cNvPr id="3099" name="Rectangle 27"/>
          <p:cNvSpPr>
            <a:spLocks noGrp="1" noChangeArrowheads="1"/>
          </p:cNvSpPr>
          <p:nvPr>
            <p:ph type="dt" sz="quarter" idx="2"/>
          </p:nvPr>
        </p:nvSpPr>
        <p:spPr bwMode="auto">
          <a:xfrm>
            <a:off x="685800" y="5257800"/>
            <a:ext cx="3908425" cy="342900"/>
          </a:xfrm>
          <a:prstGeom prst="rect">
            <a:avLst/>
          </a:prstGeom>
          <a:noFill/>
          <a:ln>
            <a:miter lim="800000"/>
            <a:headEnd/>
            <a:tailEnd/>
          </a:ln>
        </p:spPr>
        <p:txBody>
          <a:bodyPr vert="horz" wrap="none" lIns="92075" tIns="46038" rIns="92075" bIns="46038" numCol="1" anchor="b" anchorCtr="0" compatLnSpc="1">
            <a:prstTxWarp prst="textNoShape">
              <a:avLst/>
            </a:prstTxWarp>
          </a:bodyPr>
          <a:lstStyle>
            <a:lvl1pPr algn="r">
              <a:defRPr sz="1200"/>
            </a:lvl1pPr>
          </a:lstStyle>
          <a:p>
            <a:fld id="{C686D832-DEAE-4576-8B99-7BBE2CB9B83E}" type="datetime1">
              <a:rPr lang="en-US" altLang="en-US"/>
              <a:pPr/>
              <a:t>2/1/2009</a:t>
            </a:fld>
            <a:endParaRPr lang="en-US" altLang="en-US" dirty="0"/>
          </a:p>
        </p:txBody>
      </p:sp>
      <p:sp>
        <p:nvSpPr>
          <p:cNvPr id="3103" name="Rectangle 31"/>
          <p:cNvSpPr>
            <a:spLocks noGrp="1" noChangeArrowheads="1"/>
          </p:cNvSpPr>
          <p:nvPr>
            <p:ph type="ftr" sz="quarter" idx="3"/>
          </p:nvPr>
        </p:nvSpPr>
        <p:spPr>
          <a:xfrm>
            <a:off x="685800" y="5638800"/>
            <a:ext cx="3908425" cy="304800"/>
          </a:xfrm>
        </p:spPr>
        <p:txBody>
          <a:bodyPr/>
          <a:lstStyle>
            <a:lvl1pPr algn="r">
              <a:defRPr sz="1200"/>
            </a:lvl1pPr>
          </a:lstStyle>
          <a:p>
            <a:endParaRPr lang="en-US" altLang="en-US" dirty="0"/>
          </a:p>
        </p:txBody>
      </p:sp>
      <p:sp>
        <p:nvSpPr>
          <p:cNvPr id="3074" name="Rectangle 2"/>
          <p:cNvSpPr>
            <a:spLocks noGrp="1" noChangeArrowheads="1"/>
          </p:cNvSpPr>
          <p:nvPr>
            <p:ph type="sldNum" sz="quarter" idx="4"/>
          </p:nvPr>
        </p:nvSpPr>
        <p:spPr>
          <a:xfrm>
            <a:off x="7235825" y="6356350"/>
            <a:ext cx="1908175" cy="501650"/>
          </a:xfrm>
        </p:spPr>
        <p:txBody>
          <a:bodyPr wrap="none" lIns="46038" tIns="46038" rIns="46038" bIns="46038"/>
          <a:lstStyle>
            <a:lvl2pPr marL="114300" lvl="1" algn="r">
              <a:lnSpc>
                <a:spcPct val="110000"/>
              </a:lnSpc>
              <a:defRPr sz="1400"/>
            </a:lvl2pPr>
          </a:lstStyle>
          <a:p>
            <a:pPr lvl="1"/>
            <a:fld id="{9D308E01-8F9E-473C-A02F-65182BEBEC86}" type="slidenum">
              <a:rPr lang="en-US" altLang="en-US"/>
              <a:pPr lvl="1"/>
              <a:t>‹#›</a:t>
            </a:fld>
            <a:endParaRPr lang="en-US" altLang="en-US" dirty="0"/>
          </a:p>
        </p:txBody>
      </p:sp>
      <p:sp>
        <p:nvSpPr>
          <p:cNvPr id="3122" name="Freeform 50"/>
          <p:cNvSpPr>
            <a:spLocks/>
          </p:cNvSpPr>
          <p:nvPr/>
        </p:nvSpPr>
        <p:spPr bwMode="auto">
          <a:xfrm>
            <a:off x="187325" y="404813"/>
            <a:ext cx="7489825" cy="5541962"/>
          </a:xfrm>
          <a:custGeom>
            <a:avLst/>
            <a:gdLst/>
            <a:ahLst/>
            <a:cxnLst>
              <a:cxn ang="0">
                <a:pos x="4718" y="3491"/>
              </a:cxn>
              <a:cxn ang="0">
                <a:pos x="4718" y="0"/>
              </a:cxn>
              <a:cxn ang="0">
                <a:pos x="0" y="0"/>
              </a:cxn>
            </a:cxnLst>
            <a:rect l="0" t="0" r="r" b="b"/>
            <a:pathLst>
              <a:path w="4718" h="3491">
                <a:moveTo>
                  <a:pt x="4718" y="3491"/>
                </a:moveTo>
                <a:lnTo>
                  <a:pt x="4718" y="0"/>
                </a:lnTo>
                <a:lnTo>
                  <a:pt x="0" y="0"/>
                </a:lnTo>
              </a:path>
            </a:pathLst>
          </a:custGeom>
          <a:noFill/>
          <a:ln w="9525">
            <a:solidFill>
              <a:schemeClr val="bg1"/>
            </a:solidFill>
            <a:round/>
            <a:headEnd/>
            <a:tailEnd/>
          </a:ln>
        </p:spPr>
        <p:txBody>
          <a:bodyPr wrap="none" anchor="ctr"/>
          <a:lstStyle/>
          <a:p>
            <a:endParaRPr lang="en-US" dirty="0"/>
          </a:p>
        </p:txBody>
      </p:sp>
      <p:sp>
        <p:nvSpPr>
          <p:cNvPr id="3123" name="Rectangle 51"/>
          <p:cNvSpPr>
            <a:spLocks noChangeArrowheads="1"/>
          </p:cNvSpPr>
          <p:nvPr/>
        </p:nvSpPr>
        <p:spPr bwMode="auto">
          <a:xfrm>
            <a:off x="20638" y="1676400"/>
            <a:ext cx="9128125" cy="132080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0" scaled="1"/>
          </a:gradFill>
          <a:ln w="9525">
            <a:noFill/>
            <a:miter lim="800000"/>
            <a:headEnd/>
            <a:tailEnd/>
          </a:ln>
          <a:effectLst/>
        </p:spPr>
        <p:txBody>
          <a:bodyPr/>
          <a:lstStyle/>
          <a:p>
            <a:endParaRPr lang="en-US" dirty="0"/>
          </a:p>
        </p:txBody>
      </p:sp>
      <p:sp>
        <p:nvSpPr>
          <p:cNvPr id="3098" name="Rectangle 26"/>
          <p:cNvSpPr>
            <a:spLocks noGrp="1" noChangeArrowheads="1"/>
          </p:cNvSpPr>
          <p:nvPr>
            <p:ph type="ctrTitle" sz="quarter"/>
          </p:nvPr>
        </p:nvSpPr>
        <p:spPr>
          <a:xfrm>
            <a:off x="419100" y="1524000"/>
            <a:ext cx="8477250" cy="1371600"/>
          </a:xfrm>
        </p:spPr>
        <p:txBody>
          <a:bodyPr/>
          <a:lstStyle>
            <a:lvl1pPr>
              <a:defRPr>
                <a:solidFill>
                  <a:schemeClr val="tx2"/>
                </a:solidFill>
              </a:defRPr>
            </a:lvl1pPr>
          </a:lstStyle>
          <a:p>
            <a:r>
              <a:rPr lang="en-US" altLang="en-US"/>
              <a:t>Click to edit Master title style</a:t>
            </a:r>
          </a:p>
        </p:txBody>
      </p:sp>
      <p:sp>
        <p:nvSpPr>
          <p:cNvPr id="3114" name="Arc 42"/>
          <p:cNvSpPr>
            <a:spLocks/>
          </p:cNvSpPr>
          <p:nvPr/>
        </p:nvSpPr>
        <p:spPr bwMode="auto">
          <a:xfrm flipH="1">
            <a:off x="5867400" y="3175"/>
            <a:ext cx="3429000" cy="6851650"/>
          </a:xfrm>
          <a:custGeom>
            <a:avLst/>
            <a:gdLst>
              <a:gd name="G0" fmla="+- 0 0 0"/>
              <a:gd name="G1" fmla="+- 21577 0 0"/>
              <a:gd name="G2" fmla="+- 21600 0 0"/>
              <a:gd name="T0" fmla="*/ 1003 w 21600"/>
              <a:gd name="T1" fmla="*/ 0 h 43161"/>
              <a:gd name="T2" fmla="*/ 820 w 21600"/>
              <a:gd name="T3" fmla="*/ 43161 h 43161"/>
              <a:gd name="T4" fmla="*/ 0 w 21600"/>
              <a:gd name="T5" fmla="*/ 21577 h 43161"/>
            </a:gdLst>
            <a:ahLst/>
            <a:cxnLst>
              <a:cxn ang="0">
                <a:pos x="T0" y="T1"/>
              </a:cxn>
              <a:cxn ang="0">
                <a:pos x="T2" y="T3"/>
              </a:cxn>
              <a:cxn ang="0">
                <a:pos x="T4" y="T5"/>
              </a:cxn>
            </a:cxnLst>
            <a:rect l="0" t="0" r="r" b="b"/>
            <a:pathLst>
              <a:path w="21600" h="43161" fill="none" extrusionOk="0">
                <a:moveTo>
                  <a:pt x="1002" y="0"/>
                </a:moveTo>
                <a:cubicBezTo>
                  <a:pt x="12529" y="536"/>
                  <a:pt x="21600" y="10037"/>
                  <a:pt x="21600" y="21577"/>
                </a:cubicBezTo>
                <a:cubicBezTo>
                  <a:pt x="21600" y="33187"/>
                  <a:pt x="12421" y="42720"/>
                  <a:pt x="820" y="43161"/>
                </a:cubicBezTo>
              </a:path>
              <a:path w="21600" h="43161" stroke="0" extrusionOk="0">
                <a:moveTo>
                  <a:pt x="1002" y="0"/>
                </a:moveTo>
                <a:cubicBezTo>
                  <a:pt x="12529" y="536"/>
                  <a:pt x="21600" y="10037"/>
                  <a:pt x="21600" y="21577"/>
                </a:cubicBezTo>
                <a:cubicBezTo>
                  <a:pt x="21600" y="33187"/>
                  <a:pt x="12421" y="42720"/>
                  <a:pt x="820" y="43161"/>
                </a:cubicBezTo>
                <a:lnTo>
                  <a:pt x="0" y="21577"/>
                </a:lnTo>
                <a:close/>
              </a:path>
            </a:pathLst>
          </a:custGeom>
          <a:noFill/>
          <a:ln w="9525">
            <a:solidFill>
              <a:schemeClr val="bg1"/>
            </a:solidFill>
            <a:round/>
            <a:headEnd/>
            <a:tailEnd/>
          </a:ln>
        </p:spPr>
        <p:txBody>
          <a:bodyPr wrap="none" anchor="ctr"/>
          <a:lstStyle/>
          <a:p>
            <a:endParaRPr lang="en-US" dirty="0"/>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ltLang="en-US" dirty="0"/>
          </a:p>
        </p:txBody>
      </p:sp>
      <p:sp>
        <p:nvSpPr>
          <p:cNvPr id="5" name="Slide Number Placeholder 4"/>
          <p:cNvSpPr>
            <a:spLocks noGrp="1"/>
          </p:cNvSpPr>
          <p:nvPr>
            <p:ph type="sldNum" sz="quarter" idx="11"/>
          </p:nvPr>
        </p:nvSpPr>
        <p:spPr/>
        <p:txBody>
          <a:bodyPr/>
          <a:lstStyle>
            <a:lvl1pPr>
              <a:defRPr/>
            </a:lvl1pPr>
          </a:lstStyle>
          <a:p>
            <a:fld id="{3117F937-79C2-4215-96A3-9EED53B0CB10}" type="slidenum">
              <a:rPr lang="en-US" altLang="en-US"/>
              <a:pPr/>
              <a:t>‹#›</a:t>
            </a:fld>
            <a:endParaRPr lang="en-US" altLang="en-US" dirty="0"/>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1081088"/>
            <a:ext cx="2105025" cy="49101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0525" y="1081088"/>
            <a:ext cx="6164263" cy="49101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ltLang="en-US" dirty="0"/>
          </a:p>
        </p:txBody>
      </p:sp>
      <p:sp>
        <p:nvSpPr>
          <p:cNvPr id="5" name="Slide Number Placeholder 4"/>
          <p:cNvSpPr>
            <a:spLocks noGrp="1"/>
          </p:cNvSpPr>
          <p:nvPr>
            <p:ph type="sldNum" sz="quarter" idx="11"/>
          </p:nvPr>
        </p:nvSpPr>
        <p:spPr/>
        <p:txBody>
          <a:bodyPr/>
          <a:lstStyle>
            <a:lvl1pPr>
              <a:defRPr/>
            </a:lvl1pPr>
          </a:lstStyle>
          <a:p>
            <a:fld id="{CF0577E2-F1BF-4160-AF22-7269DCDC6F93}" type="slidenum">
              <a:rPr lang="en-US" altLang="en-US"/>
              <a:pPr/>
              <a:t>‹#›</a:t>
            </a:fld>
            <a:endParaRPr lang="en-US" altLang="en-US" dirty="0"/>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ltLang="en-US" dirty="0"/>
          </a:p>
        </p:txBody>
      </p:sp>
      <p:sp>
        <p:nvSpPr>
          <p:cNvPr id="5" name="Slide Number Placeholder 4"/>
          <p:cNvSpPr>
            <a:spLocks noGrp="1"/>
          </p:cNvSpPr>
          <p:nvPr>
            <p:ph type="sldNum" sz="quarter" idx="11"/>
          </p:nvPr>
        </p:nvSpPr>
        <p:spPr/>
        <p:txBody>
          <a:bodyPr/>
          <a:lstStyle>
            <a:lvl1pPr>
              <a:defRPr/>
            </a:lvl1pPr>
          </a:lstStyle>
          <a:p>
            <a:fld id="{E455BEFA-223F-4C71-8416-134A6F411F5A}" type="slidenum">
              <a:rPr lang="en-US" altLang="en-US"/>
              <a:pPr/>
              <a:t>‹#›</a:t>
            </a:fld>
            <a:endParaRPr lang="en-US" altLang="en-US" dirty="0"/>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ltLang="en-US" dirty="0"/>
          </a:p>
        </p:txBody>
      </p:sp>
      <p:sp>
        <p:nvSpPr>
          <p:cNvPr id="5" name="Slide Number Placeholder 4"/>
          <p:cNvSpPr>
            <a:spLocks noGrp="1"/>
          </p:cNvSpPr>
          <p:nvPr>
            <p:ph type="sldNum" sz="quarter" idx="11"/>
          </p:nvPr>
        </p:nvSpPr>
        <p:spPr/>
        <p:txBody>
          <a:bodyPr/>
          <a:lstStyle>
            <a:lvl1pPr>
              <a:defRPr/>
            </a:lvl1pPr>
          </a:lstStyle>
          <a:p>
            <a:fld id="{35E5DBC2-78B1-416A-A068-348958A649A6}" type="slidenum">
              <a:rPr lang="en-US" altLang="en-US"/>
              <a:pPr/>
              <a:t>‹#›</a:t>
            </a:fld>
            <a:endParaRPr lang="en-US" altLang="en-US" dirty="0"/>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69925" y="2574925"/>
            <a:ext cx="2397125" cy="3416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219450" y="2574925"/>
            <a:ext cx="2398713" cy="3416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ltLang="en-US" dirty="0"/>
          </a:p>
        </p:txBody>
      </p:sp>
      <p:sp>
        <p:nvSpPr>
          <p:cNvPr id="6" name="Slide Number Placeholder 5"/>
          <p:cNvSpPr>
            <a:spLocks noGrp="1"/>
          </p:cNvSpPr>
          <p:nvPr>
            <p:ph type="sldNum" sz="quarter" idx="11"/>
          </p:nvPr>
        </p:nvSpPr>
        <p:spPr/>
        <p:txBody>
          <a:bodyPr/>
          <a:lstStyle>
            <a:lvl1pPr>
              <a:defRPr/>
            </a:lvl1pPr>
          </a:lstStyle>
          <a:p>
            <a:fld id="{112928F1-E6DD-41D2-B7BE-7849C8013CFB}" type="slidenum">
              <a:rPr lang="en-US" altLang="en-US"/>
              <a:pPr/>
              <a:t>‹#›</a:t>
            </a:fld>
            <a:endParaRPr lang="en-US" altLang="en-US" dirty="0"/>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ltLang="en-US" dirty="0"/>
          </a:p>
        </p:txBody>
      </p:sp>
      <p:sp>
        <p:nvSpPr>
          <p:cNvPr id="8" name="Slide Number Placeholder 7"/>
          <p:cNvSpPr>
            <a:spLocks noGrp="1"/>
          </p:cNvSpPr>
          <p:nvPr>
            <p:ph type="sldNum" sz="quarter" idx="11"/>
          </p:nvPr>
        </p:nvSpPr>
        <p:spPr/>
        <p:txBody>
          <a:bodyPr/>
          <a:lstStyle>
            <a:lvl1pPr>
              <a:defRPr/>
            </a:lvl1pPr>
          </a:lstStyle>
          <a:p>
            <a:fld id="{B34B1747-8134-4BA8-BEF6-8CE0C0E2240C}" type="slidenum">
              <a:rPr lang="en-US" altLang="en-US"/>
              <a:pPr/>
              <a:t>‹#›</a:t>
            </a:fld>
            <a:endParaRPr lang="en-US" altLang="en-US" dirty="0"/>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ltLang="en-US" dirty="0"/>
          </a:p>
        </p:txBody>
      </p:sp>
      <p:sp>
        <p:nvSpPr>
          <p:cNvPr id="4" name="Slide Number Placeholder 3"/>
          <p:cNvSpPr>
            <a:spLocks noGrp="1"/>
          </p:cNvSpPr>
          <p:nvPr>
            <p:ph type="sldNum" sz="quarter" idx="11"/>
          </p:nvPr>
        </p:nvSpPr>
        <p:spPr/>
        <p:txBody>
          <a:bodyPr/>
          <a:lstStyle>
            <a:lvl1pPr>
              <a:defRPr/>
            </a:lvl1pPr>
          </a:lstStyle>
          <a:p>
            <a:fld id="{9C1BA273-75BE-4E47-B258-AE8C3322E183}" type="slidenum">
              <a:rPr lang="en-US" altLang="en-US"/>
              <a:pPr/>
              <a:t>‹#›</a:t>
            </a:fld>
            <a:endParaRPr lang="en-US" altLang="en-US" dirty="0"/>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ltLang="en-US" dirty="0"/>
          </a:p>
        </p:txBody>
      </p:sp>
      <p:sp>
        <p:nvSpPr>
          <p:cNvPr id="3" name="Slide Number Placeholder 2"/>
          <p:cNvSpPr>
            <a:spLocks noGrp="1"/>
          </p:cNvSpPr>
          <p:nvPr>
            <p:ph type="sldNum" sz="quarter" idx="11"/>
          </p:nvPr>
        </p:nvSpPr>
        <p:spPr/>
        <p:txBody>
          <a:bodyPr/>
          <a:lstStyle>
            <a:lvl1pPr>
              <a:defRPr/>
            </a:lvl1pPr>
          </a:lstStyle>
          <a:p>
            <a:fld id="{F6EE2D5D-02C4-4FB8-ADBD-BC66CFFAF74C}" type="slidenum">
              <a:rPr lang="en-US" altLang="en-US"/>
              <a:pPr/>
              <a:t>‹#›</a:t>
            </a:fld>
            <a:endParaRPr lang="en-US" altLang="en-US" dirty="0"/>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ltLang="en-US" dirty="0"/>
          </a:p>
        </p:txBody>
      </p:sp>
      <p:sp>
        <p:nvSpPr>
          <p:cNvPr id="6" name="Slide Number Placeholder 5"/>
          <p:cNvSpPr>
            <a:spLocks noGrp="1"/>
          </p:cNvSpPr>
          <p:nvPr>
            <p:ph type="sldNum" sz="quarter" idx="11"/>
          </p:nvPr>
        </p:nvSpPr>
        <p:spPr/>
        <p:txBody>
          <a:bodyPr/>
          <a:lstStyle>
            <a:lvl1pPr>
              <a:defRPr/>
            </a:lvl1pPr>
          </a:lstStyle>
          <a:p>
            <a:fld id="{988E4BED-094E-4CBB-99FC-17A673CF6F65}" type="slidenum">
              <a:rPr lang="en-US" altLang="en-US"/>
              <a:pPr/>
              <a:t>‹#›</a:t>
            </a:fld>
            <a:endParaRPr lang="en-US" altLang="en-US" dirty="0"/>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ltLang="en-US" dirty="0"/>
          </a:p>
        </p:txBody>
      </p:sp>
      <p:sp>
        <p:nvSpPr>
          <p:cNvPr id="6" name="Slide Number Placeholder 5"/>
          <p:cNvSpPr>
            <a:spLocks noGrp="1"/>
          </p:cNvSpPr>
          <p:nvPr>
            <p:ph type="sldNum" sz="quarter" idx="11"/>
          </p:nvPr>
        </p:nvSpPr>
        <p:spPr/>
        <p:txBody>
          <a:bodyPr/>
          <a:lstStyle>
            <a:lvl1pPr>
              <a:defRPr/>
            </a:lvl1pPr>
          </a:lstStyle>
          <a:p>
            <a:fld id="{A0A9568B-CCE2-418E-B22F-C2FB2426B88B}" type="slidenum">
              <a:rPr lang="en-US" altLang="en-US"/>
              <a:pPr/>
              <a:t>‹#›</a:t>
            </a:fld>
            <a:endParaRPr lang="en-US" altLang="en-US" dirty="0"/>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2700000" scaled="1"/>
        </a:gradFill>
        <a:effectLst/>
      </p:bgPr>
    </p:bg>
    <p:spTree>
      <p:nvGrpSpPr>
        <p:cNvPr id="1" name=""/>
        <p:cNvGrpSpPr/>
        <p:nvPr/>
      </p:nvGrpSpPr>
      <p:grpSpPr>
        <a:xfrm>
          <a:off x="0" y="0"/>
          <a:ext cx="0" cy="0"/>
          <a:chOff x="0" y="0"/>
          <a:chExt cx="0" cy="0"/>
        </a:xfrm>
      </p:grpSpPr>
      <p:sp>
        <p:nvSpPr>
          <p:cNvPr id="1082" name="AutoShape 58"/>
          <p:cNvSpPr>
            <a:spLocks noChangeArrowheads="1"/>
          </p:cNvSpPr>
          <p:nvPr/>
        </p:nvSpPr>
        <p:spPr bwMode="auto">
          <a:xfrm>
            <a:off x="0" y="265113"/>
            <a:ext cx="8915400" cy="6589712"/>
          </a:xfrm>
          <a:prstGeom prst="rtTriangle">
            <a:avLst/>
          </a:prstGeom>
          <a:gradFill rotWithShape="0">
            <a:gsLst>
              <a:gs pos="0">
                <a:schemeClr val="bg1">
                  <a:gamma/>
                  <a:shade val="46275"/>
                  <a:invGamma/>
                </a:schemeClr>
              </a:gs>
              <a:gs pos="100000">
                <a:schemeClr val="bg1"/>
              </a:gs>
            </a:gsLst>
            <a:path path="shape">
              <a:fillToRect l="50000" t="50000" r="50000" b="50000"/>
            </a:path>
          </a:gradFill>
          <a:ln w="9525">
            <a:noFill/>
            <a:miter lim="800000"/>
            <a:headEnd/>
            <a:tailEnd/>
          </a:ln>
        </p:spPr>
        <p:txBody>
          <a:bodyPr wrap="none" anchor="ctr"/>
          <a:lstStyle/>
          <a:p>
            <a:endParaRPr lang="en-US" dirty="0"/>
          </a:p>
        </p:txBody>
      </p:sp>
      <p:sp>
        <p:nvSpPr>
          <p:cNvPr id="1077" name="Rectangle 53"/>
          <p:cNvSpPr>
            <a:spLocks noChangeArrowheads="1"/>
          </p:cNvSpPr>
          <p:nvPr/>
        </p:nvSpPr>
        <p:spPr bwMode="auto">
          <a:xfrm>
            <a:off x="5638800" y="5275263"/>
            <a:ext cx="3389313" cy="685800"/>
          </a:xfrm>
          <a:prstGeom prst="rect">
            <a:avLst/>
          </a:prstGeom>
          <a:gradFill rotWithShape="0">
            <a:gsLst>
              <a:gs pos="0">
                <a:schemeClr val="bg1">
                  <a:gamma/>
                  <a:shade val="46275"/>
                  <a:invGamma/>
                </a:schemeClr>
              </a:gs>
              <a:gs pos="50000">
                <a:schemeClr val="bg1">
                  <a:alpha val="50000"/>
                </a:schemeClr>
              </a:gs>
              <a:gs pos="100000">
                <a:schemeClr val="bg1">
                  <a:gamma/>
                  <a:shade val="46275"/>
                  <a:invGamma/>
                </a:schemeClr>
              </a:gs>
            </a:gsLst>
            <a:lin ang="0" scaled="1"/>
          </a:gradFill>
          <a:ln w="9525">
            <a:noFill/>
            <a:miter lim="800000"/>
            <a:headEnd/>
            <a:tailEnd/>
          </a:ln>
          <a:effectLst/>
        </p:spPr>
        <p:txBody>
          <a:bodyPr/>
          <a:lstStyle/>
          <a:p>
            <a:endParaRPr lang="en-US" dirty="0"/>
          </a:p>
        </p:txBody>
      </p:sp>
      <p:sp>
        <p:nvSpPr>
          <p:cNvPr id="1080" name="Rectangle 56"/>
          <p:cNvSpPr>
            <a:spLocks noChangeArrowheads="1"/>
          </p:cNvSpPr>
          <p:nvPr/>
        </p:nvSpPr>
        <p:spPr bwMode="auto">
          <a:xfrm>
            <a:off x="15875" y="1066800"/>
            <a:ext cx="9128125" cy="1320800"/>
          </a:xfrm>
          <a:prstGeom prst="rect">
            <a:avLst/>
          </a:prstGeom>
          <a:gradFill rotWithShape="0">
            <a:gsLst>
              <a:gs pos="0">
                <a:schemeClr val="bg1">
                  <a:gamma/>
                  <a:shade val="46275"/>
                  <a:invGamma/>
                </a:schemeClr>
              </a:gs>
              <a:gs pos="50000">
                <a:schemeClr val="bg1"/>
              </a:gs>
              <a:gs pos="100000">
                <a:schemeClr val="bg1">
                  <a:gamma/>
                  <a:shade val="46275"/>
                  <a:invGamma/>
                </a:schemeClr>
              </a:gs>
            </a:gsLst>
            <a:lin ang="0" scaled="1"/>
          </a:gradFill>
          <a:ln w="9525">
            <a:noFill/>
            <a:miter lim="800000"/>
            <a:headEnd/>
            <a:tailEnd/>
          </a:ln>
          <a:effectLst/>
        </p:spPr>
        <p:txBody>
          <a:bodyPr/>
          <a:lstStyle/>
          <a:p>
            <a:endParaRPr lang="en-US" dirty="0"/>
          </a:p>
        </p:txBody>
      </p:sp>
      <p:sp>
        <p:nvSpPr>
          <p:cNvPr id="1050" name="Rectangle 26"/>
          <p:cNvSpPr>
            <a:spLocks noGrp="1" noChangeArrowheads="1"/>
          </p:cNvSpPr>
          <p:nvPr>
            <p:ph type="title"/>
          </p:nvPr>
        </p:nvSpPr>
        <p:spPr bwMode="auto">
          <a:xfrm>
            <a:off x="390525" y="1081088"/>
            <a:ext cx="8421688" cy="1241425"/>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lvl="0"/>
            <a:r>
              <a:rPr lang="en-US" altLang="en-US" smtClean="0"/>
              <a:t>Click to edit Master title style</a:t>
            </a:r>
          </a:p>
        </p:txBody>
      </p:sp>
      <p:sp>
        <p:nvSpPr>
          <p:cNvPr id="1051" name="Rectangle 27"/>
          <p:cNvSpPr>
            <a:spLocks noGrp="1" noChangeArrowheads="1"/>
          </p:cNvSpPr>
          <p:nvPr>
            <p:ph type="body" idx="1"/>
          </p:nvPr>
        </p:nvSpPr>
        <p:spPr bwMode="auto">
          <a:xfrm>
            <a:off x="669925" y="2574925"/>
            <a:ext cx="4948238" cy="34163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60" name="Rectangle 36"/>
          <p:cNvSpPr>
            <a:spLocks noGrp="1" noChangeArrowheads="1"/>
          </p:cNvSpPr>
          <p:nvPr>
            <p:ph type="ftr" sz="quarter" idx="3"/>
          </p:nvPr>
        </p:nvSpPr>
        <p:spPr bwMode="auto">
          <a:xfrm>
            <a:off x="2568575" y="6119813"/>
            <a:ext cx="3908425" cy="476250"/>
          </a:xfrm>
          <a:prstGeom prst="rect">
            <a:avLst/>
          </a:prstGeom>
          <a:noFill/>
          <a:ln w="9525">
            <a:noFill/>
            <a:miter lim="800000"/>
            <a:headEnd/>
            <a:tailEnd/>
          </a:ln>
          <a:effectLst/>
        </p:spPr>
        <p:txBody>
          <a:bodyPr vert="horz" wrap="none" lIns="92075" tIns="46038" rIns="92075" bIns="46038" numCol="1" anchor="t" anchorCtr="0" compatLnSpc="1">
            <a:prstTxWarp prst="textNoShape">
              <a:avLst/>
            </a:prstTxWarp>
          </a:bodyPr>
          <a:lstStyle>
            <a:lvl1pPr algn="ctr">
              <a:defRPr sz="1400"/>
            </a:lvl1pPr>
          </a:lstStyle>
          <a:p>
            <a:endParaRPr lang="en-US" altLang="en-US" dirty="0"/>
          </a:p>
        </p:txBody>
      </p:sp>
      <p:sp>
        <p:nvSpPr>
          <p:cNvPr id="1076" name="Rectangle 52"/>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kumimoji="0" sz="1400">
                <a:latin typeface="Times New Roman" pitchFamily="18" charset="0"/>
              </a:defRPr>
            </a:lvl1pPr>
          </a:lstStyle>
          <a:p>
            <a:fld id="{355B668A-7F34-4B96-8971-07B1E38B2A2C}" type="slidenum">
              <a:rPr lang="en-US" altLang="en-US"/>
              <a:pPr/>
              <a:t>‹#›</a:t>
            </a:fld>
            <a:endParaRPr lang="en-US" altLang="en-US" dirty="0"/>
          </a:p>
        </p:txBody>
      </p:sp>
      <p:sp>
        <p:nvSpPr>
          <p:cNvPr id="1079" name="Arc 55"/>
          <p:cNvSpPr>
            <a:spLocks/>
          </p:cNvSpPr>
          <p:nvPr/>
        </p:nvSpPr>
        <p:spPr bwMode="auto">
          <a:xfrm flipH="1">
            <a:off x="5719763" y="3175"/>
            <a:ext cx="3429000" cy="6851650"/>
          </a:xfrm>
          <a:custGeom>
            <a:avLst/>
            <a:gdLst>
              <a:gd name="G0" fmla="+- 0 0 0"/>
              <a:gd name="G1" fmla="+- 21577 0 0"/>
              <a:gd name="G2" fmla="+- 21600 0 0"/>
              <a:gd name="T0" fmla="*/ 1003 w 21600"/>
              <a:gd name="T1" fmla="*/ 0 h 43161"/>
              <a:gd name="T2" fmla="*/ 820 w 21600"/>
              <a:gd name="T3" fmla="*/ 43161 h 43161"/>
              <a:gd name="T4" fmla="*/ 0 w 21600"/>
              <a:gd name="T5" fmla="*/ 21577 h 43161"/>
            </a:gdLst>
            <a:ahLst/>
            <a:cxnLst>
              <a:cxn ang="0">
                <a:pos x="T0" y="T1"/>
              </a:cxn>
              <a:cxn ang="0">
                <a:pos x="T2" y="T3"/>
              </a:cxn>
              <a:cxn ang="0">
                <a:pos x="T4" y="T5"/>
              </a:cxn>
            </a:cxnLst>
            <a:rect l="0" t="0" r="r" b="b"/>
            <a:pathLst>
              <a:path w="21600" h="43161" fill="none" extrusionOk="0">
                <a:moveTo>
                  <a:pt x="1002" y="0"/>
                </a:moveTo>
                <a:cubicBezTo>
                  <a:pt x="12529" y="536"/>
                  <a:pt x="21600" y="10037"/>
                  <a:pt x="21600" y="21577"/>
                </a:cubicBezTo>
                <a:cubicBezTo>
                  <a:pt x="21600" y="33187"/>
                  <a:pt x="12421" y="42720"/>
                  <a:pt x="820" y="43161"/>
                </a:cubicBezTo>
              </a:path>
              <a:path w="21600" h="43161" stroke="0" extrusionOk="0">
                <a:moveTo>
                  <a:pt x="1002" y="0"/>
                </a:moveTo>
                <a:cubicBezTo>
                  <a:pt x="12529" y="536"/>
                  <a:pt x="21600" y="10037"/>
                  <a:pt x="21600" y="21577"/>
                </a:cubicBezTo>
                <a:cubicBezTo>
                  <a:pt x="21600" y="33187"/>
                  <a:pt x="12421" y="42720"/>
                  <a:pt x="820" y="43161"/>
                </a:cubicBezTo>
                <a:lnTo>
                  <a:pt x="0" y="21577"/>
                </a:lnTo>
                <a:close/>
              </a:path>
            </a:pathLst>
          </a:custGeom>
          <a:noFill/>
          <a:ln w="9525">
            <a:solidFill>
              <a:schemeClr val="bg1"/>
            </a:solidFill>
            <a:round/>
            <a:headEnd/>
            <a:tailEnd/>
          </a:ln>
        </p:spPr>
        <p:txBody>
          <a:bodyPr wrap="none" anchor="ctr"/>
          <a:lstStyle/>
          <a:p>
            <a:endParaRPr lang="en-US" dirty="0"/>
          </a:p>
        </p:txBody>
      </p:sp>
      <p:sp>
        <p:nvSpPr>
          <p:cNvPr id="1092" name="Arc 68"/>
          <p:cNvSpPr>
            <a:spLocks/>
          </p:cNvSpPr>
          <p:nvPr/>
        </p:nvSpPr>
        <p:spPr bwMode="auto">
          <a:xfrm flipV="1">
            <a:off x="6932613" y="-838200"/>
            <a:ext cx="2211387" cy="2362200"/>
          </a:xfrm>
          <a:custGeom>
            <a:avLst/>
            <a:gdLst>
              <a:gd name="G0" fmla="+- 20223 0 0"/>
              <a:gd name="G1" fmla="+- 21599 0 0"/>
              <a:gd name="G2" fmla="+- 21600 0 0"/>
              <a:gd name="T0" fmla="*/ 0 w 20223"/>
              <a:gd name="T1" fmla="*/ 14009 h 21599"/>
              <a:gd name="T2" fmla="*/ 19986 w 20223"/>
              <a:gd name="T3" fmla="*/ 0 h 21599"/>
              <a:gd name="T4" fmla="*/ 20223 w 20223"/>
              <a:gd name="T5" fmla="*/ 21599 h 21599"/>
            </a:gdLst>
            <a:ahLst/>
            <a:cxnLst>
              <a:cxn ang="0">
                <a:pos x="T0" y="T1"/>
              </a:cxn>
              <a:cxn ang="0">
                <a:pos x="T2" y="T3"/>
              </a:cxn>
              <a:cxn ang="0">
                <a:pos x="T4" y="T5"/>
              </a:cxn>
            </a:cxnLst>
            <a:rect l="0" t="0" r="r" b="b"/>
            <a:pathLst>
              <a:path w="20223" h="21599" fill="none" extrusionOk="0">
                <a:moveTo>
                  <a:pt x="0" y="14009"/>
                </a:moveTo>
                <a:cubicBezTo>
                  <a:pt x="3132" y="5662"/>
                  <a:pt x="11071" y="98"/>
                  <a:pt x="19986" y="0"/>
                </a:cubicBezTo>
              </a:path>
              <a:path w="20223" h="21599" stroke="0" extrusionOk="0">
                <a:moveTo>
                  <a:pt x="0" y="14009"/>
                </a:moveTo>
                <a:cubicBezTo>
                  <a:pt x="3132" y="5662"/>
                  <a:pt x="11071" y="98"/>
                  <a:pt x="19986" y="0"/>
                </a:cubicBezTo>
                <a:lnTo>
                  <a:pt x="20223" y="21599"/>
                </a:lnTo>
                <a:close/>
              </a:path>
            </a:pathLst>
          </a:custGeom>
          <a:noFill/>
          <a:ln w="9525">
            <a:solidFill>
              <a:schemeClr val="bg1"/>
            </a:solidFill>
            <a:round/>
            <a:headEnd/>
            <a:tailEnd/>
          </a:ln>
        </p:spPr>
        <p:txBody>
          <a:bodyPr wrap="none" anchor="ctr"/>
          <a:lstStyle/>
          <a:p>
            <a:endParaRPr lang="en-US" dirty="0"/>
          </a:p>
        </p:txBody>
      </p:sp>
      <p:sp>
        <p:nvSpPr>
          <p:cNvPr id="1093" name="Line 69"/>
          <p:cNvSpPr>
            <a:spLocks noChangeShapeType="1"/>
          </p:cNvSpPr>
          <p:nvPr/>
        </p:nvSpPr>
        <p:spPr bwMode="auto">
          <a:xfrm rot="2975352" flipH="1">
            <a:off x="6092825" y="1331913"/>
            <a:ext cx="3608388" cy="30162"/>
          </a:xfrm>
          <a:prstGeom prst="line">
            <a:avLst/>
          </a:prstGeom>
          <a:noFill/>
          <a:ln w="9525">
            <a:solidFill>
              <a:schemeClr val="bg1"/>
            </a:solidFill>
            <a:round/>
            <a:headEnd/>
            <a:tailEnd/>
          </a:ln>
        </p:spPr>
        <p:txBody>
          <a:bodyPr wrap="none" anchor="ctr"/>
          <a:lstStyle/>
          <a:p>
            <a:endParaRPr lang="en-US" dirty="0"/>
          </a:p>
        </p:txBody>
      </p:sp>
      <p:sp>
        <p:nvSpPr>
          <p:cNvPr id="1094" name="Line 70"/>
          <p:cNvSpPr>
            <a:spLocks noChangeShapeType="1"/>
          </p:cNvSpPr>
          <p:nvPr/>
        </p:nvSpPr>
        <p:spPr bwMode="auto">
          <a:xfrm>
            <a:off x="7243763" y="-12700"/>
            <a:ext cx="1587" cy="6811963"/>
          </a:xfrm>
          <a:prstGeom prst="line">
            <a:avLst/>
          </a:prstGeom>
          <a:noFill/>
          <a:ln w="9525">
            <a:solidFill>
              <a:schemeClr val="bg1"/>
            </a:solidFill>
            <a:round/>
            <a:headEnd/>
            <a:tailEnd/>
          </a:ln>
        </p:spPr>
        <p:txBody>
          <a:bodyPr wrap="none" anchor="ctr"/>
          <a:lstStyle/>
          <a:p>
            <a:endParaRPr lang="en-US" dirty="0"/>
          </a:p>
        </p:txBody>
      </p:sp>
      <p:sp>
        <p:nvSpPr>
          <p:cNvPr id="1095" name="Line 71"/>
          <p:cNvSpPr>
            <a:spLocks noChangeShapeType="1"/>
          </p:cNvSpPr>
          <p:nvPr/>
        </p:nvSpPr>
        <p:spPr bwMode="auto">
          <a:xfrm>
            <a:off x="0" y="596900"/>
            <a:ext cx="9144000" cy="0"/>
          </a:xfrm>
          <a:prstGeom prst="line">
            <a:avLst/>
          </a:prstGeom>
          <a:noFill/>
          <a:ln w="9525">
            <a:solidFill>
              <a:schemeClr val="bg1"/>
            </a:solidFill>
            <a:round/>
            <a:headEnd/>
            <a:tailEnd/>
          </a:ln>
        </p:spPr>
        <p:txBody>
          <a:bodyPr wrap="none" anchor="ctr"/>
          <a:lstStyle/>
          <a:p>
            <a:endParaRPr lang="en-US" dirty="0"/>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thruBlk="1"/>
  </p:transition>
  <p:txStyles>
    <p:titleStyle>
      <a:lvl1pPr algn="l" rtl="0" eaLnBrk="0" fontAlgn="base" hangingPunct="0">
        <a:lnSpc>
          <a:spcPct val="85000"/>
        </a:lnSpc>
        <a:spcBef>
          <a:spcPct val="0"/>
        </a:spcBef>
        <a:spcAft>
          <a:spcPct val="0"/>
        </a:spcAft>
        <a:defRPr kumimoji="1" sz="4000">
          <a:solidFill>
            <a:schemeClr val="tx1"/>
          </a:solidFill>
          <a:latin typeface="+mj-lt"/>
          <a:ea typeface="+mj-ea"/>
          <a:cs typeface="+mj-cs"/>
        </a:defRPr>
      </a:lvl1pPr>
      <a:lvl2pPr algn="l" rtl="0" eaLnBrk="0" fontAlgn="base" hangingPunct="0">
        <a:lnSpc>
          <a:spcPct val="85000"/>
        </a:lnSpc>
        <a:spcBef>
          <a:spcPct val="0"/>
        </a:spcBef>
        <a:spcAft>
          <a:spcPct val="0"/>
        </a:spcAft>
        <a:defRPr kumimoji="1" sz="4000">
          <a:solidFill>
            <a:schemeClr val="tx1"/>
          </a:solidFill>
          <a:latin typeface="Helvetica" charset="0"/>
        </a:defRPr>
      </a:lvl2pPr>
      <a:lvl3pPr algn="l" rtl="0" eaLnBrk="0" fontAlgn="base" hangingPunct="0">
        <a:lnSpc>
          <a:spcPct val="85000"/>
        </a:lnSpc>
        <a:spcBef>
          <a:spcPct val="0"/>
        </a:spcBef>
        <a:spcAft>
          <a:spcPct val="0"/>
        </a:spcAft>
        <a:defRPr kumimoji="1" sz="4000">
          <a:solidFill>
            <a:schemeClr val="tx1"/>
          </a:solidFill>
          <a:latin typeface="Helvetica" charset="0"/>
        </a:defRPr>
      </a:lvl3pPr>
      <a:lvl4pPr algn="l" rtl="0" eaLnBrk="0" fontAlgn="base" hangingPunct="0">
        <a:lnSpc>
          <a:spcPct val="85000"/>
        </a:lnSpc>
        <a:spcBef>
          <a:spcPct val="0"/>
        </a:spcBef>
        <a:spcAft>
          <a:spcPct val="0"/>
        </a:spcAft>
        <a:defRPr kumimoji="1" sz="4000">
          <a:solidFill>
            <a:schemeClr val="tx1"/>
          </a:solidFill>
          <a:latin typeface="Helvetica" charset="0"/>
        </a:defRPr>
      </a:lvl4pPr>
      <a:lvl5pPr algn="l" rtl="0" eaLnBrk="0" fontAlgn="base" hangingPunct="0">
        <a:lnSpc>
          <a:spcPct val="85000"/>
        </a:lnSpc>
        <a:spcBef>
          <a:spcPct val="0"/>
        </a:spcBef>
        <a:spcAft>
          <a:spcPct val="0"/>
        </a:spcAft>
        <a:defRPr kumimoji="1" sz="4000">
          <a:solidFill>
            <a:schemeClr val="tx1"/>
          </a:solidFill>
          <a:latin typeface="Helvetica" charset="0"/>
        </a:defRPr>
      </a:lvl5pPr>
      <a:lvl6pPr marL="457200" algn="l" rtl="0" eaLnBrk="0" fontAlgn="base" hangingPunct="0">
        <a:lnSpc>
          <a:spcPct val="85000"/>
        </a:lnSpc>
        <a:spcBef>
          <a:spcPct val="0"/>
        </a:spcBef>
        <a:spcAft>
          <a:spcPct val="0"/>
        </a:spcAft>
        <a:defRPr kumimoji="1" sz="4000">
          <a:solidFill>
            <a:schemeClr val="tx1"/>
          </a:solidFill>
          <a:latin typeface="Helvetica" charset="0"/>
        </a:defRPr>
      </a:lvl6pPr>
      <a:lvl7pPr marL="914400" algn="l" rtl="0" eaLnBrk="0" fontAlgn="base" hangingPunct="0">
        <a:lnSpc>
          <a:spcPct val="85000"/>
        </a:lnSpc>
        <a:spcBef>
          <a:spcPct val="0"/>
        </a:spcBef>
        <a:spcAft>
          <a:spcPct val="0"/>
        </a:spcAft>
        <a:defRPr kumimoji="1" sz="4000">
          <a:solidFill>
            <a:schemeClr val="tx1"/>
          </a:solidFill>
          <a:latin typeface="Helvetica" charset="0"/>
        </a:defRPr>
      </a:lvl7pPr>
      <a:lvl8pPr marL="1371600" algn="l" rtl="0" eaLnBrk="0" fontAlgn="base" hangingPunct="0">
        <a:lnSpc>
          <a:spcPct val="85000"/>
        </a:lnSpc>
        <a:spcBef>
          <a:spcPct val="0"/>
        </a:spcBef>
        <a:spcAft>
          <a:spcPct val="0"/>
        </a:spcAft>
        <a:defRPr kumimoji="1" sz="4000">
          <a:solidFill>
            <a:schemeClr val="tx1"/>
          </a:solidFill>
          <a:latin typeface="Helvetica" charset="0"/>
        </a:defRPr>
      </a:lvl8pPr>
      <a:lvl9pPr marL="1828800" algn="l" rtl="0" eaLnBrk="0" fontAlgn="base" hangingPunct="0">
        <a:lnSpc>
          <a:spcPct val="85000"/>
        </a:lnSpc>
        <a:spcBef>
          <a:spcPct val="0"/>
        </a:spcBef>
        <a:spcAft>
          <a:spcPct val="0"/>
        </a:spcAft>
        <a:defRPr kumimoji="1" sz="4000">
          <a:solidFill>
            <a:schemeClr val="tx1"/>
          </a:solidFill>
          <a:latin typeface="Helvetica" charset="0"/>
        </a:defRPr>
      </a:lvl9pPr>
    </p:titleStyle>
    <p:bodyStyle>
      <a:lvl1pPr marL="342900" indent="-342900" algn="l" rtl="0" eaLnBrk="0" fontAlgn="base" hangingPunct="0">
        <a:spcBef>
          <a:spcPct val="20000"/>
        </a:spcBef>
        <a:spcAft>
          <a:spcPct val="0"/>
        </a:spcAft>
        <a:buClr>
          <a:schemeClr val="hlink"/>
        </a:buClr>
        <a:buSzPct val="70000"/>
        <a:buFont typeface="Wingdings" charset="2"/>
        <a:buChar char="u"/>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70000"/>
        <a:buFont typeface="Monotype Sorts" charset="2"/>
        <a:buChar char="u"/>
        <a:defRPr kumimoji="1" sz="2400">
          <a:solidFill>
            <a:schemeClr val="tx1"/>
          </a:solidFill>
          <a:latin typeface="+mn-lt"/>
        </a:defRPr>
      </a:lvl2pPr>
      <a:lvl3pPr marL="1143000" indent="-228600" algn="l" rtl="0" eaLnBrk="0" fontAlgn="base" hangingPunct="0">
        <a:spcBef>
          <a:spcPct val="20000"/>
        </a:spcBef>
        <a:spcAft>
          <a:spcPct val="0"/>
        </a:spcAft>
        <a:buClr>
          <a:schemeClr val="hlink"/>
        </a:buClr>
        <a:buSzPct val="70000"/>
        <a:buFont typeface="Wingdings" charset="2"/>
        <a:buChar char="u"/>
        <a:defRPr kumimoji="1" sz="2000">
          <a:solidFill>
            <a:schemeClr val="tx1"/>
          </a:solidFill>
          <a:latin typeface="+mn-lt"/>
        </a:defRPr>
      </a:lvl3pPr>
      <a:lvl4pPr marL="1600200" indent="-228600" algn="l" rtl="0" eaLnBrk="0" fontAlgn="base" hangingPunct="0">
        <a:spcBef>
          <a:spcPct val="20000"/>
        </a:spcBef>
        <a:spcAft>
          <a:spcPct val="0"/>
        </a:spcAft>
        <a:buClr>
          <a:schemeClr val="hlink"/>
        </a:buClr>
        <a:buSzPct val="70000"/>
        <a:buFont typeface="Wingdings" charset="2"/>
        <a:buChar char="u"/>
        <a:defRPr kumimoji="1" sz="2000">
          <a:solidFill>
            <a:schemeClr val="tx1"/>
          </a:solidFill>
          <a:latin typeface="+mn-lt"/>
        </a:defRPr>
      </a:lvl4pPr>
      <a:lvl5pPr marL="2057400" indent="-228600" algn="l" rtl="0" eaLnBrk="0" fontAlgn="base" hangingPunct="0">
        <a:spcBef>
          <a:spcPct val="20000"/>
        </a:spcBef>
        <a:spcAft>
          <a:spcPct val="0"/>
        </a:spcAft>
        <a:buClr>
          <a:schemeClr val="hlink"/>
        </a:buClr>
        <a:buSzPct val="70000"/>
        <a:buFont typeface="Wingdings" charset="2"/>
        <a:buChar char="u"/>
        <a:defRPr kumimoji="1">
          <a:solidFill>
            <a:schemeClr val="tx1"/>
          </a:solidFill>
          <a:latin typeface="+mn-lt"/>
        </a:defRPr>
      </a:lvl5pPr>
      <a:lvl6pPr marL="2514600" indent="-228600" algn="l" rtl="0" eaLnBrk="0" fontAlgn="base" hangingPunct="0">
        <a:spcBef>
          <a:spcPct val="20000"/>
        </a:spcBef>
        <a:spcAft>
          <a:spcPct val="0"/>
        </a:spcAft>
        <a:buClr>
          <a:schemeClr val="hlink"/>
        </a:buClr>
        <a:buSzPct val="70000"/>
        <a:buFont typeface="Wingdings" charset="2"/>
        <a:buChar char="u"/>
        <a:defRPr kumimoji="1">
          <a:solidFill>
            <a:schemeClr val="tx1"/>
          </a:solidFill>
          <a:latin typeface="+mn-lt"/>
        </a:defRPr>
      </a:lvl6pPr>
      <a:lvl7pPr marL="2971800" indent="-228600" algn="l" rtl="0" eaLnBrk="0" fontAlgn="base" hangingPunct="0">
        <a:spcBef>
          <a:spcPct val="20000"/>
        </a:spcBef>
        <a:spcAft>
          <a:spcPct val="0"/>
        </a:spcAft>
        <a:buClr>
          <a:schemeClr val="hlink"/>
        </a:buClr>
        <a:buSzPct val="70000"/>
        <a:buFont typeface="Wingdings" charset="2"/>
        <a:buChar char="u"/>
        <a:defRPr kumimoji="1">
          <a:solidFill>
            <a:schemeClr val="tx1"/>
          </a:solidFill>
          <a:latin typeface="+mn-lt"/>
        </a:defRPr>
      </a:lvl7pPr>
      <a:lvl8pPr marL="3429000" indent="-228600" algn="l" rtl="0" eaLnBrk="0" fontAlgn="base" hangingPunct="0">
        <a:spcBef>
          <a:spcPct val="20000"/>
        </a:spcBef>
        <a:spcAft>
          <a:spcPct val="0"/>
        </a:spcAft>
        <a:buClr>
          <a:schemeClr val="hlink"/>
        </a:buClr>
        <a:buSzPct val="70000"/>
        <a:buFont typeface="Wingdings" charset="2"/>
        <a:buChar char="u"/>
        <a:defRPr kumimoji="1">
          <a:solidFill>
            <a:schemeClr val="tx1"/>
          </a:solidFill>
          <a:latin typeface="+mn-lt"/>
        </a:defRPr>
      </a:lvl8pPr>
      <a:lvl9pPr marL="3886200" indent="-228600" algn="l" rtl="0" eaLnBrk="0" fontAlgn="base" hangingPunct="0">
        <a:spcBef>
          <a:spcPct val="20000"/>
        </a:spcBef>
        <a:spcAft>
          <a:spcPct val="0"/>
        </a:spcAft>
        <a:buClr>
          <a:schemeClr val="hlink"/>
        </a:buClr>
        <a:buSzPct val="70000"/>
        <a:buFont typeface="Wingdings" charset="2"/>
        <a:buChar char="u"/>
        <a:defRPr kumimoji="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http://davegranlund.com/cartoons/2008/12/17/madoffs-50-billion-sca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gif"/><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7.gif"/><Relationship Id="rId5" Type="http://schemas.openxmlformats.org/officeDocument/2006/relationships/image" Target="../media/image6.gif"/><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TextBox 6"/>
          <p:cNvSpPr txBox="1"/>
          <p:nvPr/>
        </p:nvSpPr>
        <p:spPr>
          <a:xfrm>
            <a:off x="685800" y="1295400"/>
            <a:ext cx="7924800" cy="830997"/>
          </a:xfrm>
          <a:prstGeom prst="rect">
            <a:avLst/>
          </a:prstGeom>
          <a:noFill/>
        </p:spPr>
        <p:txBody>
          <a:bodyPr wrap="square" rtlCol="0">
            <a:spAutoFit/>
          </a:bodyPr>
          <a:lstStyle/>
          <a:p>
            <a:pPr algn="ctr"/>
            <a:r>
              <a:rPr lang="en-US" sz="4800" b="1" dirty="0" smtClean="0">
                <a:solidFill>
                  <a:srgbClr val="FFC000"/>
                </a:solidFill>
                <a:latin typeface="+mn-lt"/>
              </a:rPr>
              <a:t>Identity Management</a:t>
            </a:r>
            <a:endParaRPr lang="en-US" sz="4800" b="1" dirty="0">
              <a:solidFill>
                <a:srgbClr val="FFC000"/>
              </a:solidFill>
              <a:latin typeface="+mn-lt"/>
            </a:endParaRPr>
          </a:p>
        </p:txBody>
      </p:sp>
      <p:sp>
        <p:nvSpPr>
          <p:cNvPr id="3" name="Rectangle 1027"/>
          <p:cNvSpPr txBox="1">
            <a:spLocks noChangeArrowheads="1"/>
          </p:cNvSpPr>
          <p:nvPr/>
        </p:nvSpPr>
        <p:spPr bwMode="auto">
          <a:xfrm>
            <a:off x="914400" y="2971800"/>
            <a:ext cx="76200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0" marR="0" lvl="0" indent="0" algn="l" defTabSz="914400" rtl="0" eaLnBrk="1" fontAlgn="base" latinLnBrk="0" hangingPunct="1">
              <a:lnSpc>
                <a:spcPct val="85000"/>
              </a:lnSpc>
              <a:spcBef>
                <a:spcPct val="20000"/>
              </a:spcBef>
              <a:spcAft>
                <a:spcPct val="0"/>
              </a:spcAft>
              <a:buClr>
                <a:schemeClr val="hlink"/>
              </a:buClr>
              <a:buSzPct val="70000"/>
              <a:tabLst/>
              <a:defRPr/>
            </a:pPr>
            <a:r>
              <a:rPr lang="en-US" sz="2800" kern="0" dirty="0" smtClean="0">
                <a:latin typeface="+mn-lt"/>
              </a:rPr>
              <a:t>An Auditor’s Perspective  </a:t>
            </a:r>
          </a:p>
          <a:p>
            <a:pPr marL="0" marR="0" lvl="0" indent="0" algn="l" defTabSz="914400" rtl="0" eaLnBrk="1" fontAlgn="base" latinLnBrk="0" hangingPunct="1">
              <a:lnSpc>
                <a:spcPct val="85000"/>
              </a:lnSpc>
              <a:spcBef>
                <a:spcPct val="20000"/>
              </a:spcBef>
              <a:spcAft>
                <a:spcPct val="0"/>
              </a:spcAft>
              <a:buClr>
                <a:schemeClr val="hlink"/>
              </a:buClr>
              <a:buSzPct val="70000"/>
              <a:tabLst/>
              <a:defRPr/>
            </a:pPr>
            <a:endParaRPr lang="en-US" sz="2800" kern="0" dirty="0" smtClean="0">
              <a:latin typeface="+mn-lt"/>
            </a:endParaRPr>
          </a:p>
          <a:p>
            <a:pPr marL="0" marR="0" lvl="0" indent="0" algn="l" defTabSz="914400" rtl="0" eaLnBrk="1" fontAlgn="base" latinLnBrk="0" hangingPunct="1">
              <a:lnSpc>
                <a:spcPct val="85000"/>
              </a:lnSpc>
              <a:spcBef>
                <a:spcPct val="20000"/>
              </a:spcBef>
              <a:spcAft>
                <a:spcPct val="0"/>
              </a:spcAft>
              <a:buClr>
                <a:schemeClr val="hlink"/>
              </a:buClr>
              <a:buSzPct val="70000"/>
              <a:tabLst/>
              <a:defRPr/>
            </a:pPr>
            <a:r>
              <a:rPr lang="en-US" sz="2800" kern="0" dirty="0" smtClean="0">
                <a:latin typeface="+mn-lt"/>
              </a:rPr>
              <a:t>Influenced By Some Really Talented IT Staff From the University of Minnesota and Others In Higher Ed</a:t>
            </a:r>
            <a:endParaRPr kumimoji="1" lang="en-US" sz="28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0"/>
            <a:ext cx="8421688" cy="1066800"/>
          </a:xfrm>
        </p:spPr>
        <p:txBody>
          <a:bodyPr/>
          <a:lstStyle/>
          <a:p>
            <a:pPr marL="693738" indent="-236538" eaLnBrk="1" hangingPunct="1">
              <a:defRPr/>
            </a:pPr>
            <a:r>
              <a:rPr lang="en-US" dirty="0" smtClean="0">
                <a:solidFill>
                  <a:srgbClr val="FFC000"/>
                </a:solidFill>
                <a:latin typeface="Arial" pitchFamily="34" charset="0"/>
              </a:rPr>
              <a:t>  </a:t>
            </a:r>
            <a:r>
              <a:rPr lang="en-US" sz="2800" b="1" dirty="0" smtClean="0">
                <a:solidFill>
                  <a:srgbClr val="FFC000"/>
                </a:solidFill>
                <a:latin typeface="Arial" pitchFamily="34" charset="0"/>
              </a:rPr>
              <a:t>Shifting Gears- One auditors perceptions about Identity Management</a:t>
            </a:r>
          </a:p>
        </p:txBody>
      </p:sp>
      <p:sp>
        <p:nvSpPr>
          <p:cNvPr id="3" name="Content Placeholder 2"/>
          <p:cNvSpPr>
            <a:spLocks noGrp="1"/>
          </p:cNvSpPr>
          <p:nvPr>
            <p:ph idx="1"/>
          </p:nvPr>
        </p:nvSpPr>
        <p:spPr>
          <a:xfrm>
            <a:off x="0" y="1143000"/>
            <a:ext cx="7543800" cy="4114800"/>
          </a:xfrm>
        </p:spPr>
        <p:txBody>
          <a:bodyPr/>
          <a:lstStyle/>
          <a:p>
            <a:pPr>
              <a:buNone/>
            </a:pPr>
            <a:endParaRPr lang="en-US" sz="3200" dirty="0" smtClean="0"/>
          </a:p>
          <a:p>
            <a:pPr algn="ctr">
              <a:buNone/>
            </a:pPr>
            <a:r>
              <a:rPr lang="en-US" sz="2800" dirty="0" smtClean="0"/>
              <a:t>Trust and Identity Management</a:t>
            </a:r>
          </a:p>
          <a:p>
            <a:pPr algn="ctr">
              <a:buNone/>
            </a:pPr>
            <a:r>
              <a:rPr lang="en-US" sz="2800" dirty="0" smtClean="0"/>
              <a:t> Are Very Closely Linked</a:t>
            </a:r>
          </a:p>
          <a:p>
            <a:pPr marL="693738" indent="-236538" eaLnBrk="1" hangingPunct="1">
              <a:buNone/>
              <a:defRPr/>
            </a:pPr>
            <a:endParaRPr lang="en-US"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152400"/>
            <a:ext cx="8421688" cy="609600"/>
          </a:xfrm>
        </p:spPr>
        <p:txBody>
          <a:bodyPr/>
          <a:lstStyle/>
          <a:p>
            <a:r>
              <a:rPr lang="en-US" sz="2800" dirty="0" smtClean="0">
                <a:solidFill>
                  <a:srgbClr val="FFC000"/>
                </a:solidFill>
                <a:latin typeface="+mn-lt"/>
              </a:rPr>
              <a:t>The Speed of Trust  By Stephen Covey</a:t>
            </a:r>
            <a:endParaRPr lang="en-US" sz="2800" dirty="0">
              <a:solidFill>
                <a:srgbClr val="FFC000"/>
              </a:solidFill>
              <a:latin typeface="+mn-lt"/>
            </a:endParaRPr>
          </a:p>
        </p:txBody>
      </p:sp>
      <p:sp>
        <p:nvSpPr>
          <p:cNvPr id="3" name="Content Placeholder 2"/>
          <p:cNvSpPr>
            <a:spLocks noGrp="1"/>
          </p:cNvSpPr>
          <p:nvPr>
            <p:ph idx="1"/>
          </p:nvPr>
        </p:nvSpPr>
        <p:spPr>
          <a:xfrm>
            <a:off x="0" y="457200"/>
            <a:ext cx="7772400" cy="2895600"/>
          </a:xfrm>
        </p:spPr>
        <p:txBody>
          <a:bodyPr/>
          <a:lstStyle/>
          <a:p>
            <a:pPr>
              <a:buNone/>
            </a:pPr>
            <a:endParaRPr lang="en-US" sz="3200" dirty="0" smtClean="0"/>
          </a:p>
          <a:p>
            <a:pPr algn="ctr">
              <a:buNone/>
            </a:pPr>
            <a:r>
              <a:rPr lang="en-US" sz="2800" dirty="0" smtClean="0"/>
              <a:t>Nothing is as fast as the speed of trust.</a:t>
            </a:r>
          </a:p>
          <a:p>
            <a:pPr marL="693738" indent="-236538" eaLnBrk="1" hangingPunct="1">
              <a:buNone/>
              <a:defRPr/>
            </a:pPr>
            <a:endParaRPr lang="en-US" sz="2800" dirty="0" smtClean="0"/>
          </a:p>
          <a:p>
            <a:pPr marL="693738" indent="-236538" algn="ctr" eaLnBrk="1" hangingPunct="1">
              <a:buNone/>
              <a:defRPr/>
            </a:pPr>
            <a:r>
              <a:rPr lang="en-US" sz="2800" dirty="0" smtClean="0"/>
              <a:t>Trust impacts us 24/7, 365 days a year.</a:t>
            </a:r>
          </a:p>
          <a:p>
            <a:pPr marL="693738" indent="-236538" algn="ctr" eaLnBrk="1" hangingPunct="1">
              <a:buNone/>
              <a:defRPr/>
            </a:pPr>
            <a:endParaRPr lang="en-US" sz="2800" dirty="0" smtClean="0"/>
          </a:p>
          <a:p>
            <a:pPr marL="693738" indent="-236538" algn="ctr" eaLnBrk="1" hangingPunct="1">
              <a:buNone/>
              <a:defRPr/>
            </a:pPr>
            <a:r>
              <a:rPr lang="en-US" sz="2800" dirty="0" smtClean="0"/>
              <a:t>Trust lost is hard to regain.</a:t>
            </a:r>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152400"/>
            <a:ext cx="8421688" cy="1066800"/>
          </a:xfrm>
        </p:spPr>
        <p:txBody>
          <a:bodyPr/>
          <a:lstStyle/>
          <a:p>
            <a:r>
              <a:rPr lang="en-US" sz="2800" dirty="0" smtClean="0">
                <a:solidFill>
                  <a:srgbClr val="FFC000"/>
                </a:solidFill>
                <a:latin typeface="Arial" pitchFamily="34" charset="0"/>
                <a:cs typeface="Arial" pitchFamily="34" charset="0"/>
              </a:rPr>
              <a:t>We need to find ways to trust more </a:t>
            </a:r>
            <a:br>
              <a:rPr lang="en-US" sz="2800" dirty="0" smtClean="0">
                <a:solidFill>
                  <a:srgbClr val="FFC000"/>
                </a:solidFill>
                <a:latin typeface="Arial" pitchFamily="34" charset="0"/>
                <a:cs typeface="Arial" pitchFamily="34" charset="0"/>
              </a:rPr>
            </a:br>
            <a:r>
              <a:rPr lang="en-US" sz="2800" dirty="0" smtClean="0">
                <a:solidFill>
                  <a:srgbClr val="FFC000"/>
                </a:solidFill>
                <a:latin typeface="Arial" pitchFamily="34" charset="0"/>
                <a:cs typeface="Arial" pitchFamily="34" charset="0"/>
              </a:rPr>
              <a:t>if we are going to cut costs</a:t>
            </a:r>
            <a:r>
              <a:rPr lang="en-US" sz="2800" dirty="0" smtClean="0">
                <a:latin typeface="Arial" pitchFamily="34" charset="0"/>
                <a:cs typeface="Arial" pitchFamily="34" charset="0"/>
              </a:rPr>
              <a:t/>
            </a:r>
            <a:br>
              <a:rPr lang="en-US" sz="2800" dirty="0" smtClean="0">
                <a:latin typeface="Arial" pitchFamily="34" charset="0"/>
                <a:cs typeface="Arial" pitchFamily="34" charset="0"/>
              </a:rPr>
            </a:br>
            <a:endParaRPr lang="en-US" sz="2800" dirty="0">
              <a:solidFill>
                <a:srgbClr val="FFC000"/>
              </a:solidFill>
              <a:latin typeface="Arial" pitchFamily="34" charset="0"/>
              <a:cs typeface="Arial" pitchFamily="34" charset="0"/>
            </a:endParaRPr>
          </a:p>
        </p:txBody>
      </p:sp>
      <p:sp>
        <p:nvSpPr>
          <p:cNvPr id="3" name="Content Placeholder 2"/>
          <p:cNvSpPr>
            <a:spLocks noGrp="1"/>
          </p:cNvSpPr>
          <p:nvPr>
            <p:ph idx="1"/>
          </p:nvPr>
        </p:nvSpPr>
        <p:spPr>
          <a:xfrm>
            <a:off x="304800" y="228600"/>
            <a:ext cx="7772400" cy="4114800"/>
          </a:xfrm>
        </p:spPr>
        <p:txBody>
          <a:bodyPr/>
          <a:lstStyle/>
          <a:p>
            <a:pPr>
              <a:buNone/>
            </a:pPr>
            <a:endParaRPr lang="en-US" sz="3200" dirty="0" smtClean="0"/>
          </a:p>
          <a:p>
            <a:pPr algn="ctr">
              <a:buNone/>
            </a:pPr>
            <a:r>
              <a:rPr lang="en-US" sz="2800" dirty="0" smtClean="0"/>
              <a:t>Covey suggests</a:t>
            </a:r>
          </a:p>
          <a:p>
            <a:pPr marL="693738" indent="-236538" algn="ctr" eaLnBrk="1" hangingPunct="1">
              <a:buNone/>
              <a:defRPr/>
            </a:pPr>
            <a:endParaRPr lang="en-US" sz="2800" dirty="0" smtClean="0"/>
          </a:p>
          <a:p>
            <a:pPr marL="693738" indent="-236538" algn="ctr" eaLnBrk="1" hangingPunct="1">
              <a:buNone/>
              <a:defRPr/>
            </a:pPr>
            <a:r>
              <a:rPr lang="en-US" sz="2800" dirty="0" smtClean="0"/>
              <a:t>Trust        = Cost        +  Speed</a:t>
            </a:r>
            <a:endParaRPr lang="en-US" sz="28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7" name="Down Arrow 6"/>
          <p:cNvSpPr/>
          <p:nvPr/>
        </p:nvSpPr>
        <p:spPr bwMode="auto">
          <a:xfrm>
            <a:off x="4800600" y="19050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9" name="Down Arrow 8"/>
          <p:cNvSpPr/>
          <p:nvPr/>
        </p:nvSpPr>
        <p:spPr bwMode="auto">
          <a:xfrm rot="10800000">
            <a:off x="6934200" y="18288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0" name="Down Arrow 9"/>
          <p:cNvSpPr/>
          <p:nvPr/>
        </p:nvSpPr>
        <p:spPr bwMode="auto">
          <a:xfrm rot="10800000">
            <a:off x="2971800" y="18288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0"/>
            <a:ext cx="8421688" cy="838200"/>
          </a:xfrm>
        </p:spPr>
        <p:txBody>
          <a:bodyPr/>
          <a:lstStyle/>
          <a:p>
            <a:r>
              <a:rPr lang="en-US" sz="2800" dirty="0" smtClean="0">
                <a:solidFill>
                  <a:srgbClr val="FFC000"/>
                </a:solidFill>
                <a:latin typeface="+mn-lt"/>
              </a:rPr>
              <a:t>We need to find ways to trust more but </a:t>
            </a:r>
            <a:br>
              <a:rPr lang="en-US" sz="2800" dirty="0" smtClean="0">
                <a:solidFill>
                  <a:srgbClr val="FFC000"/>
                </a:solidFill>
                <a:latin typeface="+mn-lt"/>
              </a:rPr>
            </a:br>
            <a:r>
              <a:rPr lang="en-US" sz="2800" dirty="0" smtClean="0">
                <a:solidFill>
                  <a:srgbClr val="FFC000"/>
                </a:solidFill>
                <a:latin typeface="+mn-lt"/>
              </a:rPr>
              <a:t>that does not mean blind faith </a:t>
            </a:r>
            <a:endParaRPr lang="en-US" sz="2800" dirty="0">
              <a:solidFill>
                <a:srgbClr val="FFC000"/>
              </a:solidFill>
              <a:latin typeface="+mn-lt"/>
            </a:endParaRPr>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pic>
        <p:nvPicPr>
          <p:cNvPr id="61446" name="Picture 6" descr="Madoff's $50 Billion scam">
            <a:hlinkClick r:id="rId4"/>
          </p:cNvPr>
          <p:cNvPicPr>
            <a:picLocks noChangeAspect="1" noChangeArrowheads="1"/>
          </p:cNvPicPr>
          <p:nvPr/>
        </p:nvPicPr>
        <p:blipFill>
          <a:blip r:embed="rId5"/>
          <a:srcRect/>
          <a:stretch>
            <a:fillRect/>
          </a:stretch>
        </p:blipFill>
        <p:spPr bwMode="auto">
          <a:xfrm>
            <a:off x="1143000" y="914400"/>
            <a:ext cx="6894871" cy="5343526"/>
          </a:xfrm>
          <a:prstGeom prst="rect">
            <a:avLst/>
          </a:prstGeom>
          <a:noFill/>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400" y="0"/>
            <a:ext cx="8421688" cy="1066800"/>
          </a:xfrm>
        </p:spPr>
        <p:txBody>
          <a:bodyPr/>
          <a:lstStyle/>
          <a:p>
            <a:r>
              <a:rPr lang="en-US" sz="2800" dirty="0" smtClean="0">
                <a:solidFill>
                  <a:srgbClr val="FFC000"/>
                </a:solidFill>
                <a:latin typeface="Arial" pitchFamily="34" charset="0"/>
                <a:cs typeface="Arial" pitchFamily="34" charset="0"/>
              </a:rPr>
              <a:t>Covey suggests there are</a:t>
            </a:r>
            <a:r>
              <a:rPr lang="en-US" dirty="0" smtClean="0">
                <a:solidFill>
                  <a:srgbClr val="FFC000"/>
                </a:solidFill>
                <a:latin typeface="Arial" pitchFamily="34" charset="0"/>
                <a:cs typeface="Arial" pitchFamily="34" charset="0"/>
              </a:rPr>
              <a:t/>
            </a:r>
            <a:br>
              <a:rPr lang="en-US" dirty="0" smtClean="0">
                <a:solidFill>
                  <a:srgbClr val="FFC000"/>
                </a:solidFill>
                <a:latin typeface="Arial" pitchFamily="34" charset="0"/>
                <a:cs typeface="Arial" pitchFamily="34" charset="0"/>
              </a:rPr>
            </a:br>
            <a:r>
              <a:rPr lang="en-US" dirty="0" smtClean="0">
                <a:solidFill>
                  <a:srgbClr val="FFC000"/>
                </a:solidFill>
                <a:latin typeface="Arial" pitchFamily="34" charset="0"/>
                <a:cs typeface="Arial" pitchFamily="34" charset="0"/>
              </a:rPr>
              <a:t> </a:t>
            </a:r>
            <a:r>
              <a:rPr lang="en-US" sz="2800" dirty="0" smtClean="0">
                <a:solidFill>
                  <a:srgbClr val="FFC000"/>
                </a:solidFill>
                <a:latin typeface="Arial" pitchFamily="34" charset="0"/>
                <a:cs typeface="Arial" pitchFamily="34" charset="0"/>
              </a:rPr>
              <a:t>4 cores requirements for establishing credibility</a:t>
            </a:r>
            <a:endParaRPr lang="en-US" sz="2800" dirty="0">
              <a:solidFill>
                <a:srgbClr val="FFC000"/>
              </a:solidFill>
              <a:latin typeface="Arial" pitchFamily="34" charset="0"/>
              <a:cs typeface="Arial" pitchFamily="34" charset="0"/>
            </a:endParaRPr>
          </a:p>
        </p:txBody>
      </p:sp>
      <p:sp>
        <p:nvSpPr>
          <p:cNvPr id="3" name="Content Placeholder 2"/>
          <p:cNvSpPr>
            <a:spLocks noGrp="1"/>
          </p:cNvSpPr>
          <p:nvPr>
            <p:ph idx="1"/>
          </p:nvPr>
        </p:nvSpPr>
        <p:spPr>
          <a:xfrm>
            <a:off x="533400" y="533400"/>
            <a:ext cx="3429000" cy="2590800"/>
          </a:xfrm>
        </p:spPr>
        <p:txBody>
          <a:bodyPr/>
          <a:lstStyle/>
          <a:p>
            <a:pPr>
              <a:buNone/>
            </a:pPr>
            <a:endParaRPr lang="en-US" sz="3200" dirty="0" smtClean="0">
              <a:latin typeface="Arial" pitchFamily="34" charset="0"/>
              <a:cs typeface="Arial" pitchFamily="34" charset="0"/>
            </a:endParaRPr>
          </a:p>
          <a:p>
            <a:pPr>
              <a:buFont typeface="Wingdings" pitchFamily="2" charset="2"/>
              <a:buChar char="Ø"/>
            </a:pPr>
            <a:r>
              <a:rPr lang="en-US" sz="2800" dirty="0" smtClean="0">
                <a:latin typeface="Arial" pitchFamily="34" charset="0"/>
                <a:cs typeface="Arial" pitchFamily="34" charset="0"/>
              </a:rPr>
              <a:t>Integrity </a:t>
            </a:r>
          </a:p>
          <a:p>
            <a:pPr>
              <a:buFont typeface="Wingdings" pitchFamily="2" charset="2"/>
              <a:buChar char="Ø"/>
            </a:pPr>
            <a:r>
              <a:rPr lang="en-US" sz="2800" dirty="0" smtClean="0">
                <a:latin typeface="Arial" pitchFamily="34" charset="0"/>
                <a:cs typeface="Arial" pitchFamily="34" charset="0"/>
              </a:rPr>
              <a:t>Intent</a:t>
            </a:r>
          </a:p>
          <a:p>
            <a:pPr>
              <a:buFont typeface="Wingdings" pitchFamily="2" charset="2"/>
              <a:buChar char="Ø"/>
            </a:pPr>
            <a:r>
              <a:rPr lang="en-US" sz="2800" dirty="0" smtClean="0">
                <a:latin typeface="Arial" pitchFamily="34" charset="0"/>
                <a:cs typeface="Arial" pitchFamily="34" charset="0"/>
              </a:rPr>
              <a:t>Capabilities</a:t>
            </a:r>
          </a:p>
          <a:p>
            <a:pPr>
              <a:buFont typeface="Wingdings" pitchFamily="2" charset="2"/>
              <a:buChar char="Ø"/>
            </a:pPr>
            <a:r>
              <a:rPr lang="en-US" sz="2800" dirty="0" smtClean="0">
                <a:latin typeface="Arial" pitchFamily="34" charset="0"/>
                <a:cs typeface="Arial" pitchFamily="34" charset="0"/>
              </a:rPr>
              <a:t>Results</a:t>
            </a:r>
          </a:p>
          <a:p>
            <a:pPr marL="693738" indent="-236538" algn="ctr" eaLnBrk="1" hangingPunct="1">
              <a:buNone/>
              <a:defRPr/>
            </a:pPr>
            <a:r>
              <a:rPr lang="en-US" sz="2800" dirty="0" smtClean="0">
                <a:latin typeface="Arial" pitchFamily="34" charset="0"/>
                <a:cs typeface="Arial" pitchFamily="34" charset="0"/>
              </a:rPr>
              <a:t>.</a:t>
            </a:r>
          </a:p>
          <a:p>
            <a:pPr marL="693738" indent="-236538" algn="ctr" eaLnBrk="1" hangingPunct="1">
              <a:buNone/>
              <a:defRPr/>
            </a:pPr>
            <a:endParaRPr lang="en-US" sz="3200" dirty="0" smtClean="0">
              <a:latin typeface="Arial" pitchFamily="34" charset="0"/>
              <a:cs typeface="Arial" pitchFamily="34" charset="0"/>
            </a:endParaRPr>
          </a:p>
          <a:p>
            <a:pPr marL="693738" indent="-236538" algn="ctr" eaLnBrk="1" hangingPunct="1">
              <a:buNone/>
              <a:defRPr/>
            </a:pPr>
            <a:endParaRPr lang="en-US" sz="3200" dirty="0">
              <a:latin typeface="Arial" pitchFamily="34" charset="0"/>
              <a:cs typeface="Arial" pitchFamily="34" charset="0"/>
            </a:endParaRPr>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latin typeface="Arial" pitchFamily="34" charset="0"/>
                <a:cs typeface="Arial" pitchFamily="34" charset="0"/>
              </a:endParaRPr>
            </a:p>
          </p:txBody>
        </p:sp>
      </p:grpSp>
      <p:sp>
        <p:nvSpPr>
          <p:cNvPr id="8" name="Up-Down Arrow 7"/>
          <p:cNvSpPr/>
          <p:nvPr/>
        </p:nvSpPr>
        <p:spPr bwMode="auto">
          <a:xfrm rot="1778313">
            <a:off x="4902792" y="2901520"/>
            <a:ext cx="318657" cy="1113947"/>
          </a:xfrm>
          <a:prstGeom prst="upDownArrow">
            <a:avLst/>
          </a:prstGeom>
          <a:solidFill>
            <a:schemeClr val="tx2"/>
          </a:solid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Arial" pitchFamily="34" charset="0"/>
              <a:cs typeface="Arial" pitchFamily="34" charset="0"/>
            </a:endParaRPr>
          </a:p>
        </p:txBody>
      </p:sp>
      <p:sp>
        <p:nvSpPr>
          <p:cNvPr id="11" name="Up-Down Arrow 10"/>
          <p:cNvSpPr/>
          <p:nvPr/>
        </p:nvSpPr>
        <p:spPr bwMode="auto">
          <a:xfrm rot="8792633">
            <a:off x="7138659" y="2891151"/>
            <a:ext cx="318657" cy="1113947"/>
          </a:xfrm>
          <a:prstGeom prst="upDownArrow">
            <a:avLst/>
          </a:prstGeom>
          <a:solidFill>
            <a:schemeClr val="tx2"/>
          </a:solid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Arial" pitchFamily="34" charset="0"/>
              <a:cs typeface="Arial" pitchFamily="34" charset="0"/>
            </a:endParaRPr>
          </a:p>
        </p:txBody>
      </p:sp>
      <p:sp>
        <p:nvSpPr>
          <p:cNvPr id="12" name="Up-Down Arrow 11"/>
          <p:cNvSpPr/>
          <p:nvPr/>
        </p:nvSpPr>
        <p:spPr bwMode="auto">
          <a:xfrm rot="5400000">
            <a:off x="6007820" y="4137089"/>
            <a:ext cx="318657" cy="1113947"/>
          </a:xfrm>
          <a:prstGeom prst="upDownArrow">
            <a:avLst/>
          </a:prstGeom>
          <a:solidFill>
            <a:schemeClr val="tx2"/>
          </a:solid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Arial" pitchFamily="34" charset="0"/>
              <a:cs typeface="Arial" pitchFamily="34" charset="0"/>
            </a:endParaRPr>
          </a:p>
        </p:txBody>
      </p:sp>
      <p:sp>
        <p:nvSpPr>
          <p:cNvPr id="13" name="TextBox 12"/>
          <p:cNvSpPr txBox="1"/>
          <p:nvPr/>
        </p:nvSpPr>
        <p:spPr>
          <a:xfrm>
            <a:off x="3200400" y="4038600"/>
            <a:ext cx="2286000" cy="830997"/>
          </a:xfrm>
          <a:prstGeom prst="rect">
            <a:avLst/>
          </a:prstGeom>
          <a:noFill/>
        </p:spPr>
        <p:txBody>
          <a:bodyPr wrap="square" rtlCol="0">
            <a:spAutoFit/>
          </a:bodyPr>
          <a:lstStyle/>
          <a:p>
            <a:pPr algn="ctr"/>
            <a:r>
              <a:rPr lang="en-US" dirty="0" smtClean="0">
                <a:solidFill>
                  <a:schemeClr val="tx2"/>
                </a:solidFill>
                <a:latin typeface="Arial" pitchFamily="34" charset="0"/>
                <a:cs typeface="Arial" pitchFamily="34" charset="0"/>
              </a:rPr>
              <a:t>Behave</a:t>
            </a:r>
          </a:p>
          <a:p>
            <a:pPr algn="ctr"/>
            <a:r>
              <a:rPr lang="en-US" dirty="0" smtClean="0">
                <a:solidFill>
                  <a:schemeClr val="tx2"/>
                </a:solidFill>
                <a:latin typeface="Arial" pitchFamily="34" charset="0"/>
                <a:cs typeface="Arial" pitchFamily="34" charset="0"/>
              </a:rPr>
              <a:t>“Behavior Shift”</a:t>
            </a:r>
            <a:endParaRPr lang="en-US" dirty="0">
              <a:solidFill>
                <a:schemeClr val="tx2"/>
              </a:solidFill>
              <a:latin typeface="Arial" pitchFamily="34" charset="0"/>
              <a:cs typeface="Arial" pitchFamily="34" charset="0"/>
            </a:endParaRPr>
          </a:p>
        </p:txBody>
      </p:sp>
      <p:sp>
        <p:nvSpPr>
          <p:cNvPr id="14" name="Rectangle 13"/>
          <p:cNvSpPr/>
          <p:nvPr/>
        </p:nvSpPr>
        <p:spPr>
          <a:xfrm>
            <a:off x="6477000" y="4038600"/>
            <a:ext cx="2667000" cy="830997"/>
          </a:xfrm>
          <a:prstGeom prst="rect">
            <a:avLst/>
          </a:prstGeom>
        </p:spPr>
        <p:txBody>
          <a:bodyPr wrap="square">
            <a:spAutoFit/>
          </a:bodyPr>
          <a:lstStyle/>
          <a:p>
            <a:pPr algn="ctr"/>
            <a:r>
              <a:rPr lang="en-US" dirty="0" smtClean="0">
                <a:solidFill>
                  <a:schemeClr val="tx2"/>
                </a:solidFill>
                <a:latin typeface="Arial" pitchFamily="34" charset="0"/>
                <a:cs typeface="Arial" pitchFamily="34" charset="0"/>
              </a:rPr>
              <a:t>Speak</a:t>
            </a:r>
          </a:p>
          <a:p>
            <a:pPr algn="ctr"/>
            <a:r>
              <a:rPr lang="en-US" dirty="0" smtClean="0">
                <a:solidFill>
                  <a:schemeClr val="tx2"/>
                </a:solidFill>
                <a:latin typeface="Arial" pitchFamily="34" charset="0"/>
                <a:cs typeface="Arial" pitchFamily="34" charset="0"/>
              </a:rPr>
              <a:t>“Language Shift”</a:t>
            </a:r>
            <a:endParaRPr lang="en-US" dirty="0">
              <a:solidFill>
                <a:schemeClr val="tx2"/>
              </a:solidFill>
              <a:latin typeface="Arial" pitchFamily="34" charset="0"/>
              <a:cs typeface="Arial" pitchFamily="34" charset="0"/>
            </a:endParaRPr>
          </a:p>
        </p:txBody>
      </p:sp>
      <p:sp>
        <p:nvSpPr>
          <p:cNvPr id="15" name="Rectangle 14"/>
          <p:cNvSpPr/>
          <p:nvPr/>
        </p:nvSpPr>
        <p:spPr>
          <a:xfrm>
            <a:off x="4876800" y="1905000"/>
            <a:ext cx="2667000" cy="830997"/>
          </a:xfrm>
          <a:prstGeom prst="rect">
            <a:avLst/>
          </a:prstGeom>
        </p:spPr>
        <p:txBody>
          <a:bodyPr wrap="square">
            <a:spAutoFit/>
          </a:bodyPr>
          <a:lstStyle/>
          <a:p>
            <a:pPr algn="ctr"/>
            <a:r>
              <a:rPr lang="en-US" dirty="0" smtClean="0">
                <a:solidFill>
                  <a:schemeClr val="tx2"/>
                </a:solidFill>
                <a:latin typeface="Arial" pitchFamily="34" charset="0"/>
                <a:cs typeface="Arial" pitchFamily="34" charset="0"/>
              </a:rPr>
              <a:t>See</a:t>
            </a:r>
          </a:p>
          <a:p>
            <a:pPr algn="ctr"/>
            <a:r>
              <a:rPr lang="en-US" dirty="0" smtClean="0">
                <a:solidFill>
                  <a:schemeClr val="tx2"/>
                </a:solidFill>
                <a:latin typeface="Arial" pitchFamily="34" charset="0"/>
                <a:cs typeface="Arial" pitchFamily="34" charset="0"/>
              </a:rPr>
              <a:t>“Paradigm Shift”</a:t>
            </a:r>
            <a:endParaRPr lang="en-US" dirty="0">
              <a:solidFill>
                <a:schemeClr val="tx2"/>
              </a:solidFill>
              <a:latin typeface="Arial" pitchFamily="34" charset="0"/>
              <a:cs typeface="Arial" pitchFamily="34"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400" y="0"/>
            <a:ext cx="8991600" cy="685800"/>
          </a:xfrm>
        </p:spPr>
        <p:txBody>
          <a:bodyPr/>
          <a:lstStyle/>
          <a:p>
            <a:r>
              <a:rPr lang="en-US" b="1" dirty="0" smtClean="0">
                <a:solidFill>
                  <a:schemeClr val="tx2"/>
                </a:solidFill>
              </a:rPr>
              <a:t>5 Parts to Understanding Auditors </a:t>
            </a:r>
          </a:p>
        </p:txBody>
      </p:sp>
      <p:sp>
        <p:nvSpPr>
          <p:cNvPr id="3" name="Content Placeholder 2"/>
          <p:cNvSpPr>
            <a:spLocks noGrp="1"/>
          </p:cNvSpPr>
          <p:nvPr>
            <p:ph idx="1"/>
          </p:nvPr>
        </p:nvSpPr>
        <p:spPr>
          <a:xfrm>
            <a:off x="304800" y="762000"/>
            <a:ext cx="8458200" cy="3581400"/>
          </a:xfrm>
        </p:spPr>
        <p:txBody>
          <a:bodyPr/>
          <a:lstStyle/>
          <a:p>
            <a:pPr>
              <a:buNone/>
            </a:pPr>
            <a:endParaRPr lang="en-US" sz="2800" b="1" dirty="0" smtClean="0"/>
          </a:p>
          <a:p>
            <a:pPr algn="ctr">
              <a:buNone/>
            </a:pPr>
            <a:r>
              <a:rPr lang="en-US" sz="2800" b="1" dirty="0" smtClean="0"/>
              <a:t>So</a:t>
            </a:r>
          </a:p>
          <a:p>
            <a:pPr algn="ctr">
              <a:buNone/>
            </a:pPr>
            <a:r>
              <a:rPr lang="en-US" sz="2800" b="1" dirty="0" smtClean="0"/>
              <a:t>You can get ahead of them </a:t>
            </a:r>
          </a:p>
          <a:p>
            <a:pPr algn="ctr">
              <a:buNone/>
            </a:pPr>
            <a:r>
              <a:rPr lang="en-US" sz="2800" b="1" dirty="0" smtClean="0"/>
              <a:t>To</a:t>
            </a:r>
          </a:p>
          <a:p>
            <a:pPr algn="ctr">
              <a:buNone/>
            </a:pPr>
            <a:r>
              <a:rPr lang="en-US" sz="2800" b="1" dirty="0" smtClean="0"/>
              <a:t> Build or Expand Trust</a:t>
            </a:r>
            <a:endParaRPr lang="en-US" sz="2800" b="1"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7" name="Content Placeholder 2"/>
          <p:cNvSpPr txBox="1">
            <a:spLocks/>
          </p:cNvSpPr>
          <p:nvPr/>
        </p:nvSpPr>
        <p:spPr bwMode="auto">
          <a:xfrm>
            <a:off x="457200" y="3962400"/>
            <a:ext cx="7772400" cy="1143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Trust        = Cost        +  Speed</a:t>
            </a:r>
            <a:endParaRPr kumimoji="1"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 name="Down Arrow 7"/>
          <p:cNvSpPr/>
          <p:nvPr/>
        </p:nvSpPr>
        <p:spPr bwMode="auto">
          <a:xfrm rot="10800000">
            <a:off x="3048000" y="45720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9" name="Down Arrow 8"/>
          <p:cNvSpPr/>
          <p:nvPr/>
        </p:nvSpPr>
        <p:spPr bwMode="auto">
          <a:xfrm rot="10800000">
            <a:off x="7086600" y="44958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0" name="Down Arrow 9"/>
          <p:cNvSpPr/>
          <p:nvPr/>
        </p:nvSpPr>
        <p:spPr bwMode="auto">
          <a:xfrm>
            <a:off x="4876800" y="45720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81000" y="1066800"/>
            <a:ext cx="8421688" cy="1066800"/>
          </a:xfrm>
        </p:spPr>
        <p:txBody>
          <a:bodyPr/>
          <a:lstStyle/>
          <a:p>
            <a:r>
              <a:rPr lang="en-US" sz="2800" dirty="0" smtClean="0">
                <a:solidFill>
                  <a:schemeClr val="tx2"/>
                </a:solidFill>
                <a:latin typeface="+mn-lt"/>
              </a:rPr>
              <a:t>What do most auditors want in systems and business processes</a:t>
            </a:r>
            <a:r>
              <a:rPr kumimoji="0" lang="en-US" sz="2800" dirty="0" smtClean="0">
                <a:solidFill>
                  <a:schemeClr val="tx2"/>
                </a:solidFill>
                <a:latin typeface="+mn-lt"/>
                <a:ea typeface="Times New Roman" pitchFamily="18" charset="0"/>
                <a:cs typeface="Times New Roman" pitchFamily="18" charset="0"/>
              </a:rPr>
              <a:t>?</a:t>
            </a:r>
            <a:r>
              <a:rPr kumimoji="0" lang="en-US" sz="5400" dirty="0" smtClean="0">
                <a:solidFill>
                  <a:schemeClr val="tx2"/>
                </a:solidFill>
                <a:latin typeface="Arial" pitchFamily="34" charset="0"/>
              </a:rPr>
              <a:t/>
            </a:r>
            <a:br>
              <a:rPr kumimoji="0" lang="en-US" sz="5400" dirty="0" smtClean="0">
                <a:solidFill>
                  <a:schemeClr val="tx2"/>
                </a:solidFill>
                <a:latin typeface="Arial" pitchFamily="34" charset="0"/>
              </a:rPr>
            </a:br>
            <a:endParaRPr lang="en-US" dirty="0">
              <a:solidFill>
                <a:schemeClr val="tx2"/>
              </a:solidFill>
              <a:latin typeface="+mn-lt"/>
            </a:endParaRPr>
          </a:p>
        </p:txBody>
      </p:sp>
      <p:sp>
        <p:nvSpPr>
          <p:cNvPr id="3" name="Content Placeholder 2"/>
          <p:cNvSpPr>
            <a:spLocks noGrp="1"/>
          </p:cNvSpPr>
          <p:nvPr>
            <p:ph idx="1"/>
          </p:nvPr>
        </p:nvSpPr>
        <p:spPr>
          <a:xfrm>
            <a:off x="685800" y="1066800"/>
            <a:ext cx="3429000" cy="2209800"/>
          </a:xfrm>
        </p:spPr>
        <p:txBody>
          <a:bodyPr/>
          <a:lstStyle/>
          <a:p>
            <a:pPr>
              <a:buNone/>
            </a:pPr>
            <a:endParaRPr lang="en-US" sz="3200" dirty="0" smtClean="0"/>
          </a:p>
          <a:p>
            <a:pPr>
              <a:buFont typeface="Wingdings" pitchFamily="2" charset="2"/>
              <a:buChar char="Ø"/>
            </a:pPr>
            <a:r>
              <a:rPr lang="en-US" sz="2800" dirty="0" smtClean="0">
                <a:latin typeface="Arial" pitchFamily="34" charset="0"/>
                <a:cs typeface="Arial" pitchFamily="34" charset="0"/>
              </a:rPr>
              <a:t>Integrity </a:t>
            </a:r>
          </a:p>
          <a:p>
            <a:pPr>
              <a:buFont typeface="Wingdings" pitchFamily="2" charset="2"/>
              <a:buChar char="Ø"/>
            </a:pPr>
            <a:r>
              <a:rPr lang="en-US" sz="2800" dirty="0" smtClean="0">
                <a:latin typeface="Arial" pitchFamily="34" charset="0"/>
                <a:cs typeface="Arial" pitchFamily="34" charset="0"/>
              </a:rPr>
              <a:t>Reliability</a:t>
            </a:r>
          </a:p>
          <a:p>
            <a:pPr>
              <a:buFont typeface="Wingdings" pitchFamily="2" charset="2"/>
              <a:buChar char="Ø"/>
            </a:pPr>
            <a:r>
              <a:rPr lang="en-US" sz="2800" dirty="0" smtClean="0">
                <a:latin typeface="Arial" pitchFamily="34" charset="0"/>
                <a:cs typeface="Arial" pitchFamily="34" charset="0"/>
              </a:rPr>
              <a:t>Consistency 	</a:t>
            </a:r>
          </a:p>
          <a:p>
            <a:pPr marL="693738" indent="-236538" algn="ctr" eaLnBrk="1" hangingPunct="1">
              <a:buNone/>
              <a:defRPr/>
            </a:pPr>
            <a:r>
              <a:rPr lang="en-US" sz="2800" dirty="0" smtClean="0"/>
              <a:t>.</a:t>
            </a:r>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8" name="TextBox 7"/>
          <p:cNvSpPr txBox="1"/>
          <p:nvPr/>
        </p:nvSpPr>
        <p:spPr>
          <a:xfrm>
            <a:off x="304800" y="228600"/>
            <a:ext cx="8458200" cy="523220"/>
          </a:xfrm>
          <a:prstGeom prst="rect">
            <a:avLst/>
          </a:prstGeom>
          <a:noFill/>
        </p:spPr>
        <p:txBody>
          <a:bodyPr wrap="square" rtlCol="0">
            <a:spAutoFit/>
          </a:bodyPr>
          <a:lstStyle/>
          <a:p>
            <a:r>
              <a:rPr lang="en-US" sz="2800" b="1" dirty="0" smtClean="0">
                <a:solidFill>
                  <a:schemeClr val="tx2"/>
                </a:solidFill>
              </a:rPr>
              <a:t>Understanding Auditors Part 1</a:t>
            </a:r>
            <a:endParaRPr lang="en-US" sz="2800" b="1" dirty="0">
              <a:solidFill>
                <a:schemeClr val="tx2"/>
              </a:solidFill>
            </a:endParaRPr>
          </a:p>
        </p:txBody>
      </p:sp>
      <p:sp>
        <p:nvSpPr>
          <p:cNvPr id="9" name="Rectangle 8"/>
          <p:cNvSpPr/>
          <p:nvPr/>
        </p:nvSpPr>
        <p:spPr>
          <a:xfrm>
            <a:off x="457200" y="3657600"/>
            <a:ext cx="8957837" cy="523220"/>
          </a:xfrm>
          <a:prstGeom prst="rect">
            <a:avLst/>
          </a:prstGeom>
        </p:spPr>
        <p:txBody>
          <a:bodyPr wrap="none">
            <a:spAutoFit/>
          </a:bodyPr>
          <a:lstStyle/>
          <a:p>
            <a:r>
              <a:rPr lang="en-US" sz="2800" dirty="0" smtClean="0"/>
              <a:t>Covey’s 4 core requirements to establishing credibility</a:t>
            </a:r>
            <a:endParaRPr lang="en-US" sz="2800" dirty="0"/>
          </a:p>
        </p:txBody>
      </p:sp>
      <p:sp>
        <p:nvSpPr>
          <p:cNvPr id="10" name="Content Placeholder 2"/>
          <p:cNvSpPr txBox="1">
            <a:spLocks/>
          </p:cNvSpPr>
          <p:nvPr/>
        </p:nvSpPr>
        <p:spPr bwMode="auto">
          <a:xfrm>
            <a:off x="838200" y="3505200"/>
            <a:ext cx="3429000" cy="2590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Integrity </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Intent</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Capabilities</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Results</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10">
                                            <p:txEl>
                                              <p:pRg st="1" end="1"/>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10">
                                            <p:txEl>
                                              <p:pRg st="2" end="2"/>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10">
                                            <p:txEl>
                                              <p:pRg st="3" end="3"/>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0"/>
            <a:ext cx="8421688" cy="990600"/>
          </a:xfrm>
        </p:spPr>
        <p:txBody>
          <a:bodyPr/>
          <a:lstStyle/>
          <a:p>
            <a:r>
              <a:rPr lang="en-US" sz="2800" dirty="0" smtClean="0">
                <a:solidFill>
                  <a:schemeClr val="tx2"/>
                </a:solidFill>
              </a:rPr>
              <a:t>What should folks on Identity Management projects look to demonstrate to their auditors?</a:t>
            </a:r>
            <a:endParaRPr lang="en-US" sz="2800" dirty="0">
              <a:solidFill>
                <a:schemeClr val="tx2"/>
              </a:solidFill>
              <a:latin typeface="+mn-lt"/>
            </a:endParaRPr>
          </a:p>
        </p:txBody>
      </p:sp>
      <p:sp>
        <p:nvSpPr>
          <p:cNvPr id="3" name="Content Placeholder 2"/>
          <p:cNvSpPr>
            <a:spLocks noGrp="1"/>
          </p:cNvSpPr>
          <p:nvPr>
            <p:ph idx="1"/>
          </p:nvPr>
        </p:nvSpPr>
        <p:spPr>
          <a:xfrm>
            <a:off x="381000" y="381000"/>
            <a:ext cx="3429000" cy="1676400"/>
          </a:xfrm>
        </p:spPr>
        <p:txBody>
          <a:bodyPr/>
          <a:lstStyle/>
          <a:p>
            <a:pPr>
              <a:buNone/>
            </a:pPr>
            <a:endParaRPr lang="en-US" sz="3200" dirty="0" smtClean="0"/>
          </a:p>
          <a:p>
            <a:pPr>
              <a:buNone/>
            </a:pPr>
            <a:r>
              <a:rPr lang="en-US" sz="2800" dirty="0" smtClean="0"/>
              <a:t>	</a:t>
            </a:r>
          </a:p>
          <a:p>
            <a:pPr marL="693738" indent="-236538" algn="ctr" eaLnBrk="1" hangingPunct="1">
              <a:buNone/>
              <a:defRPr/>
            </a:pPr>
            <a:r>
              <a:rPr lang="en-US" sz="2800" dirty="0" smtClean="0"/>
              <a:t>.</a:t>
            </a:r>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17" name="Down Arrow 16"/>
          <p:cNvSpPr/>
          <p:nvPr/>
        </p:nvSpPr>
        <p:spPr bwMode="auto">
          <a:xfrm rot="10800000">
            <a:off x="2743200" y="9906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8" name="Down Arrow 17"/>
          <p:cNvSpPr/>
          <p:nvPr/>
        </p:nvSpPr>
        <p:spPr bwMode="auto">
          <a:xfrm rot="10800000">
            <a:off x="2743200" y="21336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9" name="Down Arrow 18"/>
          <p:cNvSpPr/>
          <p:nvPr/>
        </p:nvSpPr>
        <p:spPr bwMode="auto">
          <a:xfrm rot="10800000">
            <a:off x="2743200" y="15240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20" name="TextBox 19"/>
          <p:cNvSpPr txBox="1"/>
          <p:nvPr/>
        </p:nvSpPr>
        <p:spPr>
          <a:xfrm>
            <a:off x="381000" y="2743200"/>
            <a:ext cx="8610600" cy="523220"/>
          </a:xfrm>
          <a:prstGeom prst="rect">
            <a:avLst/>
          </a:prstGeom>
          <a:noFill/>
        </p:spPr>
        <p:txBody>
          <a:bodyPr wrap="square" rtlCol="0">
            <a:spAutoFit/>
          </a:bodyPr>
          <a:lstStyle/>
          <a:p>
            <a:r>
              <a:rPr lang="en-US" sz="2800" dirty="0" smtClean="0"/>
              <a:t>Look to answer questions like</a:t>
            </a:r>
            <a:r>
              <a:rPr lang="en-US" sz="2800" dirty="0" smtClean="0"/>
              <a:t>:</a:t>
            </a:r>
            <a:endParaRPr lang="en-US" sz="2800" dirty="0" smtClean="0"/>
          </a:p>
        </p:txBody>
      </p:sp>
      <p:sp>
        <p:nvSpPr>
          <p:cNvPr id="11" name="Content Placeholder 2"/>
          <p:cNvSpPr txBox="1">
            <a:spLocks/>
          </p:cNvSpPr>
          <p:nvPr/>
        </p:nvSpPr>
        <p:spPr bwMode="auto">
          <a:xfrm>
            <a:off x="304800" y="457200"/>
            <a:ext cx="3429000" cy="2209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kumimoji="1" lang="en-US" sz="28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Integrity </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kumimoji="1" lang="en-US" sz="28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Reliability</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kumimoji="1" lang="en-US" sz="28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Consistency 	</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12" name="Content Placeholder 2"/>
          <p:cNvSpPr txBox="1">
            <a:spLocks/>
          </p:cNvSpPr>
          <p:nvPr/>
        </p:nvSpPr>
        <p:spPr bwMode="auto">
          <a:xfrm>
            <a:off x="457200" y="3276600"/>
            <a:ext cx="6858000" cy="2209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How </a:t>
            </a:r>
            <a:r>
              <a:rPr lang="en-US" sz="2800" dirty="0" smtClean="0"/>
              <a:t>do we know that person using our systems  is who they claim to </a:t>
            </a:r>
            <a:r>
              <a:rPr lang="en-US" sz="2800" dirty="0" smtClean="0"/>
              <a:t>be?</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How </a:t>
            </a:r>
            <a:r>
              <a:rPr lang="en-US" sz="2800" dirty="0" smtClean="0"/>
              <a:t>do we know that person can’t switch identity </a:t>
            </a:r>
            <a:r>
              <a:rPr lang="en-US" sz="2800" dirty="0" smtClean="0"/>
              <a:t>unexpectedly?</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How </a:t>
            </a:r>
            <a:r>
              <a:rPr lang="en-US" sz="2800" dirty="0" smtClean="0"/>
              <a:t>do we know the process works the same for all folks of the same class</a:t>
            </a:r>
            <a:r>
              <a:rPr lang="en-US" sz="2800" dirty="0" smtClean="0"/>
              <a:t>?</a:t>
            </a:r>
            <a:r>
              <a:rPr kumimoji="1" lang="en-US" sz="28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295400"/>
            <a:ext cx="8763000" cy="1066800"/>
          </a:xfrm>
        </p:spPr>
        <p:txBody>
          <a:bodyPr/>
          <a:lstStyle/>
          <a:p>
            <a:r>
              <a:rPr lang="en-US" sz="2800" dirty="0" smtClean="0">
                <a:solidFill>
                  <a:srgbClr val="FFC000"/>
                </a:solidFill>
              </a:rPr>
              <a:t>An exercise to demonstrate how most auditors think</a:t>
            </a:r>
            <a:r>
              <a:rPr lang="en-US" dirty="0" smtClean="0">
                <a:solidFill>
                  <a:srgbClr val="FFC000"/>
                </a:solidFill>
              </a:rPr>
              <a:t/>
            </a:r>
            <a:br>
              <a:rPr lang="en-US" dirty="0" smtClean="0">
                <a:solidFill>
                  <a:srgbClr val="FFC000"/>
                </a:solidFill>
              </a:rPr>
            </a:br>
            <a:r>
              <a:rPr kumimoji="0" lang="en-US" sz="5400" dirty="0" smtClean="0">
                <a:solidFill>
                  <a:schemeClr val="tx2"/>
                </a:solidFill>
                <a:latin typeface="Arial" pitchFamily="34" charset="0"/>
              </a:rPr>
              <a:t/>
            </a:r>
            <a:br>
              <a:rPr kumimoji="0" lang="en-US" sz="5400" dirty="0" smtClean="0">
                <a:solidFill>
                  <a:schemeClr val="tx2"/>
                </a:solidFill>
                <a:latin typeface="Arial" pitchFamily="34" charset="0"/>
              </a:rPr>
            </a:br>
            <a:endParaRPr lang="en-US" dirty="0">
              <a:solidFill>
                <a:schemeClr val="tx2"/>
              </a:solidFill>
              <a:latin typeface="+mn-lt"/>
            </a:endParaRPr>
          </a:p>
        </p:txBody>
      </p:sp>
      <p:sp>
        <p:nvSpPr>
          <p:cNvPr id="3" name="Content Placeholder 2"/>
          <p:cNvSpPr>
            <a:spLocks noGrp="1"/>
          </p:cNvSpPr>
          <p:nvPr>
            <p:ph idx="1"/>
          </p:nvPr>
        </p:nvSpPr>
        <p:spPr>
          <a:xfrm>
            <a:off x="381000" y="990600"/>
            <a:ext cx="8153400" cy="1143000"/>
          </a:xfrm>
        </p:spPr>
        <p:txBody>
          <a:bodyPr/>
          <a:lstStyle/>
          <a:p>
            <a:pPr>
              <a:buNone/>
            </a:pPr>
            <a:endParaRPr lang="en-US" sz="3200" dirty="0" smtClean="0"/>
          </a:p>
          <a:p>
            <a:pPr algn="ctr">
              <a:buNone/>
            </a:pPr>
            <a:r>
              <a:rPr lang="en-US" sz="2800" u="sng" dirty="0" smtClean="0"/>
              <a:t>Most  auditors care about risk minimization</a:t>
            </a:r>
          </a:p>
          <a:p>
            <a:pPr algn="ctr">
              <a:buNone/>
            </a:pPr>
            <a:endParaRPr lang="en-US" sz="2800" u="sng" dirty="0" smtClean="0"/>
          </a:p>
          <a:p>
            <a:pPr algn="ctr">
              <a:buNone/>
            </a:pPr>
            <a:r>
              <a:rPr lang="en-US" sz="2800" dirty="0" smtClean="0"/>
              <a:t>Auditors should be saying they want to </a:t>
            </a:r>
          </a:p>
          <a:p>
            <a:pPr algn="ctr">
              <a:buNone/>
            </a:pPr>
            <a:r>
              <a:rPr lang="en-US" sz="2800" dirty="0" smtClean="0"/>
              <a:t>avoid unnecessary risk not avoid all risk</a:t>
            </a:r>
            <a:endParaRPr lang="en-US" sz="2800" u="sng" dirty="0" smtClean="0"/>
          </a:p>
          <a:p>
            <a:pPr>
              <a:buNone/>
            </a:pPr>
            <a:r>
              <a:rPr lang="en-US" sz="2800" dirty="0" smtClean="0"/>
              <a:t>	</a:t>
            </a:r>
          </a:p>
          <a:p>
            <a:pPr marL="693738" indent="-236538" algn="ctr" eaLnBrk="1" hangingPunct="1">
              <a:buNone/>
              <a:defRPr/>
            </a:pPr>
            <a:r>
              <a:rPr lang="en-US" sz="2800" dirty="0" smtClean="0"/>
              <a:t>.</a:t>
            </a:r>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8" name="TextBox 7"/>
          <p:cNvSpPr txBox="1"/>
          <p:nvPr/>
        </p:nvSpPr>
        <p:spPr>
          <a:xfrm>
            <a:off x="457200" y="228600"/>
            <a:ext cx="8458200" cy="523220"/>
          </a:xfrm>
          <a:prstGeom prst="rect">
            <a:avLst/>
          </a:prstGeom>
          <a:noFill/>
        </p:spPr>
        <p:txBody>
          <a:bodyPr wrap="square" rtlCol="0">
            <a:spAutoFit/>
          </a:bodyPr>
          <a:lstStyle/>
          <a:p>
            <a:r>
              <a:rPr lang="en-US" sz="2800" b="1" dirty="0" smtClean="0">
                <a:solidFill>
                  <a:schemeClr val="tx2"/>
                </a:solidFill>
              </a:rPr>
              <a:t>Understanding Auditors Part 2</a:t>
            </a:r>
            <a:endParaRPr lang="en-US" sz="2800" b="1" dirty="0">
              <a:solidFill>
                <a:schemeClr val="tx2"/>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228600"/>
            <a:ext cx="8421688" cy="838200"/>
          </a:xfrm>
        </p:spPr>
        <p:txBody>
          <a:bodyPr/>
          <a:lstStyle/>
          <a:p>
            <a:r>
              <a:rPr lang="en-US" sz="2800" dirty="0" smtClean="0">
                <a:solidFill>
                  <a:schemeClr val="tx2"/>
                </a:solidFill>
                <a:latin typeface="Arial" pitchFamily="34" charset="0"/>
                <a:cs typeface="Arial" pitchFamily="34" charset="0"/>
              </a:rPr>
              <a:t>What  we fear most?</a:t>
            </a:r>
            <a:endParaRPr lang="en-US" sz="2800" dirty="0">
              <a:solidFill>
                <a:schemeClr val="tx2"/>
              </a:solidFill>
              <a:latin typeface="Arial" pitchFamily="34" charset="0"/>
              <a:cs typeface="Arial" pitchFamily="34" charset="0"/>
            </a:endParaRPr>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14" name="TextBox 13"/>
          <p:cNvSpPr txBox="1"/>
          <p:nvPr/>
        </p:nvSpPr>
        <p:spPr>
          <a:xfrm>
            <a:off x="762000" y="1295400"/>
            <a:ext cx="7848600" cy="523220"/>
          </a:xfrm>
          <a:prstGeom prst="rect">
            <a:avLst/>
          </a:prstGeom>
          <a:noFill/>
        </p:spPr>
        <p:txBody>
          <a:bodyPr wrap="square" rtlCol="0">
            <a:spAutoFit/>
          </a:bodyPr>
          <a:lstStyle/>
          <a:p>
            <a:pPr algn="ctr"/>
            <a:r>
              <a:rPr lang="en-US" sz="2800" dirty="0" smtClean="0"/>
              <a:t>Nothing is more fearful than the unknown</a:t>
            </a:r>
            <a:endParaRPr lang="en-US"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762000"/>
            <a:ext cx="8421688" cy="1066800"/>
          </a:xfrm>
        </p:spPr>
        <p:txBody>
          <a:bodyPr/>
          <a:lstStyle/>
          <a:p>
            <a:r>
              <a:rPr lang="en-US" b="1" dirty="0" smtClean="0">
                <a:solidFill>
                  <a:srgbClr val="FFC000"/>
                </a:solidFill>
                <a:latin typeface="Arial" pitchFamily="34" charset="0"/>
              </a:rPr>
              <a:t>  Outline</a:t>
            </a:r>
          </a:p>
        </p:txBody>
      </p:sp>
      <p:sp>
        <p:nvSpPr>
          <p:cNvPr id="3" name="Content Placeholder 2"/>
          <p:cNvSpPr>
            <a:spLocks noGrp="1"/>
          </p:cNvSpPr>
          <p:nvPr>
            <p:ph idx="1"/>
          </p:nvPr>
        </p:nvSpPr>
        <p:spPr>
          <a:xfrm>
            <a:off x="304800" y="1828800"/>
            <a:ext cx="7772400" cy="4114800"/>
          </a:xfrm>
        </p:spPr>
        <p:txBody>
          <a:bodyPr/>
          <a:lstStyle/>
          <a:p>
            <a:pPr marL="693738" indent="-236538" eaLnBrk="1" hangingPunct="1">
              <a:buFont typeface="Wingdings" pitchFamily="2" charset="2"/>
              <a:buChar char="Ø"/>
              <a:defRPr/>
            </a:pPr>
            <a:r>
              <a:rPr lang="en-US" sz="2800" dirty="0" smtClean="0">
                <a:latin typeface="Arial" pitchFamily="34" charset="0"/>
              </a:rPr>
              <a:t>Introduction</a:t>
            </a:r>
          </a:p>
          <a:p>
            <a:pPr marL="693738" indent="-236538" eaLnBrk="1" hangingPunct="1">
              <a:buFont typeface="Wingdings" pitchFamily="2" charset="2"/>
              <a:buChar char="Ø"/>
              <a:defRPr/>
            </a:pPr>
            <a:r>
              <a:rPr lang="en-US" sz="2800" dirty="0" smtClean="0">
                <a:latin typeface="Arial" pitchFamily="34" charset="0"/>
              </a:rPr>
              <a:t>One auditors perceptions about Identity Management</a:t>
            </a:r>
          </a:p>
          <a:p>
            <a:pPr marL="693738" indent="-236538" eaLnBrk="1" hangingPunct="1">
              <a:buFont typeface="Wingdings" pitchFamily="2" charset="2"/>
              <a:buChar char="Ø"/>
              <a:defRPr/>
            </a:pPr>
            <a:r>
              <a:rPr lang="en-US" sz="2800" dirty="0" smtClean="0">
                <a:latin typeface="Arial" pitchFamily="34" charset="0"/>
              </a:rPr>
              <a:t>Understanding auditors so you can get ahead of them</a:t>
            </a:r>
          </a:p>
          <a:p>
            <a:pPr marL="693738" indent="-236538" eaLnBrk="1" hangingPunct="1">
              <a:buFont typeface="Wingdings" pitchFamily="2" charset="2"/>
              <a:buChar char="Ø"/>
              <a:defRPr/>
            </a:pPr>
            <a:r>
              <a:rPr lang="en-US" sz="2800" dirty="0" smtClean="0">
                <a:latin typeface="Arial" pitchFamily="34" charset="0"/>
              </a:rPr>
              <a:t>Concluding Observations/Ideas</a:t>
            </a:r>
          </a:p>
          <a:p>
            <a:pPr marL="693738" indent="-236538" eaLnBrk="1" hangingPunct="1">
              <a:buNone/>
              <a:defRPr/>
            </a:pPr>
            <a:endParaRPr lang="en-US"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Tree>
  </p:cSld>
  <p:clrMapOvr>
    <a:masterClrMapping/>
  </p:clrMapOvr>
  <p:transition spd="med">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pic>
        <p:nvPicPr>
          <p:cNvPr id="11" name="Picture 10" descr="blair witch.jpg"/>
          <p:cNvPicPr>
            <a:picLocks noChangeAspect="1"/>
          </p:cNvPicPr>
          <p:nvPr/>
        </p:nvPicPr>
        <p:blipFill>
          <a:blip r:embed="rId4"/>
          <a:stretch>
            <a:fillRect/>
          </a:stretch>
        </p:blipFill>
        <p:spPr>
          <a:xfrm>
            <a:off x="914400" y="533400"/>
            <a:ext cx="7624106" cy="5181600"/>
          </a:xfrm>
          <a:prstGeom prst="rect">
            <a:avLst/>
          </a:prstGeom>
        </p:spPr>
      </p:pic>
      <p:sp>
        <p:nvSpPr>
          <p:cNvPr id="12" name="Rectangle 11"/>
          <p:cNvSpPr/>
          <p:nvPr/>
        </p:nvSpPr>
        <p:spPr>
          <a:xfrm>
            <a:off x="0" y="3429000"/>
            <a:ext cx="9144000" cy="3046988"/>
          </a:xfrm>
          <a:prstGeom prst="rect">
            <a:avLst/>
          </a:prstGeom>
        </p:spPr>
        <p:txBody>
          <a:bodyPr wrap="square">
            <a:spAutoFit/>
          </a:bodyPr>
          <a:lstStyle/>
          <a:p>
            <a:r>
              <a:rPr lang="en-US" dirty="0" smtClean="0"/>
              <a:t>Shot in a mixture of color and black and white, with shaky handheld camera movements and only natural lighting, the footage includes material that was intended to be used in the documentary, but the bulk of the film shows the experience of the three students as they wander through the woods. Occasionally, the view switches out to a kind of "mood footage" (footage of no characters, just video of the environment) while the audio track continues.</a:t>
            </a:r>
            <a:endParaRPr lang="en-US" dirty="0"/>
          </a:p>
        </p:txBody>
      </p:sp>
      <p:sp>
        <p:nvSpPr>
          <p:cNvPr id="13" name="Oval 12"/>
          <p:cNvSpPr/>
          <p:nvPr/>
        </p:nvSpPr>
        <p:spPr bwMode="auto">
          <a:xfrm>
            <a:off x="2971800" y="4800600"/>
            <a:ext cx="4038600" cy="685800"/>
          </a:xfrm>
          <a:prstGeom prst="ellipse">
            <a:avLst/>
          </a:prstGeom>
          <a:solidFill>
            <a:schemeClr val="accent1">
              <a:alpha val="0"/>
            </a:scheme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Arial" charset="0"/>
            </a:endParaRPr>
          </a:p>
        </p:txBody>
      </p:sp>
      <p:pic>
        <p:nvPicPr>
          <p:cNvPr id="112643" name="Picture 3" descr="http://www.hauntedbay.com/arrow_r2.gif"/>
          <p:cNvPicPr>
            <a:picLocks noChangeAspect="1" noChangeArrowheads="1"/>
          </p:cNvPicPr>
          <p:nvPr/>
        </p:nvPicPr>
        <p:blipFill>
          <a:blip r:embed="rId5"/>
          <a:srcRect/>
          <a:stretch>
            <a:fillRect/>
          </a:stretch>
        </p:blipFill>
        <p:spPr bwMode="auto">
          <a:xfrm>
            <a:off x="0" y="0"/>
            <a:ext cx="66675" cy="66675"/>
          </a:xfrm>
          <a:prstGeom prst="rect">
            <a:avLst/>
          </a:prstGeom>
          <a:noFill/>
        </p:spPr>
      </p:pic>
      <p:pic>
        <p:nvPicPr>
          <p:cNvPr id="112644" name="Picture 4"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45" name="Picture 5"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46" name="Picture 6"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47" name="Picture 7" descr="http://www.hauntedbay.com/arrow_r2.gif"/>
          <p:cNvPicPr>
            <a:picLocks noChangeAspect="1" noChangeArrowheads="1"/>
          </p:cNvPicPr>
          <p:nvPr/>
        </p:nvPicPr>
        <p:blipFill>
          <a:blip r:embed="rId5"/>
          <a:srcRect/>
          <a:stretch>
            <a:fillRect/>
          </a:stretch>
        </p:blipFill>
        <p:spPr bwMode="auto">
          <a:xfrm>
            <a:off x="0" y="0"/>
            <a:ext cx="66675" cy="66675"/>
          </a:xfrm>
          <a:prstGeom prst="rect">
            <a:avLst/>
          </a:prstGeom>
          <a:noFill/>
        </p:spPr>
      </p:pic>
      <p:pic>
        <p:nvPicPr>
          <p:cNvPr id="112648" name="Picture 8"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49" name="Picture 9"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50" name="Picture 10" descr="http://www.hauntedbay.com/arrow_r2.gif"/>
          <p:cNvPicPr>
            <a:picLocks noChangeAspect="1" noChangeArrowheads="1"/>
          </p:cNvPicPr>
          <p:nvPr/>
        </p:nvPicPr>
        <p:blipFill>
          <a:blip r:embed="rId5"/>
          <a:srcRect/>
          <a:stretch>
            <a:fillRect/>
          </a:stretch>
        </p:blipFill>
        <p:spPr bwMode="auto">
          <a:xfrm>
            <a:off x="0" y="0"/>
            <a:ext cx="66675" cy="66675"/>
          </a:xfrm>
          <a:prstGeom prst="rect">
            <a:avLst/>
          </a:prstGeom>
          <a:noFill/>
        </p:spPr>
      </p:pic>
      <p:pic>
        <p:nvPicPr>
          <p:cNvPr id="112651" name="Picture 11"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52" name="Picture 12"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53" name="Picture 13"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54" name="Picture 14"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55" name="Picture 15" descr="http://www.hauntedbay.com/blank.gif"/>
          <p:cNvPicPr>
            <a:picLocks noChangeAspect="1" noChangeArrowheads="1"/>
          </p:cNvPicPr>
          <p:nvPr/>
        </p:nvPicPr>
        <p:blipFill>
          <a:blip r:embed="rId6"/>
          <a:srcRect/>
          <a:stretch>
            <a:fillRect/>
          </a:stretch>
        </p:blipFill>
        <p:spPr bwMode="auto">
          <a:xfrm>
            <a:off x="0" y="0"/>
            <a:ext cx="9525" cy="9525"/>
          </a:xfrm>
          <a:prstGeom prst="rect">
            <a:avLst/>
          </a:prstGeom>
          <a:noFill/>
        </p:spPr>
      </p:pic>
      <p:pic>
        <p:nvPicPr>
          <p:cNvPr id="112667" name="Picture 27" descr="http://www.hauntedbay.com/images/reviews/BWPstick.gif"/>
          <p:cNvPicPr>
            <a:picLocks noChangeAspect="1" noChangeArrowheads="1"/>
          </p:cNvPicPr>
          <p:nvPr/>
        </p:nvPicPr>
        <p:blipFill>
          <a:blip r:embed="rId7"/>
          <a:srcRect/>
          <a:stretch>
            <a:fillRect/>
          </a:stretch>
        </p:blipFill>
        <p:spPr bwMode="auto">
          <a:xfrm>
            <a:off x="533400" y="0"/>
            <a:ext cx="1307206" cy="1600200"/>
          </a:xfrm>
          <a:prstGeom prst="rect">
            <a:avLst/>
          </a:prstGeom>
          <a:noFill/>
        </p:spPr>
      </p:pic>
      <p:pic>
        <p:nvPicPr>
          <p:cNvPr id="32" name="Picture 27" descr="http://www.hauntedbay.com/images/reviews/BWPstick.gif"/>
          <p:cNvPicPr>
            <a:picLocks noChangeAspect="1" noChangeArrowheads="1"/>
          </p:cNvPicPr>
          <p:nvPr/>
        </p:nvPicPr>
        <p:blipFill>
          <a:blip r:embed="rId7"/>
          <a:srcRect/>
          <a:stretch>
            <a:fillRect/>
          </a:stretch>
        </p:blipFill>
        <p:spPr bwMode="auto">
          <a:xfrm>
            <a:off x="7836794" y="0"/>
            <a:ext cx="1307206" cy="1600200"/>
          </a:xfrm>
          <a:prstGeom prst="rect">
            <a:avLst/>
          </a:prstGeom>
          <a:noFill/>
        </p:spPr>
      </p:pic>
      <p:sp>
        <p:nvSpPr>
          <p:cNvPr id="33" name="TextBox 32"/>
          <p:cNvSpPr txBox="1"/>
          <p:nvPr/>
        </p:nvSpPr>
        <p:spPr>
          <a:xfrm>
            <a:off x="1828800" y="0"/>
            <a:ext cx="6019800" cy="646331"/>
          </a:xfrm>
          <a:prstGeom prst="rect">
            <a:avLst/>
          </a:prstGeom>
          <a:solidFill>
            <a:schemeClr val="bg2"/>
          </a:solidFill>
        </p:spPr>
        <p:txBody>
          <a:bodyPr wrap="square" rtlCol="0">
            <a:spAutoFit/>
          </a:bodyPr>
          <a:lstStyle/>
          <a:p>
            <a:pPr algn="ctr"/>
            <a:r>
              <a:rPr lang="en-US" sz="3600" dirty="0" smtClean="0">
                <a:latin typeface="Chiller" pitchFamily="82" charset="0"/>
              </a:rPr>
              <a:t>The Blair Witch Project</a:t>
            </a:r>
            <a:endParaRPr lang="en-US" sz="3600" dirty="0">
              <a:latin typeface="Chiller" pitchFamily="82"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6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P spid="3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8839200" cy="3352800"/>
          </a:xfrm>
        </p:spPr>
        <p:txBody>
          <a:bodyPr/>
          <a:lstStyle/>
          <a:p>
            <a:pPr>
              <a:buNone/>
            </a:pPr>
            <a:r>
              <a:rPr lang="en-US" sz="2800" dirty="0" smtClean="0"/>
              <a:t>    </a:t>
            </a:r>
            <a:r>
              <a:rPr lang="en-US" sz="2800" dirty="0" smtClean="0">
                <a:solidFill>
                  <a:srgbClr val="FFC000"/>
                </a:solidFill>
                <a:latin typeface="Arial" pitchFamily="34" charset="0"/>
                <a:cs typeface="Arial" pitchFamily="34" charset="0"/>
              </a:rPr>
              <a:t>Look for ways to show the auditors that </a:t>
            </a:r>
            <a:r>
              <a:rPr lang="en-US" sz="2800" u="sng" dirty="0" smtClean="0">
                <a:solidFill>
                  <a:srgbClr val="FFC000"/>
                </a:solidFill>
                <a:latin typeface="Arial" pitchFamily="34" charset="0"/>
                <a:cs typeface="Arial" pitchFamily="34" charset="0"/>
              </a:rPr>
              <a:t>as</a:t>
            </a:r>
            <a:r>
              <a:rPr lang="en-US" sz="2800" dirty="0" smtClean="0">
                <a:solidFill>
                  <a:srgbClr val="FFC000"/>
                </a:solidFill>
                <a:latin typeface="Arial" pitchFamily="34" charset="0"/>
                <a:cs typeface="Arial" pitchFamily="34" charset="0"/>
              </a:rPr>
              <a:t> you are implementing an identity management tool and process ,you are</a:t>
            </a:r>
          </a:p>
          <a:p>
            <a:pPr>
              <a:buNone/>
            </a:pPr>
            <a:endParaRPr lang="en-US" sz="2800" dirty="0" smtClean="0">
              <a:solidFill>
                <a:srgbClr val="FFC000"/>
              </a:solidFill>
              <a:latin typeface="Arial" pitchFamily="34" charset="0"/>
              <a:cs typeface="Arial" pitchFamily="34" charset="0"/>
            </a:endParaRPr>
          </a:p>
          <a:p>
            <a:pPr>
              <a:buNone/>
            </a:pPr>
            <a:endParaRPr lang="en-US" sz="2800" dirty="0" smtClean="0">
              <a:solidFill>
                <a:srgbClr val="FFC000"/>
              </a:solidFill>
              <a:latin typeface="Arial" pitchFamily="34" charset="0"/>
              <a:cs typeface="Arial" pitchFamily="34" charset="0"/>
            </a:endParaRPr>
          </a:p>
          <a:p>
            <a:pPr>
              <a:buNone/>
            </a:pPr>
            <a:endParaRPr lang="en-US" sz="2800" dirty="0" smtClean="0"/>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12" name="Content Placeholder 2"/>
          <p:cNvSpPr txBox="1">
            <a:spLocks/>
          </p:cNvSpPr>
          <p:nvPr/>
        </p:nvSpPr>
        <p:spPr bwMode="auto">
          <a:xfrm>
            <a:off x="1066800" y="2286000"/>
            <a:ext cx="86106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 Identifying important risks</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 Mitigating the unnecessary risks</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 Managing the big risks</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Keeping senior management aware of the</a:t>
            </a:r>
          </a:p>
          <a:p>
            <a:pPr marL="342900" marR="0" lvl="0" indent="-342900" algn="l" defTabSz="914400" rtl="0" eaLnBrk="0" fontAlgn="base" latinLnBrk="0" hangingPunct="0">
              <a:lnSpc>
                <a:spcPct val="100000"/>
              </a:lnSpc>
              <a:spcBef>
                <a:spcPct val="20000"/>
              </a:spcBef>
              <a:spcAft>
                <a:spcPct val="0"/>
              </a:spcAft>
              <a:buClr>
                <a:schemeClr val="hlink"/>
              </a:buClr>
              <a:buSzPct val="70000"/>
              <a:tabLst/>
              <a:defRPr/>
            </a:pPr>
            <a:r>
              <a:rPr lang="en-US" sz="2800" dirty="0" smtClean="0"/>
              <a:t>    large risks that you can’t eliminate or manage</a:t>
            </a:r>
            <a:endParaRPr kumimoji="1" lang="en-US" sz="28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9" name="TextBox 8"/>
          <p:cNvSpPr txBox="1"/>
          <p:nvPr/>
        </p:nvSpPr>
        <p:spPr>
          <a:xfrm>
            <a:off x="533400" y="1676400"/>
            <a:ext cx="7086600" cy="1384995"/>
          </a:xfrm>
          <a:prstGeom prst="rect">
            <a:avLst/>
          </a:prstGeom>
          <a:noFill/>
        </p:spPr>
        <p:txBody>
          <a:bodyPr wrap="square" rtlCol="0">
            <a:spAutoFit/>
          </a:bodyPr>
          <a:lstStyle/>
          <a:p>
            <a:pPr marL="457200" indent="-457200">
              <a:buAutoNum type="arabicPeriod"/>
            </a:pPr>
            <a:r>
              <a:rPr lang="en-US" sz="2800" dirty="0" smtClean="0"/>
              <a:t>Starting with small bets</a:t>
            </a:r>
          </a:p>
          <a:p>
            <a:pPr marL="457200" indent="-457200">
              <a:buAutoNum type="arabicPeriod"/>
            </a:pPr>
            <a:r>
              <a:rPr lang="en-US" sz="2800" dirty="0" smtClean="0"/>
              <a:t>Understanding and managing the risk by:</a:t>
            </a:r>
            <a:endParaRPr lang="en-US"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81000" y="0"/>
            <a:ext cx="8458200" cy="1138773"/>
          </a:xfrm>
          <a:prstGeom prst="rect">
            <a:avLst/>
          </a:prstGeom>
          <a:noFill/>
        </p:spPr>
        <p:txBody>
          <a:bodyPr wrap="square" rtlCol="0">
            <a:spAutoFit/>
          </a:bodyPr>
          <a:lstStyle/>
          <a:p>
            <a:r>
              <a:rPr lang="en-US" sz="2800" b="1" dirty="0" smtClean="0">
                <a:solidFill>
                  <a:schemeClr val="tx2"/>
                </a:solidFill>
              </a:rPr>
              <a:t>Understanding Auditors Part 3</a:t>
            </a:r>
          </a:p>
          <a:p>
            <a:endParaRPr lang="en-US" sz="4000" dirty="0">
              <a:solidFill>
                <a:schemeClr val="tx2"/>
              </a:solidFill>
            </a:endParaRPr>
          </a:p>
        </p:txBody>
      </p:sp>
      <p:sp>
        <p:nvSpPr>
          <p:cNvPr id="21506" name="Title 1"/>
          <p:cNvSpPr>
            <a:spLocks noGrp="1"/>
          </p:cNvSpPr>
          <p:nvPr>
            <p:ph type="title"/>
          </p:nvPr>
        </p:nvSpPr>
        <p:spPr>
          <a:xfrm>
            <a:off x="381000" y="2286000"/>
            <a:ext cx="8763000" cy="1066800"/>
          </a:xfrm>
        </p:spPr>
        <p:txBody>
          <a:bodyPr/>
          <a:lstStyle/>
          <a:p>
            <a:pPr algn="ctr"/>
            <a:r>
              <a:rPr lang="en-US" dirty="0" smtClean="0"/>
              <a:t/>
            </a:r>
            <a:br>
              <a:rPr lang="en-US" dirty="0" smtClean="0"/>
            </a:br>
            <a:r>
              <a:rPr lang="en-US" dirty="0" smtClean="0"/>
              <a:t/>
            </a:r>
            <a:br>
              <a:rPr lang="en-US" dirty="0" smtClean="0"/>
            </a:br>
            <a:r>
              <a:rPr kumimoji="0" lang="en-US" sz="5400" dirty="0" smtClean="0">
                <a:solidFill>
                  <a:schemeClr val="tx2"/>
                </a:solidFill>
                <a:latin typeface="Arial" pitchFamily="34" charset="0"/>
              </a:rPr>
              <a:t/>
            </a:r>
            <a:br>
              <a:rPr kumimoji="0" lang="en-US" sz="5400" dirty="0" smtClean="0">
                <a:solidFill>
                  <a:schemeClr val="tx2"/>
                </a:solidFill>
                <a:latin typeface="Arial" pitchFamily="34" charset="0"/>
              </a:rPr>
            </a:br>
            <a:endParaRPr lang="en-US" dirty="0">
              <a:solidFill>
                <a:schemeClr val="tx2"/>
              </a:solidFill>
              <a:latin typeface="+mn-lt"/>
            </a:endParaRPr>
          </a:p>
        </p:txBody>
      </p:sp>
      <p:sp>
        <p:nvSpPr>
          <p:cNvPr id="3" name="Content Placeholder 2"/>
          <p:cNvSpPr>
            <a:spLocks noGrp="1"/>
          </p:cNvSpPr>
          <p:nvPr>
            <p:ph idx="1"/>
          </p:nvPr>
        </p:nvSpPr>
        <p:spPr>
          <a:xfrm>
            <a:off x="0" y="1295400"/>
            <a:ext cx="9144000" cy="1143000"/>
          </a:xfrm>
        </p:spPr>
        <p:txBody>
          <a:bodyPr/>
          <a:lstStyle/>
          <a:p>
            <a:pPr>
              <a:buNone/>
            </a:pPr>
            <a:r>
              <a:rPr lang="en-US" sz="2800" dirty="0" smtClean="0">
                <a:latin typeface="Arial" pitchFamily="34" charset="0"/>
                <a:cs typeface="Arial" pitchFamily="34" charset="0"/>
              </a:rPr>
              <a:t>                            Trust but verify!             </a:t>
            </a:r>
          </a:p>
          <a:p>
            <a:pPr algn="ctr">
              <a:buNone/>
            </a:pPr>
            <a:endParaRPr lang="en-US" sz="2800" u="sng" dirty="0" smtClean="0"/>
          </a:p>
          <a:p>
            <a:pPr>
              <a:buNone/>
            </a:pPr>
            <a:r>
              <a:rPr lang="en-US" sz="2800" dirty="0" smtClean="0"/>
              <a:t>Auditors are in part paid to be the professional skeptic</a:t>
            </a:r>
          </a:p>
          <a:p>
            <a:pPr>
              <a:buNone/>
            </a:pPr>
            <a:r>
              <a:rPr lang="en-US" sz="2800" dirty="0" smtClean="0"/>
              <a:t> </a:t>
            </a:r>
            <a:endParaRPr lang="en-US" sz="4000" dirty="0" smtClean="0"/>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9" name="Rectangle 8"/>
          <p:cNvSpPr/>
          <p:nvPr/>
        </p:nvSpPr>
        <p:spPr>
          <a:xfrm>
            <a:off x="457200" y="457200"/>
            <a:ext cx="8458200" cy="523220"/>
          </a:xfrm>
          <a:prstGeom prst="rect">
            <a:avLst/>
          </a:prstGeom>
        </p:spPr>
        <p:txBody>
          <a:bodyPr wrap="square">
            <a:spAutoFit/>
          </a:bodyPr>
          <a:lstStyle/>
          <a:p>
            <a:r>
              <a:rPr lang="en-US" sz="2800" dirty="0" smtClean="0">
                <a:solidFill>
                  <a:srgbClr val="FFC000"/>
                </a:solidFill>
              </a:rPr>
              <a:t>What is many auditors favorite </a:t>
            </a:r>
            <a:r>
              <a:rPr lang="en-US" sz="2800" dirty="0" smtClean="0">
                <a:solidFill>
                  <a:srgbClr val="FFC000"/>
                </a:solidFill>
              </a:rPr>
              <a:t>maxim </a:t>
            </a:r>
            <a:r>
              <a:rPr lang="en-US" sz="2800" dirty="0" smtClean="0">
                <a:solidFill>
                  <a:srgbClr val="FFC000"/>
                </a:solidFill>
              </a:rPr>
              <a:t>on trust?</a:t>
            </a:r>
            <a:endParaRPr lang="en-US" sz="2800" dirty="0">
              <a:solidFill>
                <a:srgbClr val="FFC0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152400"/>
            <a:ext cx="8421688" cy="609600"/>
          </a:xfrm>
        </p:spPr>
        <p:txBody>
          <a:bodyPr/>
          <a:lstStyle/>
          <a:p>
            <a:r>
              <a:rPr lang="en-US" sz="2800" dirty="0" smtClean="0">
                <a:solidFill>
                  <a:srgbClr val="FFC000"/>
                </a:solidFill>
                <a:latin typeface="+mn-lt"/>
              </a:rPr>
              <a:t>The Speed of Trust  By Stephen Covey</a:t>
            </a:r>
            <a:endParaRPr lang="en-US" sz="2800" dirty="0">
              <a:solidFill>
                <a:srgbClr val="FFC000"/>
              </a:solidFill>
              <a:latin typeface="+mn-lt"/>
            </a:endParaRPr>
          </a:p>
        </p:txBody>
      </p:sp>
      <p:sp>
        <p:nvSpPr>
          <p:cNvPr id="3" name="Content Placeholder 2"/>
          <p:cNvSpPr>
            <a:spLocks noGrp="1"/>
          </p:cNvSpPr>
          <p:nvPr>
            <p:ph idx="1"/>
          </p:nvPr>
        </p:nvSpPr>
        <p:spPr>
          <a:xfrm>
            <a:off x="0" y="457200"/>
            <a:ext cx="7772400" cy="2895600"/>
          </a:xfrm>
        </p:spPr>
        <p:txBody>
          <a:bodyPr/>
          <a:lstStyle/>
          <a:p>
            <a:pPr>
              <a:buNone/>
            </a:pPr>
            <a:endParaRPr lang="en-US" sz="3200" dirty="0" smtClean="0"/>
          </a:p>
          <a:p>
            <a:pPr marL="693738" indent="-236538" algn="ctr" eaLnBrk="1" hangingPunct="1">
              <a:buNone/>
              <a:defRPr/>
            </a:pPr>
            <a:r>
              <a:rPr lang="en-US" sz="2800" dirty="0" smtClean="0"/>
              <a:t>Trust lost is hard to regain.</a:t>
            </a:r>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pic>
        <p:nvPicPr>
          <p:cNvPr id="7" name="Picture 2" descr="http://www.truthdig.com/images/eartothegrounduploads/lk_investor_confidence500.jpg"/>
          <p:cNvPicPr>
            <a:picLocks noChangeAspect="1" noChangeArrowheads="1"/>
          </p:cNvPicPr>
          <p:nvPr/>
        </p:nvPicPr>
        <p:blipFill>
          <a:blip r:embed="rId4"/>
          <a:srcRect/>
          <a:stretch>
            <a:fillRect/>
          </a:stretch>
        </p:blipFill>
        <p:spPr bwMode="auto">
          <a:xfrm>
            <a:off x="1143000" y="1676400"/>
            <a:ext cx="6064078" cy="4487419"/>
          </a:xfrm>
          <a:prstGeom prst="rect">
            <a:avLst/>
          </a:prstGeom>
          <a:noFill/>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0"/>
            <a:ext cx="8458200" cy="762000"/>
          </a:xfrm>
        </p:spPr>
        <p:txBody>
          <a:bodyPr/>
          <a:lstStyle/>
          <a:p>
            <a:r>
              <a:rPr lang="en-US" sz="2800" dirty="0" smtClean="0">
                <a:solidFill>
                  <a:schemeClr val="tx2"/>
                </a:solidFill>
                <a:latin typeface="Arial" pitchFamily="34" charset="0"/>
                <a:cs typeface="Arial" pitchFamily="34" charset="0"/>
              </a:rPr>
              <a:t>What should folks on Identity Management projects</a:t>
            </a:r>
            <a:br>
              <a:rPr lang="en-US" sz="2800" dirty="0" smtClean="0">
                <a:solidFill>
                  <a:schemeClr val="tx2"/>
                </a:solidFill>
                <a:latin typeface="Arial" pitchFamily="34" charset="0"/>
                <a:cs typeface="Arial" pitchFamily="34" charset="0"/>
              </a:rPr>
            </a:br>
            <a:r>
              <a:rPr lang="en-US" sz="2800" dirty="0" smtClean="0">
                <a:solidFill>
                  <a:schemeClr val="tx2"/>
                </a:solidFill>
                <a:latin typeface="Arial" pitchFamily="34" charset="0"/>
                <a:cs typeface="Arial" pitchFamily="34" charset="0"/>
              </a:rPr>
              <a:t> do to help their auditors understand?</a:t>
            </a:r>
            <a:endParaRPr lang="en-US" sz="2800" dirty="0">
              <a:solidFill>
                <a:schemeClr val="tx2"/>
              </a:solidFill>
              <a:latin typeface="Arial" pitchFamily="34" charset="0"/>
              <a:cs typeface="Arial" pitchFamily="34" charset="0"/>
            </a:endParaRPr>
          </a:p>
        </p:txBody>
      </p:sp>
      <p:sp>
        <p:nvSpPr>
          <p:cNvPr id="3" name="Content Placeholder 2"/>
          <p:cNvSpPr>
            <a:spLocks noGrp="1"/>
          </p:cNvSpPr>
          <p:nvPr>
            <p:ph idx="1"/>
          </p:nvPr>
        </p:nvSpPr>
        <p:spPr>
          <a:xfrm>
            <a:off x="0" y="685800"/>
            <a:ext cx="8839200" cy="4343400"/>
          </a:xfrm>
        </p:spPr>
        <p:txBody>
          <a:bodyPr/>
          <a:lstStyle/>
          <a:p>
            <a:pPr>
              <a:buNone/>
            </a:pPr>
            <a:r>
              <a:rPr lang="en-US" sz="2800" dirty="0" smtClean="0"/>
              <a:t>    </a:t>
            </a:r>
            <a:r>
              <a:rPr lang="en-US" sz="2800" dirty="0" smtClean="0">
                <a:latin typeface="Arial" pitchFamily="34" charset="0"/>
                <a:cs typeface="Arial" pitchFamily="34" charset="0"/>
              </a:rPr>
              <a:t>Show your auditors why you know/believe your tool and process are working as intended by doing things like</a:t>
            </a:r>
          </a:p>
          <a:p>
            <a:pPr>
              <a:buNone/>
            </a:pPr>
            <a:endParaRPr lang="en-US" sz="2800" dirty="0" smtClean="0">
              <a:latin typeface="Arial" pitchFamily="34" charset="0"/>
              <a:cs typeface="Arial" pitchFamily="34" charset="0"/>
            </a:endParaRPr>
          </a:p>
          <a:p>
            <a:pPr>
              <a:buNone/>
            </a:pPr>
            <a:endParaRPr lang="en-US" sz="2800" dirty="0" smtClean="0">
              <a:latin typeface="Arial" pitchFamily="34" charset="0"/>
              <a:cs typeface="Arial" pitchFamily="34" charset="0"/>
            </a:endParaRPr>
          </a:p>
          <a:p>
            <a:pPr marL="693738" indent="-236538" algn="ctr" eaLnBrk="1" hangingPunct="1">
              <a:buNone/>
              <a:defRPr/>
            </a:pPr>
            <a:endParaRPr lang="en-US" sz="2800" dirty="0" smtClean="0">
              <a:latin typeface="Arial" pitchFamily="34" charset="0"/>
              <a:cs typeface="Arial" pitchFamily="34" charset="0"/>
            </a:endParaRPr>
          </a:p>
          <a:p>
            <a:pPr marL="693738" indent="-236538" algn="ctr" eaLnBrk="1" hangingPunct="1">
              <a:buNone/>
              <a:defRPr/>
            </a:pPr>
            <a:endParaRPr lang="en-US" sz="2800" dirty="0">
              <a:latin typeface="Arial" pitchFamily="34" charset="0"/>
              <a:cs typeface="Arial" pitchFamily="34" charset="0"/>
            </a:endParaRPr>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12" name="Content Placeholder 2"/>
          <p:cNvSpPr txBox="1">
            <a:spLocks/>
          </p:cNvSpPr>
          <p:nvPr/>
        </p:nvSpPr>
        <p:spPr bwMode="auto">
          <a:xfrm>
            <a:off x="304800" y="1371600"/>
            <a:ext cx="883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latin typeface="Arial" pitchFamily="34" charset="0"/>
                <a:cs typeface="Arial" pitchFamily="34" charset="0"/>
              </a:rPr>
              <a:t>Listing key controls and how you periodically verify they continue to work as intended </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latin typeface="Arial" pitchFamily="34" charset="0"/>
                <a:cs typeface="Arial" pitchFamily="34" charset="0"/>
              </a:rPr>
              <a:t>Getting SAS 70 reports from outside service providers</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latin typeface="Arial" pitchFamily="34" charset="0"/>
                <a:cs typeface="Arial" pitchFamily="34" charset="0"/>
              </a:rPr>
              <a:t>Working on contract language such as:</a:t>
            </a:r>
          </a:p>
          <a:p>
            <a:pPr marL="800100" lvl="1" indent="-342900">
              <a:spcBef>
                <a:spcPct val="20000"/>
              </a:spcBef>
              <a:buClr>
                <a:schemeClr val="hlink"/>
              </a:buClr>
              <a:buSzPct val="70000"/>
              <a:buFont typeface="Wingdings" pitchFamily="2" charset="2"/>
              <a:buChar char="Ø"/>
            </a:pPr>
            <a:r>
              <a:rPr lang="en-US" sz="2800" dirty="0" smtClean="0">
                <a:latin typeface="Arial" pitchFamily="34" charset="0"/>
                <a:cs typeface="Arial" pitchFamily="34" charset="0"/>
              </a:rPr>
              <a:t>Right to SAS 70 reports</a:t>
            </a:r>
          </a:p>
          <a:p>
            <a:pPr marL="800100" lvl="1" indent="-342900">
              <a:spcBef>
                <a:spcPct val="20000"/>
              </a:spcBef>
              <a:buClr>
                <a:schemeClr val="hlink"/>
              </a:buClr>
              <a:buSzPct val="70000"/>
              <a:buFont typeface="Wingdings" pitchFamily="2" charset="2"/>
              <a:buChar char="Ø"/>
            </a:pPr>
            <a:r>
              <a:rPr lang="en-US" sz="2800" dirty="0" smtClean="0">
                <a:latin typeface="Arial" pitchFamily="34" charset="0"/>
                <a:cs typeface="Arial" pitchFamily="34" charset="0"/>
              </a:rPr>
              <a:t>Right to audit </a:t>
            </a:r>
          </a:p>
          <a:p>
            <a:pPr marL="800100" lvl="1" indent="-342900">
              <a:spcBef>
                <a:spcPct val="20000"/>
              </a:spcBef>
              <a:buClr>
                <a:schemeClr val="hlink"/>
              </a:buClr>
              <a:buSzPct val="70000"/>
              <a:buFont typeface="Wingdings" pitchFamily="2" charset="2"/>
              <a:buChar char="Ø"/>
            </a:pPr>
            <a:r>
              <a:rPr lang="en-US" sz="2800" dirty="0" smtClean="0">
                <a:latin typeface="Arial" pitchFamily="34" charset="0"/>
                <a:cs typeface="Arial" pitchFamily="34" charset="0"/>
              </a:rPr>
              <a:t>Requirement to be notified in a timely manner of any breach</a:t>
            </a:r>
            <a:endParaRPr kumimoji="1" lang="en-US" sz="2800" b="0" i="0" u="none" strike="noStrike" kern="0" cap="none" spc="0" normalizeH="0" baseline="0" noProof="0" dirty="0" smtClean="0">
              <a:ln>
                <a:noFill/>
              </a:ln>
              <a:solidFill>
                <a:schemeClr val="tx1"/>
              </a:solidFill>
              <a:effectLst/>
              <a:uLnTx/>
              <a:uFillTx/>
              <a:latin typeface="Arial" pitchFamily="34" charset="0"/>
              <a:cs typeface="Arial" pitchFamily="34" charset="0"/>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0"/>
            <a:ext cx="8458200" cy="1138773"/>
          </a:xfrm>
          <a:prstGeom prst="rect">
            <a:avLst/>
          </a:prstGeom>
          <a:noFill/>
        </p:spPr>
        <p:txBody>
          <a:bodyPr wrap="square" rtlCol="0">
            <a:spAutoFit/>
          </a:bodyPr>
          <a:lstStyle/>
          <a:p>
            <a:r>
              <a:rPr lang="en-US" sz="2800" b="1" dirty="0" smtClean="0">
                <a:solidFill>
                  <a:schemeClr val="tx2"/>
                </a:solidFill>
              </a:rPr>
              <a:t>Understanding Auditors Part 4</a:t>
            </a:r>
          </a:p>
          <a:p>
            <a:endParaRPr lang="en-US" sz="4000" dirty="0">
              <a:solidFill>
                <a:schemeClr val="tx2"/>
              </a:solidFill>
            </a:endParaRPr>
          </a:p>
        </p:txBody>
      </p:sp>
      <p:sp>
        <p:nvSpPr>
          <p:cNvPr id="21506" name="Title 1"/>
          <p:cNvSpPr>
            <a:spLocks noGrp="1"/>
          </p:cNvSpPr>
          <p:nvPr>
            <p:ph type="title"/>
          </p:nvPr>
        </p:nvSpPr>
        <p:spPr>
          <a:xfrm>
            <a:off x="381000" y="2286000"/>
            <a:ext cx="7696200" cy="1066800"/>
          </a:xfrm>
        </p:spPr>
        <p:txBody>
          <a:bodyPr/>
          <a:lstStyle/>
          <a:p>
            <a:pPr algn="ctr"/>
            <a:r>
              <a:rPr lang="en-US" dirty="0" smtClean="0"/>
              <a:t/>
            </a:r>
            <a:br>
              <a:rPr lang="en-US" dirty="0" smtClean="0"/>
            </a:br>
            <a:r>
              <a:rPr lang="en-US" dirty="0" smtClean="0"/>
              <a:t/>
            </a:r>
            <a:br>
              <a:rPr lang="en-US" dirty="0" smtClean="0"/>
            </a:br>
            <a:r>
              <a:rPr kumimoji="0" lang="en-US" sz="5400" dirty="0" smtClean="0">
                <a:solidFill>
                  <a:schemeClr val="tx2"/>
                </a:solidFill>
                <a:latin typeface="Arial" pitchFamily="34" charset="0"/>
              </a:rPr>
              <a:t/>
            </a:r>
            <a:br>
              <a:rPr kumimoji="0" lang="en-US" sz="5400" dirty="0" smtClean="0">
                <a:solidFill>
                  <a:schemeClr val="tx2"/>
                </a:solidFill>
                <a:latin typeface="Arial" pitchFamily="34" charset="0"/>
              </a:rPr>
            </a:br>
            <a:endParaRPr lang="en-US" dirty="0">
              <a:solidFill>
                <a:schemeClr val="tx2"/>
              </a:solidFill>
              <a:latin typeface="+mn-lt"/>
            </a:endParaRPr>
          </a:p>
        </p:txBody>
      </p:sp>
      <p:sp>
        <p:nvSpPr>
          <p:cNvPr id="3" name="Content Placeholder 2"/>
          <p:cNvSpPr>
            <a:spLocks noGrp="1"/>
          </p:cNvSpPr>
          <p:nvPr>
            <p:ph idx="1"/>
          </p:nvPr>
        </p:nvSpPr>
        <p:spPr>
          <a:xfrm>
            <a:off x="152400" y="533400"/>
            <a:ext cx="8763000" cy="1143000"/>
          </a:xfrm>
        </p:spPr>
        <p:txBody>
          <a:bodyPr/>
          <a:lstStyle/>
          <a:p>
            <a:pPr>
              <a:buNone/>
            </a:pPr>
            <a:endParaRPr lang="en-US" sz="3200" dirty="0" smtClean="0"/>
          </a:p>
          <a:p>
            <a:pPr>
              <a:buNone/>
            </a:pPr>
            <a:r>
              <a:rPr lang="en-US" sz="2800" dirty="0" smtClean="0"/>
              <a:t>    Do the Identity Management systems and processes help us improve the odds that we will accomplish our mission of :</a:t>
            </a:r>
          </a:p>
          <a:p>
            <a:pPr algn="ctr">
              <a:buNone/>
            </a:pPr>
            <a:endParaRPr lang="en-US" sz="2800" u="sng" dirty="0" smtClean="0"/>
          </a:p>
          <a:p>
            <a:pPr>
              <a:buNone/>
            </a:pPr>
            <a:r>
              <a:rPr lang="en-US" sz="2800" dirty="0" smtClean="0"/>
              <a:t> </a:t>
            </a:r>
            <a:endParaRPr lang="en-US" sz="4000" dirty="0" smtClean="0"/>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9" name="Rectangle 8"/>
          <p:cNvSpPr/>
          <p:nvPr/>
        </p:nvSpPr>
        <p:spPr>
          <a:xfrm>
            <a:off x="457200" y="533400"/>
            <a:ext cx="7467600" cy="523220"/>
          </a:xfrm>
          <a:prstGeom prst="rect">
            <a:avLst/>
          </a:prstGeom>
        </p:spPr>
        <p:txBody>
          <a:bodyPr wrap="square">
            <a:spAutoFit/>
          </a:bodyPr>
          <a:lstStyle/>
          <a:p>
            <a:r>
              <a:rPr lang="en-US" sz="2800" dirty="0" smtClean="0">
                <a:solidFill>
                  <a:srgbClr val="FFC000"/>
                </a:solidFill>
              </a:rPr>
              <a:t>Most auditors care about the bottom line</a:t>
            </a:r>
            <a:endParaRPr lang="en-US" sz="2800" dirty="0">
              <a:solidFill>
                <a:srgbClr val="FFC000"/>
              </a:solidFill>
            </a:endParaRPr>
          </a:p>
        </p:txBody>
      </p:sp>
      <p:sp>
        <p:nvSpPr>
          <p:cNvPr id="10" name="Content Placeholder 2"/>
          <p:cNvSpPr txBox="1">
            <a:spLocks/>
          </p:cNvSpPr>
          <p:nvPr/>
        </p:nvSpPr>
        <p:spPr bwMode="auto">
          <a:xfrm>
            <a:off x="685800" y="1905000"/>
            <a:ext cx="7010400" cy="32766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Teaching</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Research</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Outreach</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152400"/>
            <a:ext cx="8458200" cy="381000"/>
          </a:xfrm>
        </p:spPr>
        <p:txBody>
          <a:bodyPr/>
          <a:lstStyle/>
          <a:p>
            <a:r>
              <a:rPr lang="en-US" sz="2800" smtClean="0">
                <a:solidFill>
                  <a:schemeClr val="tx2"/>
                </a:solidFill>
                <a:latin typeface="Arial" pitchFamily="34" charset="0"/>
                <a:cs typeface="Arial" pitchFamily="34" charset="0"/>
              </a:rPr>
              <a:t>What can </a:t>
            </a:r>
            <a:r>
              <a:rPr lang="en-US" sz="2800" dirty="0" smtClean="0">
                <a:solidFill>
                  <a:schemeClr val="tx2"/>
                </a:solidFill>
                <a:latin typeface="Arial" pitchFamily="34" charset="0"/>
                <a:cs typeface="Arial" pitchFamily="34" charset="0"/>
              </a:rPr>
              <a:t>you do to get the auditor pulling with you?</a:t>
            </a:r>
            <a:endParaRPr lang="en-US" sz="2800" dirty="0">
              <a:solidFill>
                <a:schemeClr val="tx2"/>
              </a:solidFill>
              <a:latin typeface="Arial" pitchFamily="34" charset="0"/>
              <a:cs typeface="Arial" pitchFamily="34" charset="0"/>
            </a:endParaRPr>
          </a:p>
        </p:txBody>
      </p:sp>
      <p:sp>
        <p:nvSpPr>
          <p:cNvPr id="3" name="Content Placeholder 2"/>
          <p:cNvSpPr>
            <a:spLocks noGrp="1"/>
          </p:cNvSpPr>
          <p:nvPr>
            <p:ph idx="1"/>
          </p:nvPr>
        </p:nvSpPr>
        <p:spPr>
          <a:xfrm>
            <a:off x="0" y="457200"/>
            <a:ext cx="8839200" cy="4343400"/>
          </a:xfrm>
        </p:spPr>
        <p:txBody>
          <a:bodyPr/>
          <a:lstStyle/>
          <a:p>
            <a:pPr>
              <a:buNone/>
            </a:pPr>
            <a:r>
              <a:rPr lang="en-US" sz="2800" dirty="0" smtClean="0"/>
              <a:t>    Look for ways to demonstrate/quantify the benefits of the Indentify Management </a:t>
            </a:r>
            <a:r>
              <a:rPr lang="en-US" sz="2800" dirty="0" smtClean="0"/>
              <a:t>project such as:</a:t>
            </a:r>
            <a:endParaRPr lang="en-US" sz="2800" dirty="0" smtClean="0"/>
          </a:p>
          <a:p>
            <a:pPr>
              <a:buNone/>
            </a:pPr>
            <a:endParaRPr lang="en-US" sz="2800" dirty="0" smtClean="0">
              <a:latin typeface="Arial" pitchFamily="34" charset="0"/>
              <a:cs typeface="Arial" pitchFamily="34" charset="0"/>
            </a:endParaRPr>
          </a:p>
          <a:p>
            <a:pPr>
              <a:buNone/>
            </a:pPr>
            <a:endParaRPr lang="en-US" sz="2800" dirty="0" smtClean="0">
              <a:latin typeface="Arial" pitchFamily="34" charset="0"/>
              <a:cs typeface="Arial" pitchFamily="34" charset="0"/>
            </a:endParaRPr>
          </a:p>
          <a:p>
            <a:pPr>
              <a:buNone/>
            </a:pPr>
            <a:endParaRPr lang="en-US" sz="2800" dirty="0" smtClean="0">
              <a:latin typeface="Arial" pitchFamily="34" charset="0"/>
              <a:cs typeface="Arial" pitchFamily="34" charset="0"/>
            </a:endParaRPr>
          </a:p>
          <a:p>
            <a:pPr marL="693738" indent="-236538" algn="ctr" eaLnBrk="1" hangingPunct="1">
              <a:buNone/>
              <a:defRPr/>
            </a:pPr>
            <a:endParaRPr lang="en-US" sz="2800" dirty="0" smtClean="0">
              <a:latin typeface="Arial" pitchFamily="34" charset="0"/>
              <a:cs typeface="Arial" pitchFamily="34" charset="0"/>
            </a:endParaRPr>
          </a:p>
          <a:p>
            <a:pPr marL="693738" indent="-236538" algn="ctr" eaLnBrk="1" hangingPunct="1">
              <a:buNone/>
              <a:defRPr/>
            </a:pPr>
            <a:endParaRPr lang="en-US" sz="2800" dirty="0">
              <a:latin typeface="Arial" pitchFamily="34" charset="0"/>
              <a:cs typeface="Arial" pitchFamily="34" charset="0"/>
            </a:endParaRPr>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12" name="Content Placeholder 2"/>
          <p:cNvSpPr txBox="1">
            <a:spLocks/>
          </p:cNvSpPr>
          <p:nvPr/>
        </p:nvSpPr>
        <p:spPr bwMode="auto">
          <a:xfrm>
            <a:off x="533400" y="762000"/>
            <a:ext cx="883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Better alignment of rights with business need</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Easier to revoke rights when no longer have a business need</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More/better seamless interaction with customer</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Less system development effort for security concerns</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Removal of need to do much of security audit work in individual applications or business reviews because using a consistent identity management system</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0"/>
            <a:ext cx="8458200" cy="1138773"/>
          </a:xfrm>
          <a:prstGeom prst="rect">
            <a:avLst/>
          </a:prstGeom>
          <a:noFill/>
        </p:spPr>
        <p:txBody>
          <a:bodyPr wrap="square" rtlCol="0">
            <a:spAutoFit/>
          </a:bodyPr>
          <a:lstStyle/>
          <a:p>
            <a:r>
              <a:rPr lang="en-US" sz="2800" b="1" dirty="0" smtClean="0">
                <a:solidFill>
                  <a:schemeClr val="tx2"/>
                </a:solidFill>
              </a:rPr>
              <a:t>Understanding Auditors Part 5</a:t>
            </a:r>
          </a:p>
          <a:p>
            <a:endParaRPr lang="en-US" sz="4000" dirty="0">
              <a:solidFill>
                <a:schemeClr val="tx2"/>
              </a:solidFill>
            </a:endParaRPr>
          </a:p>
        </p:txBody>
      </p:sp>
      <p:sp>
        <p:nvSpPr>
          <p:cNvPr id="21506" name="Title 1"/>
          <p:cNvSpPr>
            <a:spLocks noGrp="1"/>
          </p:cNvSpPr>
          <p:nvPr>
            <p:ph type="title"/>
          </p:nvPr>
        </p:nvSpPr>
        <p:spPr>
          <a:xfrm>
            <a:off x="381000" y="2286000"/>
            <a:ext cx="7696200" cy="1066800"/>
          </a:xfrm>
        </p:spPr>
        <p:txBody>
          <a:bodyPr/>
          <a:lstStyle/>
          <a:p>
            <a:pPr algn="ctr"/>
            <a:r>
              <a:rPr lang="en-US" dirty="0" smtClean="0"/>
              <a:t/>
            </a:r>
            <a:br>
              <a:rPr lang="en-US" dirty="0" smtClean="0"/>
            </a:br>
            <a:r>
              <a:rPr lang="en-US" dirty="0" smtClean="0"/>
              <a:t/>
            </a:r>
            <a:br>
              <a:rPr lang="en-US" dirty="0" smtClean="0"/>
            </a:br>
            <a:r>
              <a:rPr kumimoji="0" lang="en-US" sz="5400" dirty="0" smtClean="0">
                <a:solidFill>
                  <a:schemeClr val="tx2"/>
                </a:solidFill>
                <a:latin typeface="Arial" pitchFamily="34" charset="0"/>
              </a:rPr>
              <a:t/>
            </a:r>
            <a:br>
              <a:rPr kumimoji="0" lang="en-US" sz="5400" dirty="0" smtClean="0">
                <a:solidFill>
                  <a:schemeClr val="tx2"/>
                </a:solidFill>
                <a:latin typeface="Arial" pitchFamily="34" charset="0"/>
              </a:rPr>
            </a:br>
            <a:endParaRPr lang="en-US" dirty="0">
              <a:solidFill>
                <a:schemeClr val="tx2"/>
              </a:solidFill>
              <a:latin typeface="+mn-lt"/>
            </a:endParaRPr>
          </a:p>
        </p:txBody>
      </p:sp>
      <p:sp>
        <p:nvSpPr>
          <p:cNvPr id="3" name="Content Placeholder 2"/>
          <p:cNvSpPr>
            <a:spLocks noGrp="1"/>
          </p:cNvSpPr>
          <p:nvPr>
            <p:ph idx="1"/>
          </p:nvPr>
        </p:nvSpPr>
        <p:spPr>
          <a:xfrm>
            <a:off x="152400" y="533400"/>
            <a:ext cx="8763000" cy="1143000"/>
          </a:xfrm>
        </p:spPr>
        <p:txBody>
          <a:bodyPr/>
          <a:lstStyle/>
          <a:p>
            <a:pPr>
              <a:buNone/>
            </a:pPr>
            <a:endParaRPr lang="en-US" sz="3200" dirty="0" smtClean="0"/>
          </a:p>
          <a:p>
            <a:pPr>
              <a:buNone/>
            </a:pPr>
            <a:r>
              <a:rPr lang="en-US" sz="2800" dirty="0" smtClean="0"/>
              <a:t>    </a:t>
            </a:r>
          </a:p>
          <a:p>
            <a:pPr algn="ctr">
              <a:buNone/>
            </a:pPr>
            <a:endParaRPr lang="en-US" sz="2800" u="sng" dirty="0" smtClean="0"/>
          </a:p>
          <a:p>
            <a:pPr>
              <a:buNone/>
            </a:pPr>
            <a:r>
              <a:rPr lang="en-US" sz="2800" dirty="0" smtClean="0"/>
              <a:t> </a:t>
            </a:r>
            <a:endParaRPr lang="en-US" sz="4000" dirty="0" smtClean="0"/>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9" name="Rectangle 8"/>
          <p:cNvSpPr/>
          <p:nvPr/>
        </p:nvSpPr>
        <p:spPr>
          <a:xfrm>
            <a:off x="457200" y="533400"/>
            <a:ext cx="8153400" cy="523220"/>
          </a:xfrm>
          <a:prstGeom prst="rect">
            <a:avLst/>
          </a:prstGeom>
        </p:spPr>
        <p:txBody>
          <a:bodyPr wrap="square">
            <a:spAutoFit/>
          </a:bodyPr>
          <a:lstStyle/>
          <a:p>
            <a:r>
              <a:rPr lang="en-US" sz="2800" dirty="0" smtClean="0">
                <a:solidFill>
                  <a:srgbClr val="FFC000"/>
                </a:solidFill>
              </a:rPr>
              <a:t>Most auditors </a:t>
            </a:r>
            <a:r>
              <a:rPr lang="en-US" sz="2800" dirty="0" smtClean="0">
                <a:solidFill>
                  <a:srgbClr val="FFC000"/>
                </a:solidFill>
              </a:rPr>
              <a:t>are interested in emerging </a:t>
            </a:r>
            <a:r>
              <a:rPr lang="en-US" sz="2800" dirty="0" smtClean="0">
                <a:solidFill>
                  <a:srgbClr val="FFC000"/>
                </a:solidFill>
              </a:rPr>
              <a:t>issues</a:t>
            </a:r>
            <a:endParaRPr lang="en-US" sz="2800" dirty="0">
              <a:solidFill>
                <a:srgbClr val="FFC000"/>
              </a:solidFill>
            </a:endParaRPr>
          </a:p>
        </p:txBody>
      </p:sp>
      <p:sp>
        <p:nvSpPr>
          <p:cNvPr id="96258" name="Rectangle 2"/>
          <p:cNvSpPr>
            <a:spLocks noChangeArrowheads="1"/>
          </p:cNvSpPr>
          <p:nvPr/>
        </p:nvSpPr>
        <p:spPr bwMode="auto">
          <a:xfrm>
            <a:off x="457200" y="1524000"/>
            <a:ext cx="8861721"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Many of us </a:t>
            </a:r>
            <a:r>
              <a:rPr kumimoji="0" lang="en-US" sz="2800" dirty="0" smtClean="0">
                <a:latin typeface="Arial" pitchFamily="34" charset="0"/>
                <a:ea typeface="Times New Roman" pitchFamily="18" charset="0"/>
                <a:cs typeface="Times New Roman" pitchFamily="18" charset="0"/>
              </a:rPr>
              <a:t>auditors know use of cloud technology and tools like Google apps is not only unavoidable but shouldn’t be avoided.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dirty="0" smtClean="0">
                <a:latin typeface="Arial" pitchFamily="34" charset="0"/>
                <a:ea typeface="Times New Roman" pitchFamily="18" charset="0"/>
                <a:cs typeface="Times New Roman" pitchFamily="18" charset="0"/>
              </a:rPr>
              <a:t>However, most of  us auditors don’t  fully understand the potential risks and tools that can be used to manage those risks.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dirty="0" smtClean="0">
                <a:latin typeface="Arial" pitchFamily="34" charset="0"/>
                <a:cs typeface="Times New Roman" pitchFamily="18" charset="0"/>
              </a:rPr>
              <a:t>Most of us know identity management tools  are likely one of the technologies that can help us manage this new world</a:t>
            </a:r>
            <a:endParaRPr kumimoji="0" lang="en-US" sz="28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6258">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625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62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400" y="0"/>
            <a:ext cx="8726488" cy="838200"/>
          </a:xfrm>
        </p:spPr>
        <p:txBody>
          <a:bodyPr/>
          <a:lstStyle/>
          <a:p>
            <a:r>
              <a:rPr lang="en-US" sz="2800" dirty="0" smtClean="0">
                <a:solidFill>
                  <a:srgbClr val="FFC000"/>
                </a:solidFill>
              </a:rPr>
              <a:t>An example where cross organization Identity  Management projects will likely help</a:t>
            </a:r>
            <a:endParaRPr lang="en-US" sz="2800" dirty="0">
              <a:solidFill>
                <a:srgbClr val="FFC000"/>
              </a:solidFill>
            </a:endParaRPr>
          </a:p>
        </p:txBody>
      </p:sp>
      <p:sp>
        <p:nvSpPr>
          <p:cNvPr id="3" name="Content Placeholder 2"/>
          <p:cNvSpPr>
            <a:spLocks noGrp="1"/>
          </p:cNvSpPr>
          <p:nvPr>
            <p:ph idx="1"/>
          </p:nvPr>
        </p:nvSpPr>
        <p:spPr>
          <a:xfrm>
            <a:off x="304800" y="1828800"/>
            <a:ext cx="7772400" cy="4114800"/>
          </a:xfrm>
        </p:spPr>
        <p:txBody>
          <a:bodyPr/>
          <a:lstStyle/>
          <a:p>
            <a:pPr>
              <a:buNone/>
            </a:pPr>
            <a:endParaRPr lang="en-US" sz="3200" dirty="0" smtClean="0"/>
          </a:p>
          <a:p>
            <a:pPr algn="ctr">
              <a:buNone/>
            </a:pPr>
            <a:r>
              <a:rPr lang="en-US" sz="3200" dirty="0" smtClean="0"/>
              <a:t>.</a:t>
            </a:r>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pic>
        <p:nvPicPr>
          <p:cNvPr id="27650" name="Picture 2" descr="Governor Pawlenty and Wisconsin Governor Jim Doyle hold a press conference announcing a nation-leadi..."/>
          <p:cNvPicPr>
            <a:picLocks noChangeAspect="1" noChangeArrowheads="1"/>
          </p:cNvPicPr>
          <p:nvPr/>
        </p:nvPicPr>
        <p:blipFill>
          <a:blip r:embed="rId4"/>
          <a:srcRect/>
          <a:stretch>
            <a:fillRect/>
          </a:stretch>
        </p:blipFill>
        <p:spPr bwMode="auto">
          <a:xfrm>
            <a:off x="1828800" y="762000"/>
            <a:ext cx="5105400" cy="3777997"/>
          </a:xfrm>
          <a:prstGeom prst="rect">
            <a:avLst/>
          </a:prstGeom>
          <a:noFill/>
        </p:spPr>
      </p:pic>
      <p:sp>
        <p:nvSpPr>
          <p:cNvPr id="8" name="Rectangle 7"/>
          <p:cNvSpPr/>
          <p:nvPr/>
        </p:nvSpPr>
        <p:spPr>
          <a:xfrm>
            <a:off x="0" y="4343400"/>
            <a:ext cx="8991600" cy="1815882"/>
          </a:xfrm>
          <a:prstGeom prst="rect">
            <a:avLst/>
          </a:prstGeom>
        </p:spPr>
        <p:txBody>
          <a:bodyPr wrap="square">
            <a:spAutoFit/>
          </a:bodyPr>
          <a:lstStyle/>
          <a:p>
            <a:pPr algn="ctr"/>
            <a:r>
              <a:rPr lang="en-US" sz="2800" dirty="0" smtClean="0">
                <a:latin typeface="Arial" pitchFamily="34" charset="0"/>
                <a:cs typeface="Arial" pitchFamily="34" charset="0"/>
              </a:rPr>
              <a:t>Governor </a:t>
            </a:r>
            <a:r>
              <a:rPr lang="en-US" sz="2800" dirty="0" err="1" smtClean="0">
                <a:latin typeface="Arial" pitchFamily="34" charset="0"/>
                <a:cs typeface="Arial" pitchFamily="34" charset="0"/>
              </a:rPr>
              <a:t>Pawlenty</a:t>
            </a:r>
            <a:r>
              <a:rPr lang="en-US" sz="2800" dirty="0" smtClean="0">
                <a:latin typeface="Arial" pitchFamily="34" charset="0"/>
                <a:cs typeface="Arial" pitchFamily="34" charset="0"/>
              </a:rPr>
              <a:t> and Wisconsin Governor Jim Doyle hold a press conference announcing </a:t>
            </a:r>
          </a:p>
          <a:p>
            <a:pPr algn="ctr"/>
            <a:r>
              <a:rPr lang="en-US" sz="2800" dirty="0" smtClean="0">
                <a:latin typeface="Arial" pitchFamily="34" charset="0"/>
                <a:cs typeface="Arial" pitchFamily="34" charset="0"/>
              </a:rPr>
              <a:t>a nation-leading effort to identify </a:t>
            </a:r>
          </a:p>
          <a:p>
            <a:pPr algn="ctr"/>
            <a:r>
              <a:rPr lang="en-US" sz="2800" dirty="0" smtClean="0">
                <a:latin typeface="Arial" pitchFamily="34" charset="0"/>
                <a:cs typeface="Arial" pitchFamily="34" charset="0"/>
              </a:rPr>
              <a:t>potential shared services between their states</a:t>
            </a:r>
            <a:endParaRPr lang="en-US" sz="2800" dirty="0">
              <a:latin typeface="Arial" pitchFamily="34" charset="0"/>
              <a:cs typeface="Arial" pitchFamily="34" charset="0"/>
            </a:endParaRPr>
          </a:p>
        </p:txBody>
      </p:sp>
      <p:sp>
        <p:nvSpPr>
          <p:cNvPr id="9" name="Oval 8"/>
          <p:cNvSpPr/>
          <p:nvPr/>
        </p:nvSpPr>
        <p:spPr bwMode="auto">
          <a:xfrm>
            <a:off x="2209800" y="5638800"/>
            <a:ext cx="2667000" cy="533400"/>
          </a:xfrm>
          <a:prstGeom prst="ellipse">
            <a:avLst/>
          </a:prstGeom>
          <a:solidFill>
            <a:schemeClr val="accent1">
              <a:alpha val="0"/>
            </a:schemeClr>
          </a:solidFill>
          <a:ln w="317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Arial"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0"/>
            <a:ext cx="8458200" cy="1138773"/>
          </a:xfrm>
          <a:prstGeom prst="rect">
            <a:avLst/>
          </a:prstGeom>
          <a:noFill/>
        </p:spPr>
        <p:txBody>
          <a:bodyPr wrap="square" rtlCol="0">
            <a:spAutoFit/>
          </a:bodyPr>
          <a:lstStyle/>
          <a:p>
            <a:r>
              <a:rPr lang="en-US" sz="2800" dirty="0" smtClean="0">
                <a:solidFill>
                  <a:schemeClr val="tx2"/>
                </a:solidFill>
              </a:rPr>
              <a:t>What can you do to build trust with your auditors?</a:t>
            </a:r>
          </a:p>
          <a:p>
            <a:endParaRPr lang="en-US" sz="4000" dirty="0">
              <a:solidFill>
                <a:schemeClr val="tx2"/>
              </a:solidFill>
            </a:endParaRPr>
          </a:p>
        </p:txBody>
      </p:sp>
      <p:sp>
        <p:nvSpPr>
          <p:cNvPr id="21506" name="Title 1"/>
          <p:cNvSpPr>
            <a:spLocks noGrp="1"/>
          </p:cNvSpPr>
          <p:nvPr>
            <p:ph type="title"/>
          </p:nvPr>
        </p:nvSpPr>
        <p:spPr>
          <a:xfrm>
            <a:off x="381000" y="2286000"/>
            <a:ext cx="7696200" cy="1066800"/>
          </a:xfrm>
        </p:spPr>
        <p:txBody>
          <a:bodyPr/>
          <a:lstStyle/>
          <a:p>
            <a:pPr algn="ctr"/>
            <a:r>
              <a:rPr lang="en-US" dirty="0" smtClean="0"/>
              <a:t/>
            </a:r>
            <a:br>
              <a:rPr lang="en-US" dirty="0" smtClean="0"/>
            </a:br>
            <a:r>
              <a:rPr lang="en-US" dirty="0" smtClean="0"/>
              <a:t/>
            </a:r>
            <a:br>
              <a:rPr lang="en-US" dirty="0" smtClean="0"/>
            </a:br>
            <a:r>
              <a:rPr kumimoji="0" lang="en-US" sz="5400" dirty="0" smtClean="0">
                <a:solidFill>
                  <a:schemeClr val="tx2"/>
                </a:solidFill>
                <a:latin typeface="Arial" pitchFamily="34" charset="0"/>
              </a:rPr>
              <a:t/>
            </a:r>
            <a:br>
              <a:rPr kumimoji="0" lang="en-US" sz="5400" dirty="0" smtClean="0">
                <a:solidFill>
                  <a:schemeClr val="tx2"/>
                </a:solidFill>
                <a:latin typeface="Arial" pitchFamily="34" charset="0"/>
              </a:rPr>
            </a:br>
            <a:endParaRPr lang="en-US" dirty="0">
              <a:solidFill>
                <a:schemeClr val="tx2"/>
              </a:solidFill>
              <a:latin typeface="+mn-lt"/>
            </a:endParaRPr>
          </a:p>
        </p:txBody>
      </p:sp>
      <p:sp>
        <p:nvSpPr>
          <p:cNvPr id="3" name="Content Placeholder 2"/>
          <p:cNvSpPr>
            <a:spLocks noGrp="1"/>
          </p:cNvSpPr>
          <p:nvPr>
            <p:ph idx="1"/>
          </p:nvPr>
        </p:nvSpPr>
        <p:spPr>
          <a:xfrm>
            <a:off x="152400" y="533400"/>
            <a:ext cx="8763000" cy="1143000"/>
          </a:xfrm>
        </p:spPr>
        <p:txBody>
          <a:bodyPr/>
          <a:lstStyle/>
          <a:p>
            <a:pPr>
              <a:buNone/>
            </a:pPr>
            <a:endParaRPr lang="en-US" sz="3200" dirty="0" smtClean="0"/>
          </a:p>
          <a:p>
            <a:pPr>
              <a:buNone/>
            </a:pPr>
            <a:r>
              <a:rPr lang="en-US" sz="2800" dirty="0" smtClean="0"/>
              <a:t>    </a:t>
            </a:r>
          </a:p>
          <a:p>
            <a:pPr algn="ctr">
              <a:buNone/>
            </a:pPr>
            <a:endParaRPr lang="en-US" sz="2800" u="sng" dirty="0" smtClean="0"/>
          </a:p>
          <a:p>
            <a:pPr>
              <a:buNone/>
            </a:pPr>
            <a:r>
              <a:rPr lang="en-US" sz="2800" dirty="0" smtClean="0"/>
              <a:t> </a:t>
            </a:r>
            <a:endParaRPr lang="en-US" sz="4000" dirty="0" smtClean="0"/>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9" name="Rectangle 8"/>
          <p:cNvSpPr/>
          <p:nvPr/>
        </p:nvSpPr>
        <p:spPr>
          <a:xfrm>
            <a:off x="457200" y="533400"/>
            <a:ext cx="7467600" cy="954107"/>
          </a:xfrm>
          <a:prstGeom prst="rect">
            <a:avLst/>
          </a:prstGeom>
        </p:spPr>
        <p:txBody>
          <a:bodyPr wrap="square">
            <a:spAutoFit/>
          </a:bodyPr>
          <a:lstStyle/>
          <a:p>
            <a:r>
              <a:rPr lang="en-US" sz="2800" dirty="0" smtClean="0"/>
              <a:t>Collaborate with your auditors as they/you try to get answers to questions like:</a:t>
            </a:r>
            <a:endParaRPr lang="en-US" sz="2800" dirty="0"/>
          </a:p>
        </p:txBody>
      </p:sp>
      <p:sp>
        <p:nvSpPr>
          <p:cNvPr id="10" name="Content Placeholder 2"/>
          <p:cNvSpPr txBox="1">
            <a:spLocks/>
          </p:cNvSpPr>
          <p:nvPr/>
        </p:nvSpPr>
        <p:spPr bwMode="auto">
          <a:xfrm>
            <a:off x="685800" y="762000"/>
            <a:ext cx="7010400" cy="32766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How do we evaluate the security of cloud technology?</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Are there strategies  so we can use things like Google mail for students but ensure sensitive data like grades are not being stored in the cloud?</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How do we ensure limited roll-outs to cloud technology  (e.g., use of  Google mail for students) are rational and controlled? </a:t>
            </a: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762000"/>
            <a:ext cx="8421688" cy="1066800"/>
          </a:xfrm>
        </p:spPr>
        <p:txBody>
          <a:bodyPr/>
          <a:lstStyle/>
          <a:p>
            <a:r>
              <a:rPr lang="en-US" b="1" dirty="0" smtClean="0">
                <a:solidFill>
                  <a:srgbClr val="FFC000"/>
                </a:solidFill>
                <a:latin typeface="Arial" pitchFamily="34" charset="0"/>
              </a:rPr>
              <a:t>  Introduction</a:t>
            </a:r>
          </a:p>
        </p:txBody>
      </p:sp>
      <p:sp>
        <p:nvSpPr>
          <p:cNvPr id="3" name="Content Placeholder 2"/>
          <p:cNvSpPr>
            <a:spLocks noGrp="1"/>
          </p:cNvSpPr>
          <p:nvPr>
            <p:ph idx="1"/>
          </p:nvPr>
        </p:nvSpPr>
        <p:spPr>
          <a:xfrm>
            <a:off x="304800" y="1828800"/>
            <a:ext cx="7772400" cy="4114800"/>
          </a:xfrm>
        </p:spPr>
        <p:txBody>
          <a:bodyPr/>
          <a:lstStyle/>
          <a:p>
            <a:pPr marL="693738" indent="-236538" eaLnBrk="1" hangingPunct="1">
              <a:buFont typeface="Wingdings" pitchFamily="2" charset="2"/>
              <a:buChar char="Ø"/>
              <a:defRPr/>
            </a:pPr>
            <a:r>
              <a:rPr lang="en-US" sz="2800" dirty="0" smtClean="0">
                <a:latin typeface="Arial" pitchFamily="34" charset="0"/>
              </a:rPr>
              <a:t>About me</a:t>
            </a:r>
          </a:p>
          <a:p>
            <a:pPr marL="693738" indent="-236538" eaLnBrk="1" hangingPunct="1">
              <a:buFont typeface="Wingdings" pitchFamily="2" charset="2"/>
              <a:buChar char="Ø"/>
              <a:defRPr/>
            </a:pPr>
            <a:r>
              <a:rPr lang="en-US" sz="2800" dirty="0" smtClean="0">
                <a:latin typeface="Arial" pitchFamily="34" charset="0"/>
              </a:rPr>
              <a:t>Quick exercise</a:t>
            </a:r>
          </a:p>
          <a:p>
            <a:pPr marL="693738" indent="-236538" eaLnBrk="1" hangingPunct="1">
              <a:buFont typeface="Wingdings" pitchFamily="2" charset="2"/>
              <a:buChar char="Ø"/>
              <a:defRPr/>
            </a:pPr>
            <a:r>
              <a:rPr lang="en-US" sz="2800" dirty="0" smtClean="0">
                <a:latin typeface="Arial" pitchFamily="34" charset="0"/>
              </a:rPr>
              <a:t>What do the results of  the exercise say about the relationship of auditors to their clients?</a:t>
            </a:r>
          </a:p>
          <a:p>
            <a:pPr marL="693738" indent="-236538" eaLnBrk="1" hangingPunct="1">
              <a:buNone/>
              <a:defRPr/>
            </a:pPr>
            <a:endParaRPr lang="en-US"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81000" y="2286000"/>
            <a:ext cx="7696200" cy="1066800"/>
          </a:xfrm>
        </p:spPr>
        <p:txBody>
          <a:bodyPr/>
          <a:lstStyle/>
          <a:p>
            <a:pPr algn="ctr"/>
            <a:r>
              <a:rPr lang="en-US" dirty="0" smtClean="0"/>
              <a:t/>
            </a:r>
            <a:br>
              <a:rPr lang="en-US" dirty="0" smtClean="0"/>
            </a:br>
            <a:r>
              <a:rPr lang="en-US" dirty="0" smtClean="0"/>
              <a:t/>
            </a:r>
            <a:br>
              <a:rPr lang="en-US" dirty="0" smtClean="0"/>
            </a:br>
            <a:r>
              <a:rPr kumimoji="0" lang="en-US" sz="5400" dirty="0" smtClean="0">
                <a:solidFill>
                  <a:schemeClr val="tx2"/>
                </a:solidFill>
                <a:latin typeface="Arial" pitchFamily="34" charset="0"/>
              </a:rPr>
              <a:t/>
            </a:r>
            <a:br>
              <a:rPr kumimoji="0" lang="en-US" sz="5400" dirty="0" smtClean="0">
                <a:solidFill>
                  <a:schemeClr val="tx2"/>
                </a:solidFill>
                <a:latin typeface="Arial" pitchFamily="34" charset="0"/>
              </a:rPr>
            </a:br>
            <a:endParaRPr lang="en-US" dirty="0">
              <a:solidFill>
                <a:schemeClr val="tx2"/>
              </a:solidFill>
              <a:latin typeface="+mn-lt"/>
            </a:endParaRPr>
          </a:p>
        </p:txBody>
      </p:sp>
      <p:sp>
        <p:nvSpPr>
          <p:cNvPr id="3" name="Content Placeholder 2"/>
          <p:cNvSpPr>
            <a:spLocks noGrp="1"/>
          </p:cNvSpPr>
          <p:nvPr>
            <p:ph idx="1"/>
          </p:nvPr>
        </p:nvSpPr>
        <p:spPr>
          <a:xfrm>
            <a:off x="152400" y="533400"/>
            <a:ext cx="8763000" cy="1143000"/>
          </a:xfrm>
        </p:spPr>
        <p:txBody>
          <a:bodyPr/>
          <a:lstStyle/>
          <a:p>
            <a:pPr>
              <a:buNone/>
            </a:pPr>
            <a:endParaRPr lang="en-US" sz="3200" dirty="0" smtClean="0"/>
          </a:p>
          <a:p>
            <a:pPr>
              <a:buNone/>
            </a:pPr>
            <a:r>
              <a:rPr lang="en-US" sz="2800" dirty="0" smtClean="0"/>
              <a:t>    </a:t>
            </a:r>
          </a:p>
          <a:p>
            <a:pPr algn="ctr">
              <a:buNone/>
            </a:pPr>
            <a:endParaRPr lang="en-US" sz="2800" u="sng" dirty="0" smtClean="0"/>
          </a:p>
          <a:p>
            <a:pPr>
              <a:buNone/>
            </a:pPr>
            <a:r>
              <a:rPr lang="en-US" sz="2800" dirty="0" smtClean="0"/>
              <a:t> </a:t>
            </a:r>
            <a:endParaRPr lang="en-US" sz="4000" dirty="0" smtClean="0"/>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10" name="Content Placeholder 2"/>
          <p:cNvSpPr txBox="1">
            <a:spLocks/>
          </p:cNvSpPr>
          <p:nvPr/>
        </p:nvSpPr>
        <p:spPr bwMode="auto">
          <a:xfrm>
            <a:off x="685800" y="-457200"/>
            <a:ext cx="7010400" cy="32766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How do we manage access for folks who have multiple roles like those who are both students and employees?</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How do we ensure sensitive data which by law can’t leave the US stays in the US, if we use cloud technology?</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What are we required to do if our data that is located in the cloud gets compromised?  What are the reporting requirements?</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What is our backup plan or recovery plan if cloud technology fails/is unavailable?</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81000" y="2286000"/>
            <a:ext cx="7696200" cy="1066800"/>
          </a:xfrm>
        </p:spPr>
        <p:txBody>
          <a:bodyPr/>
          <a:lstStyle/>
          <a:p>
            <a:pPr algn="ctr"/>
            <a:r>
              <a:rPr lang="en-US" dirty="0" smtClean="0"/>
              <a:t/>
            </a:r>
            <a:br>
              <a:rPr lang="en-US" dirty="0" smtClean="0"/>
            </a:br>
            <a:r>
              <a:rPr lang="en-US" dirty="0" smtClean="0"/>
              <a:t/>
            </a:r>
            <a:br>
              <a:rPr lang="en-US" dirty="0" smtClean="0"/>
            </a:br>
            <a:r>
              <a:rPr kumimoji="0" lang="en-US" sz="5400" dirty="0" smtClean="0">
                <a:solidFill>
                  <a:schemeClr val="tx2"/>
                </a:solidFill>
                <a:latin typeface="Arial" pitchFamily="34" charset="0"/>
              </a:rPr>
              <a:t/>
            </a:r>
            <a:br>
              <a:rPr kumimoji="0" lang="en-US" sz="5400" dirty="0" smtClean="0">
                <a:solidFill>
                  <a:schemeClr val="tx2"/>
                </a:solidFill>
                <a:latin typeface="Arial" pitchFamily="34" charset="0"/>
              </a:rPr>
            </a:br>
            <a:endParaRPr lang="en-US" dirty="0">
              <a:solidFill>
                <a:schemeClr val="tx2"/>
              </a:solidFill>
              <a:latin typeface="+mn-lt"/>
            </a:endParaRPr>
          </a:p>
        </p:txBody>
      </p:sp>
      <p:sp>
        <p:nvSpPr>
          <p:cNvPr id="3" name="Content Placeholder 2"/>
          <p:cNvSpPr>
            <a:spLocks noGrp="1"/>
          </p:cNvSpPr>
          <p:nvPr>
            <p:ph idx="1"/>
          </p:nvPr>
        </p:nvSpPr>
        <p:spPr>
          <a:xfrm>
            <a:off x="152400" y="533400"/>
            <a:ext cx="8763000" cy="1143000"/>
          </a:xfrm>
        </p:spPr>
        <p:txBody>
          <a:bodyPr/>
          <a:lstStyle/>
          <a:p>
            <a:pPr>
              <a:buNone/>
            </a:pPr>
            <a:endParaRPr lang="en-US" sz="3200" dirty="0" smtClean="0"/>
          </a:p>
          <a:p>
            <a:pPr>
              <a:buNone/>
            </a:pPr>
            <a:r>
              <a:rPr lang="en-US" sz="2800" dirty="0" smtClean="0"/>
              <a:t>    </a:t>
            </a:r>
          </a:p>
          <a:p>
            <a:pPr algn="ctr">
              <a:buNone/>
            </a:pPr>
            <a:endParaRPr lang="en-US" sz="2800" u="sng" dirty="0" smtClean="0"/>
          </a:p>
          <a:p>
            <a:pPr>
              <a:buNone/>
            </a:pPr>
            <a:r>
              <a:rPr lang="en-US" sz="2800" dirty="0" smtClean="0"/>
              <a:t> </a:t>
            </a:r>
            <a:endParaRPr lang="en-US" sz="4000" dirty="0" smtClean="0"/>
          </a:p>
          <a:p>
            <a:pPr marL="693738" indent="-236538" algn="ctr" eaLnBrk="1" hangingPunct="1">
              <a:buNone/>
              <a:defRPr/>
            </a:pPr>
            <a:endParaRPr lang="en-US" sz="3200" dirty="0" smtClean="0"/>
          </a:p>
          <a:p>
            <a:pPr marL="693738" indent="-236538" algn="ctr" eaLnBrk="1" hangingPunct="1">
              <a:buNone/>
              <a:defRPr/>
            </a:pPr>
            <a:endParaRPr lang="en-US" sz="32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10" name="Content Placeholder 2"/>
          <p:cNvSpPr txBox="1">
            <a:spLocks/>
          </p:cNvSpPr>
          <p:nvPr/>
        </p:nvSpPr>
        <p:spPr bwMode="auto">
          <a:xfrm>
            <a:off x="685800" y="-457200"/>
            <a:ext cx="7010400" cy="32766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What do we do if use of  cloud technology gets expensive after we convert to cloud technology and discard internal systems? </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What is our backup plan or recovery plan if cloud technology fails/is unavailable?</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400" y="0"/>
            <a:ext cx="8991600" cy="685800"/>
          </a:xfrm>
        </p:spPr>
        <p:txBody>
          <a:bodyPr/>
          <a:lstStyle/>
          <a:p>
            <a:r>
              <a:rPr lang="en-US" b="1" dirty="0" smtClean="0">
                <a:solidFill>
                  <a:schemeClr val="tx2"/>
                </a:solidFill>
              </a:rPr>
              <a:t>Concluding Observations</a:t>
            </a:r>
          </a:p>
        </p:txBody>
      </p:sp>
      <p:sp>
        <p:nvSpPr>
          <p:cNvPr id="3" name="Content Placeholder 2"/>
          <p:cNvSpPr>
            <a:spLocks noGrp="1"/>
          </p:cNvSpPr>
          <p:nvPr>
            <p:ph idx="1"/>
          </p:nvPr>
        </p:nvSpPr>
        <p:spPr>
          <a:xfrm>
            <a:off x="0" y="1447800"/>
            <a:ext cx="8915400" cy="1219200"/>
          </a:xfrm>
        </p:spPr>
        <p:txBody>
          <a:bodyPr/>
          <a:lstStyle/>
          <a:p>
            <a:pPr marL="693738" indent="-236538" eaLnBrk="1" hangingPunct="1">
              <a:buFont typeface="Wingdings" pitchFamily="2" charset="2"/>
              <a:buChar char="Ø"/>
              <a:defRPr/>
            </a:pPr>
            <a:r>
              <a:rPr lang="en-US" sz="2800" dirty="0" smtClean="0">
                <a:latin typeface="Arial" pitchFamily="34" charset="0"/>
              </a:rPr>
              <a:t>Transformational initiatives</a:t>
            </a:r>
          </a:p>
          <a:p>
            <a:pPr marL="693738" indent="-236538" eaLnBrk="1" hangingPunct="1">
              <a:buFont typeface="Wingdings" pitchFamily="2" charset="2"/>
              <a:buChar char="Ø"/>
              <a:defRPr/>
            </a:pPr>
            <a:r>
              <a:rPr lang="en-US" sz="2800" dirty="0" smtClean="0">
                <a:latin typeface="Arial" pitchFamily="34" charset="0"/>
              </a:rPr>
              <a:t>Greatest value</a:t>
            </a:r>
          </a:p>
          <a:p>
            <a:pPr marL="693738" indent="-236538" eaLnBrk="1" hangingPunct="1">
              <a:buFont typeface="Wingdings" pitchFamily="2" charset="2"/>
              <a:buChar char="Ø"/>
              <a:defRPr/>
            </a:pPr>
            <a:endParaRPr lang="en-US" sz="2800" dirty="0" smtClean="0">
              <a:latin typeface="Arial" pitchFamily="34" charset="0"/>
            </a:endParaRPr>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7" name="Content Placeholder 2"/>
          <p:cNvSpPr txBox="1">
            <a:spLocks/>
          </p:cNvSpPr>
          <p:nvPr/>
        </p:nvSpPr>
        <p:spPr bwMode="auto">
          <a:xfrm>
            <a:off x="457200" y="3962400"/>
            <a:ext cx="7772400" cy="1143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Trust        = Cost        +  Speed</a:t>
            </a:r>
            <a:endParaRPr kumimoji="1"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 name="Down Arrow 7"/>
          <p:cNvSpPr/>
          <p:nvPr/>
        </p:nvSpPr>
        <p:spPr bwMode="auto">
          <a:xfrm rot="10800000">
            <a:off x="3048000" y="45720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9" name="Down Arrow 8"/>
          <p:cNvSpPr/>
          <p:nvPr/>
        </p:nvSpPr>
        <p:spPr bwMode="auto">
          <a:xfrm rot="10800000">
            <a:off x="7086600" y="44958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0" name="Down Arrow 9"/>
          <p:cNvSpPr/>
          <p:nvPr/>
        </p:nvSpPr>
        <p:spPr bwMode="auto">
          <a:xfrm>
            <a:off x="4876800" y="45720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1" name="Title 1"/>
          <p:cNvSpPr txBox="1">
            <a:spLocks/>
          </p:cNvSpPr>
          <p:nvPr/>
        </p:nvSpPr>
        <p:spPr bwMode="auto">
          <a:xfrm>
            <a:off x="304800" y="838200"/>
            <a:ext cx="8421688" cy="6096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marL="0" marR="0" lvl="0" indent="0" algn="l" defTabSz="914400" rtl="0" eaLnBrk="0" fontAlgn="base" latinLnBrk="0" hangingPunct="0">
              <a:lnSpc>
                <a:spcPct val="85000"/>
              </a:lnSpc>
              <a:spcBef>
                <a:spcPct val="0"/>
              </a:spcBef>
              <a:spcAft>
                <a:spcPct val="0"/>
              </a:spcAft>
              <a:buClrTx/>
              <a:buSzTx/>
              <a:buFontTx/>
              <a:buNone/>
              <a:tabLst/>
              <a:defRPr/>
            </a:pPr>
            <a:r>
              <a:rPr kumimoji="1" lang="en-US" sz="2800" b="0" i="0" u="none" strike="noStrike" kern="0" cap="none" spc="0" normalizeH="0" baseline="0" noProof="0" dirty="0" smtClean="0">
                <a:ln>
                  <a:noFill/>
                </a:ln>
                <a:solidFill>
                  <a:srgbClr val="FFC000"/>
                </a:solidFill>
                <a:effectLst/>
                <a:uLnTx/>
                <a:uFillTx/>
                <a:latin typeface="+mn-lt"/>
                <a:ea typeface="+mj-ea"/>
                <a:cs typeface="+mj-cs"/>
              </a:rPr>
              <a:t>These</a:t>
            </a:r>
            <a:r>
              <a:rPr kumimoji="1" lang="en-US" sz="2800" b="0" i="0" u="none" strike="noStrike" kern="0" cap="none" spc="0" normalizeH="0" noProof="0" dirty="0" smtClean="0">
                <a:ln>
                  <a:noFill/>
                </a:ln>
                <a:solidFill>
                  <a:srgbClr val="FFC000"/>
                </a:solidFill>
                <a:effectLst/>
                <a:uLnTx/>
                <a:uFillTx/>
                <a:latin typeface="+mn-lt"/>
                <a:ea typeface="+mj-ea"/>
                <a:cs typeface="+mj-cs"/>
              </a:rPr>
              <a:t> are tough economic times and we need to focus on:</a:t>
            </a:r>
            <a:endParaRPr kumimoji="1" lang="en-US" sz="2800" b="0" i="0" u="none" strike="noStrike" kern="0" cap="none" spc="0" normalizeH="0" baseline="0" noProof="0" dirty="0">
              <a:ln>
                <a:noFill/>
              </a:ln>
              <a:solidFill>
                <a:srgbClr val="FFC000"/>
              </a:solidFill>
              <a:effectLst/>
              <a:uLnTx/>
              <a:uFillTx/>
              <a:latin typeface="+mn-lt"/>
              <a:ea typeface="+mj-ea"/>
              <a:cs typeface="+mj-cs"/>
            </a:endParaRPr>
          </a:p>
        </p:txBody>
      </p:sp>
      <p:sp>
        <p:nvSpPr>
          <p:cNvPr id="12" name="Title 1"/>
          <p:cNvSpPr txBox="1">
            <a:spLocks/>
          </p:cNvSpPr>
          <p:nvPr/>
        </p:nvSpPr>
        <p:spPr bwMode="auto">
          <a:xfrm>
            <a:off x="533400" y="3200400"/>
            <a:ext cx="8001000" cy="6096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lvl="0">
              <a:lnSpc>
                <a:spcPct val="85000"/>
              </a:lnSpc>
            </a:pPr>
            <a:r>
              <a:rPr kumimoji="1" lang="en-US" sz="2800" b="0" i="0" u="none" strike="noStrike" kern="0" cap="none" spc="0" normalizeH="0" baseline="0" noProof="0" dirty="0" smtClean="0">
                <a:ln>
                  <a:noFill/>
                </a:ln>
                <a:effectLst/>
                <a:uLnTx/>
                <a:uFillTx/>
                <a:latin typeface="+mn-lt"/>
                <a:ea typeface="+mj-ea"/>
                <a:cs typeface="+mj-cs"/>
              </a:rPr>
              <a:t>Identity</a:t>
            </a:r>
            <a:r>
              <a:rPr kumimoji="1" lang="en-US" sz="2800" b="0" i="0" u="none" strike="noStrike" kern="0" cap="none" spc="0" normalizeH="0" noProof="0" dirty="0" smtClean="0">
                <a:ln>
                  <a:noFill/>
                </a:ln>
                <a:effectLst/>
                <a:uLnTx/>
                <a:uFillTx/>
                <a:latin typeface="+mn-lt"/>
                <a:ea typeface="+mj-ea"/>
                <a:cs typeface="+mj-cs"/>
              </a:rPr>
              <a:t> Management tools and processes</a:t>
            </a:r>
            <a:r>
              <a:rPr kumimoji="0" lang="en-US" sz="2800" dirty="0" smtClean="0">
                <a:latin typeface="Arial" pitchFamily="34" charset="0"/>
                <a:cs typeface="Times New Roman" pitchFamily="18" charset="0"/>
              </a:rPr>
              <a:t> is likely one of the technologies that can help us manage this new world</a:t>
            </a:r>
            <a:endParaRPr kumimoji="1" lang="en-US" sz="2800" b="0" i="0" u="none" strike="noStrike" kern="0" cap="none" spc="0" normalizeH="0" baseline="0" noProof="0" dirty="0">
              <a:ln>
                <a:noFill/>
              </a:ln>
              <a:effectLst/>
              <a:uLnTx/>
              <a:uFillTx/>
              <a:latin typeface="+mn-lt"/>
              <a:ea typeface="+mj-ea"/>
              <a:cs typeface="+mj-cs"/>
            </a:endParaRPr>
          </a:p>
        </p:txBody>
      </p:sp>
      <p:sp>
        <p:nvSpPr>
          <p:cNvPr id="14" name="Rectangle 13"/>
          <p:cNvSpPr/>
          <p:nvPr/>
        </p:nvSpPr>
        <p:spPr>
          <a:xfrm>
            <a:off x="304800" y="3962400"/>
            <a:ext cx="8229600" cy="523220"/>
          </a:xfrm>
          <a:prstGeom prst="rect">
            <a:avLst/>
          </a:prstGeom>
        </p:spPr>
        <p:txBody>
          <a:bodyPr wrap="square">
            <a:spAutoFit/>
          </a:bodyPr>
          <a:lstStyle/>
          <a:p>
            <a:r>
              <a:rPr lang="en-US" sz="2800" dirty="0" smtClean="0">
                <a:solidFill>
                  <a:srgbClr val="FFC000"/>
                </a:solidFill>
              </a:rPr>
              <a:t>Nothing is as fast as the speed of trust.</a:t>
            </a:r>
            <a:endParaRPr lang="en-US" sz="2800" dirty="0">
              <a:solidFill>
                <a:srgbClr val="FFC0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0" end="0"/>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10000"/>
                                  </p:stCondLst>
                                  <p:childTnLst>
                                    <p:set>
                                      <p:cBhvr>
                                        <p:cTn id="21" dur="1" fill="hold">
                                          <p:stCondLst>
                                            <p:cond delay="0"/>
                                          </p:stCondLst>
                                        </p:cTn>
                                        <p:tgtEl>
                                          <p:spTgt spid="7">
                                            <p:txEl>
                                              <p:pRg st="1" end="1"/>
                                            </p:txEl>
                                          </p:spTgt>
                                        </p:tgtEl>
                                        <p:attrNameLst>
                                          <p:attrName>style.visibility</p:attrName>
                                        </p:attrNameLst>
                                      </p:cBhvr>
                                      <p:to>
                                        <p:strVal val="visible"/>
                                      </p:to>
                                    </p:set>
                                  </p:childTnLst>
                                </p:cTn>
                              </p:par>
                            </p:childTnLst>
                          </p:cTn>
                        </p:par>
                        <p:par>
                          <p:cTn id="22" fill="hold">
                            <p:stCondLst>
                              <p:cond delay="10000"/>
                            </p:stCondLst>
                            <p:childTnLst>
                              <p:par>
                                <p:cTn id="23" presetID="1" presetClass="entr" presetSubtype="0"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par>
                          <p:cTn id="25" fill="hold">
                            <p:stCondLst>
                              <p:cond delay="10000"/>
                            </p:stCondLst>
                            <p:childTnLst>
                              <p:par>
                                <p:cTn id="26" presetID="1" presetClass="entr" presetSubtype="0"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par>
                          <p:cTn id="28" fill="hold">
                            <p:stCondLst>
                              <p:cond delay="10000"/>
                            </p:stCondLst>
                            <p:childTnLst>
                              <p:par>
                                <p:cTn id="29" presetID="1" presetClass="entr" presetSubtype="0"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7" name="Content Placeholder 2"/>
          <p:cNvSpPr txBox="1">
            <a:spLocks/>
          </p:cNvSpPr>
          <p:nvPr/>
        </p:nvSpPr>
        <p:spPr bwMode="auto">
          <a:xfrm>
            <a:off x="457200" y="3962400"/>
            <a:ext cx="7772400" cy="1143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13" name="Rectangle 12"/>
          <p:cNvSpPr/>
          <p:nvPr/>
        </p:nvSpPr>
        <p:spPr>
          <a:xfrm>
            <a:off x="304800" y="152400"/>
            <a:ext cx="8077200" cy="523220"/>
          </a:xfrm>
          <a:prstGeom prst="rect">
            <a:avLst/>
          </a:prstGeom>
        </p:spPr>
        <p:txBody>
          <a:bodyPr wrap="square">
            <a:spAutoFit/>
          </a:bodyPr>
          <a:lstStyle/>
          <a:p>
            <a:pPr>
              <a:buNone/>
            </a:pPr>
            <a:r>
              <a:rPr lang="en-US" sz="2800" dirty="0" smtClean="0">
                <a:solidFill>
                  <a:srgbClr val="FFC000"/>
                </a:solidFill>
              </a:rPr>
              <a:t>Trust and Identity Management are closely linked</a:t>
            </a:r>
            <a:endParaRPr lang="en-US" sz="2800" dirty="0">
              <a:solidFill>
                <a:srgbClr val="FFC000"/>
              </a:solidFill>
            </a:endParaRPr>
          </a:p>
        </p:txBody>
      </p:sp>
      <p:sp>
        <p:nvSpPr>
          <p:cNvPr id="14" name="Rectangle 13"/>
          <p:cNvSpPr/>
          <p:nvPr/>
        </p:nvSpPr>
        <p:spPr>
          <a:xfrm>
            <a:off x="304800" y="3886200"/>
            <a:ext cx="8839200" cy="523220"/>
          </a:xfrm>
          <a:prstGeom prst="rect">
            <a:avLst/>
          </a:prstGeom>
        </p:spPr>
        <p:txBody>
          <a:bodyPr wrap="square">
            <a:spAutoFit/>
          </a:bodyPr>
          <a:lstStyle/>
          <a:p>
            <a:r>
              <a:rPr lang="en-US" sz="2800" dirty="0" smtClean="0">
                <a:solidFill>
                  <a:srgbClr val="FFC000"/>
                </a:solidFill>
              </a:rPr>
              <a:t>Most auditors want to be:</a:t>
            </a:r>
          </a:p>
        </p:txBody>
      </p:sp>
      <p:sp>
        <p:nvSpPr>
          <p:cNvPr id="17" name="Title 1"/>
          <p:cNvSpPr>
            <a:spLocks noGrp="1"/>
          </p:cNvSpPr>
          <p:nvPr>
            <p:ph type="title"/>
          </p:nvPr>
        </p:nvSpPr>
        <p:spPr>
          <a:xfrm>
            <a:off x="417512" y="838200"/>
            <a:ext cx="8421688" cy="762000"/>
          </a:xfrm>
        </p:spPr>
        <p:txBody>
          <a:bodyPr/>
          <a:lstStyle/>
          <a:p>
            <a:r>
              <a:rPr lang="en-US" sz="2800" dirty="0" smtClean="0">
                <a:latin typeface="Arial" pitchFamily="34" charset="0"/>
                <a:cs typeface="Arial" pitchFamily="34" charset="0"/>
              </a:rPr>
              <a:t>4 cores to credibility for trust and identity management  tools and processes include:</a:t>
            </a:r>
            <a:endParaRPr lang="en-US" sz="2800" dirty="0">
              <a:latin typeface="Arial" pitchFamily="34" charset="0"/>
              <a:cs typeface="Arial" pitchFamily="34" charset="0"/>
            </a:endParaRPr>
          </a:p>
        </p:txBody>
      </p:sp>
      <p:sp>
        <p:nvSpPr>
          <p:cNvPr id="18" name="Content Placeholder 2"/>
          <p:cNvSpPr>
            <a:spLocks noGrp="1"/>
          </p:cNvSpPr>
          <p:nvPr>
            <p:ph idx="1"/>
          </p:nvPr>
        </p:nvSpPr>
        <p:spPr>
          <a:xfrm>
            <a:off x="533400" y="1066800"/>
            <a:ext cx="3429000" cy="2590800"/>
          </a:xfrm>
        </p:spPr>
        <p:txBody>
          <a:bodyPr/>
          <a:lstStyle/>
          <a:p>
            <a:pPr>
              <a:buNone/>
            </a:pPr>
            <a:endParaRPr lang="en-US" sz="3200" dirty="0" smtClean="0"/>
          </a:p>
          <a:p>
            <a:pPr>
              <a:buFont typeface="Wingdings" pitchFamily="2" charset="2"/>
              <a:buChar char="Ø"/>
            </a:pPr>
            <a:r>
              <a:rPr lang="en-US" sz="2800" dirty="0" smtClean="0"/>
              <a:t>Integrity </a:t>
            </a:r>
          </a:p>
          <a:p>
            <a:pPr>
              <a:buFont typeface="Wingdings" pitchFamily="2" charset="2"/>
              <a:buChar char="Ø"/>
            </a:pPr>
            <a:r>
              <a:rPr lang="en-US" sz="2800" dirty="0" smtClean="0"/>
              <a:t>Intent</a:t>
            </a:r>
          </a:p>
          <a:p>
            <a:pPr>
              <a:buFont typeface="Wingdings" pitchFamily="2" charset="2"/>
              <a:buChar char="Ø"/>
            </a:pPr>
            <a:r>
              <a:rPr lang="en-US" sz="2800" dirty="0" smtClean="0"/>
              <a:t>Capabilities</a:t>
            </a:r>
          </a:p>
          <a:p>
            <a:pPr>
              <a:buFont typeface="Wingdings" pitchFamily="2" charset="2"/>
              <a:buChar char="Ø"/>
            </a:pPr>
            <a:r>
              <a:rPr lang="en-US" sz="2800" dirty="0" smtClean="0"/>
              <a:t>Results</a:t>
            </a:r>
          </a:p>
          <a:p>
            <a:pPr marL="693738" indent="-236538" algn="ctr" eaLnBrk="1" hangingPunct="1">
              <a:buNone/>
              <a:defRPr/>
            </a:pPr>
            <a:r>
              <a:rPr lang="en-US" sz="2800" dirty="0" smtClean="0"/>
              <a:t>.</a:t>
            </a:r>
          </a:p>
          <a:p>
            <a:pPr marL="693738" indent="-236538" algn="ctr" eaLnBrk="1" hangingPunct="1">
              <a:buNone/>
              <a:defRPr/>
            </a:pPr>
            <a:endParaRPr lang="en-US" sz="3200" dirty="0" smtClean="0"/>
          </a:p>
          <a:p>
            <a:pPr marL="693738" indent="-236538" algn="ctr" eaLnBrk="1" hangingPunct="1">
              <a:buNone/>
              <a:defRPr/>
            </a:pPr>
            <a:endParaRPr lang="en-US" sz="3200" dirty="0"/>
          </a:p>
        </p:txBody>
      </p:sp>
      <p:sp>
        <p:nvSpPr>
          <p:cNvPr id="19" name="Content Placeholder 2"/>
          <p:cNvSpPr txBox="1">
            <a:spLocks/>
          </p:cNvSpPr>
          <p:nvPr/>
        </p:nvSpPr>
        <p:spPr bwMode="auto">
          <a:xfrm>
            <a:off x="609600" y="3810000"/>
            <a:ext cx="7467600" cy="2590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A catalysis for positive change</a:t>
            </a:r>
          </a:p>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pitchFamily="2" charset="2"/>
              <a:buChar char="Ø"/>
              <a:tabLst/>
              <a:defRPr/>
            </a:pPr>
            <a:r>
              <a:rPr lang="en-US" sz="2800" dirty="0" smtClean="0"/>
              <a:t>A  partner in your success</a:t>
            </a:r>
            <a:r>
              <a:rPr kumimoji="1" lang="en-US" sz="2800" b="0" i="0" u="none" strike="noStrike" kern="0" cap="none" spc="0" normalizeH="0" baseline="0" noProof="0" dirty="0" smtClean="0">
                <a:ln>
                  <a:noFill/>
                </a:ln>
                <a:solidFill>
                  <a:schemeClr val="tx1"/>
                </a:solidFill>
                <a:effectLst/>
                <a:uLnTx/>
                <a:uFillTx/>
                <a:latin typeface="+mn-lt"/>
                <a:ea typeface="+mn-ea"/>
                <a:cs typeface="+mn-cs"/>
              </a:rPr>
              <a:t>.</a:t>
            </a: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7" name="Content Placeholder 2"/>
          <p:cNvSpPr txBox="1">
            <a:spLocks/>
          </p:cNvSpPr>
          <p:nvPr/>
        </p:nvSpPr>
        <p:spPr bwMode="auto">
          <a:xfrm>
            <a:off x="457200" y="2971800"/>
            <a:ext cx="7772400" cy="1143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Trust        = Cost        +  Speed</a:t>
            </a:r>
            <a:endParaRPr kumimoji="1"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 name="Down Arrow 7"/>
          <p:cNvSpPr/>
          <p:nvPr/>
        </p:nvSpPr>
        <p:spPr bwMode="auto">
          <a:xfrm rot="10800000">
            <a:off x="3048000" y="35052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9" name="Down Arrow 8"/>
          <p:cNvSpPr/>
          <p:nvPr/>
        </p:nvSpPr>
        <p:spPr bwMode="auto">
          <a:xfrm rot="10800000">
            <a:off x="7162800" y="35814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0" name="Down Arrow 9"/>
          <p:cNvSpPr/>
          <p:nvPr/>
        </p:nvSpPr>
        <p:spPr bwMode="auto">
          <a:xfrm>
            <a:off x="4876800" y="35814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1" name="Title 1"/>
          <p:cNvSpPr txBox="1">
            <a:spLocks/>
          </p:cNvSpPr>
          <p:nvPr/>
        </p:nvSpPr>
        <p:spPr bwMode="auto">
          <a:xfrm>
            <a:off x="228600" y="304800"/>
            <a:ext cx="8421688" cy="6096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a:buNone/>
            </a:pPr>
            <a:r>
              <a:rPr lang="en-US" sz="2800" dirty="0" smtClean="0">
                <a:solidFill>
                  <a:srgbClr val="FFC000"/>
                </a:solidFill>
              </a:rPr>
              <a:t>Next time your parent’s or kid’s eyes glace over when you try to explain your job, tell them</a:t>
            </a:r>
            <a:endParaRPr lang="en-US" sz="2800" dirty="0">
              <a:solidFill>
                <a:srgbClr val="FFC000"/>
              </a:solidFill>
            </a:endParaRPr>
          </a:p>
        </p:txBody>
      </p:sp>
      <p:sp>
        <p:nvSpPr>
          <p:cNvPr id="12" name="Title 1"/>
          <p:cNvSpPr txBox="1">
            <a:spLocks/>
          </p:cNvSpPr>
          <p:nvPr/>
        </p:nvSpPr>
        <p:spPr bwMode="auto">
          <a:xfrm>
            <a:off x="381000" y="1524000"/>
            <a:ext cx="8001000" cy="6096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lvl="0" algn="ctr">
              <a:lnSpc>
                <a:spcPct val="85000"/>
              </a:lnSpc>
            </a:pPr>
            <a:r>
              <a:rPr kumimoji="1" lang="en-US" sz="2800" b="0" i="0" u="none" strike="noStrike" kern="0" cap="none" spc="0" normalizeH="0" baseline="0" noProof="0" dirty="0" smtClean="0">
                <a:ln>
                  <a:noFill/>
                </a:ln>
                <a:effectLst/>
                <a:uLnTx/>
                <a:uFillTx/>
                <a:latin typeface="+mn-lt"/>
                <a:ea typeface="+mj-ea"/>
                <a:cs typeface="+mj-cs"/>
              </a:rPr>
              <a:t>You have a</a:t>
            </a:r>
            <a:r>
              <a:rPr kumimoji="1" lang="en-US" sz="2800" b="0" i="0" u="none" strike="noStrike" kern="0" cap="none" spc="0" normalizeH="0" noProof="0" dirty="0" smtClean="0">
                <a:ln>
                  <a:noFill/>
                </a:ln>
                <a:effectLst/>
                <a:uLnTx/>
                <a:uFillTx/>
                <a:latin typeface="+mn-lt"/>
                <a:ea typeface="+mj-ea"/>
                <a:cs typeface="+mj-cs"/>
              </a:rPr>
              <a:t> critical job</a:t>
            </a:r>
          </a:p>
          <a:p>
            <a:pPr lvl="0" algn="ctr">
              <a:lnSpc>
                <a:spcPct val="85000"/>
              </a:lnSpc>
            </a:pPr>
            <a:endParaRPr kumimoji="1" lang="en-US" sz="2800" b="0" i="0" u="none" strike="noStrike" kern="0" cap="none" spc="0" normalizeH="0" noProof="0" dirty="0" smtClean="0">
              <a:ln>
                <a:noFill/>
              </a:ln>
              <a:effectLst/>
              <a:uLnTx/>
              <a:uFillTx/>
              <a:latin typeface="+mn-lt"/>
              <a:ea typeface="+mj-ea"/>
              <a:cs typeface="+mj-cs"/>
            </a:endParaRPr>
          </a:p>
          <a:p>
            <a:pPr lvl="0" algn="ctr">
              <a:lnSpc>
                <a:spcPct val="85000"/>
              </a:lnSpc>
            </a:pPr>
            <a:r>
              <a:rPr lang="en-US" sz="2800" kern="0" baseline="0" dirty="0" smtClean="0">
                <a:latin typeface="+mn-lt"/>
                <a:ea typeface="+mj-ea"/>
                <a:cs typeface="+mj-cs"/>
              </a:rPr>
              <a:t>You</a:t>
            </a:r>
            <a:r>
              <a:rPr lang="en-US" sz="2800" kern="0" dirty="0" smtClean="0">
                <a:latin typeface="+mn-lt"/>
                <a:ea typeface="+mj-ea"/>
                <a:cs typeface="+mj-cs"/>
              </a:rPr>
              <a:t> are </a:t>
            </a:r>
            <a:r>
              <a:rPr lang="en-US" sz="2800" kern="0" dirty="0" smtClean="0">
                <a:latin typeface="+mn-lt"/>
                <a:ea typeface="+mj-ea"/>
                <a:cs typeface="+mj-cs"/>
              </a:rPr>
              <a:t>a </a:t>
            </a:r>
            <a:r>
              <a:rPr lang="en-US" sz="2800" kern="0" dirty="0" smtClean="0">
                <a:latin typeface="+mn-lt"/>
                <a:ea typeface="+mj-ea"/>
                <a:cs typeface="+mj-cs"/>
              </a:rPr>
              <a:t>steward of trust</a:t>
            </a:r>
            <a:endParaRPr kumimoji="1" lang="en-US" sz="2800" b="0" i="0" u="none" strike="noStrike" kern="0" cap="none" spc="0" normalizeH="0" baseline="0" noProof="0" dirty="0">
              <a:ln>
                <a:noFill/>
              </a:ln>
              <a:effectLst/>
              <a:uLnTx/>
              <a:uFillTx/>
              <a:latin typeface="+mn-lt"/>
              <a:ea typeface="+mj-ea"/>
              <a:cs typeface="+mj-cs"/>
            </a:endParaRPr>
          </a:p>
        </p:txBody>
      </p:sp>
      <p:sp>
        <p:nvSpPr>
          <p:cNvPr id="14" name="Rectangle 13"/>
          <p:cNvSpPr/>
          <p:nvPr/>
        </p:nvSpPr>
        <p:spPr>
          <a:xfrm>
            <a:off x="228600" y="2514600"/>
            <a:ext cx="8229600" cy="523220"/>
          </a:xfrm>
          <a:prstGeom prst="rect">
            <a:avLst/>
          </a:prstGeom>
        </p:spPr>
        <p:txBody>
          <a:bodyPr wrap="square">
            <a:spAutoFit/>
          </a:bodyPr>
          <a:lstStyle/>
          <a:p>
            <a:r>
              <a:rPr lang="en-US" sz="2800" dirty="0" smtClean="0">
                <a:solidFill>
                  <a:srgbClr val="FFC000"/>
                </a:solidFill>
              </a:rPr>
              <a:t>Nothing is as fast as the speed of trust.</a:t>
            </a:r>
            <a:endParaRPr lang="en-US" sz="2800" dirty="0">
              <a:solidFill>
                <a:srgbClr val="FFC0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10000"/>
                                  </p:stCondLst>
                                  <p:childTnLst>
                                    <p:set>
                                      <p:cBhvr>
                                        <p:cTn id="13" dur="1" fill="hold">
                                          <p:stCondLst>
                                            <p:cond delay="0"/>
                                          </p:stCondLst>
                                        </p:cTn>
                                        <p:tgtEl>
                                          <p:spTgt spid="14">
                                            <p:txEl>
                                              <p:pRg st="0" end="0"/>
                                            </p:txEl>
                                          </p:spTgt>
                                        </p:tgtEl>
                                        <p:attrNameLst>
                                          <p:attrName>style.visibility</p:attrName>
                                        </p:attrNameLst>
                                      </p:cBhvr>
                                      <p:to>
                                        <p:strVal val="visible"/>
                                      </p:to>
                                    </p:set>
                                  </p:childTnLst>
                                </p:cTn>
                              </p:par>
                            </p:childTnLst>
                          </p:cTn>
                        </p:par>
                        <p:par>
                          <p:cTn id="14" fill="hold">
                            <p:stCondLst>
                              <p:cond delay="10000"/>
                            </p:stCondLst>
                            <p:childTnLst>
                              <p:par>
                                <p:cTn id="15" presetID="1" presetClass="entr" presetSubtype="0" fill="hold" nodeType="after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childTnLst>
                                </p:cTn>
                              </p:par>
                            </p:childTnLst>
                          </p:cTn>
                        </p:par>
                        <p:par>
                          <p:cTn id="17" fill="hold">
                            <p:stCondLst>
                              <p:cond delay="10000"/>
                            </p:stCondLst>
                            <p:childTnLst>
                              <p:par>
                                <p:cTn id="18" presetID="1" presetClass="entr" presetSubtype="0"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par>
                          <p:cTn id="20" fill="hold">
                            <p:stCondLst>
                              <p:cond delay="10000"/>
                            </p:stCondLst>
                            <p:childTnLst>
                              <p:par>
                                <p:cTn id="21" presetID="1"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par>
                          <p:cTn id="23" fill="hold">
                            <p:stCondLst>
                              <p:cond delay="10000"/>
                            </p:stCondLst>
                            <p:childTnLst>
                              <p:par>
                                <p:cTn id="24" presetID="1" presetClass="entr" presetSubtype="0" fill="hold" grpId="0" nodeType="afterEffect">
                                  <p:stCondLst>
                                    <p:cond delay="0"/>
                                  </p:stCondLst>
                                  <p:childTnLst>
                                    <p:set>
                                      <p:cBhvr>
                                        <p:cTn id="25"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400" y="0"/>
            <a:ext cx="8991600" cy="685800"/>
          </a:xfrm>
        </p:spPr>
        <p:txBody>
          <a:bodyPr/>
          <a:lstStyle/>
          <a:p>
            <a:r>
              <a:rPr lang="en-US" b="1" dirty="0" smtClean="0">
                <a:solidFill>
                  <a:schemeClr val="tx2"/>
                </a:solidFill>
              </a:rPr>
              <a:t>Questions/Comments</a:t>
            </a:r>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7" name="Content Placeholder 2"/>
          <p:cNvSpPr txBox="1">
            <a:spLocks/>
          </p:cNvSpPr>
          <p:nvPr/>
        </p:nvSpPr>
        <p:spPr bwMode="auto">
          <a:xfrm>
            <a:off x="457200" y="3276600"/>
            <a:ext cx="7772400" cy="1143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hlink"/>
              </a:buClr>
              <a:buSzPct val="70000"/>
              <a:buFont typeface="Wingdings" charset="2"/>
              <a:buNone/>
              <a:tabLst/>
              <a:defRPr/>
            </a:pPr>
            <a:endParaRPr kumimoji="1" lang="en-US" sz="3200" b="0" i="0" u="none" strike="noStrike" kern="0" cap="none" spc="0" normalizeH="0" baseline="0" noProof="0" dirty="0" smtClean="0">
              <a:ln>
                <a:noFill/>
              </a:ln>
              <a:solidFill>
                <a:schemeClr val="tx1"/>
              </a:solidFill>
              <a:effectLst/>
              <a:uLnTx/>
              <a:uFillTx/>
              <a:latin typeface="+mn-lt"/>
              <a:ea typeface="+mn-ea"/>
              <a:cs typeface="+mn-cs"/>
            </a:endParaRPr>
          </a:p>
          <a:p>
            <a:pPr marL="693738" marR="0" lvl="0" indent="-236538" algn="ctr"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r>
              <a:rPr kumimoji="1" lang="en-US" sz="2800" b="0" i="0" u="none" strike="noStrike" kern="0" cap="none" spc="0" normalizeH="0" baseline="0" noProof="0" dirty="0" smtClean="0">
                <a:ln>
                  <a:noFill/>
                </a:ln>
                <a:solidFill>
                  <a:schemeClr val="tx1"/>
                </a:solidFill>
                <a:effectLst/>
                <a:uLnTx/>
                <a:uFillTx/>
                <a:latin typeface="+mn-lt"/>
                <a:ea typeface="+mn-ea"/>
                <a:cs typeface="+mn-cs"/>
              </a:rPr>
              <a:t>Trust        = Cost        +  Speed</a:t>
            </a:r>
            <a:endParaRPr kumimoji="1"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 name="Down Arrow 7"/>
          <p:cNvSpPr/>
          <p:nvPr/>
        </p:nvSpPr>
        <p:spPr bwMode="auto">
          <a:xfrm rot="10800000">
            <a:off x="3048000" y="38862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9" name="Down Arrow 8"/>
          <p:cNvSpPr/>
          <p:nvPr/>
        </p:nvSpPr>
        <p:spPr bwMode="auto">
          <a:xfrm rot="10800000">
            <a:off x="7162800" y="38100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0" name="Down Arrow 9"/>
          <p:cNvSpPr/>
          <p:nvPr/>
        </p:nvSpPr>
        <p:spPr bwMode="auto">
          <a:xfrm>
            <a:off x="4876800" y="3886200"/>
            <a:ext cx="457200" cy="4572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dirty="0" smtClean="0">
              <a:ln>
                <a:noFill/>
              </a:ln>
              <a:solidFill>
                <a:schemeClr val="tx1"/>
              </a:solidFill>
              <a:effectLst/>
              <a:latin typeface="Arial" charset="0"/>
            </a:endParaRPr>
          </a:p>
        </p:txBody>
      </p:sp>
      <p:sp>
        <p:nvSpPr>
          <p:cNvPr id="12" name="Title 1"/>
          <p:cNvSpPr txBox="1">
            <a:spLocks/>
          </p:cNvSpPr>
          <p:nvPr/>
        </p:nvSpPr>
        <p:spPr bwMode="auto">
          <a:xfrm>
            <a:off x="533400" y="3200400"/>
            <a:ext cx="8001000" cy="6096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lvl="0">
              <a:lnSpc>
                <a:spcPct val="85000"/>
              </a:lnSpc>
            </a:pPr>
            <a:endParaRPr kumimoji="1" lang="en-US" sz="2800" b="0" i="0" u="none" strike="noStrike" kern="0" cap="none" spc="0" normalizeH="0" baseline="0" noProof="0" dirty="0">
              <a:ln>
                <a:noFill/>
              </a:ln>
              <a:effectLst/>
              <a:uLnTx/>
              <a:uFillTx/>
              <a:latin typeface="+mn-lt"/>
              <a:ea typeface="+mj-ea"/>
              <a:cs typeface="+mj-cs"/>
            </a:endParaRPr>
          </a:p>
        </p:txBody>
      </p:sp>
      <p:sp>
        <p:nvSpPr>
          <p:cNvPr id="15" name="Title 1"/>
          <p:cNvSpPr txBox="1">
            <a:spLocks/>
          </p:cNvSpPr>
          <p:nvPr/>
        </p:nvSpPr>
        <p:spPr bwMode="auto">
          <a:xfrm>
            <a:off x="304800" y="2514600"/>
            <a:ext cx="8421688" cy="6096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marL="0" marR="0" lvl="0" indent="0" algn="l" defTabSz="914400" rtl="0" eaLnBrk="0" fontAlgn="base" latinLnBrk="0" hangingPunct="0">
              <a:lnSpc>
                <a:spcPct val="85000"/>
              </a:lnSpc>
              <a:spcBef>
                <a:spcPct val="0"/>
              </a:spcBef>
              <a:spcAft>
                <a:spcPct val="0"/>
              </a:spcAft>
              <a:buClrTx/>
              <a:buSzTx/>
              <a:buFontTx/>
              <a:buNone/>
              <a:tabLst/>
              <a:defRPr/>
            </a:pPr>
            <a:r>
              <a:rPr kumimoji="1" lang="en-US" sz="2800" b="0" i="0" u="none" strike="noStrike" kern="0" cap="none" spc="0" normalizeH="0" baseline="0" noProof="0" dirty="0" smtClean="0">
                <a:ln>
                  <a:noFill/>
                </a:ln>
                <a:effectLst/>
                <a:uLnTx/>
                <a:uFillTx/>
                <a:latin typeface="+mn-lt"/>
                <a:ea typeface="+mj-ea"/>
                <a:cs typeface="+mj-cs"/>
              </a:rPr>
              <a:t>The Speed of Trust  By Stephen Covey</a:t>
            </a:r>
            <a:endParaRPr kumimoji="1" lang="en-US" sz="2800" b="0" i="0" u="none" strike="noStrike" kern="0" cap="none" spc="0" normalizeH="0" baseline="0" noProof="0" dirty="0">
              <a:ln>
                <a:noFill/>
              </a:ln>
              <a:effectLst/>
              <a:uLnTx/>
              <a:uFillTx/>
              <a:latin typeface="+mn-lt"/>
              <a:ea typeface="+mj-ea"/>
              <a:cs typeface="+mj-cs"/>
            </a:endParaRPr>
          </a:p>
        </p:txBody>
      </p:sp>
    </p:spTree>
  </p:cSld>
  <p:clrMapOvr>
    <a:masterClrMapping/>
  </p:clrMapOvr>
  <p:transition spd="med">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81000" y="-381000"/>
            <a:ext cx="8421688" cy="1066800"/>
          </a:xfrm>
        </p:spPr>
        <p:txBody>
          <a:bodyPr/>
          <a:lstStyle/>
          <a:p>
            <a:r>
              <a:rPr lang="en-US" sz="2800" b="1" dirty="0" smtClean="0">
                <a:solidFill>
                  <a:srgbClr val="FFC000"/>
                </a:solidFill>
                <a:latin typeface="Arial" pitchFamily="34" charset="0"/>
              </a:rPr>
              <a:t>Final Advice</a:t>
            </a:r>
          </a:p>
        </p:txBody>
      </p:sp>
      <p:sp>
        <p:nvSpPr>
          <p:cNvPr id="3" name="Content Placeholder 2"/>
          <p:cNvSpPr>
            <a:spLocks noGrp="1"/>
          </p:cNvSpPr>
          <p:nvPr>
            <p:ph idx="1"/>
          </p:nvPr>
        </p:nvSpPr>
        <p:spPr>
          <a:xfrm>
            <a:off x="0" y="685800"/>
            <a:ext cx="7772400" cy="4114800"/>
          </a:xfrm>
        </p:spPr>
        <p:txBody>
          <a:bodyPr/>
          <a:lstStyle/>
          <a:p>
            <a:pPr marL="693738" indent="-236538" eaLnBrk="1" hangingPunct="1">
              <a:buFont typeface="Wingdings" pitchFamily="2" charset="2"/>
              <a:buChar char="Ø"/>
              <a:defRPr/>
            </a:pPr>
            <a:r>
              <a:rPr lang="en-US" sz="2800" dirty="0" smtClean="0">
                <a:latin typeface="Arial" pitchFamily="34" charset="0"/>
              </a:rPr>
              <a:t>Continue your vital work to help build trust in and across our organizations</a:t>
            </a:r>
          </a:p>
          <a:p>
            <a:pPr marL="693738" indent="-236538" eaLnBrk="1" hangingPunct="1">
              <a:buFont typeface="Wingdings" pitchFamily="2" charset="2"/>
              <a:buChar char="Ø"/>
              <a:defRPr/>
            </a:pPr>
            <a:r>
              <a:rPr lang="en-US" sz="2800" dirty="0" smtClean="0">
                <a:latin typeface="Arial" pitchFamily="34" charset="0"/>
              </a:rPr>
              <a:t>Give us auditors a second and third chance, most of us auditors really do want and need to be on your side</a:t>
            </a:r>
            <a:endParaRPr lang="en-US" sz="2800"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9" name="Rectangle 8"/>
          <p:cNvSpPr/>
          <p:nvPr/>
        </p:nvSpPr>
        <p:spPr>
          <a:xfrm>
            <a:off x="457200" y="2971800"/>
            <a:ext cx="8229600" cy="867930"/>
          </a:xfrm>
          <a:prstGeom prst="rect">
            <a:avLst/>
          </a:prstGeom>
        </p:spPr>
        <p:txBody>
          <a:bodyPr wrap="square">
            <a:spAutoFit/>
          </a:bodyPr>
          <a:lstStyle/>
          <a:p>
            <a:pPr eaLnBrk="1" hangingPunct="1">
              <a:lnSpc>
                <a:spcPct val="90000"/>
              </a:lnSpc>
            </a:pPr>
            <a:r>
              <a:rPr lang="en-US" sz="2800" dirty="0" smtClean="0">
                <a:latin typeface="Arial" pitchFamily="34" charset="0"/>
                <a:cs typeface="Arial" pitchFamily="34" charset="0"/>
              </a:rPr>
              <a:t>Today we are preparing the next budget based on revenues of $31.9 billion</a:t>
            </a:r>
            <a:endParaRPr lang="en-US" sz="2500" dirty="0" smtClean="0">
              <a:latin typeface="Arial" pitchFamily="34" charset="0"/>
            </a:endParaRPr>
          </a:p>
        </p:txBody>
      </p:sp>
      <p:pic>
        <p:nvPicPr>
          <p:cNvPr id="10" name="Picture 11" descr="state seal- bluecolor.jpg"/>
          <p:cNvPicPr>
            <a:picLocks noChangeAspect="1"/>
          </p:cNvPicPr>
          <p:nvPr/>
        </p:nvPicPr>
        <p:blipFill>
          <a:blip r:embed="rId4"/>
          <a:srcRect/>
          <a:stretch>
            <a:fillRect/>
          </a:stretch>
        </p:blipFill>
        <p:spPr bwMode="auto">
          <a:xfrm>
            <a:off x="533400" y="685800"/>
            <a:ext cx="2286000" cy="2286000"/>
          </a:xfrm>
          <a:prstGeom prst="rect">
            <a:avLst/>
          </a:prstGeom>
          <a:noFill/>
          <a:ln w="9525">
            <a:noFill/>
            <a:miter lim="800000"/>
            <a:headEnd/>
            <a:tailEnd/>
          </a:ln>
        </p:spPr>
      </p:pic>
      <p:sp>
        <p:nvSpPr>
          <p:cNvPr id="12" name="Rectangle 11"/>
          <p:cNvSpPr/>
          <p:nvPr/>
        </p:nvSpPr>
        <p:spPr>
          <a:xfrm>
            <a:off x="3124200" y="838200"/>
            <a:ext cx="6019800" cy="1384995"/>
          </a:xfrm>
          <a:prstGeom prst="rect">
            <a:avLst/>
          </a:prstGeom>
        </p:spPr>
        <p:txBody>
          <a:bodyPr wrap="square">
            <a:spAutoFit/>
          </a:bodyPr>
          <a:lstStyle/>
          <a:p>
            <a:pPr marL="0" indent="0" eaLnBrk="1" hangingPunct="1">
              <a:buFont typeface="Wingdings 2" pitchFamily="18" charset="2"/>
              <a:buNone/>
            </a:pPr>
            <a:r>
              <a:rPr lang="en-US" sz="2800" dirty="0" smtClean="0">
                <a:solidFill>
                  <a:schemeClr val="tx2"/>
                </a:solidFill>
                <a:latin typeface="Arial" pitchFamily="34" charset="0"/>
                <a:cs typeface="Arial" pitchFamily="34" charset="0"/>
              </a:rPr>
              <a:t>From FY 2010-11</a:t>
            </a:r>
          </a:p>
          <a:p>
            <a:pPr marL="0" indent="0" eaLnBrk="1" hangingPunct="1">
              <a:buFont typeface="Wingdings 2" pitchFamily="18" charset="2"/>
              <a:buNone/>
            </a:pPr>
            <a:r>
              <a:rPr lang="en-US" sz="2800" dirty="0" smtClean="0">
                <a:solidFill>
                  <a:schemeClr val="tx2"/>
                </a:solidFill>
                <a:latin typeface="Arial" pitchFamily="34" charset="0"/>
                <a:cs typeface="Arial" pitchFamily="34" charset="0"/>
              </a:rPr>
              <a:t>Biennial Budget Presentation By Governor Tim </a:t>
            </a:r>
            <a:r>
              <a:rPr lang="en-US" sz="2800" dirty="0" err="1" smtClean="0">
                <a:solidFill>
                  <a:schemeClr val="tx2"/>
                </a:solidFill>
                <a:latin typeface="Arial" pitchFamily="34" charset="0"/>
                <a:cs typeface="Arial" pitchFamily="34" charset="0"/>
              </a:rPr>
              <a:t>Pawlenty</a:t>
            </a:r>
            <a:endParaRPr lang="en-US" sz="2800" dirty="0"/>
          </a:p>
        </p:txBody>
      </p:sp>
      <p:sp>
        <p:nvSpPr>
          <p:cNvPr id="13" name="Content Placeholder 2"/>
          <p:cNvSpPr txBox="1">
            <a:spLocks/>
          </p:cNvSpPr>
          <p:nvPr/>
        </p:nvSpPr>
        <p:spPr bwMode="auto">
          <a:xfrm>
            <a:off x="228600" y="38100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marL="693738" marR="0" lvl="0" indent="-236538" algn="l" defTabSz="914400" rtl="0" eaLnBrk="1" fontAlgn="base" latinLnBrk="0" hangingPunct="1">
              <a:lnSpc>
                <a:spcPct val="100000"/>
              </a:lnSpc>
              <a:spcBef>
                <a:spcPct val="20000"/>
              </a:spcBef>
              <a:spcAft>
                <a:spcPct val="0"/>
              </a:spcAft>
              <a:buClr>
                <a:schemeClr val="hlink"/>
              </a:buClr>
              <a:buSzPct val="70000"/>
              <a:buFont typeface="Wingdings" pitchFamily="2" charset="2"/>
              <a:buChar char="Ø"/>
              <a:tabLst/>
              <a:defRPr/>
            </a:pPr>
            <a:r>
              <a:rPr kumimoji="1" lang="en-US" sz="2800" b="0" i="0" u="none" strike="noStrike" kern="0" cap="none" spc="0" normalizeH="0" baseline="0" noProof="0" dirty="0" smtClean="0">
                <a:ln>
                  <a:noFill/>
                </a:ln>
                <a:solidFill>
                  <a:schemeClr val="tx1"/>
                </a:solidFill>
                <a:effectLst/>
                <a:uLnTx/>
                <a:uFillTx/>
                <a:latin typeface="Arial" pitchFamily="34" charset="0"/>
                <a:ea typeface="+mn-ea"/>
                <a:cs typeface="+mn-cs"/>
              </a:rPr>
              <a:t>Concluding Observations/Ideas</a:t>
            </a:r>
            <a:r>
              <a:rPr lang="en-US" sz="2800" dirty="0" smtClean="0">
                <a:latin typeface="Arial" pitchFamily="34" charset="0"/>
                <a:cs typeface="Arial" pitchFamily="34" charset="0"/>
              </a:rPr>
              <a:t>Economy is expected to shrink by 2.5%</a:t>
            </a:r>
          </a:p>
          <a:p>
            <a:pPr marL="693738" marR="0" lvl="0" indent="-236538" algn="l" defTabSz="914400" rtl="0" eaLnBrk="1" fontAlgn="base" latinLnBrk="0" hangingPunct="1">
              <a:lnSpc>
                <a:spcPct val="100000"/>
              </a:lnSpc>
              <a:spcBef>
                <a:spcPct val="20000"/>
              </a:spcBef>
              <a:spcAft>
                <a:spcPct val="0"/>
              </a:spcAft>
              <a:buClr>
                <a:schemeClr val="hlink"/>
              </a:buClr>
              <a:buSzPct val="70000"/>
              <a:buFont typeface="Wingdings" pitchFamily="2" charset="2"/>
              <a:buChar char="Ø"/>
              <a:tabLst/>
              <a:defRPr/>
            </a:pPr>
            <a:r>
              <a:rPr lang="en-US" sz="2800" dirty="0" smtClean="0">
                <a:latin typeface="Arial" pitchFamily="34" charset="0"/>
                <a:cs typeface="Arial" pitchFamily="34" charset="0"/>
              </a:rPr>
              <a:t>2,720,400  Minnesotans have jobs</a:t>
            </a:r>
          </a:p>
          <a:p>
            <a:pPr marL="693738" marR="0" lvl="0" indent="-236538" algn="l" defTabSz="914400" rtl="0" eaLnBrk="1" fontAlgn="base" latinLnBrk="0" hangingPunct="1">
              <a:lnSpc>
                <a:spcPct val="100000"/>
              </a:lnSpc>
              <a:spcBef>
                <a:spcPct val="20000"/>
              </a:spcBef>
              <a:spcAft>
                <a:spcPct val="0"/>
              </a:spcAft>
              <a:buClr>
                <a:schemeClr val="hlink"/>
              </a:buClr>
              <a:buSzPct val="70000"/>
              <a:buFont typeface="Wingdings" pitchFamily="2" charset="2"/>
              <a:buChar char="Ø"/>
              <a:tabLst/>
              <a:defRPr/>
            </a:pPr>
            <a:r>
              <a:rPr lang="en-US" sz="2800" dirty="0" smtClean="0">
                <a:latin typeface="Arial" pitchFamily="34" charset="0"/>
                <a:cs typeface="Arial" pitchFamily="34" charset="0"/>
              </a:rPr>
              <a:t>Federal budget deficit is $1.2 trillion (8.3% of GDP)</a:t>
            </a:r>
          </a:p>
          <a:p>
            <a:pPr marL="693738" marR="0" lvl="0" indent="-236538" algn="l" defTabSz="914400" rtl="0" eaLnBrk="1" fontAlgn="base" latinLnBrk="0" hangingPunct="1">
              <a:lnSpc>
                <a:spcPct val="100000"/>
              </a:lnSpc>
              <a:spcBef>
                <a:spcPct val="20000"/>
              </a:spcBef>
              <a:spcAft>
                <a:spcPct val="0"/>
              </a:spcAft>
              <a:buClr>
                <a:schemeClr val="hlink"/>
              </a:buClr>
              <a:buSzPct val="70000"/>
              <a:buFont typeface="Wingdings" pitchFamily="2" charset="2"/>
              <a:buChar char="Ø"/>
              <a:tabLst/>
              <a:defRPr/>
            </a:pPr>
            <a:endParaRPr kumimoji="1" lang="en-US" sz="2800" b="0" i="0" u="none" strike="noStrike" kern="0" cap="none" spc="0" normalizeH="0" baseline="0" noProof="0" dirty="0" smtClean="0">
              <a:ln>
                <a:noFill/>
              </a:ln>
              <a:solidFill>
                <a:schemeClr val="tx1"/>
              </a:solidFill>
              <a:effectLst/>
              <a:uLnTx/>
              <a:uFillTx/>
              <a:latin typeface="Arial" pitchFamily="34" charset="0"/>
              <a:ea typeface="+mn-ea"/>
              <a:cs typeface="+mn-cs"/>
            </a:endParaRPr>
          </a:p>
          <a:p>
            <a:pPr marL="693738" marR="0" lvl="0" indent="-236538" algn="l" defTabSz="914400" rtl="0" eaLnBrk="1" fontAlgn="base" latinLnBrk="0" hangingPunct="1">
              <a:lnSpc>
                <a:spcPct val="100000"/>
              </a:lnSpc>
              <a:spcBef>
                <a:spcPct val="20000"/>
              </a:spcBef>
              <a:spcAft>
                <a:spcPct val="0"/>
              </a:spcAft>
              <a:buClr>
                <a:schemeClr val="hlink"/>
              </a:buClr>
              <a:buSzPct val="70000"/>
              <a:buFont typeface="Wingdings" charset="2"/>
              <a:buNone/>
              <a:tabLst/>
              <a:defRPr/>
            </a:pPr>
            <a:endParaRPr kumimoji="1" 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15" name="Rectangle 14"/>
          <p:cNvSpPr/>
          <p:nvPr/>
        </p:nvSpPr>
        <p:spPr>
          <a:xfrm>
            <a:off x="457200" y="152400"/>
            <a:ext cx="7315200" cy="523220"/>
          </a:xfrm>
          <a:prstGeom prst="rect">
            <a:avLst/>
          </a:prstGeom>
        </p:spPr>
        <p:txBody>
          <a:bodyPr wrap="square">
            <a:spAutoFit/>
          </a:bodyPr>
          <a:lstStyle/>
          <a:p>
            <a:r>
              <a:rPr lang="en-US" sz="2800" b="1" dirty="0" smtClean="0">
                <a:solidFill>
                  <a:srgbClr val="FFC000"/>
                </a:solidFill>
                <a:latin typeface="Arial" pitchFamily="34" charset="0"/>
              </a:rPr>
              <a:t>Setting the Stage – Today’s Reality </a:t>
            </a:r>
            <a:endParaRPr lang="en-US" sz="2800" b="1"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400" y="0"/>
            <a:ext cx="8726488" cy="838200"/>
          </a:xfrm>
        </p:spPr>
        <p:txBody>
          <a:bodyPr/>
          <a:lstStyle/>
          <a:p>
            <a:pPr algn="ctr"/>
            <a:r>
              <a:rPr lang="en-US" sz="2800" dirty="0" smtClean="0">
                <a:solidFill>
                  <a:srgbClr val="FFC000"/>
                </a:solidFill>
              </a:rPr>
              <a:t>FY08-09 vs. Proposed FY10-11</a:t>
            </a:r>
            <a:endParaRPr lang="en-US" sz="2800" dirty="0">
              <a:solidFill>
                <a:srgbClr val="FFC000"/>
              </a:solidFill>
            </a:endParaRPr>
          </a:p>
        </p:txBody>
      </p:sp>
      <p:sp>
        <p:nvSpPr>
          <p:cNvPr id="3" name="Content Placeholder 2"/>
          <p:cNvSpPr>
            <a:spLocks noGrp="1"/>
          </p:cNvSpPr>
          <p:nvPr>
            <p:ph idx="1"/>
          </p:nvPr>
        </p:nvSpPr>
        <p:spPr>
          <a:xfrm>
            <a:off x="685800" y="1828800"/>
            <a:ext cx="7772400" cy="4114800"/>
          </a:xfrm>
        </p:spPr>
        <p:txBody>
          <a:bodyPr/>
          <a:lstStyle/>
          <a:p>
            <a:pPr marL="0" indent="0" algn="ctr" eaLnBrk="1" hangingPunct="1">
              <a:buFont typeface="Wingdings 2" pitchFamily="18" charset="2"/>
              <a:buNone/>
            </a:pPr>
            <a:r>
              <a:rPr lang="en-US" sz="2800" b="1" dirty="0" smtClean="0">
                <a:solidFill>
                  <a:schemeClr val="tx2"/>
                </a:solidFill>
                <a:latin typeface="+mj-lt"/>
              </a:rPr>
              <a:t>                 </a:t>
            </a:r>
            <a:endParaRPr lang="en-US" sz="3200" b="1" dirty="0" smtClean="0">
              <a:solidFill>
                <a:schemeClr val="tx2"/>
              </a:solidFill>
              <a:latin typeface="+mj-lt"/>
            </a:endParaRPr>
          </a:p>
          <a:p>
            <a:pPr>
              <a:buNone/>
            </a:pPr>
            <a:endParaRPr lang="en-US" sz="3200" dirty="0" smtClean="0">
              <a:latin typeface="+mj-lt"/>
            </a:endParaRPr>
          </a:p>
          <a:p>
            <a:pPr algn="ctr">
              <a:buNone/>
            </a:pPr>
            <a:r>
              <a:rPr lang="en-US" sz="3200" dirty="0" smtClean="0">
                <a:latin typeface="+mj-lt"/>
              </a:rPr>
              <a:t>.</a:t>
            </a:r>
          </a:p>
          <a:p>
            <a:pPr marL="693738" indent="-236538" algn="ctr" eaLnBrk="1" hangingPunct="1">
              <a:buNone/>
              <a:defRPr/>
            </a:pPr>
            <a:endParaRPr lang="en-US" sz="3200" dirty="0" smtClean="0">
              <a:latin typeface="+mj-lt"/>
            </a:endParaRPr>
          </a:p>
          <a:p>
            <a:pPr marL="693738" indent="-236538" algn="ctr" eaLnBrk="1" hangingPunct="1">
              <a:buNone/>
              <a:defRPr/>
            </a:pPr>
            <a:endParaRPr lang="en-US" sz="3200" dirty="0">
              <a:latin typeface="+mj-lt"/>
            </a:endParaRPr>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11" name="Rectangle 10"/>
          <p:cNvSpPr/>
          <p:nvPr/>
        </p:nvSpPr>
        <p:spPr>
          <a:xfrm>
            <a:off x="1219200" y="762000"/>
            <a:ext cx="6096000" cy="954107"/>
          </a:xfrm>
          <a:prstGeom prst="rect">
            <a:avLst/>
          </a:prstGeom>
        </p:spPr>
        <p:txBody>
          <a:bodyPr wrap="square">
            <a:spAutoFit/>
          </a:bodyPr>
          <a:lstStyle/>
          <a:p>
            <a:pPr algn="ctr"/>
            <a:r>
              <a:rPr lang="en-US" sz="2800" dirty="0" smtClean="0">
                <a:solidFill>
                  <a:srgbClr val="FFC000"/>
                </a:solidFill>
                <a:latin typeface="+mn-lt"/>
              </a:rPr>
              <a:t>STATE OF MINNESOTA</a:t>
            </a:r>
            <a:br>
              <a:rPr lang="en-US" sz="2800" dirty="0" smtClean="0">
                <a:solidFill>
                  <a:srgbClr val="FFC000"/>
                </a:solidFill>
                <a:latin typeface="+mn-lt"/>
              </a:rPr>
            </a:br>
            <a:r>
              <a:rPr lang="en-US" sz="2800" dirty="0" smtClean="0">
                <a:solidFill>
                  <a:srgbClr val="FFC000"/>
                </a:solidFill>
                <a:latin typeface="+mn-lt"/>
              </a:rPr>
              <a:t>Proposed by Governor Tim </a:t>
            </a:r>
            <a:r>
              <a:rPr lang="en-US" sz="2800" dirty="0" err="1" smtClean="0">
                <a:solidFill>
                  <a:srgbClr val="FFC000"/>
                </a:solidFill>
                <a:latin typeface="+mn-lt"/>
              </a:rPr>
              <a:t>Pawlenty</a:t>
            </a:r>
            <a:endParaRPr lang="en-US" sz="2800" dirty="0">
              <a:solidFill>
                <a:srgbClr val="FFC000"/>
              </a:solidFill>
              <a:latin typeface="+mn-lt"/>
            </a:endParaRPr>
          </a:p>
        </p:txBody>
      </p:sp>
      <p:graphicFrame>
        <p:nvGraphicFramePr>
          <p:cNvPr id="12" name="Group 37"/>
          <p:cNvGraphicFramePr>
            <a:graphicFrameLocks noGrp="1"/>
          </p:cNvGraphicFramePr>
          <p:nvPr/>
        </p:nvGraphicFramePr>
        <p:xfrm>
          <a:off x="1" y="1981200"/>
          <a:ext cx="9143999" cy="3993198"/>
        </p:xfrm>
        <a:graphic>
          <a:graphicData uri="http://schemas.openxmlformats.org/drawingml/2006/table">
            <a:tbl>
              <a:tblPr/>
              <a:tblGrid>
                <a:gridCol w="4528457"/>
                <a:gridCol w="1480457"/>
                <a:gridCol w="1699986"/>
                <a:gridCol w="1435099"/>
              </a:tblGrid>
              <a:tr h="609600">
                <a:tc>
                  <a:txBody>
                    <a:bodyPr/>
                    <a:lstStyle/>
                    <a:p>
                      <a:pPr marL="0" marR="0" lvl="0" indent="0" algn="ct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 millions)</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sng" strike="noStrike" cap="none" normalizeH="0" baseline="0" smtClean="0">
                          <a:ln>
                            <a:noFill/>
                          </a:ln>
                          <a:solidFill>
                            <a:schemeClr val="tx1"/>
                          </a:solidFill>
                          <a:effectLst/>
                          <a:latin typeface="Arial" pitchFamily="34" charset="0"/>
                        </a:rPr>
                        <a:t>FY 08-09</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sng" strike="noStrike" cap="none" normalizeH="0" baseline="0" smtClean="0">
                          <a:ln>
                            <a:noFill/>
                          </a:ln>
                          <a:solidFill>
                            <a:schemeClr val="tx1"/>
                          </a:solidFill>
                          <a:effectLst/>
                          <a:latin typeface="Arial" pitchFamily="34" charset="0"/>
                        </a:rPr>
                        <a:t>Gov 10-11</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sng" strike="noStrike" cap="none" normalizeH="0" baseline="0" smtClean="0">
                          <a:ln>
                            <a:noFill/>
                          </a:ln>
                          <a:solidFill>
                            <a:schemeClr val="tx1"/>
                          </a:solidFill>
                          <a:effectLst/>
                          <a:latin typeface="Arial" pitchFamily="34" charset="0"/>
                        </a:rPr>
                        <a:t>% Chg.</a:t>
                      </a:r>
                    </a:p>
                  </a:txBody>
                  <a:tcPr horzOverflow="overflow">
                    <a:lnL>
                      <a:noFill/>
                    </a:lnL>
                    <a:lnR>
                      <a:noFill/>
                    </a:lnR>
                    <a:lnT>
                      <a:noFill/>
                    </a:lnT>
                    <a:lnB>
                      <a:noFill/>
                    </a:lnB>
                    <a:lnTlToBr>
                      <a:noFill/>
                    </a:lnTlToBr>
                    <a:lnBlToTr>
                      <a:noFill/>
                    </a:lnBlToTr>
                    <a:noFill/>
                  </a:tcPr>
                </a:tc>
              </a:tr>
              <a:tr h="561975">
                <a:tc>
                  <a:txBody>
                    <a:bodyPr/>
                    <a:lstStyle/>
                    <a:p>
                      <a:pPr marL="0" marR="0" lvl="0" indent="0" algn="l"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K-12 Education*</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13,797</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smtClean="0">
                          <a:ln>
                            <a:noFill/>
                          </a:ln>
                          <a:solidFill>
                            <a:schemeClr val="tx1"/>
                          </a:solidFill>
                          <a:effectLst/>
                          <a:latin typeface="Arial" pitchFamily="34" charset="0"/>
                        </a:rPr>
                        <a:t>14,059</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smtClean="0">
                          <a:ln>
                            <a:noFill/>
                          </a:ln>
                          <a:solidFill>
                            <a:schemeClr val="tx1"/>
                          </a:solidFill>
                          <a:effectLst/>
                          <a:latin typeface="Arial" pitchFamily="34" charset="0"/>
                        </a:rPr>
                        <a:t>1.9</a:t>
                      </a:r>
                    </a:p>
                  </a:txBody>
                  <a:tcPr horzOverflow="overflow">
                    <a:lnL>
                      <a:noFill/>
                    </a:lnL>
                    <a:lnR>
                      <a:noFill/>
                    </a:lnR>
                    <a:lnT>
                      <a:noFill/>
                    </a:lnT>
                    <a:lnB>
                      <a:noFill/>
                    </a:lnB>
                    <a:lnTlToBr>
                      <a:noFill/>
                    </a:lnTlToBr>
                    <a:lnBlToTr>
                      <a:noFill/>
                    </a:lnBlToTr>
                    <a:noFill/>
                  </a:tcPr>
                </a:tc>
              </a:tr>
              <a:tr h="533400">
                <a:tc>
                  <a:txBody>
                    <a:bodyPr/>
                    <a:lstStyle/>
                    <a:p>
                      <a:pPr marL="0" marR="0" lvl="0" indent="0" algn="l"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smtClean="0">
                          <a:ln>
                            <a:noFill/>
                          </a:ln>
                          <a:solidFill>
                            <a:schemeClr val="tx1"/>
                          </a:solidFill>
                          <a:effectLst/>
                          <a:latin typeface="Arial" pitchFamily="34" charset="0"/>
                        </a:rPr>
                        <a:t>Higher Education</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3,099</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2,845</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smtClean="0">
                          <a:ln>
                            <a:noFill/>
                          </a:ln>
                          <a:solidFill>
                            <a:schemeClr val="tx1"/>
                          </a:solidFill>
                          <a:effectLst/>
                          <a:latin typeface="Arial" pitchFamily="34" charset="0"/>
                        </a:rPr>
                        <a:t>(8.2)</a:t>
                      </a:r>
                    </a:p>
                  </a:txBody>
                  <a:tcPr horzOverflow="overflow">
                    <a:lnL>
                      <a:noFill/>
                    </a:lnL>
                    <a:lnR>
                      <a:noFill/>
                    </a:lnR>
                    <a:lnT>
                      <a:noFill/>
                    </a:lnT>
                    <a:lnB>
                      <a:noFill/>
                    </a:lnB>
                    <a:lnTlToBr>
                      <a:noFill/>
                    </a:lnTlToBr>
                    <a:lnBlToTr>
                      <a:noFill/>
                    </a:lnBlToTr>
                    <a:noFill/>
                  </a:tcPr>
                </a:tc>
              </a:tr>
              <a:tr h="365125">
                <a:tc>
                  <a:txBody>
                    <a:bodyPr/>
                    <a:lstStyle/>
                    <a:p>
                      <a:pPr marL="0" marR="0" lvl="0" indent="0" algn="l"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smtClean="0">
                          <a:ln>
                            <a:noFill/>
                          </a:ln>
                          <a:solidFill>
                            <a:schemeClr val="tx1"/>
                          </a:solidFill>
                          <a:effectLst/>
                          <a:latin typeface="Arial" pitchFamily="34" charset="0"/>
                        </a:rPr>
                        <a:t>Local Aids, Prop. Tax Credits</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3,062</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2,897</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(5.4)</a:t>
                      </a:r>
                    </a:p>
                  </a:txBody>
                  <a:tcPr horzOverflow="overflow">
                    <a:lnL>
                      <a:noFill/>
                    </a:lnL>
                    <a:lnR>
                      <a:noFill/>
                    </a:lnR>
                    <a:lnT>
                      <a:noFill/>
                    </a:lnT>
                    <a:lnB>
                      <a:noFill/>
                    </a:lnB>
                    <a:lnTlToBr>
                      <a:noFill/>
                    </a:lnTlToBr>
                    <a:lnBlToTr>
                      <a:noFill/>
                    </a:lnBlToTr>
                    <a:noFill/>
                  </a:tcPr>
                </a:tc>
              </a:tr>
              <a:tr h="350838">
                <a:tc>
                  <a:txBody>
                    <a:bodyPr/>
                    <a:lstStyle/>
                    <a:p>
                      <a:pPr marL="0" marR="0" lvl="0" indent="0" algn="l"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smtClean="0">
                          <a:ln>
                            <a:noFill/>
                          </a:ln>
                          <a:solidFill>
                            <a:schemeClr val="tx1"/>
                          </a:solidFill>
                          <a:effectLst/>
                          <a:latin typeface="Arial" pitchFamily="34" charset="0"/>
                        </a:rPr>
                        <a:t>Health &amp; Human Services**</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smtClean="0">
                          <a:ln>
                            <a:noFill/>
                          </a:ln>
                          <a:solidFill>
                            <a:schemeClr val="tx1"/>
                          </a:solidFill>
                          <a:effectLst/>
                          <a:latin typeface="Arial" pitchFamily="34" charset="0"/>
                        </a:rPr>
                        <a:t>10,328</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11,324</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9.6</a:t>
                      </a:r>
                    </a:p>
                  </a:txBody>
                  <a:tcPr horzOverflow="overflow">
                    <a:lnL>
                      <a:noFill/>
                    </a:lnL>
                    <a:lnR>
                      <a:noFill/>
                    </a:lnR>
                    <a:lnT>
                      <a:noFill/>
                    </a:lnT>
                    <a:lnB>
                      <a:noFill/>
                    </a:lnB>
                    <a:lnTlToBr>
                      <a:noFill/>
                    </a:lnTlToBr>
                    <a:lnBlToTr>
                      <a:noFill/>
                    </a:lnBlToTr>
                    <a:noFill/>
                  </a:tcPr>
                </a:tc>
              </a:tr>
              <a:tr h="492125">
                <a:tc>
                  <a:txBody>
                    <a:bodyPr/>
                    <a:lstStyle/>
                    <a:p>
                      <a:pPr marL="0" marR="0" lvl="0" indent="0" algn="l"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smtClean="0">
                          <a:ln>
                            <a:noFill/>
                          </a:ln>
                          <a:solidFill>
                            <a:schemeClr val="tx1"/>
                          </a:solidFill>
                          <a:effectLst/>
                          <a:latin typeface="Arial" pitchFamily="34" charset="0"/>
                        </a:rPr>
                        <a:t>Debt Service/Capital Projects***</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smtClean="0">
                          <a:ln>
                            <a:noFill/>
                          </a:ln>
                          <a:solidFill>
                            <a:schemeClr val="tx1"/>
                          </a:solidFill>
                          <a:effectLst/>
                          <a:latin typeface="Arial" pitchFamily="34" charset="0"/>
                        </a:rPr>
                        <a:t>883</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114</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(87.1)</a:t>
                      </a:r>
                    </a:p>
                  </a:txBody>
                  <a:tcPr horzOverflow="overflow">
                    <a:lnL>
                      <a:noFill/>
                    </a:lnL>
                    <a:lnR>
                      <a:noFill/>
                    </a:lnR>
                    <a:lnT>
                      <a:noFill/>
                    </a:lnT>
                    <a:lnB>
                      <a:noFill/>
                    </a:lnB>
                    <a:lnTlToBr>
                      <a:noFill/>
                    </a:lnTlToBr>
                    <a:lnBlToTr>
                      <a:noFill/>
                    </a:lnBlToTr>
                    <a:noFill/>
                  </a:tcPr>
                </a:tc>
              </a:tr>
              <a:tr h="627063">
                <a:tc>
                  <a:txBody>
                    <a:bodyPr/>
                    <a:lstStyle/>
                    <a:p>
                      <a:pPr marL="0" marR="0" lvl="0" indent="0" algn="l"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All Other Omnibus areas</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3,919</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3,555</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25000"/>
                        </a:lnSpc>
                        <a:spcBef>
                          <a:spcPct val="20000"/>
                        </a:spcBef>
                        <a:spcAft>
                          <a:spcPct val="0"/>
                        </a:spcAft>
                        <a:buClrTx/>
                        <a:buSzTx/>
                        <a:buFont typeface="Monotype Sorts" pitchFamily="2" charset="2"/>
                        <a:buNone/>
                        <a:tabLst/>
                      </a:pPr>
                      <a:r>
                        <a:rPr kumimoji="0" lang="en-US" sz="2400" b="0" i="0" u="none" strike="noStrike" cap="none" normalizeH="0" baseline="0" dirty="0" smtClean="0">
                          <a:ln>
                            <a:noFill/>
                          </a:ln>
                          <a:solidFill>
                            <a:schemeClr val="tx1"/>
                          </a:solidFill>
                          <a:effectLst/>
                          <a:latin typeface="Arial" pitchFamily="34" charset="0"/>
                        </a:rPr>
                        <a:t>(9.3)</a:t>
                      </a:r>
                    </a:p>
                  </a:txBody>
                  <a:tcPr horzOverflow="overflow">
                    <a:lnL>
                      <a:noFill/>
                    </a:lnL>
                    <a:lnR>
                      <a:noFill/>
                    </a:lnR>
                    <a:lnT>
                      <a:noFill/>
                    </a:lnT>
                    <a:lnB>
                      <a:noFill/>
                    </a:lnB>
                    <a:lnTlToBr>
                      <a:noFill/>
                    </a:lnTlToBr>
                    <a:lnBlToTr>
                      <a:noFill/>
                    </a:lnBlToTr>
                    <a:noFill/>
                  </a:tcPr>
                </a:tc>
              </a:tr>
            </a:tbl>
          </a:graphicData>
        </a:graphic>
      </p:graphicFrame>
      <p:sp>
        <p:nvSpPr>
          <p:cNvPr id="13" name="Oval 12"/>
          <p:cNvSpPr/>
          <p:nvPr/>
        </p:nvSpPr>
        <p:spPr bwMode="auto">
          <a:xfrm>
            <a:off x="8077200" y="3124200"/>
            <a:ext cx="1066800" cy="609600"/>
          </a:xfrm>
          <a:prstGeom prst="ellipse">
            <a:avLst/>
          </a:prstGeom>
          <a:solidFill>
            <a:schemeClr val="accent1">
              <a:alpha val="0"/>
            </a:scheme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Arial"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828800"/>
            <a:ext cx="7772400" cy="4114800"/>
          </a:xfrm>
        </p:spPr>
        <p:txBody>
          <a:bodyPr/>
          <a:lstStyle/>
          <a:p>
            <a:pPr marL="0" indent="0" algn="ctr" eaLnBrk="1" hangingPunct="1">
              <a:buFont typeface="Wingdings 2" pitchFamily="18" charset="2"/>
              <a:buNone/>
            </a:pPr>
            <a:r>
              <a:rPr lang="en-US" sz="2800" b="1" dirty="0" smtClean="0">
                <a:solidFill>
                  <a:schemeClr val="tx2"/>
                </a:solidFill>
                <a:latin typeface="+mj-lt"/>
              </a:rPr>
              <a:t>                 </a:t>
            </a:r>
            <a:endParaRPr lang="en-US" sz="3200" b="1" dirty="0" smtClean="0">
              <a:solidFill>
                <a:schemeClr val="tx2"/>
              </a:solidFill>
              <a:latin typeface="+mj-lt"/>
            </a:endParaRPr>
          </a:p>
          <a:p>
            <a:pPr>
              <a:buNone/>
            </a:pPr>
            <a:endParaRPr lang="en-US" sz="3200" dirty="0" smtClean="0">
              <a:latin typeface="+mj-lt"/>
            </a:endParaRPr>
          </a:p>
          <a:p>
            <a:pPr algn="ctr">
              <a:buNone/>
            </a:pPr>
            <a:r>
              <a:rPr lang="en-US" sz="3200" dirty="0" smtClean="0">
                <a:latin typeface="+mj-lt"/>
              </a:rPr>
              <a:t>.</a:t>
            </a:r>
          </a:p>
          <a:p>
            <a:pPr marL="693738" indent="-236538" algn="ctr" eaLnBrk="1" hangingPunct="1">
              <a:buNone/>
              <a:defRPr/>
            </a:pPr>
            <a:endParaRPr lang="en-US" sz="3200" dirty="0" smtClean="0">
              <a:latin typeface="+mj-lt"/>
            </a:endParaRPr>
          </a:p>
          <a:p>
            <a:pPr marL="693738" indent="-236538" algn="ctr" eaLnBrk="1" hangingPunct="1">
              <a:buNone/>
              <a:defRPr/>
            </a:pPr>
            <a:endParaRPr lang="en-US" sz="3200" dirty="0">
              <a:latin typeface="+mj-lt"/>
            </a:endParaRPr>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10" name="Title 9"/>
          <p:cNvSpPr>
            <a:spLocks noGrp="1"/>
          </p:cNvSpPr>
          <p:nvPr>
            <p:ph type="title"/>
          </p:nvPr>
        </p:nvSpPr>
        <p:spPr>
          <a:xfrm>
            <a:off x="5486400" y="381000"/>
            <a:ext cx="3657600" cy="1066800"/>
          </a:xfrm>
        </p:spPr>
        <p:txBody>
          <a:bodyPr/>
          <a:lstStyle/>
          <a:p>
            <a:r>
              <a:rPr lang="en-US" sz="2800" dirty="0" err="1" smtClean="0">
                <a:solidFill>
                  <a:srgbClr val="FFC000"/>
                </a:solidFill>
                <a:latin typeface="+mn-lt"/>
              </a:rPr>
              <a:t>Pawlenty</a:t>
            </a:r>
            <a:r>
              <a:rPr lang="en-US" sz="2800" dirty="0" smtClean="0">
                <a:solidFill>
                  <a:srgbClr val="FFC000"/>
                </a:solidFill>
                <a:latin typeface="+mn-lt"/>
              </a:rPr>
              <a:t> proposes $151 million cut to U</a:t>
            </a:r>
            <a:endParaRPr lang="en-US" sz="2800" dirty="0">
              <a:solidFill>
                <a:srgbClr val="FFC000"/>
              </a:solidFill>
              <a:latin typeface="+mn-lt"/>
            </a:endParaRPr>
          </a:p>
        </p:txBody>
      </p:sp>
      <p:pic>
        <p:nvPicPr>
          <p:cNvPr id="55298" name="Picture 2" descr="http://www.mndaily.com/sites/default/files/images/2009/01/27/p1budget%20copy.feature.jpg"/>
          <p:cNvPicPr>
            <a:picLocks noChangeAspect="1" noChangeArrowheads="1"/>
          </p:cNvPicPr>
          <p:nvPr/>
        </p:nvPicPr>
        <p:blipFill>
          <a:blip r:embed="rId4"/>
          <a:srcRect/>
          <a:stretch>
            <a:fillRect/>
          </a:stretch>
        </p:blipFill>
        <p:spPr bwMode="auto">
          <a:xfrm>
            <a:off x="304800" y="228600"/>
            <a:ext cx="5104779" cy="3048000"/>
          </a:xfrm>
          <a:prstGeom prst="rect">
            <a:avLst/>
          </a:prstGeom>
          <a:noFill/>
        </p:spPr>
      </p:pic>
      <p:sp>
        <p:nvSpPr>
          <p:cNvPr id="30" name="Rectangle 29"/>
          <p:cNvSpPr/>
          <p:nvPr/>
        </p:nvSpPr>
        <p:spPr>
          <a:xfrm>
            <a:off x="0" y="3276600"/>
            <a:ext cx="8915400" cy="3108543"/>
          </a:xfrm>
          <a:prstGeom prst="rect">
            <a:avLst/>
          </a:prstGeom>
        </p:spPr>
        <p:txBody>
          <a:bodyPr wrap="square">
            <a:spAutoFit/>
          </a:bodyPr>
          <a:lstStyle/>
          <a:p>
            <a:r>
              <a:rPr lang="en-US" sz="2800" dirty="0" smtClean="0"/>
              <a:t>University President Bob </a:t>
            </a:r>
            <a:r>
              <a:rPr lang="en-US" sz="2800" dirty="0" err="1" smtClean="0"/>
              <a:t>Bruninks</a:t>
            </a:r>
            <a:r>
              <a:rPr lang="en-US" sz="2800" dirty="0" smtClean="0"/>
              <a:t> speaks to state senate members at a lunch in Coffman Memorial Union on Tuesday. In reaction to Gov. </a:t>
            </a:r>
            <a:r>
              <a:rPr lang="en-US" sz="2800" dirty="0" err="1" smtClean="0"/>
              <a:t>Pawlenty’s</a:t>
            </a:r>
            <a:r>
              <a:rPr lang="en-US" sz="2800" dirty="0" smtClean="0"/>
              <a:t> announcement of 151 million dollar budget cut to the University </a:t>
            </a:r>
            <a:r>
              <a:rPr lang="en-US" sz="2800" dirty="0" err="1" smtClean="0"/>
              <a:t>Bruninks</a:t>
            </a:r>
            <a:r>
              <a:rPr lang="en-US" sz="2800" dirty="0" smtClean="0"/>
              <a:t> states, “You didn’t hear the University whine last time; you won’t hear the university whine this time.” Jules </a:t>
            </a:r>
            <a:r>
              <a:rPr lang="en-US" sz="2800" dirty="0" err="1" smtClean="0"/>
              <a:t>Ameel</a:t>
            </a:r>
            <a:r>
              <a:rPr lang="en-US" sz="2800" dirty="0" smtClean="0"/>
              <a:t>, DAILY </a:t>
            </a:r>
            <a:endParaRPr lang="en-US" sz="2800" dirty="0"/>
          </a:p>
        </p:txBody>
      </p:sp>
      <p:sp>
        <p:nvSpPr>
          <p:cNvPr id="31" name="Oval 30"/>
          <p:cNvSpPr/>
          <p:nvPr/>
        </p:nvSpPr>
        <p:spPr bwMode="auto">
          <a:xfrm>
            <a:off x="5410200" y="838200"/>
            <a:ext cx="2819400" cy="685800"/>
          </a:xfrm>
          <a:prstGeom prst="ellipse">
            <a:avLst/>
          </a:prstGeom>
          <a:solidFill>
            <a:schemeClr val="accent1">
              <a:alpha val="0"/>
            </a:schemeClr>
          </a:solidFill>
          <a:ln w="444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Arial"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p:nvPr/>
        </p:nvGraphicFramePr>
        <p:xfrm>
          <a:off x="0" y="609600"/>
          <a:ext cx="90678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290" name="Rectangle 2"/>
          <p:cNvSpPr>
            <a:spLocks noGrp="1" noChangeArrowheads="1"/>
          </p:cNvSpPr>
          <p:nvPr>
            <p:ph type="title"/>
          </p:nvPr>
        </p:nvSpPr>
        <p:spPr>
          <a:xfrm>
            <a:off x="304800" y="4267200"/>
            <a:ext cx="8610600" cy="1752600"/>
          </a:xfrm>
        </p:spPr>
        <p:txBody>
          <a:bodyPr/>
          <a:lstStyle/>
          <a:p>
            <a:pPr eaLnBrk="1" hangingPunct="1"/>
            <a:r>
              <a:rPr lang="en-US" sz="2800" dirty="0" smtClean="0">
                <a:latin typeface="+mn-lt"/>
              </a:rPr>
              <a:t>Total Technology Expenses   $92 Million</a:t>
            </a:r>
          </a:p>
        </p:txBody>
      </p:sp>
      <p:grpSp>
        <p:nvGrpSpPr>
          <p:cNvPr id="2" name="Group 7"/>
          <p:cNvGrpSpPr>
            <a:grpSpLocks/>
          </p:cNvGrpSpPr>
          <p:nvPr/>
        </p:nvGrpSpPr>
        <p:grpSpPr bwMode="auto">
          <a:xfrm>
            <a:off x="1524000" y="6248400"/>
            <a:ext cx="6019800" cy="609600"/>
            <a:chOff x="3600" y="3888"/>
            <a:chExt cx="2112" cy="321"/>
          </a:xfrm>
        </p:grpSpPr>
        <p:pic>
          <p:nvPicPr>
            <p:cNvPr id="12293" name="Picture 8"/>
            <p:cNvPicPr>
              <a:picLocks noChangeAspect="1" noChangeArrowheads="1"/>
            </p:cNvPicPr>
            <p:nvPr/>
          </p:nvPicPr>
          <p:blipFill>
            <a:blip r:embed="rId4"/>
            <a:srcRect/>
            <a:stretch>
              <a:fillRect/>
            </a:stretch>
          </p:blipFill>
          <p:spPr bwMode="auto">
            <a:xfrm>
              <a:off x="3600" y="3888"/>
              <a:ext cx="2112" cy="321"/>
            </a:xfrm>
            <a:prstGeom prst="rect">
              <a:avLst/>
            </a:prstGeom>
            <a:noFill/>
            <a:ln w="9525">
              <a:noFill/>
              <a:miter lim="800000"/>
              <a:headEnd/>
              <a:tailEnd/>
            </a:ln>
          </p:spPr>
        </p:pic>
        <p:sp>
          <p:nvSpPr>
            <p:cNvPr id="12294" name="AutoShape 9">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
        <p:nvSpPr>
          <p:cNvPr id="7" name="TextBox 6"/>
          <p:cNvSpPr txBox="1"/>
          <p:nvPr/>
        </p:nvSpPr>
        <p:spPr>
          <a:xfrm>
            <a:off x="228600" y="152400"/>
            <a:ext cx="8077200" cy="523220"/>
          </a:xfrm>
          <a:prstGeom prst="rect">
            <a:avLst/>
          </a:prstGeom>
          <a:noFill/>
        </p:spPr>
        <p:txBody>
          <a:bodyPr wrap="square" rtlCol="0">
            <a:spAutoFit/>
          </a:bodyPr>
          <a:lstStyle/>
          <a:p>
            <a:r>
              <a:rPr lang="en-US" sz="2800" b="1" dirty="0" smtClean="0">
                <a:solidFill>
                  <a:srgbClr val="FFC000"/>
                </a:solidFill>
              </a:rPr>
              <a:t>A Few More Facts and Figures</a:t>
            </a:r>
            <a:endParaRPr lang="en-US" sz="2800" b="1" dirty="0">
              <a:solidFill>
                <a:srgbClr val="FFC000"/>
              </a:solidFill>
            </a:endParaRPr>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050"/>
          <p:cNvSpPr>
            <a:spLocks noGrp="1" noChangeArrowheads="1"/>
          </p:cNvSpPr>
          <p:nvPr>
            <p:ph type="title"/>
          </p:nvPr>
        </p:nvSpPr>
        <p:spPr>
          <a:xfrm>
            <a:off x="304800" y="0"/>
            <a:ext cx="7953375" cy="677863"/>
          </a:xfrm>
        </p:spPr>
        <p:txBody>
          <a:bodyPr/>
          <a:lstStyle/>
          <a:p>
            <a:pPr eaLnBrk="1" hangingPunct="1"/>
            <a:r>
              <a:rPr lang="en-US" sz="2800" dirty="0" smtClean="0">
                <a:solidFill>
                  <a:srgbClr val="FFCC00"/>
                </a:solidFill>
                <a:latin typeface="+mn-lt"/>
              </a:rPr>
              <a:t>IT </a:t>
            </a:r>
            <a:r>
              <a:rPr lang="en-US" sz="2800" dirty="0" smtClean="0">
                <a:solidFill>
                  <a:srgbClr val="FFCC00"/>
                </a:solidFill>
                <a:latin typeface="+mn-lt"/>
              </a:rPr>
              <a:t>expenses at  U of M</a:t>
            </a:r>
          </a:p>
        </p:txBody>
      </p:sp>
      <p:sp>
        <p:nvSpPr>
          <p:cNvPr id="37891" name="Rectangle 2051"/>
          <p:cNvSpPr>
            <a:spLocks noGrp="1" noChangeArrowheads="1"/>
          </p:cNvSpPr>
          <p:nvPr>
            <p:ph type="body" idx="1"/>
          </p:nvPr>
        </p:nvSpPr>
        <p:spPr>
          <a:xfrm>
            <a:off x="685800" y="1066800"/>
            <a:ext cx="8458200" cy="4572000"/>
          </a:xfrm>
        </p:spPr>
        <p:txBody>
          <a:bodyPr/>
          <a:lstStyle/>
          <a:p>
            <a:pPr eaLnBrk="1" hangingPunct="1">
              <a:buFont typeface="Wingdings" pitchFamily="2" charset="2"/>
              <a:buNone/>
              <a:defRPr/>
            </a:pPr>
            <a:r>
              <a:rPr lang="en-US" sz="2000" dirty="0" smtClean="0"/>
              <a:t> </a:t>
            </a:r>
            <a:endParaRPr lang="en-US" sz="2400" dirty="0" smtClean="0"/>
          </a:p>
          <a:p>
            <a:pPr eaLnBrk="1" hangingPunct="1">
              <a:defRPr/>
            </a:pPr>
            <a:endParaRPr lang="en-US" sz="2400" dirty="0" smtClean="0"/>
          </a:p>
        </p:txBody>
      </p:sp>
      <p:grpSp>
        <p:nvGrpSpPr>
          <p:cNvPr id="2" name="Group 2055"/>
          <p:cNvGrpSpPr>
            <a:grpSpLocks/>
          </p:cNvGrpSpPr>
          <p:nvPr/>
        </p:nvGrpSpPr>
        <p:grpSpPr bwMode="auto">
          <a:xfrm>
            <a:off x="1524000" y="6248400"/>
            <a:ext cx="6019800" cy="609600"/>
            <a:chOff x="3600" y="3888"/>
            <a:chExt cx="2112" cy="321"/>
          </a:xfrm>
        </p:grpSpPr>
        <p:pic>
          <p:nvPicPr>
            <p:cNvPr id="13317" name="Picture 2056"/>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13318" name="AutoShape 2057">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graphicFrame>
        <p:nvGraphicFramePr>
          <p:cNvPr id="7" name="Chart 6"/>
          <p:cNvGraphicFramePr/>
          <p:nvPr/>
        </p:nvGraphicFramePr>
        <p:xfrm>
          <a:off x="838200" y="1219200"/>
          <a:ext cx="7315200" cy="4394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0"/>
            <a:ext cx="8421688" cy="722313"/>
          </a:xfrm>
        </p:spPr>
        <p:txBody>
          <a:bodyPr/>
          <a:lstStyle/>
          <a:p>
            <a:r>
              <a:rPr lang="en-US" sz="2800" b="1" dirty="0" smtClean="0">
                <a:solidFill>
                  <a:srgbClr val="FFC000"/>
                </a:solidFill>
                <a:latin typeface="Arial" pitchFamily="34" charset="0"/>
              </a:rPr>
              <a:t>Bottom line to IT</a:t>
            </a:r>
          </a:p>
        </p:txBody>
      </p:sp>
      <p:sp>
        <p:nvSpPr>
          <p:cNvPr id="3" name="Content Placeholder 2"/>
          <p:cNvSpPr>
            <a:spLocks noGrp="1"/>
          </p:cNvSpPr>
          <p:nvPr>
            <p:ph idx="1"/>
          </p:nvPr>
        </p:nvSpPr>
        <p:spPr>
          <a:xfrm>
            <a:off x="228600" y="1066800"/>
            <a:ext cx="7772400" cy="4114800"/>
          </a:xfrm>
        </p:spPr>
        <p:txBody>
          <a:bodyPr/>
          <a:lstStyle/>
          <a:p>
            <a:pPr marL="693738" indent="-236538" eaLnBrk="1" hangingPunct="1">
              <a:buNone/>
              <a:defRPr/>
            </a:pPr>
            <a:r>
              <a:rPr lang="en-US" sz="2800" dirty="0" smtClean="0">
                <a:latin typeface="Arial" pitchFamily="34" charset="0"/>
              </a:rPr>
              <a:t>Institution would like everything</a:t>
            </a:r>
          </a:p>
          <a:p>
            <a:pPr marL="693738" indent="-236538" eaLnBrk="1" hangingPunct="1">
              <a:buNone/>
              <a:defRPr/>
            </a:pPr>
            <a:r>
              <a:rPr lang="en-US" sz="2800" dirty="0" smtClean="0">
                <a:latin typeface="Arial" pitchFamily="34" charset="0"/>
              </a:rPr>
              <a:t>Funding is shrinking</a:t>
            </a:r>
          </a:p>
          <a:p>
            <a:pPr marL="693738" indent="-236538" eaLnBrk="1" hangingPunct="1">
              <a:buNone/>
              <a:defRPr/>
            </a:pPr>
            <a:endParaRPr lang="en-US" sz="2800" dirty="0" smtClean="0">
              <a:latin typeface="Arial" pitchFamily="34" charset="0"/>
            </a:endParaRPr>
          </a:p>
          <a:p>
            <a:pPr marL="693738" indent="-236538" eaLnBrk="1" hangingPunct="1">
              <a:buNone/>
              <a:defRPr/>
            </a:pPr>
            <a:r>
              <a:rPr lang="en-US" sz="2800" dirty="0" smtClean="0">
                <a:latin typeface="Arial" pitchFamily="34" charset="0"/>
              </a:rPr>
              <a:t>Reality For U Of M</a:t>
            </a:r>
          </a:p>
          <a:p>
            <a:pPr marL="1493838" lvl="2" indent="-236538" eaLnBrk="1" hangingPunct="1">
              <a:buFont typeface="Wingdings" pitchFamily="2" charset="2"/>
              <a:buChar char="Ø"/>
              <a:defRPr/>
            </a:pPr>
            <a:r>
              <a:rPr lang="en-US" sz="2800" dirty="0" smtClean="0">
                <a:latin typeface="Arial" pitchFamily="34" charset="0"/>
              </a:rPr>
              <a:t>Our management is focused on transformational initiatives</a:t>
            </a:r>
          </a:p>
          <a:p>
            <a:pPr marL="1493838" lvl="2" indent="-236538" eaLnBrk="1" hangingPunct="1">
              <a:buFont typeface="Wingdings" pitchFamily="2" charset="2"/>
              <a:buChar char="Ø"/>
              <a:defRPr/>
            </a:pPr>
            <a:r>
              <a:rPr lang="en-US" sz="2800" dirty="0" smtClean="0">
                <a:latin typeface="Arial" pitchFamily="34" charset="0"/>
              </a:rPr>
              <a:t>Our management is focused on greatest value</a:t>
            </a:r>
          </a:p>
          <a:p>
            <a:pPr marL="693738" indent="-236538" eaLnBrk="1" hangingPunct="1">
              <a:defRPr/>
            </a:pPr>
            <a:endParaRPr lang="en-US" dirty="0"/>
          </a:p>
        </p:txBody>
      </p:sp>
      <p:grpSp>
        <p:nvGrpSpPr>
          <p:cNvPr id="2" name="Group 2"/>
          <p:cNvGrpSpPr>
            <a:grpSpLocks/>
          </p:cNvGrpSpPr>
          <p:nvPr/>
        </p:nvGrpSpPr>
        <p:grpSpPr bwMode="auto">
          <a:xfrm>
            <a:off x="1524000" y="6248400"/>
            <a:ext cx="6019800" cy="609600"/>
            <a:chOff x="3600" y="3888"/>
            <a:chExt cx="2112" cy="321"/>
          </a:xfrm>
        </p:grpSpPr>
        <p:pic>
          <p:nvPicPr>
            <p:cNvPr id="21509" name="Picture 3"/>
            <p:cNvPicPr>
              <a:picLocks noChangeAspect="1" noChangeArrowheads="1"/>
            </p:cNvPicPr>
            <p:nvPr/>
          </p:nvPicPr>
          <p:blipFill>
            <a:blip r:embed="rId3"/>
            <a:srcRect/>
            <a:stretch>
              <a:fillRect/>
            </a:stretch>
          </p:blipFill>
          <p:spPr bwMode="auto">
            <a:xfrm>
              <a:off x="3600" y="3888"/>
              <a:ext cx="2112" cy="321"/>
            </a:xfrm>
            <a:prstGeom prst="rect">
              <a:avLst/>
            </a:prstGeom>
            <a:noFill/>
            <a:ln w="9525">
              <a:noFill/>
              <a:miter lim="800000"/>
              <a:headEnd/>
              <a:tailEnd/>
            </a:ln>
          </p:spPr>
        </p:pic>
        <p:sp>
          <p:nvSpPr>
            <p:cNvPr id="21510" name="AutoShape 4">
              <a:hlinkClick r:id="" action="ppaction://noaction" highlightClick="1"/>
            </p:cNvPr>
            <p:cNvSpPr>
              <a:spLocks noChangeArrowheads="1"/>
            </p:cNvSpPr>
            <p:nvPr/>
          </p:nvSpPr>
          <p:spPr bwMode="auto">
            <a:xfrm>
              <a:off x="3648" y="3888"/>
              <a:ext cx="1968" cy="288"/>
            </a:xfrm>
            <a:prstGeom prst="actionButtonBlank">
              <a:avLst/>
            </a:prstGeom>
            <a:noFill/>
            <a:ln w="9525">
              <a:noFill/>
              <a:miter lim="800000"/>
              <a:headEnd/>
              <a:tailEnd/>
            </a:ln>
          </p:spPr>
          <p:txBody>
            <a:bodyPr wrap="none" anchor="ctr"/>
            <a:lstStyle/>
            <a:p>
              <a:endParaRPr lang="en-US" dirty="0"/>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BRANCHTO" val="262"/>
  <p:tag name="HOTSPOTTYPE" val="DefinedInNavigator"/>
  <p:tag name="DEFINEDINNAVIGATOR" val="True"/>
</p:tagLst>
</file>

<file path=ppt/theme/theme1.xml><?xml version="1.0" encoding="utf-8"?>
<a:theme xmlns:a="http://schemas.openxmlformats.org/drawingml/2006/main" name="Recommend Strategy (Standard)">
  <a:themeElements>
    <a:clrScheme name="">
      <a:dk1>
        <a:srgbClr val="000000"/>
      </a:dk1>
      <a:lt1>
        <a:srgbClr val="FFFFFF"/>
      </a:lt1>
      <a:dk2>
        <a:srgbClr val="990033"/>
      </a:dk2>
      <a:lt2>
        <a:srgbClr val="FFC832"/>
      </a:lt2>
      <a:accent1>
        <a:srgbClr val="D60093"/>
      </a:accent1>
      <a:accent2>
        <a:srgbClr val="FFFF66"/>
      </a:accent2>
      <a:accent3>
        <a:srgbClr val="CAAAAD"/>
      </a:accent3>
      <a:accent4>
        <a:srgbClr val="DADADA"/>
      </a:accent4>
      <a:accent5>
        <a:srgbClr val="E8AAC8"/>
      </a:accent5>
      <a:accent6>
        <a:srgbClr val="E7E75C"/>
      </a:accent6>
      <a:hlink>
        <a:srgbClr val="FF9933"/>
      </a:hlink>
      <a:folHlink>
        <a:srgbClr val="FFCCFF"/>
      </a:folHlink>
    </a:clrScheme>
    <a:fontScheme name="Recommend Strategy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Recommend Strategy (Standard) 1">
        <a:dk1>
          <a:srgbClr val="000000"/>
        </a:dk1>
        <a:lt1>
          <a:srgbClr val="FFFFFF"/>
        </a:lt1>
        <a:dk2>
          <a:srgbClr val="996633"/>
        </a:dk2>
        <a:lt2>
          <a:srgbClr val="FF9900"/>
        </a:lt2>
        <a:accent1>
          <a:srgbClr val="D60093"/>
        </a:accent1>
        <a:accent2>
          <a:srgbClr val="FFFF66"/>
        </a:accent2>
        <a:accent3>
          <a:srgbClr val="CAB8AD"/>
        </a:accent3>
        <a:accent4>
          <a:srgbClr val="DADADA"/>
        </a:accent4>
        <a:accent5>
          <a:srgbClr val="E8AAC8"/>
        </a:accent5>
        <a:accent6>
          <a:srgbClr val="E7E75C"/>
        </a:accent6>
        <a:hlink>
          <a:srgbClr val="FF9933"/>
        </a:hlink>
        <a:folHlink>
          <a:srgbClr val="FFCCFF"/>
        </a:folHlink>
      </a:clrScheme>
      <a:clrMap bg1="dk2" tx1="lt1" bg2="dk1" tx2="lt2" accent1="accent1" accent2="accent2" accent3="accent3" accent4="accent4" accent5="accent5" accent6="accent6" hlink="hlink" folHlink="folHlink"/>
    </a:extraClrScheme>
    <a:extraClrScheme>
      <a:clrScheme name="Recommend Strategy (Standard) 2">
        <a:dk1>
          <a:srgbClr val="FFFFCC"/>
        </a:dk1>
        <a:lt1>
          <a:srgbClr val="FFFFFF"/>
        </a:lt1>
        <a:dk2>
          <a:srgbClr val="FFFFCC"/>
        </a:dk2>
        <a:lt2>
          <a:srgbClr val="996600"/>
        </a:lt2>
        <a:accent1>
          <a:srgbClr val="FFCC00"/>
        </a:accent1>
        <a:accent2>
          <a:srgbClr val="6666FF"/>
        </a:accent2>
        <a:accent3>
          <a:srgbClr val="FFFFE2"/>
        </a:accent3>
        <a:accent4>
          <a:srgbClr val="DADADA"/>
        </a:accent4>
        <a:accent5>
          <a:srgbClr val="FFE2AA"/>
        </a:accent5>
        <a:accent6>
          <a:srgbClr val="5C5CE7"/>
        </a:accent6>
        <a:hlink>
          <a:srgbClr val="999933"/>
        </a:hlink>
        <a:folHlink>
          <a:srgbClr val="990066"/>
        </a:folHlink>
      </a:clrScheme>
      <a:clrMap bg1="dk2" tx1="lt1" bg2="dk1" tx2="lt2" accent1="accent1" accent2="accent2" accent3="accent3" accent4="accent4" accent5="accent5" accent6="accent6" hlink="hlink" folHlink="folHlink"/>
    </a:extraClrScheme>
    <a:extraClrScheme>
      <a:clrScheme name="Recommend Strategy (Standard) 3">
        <a:dk1>
          <a:srgbClr val="000000"/>
        </a:dk1>
        <a:lt1>
          <a:srgbClr val="FFFFFF"/>
        </a:lt1>
        <a:dk2>
          <a:srgbClr val="000000"/>
        </a:dk2>
        <a:lt2>
          <a:srgbClr val="FFFFFF"/>
        </a:lt2>
        <a:accent1>
          <a:srgbClr val="EAEAEA"/>
        </a:accent1>
        <a:accent2>
          <a:srgbClr val="969696"/>
        </a:accent2>
        <a:accent3>
          <a:srgbClr val="FFFFFF"/>
        </a:accent3>
        <a:accent4>
          <a:srgbClr val="000000"/>
        </a:accent4>
        <a:accent5>
          <a:srgbClr val="F3F3F3"/>
        </a:accent5>
        <a:accent6>
          <a:srgbClr val="878787"/>
        </a:accent6>
        <a:hlink>
          <a:srgbClr val="5F5F5F"/>
        </a:hlink>
        <a:folHlink>
          <a:srgbClr val="CBCBCB"/>
        </a:folHlink>
      </a:clrScheme>
      <a:clrMap bg1="lt1" tx1="dk1" bg2="lt2" tx2="dk2" accent1="accent1" accent2="accent2" accent3="accent3" accent4="accent4" accent5="accent5" accent6="accent6" hlink="hlink" folHlink="folHlink"/>
    </a:extraClrScheme>
    <a:extraClrScheme>
      <a:clrScheme name="Recommend Strategy (Standard) 4">
        <a:dk1>
          <a:srgbClr val="000000"/>
        </a:dk1>
        <a:lt1>
          <a:srgbClr val="FFFFFF"/>
        </a:lt1>
        <a:dk2>
          <a:srgbClr val="990066"/>
        </a:dk2>
        <a:lt2>
          <a:srgbClr val="008080"/>
        </a:lt2>
        <a:accent1>
          <a:srgbClr val="D60093"/>
        </a:accent1>
        <a:accent2>
          <a:srgbClr val="FFFF66"/>
        </a:accent2>
        <a:accent3>
          <a:srgbClr val="CAAAB8"/>
        </a:accent3>
        <a:accent4>
          <a:srgbClr val="DADADA"/>
        </a:accent4>
        <a:accent5>
          <a:srgbClr val="E8AAC8"/>
        </a:accent5>
        <a:accent6>
          <a:srgbClr val="E7E75C"/>
        </a:accent6>
        <a:hlink>
          <a:srgbClr val="FF9933"/>
        </a:hlink>
        <a:folHlink>
          <a:srgbClr val="FF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Tony Mommsen:Applications:Microsoft Office 98:Templates:Presentations:Recommend Strategy (Standard)</Template>
  <TotalTime>3100</TotalTime>
  <Words>1636</Words>
  <Application>Microsoft PowerPoint 7.0</Application>
  <PresentationFormat>On-screen Show (4:3)</PresentationFormat>
  <Paragraphs>435</Paragraphs>
  <Slides>36</Slides>
  <Notes>36</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Recommend Strategy (Standard)</vt:lpstr>
      <vt:lpstr>Slide 1</vt:lpstr>
      <vt:lpstr>  Outline</vt:lpstr>
      <vt:lpstr>  Introduction</vt:lpstr>
      <vt:lpstr>Slide 4</vt:lpstr>
      <vt:lpstr>FY08-09 vs. Proposed FY10-11</vt:lpstr>
      <vt:lpstr>Pawlenty proposes $151 million cut to U</vt:lpstr>
      <vt:lpstr>Total Technology Expenses   $92 Million</vt:lpstr>
      <vt:lpstr>IT expenses at  U of M</vt:lpstr>
      <vt:lpstr>Bottom line to IT</vt:lpstr>
      <vt:lpstr>  Shifting Gears- One auditors perceptions about Identity Management</vt:lpstr>
      <vt:lpstr>The Speed of Trust  By Stephen Covey</vt:lpstr>
      <vt:lpstr>We need to find ways to trust more  if we are going to cut costs </vt:lpstr>
      <vt:lpstr>We need to find ways to trust more but  that does not mean blind faith </vt:lpstr>
      <vt:lpstr>Covey suggests there are  4 cores requirements for establishing credibility</vt:lpstr>
      <vt:lpstr>5 Parts to Understanding Auditors </vt:lpstr>
      <vt:lpstr>What do most auditors want in systems and business processes? </vt:lpstr>
      <vt:lpstr>What should folks on Identity Management projects look to demonstrate to their auditors?</vt:lpstr>
      <vt:lpstr>An exercise to demonstrate how most auditors think  </vt:lpstr>
      <vt:lpstr>What  we fear most?</vt:lpstr>
      <vt:lpstr>Slide 20</vt:lpstr>
      <vt:lpstr>Slide 21</vt:lpstr>
      <vt:lpstr>   </vt:lpstr>
      <vt:lpstr>The Speed of Trust  By Stephen Covey</vt:lpstr>
      <vt:lpstr>What should folks on Identity Management projects  do to help their auditors understand?</vt:lpstr>
      <vt:lpstr>   </vt:lpstr>
      <vt:lpstr>What can you do to get the auditor pulling with you?</vt:lpstr>
      <vt:lpstr>   </vt:lpstr>
      <vt:lpstr>An example where cross organization Identity  Management projects will likely help</vt:lpstr>
      <vt:lpstr>   </vt:lpstr>
      <vt:lpstr>   </vt:lpstr>
      <vt:lpstr>   </vt:lpstr>
      <vt:lpstr>Concluding Observations</vt:lpstr>
      <vt:lpstr>4 cores to credibility for trust and identity management  tools and processes include:</vt:lpstr>
      <vt:lpstr>Slide 34</vt:lpstr>
      <vt:lpstr>Questions/Comments</vt:lpstr>
      <vt:lpstr>Final Advice</vt:lpstr>
    </vt:vector>
  </TitlesOfParts>
  <Company>Inst Rel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goes here</dc:title>
  <dc:creator>Tony Mommsen</dc:creator>
  <cp:lastModifiedBy>skovs001</cp:lastModifiedBy>
  <cp:revision>159</cp:revision>
  <dcterms:created xsi:type="dcterms:W3CDTF">2000-02-14T21:49:33Z</dcterms:created>
  <dcterms:modified xsi:type="dcterms:W3CDTF">2009-02-01T14:32:45Z</dcterms:modified>
</cp:coreProperties>
</file>