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notesMasterIdLst>
    <p:notesMasterId r:id="rId21"/>
  </p:notesMasterIdLst>
  <p:sldIdLst>
    <p:sldId id="256" r:id="rId3"/>
    <p:sldId id="257" r:id="rId4"/>
    <p:sldId id="274" r:id="rId5"/>
    <p:sldId id="275" r:id="rId6"/>
    <p:sldId id="265" r:id="rId7"/>
    <p:sldId id="258" r:id="rId8"/>
    <p:sldId id="261" r:id="rId9"/>
    <p:sldId id="264" r:id="rId10"/>
    <p:sldId id="262" r:id="rId11"/>
    <p:sldId id="263" r:id="rId12"/>
    <p:sldId id="267" r:id="rId13"/>
    <p:sldId id="272" r:id="rId14"/>
    <p:sldId id="273" r:id="rId15"/>
    <p:sldId id="276" r:id="rId16"/>
    <p:sldId id="268" r:id="rId17"/>
    <p:sldId id="269" r:id="rId18"/>
    <p:sldId id="270" r:id="rId19"/>
    <p:sldId id="271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 showGuides="1">
      <p:cViewPr varScale="1">
        <p:scale>
          <a:sx n="67" d="100"/>
          <a:sy n="67" d="100"/>
        </p:scale>
        <p:origin x="-52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799907-CA1E-43F1-9017-9E195A9B95A5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7F0AF1-161F-43EA-9A86-2D50D0C51FB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en-US" dirty="0" smtClean="0"/>
              <a:t>Greg Jackson, CIO &amp; VP for IT, is not “officially” part of the IT unit from a payroll perspective. He’s </a:t>
            </a:r>
            <a:r>
              <a:rPr lang="en-US" dirty="0" err="1" smtClean="0"/>
              <a:t>gotta</a:t>
            </a:r>
            <a:r>
              <a:rPr lang="en-US" dirty="0" smtClean="0"/>
              <a:t> be </a:t>
            </a:r>
            <a:r>
              <a:rPr lang="en-US" dirty="0" err="1" smtClean="0"/>
              <a:t>whitelisted</a:t>
            </a:r>
            <a:r>
              <a:rPr lang="en-US" dirty="0" smtClean="0"/>
              <a:t> in to a number of IT-restricted resources.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The Alumni Relations &amp; Development Office want some students to try out their new portal. The portal is </a:t>
            </a:r>
            <a:r>
              <a:rPr lang="en-US" dirty="0" err="1" smtClean="0"/>
              <a:t>shib</a:t>
            </a:r>
            <a:r>
              <a:rPr lang="en-US" dirty="0" smtClean="0"/>
              <a:t>-protected and configured to only let alums in. They can be </a:t>
            </a:r>
            <a:r>
              <a:rPr lang="en-US" dirty="0" err="1" smtClean="0"/>
              <a:t>whitelisted</a:t>
            </a:r>
            <a:r>
              <a:rPr lang="en-US" dirty="0" smtClean="0"/>
              <a:t>, and the </a:t>
            </a:r>
            <a:r>
              <a:rPr lang="en-US" dirty="0" err="1" smtClean="0"/>
              <a:t>shib</a:t>
            </a:r>
            <a:r>
              <a:rPr lang="en-US" dirty="0" smtClean="0"/>
              <a:t> </a:t>
            </a:r>
            <a:r>
              <a:rPr lang="en-US" dirty="0" err="1" smtClean="0"/>
              <a:t>IdP</a:t>
            </a:r>
            <a:r>
              <a:rPr lang="en-US" dirty="0" smtClean="0"/>
              <a:t> configured to supply the appropriate “this guy’s an alum” attribute for </a:t>
            </a:r>
            <a:r>
              <a:rPr lang="en-US" dirty="0" err="1" smtClean="0"/>
              <a:t>whitelisted</a:t>
            </a:r>
            <a:r>
              <a:rPr lang="en-US" dirty="0" smtClean="0"/>
              <a:t> people. Management of that </a:t>
            </a:r>
            <a:r>
              <a:rPr lang="en-US" dirty="0" err="1" smtClean="0"/>
              <a:t>whitelist</a:t>
            </a:r>
            <a:r>
              <a:rPr lang="en-US" dirty="0" smtClean="0"/>
              <a:t> can be given to the ARD people so they can handle the testing themselves.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An account is normally closed over a 45-day period during which the user is notified. Mid-way, access to some services is removed, just to be sure we’ve got their attention - in case something’s wrong, we really shouldn’t permanently delete their resources. In effect, they’re added to a blacklist observed by those services.</a:t>
            </a:r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The power of using official sources, </a:t>
            </a:r>
            <a:r>
              <a:rPr lang="en-US" dirty="0" err="1" smtClean="0"/>
              <a:t>whitelists</a:t>
            </a:r>
            <a:r>
              <a:rPr lang="en-US" dirty="0" smtClean="0"/>
              <a:t> , &amp; blacklists together is seen in an aspect of a more hierarchical and workflow-oriented use case, Travel Reimbursement Approval. Who are the </a:t>
            </a:r>
            <a:r>
              <a:rPr lang="en-US" dirty="0" err="1" smtClean="0"/>
              <a:t>Approvees</a:t>
            </a:r>
            <a:r>
              <a:rPr lang="en-US" dirty="0" smtClean="0"/>
              <a:t> for a given Approver? Because work is supervised independently of how people are paid, they’re not exactly the people paid on a given account, but that’s close. The official list of who’s paid from a given account can be “tweaked”, i.e., have a few manually entered </a:t>
            </a:r>
            <a:r>
              <a:rPr lang="en-US" dirty="0" err="1" smtClean="0"/>
              <a:t>whitelist</a:t>
            </a:r>
            <a:r>
              <a:rPr lang="en-US" dirty="0" smtClean="0"/>
              <a:t> people added and manually entered blacklist people removed, to arrive at the correct list of </a:t>
            </a:r>
            <a:r>
              <a:rPr lang="en-US" dirty="0" err="1" smtClean="0"/>
              <a:t>Approvees</a:t>
            </a:r>
            <a:r>
              <a:rPr lang="en-US" dirty="0" smtClean="0"/>
              <a:t>. This minimizes manual entry and ensures that at least most </a:t>
            </a:r>
            <a:r>
              <a:rPr lang="en-US" dirty="0" err="1" smtClean="0"/>
              <a:t>Approvees</a:t>
            </a:r>
            <a:r>
              <a:rPr lang="en-US" dirty="0" smtClean="0"/>
              <a:t> are automatically assigned to a new Approver when they move to a different job at the University.</a:t>
            </a:r>
            <a:endParaRPr lang="en-US" dirty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CD2F5A-BC5A-4DC0-9E5A-EDCF02FA2E0C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0F912-9BE8-4605-838F-D416043F4C63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9D759-054E-4172-8B71-8DF6C8B9C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0F912-9BE8-4605-838F-D416043F4C63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9D759-054E-4172-8B71-8DF6C8B9C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0F912-9BE8-4605-838F-D416043F4C63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9D759-054E-4172-8B71-8DF6C8B9C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0F912-9BE8-4605-838F-D416043F4C63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9D759-054E-4172-8B71-8DF6C8B9C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1624B-A188-41A0-A5BB-6E2782A59047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64734-60ED-437E-9ADD-F964436468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1624B-A188-41A0-A5BB-6E2782A59047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64734-60ED-437E-9ADD-F964436468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1624B-A188-41A0-A5BB-6E2782A59047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64734-60ED-437E-9ADD-F964436468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1624B-A188-41A0-A5BB-6E2782A59047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64734-60ED-437E-9ADD-F964436468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1624B-A188-41A0-A5BB-6E2782A59047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64734-60ED-437E-9ADD-F964436468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1624B-A188-41A0-A5BB-6E2782A59047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64734-60ED-437E-9ADD-F964436468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1624B-A188-41A0-A5BB-6E2782A59047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64734-60ED-437E-9ADD-F964436468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0F912-9BE8-4605-838F-D416043F4C63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9D759-054E-4172-8B71-8DF6C8B9C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1624B-A188-41A0-A5BB-6E2782A59047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64734-60ED-437E-9ADD-F964436468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1624B-A188-41A0-A5BB-6E2782A59047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64734-60ED-437E-9ADD-F964436468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1624B-A188-41A0-A5BB-6E2782A59047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64734-60ED-437E-9ADD-F964436468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1624B-A188-41A0-A5BB-6E2782A59047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264734-60ED-437E-9ADD-F964436468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0F912-9BE8-4605-838F-D416043F4C63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9D759-054E-4172-8B71-8DF6C8B9C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0F912-9BE8-4605-838F-D416043F4C63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9D759-054E-4172-8B71-8DF6C8B9C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0F912-9BE8-4605-838F-D416043F4C63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9D759-054E-4172-8B71-8DF6C8B9C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0F912-9BE8-4605-838F-D416043F4C63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9D759-054E-4172-8B71-8DF6C8B9C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0F912-9BE8-4605-838F-D416043F4C63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9D759-054E-4172-8B71-8DF6C8B9C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0F912-9BE8-4605-838F-D416043F4C63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9D759-054E-4172-8B71-8DF6C8B9C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0F912-9BE8-4605-838F-D416043F4C63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29D759-054E-4172-8B71-8DF6C8B9C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0F912-9BE8-4605-838F-D416043F4C63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29D759-054E-4172-8B71-8DF6C8B9C1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1624B-A188-41A0-A5BB-6E2782A59047}" type="datetimeFigureOut">
              <a:rPr lang="en-US" smtClean="0"/>
              <a:pPr/>
              <a:t>6/16/2009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64734-60ED-437E-9ADD-F9644364688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Describing the Solution Patterns and Real-World Examples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Tom Barton, University of Chicago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Steven  </a:t>
            </a:r>
            <a:r>
              <a:rPr lang="en-US" dirty="0" err="1" smtClean="0">
                <a:solidFill>
                  <a:schemeClr val="tx1"/>
                </a:solidFill>
              </a:rPr>
              <a:t>Carmody</a:t>
            </a:r>
            <a:r>
              <a:rPr lang="en-US" dirty="0" smtClean="0">
                <a:solidFill>
                  <a:schemeClr val="tx1"/>
                </a:solidFill>
              </a:rPr>
              <a:t>, Brown University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Cal </a:t>
            </a:r>
            <a:r>
              <a:rPr lang="en-US" dirty="0" err="1" smtClean="0">
                <a:solidFill>
                  <a:schemeClr val="tx1"/>
                </a:solidFill>
              </a:rPr>
              <a:t>Racey</a:t>
            </a:r>
            <a:r>
              <a:rPr lang="en-US" dirty="0" smtClean="0">
                <a:solidFill>
                  <a:schemeClr val="tx1"/>
                </a:solidFill>
              </a:rPr>
              <a:t>, Newcastle University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Liz </a:t>
            </a:r>
            <a:r>
              <a:rPr lang="en-US" dirty="0" err="1" smtClean="0">
                <a:solidFill>
                  <a:schemeClr val="tx1"/>
                </a:solidFill>
              </a:rPr>
              <a:t>Salley</a:t>
            </a:r>
            <a:r>
              <a:rPr lang="en-US" dirty="0" smtClean="0">
                <a:solidFill>
                  <a:schemeClr val="tx1"/>
                </a:solidFill>
              </a:rPr>
              <a:t>, University of Michigan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95809" y="1524000"/>
            <a:ext cx="6952381" cy="4876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4000" dirty="0" smtClean="0"/>
              <a:t>Example: Multiple Registrars for Campus Wireless Access</a:t>
            </a:r>
            <a:endParaRPr lang="en-US" sz="4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381000"/>
            <a:ext cx="3008313" cy="1295400"/>
          </a:xfrm>
        </p:spPr>
        <p:txBody>
          <a:bodyPr>
            <a:normAutofit/>
          </a:bodyPr>
          <a:lstStyle/>
          <a:p>
            <a:r>
              <a:rPr lang="en-US" sz="2400" b="0" dirty="0" smtClean="0"/>
              <a:t>Example: </a:t>
            </a:r>
            <a:br>
              <a:rPr lang="en-US" sz="2400" b="0" dirty="0" smtClean="0"/>
            </a:br>
            <a:r>
              <a:rPr lang="en-US" sz="2400" b="0" dirty="0" smtClean="0"/>
              <a:t>Multiple Registrars for University Affiliates</a:t>
            </a:r>
            <a:endParaRPr lang="en-US" sz="2400" b="0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half" idx="2"/>
          </p:nvPr>
        </p:nvSpPr>
        <p:spPr>
          <a:xfrm>
            <a:off x="457200" y="1905000"/>
            <a:ext cx="3581400" cy="4221163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 smtClean="0"/>
              <a:t>Any University of Michigan school, college, or department can sponsor and manage affiliates in our IAM system (known as </a:t>
            </a:r>
            <a:r>
              <a:rPr lang="en-US" sz="2400" dirty="0" err="1" smtClean="0"/>
              <a:t>MCommunity</a:t>
            </a:r>
            <a:r>
              <a:rPr lang="en-US" sz="2400" dirty="0" smtClean="0"/>
              <a:t>).</a:t>
            </a:r>
          </a:p>
          <a:p>
            <a:endParaRPr lang="en-US" sz="2400" dirty="0"/>
          </a:p>
          <a:p>
            <a:r>
              <a:rPr lang="en-US" sz="2400" dirty="0" smtClean="0"/>
              <a:t>Each sponsoring unit is a registrar responsible for managing affiliates within their area.  Each unit can name one or more local administrators.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http://www.itcs.umich.edu/itcsdocs/r1458/</a:t>
            </a:r>
            <a:endParaRPr lang="en-US" dirty="0"/>
          </a:p>
        </p:txBody>
      </p:sp>
      <p:pic>
        <p:nvPicPr>
          <p:cNvPr id="33795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154734" y="394844"/>
            <a:ext cx="3952381" cy="56095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smtClean="0"/>
              <a:t>Official Source with White and Black Lists</a:t>
            </a:r>
            <a:endParaRPr lang="en-US" smtClean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7EF4173B-6AF3-49E2-A81D-15A370E11813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pic>
        <p:nvPicPr>
          <p:cNvPr id="13316" name="Picture 2" descr="C:\Users\tbarton\Desktop\blackwhitelist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38250" y="908050"/>
            <a:ext cx="6610350" cy="549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Monotype Sorts" pitchFamily="2" charset="2"/>
              <a:buChar char="u"/>
              <a:defRPr/>
            </a:pPr>
            <a:r>
              <a:rPr lang="en-US" dirty="0" smtClean="0"/>
              <a:t>Greg Jackson</a:t>
            </a:r>
          </a:p>
          <a:p>
            <a:pPr>
              <a:buFont typeface="Monotype Sorts" pitchFamily="2" charset="2"/>
              <a:buChar char="u"/>
              <a:defRPr/>
            </a:pPr>
            <a:r>
              <a:rPr lang="en-US" dirty="0" smtClean="0"/>
              <a:t>Student testing</a:t>
            </a:r>
          </a:p>
          <a:p>
            <a:pPr>
              <a:buFont typeface="Monotype Sorts" pitchFamily="2" charset="2"/>
              <a:buChar char="u"/>
              <a:defRPr/>
            </a:pPr>
            <a:r>
              <a:rPr lang="en-US" dirty="0" smtClean="0"/>
              <a:t>Graceful account closure</a:t>
            </a:r>
          </a:p>
          <a:p>
            <a:pPr>
              <a:buFont typeface="Monotype Sorts" pitchFamily="2" charset="2"/>
              <a:buChar char="u"/>
              <a:defRPr/>
            </a:pPr>
            <a:endParaRPr lang="en-US" dirty="0" smtClean="0"/>
          </a:p>
          <a:p>
            <a:pPr>
              <a:buFont typeface="Monotype Sorts" pitchFamily="2" charset="2"/>
              <a:buChar char="u"/>
              <a:defRPr/>
            </a:pPr>
            <a:r>
              <a:rPr lang="en-US" dirty="0" smtClean="0"/>
              <a:t>From “Use Cases Organized by Area of Interest”</a:t>
            </a:r>
          </a:p>
          <a:p>
            <a:pPr lvl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Travel reimbursement approval</a:t>
            </a:r>
          </a:p>
          <a:p>
            <a:pPr lvl="1">
              <a:defRPr/>
            </a:pPr>
            <a:r>
              <a:rPr lang="en-US" dirty="0" smtClean="0"/>
              <a:t>Trustee conflict of interest</a:t>
            </a:r>
          </a:p>
          <a:p>
            <a:pPr lvl="1">
              <a:defRPr/>
            </a:pPr>
            <a:r>
              <a:rPr lang="en-US" dirty="0" smtClean="0"/>
              <a:t>Terminating Access for a Disgruntled Employee</a:t>
            </a:r>
          </a:p>
          <a:p>
            <a:pPr lvl="1">
              <a:defRPr/>
            </a:pPr>
            <a:r>
              <a:rPr lang="en-US" dirty="0" smtClean="0"/>
              <a:t>Adding a lab assistant</a:t>
            </a:r>
          </a:p>
          <a:p>
            <a:pPr lvl="1">
              <a:defRPr/>
            </a:pPr>
            <a:r>
              <a:rPr lang="en-US" dirty="0" smtClean="0"/>
              <a:t>Adding TA Access to Course </a:t>
            </a:r>
            <a:r>
              <a:rPr lang="en-US" dirty="0" err="1" smtClean="0"/>
              <a:t>Dropbox</a:t>
            </a:r>
            <a:endParaRPr lang="en-US" dirty="0" smtClean="0"/>
          </a:p>
          <a:p>
            <a:pPr lvl="1">
              <a:defRPr/>
            </a:pPr>
            <a:r>
              <a:rPr lang="en-US" dirty="0" smtClean="0"/>
              <a:t>Pre-hire affiliation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11461CA4-C741-4106-BC2A-4E784D330FE6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14340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Some motivating situations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 Hoc 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smtClean="0"/>
          </a:p>
        </p:txBody>
      </p:sp>
      <p:sp>
        <p:nvSpPr>
          <p:cNvPr id="20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smtClean="0"/>
          </a:p>
        </p:txBody>
      </p:sp>
      <p:pic>
        <p:nvPicPr>
          <p:cNvPr id="2052" name="Picture 2" descr="C:\Documents and Settings\ncr18\Desktop\CAMP\or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" y="214290"/>
            <a:ext cx="7715250" cy="633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457200" y="71438"/>
            <a:ext cx="8229600" cy="1143000"/>
          </a:xfrm>
        </p:spPr>
        <p:txBody>
          <a:bodyPr/>
          <a:lstStyle/>
          <a:p>
            <a:r>
              <a:rPr lang="en-GB" smtClean="0"/>
              <a:t>Hierarchy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63"/>
            <a:ext cx="8229600" cy="5857875"/>
          </a:xfrm>
        </p:spPr>
        <p:txBody>
          <a:bodyPr rtlCol="0">
            <a:normAutofit fontScale="850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HR  organisational structure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School of engineering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Chemical engineering</a:t>
            </a:r>
          </a:p>
          <a:p>
            <a:pPr lvl="3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Process  engineering group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HR chain of command staff hierarchy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Dean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 Professor</a:t>
            </a:r>
          </a:p>
          <a:p>
            <a:pPr lvl="3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Principle investigator	</a:t>
            </a:r>
          </a:p>
          <a:p>
            <a:pPr lvl="4" fontAlgn="auto">
              <a:spcAft>
                <a:spcPts val="0"/>
              </a:spcAft>
              <a:buFont typeface="Arial" pitchFamily="34" charset="0"/>
              <a:buChar char="»"/>
              <a:defRPr/>
            </a:pPr>
            <a:r>
              <a:rPr lang="en-GB" dirty="0" smtClean="0"/>
              <a:t>minions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Physical Location hierarchy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Campus 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Building</a:t>
            </a:r>
          </a:p>
          <a:p>
            <a:pPr lvl="3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floor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Course Hierarchy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Business school</a:t>
            </a:r>
          </a:p>
          <a:p>
            <a:pPr lvl="2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Accountancy specialism</a:t>
            </a:r>
          </a:p>
          <a:p>
            <a:pPr lvl="3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GB" dirty="0" smtClean="0"/>
              <a:t>Auditing module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Using hierarchies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What hierarchies does an institute have</a:t>
            </a:r>
          </a:p>
          <a:p>
            <a:r>
              <a:rPr lang="en-GB" smtClean="0"/>
              <a:t>Where hierarchies are kept</a:t>
            </a:r>
          </a:p>
          <a:p>
            <a:r>
              <a:rPr lang="en-GB" smtClean="0"/>
              <a:t>How to capture them</a:t>
            </a:r>
          </a:p>
          <a:p>
            <a:r>
              <a:rPr lang="en-GB" smtClean="0"/>
              <a:t>Dealing with change</a:t>
            </a:r>
          </a:p>
          <a:p>
            <a:r>
              <a:rPr lang="en-GB" smtClean="0"/>
              <a:t>Systems  of record are imperfect</a:t>
            </a:r>
          </a:p>
          <a:p>
            <a:pPr lvl="1"/>
            <a:r>
              <a:rPr lang="en-GB" smtClean="0"/>
              <a:t>Perfection enemy of progress</a:t>
            </a:r>
          </a:p>
          <a:p>
            <a:endParaRPr lang="en-GB" smtClean="0"/>
          </a:p>
          <a:p>
            <a:endParaRPr lang="en-GB" smtClean="0"/>
          </a:p>
          <a:p>
            <a:endParaRPr lang="en-GB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smtClean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smtClean="0"/>
          </a:p>
        </p:txBody>
      </p:sp>
      <p:pic>
        <p:nvPicPr>
          <p:cNvPr id="5124" name="Picture 2" descr="C:\Documents and Settings\ncr18\Desktop\CAMP\blende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625" y="142875"/>
            <a:ext cx="8286750" cy="657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Patterns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From the Yahoo Design Pattern Library:</a:t>
            </a:r>
          </a:p>
          <a:p>
            <a:r>
              <a:rPr lang="en-US" dirty="0" smtClean="0"/>
              <a:t>Patterns are optimal solutions to common problems. As common problems are tossed around a community and are resolved, common solutions often spontaneously emerge. Eventually, the best of these rise above the din and self-identify and become refined until they reach the status of a Design Pattern.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Patterns</a:t>
            </a:r>
            <a:endParaRPr lang="en-US" dirty="0"/>
          </a:p>
        </p:txBody>
      </p:sp>
      <p:pic>
        <p:nvPicPr>
          <p:cNvPr id="4" name="Picture 6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48190" y="1939372"/>
            <a:ext cx="6247619" cy="3847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Patterns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41363" y="2286000"/>
            <a:ext cx="3767137" cy="37512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Academic Case #5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Authority rests with the Registrar (business role)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Grantor is self-identified </a:t>
            </a:r>
            <a:r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but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constrained by authoritative source (only students may exert FERPA rights)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Depending on IAM implementation, could be algorithmic (eg., by eduPersonAffiliation) or more ad hoc (Registrar may provide a list of covered students)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Constraint: grantees must be identify (in some unspecified fashion) an academic need for information</a:t>
            </a:r>
            <a:endParaRPr kumimoji="0" lang="en-US" sz="14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4"/>
          <p:cNvSpPr txBox="1">
            <a:spLocks/>
          </p:cNvSpPr>
          <p:nvPr/>
        </p:nvSpPr>
        <p:spPr>
          <a:xfrm>
            <a:off x="4635500" y="2286000"/>
            <a:ext cx="3767138" cy="375126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-110" charset="2"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Business Case #4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Authority rests with HR department (business role)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Grantor and grantee are the same, self-identified </a:t>
            </a:r>
            <a:r>
              <a:rPr kumimoji="0" lang="en-US" sz="14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but</a:t>
            </a: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constrained by authoritative source (only staff and faculty)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Depending on IAM implementation, could be algorithmic (eg., by eduPersonAffiliation) or more ad hoc (HR provides eligible “staff” and “faculty” lists)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Constraint:  the grantee must accept terms and conditions of the program before being enrolled.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-110" charset="2"/>
              <a:buNone/>
              <a:tabLst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-110" charset="2"/>
              <a:buNone/>
              <a:tabLst/>
              <a:defRPr/>
            </a:pPr>
            <a:endParaRPr kumimoji="0" lang="en-US" sz="14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 Management Solution Patterns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At first glance, many of our use cases appear to be unique challenges.</a:t>
            </a:r>
          </a:p>
          <a:p>
            <a:r>
              <a:rPr lang="en-US" dirty="0" smtClean="0"/>
              <a:t>As we break each use case down into component parts, we begin to see similarities.</a:t>
            </a:r>
          </a:p>
          <a:p>
            <a:r>
              <a:rPr lang="en-US" dirty="0" smtClean="0"/>
              <a:t>We can now think about building solutions around the patterns rather than the use cases.</a:t>
            </a:r>
          </a:p>
          <a:p>
            <a:r>
              <a:rPr lang="en-US" dirty="0" smtClean="0"/>
              <a:t>Are there solutions that have been tossed around the community enough to emerge as design patterns?</a:t>
            </a:r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Application Access Roles-Multiple Registrars for a Service </a:t>
            </a:r>
          </a:p>
          <a:p>
            <a:r>
              <a:rPr lang="en-US" dirty="0" smtClean="0"/>
              <a:t>Official Source with White and Black Lists </a:t>
            </a:r>
          </a:p>
          <a:p>
            <a:r>
              <a:rPr lang="en-US" dirty="0" smtClean="0"/>
              <a:t>Ad-hoc Lists </a:t>
            </a:r>
          </a:p>
          <a:p>
            <a:r>
              <a:rPr lang="en-US" dirty="0" smtClean="0"/>
              <a:t>Managing Hierarchies </a:t>
            </a:r>
          </a:p>
          <a:p>
            <a:r>
              <a:rPr lang="en-US" dirty="0" smtClean="0"/>
              <a:t>Proxy and Delegation Access </a:t>
            </a:r>
          </a:p>
          <a:p>
            <a:r>
              <a:rPr lang="en-US" dirty="0" smtClean="0"/>
              <a:t>Access to Internal Resource Granted to External Parties </a:t>
            </a:r>
          </a:p>
          <a:p>
            <a:r>
              <a:rPr lang="en-US" dirty="0" smtClean="0"/>
              <a:t>Time-restricted Access 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Access Management Solution Patterns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Access Roles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b="1" dirty="0" smtClean="0"/>
              <a:t>Problem</a:t>
            </a:r>
          </a:p>
          <a:p>
            <a:r>
              <a:rPr lang="en-US" dirty="0" smtClean="0"/>
              <a:t>Individuals need to be specifically authorized to use a service. </a:t>
            </a:r>
          </a:p>
          <a:p>
            <a:r>
              <a:rPr lang="en-US" dirty="0" smtClean="0"/>
              <a:t>They are locally-identified, in that the organization does not track who belongs to each group. Only they know who they are. </a:t>
            </a:r>
          </a:p>
          <a:p>
            <a:r>
              <a:rPr lang="en-US" dirty="0" smtClean="0"/>
              <a:t>Typically, someone in authority assigns individuals to the appropriate group. </a:t>
            </a:r>
            <a:br>
              <a:rPr lang="en-US" dirty="0" smtClean="0"/>
            </a:b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Access Roles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Variants</a:t>
            </a:r>
          </a:p>
          <a:p>
            <a:r>
              <a:rPr lang="en-US" dirty="0" smtClean="0"/>
              <a:t>Single registrar grants and removes privileges for the entire organization.</a:t>
            </a:r>
          </a:p>
          <a:p>
            <a:r>
              <a:rPr lang="en-US" dirty="0"/>
              <a:t>M</a:t>
            </a:r>
            <a:r>
              <a:rPr lang="en-US" dirty="0" smtClean="0"/>
              <a:t>ultiple registrars, each responsible for a department or team,  grant and remove access for their team.</a:t>
            </a:r>
          </a:p>
          <a:p>
            <a:r>
              <a:rPr lang="en-US" dirty="0" smtClean="0"/>
              <a:t>Multiple registrars, each responsible for different privileges within the service.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Access Roles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b="1" dirty="0" smtClean="0"/>
              <a:t>Solution</a:t>
            </a:r>
          </a:p>
          <a:p>
            <a:r>
              <a:rPr lang="en-US" dirty="0" smtClean="0"/>
              <a:t>Create a group with a membership of the people authorized to use the service. </a:t>
            </a:r>
          </a:p>
          <a:p>
            <a:r>
              <a:rPr lang="en-US" dirty="0" smtClean="0"/>
              <a:t>If there is a need to support different privileges within the service, create multiple groups that map to the various Roles within the application. </a:t>
            </a:r>
          </a:p>
          <a:p>
            <a:r>
              <a:rPr lang="en-US" dirty="0" smtClean="0"/>
              <a:t>If there are multiple Registrars, give all of them the authority to manage group membership, or create separate groups for each of them to manage.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996</Words>
  <Application>Microsoft Office PowerPoint</Application>
  <PresentationFormat>On-screen Show (4:3)</PresentationFormat>
  <Paragraphs>107</Paragraphs>
  <Slides>18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Office Theme</vt:lpstr>
      <vt:lpstr>Custom Design</vt:lpstr>
      <vt:lpstr>Describing the Solution Patterns and Real-World Examples</vt:lpstr>
      <vt:lpstr>Design Patterns</vt:lpstr>
      <vt:lpstr>Design Patterns</vt:lpstr>
      <vt:lpstr>Design Patterns</vt:lpstr>
      <vt:lpstr>Access Management Solution Patterns</vt:lpstr>
      <vt:lpstr>Access Management Solution Patterns</vt:lpstr>
      <vt:lpstr>Application Access Roles</vt:lpstr>
      <vt:lpstr>Application Access Roles</vt:lpstr>
      <vt:lpstr>Application Access Roles</vt:lpstr>
      <vt:lpstr>Example: Multiple Registrars for Campus Wireless Access</vt:lpstr>
      <vt:lpstr>Example:  Multiple Registrars for University Affiliates</vt:lpstr>
      <vt:lpstr>Official Source with White and Black Lists</vt:lpstr>
      <vt:lpstr>Some motivating situations</vt:lpstr>
      <vt:lpstr>Ad Hoc Lists</vt:lpstr>
      <vt:lpstr>Slide 15</vt:lpstr>
      <vt:lpstr>Hierarchy examples</vt:lpstr>
      <vt:lpstr>Using hierarchies</vt:lpstr>
      <vt:lpstr>Slide 18</vt:lpstr>
    </vt:vector>
  </TitlesOfParts>
  <Company>University of Michigan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ma-local</dc:creator>
  <cp:lastModifiedBy>ma-local</cp:lastModifiedBy>
  <cp:revision>22</cp:revision>
  <dcterms:created xsi:type="dcterms:W3CDTF">2009-06-16T03:24:52Z</dcterms:created>
  <dcterms:modified xsi:type="dcterms:W3CDTF">2009-06-16T12:31:58Z</dcterms:modified>
</cp:coreProperties>
</file>