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25"/>
  </p:notesMasterIdLst>
  <p:handoutMasterIdLst>
    <p:handoutMasterId r:id="rId26"/>
  </p:handoutMasterIdLst>
  <p:sldIdLst>
    <p:sldId id="304" r:id="rId2"/>
    <p:sldId id="305" r:id="rId3"/>
    <p:sldId id="31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7" r:id="rId14"/>
    <p:sldId id="316" r:id="rId15"/>
    <p:sldId id="318" r:id="rId16"/>
    <p:sldId id="319" r:id="rId17"/>
    <p:sldId id="320" r:id="rId18"/>
    <p:sldId id="321" r:id="rId19"/>
    <p:sldId id="322" r:id="rId20"/>
    <p:sldId id="325" r:id="rId21"/>
    <p:sldId id="326" r:id="rId22"/>
    <p:sldId id="327" r:id="rId23"/>
    <p:sldId id="324" r:id="rId24"/>
  </p:sldIdLst>
  <p:sldSz cx="9144000" cy="6858000" type="screen4x3"/>
  <p:notesSz cx="7004050" cy="929640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BDFF"/>
    <a:srgbClr val="FFFF00"/>
    <a:srgbClr val="F8F8F8"/>
    <a:srgbClr val="EAEAEA"/>
    <a:srgbClr val="993300"/>
    <a:srgbClr val="52D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95522" autoAdjust="0"/>
  </p:normalViewPr>
  <p:slideViewPr>
    <p:cSldViewPr snapToGrid="0">
      <p:cViewPr varScale="1">
        <p:scale>
          <a:sx n="68" d="100"/>
          <a:sy n="68" d="100"/>
        </p:scale>
        <p:origin x="-9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967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091851BC-17E3-4DA6-B59F-730FA7003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0387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967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1" tIns="46570" rIns="93141" bIns="46570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8FF3532E-6BD6-4212-A0B7-BDB5391E6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94B784-3322-40A1-9672-B4D443860D4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37150" cy="418306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What we want to achieve in the 1 hour session today:</a:t>
            </a:r>
          </a:p>
          <a:p>
            <a:pPr eaLnBrk="1" hangingPunct="1"/>
            <a:r>
              <a:rPr lang="en-US" smtClean="0"/>
              <a:t>&lt;Read from slide&gt;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648200" y="6423025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fld id="{2F13AD40-562B-4569-84A1-6F562B40DB46}" type="slidenum">
              <a:rPr lang="en-US" sz="1200">
                <a:solidFill>
                  <a:schemeClr val="folHlink"/>
                </a:solidFill>
              </a:rPr>
              <a:pPr eaLnBrk="0" hangingPunct="0">
                <a:defRPr/>
              </a:pPr>
              <a:t>‹#›</a:t>
            </a:fld>
            <a:endParaRPr lang="en-US" sz="1200">
              <a:solidFill>
                <a:schemeClr val="folHlink"/>
              </a:solidFill>
            </a:endParaRP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BCF66-9E21-4D49-9224-B117BA77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3AFDD-9F1F-43EA-85B6-95A725262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304800"/>
            <a:ext cx="20764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60769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58AF-1E98-4D48-886B-E6DF39C2F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CE984-EB51-4A1D-AE6B-29B7C5C4D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EAFC9-20F7-4102-8C20-026CB7104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6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676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22F41-3B3B-4C24-B0DF-92B862086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5A9C3-70EB-4787-96B9-DDC7EA084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46B76-F57D-49C6-A903-928720E52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707D0-F14E-4448-8635-A01E7E0FB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2BD4-2824-4336-9D74-3645BF60B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DD52D-9371-4969-87FD-03CD6F351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0" y="304800"/>
            <a:ext cx="655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76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71628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/>
            </a:lvl1pPr>
          </a:lstStyle>
          <a:p>
            <a:pPr>
              <a:defRPr/>
            </a:pPr>
            <a:fld id="{DA062540-2998-4A5D-914E-A14D45DD2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4343400" y="6502400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fld id="{BCB49B3A-9C90-4F86-88DE-5A222E3668C5}" type="slidenum">
              <a:rPr lang="en-US" sz="1000">
                <a:solidFill>
                  <a:schemeClr val="folHlink"/>
                </a:solidFill>
              </a:rPr>
              <a:pPr eaLnBrk="0" hangingPunct="0">
                <a:defRPr/>
              </a:pPr>
              <a:t>‹#›</a:t>
            </a:fld>
            <a:endParaRPr lang="en-US" sz="1000">
              <a:solidFill>
                <a:schemeClr val="fol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smtClean="0"/>
              <a:t>Kuali Identity Management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Advanced CAMP: Identity Services Summit for Higher Ed Open / Community-Source Projects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Services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KIM consists of the following services which encompass it’s API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IdentityService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GroupService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PermissionService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RoleService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ResponsibilityService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AuthenticationService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These are read-only, there are also “update” services which allow for write operations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Services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KIM also provides various façade services that sit on top of the other core services and provide features such as caching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Identity Management Service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Role Management Service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It is intended that client applications will interface primarily with these services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Role Management Service provides on-the-fly assignment of permissions to roles via the API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Architecture diagram</a:t>
            </a:r>
          </a:p>
        </p:txBody>
      </p:sp>
      <p:pic>
        <p:nvPicPr>
          <p:cNvPr id="27650" name="Content Placeholder 4" descr="KIM-architecture-diagram(4)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505" r="-5505"/>
          <a:stretch>
            <a:fillRect/>
          </a:stretch>
        </p:blipFill>
        <p:spPr>
          <a:xfrm>
            <a:off x="228600" y="1600200"/>
            <a:ext cx="8686800" cy="4572000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Kuali Financial System Perspective</a:t>
            </a:r>
          </a:p>
        </p:txBody>
      </p:sp>
      <p:sp>
        <p:nvSpPr>
          <p:cNvPr id="28674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FC4F51E-F9D4-48FC-8D85-4623A27F5135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Entity Attribute Requirements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Examples (not a comprehensive list)</a:t>
            </a:r>
          </a:p>
          <a:p>
            <a:r>
              <a:rPr lang="en-US" smtClean="0"/>
              <a:t>Email: Electronic Invoicing Notifications</a:t>
            </a:r>
          </a:p>
          <a:p>
            <a:r>
              <a:rPr lang="en-US" smtClean="0"/>
              <a:t>Tax Identifier: Payments to Research Participants</a:t>
            </a:r>
          </a:p>
          <a:p>
            <a:r>
              <a:rPr lang="en-US" smtClean="0"/>
              <a:t>Campus: Workflow, Check Formatting</a:t>
            </a:r>
          </a:p>
          <a:p>
            <a:r>
              <a:rPr lang="en-US" smtClean="0"/>
              <a:t>Salary: Budget Construction, Labor Distribution</a:t>
            </a:r>
          </a:p>
          <a:p>
            <a:r>
              <a:rPr lang="en-US" smtClean="0"/>
              <a:t>Affiliation: e.g. Faculty, Staff, etc. – Roles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ED3C66B-E579-41F8-8E9A-FE1E12F21B2D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 Requirements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Collection of primary organization for Affiliates (people without employment records)</a:t>
            </a:r>
          </a:p>
          <a:p>
            <a:r>
              <a:rPr lang="en-US" smtClean="0"/>
              <a:t>Ability to differ primary organization by module in use</a:t>
            </a:r>
          </a:p>
          <a:p>
            <a:r>
              <a:rPr lang="en-US" smtClean="0"/>
              <a:t>Ability to override primary organization derived from department on job record for Faculty / Staff</a:t>
            </a:r>
          </a:p>
          <a:p>
            <a:r>
              <a:rPr lang="en-US" smtClean="0"/>
              <a:t>Recognition of Organization Hierarchy (one of many types of logic)</a:t>
            </a:r>
          </a:p>
          <a:p>
            <a:r>
              <a:rPr lang="en-US" smtClean="0"/>
              <a:t>Derived (application) roles, e.g. functional users and applications not using KIM need Fiscal Officer on the account table in the financial system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758E8F9-3B6B-4334-BBCE-29963C740BD0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Permission Requirements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Smarts! </a:t>
            </a:r>
          </a:p>
          <a:p>
            <a:pPr lvl="1"/>
            <a:r>
              <a:rPr lang="en-US" smtClean="0"/>
              <a:t>Accomplished via templates &amp; the KNS</a:t>
            </a:r>
          </a:p>
          <a:p>
            <a:pPr lvl="1"/>
            <a:r>
              <a:rPr lang="en-US" smtClean="0"/>
              <a:t>Allow functional users to add permissions without code modifications</a:t>
            </a:r>
          </a:p>
          <a:p>
            <a:r>
              <a:rPr lang="en-US" smtClean="0"/>
              <a:t>Hooks for logic</a:t>
            </a:r>
          </a:p>
          <a:p>
            <a:pPr lvl="1"/>
            <a:r>
              <a:rPr lang="en-US" smtClean="0"/>
              <a:t>Recognition of document type hierarchy</a:t>
            </a:r>
          </a:p>
          <a:p>
            <a:pPr lvl="1"/>
            <a:r>
              <a:rPr lang="en-US" smtClean="0"/>
              <a:t>Wildcard matching, e.g. namespace</a:t>
            </a:r>
          </a:p>
          <a:p>
            <a:r>
              <a:rPr lang="en-US" smtClean="0"/>
              <a:t>Both of these lead to overriding capabilities that cut the sheer number of permissions by at least 75%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F789834-B2B9-4420-9011-5752740063F8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Responsibility Requirements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Workflow actions need to roll up to the same source as permissions, e.g. approve, resolve exception</a:t>
            </a:r>
          </a:p>
          <a:p>
            <a:r>
              <a:rPr lang="en-US" smtClean="0"/>
              <a:t>Need same recognition of document type hierarchy and override capabilities as with permissions</a:t>
            </a:r>
          </a:p>
          <a:p>
            <a:r>
              <a:rPr lang="en-US" smtClean="0"/>
              <a:t>Functional setup / grants should be similar</a:t>
            </a:r>
          </a:p>
          <a:p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CE67ECC-DD04-4501-A37E-8B937AB24E2E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Tremendous Improvements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Tying qualifying, application data to assignments rather than the record the permission is associated with</a:t>
            </a:r>
          </a:p>
          <a:p>
            <a:r>
              <a:rPr lang="en-US" smtClean="0"/>
              <a:t>Sharing roles that have permissions and responsibilities across multiple applications</a:t>
            </a:r>
          </a:p>
          <a:p>
            <a:r>
              <a:rPr lang="en-US" smtClean="0"/>
              <a:t>Maintain all user information in one place</a:t>
            </a:r>
          </a:p>
          <a:p>
            <a:pPr lvl="1"/>
            <a:r>
              <a:rPr lang="en-US" smtClean="0"/>
              <a:t>One document for all person setup</a:t>
            </a:r>
          </a:p>
          <a:p>
            <a:pPr lvl="1"/>
            <a:r>
              <a:rPr lang="en-US" smtClean="0"/>
              <a:t>Use role or group document for bulk setup</a:t>
            </a:r>
          </a:p>
          <a:p>
            <a:pPr lvl="1"/>
            <a:r>
              <a:rPr lang="en-US" smtClean="0"/>
              <a:t>Retain ability for applications to validate their data</a:t>
            </a:r>
          </a:p>
          <a:p>
            <a:r>
              <a:rPr lang="en-US" smtClean="0"/>
              <a:t>Significant enhancements to route log</a:t>
            </a:r>
          </a:p>
          <a:p>
            <a:r>
              <a:rPr lang="en-US" smtClean="0"/>
              <a:t>Document Type IDM Hierarchy!</a:t>
            </a:r>
          </a:p>
          <a:p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5B589F7-F810-4098-98A1-46987963B439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Improvements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User document with same hooks as we have for removal (inactivation) now</a:t>
            </a:r>
          </a:p>
          <a:p>
            <a:r>
              <a:rPr lang="en-US" smtClean="0"/>
              <a:t>At IU, we will be looking at tying positions to role for templating during hires and transfers</a:t>
            </a:r>
          </a:p>
          <a:p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0A34963-1A07-4326-8961-7CA4483A2D02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3097C96-5837-4F87-80A8-4C22DCE68E2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1338263"/>
            <a:ext cx="8305800" cy="4724400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en-US" sz="2800" smtClean="0"/>
              <a:t> </a:t>
            </a:r>
            <a:r>
              <a:rPr lang="en-US" sz="2800" b="1" smtClean="0"/>
              <a:t>Eric Westfall – Indiana University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mtClean="0"/>
              <a:t>Kuali Rice Project Manager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mtClean="0"/>
              <a:t>IU Workflow Technical Lead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en-US" sz="2800" b="1" smtClean="0"/>
              <a:t>Ailish Byrne – Indiana University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mtClean="0"/>
              <a:t>Kuali Financial Systems Development Manager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mtClean="0"/>
              <a:t>IU Financial Systems Manager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Tx/>
              <a:buNone/>
            </a:pPr>
            <a:r>
              <a:rPr lang="en-US" b="1" smtClean="0"/>
              <a:t>Leo Fernig – University of British Columbia</a:t>
            </a:r>
          </a:p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mtClean="0"/>
              <a:t>Kuali Student Lead Architect</a:t>
            </a:r>
          </a:p>
          <a:p>
            <a:pPr>
              <a:lnSpc>
                <a:spcPct val="105000"/>
              </a:lnSpc>
              <a:spcBef>
                <a:spcPct val="30000"/>
              </a:spcBef>
              <a:buFontTx/>
              <a:buNone/>
            </a:pPr>
            <a:endParaRPr lang="en-US" smtClean="0"/>
          </a:p>
          <a:p>
            <a:pPr>
              <a:lnSpc>
                <a:spcPct val="105000"/>
              </a:lnSpc>
              <a:spcBef>
                <a:spcPct val="30000"/>
              </a:spcBef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Kuali Student and KIM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December 2007 workshop with Kuali folk</a:t>
            </a:r>
          </a:p>
          <a:p>
            <a:r>
              <a:rPr lang="en-US" smtClean="0"/>
              <a:t>2008 Development of core Kuali Student Services</a:t>
            </a:r>
          </a:p>
          <a:p>
            <a:r>
              <a:rPr lang="en-US" smtClean="0"/>
              <a:t>June 2009 integration of KIM and Kuali Student.</a:t>
            </a:r>
          </a:p>
          <a:p>
            <a:r>
              <a:rPr lang="en-US" smtClean="0"/>
              <a:t>KIM is also viewed by many KS partner Universities as the enterprise solution for authorization:</a:t>
            </a:r>
          </a:p>
          <a:p>
            <a:pPr lvl="1"/>
            <a:r>
              <a:rPr lang="en-US" smtClean="0"/>
              <a:t>A set of re-usable interface defintions that existing implementation</a:t>
            </a:r>
          </a:p>
          <a:p>
            <a:pPr lvl="1"/>
            <a:r>
              <a:rPr lang="en-US" smtClean="0"/>
              <a:t>As the implementation</a:t>
            </a:r>
          </a:p>
          <a:p>
            <a:endParaRPr lang="en-US" smtClean="0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10000" y="71628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4A8DD58-6C28-4728-8938-12DDBCBFB128}" type="slidenum">
              <a:rPr lang="en-US" sz="1000"/>
              <a:pPr algn="r" eaLnBrk="0" hangingPunct="0"/>
              <a:t>20</a:t>
            </a:fld>
            <a:endParaRPr lang="en-US" sz="100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KIM and the Enterprise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717550" y="2700338"/>
            <a:ext cx="1504950" cy="80168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HR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3443288" y="2305050"/>
            <a:ext cx="1730375" cy="80168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Roles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4362450" y="3201988"/>
            <a:ext cx="1716088" cy="84455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Permissions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3230563" y="4157663"/>
            <a:ext cx="2012950" cy="80168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Roles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3792538" y="5084763"/>
            <a:ext cx="2012950" cy="80168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Attributes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757238" y="3725863"/>
            <a:ext cx="1504950" cy="80168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Finance</a:t>
            </a:r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823913" y="4833938"/>
            <a:ext cx="1435100" cy="80168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Student</a:t>
            </a:r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2954338" y="1408113"/>
            <a:ext cx="3503612" cy="4670425"/>
          </a:xfrm>
          <a:prstGeom prst="roundRect">
            <a:avLst>
              <a:gd name="adj" fmla="val 16667"/>
            </a:avLst>
          </a:prstGeom>
          <a:solidFill>
            <a:srgbClr val="DEBDFF">
              <a:alpha val="32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KIM</a:t>
            </a:r>
          </a:p>
        </p:txBody>
      </p:sp>
      <p:sp>
        <p:nvSpPr>
          <p:cNvPr id="38924" name="AutoShape 12"/>
          <p:cNvSpPr>
            <a:spLocks noChangeArrowheads="1"/>
          </p:cNvSpPr>
          <p:nvPr/>
        </p:nvSpPr>
        <p:spPr bwMode="auto">
          <a:xfrm>
            <a:off x="293688" y="1462088"/>
            <a:ext cx="2224087" cy="4670425"/>
          </a:xfrm>
          <a:prstGeom prst="roundRect">
            <a:avLst>
              <a:gd name="adj" fmla="val 16667"/>
            </a:avLst>
          </a:prstGeom>
          <a:solidFill>
            <a:srgbClr val="DEBDFF">
              <a:alpha val="32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ERP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Aligning Boundaries and definitions</a:t>
            </a:r>
          </a:p>
        </p:txBody>
      </p:sp>
      <p:pic>
        <p:nvPicPr>
          <p:cNvPr id="39940" name="Picture 4" descr="KIM-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113" y="1574800"/>
            <a:ext cx="6530975" cy="4308475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Questions?</a:t>
            </a:r>
          </a:p>
        </p:txBody>
      </p:sp>
      <p:sp>
        <p:nvSpPr>
          <p:cNvPr id="35842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rice.collab@kuali.org</a:t>
            </a:r>
          </a:p>
          <a:p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78DDD2D-1E51-4BFC-8616-C6C505CD7F2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Rice Terms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KIM: Kuali Identity Management</a:t>
            </a:r>
          </a:p>
          <a:p>
            <a:r>
              <a:rPr lang="en-US" smtClean="0"/>
              <a:t>KEW: Kuali Enterprise Workflow</a:t>
            </a:r>
          </a:p>
          <a:p>
            <a:r>
              <a:rPr lang="en-US" smtClean="0"/>
              <a:t>KNS: Kuali Nervous System (Web Development Framework)</a:t>
            </a:r>
          </a:p>
          <a:p>
            <a:r>
              <a:rPr lang="en-US" smtClean="0"/>
              <a:t>KSB: Kuali Service Bus</a:t>
            </a:r>
          </a:p>
          <a:p>
            <a:r>
              <a:rPr lang="en-US" smtClean="0"/>
              <a:t>KEN: Kuali Enterprise Notification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EDE5C64-D877-4E0A-9D0F-48CAD4E29C5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41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The </a:t>
            </a:r>
            <a:r>
              <a:rPr lang="en-US" sz="2800" dirty="0" err="1" smtClean="0"/>
              <a:t>Kuali</a:t>
            </a:r>
            <a:r>
              <a:rPr lang="en-US" sz="2800" dirty="0" smtClean="0"/>
              <a:t> Identity Management module will be included in version 1.0 of Rice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Provides identity and access management services to Rice and other applications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Includes a service layer as well as a set of maintenance screens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Supported Concepts include: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Entities and Principals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Groups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Roles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Responsibilities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Authentication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As more projects began to use the Kuali Rice framework, we identified a need for a common API for Identity and Access Management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Wanted to introduce the concept of Roles and Permissions into Kuali, previously groups were used for authz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Ease the implementation overhead for implementers working with multiple Kuali projects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Results in one-time institutional customization of identity services for all Kuali projects</a:t>
            </a:r>
            <a:endParaRPr lang="en-US" smtClean="0"/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Goals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Shared identity and access management services that all Kuali projects can use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Generic enough to be used by non-Kuali projects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Provide a rich and customizable permission-based authorization system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All services available on the service bus with both SOAP and Java serialization endpoints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Provide a set of GUIs that can be used to maintain the data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Goals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Provide a reference implementation of the services but allow for customization/replacement to facilitate integration with institutional services or other 3</a:t>
            </a:r>
            <a:r>
              <a:rPr lang="en-US" sz="2800" baseline="30000" smtClean="0"/>
              <a:t>rd</a:t>
            </a:r>
            <a:r>
              <a:rPr lang="en-US" sz="2800" smtClean="0"/>
              <a:t> party IDM solutions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Allow for the core KIM services to be overridden piecemeal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For example: override the Identity Service but not the Role Service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64525" cy="4521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Entity – a Person or System which exists within KIM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Principal - represents an Entity that can authenticate into the system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Group – consists of one or more principals or other groups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Permissions – ability to perform actions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Permission Details – additional information on a specific permission used to further qualify it (i.e. permissions that are associated with a particular Document Type in KEW)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Terminology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Roles – permissions are granted to roles, principals and groups are assigned to roles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Role Qualifications – additional attributes on a role assignment that help to qualify the role member’s relationship to the role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i.e. a principal could be assigned the “Account Manager” role with a qualification of “account # 12345”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Responsibilities – granted to a role, gives role members responsibilities to perform certain actions (such as approving documents routed by KEW)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Kuali Days 7">
  <a:themeElements>
    <a:clrScheme name="Kuali Days 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uali Days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ali Days 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ali Days 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ali Days 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ali Days 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ali Days 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ali Days 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ali Days 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Kuali Days 7</Template>
  <TotalTime>230</TotalTime>
  <Words>885</Words>
  <Application>Microsoft Office PowerPoint</Application>
  <PresentationFormat>On-screen Show (4:3)</PresentationFormat>
  <Paragraphs>141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Wingdings</vt:lpstr>
      <vt:lpstr>Kuali Days 7</vt:lpstr>
      <vt:lpstr>Kuali Days 7</vt:lpstr>
      <vt:lpstr>Kuali Identity Management</vt:lpstr>
      <vt:lpstr>Presenters</vt:lpstr>
      <vt:lpstr>Rice Terms</vt:lpstr>
      <vt:lpstr>Overview</vt:lpstr>
      <vt:lpstr>Motivation</vt:lpstr>
      <vt:lpstr>Design Goals</vt:lpstr>
      <vt:lpstr>Design Goals</vt:lpstr>
      <vt:lpstr>Terminology</vt:lpstr>
      <vt:lpstr>Terminology</vt:lpstr>
      <vt:lpstr>Services</vt:lpstr>
      <vt:lpstr>Services</vt:lpstr>
      <vt:lpstr>Architecture diagram</vt:lpstr>
      <vt:lpstr>Kuali Financial System Perspective</vt:lpstr>
      <vt:lpstr>Entity Attribute Requirements</vt:lpstr>
      <vt:lpstr>Role Requirements</vt:lpstr>
      <vt:lpstr>Permission Requirements</vt:lpstr>
      <vt:lpstr>Responsibility Requirements</vt:lpstr>
      <vt:lpstr>Tremendous Improvements</vt:lpstr>
      <vt:lpstr>Future Improvements</vt:lpstr>
      <vt:lpstr>Kuali Student and KIM</vt:lpstr>
      <vt:lpstr>KIM and the Enterprise</vt:lpstr>
      <vt:lpstr>Aligning Boundaries and definitions</vt:lpstr>
      <vt:lpstr>Questions?</vt:lpstr>
    </vt:vector>
  </TitlesOfParts>
  <Company>David Lyons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Lyons</dc:creator>
  <cp:lastModifiedBy>lfernig</cp:lastModifiedBy>
  <cp:revision>29</cp:revision>
  <dcterms:created xsi:type="dcterms:W3CDTF">2009-06-18T12:35:59Z</dcterms:created>
  <dcterms:modified xsi:type="dcterms:W3CDTF">2009-06-18T13:05:07Z</dcterms:modified>
</cp:coreProperties>
</file>