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3" r:id="rId20"/>
    <p:sldId id="264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5pPr>
    <a:lvl6pPr marL="2286000" algn="l" defTabSz="914400" rtl="0" eaLnBrk="1" latinLnBrk="0" hangingPunct="1"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6pPr>
    <a:lvl7pPr marL="2743200" algn="l" defTabSz="914400" rtl="0" eaLnBrk="1" latinLnBrk="0" hangingPunct="1"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7pPr>
    <a:lvl8pPr marL="3200400" algn="l" defTabSz="914400" rtl="0" eaLnBrk="1" latinLnBrk="0" hangingPunct="1"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8pPr>
    <a:lvl9pPr marL="3657600" algn="l" defTabSz="914400" rtl="0" eaLnBrk="1" latinLnBrk="0" hangingPunct="1">
      <a:defRPr sz="4000" kern="1200">
        <a:solidFill>
          <a:srgbClr val="727272"/>
        </a:solidFill>
        <a:latin typeface="Marker Felt" pitchFamily="-109" charset="0"/>
        <a:ea typeface="ヒラギノ明朝 ProN W3" pitchFamily="-109" charset="-128"/>
        <a:cs typeface="+mn-cs"/>
        <a:sym typeface="Marker Felt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" y="-4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6338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6337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1917700"/>
            <a:ext cx="2743200" cy="436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1917700"/>
            <a:ext cx="8077200" cy="436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6338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6337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6588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31388" y="2768600"/>
            <a:ext cx="1906587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775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9375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5016500"/>
            <a:ext cx="5410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410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81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700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arker Felt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700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917700"/>
            <a:ext cx="10972800" cy="279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5016500"/>
            <a:ext cx="109728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10800000" flipH="1">
            <a:off x="1016000" y="4864100"/>
            <a:ext cx="10972800" cy="15875"/>
          </a:xfrm>
          <a:prstGeom prst="line">
            <a:avLst/>
          </a:prstGeom>
          <a:noFill/>
          <a:ln w="12700">
            <a:solidFill>
              <a:srgbClr val="73737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Marker Felt" pitchFamily="-65" charset="0"/>
              <a:ea typeface="+mn-ea"/>
              <a:sym typeface="Marker Felt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5075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781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25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670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14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559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162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4734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39306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3878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781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25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670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14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559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162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4734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39306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3878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5075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781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25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670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14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559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162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4734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39306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3878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5575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781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25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670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145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559050" indent="-514350" algn="l" rtl="0" eaLnBrk="0" fontAlgn="base" hangingPunct="0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162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4734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39306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387850" indent="-514350" algn="l" rtl="0" fontAlgn="base">
        <a:spcBef>
          <a:spcPts val="3800"/>
        </a:spcBef>
        <a:spcAft>
          <a:spcPct val="0"/>
        </a:spcAft>
        <a:buSzPct val="77000"/>
        <a:buChar char="•"/>
        <a:defRPr sz="3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8540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985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7430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875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6320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892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5464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40036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4608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904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3493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793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2383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682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1400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5972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40544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5116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904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3493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793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2383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682875" indent="-587375" algn="l" rtl="0" eaLnBrk="0" fontAlgn="base" hangingPunct="0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1400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5972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40544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511675" indent="-587375" algn="l" rtl="0" fontAlgn="base">
        <a:spcBef>
          <a:spcPts val="28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854075" indent="-587375" algn="l" rtl="0" eaLnBrk="0" fontAlgn="base" hangingPunct="0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1298575" indent="-587375" algn="l" rtl="0" eaLnBrk="0" fontAlgn="base" hangingPunct="0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743075" indent="-587375" algn="l" rtl="0" eaLnBrk="0" fontAlgn="base" hangingPunct="0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2187575" indent="-587375" algn="l" rtl="0" eaLnBrk="0" fontAlgn="base" hangingPunct="0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632075" indent="-587375" algn="l" rtl="0" eaLnBrk="0" fontAlgn="base" hangingPunct="0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3089275" indent="-587375" algn="l" rtl="0" fontAlgn="base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3546475" indent="-587375" algn="l" rtl="0" fontAlgn="base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4003675" indent="-587375" algn="l" rtl="0" fontAlgn="base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4460875" indent="-587375" algn="l" rtl="0" fontAlgn="base">
        <a:spcBef>
          <a:spcPts val="5000"/>
        </a:spcBef>
        <a:spcAft>
          <a:spcPct val="0"/>
        </a:spcAft>
        <a:buSzPct val="77000"/>
        <a:buChar char="•"/>
        <a:defRPr sz="46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844800"/>
            <a:ext cx="10464800" cy="406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pitchFamily="-109" charset="0"/>
              </a:rPr>
              <a:t>Second level</a:t>
            </a:r>
          </a:p>
          <a:p>
            <a:pPr lvl="2"/>
            <a:r>
              <a:rPr lang="en-US" smtClean="0">
                <a:sym typeface="Marker Felt" pitchFamily="-109" charset="0"/>
              </a:rPr>
              <a:t>Third level</a:t>
            </a:r>
          </a:p>
          <a:p>
            <a:pPr lvl="3"/>
            <a:r>
              <a:rPr lang="en-US" smtClean="0">
                <a:sym typeface="Marker Felt" pitchFamily="-109" charset="0"/>
              </a:rPr>
              <a:t>Fourth level</a:t>
            </a:r>
          </a:p>
          <a:p>
            <a:pPr lvl="4"/>
            <a:r>
              <a:rPr lang="en-US" smtClean="0">
                <a:sym typeface="Marker Fel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489700"/>
            <a:ext cx="10464800" cy="279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489700"/>
            <a:ext cx="10464800" cy="279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+mj-lt"/>
          <a:ea typeface="+mj-ea"/>
          <a:cs typeface="+mj-cs"/>
          <a:sym typeface="Marker Fel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3995D6"/>
          </a:solidFill>
          <a:latin typeface="Marker Felt" pitchFamily="-65" charset="0"/>
          <a:ea typeface="ヒラギノ明朝 ProN W3" pitchFamily="-65" charset="-128"/>
          <a:cs typeface="ヒラギノ明朝 ProN W3" pitchFamily="-65" charset="-128"/>
          <a:sym typeface="Marker Felt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737373"/>
          </a:solidFill>
          <a:latin typeface="+mn-lt"/>
          <a:ea typeface="+mn-ea"/>
          <a:cs typeface="+mn-cs"/>
          <a:sym typeface="Marker Felt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16000" y="635000"/>
            <a:ext cx="10972800" cy="26797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Hardware Lifecycle Management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0" y="3886200"/>
            <a:ext cx="10972800" cy="1066800"/>
          </a:xfrm>
        </p:spPr>
        <p:txBody>
          <a:bodyPr/>
          <a:lstStyle/>
          <a:p>
            <a:pPr marL="0" indent="0" eaLnBrk="1" hangingPunct="1"/>
            <a:r>
              <a:rPr lang="en-US" sz="6400" b="1" u="sng" dirty="0" err="1" smtClean="0">
                <a:solidFill>
                  <a:srgbClr val="0000FF"/>
                </a:solidFill>
                <a:latin typeface="Marker Felt"/>
              </a:rPr>
              <a:t>Educause</a:t>
            </a:r>
            <a:r>
              <a:rPr lang="en-US" sz="6400" b="1" u="sng" dirty="0" smtClean="0">
                <a:solidFill>
                  <a:srgbClr val="0000FF"/>
                </a:solidFill>
                <a:latin typeface="Marker Felt"/>
              </a:rPr>
              <a:t> 2008</a:t>
            </a:r>
            <a:endParaRPr lang="en-US" sz="6400" b="1" u="sng" dirty="0" smtClean="0">
              <a:solidFill>
                <a:srgbClr val="0000FF"/>
              </a:solidFill>
              <a:latin typeface="Marker Felt"/>
              <a:ea typeface="ヒラギノ明朝 ProN W6" pitchFamily="-109" charset="-128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4017963" y="6896100"/>
            <a:ext cx="517366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Berlin Sans FB" pitchFamily="34" charset="0"/>
              </a:rPr>
              <a:t>Presenter: Ronan Glynn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000000"/>
                </a:solidFill>
                <a:latin typeface="Berlin Sans FB" pitchFamily="34" charset="0"/>
              </a:rPr>
              <a:t>What is Hardware Lifecycle Management?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" y="2616200"/>
            <a:ext cx="6489700" cy="6781800"/>
          </a:xfrm>
        </p:spPr>
        <p:txBody>
          <a:bodyPr/>
          <a:lstStyle/>
          <a:p>
            <a:pPr marL="904875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HLM is a procedural system of handling the life of hardware, from cradle to grave.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The goal of HLM is to maximize benefits while simultaneously reducing costs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9788525" y="3740150"/>
            <a:ext cx="10541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3600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10464800" y="4953000"/>
            <a:ext cx="17526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sz="3600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10541000" y="6324600"/>
            <a:ext cx="64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3600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7286625" y="5581650"/>
            <a:ext cx="89217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 sz="3600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7874000" y="3962400"/>
            <a:ext cx="9144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 sz="3600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9093200" y="5486400"/>
            <a:ext cx="64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dirty="0">
              <a:solidFill>
                <a:srgbClr val="FFFFFF"/>
              </a:solidFill>
              <a:latin typeface="Modern No. 20" pitchFamily="-109" charset="0"/>
            </a:endParaRPr>
          </a:p>
        </p:txBody>
      </p:sp>
      <p:pic>
        <p:nvPicPr>
          <p:cNvPr id="15" name="Picture 1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2895600"/>
            <a:ext cx="6069842" cy="6196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3800" y="-457200"/>
            <a:ext cx="15938500" cy="1060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-1588" y="304800"/>
            <a:ext cx="13003213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solidFill>
                  <a:srgbClr val="FFFFFF"/>
                </a:solidFill>
              </a:rPr>
              <a:t>HARDWARE ACQUISTION COSTS:</a:t>
            </a:r>
            <a:r>
              <a:rPr lang="en-US" sz="3600" b="1">
                <a:solidFill>
                  <a:srgbClr val="FFFFFF"/>
                </a:solidFill>
              </a:rPr>
              <a:t> JUST THE TIP OF THE ICEBERG!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386888" y="1581150"/>
            <a:ext cx="31115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CCCCCC"/>
                </a:solidFill>
              </a:rPr>
              <a:t>Hardware Cost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9294813" y="2787650"/>
            <a:ext cx="329882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Technical Support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9963150" y="3778250"/>
            <a:ext cx="1963738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Downtime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9637713" y="4718050"/>
            <a:ext cx="261302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Maintenance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0487025" y="5594350"/>
            <a:ext cx="9144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Risk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9004300" y="6470650"/>
            <a:ext cx="387985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Industry Reputation</a:t>
            </a: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0017125" y="7321550"/>
            <a:ext cx="1855788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Data Loss</a:t>
            </a: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8912225" y="8210550"/>
            <a:ext cx="39370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66CCFF"/>
                </a:solidFill>
              </a:rPr>
              <a:t>Performance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20320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  <a:latin typeface="Berlin Sans FB" pitchFamily="34" charset="0"/>
              </a:rPr>
              <a:t>Industry Analysis Shows...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" y="2108200"/>
            <a:ext cx="12560300" cy="2514600"/>
          </a:xfrm>
        </p:spPr>
        <p:txBody>
          <a:bodyPr/>
          <a:lstStyle/>
          <a:p>
            <a:pPr marL="904875" eaLnBrk="1" hangingPunct="1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0000FF"/>
                </a:solidFill>
                <a:latin typeface="Berlin Sans FB" pitchFamily="34" charset="0"/>
              </a:rPr>
              <a:t>A study by leading analysts Gartner Group shows that almost </a:t>
            </a:r>
            <a:r>
              <a:rPr lang="en-US" sz="4800" dirty="0" smtClean="0">
                <a:solidFill>
                  <a:srgbClr val="FF0000"/>
                </a:solidFill>
                <a:latin typeface="Berlin Sans FB" pitchFamily="34" charset="0"/>
              </a:rPr>
              <a:t>80%</a:t>
            </a:r>
            <a:r>
              <a:rPr lang="en-US" sz="4800" dirty="0" smtClean="0">
                <a:solidFill>
                  <a:srgbClr val="0000FF"/>
                </a:solidFill>
                <a:latin typeface="Berlin Sans FB" pitchFamily="34" charset="0"/>
              </a:rPr>
              <a:t> of IT costs occur </a:t>
            </a:r>
            <a:r>
              <a:rPr lang="en-US" sz="4800" i="1" dirty="0" smtClean="0">
                <a:solidFill>
                  <a:srgbClr val="FF0000"/>
                </a:solidFill>
                <a:latin typeface="Berlin Sans FB" pitchFamily="34" charset="0"/>
                <a:sym typeface="Lucida Handwriting" pitchFamily="-109" charset="0"/>
              </a:rPr>
              <a:t>after</a:t>
            </a:r>
            <a:r>
              <a:rPr lang="en-US" sz="4800" dirty="0" smtClean="0">
                <a:solidFill>
                  <a:srgbClr val="0000FF"/>
                </a:solidFill>
                <a:latin typeface="Berlin Sans FB" pitchFamily="34" charset="0"/>
              </a:rPr>
              <a:t> purchase!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155700" y="4483100"/>
            <a:ext cx="10464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dirty="0">
                <a:solidFill>
                  <a:srgbClr val="000000"/>
                </a:solidFill>
                <a:latin typeface="Berlin Sans FB" pitchFamily="34" charset="0"/>
              </a:rPr>
              <a:t>What is TCO?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482600" y="5892800"/>
            <a:ext cx="114681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87375" indent="-587375" algn="l">
              <a:spcBef>
                <a:spcPts val="2800"/>
              </a:spcBef>
              <a:buSzPct val="77000"/>
              <a:buFont typeface="Wingdings" pitchFamily="2" charset="2"/>
              <a:buChar char="v"/>
            </a:pPr>
            <a:r>
              <a:rPr lang="en-US" sz="4600" dirty="0">
                <a:solidFill>
                  <a:srgbClr val="0000FF"/>
                </a:solidFill>
                <a:latin typeface="Berlin Sans FB" pitchFamily="34" charset="0"/>
              </a:rPr>
              <a:t>Total Cost of Ownership is a financial metric designed to illustrate  the true cost of owning an asset, taking into account such intangibles as performance, downtime and risk.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  <p:bldP spid="17411" grpId="0"/>
      <p:bldP spid="17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254000"/>
            <a:ext cx="12585700" cy="16383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  <a:latin typeface="Berlin Sans FB" pitchFamily="34" charset="0"/>
              </a:rPr>
              <a:t>What kind of factors affect TCO?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679700"/>
            <a:ext cx="2349500" cy="2341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6508750"/>
            <a:ext cx="3695700" cy="226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1013" y="2627313"/>
            <a:ext cx="2616200" cy="2401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0" y="6426200"/>
            <a:ext cx="3238500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735013" y="2006600"/>
            <a:ext cx="208438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End Users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411788" y="5600700"/>
            <a:ext cx="22637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IT Vendors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9504363" y="2006600"/>
            <a:ext cx="218598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IT Services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8797925" y="5600700"/>
            <a:ext cx="36734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External Partners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6477000"/>
            <a:ext cx="3246438" cy="218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/>
          </p:cNvSpPr>
          <p:nvPr/>
        </p:nvSpPr>
        <p:spPr bwMode="auto">
          <a:xfrm>
            <a:off x="357188" y="5600700"/>
            <a:ext cx="349408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New Technology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3886200" y="2006600"/>
            <a:ext cx="42195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Berlin Sans FB" pitchFamily="34" charset="0"/>
              </a:rPr>
              <a:t>Other Business Units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2200" y="2667000"/>
            <a:ext cx="2633663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8" grpId="0"/>
      <p:bldP spid="18439" grpId="0"/>
      <p:bldP spid="18440" grpId="0"/>
      <p:bldP spid="18441" grpId="0"/>
      <p:bldP spid="18443" grpId="0"/>
      <p:bldP spid="184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000000"/>
                </a:solidFill>
                <a:latin typeface="Berlin Sans FB" pitchFamily="34" charset="0"/>
              </a:rPr>
              <a:t>Recommended Practices to improve HLM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76200" y="3530600"/>
            <a:ext cx="12928600" cy="538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Standardize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IT hardware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Implement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Hardware Refresh Cycles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Reduce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the number of Operating Systems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Manage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centrally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Re-image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systems on a scheduled basis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Limit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the number of IT vendors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Utilize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open industry-standard management tools</a:t>
            </a:r>
          </a:p>
          <a:p>
            <a:pPr algn="l">
              <a:buFont typeface="Wingdings" pitchFamily="2" charset="2"/>
              <a:buChar char="v"/>
            </a:pP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Eliminate </a:t>
            </a:r>
            <a:r>
              <a:rPr lang="en-US" sz="4400" dirty="0">
                <a:solidFill>
                  <a:srgbClr val="0000FF"/>
                </a:solidFill>
                <a:latin typeface="Berlin Sans FB" pitchFamily="34" charset="0"/>
              </a:rPr>
              <a:t>inkjet printers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12611100" cy="16510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  <a:latin typeface="Berlin Sans FB" pitchFamily="34" charset="0"/>
              </a:rPr>
              <a:t>Real World HLM at MSKCC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900" y="2768600"/>
            <a:ext cx="11671300" cy="5715000"/>
          </a:xfrm>
        </p:spPr>
        <p:txBody>
          <a:bodyPr anchor="t"/>
          <a:lstStyle/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Take thorough inventory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Integrate findings into database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Establish desired speed threshold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Talk to vendors &amp; place order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Draw up project plans for rollout</a:t>
            </a:r>
          </a:p>
          <a:p>
            <a:pPr marL="904875" eaLnBrk="1" hangingPunct="1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</a:rPr>
              <a:t>Wipe old data and sell/donate old 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utoUpdateAnimBg="0"/>
      <p:bldP spid="2050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3716000" cy="15113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  <a:latin typeface="Berlin Sans FB" pitchFamily="34" charset="0"/>
              </a:rPr>
              <a:t>Real World HLM Cost Savings</a:t>
            </a: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69938" y="1838325"/>
          <a:ext cx="11198225" cy="6592888"/>
        </p:xfrm>
        <a:graphic>
          <a:graphicData uri="http://schemas.openxmlformats.org/presentationml/2006/ole">
            <p:oleObj spid="_x0000_s2050" name="Chart" r:id="rId3" imgW="11801450" imgH="6953098" progId="MSGraph.Chart.8">
              <p:embed/>
            </p:oleObj>
          </a:graphicData>
        </a:graphic>
      </p:graphicFrame>
      <p:graphicFrame>
        <p:nvGraphicFramePr>
          <p:cNvPr id="3075" name="Group 3"/>
          <p:cNvGraphicFramePr>
            <a:graphicFrameLocks noGrp="1"/>
          </p:cNvGraphicFramePr>
          <p:nvPr/>
        </p:nvGraphicFramePr>
        <p:xfrm>
          <a:off x="0" y="8305800"/>
          <a:ext cx="13004800" cy="1295400"/>
        </p:xfrm>
        <a:graphic>
          <a:graphicData uri="http://schemas.openxmlformats.org/drawingml/2006/table">
            <a:tbl>
              <a:tblPr/>
              <a:tblGrid>
                <a:gridCol w="6502400"/>
                <a:gridCol w="6502400"/>
              </a:tblGrid>
              <a:tr h="663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tencil" pitchFamily="-109" charset="0"/>
                          <a:ea typeface="ヒラギノ明朝 ProN W3" pitchFamily="-109" charset="-128"/>
                          <a:sym typeface="Stencil" pitchFamily="-109" charset="0"/>
                        </a:rPr>
                        <a:t>TOTAL New PC Cost Yrs 1-4 $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tencil" pitchFamily="-109" charset="0"/>
                          <a:ea typeface="ヒラギノ明朝 ProN W3" pitchFamily="-109" charset="-128"/>
                          <a:sym typeface="Stencil" pitchFamily="-109" charset="0"/>
                        </a:rPr>
                        <a:t>TOTAL old PC Cost Yrs 4-8 $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tencil" pitchFamily="-109" charset="0"/>
                          <a:ea typeface="ヒラギノ明朝 ProN W3" pitchFamily="-109" charset="-128"/>
                          <a:sym typeface="Stencil" pitchFamily="-109" charset="0"/>
                        </a:rPr>
                        <a:t>$1750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tencil" pitchFamily="-109" charset="0"/>
                          <a:ea typeface="ヒラギノ明朝 ProN W3" pitchFamily="-109" charset="-128"/>
                          <a:sym typeface="Stencil" pitchFamily="-109" charset="0"/>
                        </a:rPr>
                        <a:t>$2300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OleChart spid="3074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Panoramic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Panoramic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Photo - Panora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Marker Felt" pitchFamily="-65" charset="0"/>
            <a:ea typeface="ヒラギノ明朝 ProN W3" pitchFamily="-65" charset="-128"/>
            <a:cs typeface="ヒラギノ明朝 ProN W3" pitchFamily="-65" charset="-128"/>
            <a:sym typeface="Marker Felt" pitchFamily="-6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Pages>0</Pages>
  <Words>252</Words>
  <Characters>0</Characters>
  <PresentationFormat>Custom</PresentationFormat>
  <Lines>0</Lines>
  <Paragraphs>47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Title &amp; Subtitle</vt:lpstr>
      <vt:lpstr>Title &amp; Bullets</vt:lpstr>
      <vt:lpstr>Blank</vt:lpstr>
      <vt:lpstr>Title - Top</vt:lpstr>
      <vt:lpstr>Bullets</vt:lpstr>
      <vt:lpstr>Title - Center</vt:lpstr>
      <vt:lpstr>Photo - Vertical</vt:lpstr>
      <vt:lpstr>Photo - Panoramic</vt:lpstr>
      <vt:lpstr>Photo - Horizontal</vt:lpstr>
      <vt:lpstr>Title &amp; Bullets - Left</vt:lpstr>
      <vt:lpstr>Title &amp; Bullets - 2 Column</vt:lpstr>
      <vt:lpstr>Title, Bullets &amp; Photo</vt:lpstr>
      <vt:lpstr>Title &amp; Bullets - Right</vt:lpstr>
      <vt:lpstr>Chart</vt:lpstr>
      <vt:lpstr>Hardware Lifecycle Management</vt:lpstr>
      <vt:lpstr>What is Hardware Lifecycle Management?</vt:lpstr>
      <vt:lpstr>Slide 3</vt:lpstr>
      <vt:lpstr>Industry Analysis Shows...</vt:lpstr>
      <vt:lpstr>What kind of factors affect TCO?</vt:lpstr>
      <vt:lpstr>Recommended Practices to improve HLM</vt:lpstr>
      <vt:lpstr>Real World HLM at MSKCC</vt:lpstr>
      <vt:lpstr>Real World HLM Cost Savings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Lifecycle Management</dc:title>
  <dc:subject/>
  <dc:creator/>
  <cp:keywords/>
  <dc:description/>
  <cp:lastModifiedBy>Glynn, Ronan/Information Systems</cp:lastModifiedBy>
  <cp:revision>10</cp:revision>
  <dcterms:created xsi:type="dcterms:W3CDTF">2008-10-09T19:59:59Z</dcterms:created>
  <dcterms:modified xsi:type="dcterms:W3CDTF">2008-11-06T21:53:56Z</dcterms:modified>
</cp:coreProperties>
</file>