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vml" ContentType="application/vnd.openxmlformats-officedocument.vmlDrawin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2" r:id="rId2"/>
    <p:sldId id="305" r:id="rId3"/>
    <p:sldId id="277" r:id="rId4"/>
    <p:sldId id="293" r:id="rId5"/>
    <p:sldId id="286" r:id="rId6"/>
    <p:sldId id="295" r:id="rId7"/>
    <p:sldId id="280" r:id="rId8"/>
    <p:sldId id="267" r:id="rId9"/>
    <p:sldId id="294" r:id="rId10"/>
    <p:sldId id="288" r:id="rId11"/>
    <p:sldId id="296" r:id="rId12"/>
    <p:sldId id="289" r:id="rId13"/>
    <p:sldId id="297" r:id="rId14"/>
    <p:sldId id="298" r:id="rId15"/>
    <p:sldId id="299" r:id="rId16"/>
    <p:sldId id="300" r:id="rId17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CC"/>
    <a:srgbClr val="0046D2"/>
    <a:srgbClr val="F8F8F8"/>
    <a:srgbClr val="FFFF99"/>
    <a:srgbClr val="F7F7F7"/>
    <a:srgbClr val="FFFFCC"/>
    <a:srgbClr val="B40000"/>
    <a:srgbClr val="E0EA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howOutlineIcons="0">
    <p:restoredLeft sz="14562" autoAdjust="0"/>
    <p:restoredTop sz="99666" autoAdjust="0"/>
  </p:normalViewPr>
  <p:slideViewPr>
    <p:cSldViewPr>
      <p:cViewPr>
        <p:scale>
          <a:sx n="73" d="100"/>
          <a:sy n="73" d="100"/>
        </p:scale>
        <p:origin x="-1752" y="-9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692" y="-90"/>
      </p:cViewPr>
      <p:guideLst>
        <p:guide orient="horz" pos="2956"/>
        <p:guide pos="222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D435AC4-2AC4-44FD-8A49-C3B2C720E43B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8627552-3387-4DA7-AF5A-0846D40ADD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r">
              <a:defRPr sz="120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A265011-3900-4061-8223-744FF9C05D21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r">
              <a:defRPr sz="120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BA4569B-4C0E-4E8E-AB5A-9C7401EB88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03C16F-FEA6-469D-896B-AEE4791D1592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5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67B3F6-0466-4CEA-BFCE-02A1652E9B4E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8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6F7509-3F6E-4661-96BB-7278AA2C9B49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10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C9A81D-3232-4986-AD1C-F183C25BA280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11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165F0C-C678-48AE-A989-EFE2886CC55F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12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88971A-4F01-4D88-B9C1-1647613299BE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13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234231-BB07-4A32-89EC-6026EC4024CD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14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544BF9-A054-4940-8BF7-4D7BFD8B1A3E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15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7013" indent="-227013"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6F68AB-9263-45B3-884D-BF5DE5DB2EBF}" type="slidenum">
              <a:rPr lang="en-US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16</a:t>
            </a:fld>
            <a:endParaRPr lang="en-US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Untitled-1 copy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400800"/>
            <a:ext cx="17097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7315200" y="6400800"/>
            <a:ext cx="1524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Educause 2008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828800" y="990600"/>
            <a:ext cx="6858000" cy="1588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9" descr="JPEG_vcloud_drop_logo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211263" cy="581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7159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6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>
            <a:lvl2pPr>
              <a:buFont typeface="Calibri" pitchFamily="34" charset="0"/>
              <a:buChar char="−"/>
              <a:defRPr/>
            </a:lvl2pPr>
            <a:lvl3pPr>
              <a:buFont typeface="Calibri" pitchFamily="34" charset="0"/>
              <a:buChar char="»"/>
              <a:defRPr/>
            </a:lvl3pPr>
            <a:lvl4pPr>
              <a:buFont typeface="Arial" pitchFamily="34" charset="0"/>
              <a:buChar char="○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6A3BE-D27F-4703-8A7B-EACEAEA7F9C1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BF96A-2CED-457D-9CD8-B1715A651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A9A1-0A9F-413A-B1DC-27FE666352FB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7C1C-A900-438C-A177-A4A6E7E380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A2456-EBEE-454A-953A-F3F920095F13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F9FF-26A5-4541-8EAA-AF5C810D3D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7418A-D985-49D0-81DE-61F3E75CB825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55E77-7E16-47B0-A5B2-8C0DA20874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76C2-79E5-475C-BC25-B4B81B41B0B5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FD96D-5E59-43C6-8E78-94AF92250C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DC29-D4ED-44AB-A702-8F206C7D73DD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5938D-FF62-4FB4-9889-55E9E8203A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2C49-6D46-4FE6-930C-CC279CAD7A38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A6249-B952-49F5-9D54-755FF6EB9E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FFC4-37E4-4D4F-883B-A0163B409FF7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79B11-93EA-476A-8705-28AE1BD8A8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8F434-9B6C-43A5-983E-F44B346FEF04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456BD-1AC7-4441-A134-C4D24C44B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18D4664-5C9E-4438-9D73-B2E124590EC7}" type="datetimeFigureOut">
              <a:rPr lang="en-US"/>
              <a:pPr>
                <a:defRPr/>
              </a:pPr>
              <a:t>11/11/08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A7A05F4-1ED6-4FA3-A89C-5B22C1ADC2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23" charset="-128"/>
          <a:cs typeface="ＭＳ Ｐゴシック" pitchFamily="-123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23" charset="-128"/>
          <a:cs typeface="ＭＳ Ｐゴシック" pitchFamily="-12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23" charset="-128"/>
          <a:cs typeface="ＭＳ Ｐゴシック" pitchFamily="-12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23" charset="-128"/>
          <a:cs typeface="ＭＳ Ｐゴシック" pitchFamily="-12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23" charset="-128"/>
          <a:cs typeface="ＭＳ Ｐゴシック" pitchFamily="-123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•"/>
        <a:defRPr sz="3200" kern="1200">
          <a:solidFill>
            <a:schemeClr val="tx1"/>
          </a:solidFill>
          <a:latin typeface="+mn-lt"/>
          <a:ea typeface="ＭＳ Ｐゴシック" pitchFamily="-123" charset="-128"/>
          <a:cs typeface="ＭＳ Ｐゴシック" pitchFamily="-123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–"/>
        <a:defRPr sz="28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•"/>
        <a:defRPr sz="24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–"/>
        <a:defRPr sz="20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»"/>
        <a:defRPr sz="20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838200"/>
            <a:ext cx="8001000" cy="2305050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algn="ctr" eaLnBrk="0" hangingPunct="0">
              <a:defRPr/>
            </a:pPr>
            <a:r>
              <a:rPr lang="en-US" sz="14200" b="1" dirty="0">
                <a:solidFill>
                  <a:srgbClr val="B40000"/>
                </a:solidFill>
                <a:latin typeface="+mj-lt"/>
                <a:ea typeface="+mj-ea"/>
                <a:cs typeface="+mj-cs"/>
              </a:rPr>
              <a:t>VCL</a:t>
            </a:r>
            <a:r>
              <a:rPr lang="en-US" sz="4400" dirty="0">
                <a:latin typeface="+mj-lt"/>
                <a:ea typeface="+mj-ea"/>
                <a:cs typeface="+mj-cs"/>
              </a:rPr>
              <a:t/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5900" dirty="0">
                <a:latin typeface="+mj-lt"/>
                <a:ea typeface="+mj-ea"/>
                <a:cs typeface="+mj-cs"/>
              </a:rPr>
              <a:t>Virtual Computing Labora</a:t>
            </a:r>
            <a:r>
              <a:rPr lang="en-US" sz="6700" dirty="0">
                <a:latin typeface="+mj-lt"/>
                <a:ea typeface="+mj-ea"/>
                <a:cs typeface="+mj-cs"/>
              </a:rPr>
              <a:t>tory</a:t>
            </a:r>
            <a:r>
              <a:rPr lang="en-US" sz="5900" dirty="0">
                <a:latin typeface="+mj-lt"/>
                <a:ea typeface="+mj-ea"/>
                <a:cs typeface="+mj-cs"/>
              </a:rPr>
              <a:t/>
            </a:r>
            <a:br>
              <a:rPr lang="en-US" sz="5900" dirty="0">
                <a:latin typeface="+mj-lt"/>
                <a:ea typeface="+mj-ea"/>
                <a:cs typeface="+mj-cs"/>
              </a:rPr>
            </a:br>
            <a:r>
              <a:rPr lang="en-US" sz="4100" b="1" i="1" dirty="0">
                <a:latin typeface="+mj-lt"/>
                <a:ea typeface="+mj-ea"/>
                <a:cs typeface="+mj-cs"/>
              </a:rPr>
              <a:t>An Opportunity to Lead</a:t>
            </a:r>
            <a:endParaRPr lang="en-US" sz="4100" b="1" i="1" dirty="0">
              <a:latin typeface="+mj-lt"/>
              <a:ea typeface="+mj-ea"/>
              <a:cs typeface="+mj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90600" y="3657600"/>
            <a:ext cx="7467600" cy="1524000"/>
          </a:xfrm>
          <a:prstGeom prst="rect">
            <a:avLst/>
          </a:prstGeom>
        </p:spPr>
        <p:txBody>
          <a:bodyPr numCol="2">
            <a:norm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Technical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Economic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Pedagogical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Teaching &amp; Learning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Research &amp; Development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Outreach &amp; Engagement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ight Brace 9"/>
          <p:cNvSpPr/>
          <p:nvPr/>
        </p:nvSpPr>
        <p:spPr>
          <a:xfrm flipH="1">
            <a:off x="4495800" y="3581400"/>
            <a:ext cx="304800" cy="1600200"/>
          </a:xfrm>
          <a:prstGeom prst="rightBrac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1" name="Right Brace 10"/>
          <p:cNvSpPr/>
          <p:nvPr/>
        </p:nvSpPr>
        <p:spPr>
          <a:xfrm>
            <a:off x="2895600" y="3581400"/>
            <a:ext cx="304800" cy="1600200"/>
          </a:xfrm>
          <a:prstGeom prst="rightBrac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2" name="Right Brace 11"/>
          <p:cNvSpPr/>
          <p:nvPr/>
        </p:nvSpPr>
        <p:spPr>
          <a:xfrm flipH="1">
            <a:off x="762000" y="3581400"/>
            <a:ext cx="304800" cy="1600200"/>
          </a:xfrm>
          <a:prstGeom prst="rightBrac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3" name="Right Brace 12"/>
          <p:cNvSpPr/>
          <p:nvPr/>
        </p:nvSpPr>
        <p:spPr>
          <a:xfrm>
            <a:off x="8229600" y="3581400"/>
            <a:ext cx="304800" cy="1600200"/>
          </a:xfrm>
          <a:prstGeom prst="rightBrac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pic>
        <p:nvPicPr>
          <p:cNvPr id="18439" name="Picture 9" descr="JPEG_vcloud_drop_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3900" y="4070350"/>
            <a:ext cx="1211263" cy="581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772400" cy="944563"/>
          </a:xfrm>
        </p:spPr>
        <p:txBody>
          <a:bodyPr/>
          <a:lstStyle/>
          <a:p>
            <a:r>
              <a:rPr lang="en-US" smtClean="0"/>
              <a:t>Why VCL Works as a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buFont typeface="Arial" charset="0"/>
              <a:buNone/>
              <a:defRPr/>
            </a:pPr>
            <a:r>
              <a:rPr lang="en-US" sz="4100" b="1" dirty="0" smtClean="0">
                <a:ea typeface="+mn-ea"/>
                <a:cs typeface="+mn-cs"/>
              </a:rPr>
              <a:t>VCL is Counterintuitive</a:t>
            </a:r>
          </a:p>
          <a:p>
            <a:pPr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VCL delivers the economic</a:t>
            </a:r>
            <a:r>
              <a:rPr lang="en-US" b="1" dirty="0" smtClean="0">
                <a:ea typeface="+mn-ea"/>
                <a:cs typeface="+mn-cs"/>
              </a:rPr>
              <a:t> </a:t>
            </a:r>
            <a:r>
              <a:rPr lang="en-US" b="1" dirty="0" smtClean="0">
                <a:solidFill>
                  <a:srgbClr val="0000CC"/>
                </a:solidFill>
                <a:ea typeface="+mn-ea"/>
                <a:cs typeface="+mn-cs"/>
              </a:rPr>
              <a:t>benefits of infrastructure consolidation</a:t>
            </a:r>
            <a:r>
              <a:rPr lang="en-US" b="1" dirty="0" smtClean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while enabling an unprecedented level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user control and service diversity</a:t>
            </a:r>
            <a:r>
              <a:rPr lang="en-US" dirty="0" smtClean="0">
                <a:ea typeface="+mn-ea"/>
                <a:cs typeface="+mn-cs"/>
              </a:rPr>
              <a:t>. </a:t>
            </a:r>
          </a:p>
          <a:p>
            <a:pPr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VCL </a:t>
            </a:r>
            <a:r>
              <a:rPr lang="en-US" b="1" dirty="0" smtClean="0">
                <a:solidFill>
                  <a:srgbClr val="0000CC"/>
                </a:solidFill>
                <a:ea typeface="+mn-ea"/>
                <a:cs typeface="+mn-cs"/>
              </a:rPr>
              <a:t>advances aspirational goals </a:t>
            </a:r>
            <a:r>
              <a:rPr lang="en-US" dirty="0" smtClean="0">
                <a:ea typeface="+mn-ea"/>
                <a:cs typeface="+mn-cs"/>
              </a:rPr>
              <a:t>while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leveling the playing field </a:t>
            </a:r>
            <a:r>
              <a:rPr lang="en-US" dirty="0" smtClean="0">
                <a:ea typeface="+mn-ea"/>
                <a:cs typeface="+mn-cs"/>
              </a:rPr>
              <a:t>across services ranging from theoretical research and innovation, to basic commodity tools.  </a:t>
            </a:r>
          </a:p>
          <a:p>
            <a:pPr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VCL delivers </a:t>
            </a:r>
            <a:r>
              <a:rPr lang="en-US" b="1" dirty="0" smtClean="0">
                <a:solidFill>
                  <a:srgbClr val="0000CC"/>
                </a:solidFill>
                <a:ea typeface="+mn-ea"/>
                <a:cs typeface="+mn-cs"/>
              </a:rPr>
              <a:t>service specific solutions </a:t>
            </a:r>
            <a:r>
              <a:rPr lang="en-US" dirty="0" smtClean="0">
                <a:ea typeface="+mn-ea"/>
                <a:cs typeface="+mn-cs"/>
              </a:rPr>
              <a:t>from a single shared, leveraged architectural framework that dynamically </a:t>
            </a:r>
            <a:r>
              <a:rPr lang="en-US" b="1" dirty="0" smtClean="0">
                <a:solidFill>
                  <a:srgbClr val="C00000"/>
                </a:solidFill>
                <a:ea typeface="+mn-ea"/>
                <a:cs typeface="+mn-cs"/>
              </a:rPr>
              <a:t>adapts to user demand</a:t>
            </a:r>
            <a:r>
              <a:rPr lang="en-US" dirty="0" smtClean="0"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219200"/>
            <a:ext cx="85344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2800" dirty="0" smtClean="0">
                <a:ea typeface="+mn-ea"/>
                <a:cs typeface="+mn-cs"/>
              </a:rPr>
              <a:t>— </a:t>
            </a:r>
            <a:r>
              <a:rPr lang="en-US" sz="2400" dirty="0" smtClean="0">
                <a:ea typeface="+mn-ea"/>
                <a:cs typeface="+mn-cs"/>
              </a:rPr>
              <a:t>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1600" dirty="0" smtClean="0">
                <a:ea typeface="+mn-ea"/>
                <a:cs typeface="+mn-cs"/>
              </a:rPr>
              <a:t> 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1600" dirty="0" smtClean="0">
                <a:ea typeface="+mn-ea"/>
                <a:cs typeface="+mn-cs"/>
              </a:rPr>
              <a:t> 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1600" dirty="0" smtClean="0">
                <a:ea typeface="+mn-ea"/>
                <a:cs typeface="+mn-cs"/>
              </a:rPr>
              <a:t>— 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1600" dirty="0" smtClean="0">
                <a:ea typeface="+mn-ea"/>
                <a:cs typeface="+mn-cs"/>
              </a:rPr>
              <a:t> 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1600" dirty="0" smtClean="0">
                <a:ea typeface="+mn-ea"/>
                <a:cs typeface="+mn-cs"/>
              </a:rPr>
              <a:t> 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752600"/>
            <a:ext cx="85344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1600" dirty="0" smtClean="0">
                <a:ea typeface="+mn-ea"/>
                <a:cs typeface="+mn-cs"/>
              </a:rPr>
              <a:t>— 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ea typeface="+mn-ea"/>
                <a:cs typeface="+mn-cs"/>
              </a:rPr>
              <a:t>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1600" dirty="0" smtClean="0">
                <a:ea typeface="+mn-ea"/>
                <a:cs typeface="+mn-cs"/>
              </a:rPr>
              <a:t> 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1600" dirty="0" smtClean="0">
                <a:ea typeface="+mn-ea"/>
                <a:cs typeface="+mn-cs"/>
              </a:rPr>
              <a:t>— 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1600" dirty="0" smtClean="0">
                <a:ea typeface="+mn-ea"/>
                <a:cs typeface="+mn-cs"/>
              </a:rPr>
              <a:t> 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1600" dirty="0" smtClean="0">
                <a:ea typeface="+mn-ea"/>
                <a:cs typeface="+mn-cs"/>
              </a:rPr>
              <a:t> 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0"/>
            <a:ext cx="85344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1600" dirty="0" smtClean="0">
                <a:ea typeface="+mn-ea"/>
                <a:cs typeface="+mn-cs"/>
              </a:rPr>
              <a:t>— 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1600" dirty="0" smtClean="0">
                <a:ea typeface="+mn-ea"/>
                <a:cs typeface="+mn-cs"/>
              </a:rPr>
              <a:t> 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ea typeface="+mn-ea"/>
                <a:cs typeface="+mn-cs"/>
              </a:rPr>
              <a:t>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1600" dirty="0" smtClean="0">
                <a:ea typeface="+mn-ea"/>
                <a:cs typeface="+mn-cs"/>
              </a:rPr>
              <a:t>— 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1600" dirty="0" smtClean="0">
                <a:ea typeface="+mn-ea"/>
                <a:cs typeface="+mn-cs"/>
              </a:rPr>
              <a:t> 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1600" dirty="0" smtClean="0">
                <a:ea typeface="+mn-ea"/>
                <a:cs typeface="+mn-cs"/>
              </a:rPr>
              <a:t> 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895600"/>
            <a:ext cx="86868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1600" dirty="0" smtClean="0">
                <a:ea typeface="+mn-ea"/>
                <a:cs typeface="+mn-cs"/>
              </a:rPr>
              <a:t>— 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1600" dirty="0" smtClean="0">
                <a:ea typeface="+mn-ea"/>
                <a:cs typeface="+mn-cs"/>
              </a:rPr>
              <a:t> 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1600" dirty="0" smtClean="0">
                <a:ea typeface="+mn-ea"/>
                <a:cs typeface="+mn-cs"/>
              </a:rPr>
              <a:t> 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2800" dirty="0" smtClean="0">
                <a:ea typeface="+mn-ea"/>
                <a:cs typeface="+mn-cs"/>
              </a:rPr>
              <a:t>— </a:t>
            </a:r>
            <a:r>
              <a:rPr lang="en-US" sz="2400" dirty="0" smtClean="0">
                <a:ea typeface="+mn-ea"/>
                <a:cs typeface="+mn-cs"/>
              </a:rPr>
              <a:t>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1600" dirty="0" smtClean="0">
                <a:ea typeface="+mn-ea"/>
                <a:cs typeface="+mn-cs"/>
              </a:rPr>
              <a:t> 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1600" dirty="0" smtClean="0">
                <a:ea typeface="+mn-ea"/>
                <a:cs typeface="+mn-cs"/>
              </a:rPr>
              <a:t> 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429000"/>
            <a:ext cx="85344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1600" dirty="0" smtClean="0">
                <a:ea typeface="+mn-ea"/>
                <a:cs typeface="+mn-cs"/>
              </a:rPr>
              <a:t>— 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1600" dirty="0" smtClean="0">
                <a:ea typeface="+mn-ea"/>
                <a:cs typeface="+mn-cs"/>
              </a:rPr>
              <a:t> 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1600" dirty="0" smtClean="0">
                <a:ea typeface="+mn-ea"/>
                <a:cs typeface="+mn-cs"/>
              </a:rPr>
              <a:t> 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1600" dirty="0" smtClean="0">
                <a:ea typeface="+mn-ea"/>
                <a:cs typeface="+mn-cs"/>
              </a:rPr>
              <a:t>— 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ea typeface="+mn-ea"/>
                <a:cs typeface="+mn-cs"/>
              </a:rPr>
              <a:t>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1600" dirty="0" smtClean="0">
                <a:ea typeface="+mn-ea"/>
                <a:cs typeface="+mn-cs"/>
              </a:rPr>
              <a:t> 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962400"/>
            <a:ext cx="8534400" cy="12192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944563"/>
          </a:xfrm>
        </p:spPr>
        <p:txBody>
          <a:bodyPr/>
          <a:lstStyle/>
          <a:p>
            <a:r>
              <a:rPr lang="en-US" smtClean="0"/>
              <a:t>VCL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Mainstreams special, hard to support capabilities </a:t>
            </a:r>
            <a:r>
              <a:rPr lang="en-US" sz="1600" dirty="0" smtClean="0">
                <a:ea typeface="+mn-ea"/>
                <a:cs typeface="+mn-cs"/>
              </a:rPr>
              <a:t>— allows CS students to modify, even crash, “servers” with impunity. Intelligent  Pipelining, DR and BC.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Broadens access to complex and costly apps —</a:t>
            </a:r>
            <a:r>
              <a:rPr lang="en-US" sz="1600" dirty="0" smtClean="0">
                <a:ea typeface="+mn-ea"/>
                <a:cs typeface="+mn-cs"/>
              </a:rPr>
              <a:t> HPC, SAS w/ArcGIS….a threshold investment anywhere lowers the barrier to entry everywhere. 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Provides hassle-free repeatability —</a:t>
            </a:r>
            <a:r>
              <a:rPr lang="en-US" sz="1600" dirty="0" smtClean="0">
                <a:ea typeface="+mn-ea"/>
                <a:cs typeface="+mn-cs"/>
              </a:rPr>
              <a:t> faculty have switched from traditional solutions to VCL to bypass local support challenges.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Leverages underutilized capacity across disparate uses </a:t>
            </a:r>
            <a:r>
              <a:rPr lang="en-US" sz="1600" dirty="0" smtClean="0">
                <a:ea typeface="+mn-ea"/>
                <a:cs typeface="+mn-cs"/>
              </a:rPr>
              <a:t>— shifting resources between student computing and HPC. Also virtualization.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Maximizes student investment, promotes safety, accommodates lifestyle, is green —</a:t>
            </a:r>
            <a:r>
              <a:rPr lang="en-US" sz="1600" dirty="0" smtClean="0">
                <a:ea typeface="+mn-ea"/>
                <a:cs typeface="+mn-cs"/>
              </a:rPr>
              <a:t> time, place, platform independence.</a:t>
            </a:r>
          </a:p>
          <a:p>
            <a:pPr marL="514350" indent="-51435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2800" b="1" dirty="0" smtClean="0">
                <a:ea typeface="+mn-ea"/>
                <a:cs typeface="+mn-cs"/>
              </a:rPr>
              <a:t>Empowers innovation, experimentation —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ea typeface="+mn-ea"/>
                <a:cs typeface="+mn-cs"/>
              </a:rPr>
              <a:t>allows custom software builds, custom configurations, and runtime control (virtual ownership) .</a:t>
            </a:r>
          </a:p>
          <a:p>
            <a:pPr marL="457200" indent="-457200">
              <a:spcAft>
                <a:spcPts val="500"/>
              </a:spcAft>
              <a:buFont typeface="+mj-lt"/>
              <a:buAutoNum type="arabicPeriod"/>
              <a:defRPr/>
            </a:pPr>
            <a:r>
              <a:rPr lang="en-US" sz="1600" b="1" dirty="0" smtClean="0">
                <a:ea typeface="+mn-ea"/>
                <a:cs typeface="+mn-cs"/>
              </a:rPr>
              <a:t>Facilitates analytics-based resource management —</a:t>
            </a:r>
            <a:r>
              <a:rPr lang="en-US" sz="1600" dirty="0" smtClean="0">
                <a:ea typeface="+mn-ea"/>
                <a:cs typeface="+mn-cs"/>
              </a:rPr>
              <a:t> you can’t manage what you can’t measure. Think software, power, capacity, etc.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Avoiding Crisis-Creating Success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620000" cy="4800600"/>
          </a:xfrm>
        </p:spPr>
        <p:txBody>
          <a:bodyPr/>
          <a:lstStyle/>
          <a:p>
            <a:r>
              <a:rPr lang="en-US" sz="4400" smtClean="0"/>
              <a:t>Silo’ed Investments</a:t>
            </a:r>
          </a:p>
          <a:p>
            <a:r>
              <a:rPr lang="en-US" sz="4800" smtClean="0"/>
              <a:t>Complexity</a:t>
            </a:r>
          </a:p>
          <a:p>
            <a:r>
              <a:rPr lang="en-US" sz="4400" smtClean="0"/>
              <a:t>Access</a:t>
            </a:r>
          </a:p>
          <a:p>
            <a:endParaRPr lang="en-US" sz="1800" smtClean="0"/>
          </a:p>
          <a:p>
            <a:r>
              <a:rPr lang="en-US" sz="4400" smtClean="0"/>
              <a:t>SaaS</a:t>
            </a:r>
          </a:p>
          <a:p>
            <a:r>
              <a:rPr lang="en-US" sz="4400" smtClean="0"/>
              <a:t>Borg “</a:t>
            </a:r>
            <a:r>
              <a:rPr lang="en-US" sz="4400" i="1" smtClean="0"/>
              <a:t>like</a:t>
            </a:r>
            <a:r>
              <a:rPr lang="en-US" sz="4400" smtClean="0"/>
              <a:t>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5791200" cy="715963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4400" dirty="0" smtClean="0">
                <a:latin typeface="+mn-lt"/>
                <a:ea typeface="+mj-ea"/>
                <a:cs typeface="+mj-cs"/>
              </a:rPr>
              <a:t>IT Timeline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581400"/>
            <a:ext cx="7086600" cy="1588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59" name="Group 29"/>
          <p:cNvGrpSpPr>
            <a:grpSpLocks/>
          </p:cNvGrpSpPr>
          <p:nvPr/>
        </p:nvGrpSpPr>
        <p:grpSpPr bwMode="auto">
          <a:xfrm>
            <a:off x="1370013" y="3275013"/>
            <a:ext cx="5411787" cy="612775"/>
            <a:chOff x="1370013" y="3275013"/>
            <a:chExt cx="4805362" cy="612775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1066623" y="3581578"/>
              <a:ext cx="609600" cy="28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667236" y="3580695"/>
              <a:ext cx="609600" cy="14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4269962" y="3579108"/>
              <a:ext cx="609600" cy="14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5869871" y="3579108"/>
              <a:ext cx="609600" cy="14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28600" y="3429000"/>
            <a:ext cx="636588" cy="336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Arial" charset="0"/>
                <a:ea typeface="+mn-ea"/>
                <a:cs typeface="+mn-cs"/>
              </a:rPr>
              <a:t>1960</a:t>
            </a:r>
          </a:p>
        </p:txBody>
      </p:sp>
      <p:sp>
        <p:nvSpPr>
          <p:cNvPr id="19461" name="TextBox 13"/>
          <p:cNvSpPr txBox="1">
            <a:spLocks noChangeArrowheads="1"/>
          </p:cNvSpPr>
          <p:nvPr/>
        </p:nvSpPr>
        <p:spPr bwMode="auto">
          <a:xfrm>
            <a:off x="1371600" y="37338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/>
              <a:t>1980</a:t>
            </a:r>
          </a:p>
        </p:txBody>
      </p:sp>
      <p:sp>
        <p:nvSpPr>
          <p:cNvPr id="19462" name="TextBox 14"/>
          <p:cNvSpPr txBox="1">
            <a:spLocks noChangeArrowheads="1"/>
          </p:cNvSpPr>
          <p:nvPr/>
        </p:nvSpPr>
        <p:spPr bwMode="auto">
          <a:xfrm>
            <a:off x="6858000" y="38100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/>
              <a:t>2010</a:t>
            </a:r>
          </a:p>
        </p:txBody>
      </p:sp>
      <p:sp>
        <p:nvSpPr>
          <p:cNvPr id="19463" name="TextBox 15"/>
          <p:cNvSpPr txBox="1">
            <a:spLocks noChangeArrowheads="1"/>
          </p:cNvSpPr>
          <p:nvPr/>
        </p:nvSpPr>
        <p:spPr bwMode="auto">
          <a:xfrm>
            <a:off x="5029200" y="37338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/>
              <a:t>2000</a:t>
            </a:r>
          </a:p>
        </p:txBody>
      </p:sp>
      <p:sp>
        <p:nvSpPr>
          <p:cNvPr id="19464" name="TextBox 16"/>
          <p:cNvSpPr txBox="1">
            <a:spLocks noChangeArrowheads="1"/>
          </p:cNvSpPr>
          <p:nvPr/>
        </p:nvSpPr>
        <p:spPr bwMode="auto">
          <a:xfrm>
            <a:off x="3276600" y="37338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/>
              <a:t>1990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19200" y="2590800"/>
            <a:ext cx="2038350" cy="3667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Communications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2800" y="2590800"/>
            <a:ext cx="2590800" cy="3667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Information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0" y="2590800"/>
            <a:ext cx="1593850" cy="3667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Manipulation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4267200"/>
            <a:ext cx="2209800" cy="366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Network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52800" y="4267200"/>
            <a:ext cx="2590800" cy="366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Web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6000" y="4267200"/>
            <a:ext cx="2197100" cy="366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dirty="0">
                <a:latin typeface="Arial" charset="0"/>
                <a:ea typeface="+mn-ea"/>
                <a:cs typeface="+mn-cs"/>
              </a:rPr>
              <a:t>Cloud Computing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438400" y="1905000"/>
            <a:ext cx="1524000" cy="68580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3695700" y="2171700"/>
            <a:ext cx="685800" cy="15240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962400" y="1905000"/>
            <a:ext cx="2667000" cy="76200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4" name="TextBox 29"/>
          <p:cNvSpPr txBox="1">
            <a:spLocks noChangeArrowheads="1"/>
          </p:cNvSpPr>
          <p:nvPr/>
        </p:nvSpPr>
        <p:spPr bwMode="auto">
          <a:xfrm>
            <a:off x="2133600" y="1524000"/>
            <a:ext cx="3714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/>
              <a:t>Three Foundational  IT Elements</a:t>
            </a:r>
          </a:p>
        </p:txBody>
      </p:sp>
      <p:grpSp>
        <p:nvGrpSpPr>
          <p:cNvPr id="19475" name="Group 33"/>
          <p:cNvGrpSpPr>
            <a:grpSpLocks/>
          </p:cNvGrpSpPr>
          <p:nvPr/>
        </p:nvGrpSpPr>
        <p:grpSpPr bwMode="auto">
          <a:xfrm rot="10800000">
            <a:off x="2663825" y="4648200"/>
            <a:ext cx="4041775" cy="685800"/>
            <a:chOff x="1981199" y="5029200"/>
            <a:chExt cx="4041776" cy="68580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1982786" y="5030787"/>
              <a:ext cx="1984375" cy="6858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3700462" y="5297487"/>
              <a:ext cx="685800" cy="1524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67161" y="5030787"/>
              <a:ext cx="2057401" cy="6858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76" name="TextBox 34"/>
          <p:cNvSpPr txBox="1">
            <a:spLocks noChangeArrowheads="1"/>
          </p:cNvSpPr>
          <p:nvPr/>
        </p:nvSpPr>
        <p:spPr bwMode="auto">
          <a:xfrm>
            <a:off x="1219200" y="5334000"/>
            <a:ext cx="5202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/>
              <a:t>Evolution of User Capability </a:t>
            </a:r>
            <a:r>
              <a:rPr lang="en-US" sz="1800"/>
              <a:t>[</a:t>
            </a:r>
            <a:r>
              <a:rPr lang="en-US" sz="1800" i="1"/>
              <a:t>Abstraction</a:t>
            </a:r>
            <a:r>
              <a:rPr lang="en-US" sz="1800"/>
              <a:t> Layer]</a:t>
            </a:r>
          </a:p>
        </p:txBody>
      </p:sp>
      <p:sp>
        <p:nvSpPr>
          <p:cNvPr id="19477" name="TextBox 37"/>
          <p:cNvSpPr txBox="1">
            <a:spLocks noChangeArrowheads="1"/>
          </p:cNvSpPr>
          <p:nvPr/>
        </p:nvSpPr>
        <p:spPr bwMode="auto">
          <a:xfrm>
            <a:off x="228600" y="3048000"/>
            <a:ext cx="3352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i="1"/>
              <a:t>Information Age Timeline</a:t>
            </a:r>
          </a:p>
        </p:txBody>
      </p:sp>
      <p:grpSp>
        <p:nvGrpSpPr>
          <p:cNvPr id="19478" name="Group 37"/>
          <p:cNvGrpSpPr>
            <a:grpSpLocks/>
          </p:cNvGrpSpPr>
          <p:nvPr/>
        </p:nvGrpSpPr>
        <p:grpSpPr bwMode="auto">
          <a:xfrm>
            <a:off x="6172200" y="304800"/>
            <a:ext cx="1219200" cy="6172200"/>
            <a:chOff x="6400800" y="304800"/>
            <a:chExt cx="1219200" cy="6172200"/>
          </a:xfrm>
        </p:grpSpPr>
        <p:sp>
          <p:nvSpPr>
            <p:cNvPr id="34" name="Rectangle 33"/>
            <p:cNvSpPr/>
            <p:nvPr/>
          </p:nvSpPr>
          <p:spPr>
            <a:xfrm>
              <a:off x="6705600" y="304800"/>
              <a:ext cx="609600" cy="5257800"/>
            </a:xfrm>
            <a:prstGeom prst="rect">
              <a:avLst/>
            </a:prstGeom>
            <a:solidFill>
              <a:srgbClr val="0000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/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6400800" y="5562600"/>
              <a:ext cx="1219200" cy="914400"/>
            </a:xfrm>
            <a:prstGeom prst="downArrow">
              <a:avLst/>
            </a:prstGeom>
            <a:solidFill>
              <a:srgbClr val="0000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75375" y="1219200"/>
            <a:ext cx="1763713" cy="106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Tipping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Point</a:t>
            </a:r>
            <a:endParaRPr lang="en-US" sz="3200" b="1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667000" y="32004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Economic Climate</a:t>
            </a:r>
          </a:p>
        </p:txBody>
      </p: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2209800" y="12954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Arial Black" pitchFamily="-123" charset="0"/>
              </a:rPr>
              <a:t>The Worst of Times</a:t>
            </a:r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2286000" y="54864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Arial Black" pitchFamily="-123" charset="0"/>
              </a:rPr>
              <a:t>The  Best of Times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2743200"/>
            <a:ext cx="2514600" cy="1735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b="1" dirty="0">
                <a:latin typeface="+mn-lt"/>
                <a:ea typeface="+mn-ea"/>
                <a:cs typeface="+mn-cs"/>
              </a:rPr>
              <a:t>Enrollment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>
                <a:latin typeface="+mn-lt"/>
                <a:ea typeface="+mn-ea"/>
                <a:cs typeface="+mn-cs"/>
              </a:rPr>
              <a:t>Expectations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>
                <a:latin typeface="+mn-lt"/>
                <a:ea typeface="+mn-ea"/>
                <a:cs typeface="+mn-cs"/>
              </a:rPr>
              <a:t>Funding</a:t>
            </a:r>
            <a:endParaRPr lang="en-US" b="1" dirty="0">
              <a:latin typeface="+mn-lt"/>
              <a:ea typeface="+mn-ea"/>
              <a:cs typeface="+mn-cs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5943600" y="2895600"/>
            <a:ext cx="228600" cy="304800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8" name="Up Arrow 7"/>
          <p:cNvSpPr/>
          <p:nvPr/>
        </p:nvSpPr>
        <p:spPr>
          <a:xfrm>
            <a:off x="5943600" y="3505200"/>
            <a:ext cx="228600" cy="304800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9" name="Up Arrow 8"/>
          <p:cNvSpPr/>
          <p:nvPr/>
        </p:nvSpPr>
        <p:spPr>
          <a:xfrm flipH="1" flipV="1">
            <a:off x="5943600" y="4114800"/>
            <a:ext cx="228600" cy="304800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2" name="Left Brace 11"/>
          <p:cNvSpPr/>
          <p:nvPr/>
        </p:nvSpPr>
        <p:spPr>
          <a:xfrm>
            <a:off x="3886200" y="2743200"/>
            <a:ext cx="304800" cy="1828800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3" name="Left Brace 12"/>
          <p:cNvSpPr/>
          <p:nvPr/>
        </p:nvSpPr>
        <p:spPr>
          <a:xfrm flipH="1">
            <a:off x="6172200" y="2743200"/>
            <a:ext cx="304800" cy="1828800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grpSp>
        <p:nvGrpSpPr>
          <p:cNvPr id="20490" name="Group 14"/>
          <p:cNvGrpSpPr>
            <a:grpSpLocks/>
          </p:cNvGrpSpPr>
          <p:nvPr/>
        </p:nvGrpSpPr>
        <p:grpSpPr bwMode="auto">
          <a:xfrm>
            <a:off x="2362200" y="2133600"/>
            <a:ext cx="1524000" cy="3048000"/>
            <a:chOff x="1600200" y="2133600"/>
            <a:chExt cx="1524000" cy="3048000"/>
          </a:xfrm>
        </p:grpSpPr>
        <p:cxnSp>
          <p:nvCxnSpPr>
            <p:cNvPr id="11" name="Straight Connector 10"/>
            <p:cNvCxnSpPr/>
            <p:nvPr/>
          </p:nvCxnSpPr>
          <p:spPr>
            <a:xfrm rot="16200000" flipH="1">
              <a:off x="1600200" y="2133600"/>
              <a:ext cx="1524000" cy="1524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600200" y="3657600"/>
              <a:ext cx="1524000" cy="1524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1" name="Group 15"/>
          <p:cNvGrpSpPr>
            <a:grpSpLocks/>
          </p:cNvGrpSpPr>
          <p:nvPr/>
        </p:nvGrpSpPr>
        <p:grpSpPr bwMode="auto">
          <a:xfrm flipH="1">
            <a:off x="6477000" y="2133600"/>
            <a:ext cx="1524000" cy="3048000"/>
            <a:chOff x="1600200" y="2133600"/>
            <a:chExt cx="1524000" cy="3048000"/>
          </a:xfrm>
        </p:grpSpPr>
        <p:cxnSp>
          <p:nvCxnSpPr>
            <p:cNvPr id="17" name="Straight Connector 16"/>
            <p:cNvCxnSpPr/>
            <p:nvPr/>
          </p:nvCxnSpPr>
          <p:spPr>
            <a:xfrm rot="16200000" flipH="1">
              <a:off x="1600200" y="2133600"/>
              <a:ext cx="1524000" cy="1524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1600200" y="3657600"/>
              <a:ext cx="1524000" cy="1524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6400800" y="2209800"/>
            <a:ext cx="2133600" cy="6397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Risk</a:t>
            </a:r>
            <a:endParaRPr lang="en-US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00800" y="4419600"/>
            <a:ext cx="2514600" cy="6397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Opportunity</a:t>
            </a:r>
            <a:endParaRPr lang="en-US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2362200"/>
            <a:ext cx="3962400" cy="2895600"/>
          </a:xfrm>
          <a:prstGeom prst="rect">
            <a:avLst/>
          </a:prstGeom>
          <a:noFill/>
        </p:spPr>
        <p:txBody>
          <a:bodyPr/>
          <a:lstStyle/>
          <a:p>
            <a:pPr marL="182880" indent="-18288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ln w="0">
                  <a:solidFill>
                    <a:schemeClr val="tx1"/>
                  </a:solidFill>
                </a:ln>
                <a:latin typeface="+mn-lt"/>
                <a:ea typeface="+mn-ea"/>
                <a:cs typeface="Arial" pitchFamily="34" charset="0"/>
              </a:rPr>
              <a:t>Education has diverse requirements</a:t>
            </a:r>
          </a:p>
          <a:p>
            <a:pPr marL="182880" indent="-18288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ln w="0">
                  <a:solidFill>
                    <a:schemeClr val="tx1"/>
                  </a:solidFill>
                </a:ln>
                <a:latin typeface="+mn-lt"/>
                <a:ea typeface="+mn-ea"/>
                <a:cs typeface="Arial" pitchFamily="34" charset="0"/>
              </a:rPr>
              <a:t>Learning requires a technology rich environment</a:t>
            </a:r>
          </a:p>
          <a:p>
            <a:pPr marL="182880" indent="-18288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ln w="0">
                  <a:solidFill>
                    <a:schemeClr val="tx1"/>
                  </a:solidFill>
                </a:ln>
                <a:latin typeface="+mn-lt"/>
                <a:ea typeface="+mn-ea"/>
                <a:cs typeface="Arial" pitchFamily="34" charset="0"/>
              </a:rPr>
              <a:t>Historical responses are unworkable</a:t>
            </a:r>
          </a:p>
          <a:p>
            <a:pPr marL="182880" indent="-18288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ln w="0">
                  <a:solidFill>
                    <a:schemeClr val="tx1"/>
                  </a:solidFill>
                </a:ln>
                <a:latin typeface="+mn-lt"/>
                <a:ea typeface="+mn-ea"/>
                <a:cs typeface="Arial" pitchFamily="34" charset="0"/>
              </a:rPr>
              <a:t>Behaviors foreshadow outcomes</a:t>
            </a:r>
          </a:p>
          <a:p>
            <a:pPr marL="182880" indent="-18288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ln w="0">
                  <a:solidFill>
                    <a:schemeClr val="tx1"/>
                  </a:solidFill>
                </a:ln>
                <a:latin typeface="+mn-lt"/>
                <a:ea typeface="+mn-ea"/>
                <a:cs typeface="Arial" pitchFamily="34" charset="0"/>
              </a:rPr>
              <a:t>Improvement depends on analytics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77000" y="3352800"/>
            <a:ext cx="2133600" cy="6397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b="1" dirty="0">
                <a:latin typeface="+mn-lt"/>
                <a:ea typeface="+mn-ea"/>
                <a:cs typeface="+mn-cs"/>
              </a:rPr>
              <a:t>Crisis</a:t>
            </a:r>
            <a:endParaRPr lang="en-US" b="1" dirty="0">
              <a:latin typeface="+mn-lt"/>
              <a:ea typeface="+mn-ea"/>
              <a:cs typeface="+mn-cs"/>
            </a:endParaRP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rot="5400000">
            <a:off x="7227094" y="4307682"/>
            <a:ext cx="631825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V="1">
            <a:off x="7229475" y="3133725"/>
            <a:ext cx="63023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VCL?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754563"/>
          </a:xfrm>
        </p:spPr>
        <p:txBody>
          <a:bodyPr/>
          <a:lstStyle/>
          <a:p>
            <a:pPr>
              <a:buFont typeface="Arial" pitchFamily="-123" charset="0"/>
              <a:buNone/>
            </a:pPr>
            <a:r>
              <a:rPr lang="en-US" sz="4000" b="1" smtClean="0">
                <a:solidFill>
                  <a:srgbClr val="B80000"/>
                </a:solidFill>
              </a:rPr>
              <a:t>VCL</a:t>
            </a:r>
            <a:r>
              <a:rPr lang="en-US" sz="4000" b="1" smtClean="0"/>
              <a:t> </a:t>
            </a:r>
          </a:p>
          <a:p>
            <a:pPr>
              <a:lnSpc>
                <a:spcPts val="2600"/>
              </a:lnSpc>
              <a:spcBef>
                <a:spcPct val="0"/>
              </a:spcBef>
              <a:spcAft>
                <a:spcPts val="2400"/>
              </a:spcAft>
            </a:pPr>
            <a:r>
              <a:rPr lang="en-US" sz="2800" smtClean="0"/>
              <a:t>Is </a:t>
            </a:r>
            <a:r>
              <a:rPr lang="en-US" sz="2400" smtClean="0"/>
              <a:t>a management, hardware and software </a:t>
            </a:r>
            <a:r>
              <a:rPr lang="en-US" sz="2400" smtClean="0">
                <a:solidFill>
                  <a:srgbClr val="B80000"/>
                </a:solidFill>
              </a:rPr>
              <a:t>system</a:t>
            </a:r>
            <a:r>
              <a:rPr lang="en-US" sz="2400" smtClean="0"/>
              <a:t> that provides for automated re-configuration, reuse, multiuse and leveraging of IT resources for flexible, </a:t>
            </a:r>
            <a:r>
              <a:rPr lang="en-US" sz="2400" u="sng" smtClean="0"/>
              <a:t>on-demand access</a:t>
            </a:r>
            <a:r>
              <a:rPr lang="en-US" sz="2400" smtClean="0"/>
              <a:t>.  </a:t>
            </a:r>
            <a:endParaRPr lang="en-US" sz="2400" b="1" smtClean="0"/>
          </a:p>
          <a:p>
            <a:pPr>
              <a:lnSpc>
                <a:spcPts val="2600"/>
              </a:lnSpc>
              <a:spcBef>
                <a:spcPct val="0"/>
              </a:spcBef>
              <a:spcAft>
                <a:spcPts val="2400"/>
              </a:spcAft>
            </a:pPr>
            <a:r>
              <a:rPr lang="en-US" sz="2400" smtClean="0"/>
              <a:t>Is a software as a service model (SaaS) of </a:t>
            </a:r>
            <a:r>
              <a:rPr lang="en-US" sz="2400" smtClean="0">
                <a:solidFill>
                  <a:srgbClr val="C00000"/>
                </a:solidFill>
              </a:rPr>
              <a:t>cloud computing</a:t>
            </a:r>
            <a:r>
              <a:rPr lang="en-US" sz="2400" smtClean="0"/>
              <a:t>, where computing performed elsewhere delivers a “cloud” of </a:t>
            </a:r>
            <a:r>
              <a:rPr lang="en-US" sz="2400" u="sng" smtClean="0"/>
              <a:t>services to your device</a:t>
            </a:r>
            <a:r>
              <a:rPr lang="en-US" sz="2400" smtClean="0"/>
              <a:t>.</a:t>
            </a:r>
          </a:p>
          <a:p>
            <a:pPr>
              <a:lnSpc>
                <a:spcPts val="2600"/>
              </a:lnSpc>
              <a:spcBef>
                <a:spcPct val="0"/>
              </a:spcBef>
              <a:spcAft>
                <a:spcPts val="2400"/>
              </a:spcAft>
            </a:pPr>
            <a:r>
              <a:rPr lang="en-US" sz="2400" smtClean="0"/>
              <a:t> Is a </a:t>
            </a:r>
            <a:r>
              <a:rPr lang="en-US" sz="2400" smtClean="0">
                <a:solidFill>
                  <a:srgbClr val="B80000"/>
                </a:solidFill>
              </a:rPr>
              <a:t>development initiative </a:t>
            </a:r>
            <a:r>
              <a:rPr lang="en-US" sz="2400" smtClean="0"/>
              <a:t>undertaken to avert crisis; i.e., to resolve </a:t>
            </a:r>
            <a:r>
              <a:rPr lang="en-US" sz="2400" u="sng" smtClean="0"/>
              <a:t>technical</a:t>
            </a:r>
            <a:r>
              <a:rPr lang="en-US" sz="2400" smtClean="0"/>
              <a:t>, </a:t>
            </a:r>
            <a:r>
              <a:rPr lang="en-US" sz="2400" u="sng" smtClean="0"/>
              <a:t>economic</a:t>
            </a:r>
            <a:r>
              <a:rPr lang="en-US" sz="2400" smtClean="0"/>
              <a:t> and </a:t>
            </a:r>
            <a:r>
              <a:rPr lang="en-US" sz="2400" u="sng" smtClean="0"/>
              <a:t>pedagogical</a:t>
            </a:r>
            <a:r>
              <a:rPr lang="en-US" sz="2400" smtClean="0"/>
              <a:t> barriers to effective access and use of computing technology in learning and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Business Case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590800"/>
            <a:ext cx="1120775" cy="33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+mn-ea"/>
                <a:cs typeface="+mn-cs"/>
              </a:rPr>
              <a:t>Technical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4038600"/>
            <a:ext cx="1381125" cy="33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+mn-ea"/>
                <a:cs typeface="+mn-cs"/>
              </a:rPr>
              <a:t>Pedagogical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  <p:cxnSp>
        <p:nvCxnSpPr>
          <p:cNvPr id="20" name="Straight Arrow Connector 19"/>
          <p:cNvCxnSpPr>
            <a:cxnSpLocks noChangeShapeType="1"/>
            <a:stCxn id="11" idx="2"/>
            <a:endCxn id="24" idx="2"/>
          </p:cNvCxnSpPr>
          <p:nvPr/>
        </p:nvCxnSpPr>
        <p:spPr bwMode="auto">
          <a:xfrm flipH="1" flipV="1">
            <a:off x="1600200" y="1917700"/>
            <a:ext cx="711200" cy="1695450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 type="arrow" w="med" len="med"/>
          </a:ln>
        </p:spPr>
      </p:cxnSp>
      <p:grpSp>
        <p:nvGrpSpPr>
          <p:cNvPr id="23557" name="Group 27"/>
          <p:cNvGrpSpPr>
            <a:grpSpLocks/>
          </p:cNvGrpSpPr>
          <p:nvPr/>
        </p:nvGrpSpPr>
        <p:grpSpPr bwMode="auto">
          <a:xfrm>
            <a:off x="1143000" y="1524000"/>
            <a:ext cx="963613" cy="381000"/>
            <a:chOff x="2590800" y="1828800"/>
            <a:chExt cx="963276" cy="381000"/>
          </a:xfrm>
        </p:grpSpPr>
        <p:sp>
          <p:nvSpPr>
            <p:cNvPr id="23618" name="TextBox 15"/>
            <p:cNvSpPr txBox="1">
              <a:spLocks noChangeArrowheads="1"/>
            </p:cNvSpPr>
            <p:nvPr/>
          </p:nvSpPr>
          <p:spPr bwMode="auto">
            <a:xfrm>
              <a:off x="2590800" y="1828800"/>
              <a:ext cx="963276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1"/>
                <a:t>Viability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2590800" y="1828800"/>
              <a:ext cx="914080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/>
            </a:p>
          </p:txBody>
        </p:sp>
      </p:grpSp>
      <p:sp>
        <p:nvSpPr>
          <p:cNvPr id="23558" name="TextBox 32"/>
          <p:cNvSpPr txBox="1">
            <a:spLocks noChangeArrowheads="1"/>
          </p:cNvSpPr>
          <p:nvPr/>
        </p:nvSpPr>
        <p:spPr bwMode="auto">
          <a:xfrm>
            <a:off x="2819400" y="1447800"/>
            <a:ext cx="1443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open source</a:t>
            </a:r>
          </a:p>
        </p:txBody>
      </p:sp>
      <p:sp>
        <p:nvSpPr>
          <p:cNvPr id="23559" name="TextBox 33"/>
          <p:cNvSpPr txBox="1">
            <a:spLocks noChangeArrowheads="1"/>
          </p:cNvSpPr>
          <p:nvPr/>
        </p:nvSpPr>
        <p:spPr bwMode="auto">
          <a:xfrm>
            <a:off x="2819400" y="1828800"/>
            <a:ext cx="163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market growth</a:t>
            </a:r>
          </a:p>
        </p:txBody>
      </p:sp>
      <p:sp>
        <p:nvSpPr>
          <p:cNvPr id="23560" name="TextBox 34"/>
          <p:cNvSpPr txBox="1">
            <a:spLocks noChangeArrowheads="1"/>
          </p:cNvSpPr>
          <p:nvPr/>
        </p:nvSpPr>
        <p:spPr bwMode="auto">
          <a:xfrm>
            <a:off x="2819400" y="2209800"/>
            <a:ext cx="179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service provider</a:t>
            </a:r>
          </a:p>
        </p:txBody>
      </p:sp>
      <p:cxnSp>
        <p:nvCxnSpPr>
          <p:cNvPr id="37" name="Straight Arrow Connector 36"/>
          <p:cNvCxnSpPr>
            <a:stCxn id="24" idx="3"/>
            <a:endCxn id="23558" idx="1"/>
          </p:cNvCxnSpPr>
          <p:nvPr/>
        </p:nvCxnSpPr>
        <p:spPr>
          <a:xfrm flipV="1">
            <a:off x="2070100" y="1631950"/>
            <a:ext cx="749300" cy="825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622300" y="2984500"/>
            <a:ext cx="990600" cy="9906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cxnSp>
        <p:nvCxnSpPr>
          <p:cNvPr id="40" name="Straight Arrow Connector 39"/>
          <p:cNvCxnSpPr>
            <a:stCxn id="24" idx="3"/>
            <a:endCxn id="23560" idx="1"/>
          </p:cNvCxnSpPr>
          <p:nvPr/>
        </p:nvCxnSpPr>
        <p:spPr>
          <a:xfrm>
            <a:off x="2070100" y="1714500"/>
            <a:ext cx="749300" cy="6794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4" idx="3"/>
            <a:endCxn id="23559" idx="1"/>
          </p:cNvCxnSpPr>
          <p:nvPr/>
        </p:nvCxnSpPr>
        <p:spPr>
          <a:xfrm>
            <a:off x="2070100" y="1714500"/>
            <a:ext cx="749300" cy="2984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5" name="TextBox 42"/>
          <p:cNvSpPr txBox="1">
            <a:spLocks noChangeArrowheads="1"/>
          </p:cNvSpPr>
          <p:nvPr/>
        </p:nvSpPr>
        <p:spPr bwMode="auto">
          <a:xfrm>
            <a:off x="6248400" y="26670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support</a:t>
            </a:r>
          </a:p>
        </p:txBody>
      </p:sp>
      <p:grpSp>
        <p:nvGrpSpPr>
          <p:cNvPr id="23566" name="Group 108"/>
          <p:cNvGrpSpPr>
            <a:grpSpLocks/>
          </p:cNvGrpSpPr>
          <p:nvPr/>
        </p:nvGrpSpPr>
        <p:grpSpPr bwMode="auto">
          <a:xfrm>
            <a:off x="4724400" y="1447800"/>
            <a:ext cx="1371600" cy="381000"/>
            <a:chOff x="7162800" y="1219200"/>
            <a:chExt cx="1371600" cy="381000"/>
          </a:xfrm>
        </p:grpSpPr>
        <p:sp>
          <p:nvSpPr>
            <p:cNvPr id="45" name="TextBox 44"/>
            <p:cNvSpPr txBox="1"/>
            <p:nvPr/>
          </p:nvSpPr>
          <p:spPr>
            <a:xfrm>
              <a:off x="7162800" y="1219200"/>
              <a:ext cx="1336675" cy="33655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Arial" charset="0"/>
                  <a:ea typeface="+mn-ea"/>
                  <a:cs typeface="+mn-cs"/>
                </a:rPr>
                <a:t>Apache.Org</a:t>
              </a:r>
              <a:endPara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7162800" y="1219200"/>
              <a:ext cx="1371600" cy="381000"/>
            </a:xfrm>
            <a:prstGeom prst="roundRect">
              <a:avLst/>
            </a:prstGeom>
            <a:noFill/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/>
            </a:p>
          </p:txBody>
        </p:sp>
      </p:grpSp>
      <p:grpSp>
        <p:nvGrpSpPr>
          <p:cNvPr id="23567" name="Group 109"/>
          <p:cNvGrpSpPr>
            <a:grpSpLocks/>
          </p:cNvGrpSpPr>
          <p:nvPr/>
        </p:nvGrpSpPr>
        <p:grpSpPr bwMode="auto">
          <a:xfrm>
            <a:off x="4876800" y="2743200"/>
            <a:ext cx="793750" cy="336550"/>
            <a:chOff x="4648200" y="1600200"/>
            <a:chExt cx="793854" cy="336965"/>
          </a:xfrm>
        </p:grpSpPr>
        <p:sp>
          <p:nvSpPr>
            <p:cNvPr id="47" name="TextBox 46"/>
            <p:cNvSpPr txBox="1"/>
            <p:nvPr/>
          </p:nvSpPr>
          <p:spPr>
            <a:xfrm>
              <a:off x="4648200" y="1600200"/>
              <a:ext cx="793854" cy="3369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Arial" charset="0"/>
                  <a:ea typeface="+mn-ea"/>
                  <a:cs typeface="+mn-cs"/>
                </a:rPr>
                <a:t>MCNC</a:t>
              </a:r>
              <a:endPara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648200" y="1600200"/>
              <a:ext cx="723995" cy="330607"/>
            </a:xfrm>
            <a:prstGeom prst="roundRect">
              <a:avLst/>
            </a:prstGeom>
            <a:noFill/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cxnSp>
        <p:nvCxnSpPr>
          <p:cNvPr id="51" name="Straight Arrow Connector 50"/>
          <p:cNvCxnSpPr>
            <a:stCxn id="23558" idx="3"/>
          </p:cNvCxnSpPr>
          <p:nvPr/>
        </p:nvCxnSpPr>
        <p:spPr>
          <a:xfrm>
            <a:off x="4262438" y="1631950"/>
            <a:ext cx="450850" cy="63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9" name="TextBox 57"/>
          <p:cNvSpPr txBox="1">
            <a:spLocks noChangeArrowheads="1"/>
          </p:cNvSpPr>
          <p:nvPr/>
        </p:nvSpPr>
        <p:spPr bwMode="auto">
          <a:xfrm>
            <a:off x="6223000" y="222250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products</a:t>
            </a:r>
          </a:p>
        </p:txBody>
      </p:sp>
      <p:sp>
        <p:nvSpPr>
          <p:cNvPr id="23570" name="TextBox 58"/>
          <p:cNvSpPr txBox="1">
            <a:spLocks noChangeArrowheads="1"/>
          </p:cNvSpPr>
          <p:nvPr/>
        </p:nvSpPr>
        <p:spPr bwMode="auto">
          <a:xfrm>
            <a:off x="6172200" y="1841500"/>
            <a:ext cx="134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development</a:t>
            </a:r>
          </a:p>
        </p:txBody>
      </p:sp>
      <p:sp>
        <p:nvSpPr>
          <p:cNvPr id="23571" name="TextBox 59"/>
          <p:cNvSpPr txBox="1">
            <a:spLocks noChangeArrowheads="1"/>
          </p:cNvSpPr>
          <p:nvPr/>
        </p:nvSpPr>
        <p:spPr bwMode="auto">
          <a:xfrm>
            <a:off x="2971800" y="3657600"/>
            <a:ext cx="153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Infrastructure</a:t>
            </a:r>
          </a:p>
        </p:txBody>
      </p:sp>
      <p:cxnSp>
        <p:nvCxnSpPr>
          <p:cNvPr id="73" name="Elbow Connector 72"/>
          <p:cNvCxnSpPr>
            <a:cxnSpLocks noChangeShapeType="1"/>
            <a:stCxn id="23559" idx="3"/>
            <a:endCxn id="23570" idx="1"/>
          </p:cNvCxnSpPr>
          <p:nvPr/>
        </p:nvCxnSpPr>
        <p:spPr bwMode="auto">
          <a:xfrm flipV="1">
            <a:off x="4451350" y="2009775"/>
            <a:ext cx="1720850" cy="31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82" name="Elbow Connector 81"/>
          <p:cNvCxnSpPr>
            <a:cxnSpLocks noChangeShapeType="1"/>
            <a:stCxn id="23559" idx="3"/>
            <a:endCxn id="23569" idx="1"/>
          </p:cNvCxnSpPr>
          <p:nvPr/>
        </p:nvCxnSpPr>
        <p:spPr bwMode="auto">
          <a:xfrm>
            <a:off x="4451350" y="2012950"/>
            <a:ext cx="1771650" cy="37782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01" name="Elbow Connector 100"/>
          <p:cNvCxnSpPr>
            <a:cxnSpLocks noChangeShapeType="1"/>
            <a:stCxn id="23559" idx="3"/>
            <a:endCxn id="23565" idx="1"/>
          </p:cNvCxnSpPr>
          <p:nvPr/>
        </p:nvCxnSpPr>
        <p:spPr bwMode="auto">
          <a:xfrm>
            <a:off x="4451350" y="2012950"/>
            <a:ext cx="1797050" cy="82232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arrow" w="med" len="med"/>
          </a:ln>
        </p:spPr>
      </p:cxnSp>
      <p:grpSp>
        <p:nvGrpSpPr>
          <p:cNvPr id="23575" name="Group 110"/>
          <p:cNvGrpSpPr>
            <a:grpSpLocks/>
          </p:cNvGrpSpPr>
          <p:nvPr/>
        </p:nvGrpSpPr>
        <p:grpSpPr bwMode="auto">
          <a:xfrm>
            <a:off x="7772400" y="2209800"/>
            <a:ext cx="749300" cy="336550"/>
            <a:chOff x="4648200" y="1600200"/>
            <a:chExt cx="748972" cy="336965"/>
          </a:xfrm>
        </p:grpSpPr>
        <p:sp>
          <p:nvSpPr>
            <p:cNvPr id="112" name="TextBox 111"/>
            <p:cNvSpPr txBox="1"/>
            <p:nvPr/>
          </p:nvSpPr>
          <p:spPr>
            <a:xfrm>
              <a:off x="4648200" y="1600200"/>
              <a:ext cx="748972" cy="3369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Arial" charset="0"/>
                  <a:ea typeface="+mn-ea"/>
                  <a:cs typeface="+mn-cs"/>
                </a:rPr>
                <a:t>xxxxx</a:t>
              </a:r>
              <a:endPara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4648200" y="1600200"/>
              <a:ext cx="723583" cy="330607"/>
            </a:xfrm>
            <a:prstGeom prst="roundRect">
              <a:avLst/>
            </a:prstGeom>
            <a:noFill/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3576" name="Group 70"/>
          <p:cNvGrpSpPr>
            <a:grpSpLocks/>
          </p:cNvGrpSpPr>
          <p:nvPr/>
        </p:nvGrpSpPr>
        <p:grpSpPr bwMode="auto">
          <a:xfrm>
            <a:off x="7848600" y="2667000"/>
            <a:ext cx="557213" cy="336550"/>
            <a:chOff x="6934200" y="2298700"/>
            <a:chExt cx="556615" cy="336965"/>
          </a:xfrm>
        </p:grpSpPr>
        <p:sp>
          <p:nvSpPr>
            <p:cNvPr id="115" name="TextBox 114"/>
            <p:cNvSpPr txBox="1"/>
            <p:nvPr/>
          </p:nvSpPr>
          <p:spPr>
            <a:xfrm>
              <a:off x="6934200" y="2298700"/>
              <a:ext cx="556615" cy="3369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Arial" charset="0"/>
                  <a:ea typeface="+mn-ea"/>
                  <a:cs typeface="+mn-cs"/>
                </a:rPr>
                <a:t>IBM</a:t>
              </a:r>
              <a:endPara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934200" y="2298700"/>
              <a:ext cx="532828" cy="330607"/>
            </a:xfrm>
            <a:prstGeom prst="roundRect">
              <a:avLst/>
            </a:prstGeom>
            <a:noFill/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cxnSp>
        <p:nvCxnSpPr>
          <p:cNvPr id="118" name="Straight Arrow Connector 117"/>
          <p:cNvCxnSpPr>
            <a:stCxn id="23569" idx="3"/>
          </p:cNvCxnSpPr>
          <p:nvPr/>
        </p:nvCxnSpPr>
        <p:spPr>
          <a:xfrm flipV="1">
            <a:off x="7186613" y="2373313"/>
            <a:ext cx="577850" cy="174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3565" idx="3"/>
          </p:cNvCxnSpPr>
          <p:nvPr/>
        </p:nvCxnSpPr>
        <p:spPr>
          <a:xfrm flipV="1">
            <a:off x="7110413" y="2830513"/>
            <a:ext cx="731837" cy="47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9" name="TextBox 132"/>
          <p:cNvSpPr txBox="1">
            <a:spLocks noChangeArrowheads="1"/>
          </p:cNvSpPr>
          <p:nvPr/>
        </p:nvSpPr>
        <p:spPr bwMode="auto">
          <a:xfrm>
            <a:off x="622300" y="3175000"/>
            <a:ext cx="996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VCL</a:t>
            </a:r>
          </a:p>
        </p:txBody>
      </p:sp>
      <p:sp>
        <p:nvSpPr>
          <p:cNvPr id="23580" name="TextBox 133"/>
          <p:cNvSpPr txBox="1">
            <a:spLocks noChangeArrowheads="1"/>
          </p:cNvSpPr>
          <p:nvPr/>
        </p:nvSpPr>
        <p:spPr bwMode="auto">
          <a:xfrm>
            <a:off x="2895600" y="5486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analytics</a:t>
            </a:r>
          </a:p>
        </p:txBody>
      </p:sp>
      <p:sp>
        <p:nvSpPr>
          <p:cNvPr id="23581" name="TextBox 134"/>
          <p:cNvSpPr txBox="1">
            <a:spLocks noChangeArrowheads="1"/>
          </p:cNvSpPr>
          <p:nvPr/>
        </p:nvSpPr>
        <p:spPr bwMode="auto">
          <a:xfrm>
            <a:off x="4267200" y="45720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people</a:t>
            </a:r>
          </a:p>
        </p:txBody>
      </p:sp>
      <p:sp>
        <p:nvSpPr>
          <p:cNvPr id="23582" name="TextBox 135"/>
          <p:cNvSpPr txBox="1">
            <a:spLocks noChangeArrowheads="1"/>
          </p:cNvSpPr>
          <p:nvPr/>
        </p:nvSpPr>
        <p:spPr bwMode="auto">
          <a:xfrm>
            <a:off x="5257800" y="4038600"/>
            <a:ext cx="76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green</a:t>
            </a:r>
          </a:p>
        </p:txBody>
      </p:sp>
      <p:sp>
        <p:nvSpPr>
          <p:cNvPr id="23583" name="TextBox 136"/>
          <p:cNvSpPr txBox="1">
            <a:spLocks noChangeArrowheads="1"/>
          </p:cNvSpPr>
          <p:nvPr/>
        </p:nvSpPr>
        <p:spPr bwMode="auto">
          <a:xfrm>
            <a:off x="5257800" y="3657600"/>
            <a:ext cx="102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scalable</a:t>
            </a:r>
          </a:p>
        </p:txBody>
      </p:sp>
      <p:sp>
        <p:nvSpPr>
          <p:cNvPr id="23584" name="TextBox 138"/>
          <p:cNvSpPr txBox="1">
            <a:spLocks noChangeArrowheads="1"/>
          </p:cNvSpPr>
          <p:nvPr/>
        </p:nvSpPr>
        <p:spPr bwMode="auto">
          <a:xfrm>
            <a:off x="5257800" y="32766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agile</a:t>
            </a:r>
          </a:p>
        </p:txBody>
      </p:sp>
      <p:grpSp>
        <p:nvGrpSpPr>
          <p:cNvPr id="23585" name="Group 327"/>
          <p:cNvGrpSpPr>
            <a:grpSpLocks/>
          </p:cNvGrpSpPr>
          <p:nvPr/>
        </p:nvGrpSpPr>
        <p:grpSpPr bwMode="auto">
          <a:xfrm>
            <a:off x="1371600" y="4648200"/>
            <a:ext cx="1371600" cy="381000"/>
            <a:chOff x="2971800" y="3276600"/>
            <a:chExt cx="1371600" cy="381000"/>
          </a:xfrm>
        </p:grpSpPr>
        <p:sp>
          <p:nvSpPr>
            <p:cNvPr id="27" name="Rounded Rectangle 26"/>
            <p:cNvSpPr/>
            <p:nvPr/>
          </p:nvSpPr>
          <p:spPr>
            <a:xfrm>
              <a:off x="2971800" y="3276600"/>
              <a:ext cx="1371600" cy="38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46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srgbClr val="002060"/>
                </a:solidFill>
              </a:endParaRPr>
            </a:p>
          </p:txBody>
        </p:sp>
        <p:sp>
          <p:nvSpPr>
            <p:cNvPr id="23609" name="TextBox 13"/>
            <p:cNvSpPr txBox="1">
              <a:spLocks noChangeArrowheads="1"/>
            </p:cNvSpPr>
            <p:nvPr/>
          </p:nvSpPr>
          <p:spPr bwMode="auto">
            <a:xfrm>
              <a:off x="2971800" y="3276600"/>
              <a:ext cx="13716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>
                  <a:solidFill>
                    <a:srgbClr val="0046D2"/>
                  </a:solidFill>
                </a:rPr>
                <a:t>C/U_Service</a:t>
              </a:r>
            </a:p>
          </p:txBody>
        </p:sp>
      </p:grpSp>
      <p:cxnSp>
        <p:nvCxnSpPr>
          <p:cNvPr id="207" name="Straight Arrow Connector 206"/>
          <p:cNvCxnSpPr>
            <a:stCxn id="23571" idx="3"/>
            <a:endCxn id="23584" idx="1"/>
          </p:cNvCxnSpPr>
          <p:nvPr/>
        </p:nvCxnSpPr>
        <p:spPr>
          <a:xfrm flipV="1">
            <a:off x="4502150" y="3460750"/>
            <a:ext cx="7556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>
            <a:stCxn id="23571" idx="3"/>
            <a:endCxn id="23583" idx="1"/>
          </p:cNvCxnSpPr>
          <p:nvPr/>
        </p:nvCxnSpPr>
        <p:spPr>
          <a:xfrm>
            <a:off x="4502150" y="3841750"/>
            <a:ext cx="755650" cy="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stCxn id="23571" idx="3"/>
            <a:endCxn id="23582" idx="1"/>
          </p:cNvCxnSpPr>
          <p:nvPr/>
        </p:nvCxnSpPr>
        <p:spPr>
          <a:xfrm>
            <a:off x="4502150" y="3841750"/>
            <a:ext cx="7556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cxnSpLocks noChangeShapeType="1"/>
            <a:stCxn id="11" idx="2"/>
            <a:endCxn id="23609" idx="0"/>
          </p:cNvCxnSpPr>
          <p:nvPr/>
        </p:nvCxnSpPr>
        <p:spPr bwMode="auto">
          <a:xfrm flipH="1">
            <a:off x="2057400" y="3613150"/>
            <a:ext cx="254000" cy="1035050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 type="arrow" w="med" len="med"/>
          </a:ln>
        </p:spPr>
      </p:cxnSp>
      <p:sp>
        <p:nvSpPr>
          <p:cNvPr id="23590" name="TextBox 228"/>
          <p:cNvSpPr txBox="1">
            <a:spLocks noChangeArrowheads="1"/>
          </p:cNvSpPr>
          <p:nvPr/>
        </p:nvSpPr>
        <p:spPr bwMode="auto">
          <a:xfrm>
            <a:off x="6248400" y="49530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usability</a:t>
            </a:r>
          </a:p>
        </p:txBody>
      </p:sp>
      <p:sp>
        <p:nvSpPr>
          <p:cNvPr id="23591" name="TextBox 229"/>
          <p:cNvSpPr txBox="1">
            <a:spLocks noChangeArrowheads="1"/>
          </p:cNvSpPr>
          <p:nvPr/>
        </p:nvSpPr>
        <p:spPr bwMode="auto">
          <a:xfrm>
            <a:off x="6248400" y="4572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customization</a:t>
            </a:r>
          </a:p>
        </p:txBody>
      </p:sp>
      <p:sp>
        <p:nvSpPr>
          <p:cNvPr id="23592" name="TextBox 230"/>
          <p:cNvSpPr txBox="1">
            <a:spLocks noChangeArrowheads="1"/>
          </p:cNvSpPr>
          <p:nvPr/>
        </p:nvSpPr>
        <p:spPr bwMode="auto">
          <a:xfrm>
            <a:off x="6324600" y="4191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systems</a:t>
            </a:r>
          </a:p>
        </p:txBody>
      </p:sp>
      <p:cxnSp>
        <p:nvCxnSpPr>
          <p:cNvPr id="232" name="Straight Arrow Connector 231"/>
          <p:cNvCxnSpPr>
            <a:stCxn id="23581" idx="3"/>
            <a:endCxn id="23592" idx="1"/>
          </p:cNvCxnSpPr>
          <p:nvPr/>
        </p:nvCxnSpPr>
        <p:spPr>
          <a:xfrm flipV="1">
            <a:off x="5137150" y="4375150"/>
            <a:ext cx="11874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>
            <a:stCxn id="23581" idx="3"/>
            <a:endCxn id="23591" idx="1"/>
          </p:cNvCxnSpPr>
          <p:nvPr/>
        </p:nvCxnSpPr>
        <p:spPr>
          <a:xfrm>
            <a:off x="5137150" y="4756150"/>
            <a:ext cx="1111250" cy="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23581" idx="3"/>
            <a:endCxn id="23590" idx="1"/>
          </p:cNvCxnSpPr>
          <p:nvPr/>
        </p:nvCxnSpPr>
        <p:spPr>
          <a:xfrm>
            <a:off x="5137150" y="4756150"/>
            <a:ext cx="11112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96" name="TextBox 297"/>
          <p:cNvSpPr txBox="1">
            <a:spLocks noChangeArrowheads="1"/>
          </p:cNvSpPr>
          <p:nvPr/>
        </p:nvSpPr>
        <p:spPr bwMode="auto">
          <a:xfrm>
            <a:off x="4724400" y="58674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attribution</a:t>
            </a:r>
          </a:p>
        </p:txBody>
      </p:sp>
      <p:sp>
        <p:nvSpPr>
          <p:cNvPr id="23597" name="TextBox 298"/>
          <p:cNvSpPr txBox="1">
            <a:spLocks noChangeArrowheads="1"/>
          </p:cNvSpPr>
          <p:nvPr/>
        </p:nvSpPr>
        <p:spPr bwMode="auto">
          <a:xfrm>
            <a:off x="4724400" y="54864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provisioning</a:t>
            </a:r>
          </a:p>
        </p:txBody>
      </p:sp>
      <p:sp>
        <p:nvSpPr>
          <p:cNvPr id="23598" name="TextBox 299"/>
          <p:cNvSpPr txBox="1">
            <a:spLocks noChangeArrowheads="1"/>
          </p:cNvSpPr>
          <p:nvPr/>
        </p:nvSpPr>
        <p:spPr bwMode="auto">
          <a:xfrm>
            <a:off x="4724400" y="51054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46D2"/>
                </a:solidFill>
              </a:rPr>
              <a:t>licensing</a:t>
            </a:r>
          </a:p>
        </p:txBody>
      </p:sp>
      <p:cxnSp>
        <p:nvCxnSpPr>
          <p:cNvPr id="301" name="Straight Arrow Connector 300"/>
          <p:cNvCxnSpPr>
            <a:stCxn id="23580" idx="3"/>
            <a:endCxn id="23598" idx="1"/>
          </p:cNvCxnSpPr>
          <p:nvPr/>
        </p:nvCxnSpPr>
        <p:spPr>
          <a:xfrm flipV="1">
            <a:off x="3968750" y="5289550"/>
            <a:ext cx="7556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>
            <a:stCxn id="23580" idx="3"/>
            <a:endCxn id="23597" idx="1"/>
          </p:cNvCxnSpPr>
          <p:nvPr/>
        </p:nvCxnSpPr>
        <p:spPr>
          <a:xfrm>
            <a:off x="3968750" y="5670550"/>
            <a:ext cx="755650" cy="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>
            <a:stCxn id="23580" idx="3"/>
            <a:endCxn id="23596" idx="1"/>
          </p:cNvCxnSpPr>
          <p:nvPr/>
        </p:nvCxnSpPr>
        <p:spPr>
          <a:xfrm>
            <a:off x="3968750" y="5670550"/>
            <a:ext cx="755650" cy="3810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3276600"/>
            <a:ext cx="1268413" cy="336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Economics</a:t>
            </a:r>
            <a:endParaRPr lang="en-US" sz="1600" b="1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cxnSp>
        <p:nvCxnSpPr>
          <p:cNvPr id="103" name="Elbow Connector 102"/>
          <p:cNvCxnSpPr>
            <a:stCxn id="23570" idx="3"/>
          </p:cNvCxnSpPr>
          <p:nvPr/>
        </p:nvCxnSpPr>
        <p:spPr>
          <a:xfrm flipH="1" flipV="1">
            <a:off x="6073775" y="1636713"/>
            <a:ext cx="1446213" cy="373062"/>
          </a:xfrm>
          <a:prstGeom prst="bentConnector3">
            <a:avLst>
              <a:gd name="adj1" fmla="val -28087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cxnSpLocks noChangeShapeType="1"/>
            <a:stCxn id="23560" idx="3"/>
            <a:endCxn id="48" idx="0"/>
          </p:cNvCxnSpPr>
          <p:nvPr/>
        </p:nvCxnSpPr>
        <p:spPr bwMode="auto">
          <a:xfrm>
            <a:off x="4616450" y="2393950"/>
            <a:ext cx="622300" cy="34925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31" name="Straight Arrow Connector 130"/>
          <p:cNvCxnSpPr>
            <a:stCxn id="23609" idx="3"/>
            <a:endCxn id="23571" idx="2"/>
          </p:cNvCxnSpPr>
          <p:nvPr/>
        </p:nvCxnSpPr>
        <p:spPr>
          <a:xfrm flipV="1">
            <a:off x="2743200" y="4024313"/>
            <a:ext cx="993775" cy="792162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23609" idx="3"/>
            <a:endCxn id="23581" idx="1"/>
          </p:cNvCxnSpPr>
          <p:nvPr/>
        </p:nvCxnSpPr>
        <p:spPr>
          <a:xfrm flipV="1">
            <a:off x="2743200" y="4756150"/>
            <a:ext cx="1524000" cy="60325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27" idx="3"/>
            <a:endCxn id="23580" idx="0"/>
          </p:cNvCxnSpPr>
          <p:nvPr/>
        </p:nvCxnSpPr>
        <p:spPr>
          <a:xfrm>
            <a:off x="2755900" y="4838700"/>
            <a:ext cx="676275" cy="647700"/>
          </a:xfrm>
          <a:prstGeom prst="straightConnector1">
            <a:avLst/>
          </a:prstGeom>
          <a:ln w="19050">
            <a:solidFill>
              <a:srgbClr val="0046D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Service Paradigm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143000" y="1143000"/>
          <a:ext cx="6477000" cy="5167313"/>
        </p:xfrm>
        <a:graphic>
          <a:graphicData uri="http://schemas.openxmlformats.org/presentationml/2006/ole">
            <p:oleObj spid="_x0000_s2050" name="Acrobat Document" r:id="rId3" imgW="6171429" imgH="4923810" progId="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1295400" y="1157288"/>
            <a:ext cx="38862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250825" y="4546600"/>
            <a:ext cx="3200400" cy="5191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ea typeface="+mn-ea"/>
                <a:cs typeface="+mn-cs"/>
              </a:rPr>
              <a:t>Services Technology</a:t>
            </a:r>
            <a:endParaRPr lang="en-US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4549775"/>
            <a:ext cx="3429000" cy="9461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ea typeface="+mn-ea"/>
                <a:cs typeface="+mn-cs"/>
              </a:rPr>
              <a:t>Consumer Technology</a:t>
            </a:r>
            <a:endParaRPr lang="en-US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4538663"/>
            <a:ext cx="1752600" cy="519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ea typeface="+mn-ea"/>
                <a:cs typeface="+mn-cs"/>
              </a:rPr>
              <a:t>Network</a:t>
            </a:r>
            <a:endParaRPr lang="en-US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1143000"/>
            <a:ext cx="3200400" cy="51816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5486400" y="1143000"/>
            <a:ext cx="3429000" cy="51816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2059" name="TextBox 11"/>
          <p:cNvSpPr txBox="1">
            <a:spLocks noChangeArrowheads="1"/>
          </p:cNvSpPr>
          <p:nvPr/>
        </p:nvSpPr>
        <p:spPr bwMode="auto">
          <a:xfrm>
            <a:off x="228600" y="1143000"/>
            <a:ext cx="14255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 Black" pitchFamily="-123" charset="0"/>
              </a:rPr>
              <a:t>VCL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914400" y="2632075"/>
            <a:ext cx="7772400" cy="16351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srgbClr val="0000C4"/>
              </a:solidFill>
            </a:endParaRPr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400" dirty="0" smtClean="0">
                <a:ea typeface="+mj-ea"/>
                <a:cs typeface="+mj-cs"/>
              </a:rPr>
              <a:t>Service Environment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2133600" y="1600200"/>
            <a:ext cx="4791075" cy="3829050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flipV="1">
            <a:off x="2857500" y="2628900"/>
            <a:ext cx="3343275" cy="1657350"/>
          </a:xfrm>
          <a:custGeom>
            <a:avLst/>
            <a:gdLst>
              <a:gd name="G0" fmla="+- 6728 0 0"/>
              <a:gd name="G1" fmla="+- 21600 0 6728"/>
              <a:gd name="G2" fmla="*/ 6728 1 2"/>
              <a:gd name="G3" fmla="+- 21600 0 G2"/>
              <a:gd name="G4" fmla="+/ 6728 21600 2"/>
              <a:gd name="G5" fmla="+/ G1 0 2"/>
              <a:gd name="G6" fmla="*/ 21600 21600 6728"/>
              <a:gd name="G7" fmla="*/ G6 1 2"/>
              <a:gd name="G8" fmla="+- 21600 0 G7"/>
              <a:gd name="G9" fmla="*/ 21600 1 2"/>
              <a:gd name="G10" fmla="+- 6728 0 G9"/>
              <a:gd name="G11" fmla="?: G10 G8 0"/>
              <a:gd name="G12" fmla="?: G10 G7 21600"/>
              <a:gd name="T0" fmla="*/ 18236 w 21600"/>
              <a:gd name="T1" fmla="*/ 10800 h 21600"/>
              <a:gd name="T2" fmla="*/ 10800 w 21600"/>
              <a:gd name="T3" fmla="*/ 21600 h 21600"/>
              <a:gd name="T4" fmla="*/ 3364 w 21600"/>
              <a:gd name="T5" fmla="*/ 10800 h 21600"/>
              <a:gd name="T6" fmla="*/ 10800 w 21600"/>
              <a:gd name="T7" fmla="*/ 0 h 21600"/>
              <a:gd name="T8" fmla="*/ 5164 w 21600"/>
              <a:gd name="T9" fmla="*/ 5164 h 21600"/>
              <a:gd name="T10" fmla="*/ 16436 w 21600"/>
              <a:gd name="T11" fmla="*/ 16436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728" y="21600"/>
                </a:lnTo>
                <a:lnTo>
                  <a:pt x="14872" y="21600"/>
                </a:lnTo>
                <a:lnTo>
                  <a:pt x="21600" y="0"/>
                </a:lnTo>
                <a:close/>
              </a:path>
            </a:pathLst>
          </a:custGeom>
          <a:noFill/>
          <a:ln w="57150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124200" y="3848100"/>
            <a:ext cx="2790825" cy="0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 dirty="0">
              <a:solidFill>
                <a:schemeClr val="bg2">
                  <a:lumMod val="10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3429000" y="3429000"/>
            <a:ext cx="2219325" cy="9525"/>
          </a:xfrm>
          <a:prstGeom prst="line">
            <a:avLst/>
          </a:prstGeom>
          <a:noFill/>
          <a:ln w="9525">
            <a:solidFill>
              <a:schemeClr val="bg2">
                <a:lumMod val="1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 dirty="0">
              <a:solidFill>
                <a:schemeClr val="bg2">
                  <a:lumMod val="10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619500" y="3057525"/>
            <a:ext cx="1819275" cy="0"/>
          </a:xfrm>
          <a:prstGeom prst="line">
            <a:avLst/>
          </a:prstGeom>
          <a:noFill/>
          <a:ln w="9525">
            <a:solidFill>
              <a:schemeClr val="bg2">
                <a:lumMod val="1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 dirty="0">
              <a:solidFill>
                <a:schemeClr val="bg2">
                  <a:lumMod val="10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48000" y="4724400"/>
            <a:ext cx="3324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+mn-ea"/>
                <a:cs typeface="+mn-cs"/>
              </a:rPr>
              <a:t>Consumer/Personal Computing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886200" y="1828800"/>
            <a:ext cx="1354138" cy="5175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+mn-ea"/>
                <a:cs typeface="+mn-cs"/>
              </a:rPr>
              <a:t>Super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+mn-ea"/>
                <a:cs typeface="+mn-cs"/>
              </a:rPr>
              <a:t>Computing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143000" y="3124200"/>
            <a:ext cx="1981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Arial" pitchFamily="34" charset="0"/>
              </a:rPr>
              <a:t>Categories of  Delivered Services</a:t>
            </a:r>
            <a:endParaRPr lang="en-US" sz="1600" b="1" i="1" dirty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257800" y="1676400"/>
            <a:ext cx="3505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Grand challenge class problems </a:t>
            </a: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often </a:t>
            </a:r>
            <a:endParaRPr lang="en-US" sz="1600" b="1" i="1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require </a:t>
            </a: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true </a:t>
            </a: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supercomputing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7086600" y="4800600"/>
            <a:ext cx="15779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Complementary </a:t>
            </a:r>
          </a:p>
          <a:p>
            <a:pPr eaLnBrk="0" hangingPunct="0">
              <a:defRPr/>
            </a:pPr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+mn-ea"/>
                <a:cs typeface="+mn-cs"/>
              </a:rPr>
              <a:t>           Services</a:t>
            </a:r>
          </a:p>
        </p:txBody>
      </p:sp>
      <p:grpSp>
        <p:nvGrpSpPr>
          <p:cNvPr id="25613" name="Group 17"/>
          <p:cNvGrpSpPr>
            <a:grpSpLocks/>
          </p:cNvGrpSpPr>
          <p:nvPr/>
        </p:nvGrpSpPr>
        <p:grpSpPr bwMode="auto">
          <a:xfrm>
            <a:off x="3603625" y="2667000"/>
            <a:ext cx="1958975" cy="1587500"/>
            <a:chOff x="2270" y="1536"/>
            <a:chExt cx="1234" cy="1000"/>
          </a:xfrm>
        </p:grpSpPr>
        <p:sp>
          <p:nvSpPr>
            <p:cNvPr id="10266" name="Text Box 18"/>
            <p:cNvSpPr txBox="1">
              <a:spLocks noChangeArrowheads="1"/>
            </p:cNvSpPr>
            <p:nvPr/>
          </p:nvSpPr>
          <p:spPr bwMode="auto">
            <a:xfrm>
              <a:off x="2270" y="2286"/>
              <a:ext cx="123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Commodity</a:t>
              </a:r>
            </a:p>
          </p:txBody>
        </p:sp>
        <p:sp>
          <p:nvSpPr>
            <p:cNvPr id="10267" name="Text Box 19"/>
            <p:cNvSpPr txBox="1">
              <a:spLocks noChangeArrowheads="1"/>
            </p:cNvSpPr>
            <p:nvPr/>
          </p:nvSpPr>
          <p:spPr bwMode="auto">
            <a:xfrm>
              <a:off x="2304" y="2016"/>
              <a:ext cx="11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Professional</a:t>
              </a:r>
            </a:p>
          </p:txBody>
        </p:sp>
        <p:sp>
          <p:nvSpPr>
            <p:cNvPr id="10268" name="Text Box 20"/>
            <p:cNvSpPr txBox="1">
              <a:spLocks noChangeArrowheads="1"/>
            </p:cNvSpPr>
            <p:nvPr/>
          </p:nvSpPr>
          <p:spPr bwMode="auto">
            <a:xfrm>
              <a:off x="2288" y="1764"/>
              <a:ext cx="12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Business</a:t>
              </a:r>
            </a:p>
          </p:txBody>
        </p:sp>
        <p:sp>
          <p:nvSpPr>
            <p:cNvPr id="10269" name="Text Box 21"/>
            <p:cNvSpPr txBox="1">
              <a:spLocks noChangeArrowheads="1"/>
            </p:cNvSpPr>
            <p:nvPr/>
          </p:nvSpPr>
          <p:spPr bwMode="auto">
            <a:xfrm>
              <a:off x="2352" y="1536"/>
              <a:ext cx="101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Research </a:t>
              </a: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990600" y="6019800"/>
            <a:ext cx="7010400" cy="1588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5" name="TextBox 35"/>
          <p:cNvSpPr txBox="1">
            <a:spLocks noChangeArrowheads="1"/>
          </p:cNvSpPr>
          <p:nvPr/>
        </p:nvSpPr>
        <p:spPr bwMode="auto">
          <a:xfrm>
            <a:off x="6858000" y="2971800"/>
            <a:ext cx="1708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5400" b="1">
                <a:solidFill>
                  <a:srgbClr val="C00000"/>
                </a:solidFill>
                <a:latin typeface="Arial Black" pitchFamily="-123" charset="0"/>
              </a:rPr>
              <a:t>VCL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62400" y="5867400"/>
            <a:ext cx="1071563" cy="304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Scale of Use</a:t>
            </a:r>
          </a:p>
        </p:txBody>
      </p:sp>
      <p:sp>
        <p:nvSpPr>
          <p:cNvPr id="47" name="Down Arrow 46"/>
          <p:cNvSpPr/>
          <p:nvPr/>
        </p:nvSpPr>
        <p:spPr>
          <a:xfrm>
            <a:off x="7467600" y="4038600"/>
            <a:ext cx="228600" cy="609600"/>
          </a:xfrm>
          <a:prstGeom prst="downArrow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49" name="Down Arrow 48"/>
          <p:cNvSpPr/>
          <p:nvPr/>
        </p:nvSpPr>
        <p:spPr>
          <a:xfrm flipV="1">
            <a:off x="7162800" y="2286000"/>
            <a:ext cx="228600" cy="609600"/>
          </a:xfrm>
          <a:prstGeom prst="downArrow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 flipH="1" flipV="1">
            <a:off x="-1142999" y="3733800"/>
            <a:ext cx="4114800" cy="3175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1000" y="4953000"/>
            <a:ext cx="1423988" cy="5175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Complexity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      and Unit Cost</a:t>
            </a:r>
          </a:p>
        </p:txBody>
      </p:sp>
      <p:sp>
        <p:nvSpPr>
          <p:cNvPr id="27" name="Down Arrow 26"/>
          <p:cNvSpPr/>
          <p:nvPr/>
        </p:nvSpPr>
        <p:spPr>
          <a:xfrm rot="16200000" flipV="1">
            <a:off x="6272212" y="3162301"/>
            <a:ext cx="257175" cy="609600"/>
          </a:xfrm>
          <a:prstGeom prst="downArrow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Block Arc 30"/>
          <p:cNvSpPr/>
          <p:nvPr/>
        </p:nvSpPr>
        <p:spPr>
          <a:xfrm rot="9010926">
            <a:off x="2181225" y="1822450"/>
            <a:ext cx="4365625" cy="4416425"/>
          </a:xfrm>
          <a:prstGeom prst="blockArc">
            <a:avLst>
              <a:gd name="adj1" fmla="val 2062382"/>
              <a:gd name="adj2" fmla="val 9550924"/>
              <a:gd name="adj3" fmla="val 16898"/>
            </a:avLst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4" name="Block Arc 23"/>
          <p:cNvSpPr/>
          <p:nvPr/>
        </p:nvSpPr>
        <p:spPr>
          <a:xfrm rot="7034205">
            <a:off x="2305051" y="1725612"/>
            <a:ext cx="4610100" cy="4568825"/>
          </a:xfrm>
          <a:prstGeom prst="blockArc">
            <a:avLst>
              <a:gd name="adj1" fmla="val 11796718"/>
              <a:gd name="adj2" fmla="val 17695389"/>
              <a:gd name="adj3" fmla="val 23181"/>
            </a:avLst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Underlying Architecture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905000" y="274638"/>
            <a:ext cx="67818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endParaRPr lang="en-US" sz="3600" b="1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52800" y="3124200"/>
            <a:ext cx="19812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Oval 5"/>
          <p:cNvSpPr/>
          <p:nvPr/>
        </p:nvSpPr>
        <p:spPr>
          <a:xfrm>
            <a:off x="3111500" y="2924175"/>
            <a:ext cx="2438400" cy="2244725"/>
          </a:xfrm>
          <a:prstGeom prst="ellipse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Block Arc 6"/>
          <p:cNvSpPr/>
          <p:nvPr/>
        </p:nvSpPr>
        <p:spPr>
          <a:xfrm>
            <a:off x="2438400" y="2209800"/>
            <a:ext cx="3810000" cy="3657600"/>
          </a:xfrm>
          <a:prstGeom prst="blockArc">
            <a:avLst>
              <a:gd name="adj1" fmla="val 3341899"/>
              <a:gd name="adj2" fmla="val 10463978"/>
              <a:gd name="adj3" fmla="val 13288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7656" name="TextBox 12"/>
          <p:cNvSpPr txBox="1">
            <a:spLocks noChangeArrowheads="1"/>
          </p:cNvSpPr>
          <p:nvPr/>
        </p:nvSpPr>
        <p:spPr bwMode="auto">
          <a:xfrm rot="-441600">
            <a:off x="3365500" y="2138363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" pitchFamily="-123" charset="0"/>
              </a:rPr>
              <a:t>Service Broker 1</a:t>
            </a:r>
          </a:p>
        </p:txBody>
      </p:sp>
      <p:sp>
        <p:nvSpPr>
          <p:cNvPr id="27657" name="TextBox 13"/>
          <p:cNvSpPr txBox="1">
            <a:spLocks noChangeArrowheads="1"/>
          </p:cNvSpPr>
          <p:nvPr/>
        </p:nvSpPr>
        <p:spPr bwMode="auto">
          <a:xfrm rot="1017712">
            <a:off x="3059113" y="5305425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" pitchFamily="-123" charset="0"/>
              </a:rPr>
              <a:t>Service Broker 3</a:t>
            </a:r>
          </a:p>
        </p:txBody>
      </p:sp>
      <p:sp>
        <p:nvSpPr>
          <p:cNvPr id="27658" name="TextBox 14"/>
          <p:cNvSpPr txBox="1">
            <a:spLocks noChangeArrowheads="1"/>
          </p:cNvSpPr>
          <p:nvPr/>
        </p:nvSpPr>
        <p:spPr bwMode="auto">
          <a:xfrm rot="5400000">
            <a:off x="5487988" y="3792538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" pitchFamily="-123" charset="0"/>
              </a:rPr>
              <a:t>Service Broker 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286000" y="4495800"/>
            <a:ext cx="1600200" cy="137160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0" name="TextBox 18"/>
          <p:cNvSpPr txBox="1">
            <a:spLocks noChangeArrowheads="1"/>
          </p:cNvSpPr>
          <p:nvPr/>
        </p:nvSpPr>
        <p:spPr bwMode="auto">
          <a:xfrm>
            <a:off x="3360738" y="3657600"/>
            <a:ext cx="18367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latin typeface="Calibri" pitchFamily="-123" charset="0"/>
              </a:rPr>
              <a:t>Physical/Virtual</a:t>
            </a:r>
          </a:p>
          <a:p>
            <a:pPr algn="ctr"/>
            <a:r>
              <a:rPr lang="en-US" sz="1600" b="1">
                <a:latin typeface="Calibri" pitchFamily="-123" charset="0"/>
              </a:rPr>
              <a:t>Provisioning Engine</a:t>
            </a:r>
          </a:p>
        </p:txBody>
      </p:sp>
      <p:sp>
        <p:nvSpPr>
          <p:cNvPr id="27661" name="TextBox 19"/>
          <p:cNvSpPr txBox="1">
            <a:spLocks noChangeArrowheads="1"/>
          </p:cNvSpPr>
          <p:nvPr/>
        </p:nvSpPr>
        <p:spPr bwMode="auto">
          <a:xfrm>
            <a:off x="762000" y="1066800"/>
            <a:ext cx="455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Calibri" pitchFamily="-123" charset="0"/>
              </a:rPr>
              <a:t>Nothing New—Everything Different</a:t>
            </a:r>
          </a:p>
        </p:txBody>
      </p:sp>
      <p:sp>
        <p:nvSpPr>
          <p:cNvPr id="14" name="Oval 13"/>
          <p:cNvSpPr/>
          <p:nvPr/>
        </p:nvSpPr>
        <p:spPr>
          <a:xfrm>
            <a:off x="1828800" y="1563688"/>
            <a:ext cx="5189538" cy="4927600"/>
          </a:xfrm>
          <a:prstGeom prst="ellipse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286000" y="2057400"/>
            <a:ext cx="1676400" cy="160020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76800" y="2057400"/>
            <a:ext cx="2133600" cy="167640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5" name="TextBox 37"/>
          <p:cNvSpPr txBox="1">
            <a:spLocks noChangeArrowheads="1"/>
          </p:cNvSpPr>
          <p:nvPr/>
        </p:nvSpPr>
        <p:spPr bwMode="auto">
          <a:xfrm>
            <a:off x="1676400" y="1676400"/>
            <a:ext cx="592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alibri" pitchFamily="-123" charset="0"/>
              </a:rPr>
              <a:t>VCE</a:t>
            </a:r>
          </a:p>
        </p:txBody>
      </p:sp>
      <p:sp>
        <p:nvSpPr>
          <p:cNvPr id="27666" name="TextBox 38"/>
          <p:cNvSpPr txBox="1">
            <a:spLocks noChangeArrowheads="1"/>
          </p:cNvSpPr>
          <p:nvPr/>
        </p:nvSpPr>
        <p:spPr bwMode="auto">
          <a:xfrm>
            <a:off x="6400800" y="1371600"/>
            <a:ext cx="1989138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latin typeface="Calibri" pitchFamily="-123" charset="0"/>
              </a:rPr>
              <a:t>Virtual computing</a:t>
            </a:r>
          </a:p>
          <a:p>
            <a:r>
              <a:rPr lang="en-US" sz="1800" i="1">
                <a:latin typeface="Calibri" pitchFamily="-123" charset="0"/>
              </a:rPr>
              <a:t>Environment</a:t>
            </a:r>
            <a:r>
              <a:rPr lang="en-US" sz="2000" i="1">
                <a:latin typeface="Calibri" pitchFamily="-123" charset="0"/>
              </a:rPr>
              <a:t> </a:t>
            </a:r>
            <a:r>
              <a:rPr lang="en-US" sz="2000" b="1">
                <a:latin typeface="Calibri" pitchFamily="-123" charset="0"/>
              </a:rPr>
              <a:t>(VCE)</a:t>
            </a:r>
          </a:p>
        </p:txBody>
      </p:sp>
      <p:sp>
        <p:nvSpPr>
          <p:cNvPr id="27667" name="TextBox 39"/>
          <p:cNvSpPr txBox="1">
            <a:spLocks noChangeArrowheads="1"/>
          </p:cNvSpPr>
          <p:nvPr/>
        </p:nvSpPr>
        <p:spPr bwMode="auto">
          <a:xfrm>
            <a:off x="1752600" y="5791200"/>
            <a:ext cx="592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alibri" pitchFamily="-123" charset="0"/>
              </a:rPr>
              <a:t>VCE</a:t>
            </a:r>
          </a:p>
        </p:txBody>
      </p:sp>
      <p:sp>
        <p:nvSpPr>
          <p:cNvPr id="20" name="Curved Right Arrow 19"/>
          <p:cNvSpPr/>
          <p:nvPr/>
        </p:nvSpPr>
        <p:spPr>
          <a:xfrm>
            <a:off x="914400" y="2362200"/>
            <a:ext cx="609600" cy="2743200"/>
          </a:xfrm>
          <a:prstGeom prst="curved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3048000"/>
            <a:ext cx="1204913" cy="6413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User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Experience</a:t>
            </a:r>
          </a:p>
        </p:txBody>
      </p:sp>
      <p:sp>
        <p:nvSpPr>
          <p:cNvPr id="22" name="Curved Right Arrow 21"/>
          <p:cNvSpPr/>
          <p:nvPr/>
        </p:nvSpPr>
        <p:spPr>
          <a:xfrm rot="10800000">
            <a:off x="7321550" y="2301875"/>
            <a:ext cx="609600" cy="2743200"/>
          </a:xfrm>
          <a:prstGeom prst="curved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15200" y="3276600"/>
            <a:ext cx="1204913" cy="6413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User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Experience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6768</TotalTime>
  <Words>1060</Words>
  <Application>Microsoft Office PowerPoint</Application>
  <PresentationFormat>On-screen Show (4:3)</PresentationFormat>
  <Paragraphs>167</Paragraphs>
  <Slides>16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ＭＳ Ｐゴシック</vt:lpstr>
      <vt:lpstr>Calibri</vt:lpstr>
      <vt:lpstr>Arial Black</vt:lpstr>
      <vt:lpstr>Verdana</vt:lpstr>
      <vt:lpstr>Office Theme</vt:lpstr>
      <vt:lpstr/>
      <vt:lpstr>PowerPoint Presentation</vt:lpstr>
      <vt:lpstr>Avoiding Crisis-Creating Success</vt:lpstr>
      <vt:lpstr>IT Timeline</vt:lpstr>
      <vt:lpstr>Economic Climate</vt:lpstr>
      <vt:lpstr>What is VCL?</vt:lpstr>
      <vt:lpstr>Business Case</vt:lpstr>
      <vt:lpstr>Service Paradigm</vt:lpstr>
      <vt:lpstr>Service Environment</vt:lpstr>
      <vt:lpstr>Underlying Architecture</vt:lpstr>
      <vt:lpstr>Why VCL Works as a Solution</vt:lpstr>
      <vt:lpstr>VCL in Action</vt:lpstr>
      <vt:lpstr>VCL in Action</vt:lpstr>
      <vt:lpstr>VCL in Action</vt:lpstr>
      <vt:lpstr>VCL in Action</vt:lpstr>
      <vt:lpstr>VCL in Action</vt:lpstr>
      <vt:lpstr>VCL in Action</vt:lpstr>
    </vt:vector>
  </TitlesOfParts>
  <Company> NCSU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Sam Averitt</dc:creator>
  <cp:lastModifiedBy>Sarah Stein</cp:lastModifiedBy>
  <cp:revision>650</cp:revision>
  <dcterms:created xsi:type="dcterms:W3CDTF">2008-05-13T01:16:14Z</dcterms:created>
  <dcterms:modified xsi:type="dcterms:W3CDTF">2008-11-11T15:27:48Z</dcterms:modified>
</cp:coreProperties>
</file>