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56" r:id="rId2"/>
    <p:sldId id="289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91" r:id="rId23"/>
    <p:sldId id="279" r:id="rId24"/>
    <p:sldId id="280" r:id="rId25"/>
    <p:sldId id="283" r:id="rId26"/>
    <p:sldId id="284" r:id="rId27"/>
    <p:sldId id="281" r:id="rId28"/>
    <p:sldId id="294" r:id="rId29"/>
    <p:sldId id="295" r:id="rId30"/>
    <p:sldId id="286" r:id="rId31"/>
    <p:sldId id="285" r:id="rId32"/>
    <p:sldId id="290" r:id="rId33"/>
    <p:sldId id="288" r:id="rId34"/>
    <p:sldId id="287" r:id="rId35"/>
    <p:sldId id="293" r:id="rId36"/>
    <p:sldId id="296" r:id="rId37"/>
    <p:sldId id="29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51" autoAdjust="0"/>
    <p:restoredTop sz="48325" autoAdjust="0"/>
  </p:normalViewPr>
  <p:slideViewPr>
    <p:cSldViewPr>
      <p:cViewPr varScale="1">
        <p:scale>
          <a:sx n="34" d="100"/>
          <a:sy n="34" d="100"/>
        </p:scale>
        <p:origin x="-154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6E71F-BAB1-44D2-B547-9987F2F3E700}" type="datetimeFigureOut">
              <a:rPr lang="en-US" smtClean="0"/>
              <a:pPr/>
              <a:t>10/29/2008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B4667-7CFD-440A-8500-7BDF89B7A6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became interested in data</a:t>
            </a:r>
            <a:r>
              <a:rPr lang="en-US" baseline="0" dirty="0" smtClean="0"/>
              <a:t> center infrastructure about 3 years ago, when I took a job that made me responsible for it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my first few months, CIO and technologists made it clear that current limitations were a problem, and that modernization should be priority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made it my priority as well – read trade magazines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Corporate example – consolidated 12 data centers down to 3, 5 years, 500 million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We’re smaller – I figured we could do it in 1 year for 100 million</a:t>
            </a:r>
          </a:p>
          <a:p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that’s exactly how my boss responded – </a:t>
            </a:r>
          </a:p>
          <a:p>
            <a:pPr>
              <a:buFontTx/>
              <a:buChar char="-"/>
            </a:pPr>
            <a:endParaRPr lang="en-US" baseline="0" dirty="0" smtClean="0"/>
          </a:p>
          <a:p>
            <a:pPr>
              <a:buFontTx/>
              <a:buNone/>
            </a:pPr>
            <a:r>
              <a:rPr lang="en-US" baseline="0" dirty="0" smtClean="0"/>
              <a:t>We took a more incremental approach, and that’s what I’ll be talking about today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B4667-7CFD-440A-8500-7BDF89B7A66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need it. It’s important. ‘</a:t>
            </a:r>
            <a:r>
              <a:rPr lang="en-US" dirty="0" err="1" smtClean="0"/>
              <a:t>Nuff</a:t>
            </a:r>
            <a:r>
              <a:rPr lang="en-US" dirty="0" smtClean="0"/>
              <a:t> said.</a:t>
            </a:r>
          </a:p>
          <a:p>
            <a:endParaRPr lang="en-US" dirty="0" smtClean="0"/>
          </a:p>
          <a:p>
            <a:r>
              <a:rPr lang="en-US" dirty="0" smtClean="0"/>
              <a:t>Now how to go about it</a:t>
            </a:r>
            <a:r>
              <a:rPr lang="en-US" baseline="0" dirty="0" smtClean="0"/>
              <a:t> – ground each and every rack.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B4667-7CFD-440A-8500-7BDF89B7A662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Remove any one of these things and the fire</a:t>
            </a:r>
            <a:r>
              <a:rPr lang="en-US" baseline="0" dirty="0" smtClean="0"/>
              <a:t> goes 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B4667-7CFD-440A-8500-7BDF89B7A662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don’t need it, don’t run it. That</a:t>
            </a:r>
            <a:r>
              <a:rPr lang="en-US" baseline="0" dirty="0" smtClean="0"/>
              <a:t> helps with greening your operation as well.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B4667-7CFD-440A-8500-7BDF89B7A662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B4667-7CFD-440A-8500-7BDF89B7A662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B4667-7CFD-440A-8500-7BDF89B7A662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Staffing and automation</a:t>
            </a:r>
          </a:p>
          <a:p>
            <a:endParaRPr lang="en-US" dirty="0" smtClean="0"/>
          </a:p>
          <a:p>
            <a:r>
              <a:rPr lang="en-US" dirty="0" smtClean="0"/>
              <a:t>	-</a:t>
            </a:r>
            <a:r>
              <a:rPr lang="en-US" baseline="0" dirty="0" smtClean="0"/>
              <a:t> There is overhead in supporting mgmt infrastructure</a:t>
            </a:r>
          </a:p>
          <a:p>
            <a:r>
              <a:rPr lang="en-US" baseline="0" dirty="0" smtClean="0"/>
              <a:t>	- Automation / release mgmt helps lots of things</a:t>
            </a:r>
          </a:p>
          <a:p>
            <a:r>
              <a:rPr lang="en-US" baseline="0" dirty="0" smtClean="0"/>
              <a:t>		 - workload</a:t>
            </a:r>
          </a:p>
          <a:p>
            <a:r>
              <a:rPr lang="en-US" baseline="0" dirty="0" smtClean="0"/>
              <a:t>		 - consistency</a:t>
            </a:r>
          </a:p>
          <a:p>
            <a:r>
              <a:rPr lang="en-US" baseline="0" dirty="0" smtClean="0"/>
              <a:t>		 - documentation</a:t>
            </a:r>
          </a:p>
          <a:p>
            <a:r>
              <a:rPr lang="en-US" baseline="0" dirty="0" smtClean="0"/>
              <a:t>		 - audit</a:t>
            </a:r>
          </a:p>
          <a:p>
            <a:endParaRPr lang="en-US" baseline="0" dirty="0" smtClean="0"/>
          </a:p>
          <a:p>
            <a:r>
              <a:rPr lang="en-US" baseline="0" dirty="0" smtClean="0"/>
              <a:t>	- Automation also shifts remaining work to higher skill levels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B4667-7CFD-440A-8500-7BDF89B7A662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Overall,</a:t>
            </a:r>
            <a:r>
              <a:rPr lang="en-US" baseline="0" dirty="0" smtClean="0"/>
              <a:t> our story is one of addressing DC infrastructure deficiencies incrementally</a:t>
            </a:r>
          </a:p>
          <a:p>
            <a:r>
              <a:rPr lang="en-US" baseline="0" dirty="0" smtClean="0"/>
              <a:t>	- No new facility</a:t>
            </a:r>
          </a:p>
          <a:p>
            <a:r>
              <a:rPr lang="en-US" baseline="0" dirty="0" smtClean="0"/>
              <a:t>	- No major capital renovation</a:t>
            </a:r>
          </a:p>
          <a:p>
            <a:r>
              <a:rPr lang="en-US" baseline="0" dirty="0" smtClean="0"/>
              <a:t>	- No migration to alternate facility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B4667-7CFD-440A-8500-7BDF89B7A66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interesting thing about Whitewater’s IT footprint is that we’re just in the range between big and small</a:t>
            </a:r>
          </a:p>
          <a:p>
            <a:r>
              <a:rPr lang="en-US" dirty="0" smtClean="0"/>
              <a:t>	- almost small enough to take a more</a:t>
            </a:r>
            <a:r>
              <a:rPr lang="en-US" baseline="0" dirty="0" smtClean="0"/>
              <a:t> casual ‘one man band’ approach, but not quite</a:t>
            </a:r>
          </a:p>
          <a:p>
            <a:r>
              <a:rPr lang="en-US" baseline="0" dirty="0" smtClean="0"/>
              <a:t>	- almost large enough to sustain ‘large IT organization’ types of processes, but not quite</a:t>
            </a:r>
          </a:p>
          <a:p>
            <a:endParaRPr lang="en-US" baseline="0" dirty="0" smtClean="0"/>
          </a:p>
          <a:p>
            <a:r>
              <a:rPr lang="en-US" baseline="0" dirty="0" smtClean="0"/>
              <a:t>Our data center was no exception to this. There was enough there that the concept of a “room with servers in it” was falling apart. We needed to start thinking about the data center from a professional hosting perspective.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B4667-7CFD-440A-8500-7BDF89B7A66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Also cover staffing</a:t>
            </a:r>
            <a:r>
              <a:rPr lang="en-US" baseline="0" dirty="0" smtClean="0"/>
              <a:t> environment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We’re </a:t>
            </a:r>
            <a:r>
              <a:rPr lang="en-US" dirty="0" smtClean="0"/>
              <a:t>fortunate to have a strong technical infrastructure</a:t>
            </a:r>
            <a:r>
              <a:rPr lang="en-US" baseline="0" dirty="0" smtClean="0"/>
              <a:t> staff. They were instrumental in helping us in the renovation process.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B4667-7CFD-440A-8500-7BDF89B7A66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</a:t>
            </a:r>
            <a:r>
              <a:rPr lang="en-US" baseline="0" dirty="0" smtClean="0"/>
              <a:t> is fairly centralized, so we host a number of departmental systems in our campus data center. This is another reason why it’s essential that it be a modern, sustainable facility.</a:t>
            </a:r>
          </a:p>
          <a:p>
            <a:endParaRPr lang="en-US" baseline="0" dirty="0" smtClean="0"/>
          </a:p>
          <a:p>
            <a:r>
              <a:rPr lang="en-US" dirty="0" smtClean="0"/>
              <a:t>We need to DC</a:t>
            </a:r>
            <a:r>
              <a:rPr lang="en-US" baseline="0" dirty="0" smtClean="0"/>
              <a:t> to be a showcase to get over objections about central hosting</a:t>
            </a:r>
          </a:p>
          <a:p>
            <a:r>
              <a:rPr lang="en-US" baseline="0" dirty="0" smtClean="0"/>
              <a:t>	- Need central hosting for integrated security, firewalling, 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B4667-7CFD-440A-8500-7BDF89B7A66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Noisy and uncomfortable</a:t>
            </a:r>
            <a:r>
              <a:rPr lang="en-US" baseline="0" dirty="0" smtClean="0"/>
              <a:t> for people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Too hot and too cluttered for servers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B4667-7CFD-440A-8500-7BDF89B7A66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B4667-7CFD-440A-8500-7BDF89B7A66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goals</a:t>
            </a:r>
            <a:r>
              <a:rPr lang="en-US" baseline="0" dirty="0" smtClean="0"/>
              <a:t> in power budgeting:</a:t>
            </a:r>
          </a:p>
          <a:p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Build out based on what we know to be current trends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Don’t over-build based on needs that are 10 years out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Don’t over-build past the capabilities of the facility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B4667-7CFD-440A-8500-7BDF89B7A66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 in the open – mistakes and shoddy workmanship</a:t>
            </a:r>
            <a:r>
              <a:rPr lang="en-US" baseline="0" dirty="0" smtClean="0"/>
              <a:t> can’t hide!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B4667-7CFD-440A-8500-7BDF89B7A66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ordant@uww.edu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uww.edu/index.php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dirty="0" smtClean="0"/>
              <a:t>Data Center Infrastructure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05000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Tom Jordan &lt;</a:t>
            </a:r>
            <a:r>
              <a:rPr lang="en-US" dirty="0" smtClean="0">
                <a:hlinkClick r:id="rId3"/>
              </a:rPr>
              <a:t>jordant@uww.edu</a:t>
            </a:r>
            <a:r>
              <a:rPr lang="en-US" dirty="0" smtClean="0"/>
              <a:t>&gt;</a:t>
            </a:r>
          </a:p>
          <a:p>
            <a:pPr algn="l"/>
            <a:r>
              <a:rPr lang="en-US" dirty="0" smtClean="0"/>
              <a:t>NOC Manager, University of Wisconsin Whitewater</a:t>
            </a:r>
            <a:endParaRPr lang="en-US" dirty="0"/>
          </a:p>
        </p:txBody>
      </p:sp>
      <p:pic>
        <p:nvPicPr>
          <p:cNvPr id="24577" name="Picture 1" descr="G:\educause\educause 2008\dc photos\DC Photos 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572000"/>
            <a:ext cx="2803525" cy="2102823"/>
          </a:xfrm>
          <a:prstGeom prst="rect">
            <a:avLst/>
          </a:prstGeom>
          <a:noFill/>
        </p:spPr>
      </p:pic>
      <p:pic>
        <p:nvPicPr>
          <p:cNvPr id="24578" name="Picture 2" descr="G:\educause\educause 2008\dc photos\DC Photos 0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495800"/>
            <a:ext cx="2844556" cy="2133599"/>
          </a:xfrm>
          <a:prstGeom prst="rect">
            <a:avLst/>
          </a:prstGeom>
          <a:noFill/>
        </p:spPr>
      </p:pic>
      <p:pic>
        <p:nvPicPr>
          <p:cNvPr id="24580" name="Picture 4" descr="University of Wisconsin - Whitewater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6019800"/>
            <a:ext cx="2857500" cy="685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Addressed as part of a data center UPS replacement project</a:t>
            </a:r>
          </a:p>
          <a:p>
            <a:pPr lvl="1"/>
            <a:r>
              <a:rPr lang="en-US" dirty="0" smtClean="0"/>
              <a:t>Calculated expected power loading per rack</a:t>
            </a:r>
          </a:p>
          <a:p>
            <a:pPr lvl="1"/>
            <a:r>
              <a:rPr lang="en-US" dirty="0" smtClean="0"/>
              <a:t>Estimated expected growth rates in 5, 10, 15 and 20 year horizons</a:t>
            </a:r>
          </a:p>
          <a:p>
            <a:pPr lvl="1"/>
            <a:r>
              <a:rPr lang="en-US" dirty="0" smtClean="0"/>
              <a:t>Established a power growth plan based on projections and natural choke points within projections</a:t>
            </a:r>
          </a:p>
          <a:p>
            <a:pPr lvl="2"/>
            <a:r>
              <a:rPr lang="en-US" dirty="0" smtClean="0"/>
              <a:t>Size of room and maximum equipment</a:t>
            </a:r>
          </a:p>
          <a:p>
            <a:pPr lvl="2"/>
            <a:r>
              <a:rPr lang="en-US" dirty="0" smtClean="0"/>
              <a:t>Size of PDU / UPS / power distribution equipment</a:t>
            </a:r>
          </a:p>
          <a:p>
            <a:pPr lvl="2"/>
            <a:r>
              <a:rPr lang="en-US" dirty="0" smtClean="0"/>
              <a:t>Sizing of building electrical service</a:t>
            </a:r>
          </a:p>
          <a:p>
            <a:pPr lvl="1"/>
            <a:r>
              <a:rPr lang="en-US" dirty="0" smtClean="0"/>
              <a:t>Made sure that current equipment could handle 5 and 10 year projections.</a:t>
            </a:r>
          </a:p>
          <a:p>
            <a:pPr lvl="1"/>
            <a:r>
              <a:rPr lang="en-US" dirty="0" smtClean="0"/>
              <a:t>Made sure that plan could expand into 15 and 20 year horizons.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ideal power distribution scenario</a:t>
            </a:r>
            <a:endParaRPr lang="en-US" dirty="0"/>
          </a:p>
        </p:txBody>
      </p:sp>
      <p:grpSp>
        <p:nvGrpSpPr>
          <p:cNvPr id="119" name="Group 118"/>
          <p:cNvGrpSpPr/>
          <p:nvPr/>
        </p:nvGrpSpPr>
        <p:grpSpPr>
          <a:xfrm>
            <a:off x="3124200" y="3200400"/>
            <a:ext cx="2590800" cy="304800"/>
            <a:chOff x="2514600" y="1066800"/>
            <a:chExt cx="3733800" cy="457200"/>
          </a:xfrm>
        </p:grpSpPr>
        <p:sp>
          <p:nvSpPr>
            <p:cNvPr id="120" name="Rectangle 119"/>
            <p:cNvSpPr/>
            <p:nvPr/>
          </p:nvSpPr>
          <p:spPr>
            <a:xfrm>
              <a:off x="2514600" y="1066800"/>
              <a:ext cx="3733800" cy="457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1" name="Straight Connector 5"/>
            <p:cNvCxnSpPr/>
            <p:nvPr/>
          </p:nvCxnSpPr>
          <p:spPr>
            <a:xfrm>
              <a:off x="2554748" y="1294448"/>
              <a:ext cx="1565786" cy="953"/>
            </a:xfrm>
            <a:prstGeom prst="line">
              <a:avLst/>
            </a:prstGeom>
            <a:ln w="127000" cmpd="dbl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Oval 121"/>
            <p:cNvSpPr/>
            <p:nvPr/>
          </p:nvSpPr>
          <p:spPr>
            <a:xfrm>
              <a:off x="4200832" y="1112520"/>
              <a:ext cx="321187" cy="36576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>
              <a:off x="4562168" y="1112520"/>
              <a:ext cx="321187" cy="36576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</a:effectLst>
              </a:endParaRPr>
            </a:p>
          </p:txBody>
        </p:sp>
        <p:grpSp>
          <p:nvGrpSpPr>
            <p:cNvPr id="124" name="Group 49"/>
            <p:cNvGrpSpPr/>
            <p:nvPr/>
          </p:nvGrpSpPr>
          <p:grpSpPr>
            <a:xfrm>
              <a:off x="5043948" y="1158240"/>
              <a:ext cx="281039" cy="274320"/>
              <a:chOff x="3962400" y="2590800"/>
              <a:chExt cx="533400" cy="457200"/>
            </a:xfrm>
          </p:grpSpPr>
          <p:sp>
            <p:nvSpPr>
              <p:cNvPr id="135" name="Snip Same Side Corner Rectangle 134"/>
              <p:cNvSpPr/>
              <p:nvPr/>
            </p:nvSpPr>
            <p:spPr>
              <a:xfrm rot="10800000">
                <a:off x="3962400" y="2590800"/>
                <a:ext cx="533400" cy="457200"/>
              </a:xfrm>
              <a:prstGeom prst="snip2Same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6" name="Straight Connector 135"/>
              <p:cNvCxnSpPr/>
              <p:nvPr/>
            </p:nvCxnSpPr>
            <p:spPr>
              <a:xfrm rot="5400000">
                <a:off x="4267994" y="2742406"/>
                <a:ext cx="151606" cy="794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>
                <a:off x="4039394" y="2742406"/>
                <a:ext cx="151606" cy="794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Oval 137"/>
              <p:cNvSpPr/>
              <p:nvPr/>
            </p:nvSpPr>
            <p:spPr>
              <a:xfrm flipH="1">
                <a:off x="4209576" y="2912267"/>
                <a:ext cx="45719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5" name="Group 50"/>
            <p:cNvGrpSpPr/>
            <p:nvPr/>
          </p:nvGrpSpPr>
          <p:grpSpPr>
            <a:xfrm>
              <a:off x="5445432" y="1158240"/>
              <a:ext cx="281039" cy="274320"/>
              <a:chOff x="3962400" y="2590800"/>
              <a:chExt cx="533400" cy="457200"/>
            </a:xfrm>
          </p:grpSpPr>
          <p:sp>
            <p:nvSpPr>
              <p:cNvPr id="131" name="Snip Same Side Corner Rectangle 130"/>
              <p:cNvSpPr/>
              <p:nvPr/>
            </p:nvSpPr>
            <p:spPr>
              <a:xfrm rot="10800000">
                <a:off x="3962400" y="2590800"/>
                <a:ext cx="533400" cy="457200"/>
              </a:xfrm>
              <a:prstGeom prst="snip2Same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2" name="Straight Connector 131"/>
              <p:cNvCxnSpPr/>
              <p:nvPr/>
            </p:nvCxnSpPr>
            <p:spPr>
              <a:xfrm rot="5400000">
                <a:off x="4267994" y="2742406"/>
                <a:ext cx="151606" cy="794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>
                <a:off x="4039394" y="2742406"/>
                <a:ext cx="151606" cy="794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Oval 133"/>
              <p:cNvSpPr/>
              <p:nvPr/>
            </p:nvSpPr>
            <p:spPr>
              <a:xfrm flipH="1">
                <a:off x="4209576" y="2912267"/>
                <a:ext cx="45719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55"/>
            <p:cNvGrpSpPr/>
            <p:nvPr/>
          </p:nvGrpSpPr>
          <p:grpSpPr>
            <a:xfrm>
              <a:off x="5846916" y="1158240"/>
              <a:ext cx="281039" cy="274320"/>
              <a:chOff x="3962400" y="2590800"/>
              <a:chExt cx="533400" cy="457200"/>
            </a:xfrm>
          </p:grpSpPr>
          <p:sp>
            <p:nvSpPr>
              <p:cNvPr id="127" name="Snip Same Side Corner Rectangle 126"/>
              <p:cNvSpPr/>
              <p:nvPr/>
            </p:nvSpPr>
            <p:spPr>
              <a:xfrm rot="10800000">
                <a:off x="3962400" y="2590800"/>
                <a:ext cx="533400" cy="457200"/>
              </a:xfrm>
              <a:prstGeom prst="snip2Same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8" name="Straight Connector 127"/>
              <p:cNvCxnSpPr/>
              <p:nvPr/>
            </p:nvCxnSpPr>
            <p:spPr>
              <a:xfrm rot="5400000">
                <a:off x="4267994" y="2742406"/>
                <a:ext cx="151606" cy="794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>
                <a:off x="4039394" y="2742406"/>
                <a:ext cx="151606" cy="794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Oval 129"/>
              <p:cNvSpPr/>
              <p:nvPr/>
            </p:nvSpPr>
            <p:spPr>
              <a:xfrm flipH="1">
                <a:off x="4209576" y="2912267"/>
                <a:ext cx="45719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9" name="Rectangle 138"/>
          <p:cNvSpPr/>
          <p:nvPr/>
        </p:nvSpPr>
        <p:spPr>
          <a:xfrm>
            <a:off x="3048000" y="1066800"/>
            <a:ext cx="2743200" cy="3505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3581400" y="4114800"/>
            <a:ext cx="1770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Server Enclosure</a:t>
            </a:r>
            <a:endParaRPr lang="en-US" b="1" dirty="0"/>
          </a:p>
        </p:txBody>
      </p:sp>
      <p:grpSp>
        <p:nvGrpSpPr>
          <p:cNvPr id="235" name="Group 234"/>
          <p:cNvGrpSpPr/>
          <p:nvPr/>
        </p:nvGrpSpPr>
        <p:grpSpPr>
          <a:xfrm>
            <a:off x="685800" y="3352800"/>
            <a:ext cx="1447800" cy="3160931"/>
            <a:chOff x="685800" y="3352800"/>
            <a:chExt cx="1447800" cy="3160931"/>
          </a:xfrm>
        </p:grpSpPr>
        <p:sp>
          <p:nvSpPr>
            <p:cNvPr id="118" name="Rectangle 117"/>
            <p:cNvSpPr/>
            <p:nvPr/>
          </p:nvSpPr>
          <p:spPr>
            <a:xfrm>
              <a:off x="914400" y="4343400"/>
              <a:ext cx="9144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“A” Grid UPS</a:t>
              </a:r>
              <a:endParaRPr lang="en-US" dirty="0"/>
            </a:p>
          </p:txBody>
        </p:sp>
        <p:cxnSp>
          <p:nvCxnSpPr>
            <p:cNvPr id="150" name="Straight Connector 149"/>
            <p:cNvCxnSpPr>
              <a:stCxn id="118" idx="0"/>
            </p:cNvCxnSpPr>
            <p:nvPr/>
          </p:nvCxnSpPr>
          <p:spPr>
            <a:xfrm rot="5400000" flipH="1" flipV="1">
              <a:off x="876697" y="3847703"/>
              <a:ext cx="990600" cy="79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5400000" flipH="1" flipV="1">
              <a:off x="1029097" y="5524103"/>
              <a:ext cx="685800" cy="79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/>
            <p:cNvSpPr txBox="1"/>
            <p:nvPr/>
          </p:nvSpPr>
          <p:spPr>
            <a:xfrm>
              <a:off x="685800" y="5867400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Utility Power Service A</a:t>
              </a:r>
              <a:endParaRPr lang="en-US" b="1" dirty="0"/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914400" y="990600"/>
            <a:ext cx="2209800" cy="2362200"/>
            <a:chOff x="914400" y="990600"/>
            <a:chExt cx="2209800" cy="2362200"/>
          </a:xfrm>
        </p:grpSpPr>
        <p:sp>
          <p:nvSpPr>
            <p:cNvPr id="144" name="Rectangle 143"/>
            <p:cNvSpPr/>
            <p:nvPr/>
          </p:nvSpPr>
          <p:spPr>
            <a:xfrm>
              <a:off x="914400" y="2514600"/>
              <a:ext cx="9906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“A” Grid PDU</a:t>
              </a:r>
              <a:endParaRPr lang="en-US" dirty="0"/>
            </a:p>
          </p:txBody>
        </p:sp>
        <p:cxnSp>
          <p:nvCxnSpPr>
            <p:cNvPr id="146" name="Straight Connector 145"/>
            <p:cNvCxnSpPr/>
            <p:nvPr/>
          </p:nvCxnSpPr>
          <p:spPr>
            <a:xfrm>
              <a:off x="1143000" y="1371600"/>
              <a:ext cx="19812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1676400" y="1752600"/>
              <a:ext cx="14478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5400000" flipH="1" flipV="1">
              <a:off x="572294" y="1943894"/>
              <a:ext cx="1141412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 flipH="1" flipV="1">
              <a:off x="1294606" y="2133600"/>
              <a:ext cx="762794" cy="79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52"/>
            <p:cNvSpPr txBox="1"/>
            <p:nvPr/>
          </p:nvSpPr>
          <p:spPr>
            <a:xfrm>
              <a:off x="1143000" y="990600"/>
              <a:ext cx="13563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Black Circuit</a:t>
              </a:r>
              <a:endParaRPr lang="en-US" b="1" dirty="0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1600200" y="1371600"/>
              <a:ext cx="14321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White Circuit</a:t>
              </a:r>
              <a:endParaRPr lang="en-US" b="1" dirty="0"/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3124200" y="1143000"/>
            <a:ext cx="2590800" cy="1752600"/>
            <a:chOff x="3124200" y="1143000"/>
            <a:chExt cx="2590800" cy="1752600"/>
          </a:xfrm>
        </p:grpSpPr>
        <p:sp>
          <p:nvSpPr>
            <p:cNvPr id="141" name="TextBox 140"/>
            <p:cNvSpPr txBox="1"/>
            <p:nvPr/>
          </p:nvSpPr>
          <p:spPr>
            <a:xfrm>
              <a:off x="3505200" y="1143000"/>
              <a:ext cx="1917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Dual-Circuit PDU’s</a:t>
              </a:r>
              <a:endParaRPr lang="en-US" b="1" dirty="0"/>
            </a:p>
          </p:txBody>
        </p:sp>
        <p:grpSp>
          <p:nvGrpSpPr>
            <p:cNvPr id="145" name="Group 121"/>
            <p:cNvGrpSpPr/>
            <p:nvPr/>
          </p:nvGrpSpPr>
          <p:grpSpPr>
            <a:xfrm>
              <a:off x="3124200" y="1295400"/>
              <a:ext cx="304800" cy="1600200"/>
              <a:chOff x="3429000" y="2133600"/>
              <a:chExt cx="304800" cy="1600200"/>
            </a:xfrm>
          </p:grpSpPr>
          <p:sp>
            <p:nvSpPr>
              <p:cNvPr id="156" name="Rectangle 155"/>
              <p:cNvSpPr/>
              <p:nvPr/>
            </p:nvSpPr>
            <p:spPr>
              <a:xfrm rot="16200000" flipV="1">
                <a:off x="2781300" y="2781300"/>
                <a:ext cx="1600200" cy="3048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7" name="Group 64"/>
              <p:cNvGrpSpPr/>
              <p:nvPr/>
            </p:nvGrpSpPr>
            <p:grpSpPr>
              <a:xfrm rot="5400000">
                <a:off x="3503519" y="2287681"/>
                <a:ext cx="155761" cy="152400"/>
                <a:chOff x="3962400" y="2590800"/>
                <a:chExt cx="533400" cy="457200"/>
              </a:xfrm>
            </p:grpSpPr>
            <p:sp>
              <p:nvSpPr>
                <p:cNvPr id="183" name="Snip Same Side Corner Rectangle 182"/>
                <p:cNvSpPr/>
                <p:nvPr/>
              </p:nvSpPr>
              <p:spPr>
                <a:xfrm rot="10800000">
                  <a:off x="3962400" y="2590800"/>
                  <a:ext cx="533400" cy="457200"/>
                </a:xfrm>
                <a:prstGeom prst="snip2SameRect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4" name="Straight Connector 183"/>
                <p:cNvCxnSpPr/>
                <p:nvPr/>
              </p:nvCxnSpPr>
              <p:spPr>
                <a:xfrm rot="5400000">
                  <a:off x="4267994" y="2742406"/>
                  <a:ext cx="151606" cy="794"/>
                </a:xfrm>
                <a:prstGeom prst="line">
                  <a:avLst/>
                </a:prstGeom>
                <a:ln w="254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/>
                <p:cNvCxnSpPr/>
                <p:nvPr/>
              </p:nvCxnSpPr>
              <p:spPr>
                <a:xfrm rot="5400000">
                  <a:off x="4039394" y="2742406"/>
                  <a:ext cx="151606" cy="794"/>
                </a:xfrm>
                <a:prstGeom prst="line">
                  <a:avLst/>
                </a:prstGeom>
                <a:ln w="254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6" name="Oval 185"/>
                <p:cNvSpPr/>
                <p:nvPr/>
              </p:nvSpPr>
              <p:spPr>
                <a:xfrm flipH="1">
                  <a:off x="4209576" y="2912267"/>
                  <a:ext cx="45719" cy="762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8" name="Group 100"/>
              <p:cNvGrpSpPr/>
              <p:nvPr/>
            </p:nvGrpSpPr>
            <p:grpSpPr>
              <a:xfrm>
                <a:off x="3505200" y="2514600"/>
                <a:ext cx="152400" cy="155761"/>
                <a:chOff x="3505200" y="2514600"/>
                <a:chExt cx="152400" cy="155761"/>
              </a:xfrm>
            </p:grpSpPr>
            <p:sp>
              <p:nvSpPr>
                <p:cNvPr id="179" name="Snip Same Side Corner Rectangle 178"/>
                <p:cNvSpPr/>
                <p:nvPr/>
              </p:nvSpPr>
              <p:spPr>
                <a:xfrm rot="16200000">
                  <a:off x="3503519" y="2516281"/>
                  <a:ext cx="155761" cy="152400"/>
                </a:xfrm>
                <a:prstGeom prst="snip2Same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0" name="Straight Connector 179"/>
                <p:cNvCxnSpPr/>
                <p:nvPr/>
              </p:nvCxnSpPr>
              <p:spPr>
                <a:xfrm rot="10800000">
                  <a:off x="3581664" y="2625858"/>
                  <a:ext cx="50535" cy="23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/>
                <p:cNvCxnSpPr/>
                <p:nvPr/>
              </p:nvCxnSpPr>
              <p:spPr>
                <a:xfrm rot="10800000">
                  <a:off x="3581664" y="2559104"/>
                  <a:ext cx="50535" cy="23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2" name="Oval 181"/>
                <p:cNvSpPr/>
                <p:nvPr/>
              </p:nvSpPr>
              <p:spPr>
                <a:xfrm rot="5400000" flipH="1">
                  <a:off x="3531069" y="2580755"/>
                  <a:ext cx="13351" cy="254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9" name="Group 101"/>
              <p:cNvGrpSpPr/>
              <p:nvPr/>
            </p:nvGrpSpPr>
            <p:grpSpPr>
              <a:xfrm rot="5400000">
                <a:off x="3503519" y="2744881"/>
                <a:ext cx="155761" cy="152400"/>
                <a:chOff x="3962400" y="2590800"/>
                <a:chExt cx="533400" cy="457200"/>
              </a:xfrm>
            </p:grpSpPr>
            <p:sp>
              <p:nvSpPr>
                <p:cNvPr id="175" name="Snip Same Side Corner Rectangle 174"/>
                <p:cNvSpPr/>
                <p:nvPr/>
              </p:nvSpPr>
              <p:spPr>
                <a:xfrm rot="10800000">
                  <a:off x="3962400" y="2590800"/>
                  <a:ext cx="533400" cy="457200"/>
                </a:xfrm>
                <a:prstGeom prst="snip2SameRect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6" name="Straight Connector 175"/>
                <p:cNvCxnSpPr/>
                <p:nvPr/>
              </p:nvCxnSpPr>
              <p:spPr>
                <a:xfrm rot="5400000">
                  <a:off x="4267994" y="2742406"/>
                  <a:ext cx="151606" cy="794"/>
                </a:xfrm>
                <a:prstGeom prst="line">
                  <a:avLst/>
                </a:prstGeom>
                <a:ln w="254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/>
                <p:nvPr/>
              </p:nvCxnSpPr>
              <p:spPr>
                <a:xfrm rot="5400000">
                  <a:off x="4039394" y="2742406"/>
                  <a:ext cx="151606" cy="794"/>
                </a:xfrm>
                <a:prstGeom prst="line">
                  <a:avLst/>
                </a:prstGeom>
                <a:ln w="254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8" name="Oval 177"/>
                <p:cNvSpPr/>
                <p:nvPr/>
              </p:nvSpPr>
              <p:spPr>
                <a:xfrm flipH="1">
                  <a:off x="4209576" y="2912267"/>
                  <a:ext cx="45719" cy="762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0" name="Group 106"/>
              <p:cNvGrpSpPr/>
              <p:nvPr/>
            </p:nvGrpSpPr>
            <p:grpSpPr>
              <a:xfrm>
                <a:off x="3505200" y="2971800"/>
                <a:ext cx="152400" cy="155761"/>
                <a:chOff x="3505200" y="2514600"/>
                <a:chExt cx="152400" cy="155761"/>
              </a:xfrm>
            </p:grpSpPr>
            <p:sp>
              <p:nvSpPr>
                <p:cNvPr id="171" name="Snip Same Side Corner Rectangle 170"/>
                <p:cNvSpPr/>
                <p:nvPr/>
              </p:nvSpPr>
              <p:spPr>
                <a:xfrm rot="16200000">
                  <a:off x="3503519" y="2516281"/>
                  <a:ext cx="155761" cy="152400"/>
                </a:xfrm>
                <a:prstGeom prst="snip2Same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2" name="Straight Connector 171"/>
                <p:cNvCxnSpPr/>
                <p:nvPr/>
              </p:nvCxnSpPr>
              <p:spPr>
                <a:xfrm rot="10800000">
                  <a:off x="3581664" y="2625858"/>
                  <a:ext cx="50535" cy="23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 rot="10800000">
                  <a:off x="3581664" y="2559104"/>
                  <a:ext cx="50535" cy="23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4" name="Oval 173"/>
                <p:cNvSpPr/>
                <p:nvPr/>
              </p:nvSpPr>
              <p:spPr>
                <a:xfrm rot="5400000" flipH="1">
                  <a:off x="3531069" y="2580755"/>
                  <a:ext cx="13351" cy="254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1" name="Group 111"/>
              <p:cNvGrpSpPr/>
              <p:nvPr/>
            </p:nvGrpSpPr>
            <p:grpSpPr>
              <a:xfrm rot="5400000">
                <a:off x="3503519" y="3202081"/>
                <a:ext cx="155761" cy="152400"/>
                <a:chOff x="3962400" y="2590800"/>
                <a:chExt cx="533400" cy="457200"/>
              </a:xfrm>
            </p:grpSpPr>
            <p:sp>
              <p:nvSpPr>
                <p:cNvPr id="167" name="Snip Same Side Corner Rectangle 166"/>
                <p:cNvSpPr/>
                <p:nvPr/>
              </p:nvSpPr>
              <p:spPr>
                <a:xfrm rot="10800000">
                  <a:off x="3962400" y="2590800"/>
                  <a:ext cx="533400" cy="457200"/>
                </a:xfrm>
                <a:prstGeom prst="snip2SameRect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8" name="Straight Connector 167"/>
                <p:cNvCxnSpPr/>
                <p:nvPr/>
              </p:nvCxnSpPr>
              <p:spPr>
                <a:xfrm rot="5400000">
                  <a:off x="4267994" y="2742406"/>
                  <a:ext cx="151606" cy="794"/>
                </a:xfrm>
                <a:prstGeom prst="line">
                  <a:avLst/>
                </a:prstGeom>
                <a:ln w="254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/>
                <p:cNvCxnSpPr/>
                <p:nvPr/>
              </p:nvCxnSpPr>
              <p:spPr>
                <a:xfrm rot="5400000">
                  <a:off x="4039394" y="2742406"/>
                  <a:ext cx="151606" cy="794"/>
                </a:xfrm>
                <a:prstGeom prst="line">
                  <a:avLst/>
                </a:prstGeom>
                <a:ln w="254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0" name="Oval 169"/>
                <p:cNvSpPr/>
                <p:nvPr/>
              </p:nvSpPr>
              <p:spPr>
                <a:xfrm flipH="1">
                  <a:off x="4209576" y="2912267"/>
                  <a:ext cx="45719" cy="762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2" name="Group 116"/>
              <p:cNvGrpSpPr/>
              <p:nvPr/>
            </p:nvGrpSpPr>
            <p:grpSpPr>
              <a:xfrm>
                <a:off x="3505200" y="3429000"/>
                <a:ext cx="152400" cy="155761"/>
                <a:chOff x="3505200" y="2514600"/>
                <a:chExt cx="152400" cy="155761"/>
              </a:xfrm>
            </p:grpSpPr>
            <p:sp>
              <p:nvSpPr>
                <p:cNvPr id="163" name="Snip Same Side Corner Rectangle 162"/>
                <p:cNvSpPr/>
                <p:nvPr/>
              </p:nvSpPr>
              <p:spPr>
                <a:xfrm rot="16200000">
                  <a:off x="3503519" y="2516281"/>
                  <a:ext cx="155761" cy="152400"/>
                </a:xfrm>
                <a:prstGeom prst="snip2Same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4" name="Straight Connector 163"/>
                <p:cNvCxnSpPr/>
                <p:nvPr/>
              </p:nvCxnSpPr>
              <p:spPr>
                <a:xfrm rot="10800000">
                  <a:off x="3581664" y="2625858"/>
                  <a:ext cx="50535" cy="23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/>
                <p:cNvCxnSpPr/>
                <p:nvPr/>
              </p:nvCxnSpPr>
              <p:spPr>
                <a:xfrm rot="10800000">
                  <a:off x="3581664" y="2559104"/>
                  <a:ext cx="50535" cy="23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6" name="Oval 165"/>
                <p:cNvSpPr/>
                <p:nvPr/>
              </p:nvSpPr>
              <p:spPr>
                <a:xfrm rot="5400000" flipH="1">
                  <a:off x="3531069" y="2580755"/>
                  <a:ext cx="13351" cy="254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90" name="Group 122"/>
            <p:cNvGrpSpPr/>
            <p:nvPr/>
          </p:nvGrpSpPr>
          <p:grpSpPr>
            <a:xfrm>
              <a:off x="5410200" y="1295400"/>
              <a:ext cx="304800" cy="1600200"/>
              <a:chOff x="3429000" y="2133600"/>
              <a:chExt cx="304800" cy="1600200"/>
            </a:xfrm>
          </p:grpSpPr>
          <p:sp>
            <p:nvSpPr>
              <p:cNvPr id="201" name="Rectangle 200"/>
              <p:cNvSpPr/>
              <p:nvPr/>
            </p:nvSpPr>
            <p:spPr>
              <a:xfrm rot="16200000" flipV="1">
                <a:off x="2781300" y="2781300"/>
                <a:ext cx="1600200" cy="3048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2" name="Group 124"/>
              <p:cNvGrpSpPr/>
              <p:nvPr/>
            </p:nvGrpSpPr>
            <p:grpSpPr>
              <a:xfrm rot="5400000">
                <a:off x="3503519" y="2287681"/>
                <a:ext cx="155761" cy="152400"/>
                <a:chOff x="3962400" y="2590800"/>
                <a:chExt cx="533400" cy="457200"/>
              </a:xfrm>
            </p:grpSpPr>
            <p:sp>
              <p:nvSpPr>
                <p:cNvPr id="228" name="Snip Same Side Corner Rectangle 227"/>
                <p:cNvSpPr/>
                <p:nvPr/>
              </p:nvSpPr>
              <p:spPr>
                <a:xfrm rot="10800000">
                  <a:off x="3962400" y="2590800"/>
                  <a:ext cx="533400" cy="457200"/>
                </a:xfrm>
                <a:prstGeom prst="snip2SameRect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29" name="Straight Connector 228"/>
                <p:cNvCxnSpPr/>
                <p:nvPr/>
              </p:nvCxnSpPr>
              <p:spPr>
                <a:xfrm rot="5400000">
                  <a:off x="4267994" y="2742406"/>
                  <a:ext cx="151606" cy="794"/>
                </a:xfrm>
                <a:prstGeom prst="line">
                  <a:avLst/>
                </a:prstGeom>
                <a:ln w="254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Connector 229"/>
                <p:cNvCxnSpPr/>
                <p:nvPr/>
              </p:nvCxnSpPr>
              <p:spPr>
                <a:xfrm rot="5400000">
                  <a:off x="4039394" y="2742406"/>
                  <a:ext cx="151606" cy="794"/>
                </a:xfrm>
                <a:prstGeom prst="line">
                  <a:avLst/>
                </a:prstGeom>
                <a:ln w="254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1" name="Oval 230"/>
                <p:cNvSpPr/>
                <p:nvPr/>
              </p:nvSpPr>
              <p:spPr>
                <a:xfrm flipH="1">
                  <a:off x="4209576" y="2912267"/>
                  <a:ext cx="45719" cy="762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3" name="Group 125"/>
              <p:cNvGrpSpPr/>
              <p:nvPr/>
            </p:nvGrpSpPr>
            <p:grpSpPr>
              <a:xfrm>
                <a:off x="3505200" y="2514600"/>
                <a:ext cx="152400" cy="155761"/>
                <a:chOff x="3505200" y="2514600"/>
                <a:chExt cx="152400" cy="155761"/>
              </a:xfrm>
            </p:grpSpPr>
            <p:sp>
              <p:nvSpPr>
                <p:cNvPr id="224" name="Snip Same Side Corner Rectangle 223"/>
                <p:cNvSpPr/>
                <p:nvPr/>
              </p:nvSpPr>
              <p:spPr>
                <a:xfrm rot="16200000">
                  <a:off x="3503519" y="2516281"/>
                  <a:ext cx="155761" cy="152400"/>
                </a:xfrm>
                <a:prstGeom prst="snip2Same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25" name="Straight Connector 224"/>
                <p:cNvCxnSpPr/>
                <p:nvPr/>
              </p:nvCxnSpPr>
              <p:spPr>
                <a:xfrm rot="10800000">
                  <a:off x="3581664" y="2625858"/>
                  <a:ext cx="50535" cy="23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Connector 225"/>
                <p:cNvCxnSpPr/>
                <p:nvPr/>
              </p:nvCxnSpPr>
              <p:spPr>
                <a:xfrm rot="10800000">
                  <a:off x="3581664" y="2559104"/>
                  <a:ext cx="50535" cy="23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7" name="Oval 226"/>
                <p:cNvSpPr/>
                <p:nvPr/>
              </p:nvSpPr>
              <p:spPr>
                <a:xfrm rot="5400000" flipH="1">
                  <a:off x="3531069" y="2580755"/>
                  <a:ext cx="13351" cy="254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4" name="Group 126"/>
              <p:cNvGrpSpPr/>
              <p:nvPr/>
            </p:nvGrpSpPr>
            <p:grpSpPr>
              <a:xfrm rot="5400000">
                <a:off x="3503519" y="2744881"/>
                <a:ext cx="155761" cy="152400"/>
                <a:chOff x="3962400" y="2590800"/>
                <a:chExt cx="533400" cy="457200"/>
              </a:xfrm>
            </p:grpSpPr>
            <p:sp>
              <p:nvSpPr>
                <p:cNvPr id="220" name="Snip Same Side Corner Rectangle 219"/>
                <p:cNvSpPr/>
                <p:nvPr/>
              </p:nvSpPr>
              <p:spPr>
                <a:xfrm rot="10800000">
                  <a:off x="3962400" y="2590800"/>
                  <a:ext cx="533400" cy="457200"/>
                </a:xfrm>
                <a:prstGeom prst="snip2SameRect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21" name="Straight Connector 220"/>
                <p:cNvCxnSpPr/>
                <p:nvPr/>
              </p:nvCxnSpPr>
              <p:spPr>
                <a:xfrm rot="5400000">
                  <a:off x="4267994" y="2742406"/>
                  <a:ext cx="151606" cy="794"/>
                </a:xfrm>
                <a:prstGeom prst="line">
                  <a:avLst/>
                </a:prstGeom>
                <a:ln w="254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221"/>
                <p:cNvCxnSpPr/>
                <p:nvPr/>
              </p:nvCxnSpPr>
              <p:spPr>
                <a:xfrm rot="5400000">
                  <a:off x="4039394" y="2742406"/>
                  <a:ext cx="151606" cy="794"/>
                </a:xfrm>
                <a:prstGeom prst="line">
                  <a:avLst/>
                </a:prstGeom>
                <a:ln w="254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3" name="Oval 222"/>
                <p:cNvSpPr/>
                <p:nvPr/>
              </p:nvSpPr>
              <p:spPr>
                <a:xfrm flipH="1">
                  <a:off x="4209576" y="2912267"/>
                  <a:ext cx="45719" cy="762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5" name="Group 127"/>
              <p:cNvGrpSpPr/>
              <p:nvPr/>
            </p:nvGrpSpPr>
            <p:grpSpPr>
              <a:xfrm>
                <a:off x="3505200" y="2971800"/>
                <a:ext cx="152400" cy="155761"/>
                <a:chOff x="3505200" y="2514600"/>
                <a:chExt cx="152400" cy="155761"/>
              </a:xfrm>
            </p:grpSpPr>
            <p:sp>
              <p:nvSpPr>
                <p:cNvPr id="216" name="Snip Same Side Corner Rectangle 215"/>
                <p:cNvSpPr/>
                <p:nvPr/>
              </p:nvSpPr>
              <p:spPr>
                <a:xfrm rot="16200000">
                  <a:off x="3503519" y="2516281"/>
                  <a:ext cx="155761" cy="152400"/>
                </a:xfrm>
                <a:prstGeom prst="snip2Same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17" name="Straight Connector 216"/>
                <p:cNvCxnSpPr/>
                <p:nvPr/>
              </p:nvCxnSpPr>
              <p:spPr>
                <a:xfrm rot="10800000">
                  <a:off x="3581664" y="2625858"/>
                  <a:ext cx="50535" cy="23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/>
              </p:nvCxnSpPr>
              <p:spPr>
                <a:xfrm rot="10800000">
                  <a:off x="3581664" y="2559104"/>
                  <a:ext cx="50535" cy="23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9" name="Oval 218"/>
                <p:cNvSpPr/>
                <p:nvPr/>
              </p:nvSpPr>
              <p:spPr>
                <a:xfrm rot="5400000" flipH="1">
                  <a:off x="3531069" y="2580755"/>
                  <a:ext cx="13351" cy="254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6" name="Group 128"/>
              <p:cNvGrpSpPr/>
              <p:nvPr/>
            </p:nvGrpSpPr>
            <p:grpSpPr>
              <a:xfrm rot="5400000">
                <a:off x="3503519" y="3202081"/>
                <a:ext cx="155761" cy="152400"/>
                <a:chOff x="3962400" y="2590800"/>
                <a:chExt cx="533400" cy="457200"/>
              </a:xfrm>
            </p:grpSpPr>
            <p:sp>
              <p:nvSpPr>
                <p:cNvPr id="212" name="Snip Same Side Corner Rectangle 211"/>
                <p:cNvSpPr/>
                <p:nvPr/>
              </p:nvSpPr>
              <p:spPr>
                <a:xfrm rot="10800000">
                  <a:off x="3962400" y="2590800"/>
                  <a:ext cx="533400" cy="457200"/>
                </a:xfrm>
                <a:prstGeom prst="snip2SameRect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13" name="Straight Connector 212"/>
                <p:cNvCxnSpPr/>
                <p:nvPr/>
              </p:nvCxnSpPr>
              <p:spPr>
                <a:xfrm rot="5400000">
                  <a:off x="4267994" y="2742406"/>
                  <a:ext cx="151606" cy="794"/>
                </a:xfrm>
                <a:prstGeom prst="line">
                  <a:avLst/>
                </a:prstGeom>
                <a:ln w="254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/>
                <p:cNvCxnSpPr/>
                <p:nvPr/>
              </p:nvCxnSpPr>
              <p:spPr>
                <a:xfrm rot="5400000">
                  <a:off x="4039394" y="2742406"/>
                  <a:ext cx="151606" cy="794"/>
                </a:xfrm>
                <a:prstGeom prst="line">
                  <a:avLst/>
                </a:prstGeom>
                <a:ln w="254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5" name="Oval 214"/>
                <p:cNvSpPr/>
                <p:nvPr/>
              </p:nvSpPr>
              <p:spPr>
                <a:xfrm flipH="1">
                  <a:off x="4209576" y="2912267"/>
                  <a:ext cx="45719" cy="762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7" name="Group 129"/>
              <p:cNvGrpSpPr/>
              <p:nvPr/>
            </p:nvGrpSpPr>
            <p:grpSpPr>
              <a:xfrm>
                <a:off x="3505200" y="3429000"/>
                <a:ext cx="152400" cy="155761"/>
                <a:chOff x="3505200" y="2514600"/>
                <a:chExt cx="152400" cy="155761"/>
              </a:xfrm>
            </p:grpSpPr>
            <p:sp>
              <p:nvSpPr>
                <p:cNvPr id="208" name="Snip Same Side Corner Rectangle 207"/>
                <p:cNvSpPr/>
                <p:nvPr/>
              </p:nvSpPr>
              <p:spPr>
                <a:xfrm rot="16200000">
                  <a:off x="3503519" y="2516281"/>
                  <a:ext cx="155761" cy="152400"/>
                </a:xfrm>
                <a:prstGeom prst="snip2Same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09" name="Straight Connector 208"/>
                <p:cNvCxnSpPr/>
                <p:nvPr/>
              </p:nvCxnSpPr>
              <p:spPr>
                <a:xfrm rot="10800000">
                  <a:off x="3581664" y="2625858"/>
                  <a:ext cx="50535" cy="23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>
                <a:xfrm rot="10800000">
                  <a:off x="3581664" y="2559104"/>
                  <a:ext cx="50535" cy="23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1" name="Oval 210"/>
                <p:cNvSpPr/>
                <p:nvPr/>
              </p:nvSpPr>
              <p:spPr>
                <a:xfrm rot="5400000" flipH="1">
                  <a:off x="3531069" y="2580755"/>
                  <a:ext cx="13351" cy="254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37" name="Group 236"/>
          <p:cNvGrpSpPr/>
          <p:nvPr/>
        </p:nvGrpSpPr>
        <p:grpSpPr>
          <a:xfrm>
            <a:off x="5715000" y="990600"/>
            <a:ext cx="2438400" cy="5599331"/>
            <a:chOff x="5715000" y="990600"/>
            <a:chExt cx="2438400" cy="5599331"/>
          </a:xfrm>
        </p:grpSpPr>
        <p:sp>
          <p:nvSpPr>
            <p:cNvPr id="188" name="Rectangle 187"/>
            <p:cNvSpPr/>
            <p:nvPr/>
          </p:nvSpPr>
          <p:spPr>
            <a:xfrm>
              <a:off x="6934200" y="2514600"/>
              <a:ext cx="990600" cy="8382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“B” Grid PDU</a:t>
              </a:r>
              <a:endParaRPr lang="en-US" dirty="0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6879772" y="4343400"/>
              <a:ext cx="990600" cy="8382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“B” Grid UPS</a:t>
              </a:r>
              <a:endParaRPr lang="en-US" dirty="0"/>
            </a:p>
          </p:txBody>
        </p:sp>
        <p:cxnSp>
          <p:nvCxnSpPr>
            <p:cNvPr id="191" name="Straight Connector 190"/>
            <p:cNvCxnSpPr/>
            <p:nvPr/>
          </p:nvCxnSpPr>
          <p:spPr>
            <a:xfrm>
              <a:off x="5715000" y="1828800"/>
              <a:ext cx="1447800" cy="1588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>
              <a:off x="5715000" y="1371600"/>
              <a:ext cx="1981200" cy="1588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rot="5400000" flipH="1" flipV="1">
              <a:off x="6781800" y="2209800"/>
              <a:ext cx="762794" cy="794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5400000" flipH="1" flipV="1">
              <a:off x="7126288" y="1941512"/>
              <a:ext cx="1141412" cy="1588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rot="5400000" flipH="1" flipV="1">
              <a:off x="6896497" y="3847703"/>
              <a:ext cx="990600" cy="794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rot="5400000" flipH="1" flipV="1">
              <a:off x="7010797" y="5562203"/>
              <a:ext cx="762000" cy="794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TextBox 196"/>
            <p:cNvSpPr txBox="1"/>
            <p:nvPr/>
          </p:nvSpPr>
          <p:spPr>
            <a:xfrm>
              <a:off x="6705600" y="5943600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Utility Power Service B</a:t>
              </a:r>
              <a:endParaRPr lang="en-US" b="1" dirty="0"/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6324600" y="990600"/>
              <a:ext cx="13563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Black Circuit</a:t>
              </a:r>
              <a:endParaRPr lang="en-US" b="1" dirty="0"/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5867400" y="1447800"/>
              <a:ext cx="14321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White Circuit</a:t>
              </a:r>
              <a:endParaRPr lang="en-US" b="1" dirty="0"/>
            </a:p>
          </p:txBody>
        </p:sp>
      </p:grpSp>
      <p:grpSp>
        <p:nvGrpSpPr>
          <p:cNvPr id="239" name="Group 238"/>
          <p:cNvGrpSpPr/>
          <p:nvPr/>
        </p:nvGrpSpPr>
        <p:grpSpPr>
          <a:xfrm>
            <a:off x="1371600" y="4953000"/>
            <a:ext cx="6019800" cy="1512332"/>
            <a:chOff x="1371600" y="4953000"/>
            <a:chExt cx="6019800" cy="1512332"/>
          </a:xfrm>
        </p:grpSpPr>
        <p:pic>
          <p:nvPicPr>
            <p:cNvPr id="142" name="Picture 141" descr="main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76600" y="4953000"/>
              <a:ext cx="1861446" cy="1214438"/>
            </a:xfrm>
            <a:prstGeom prst="rect">
              <a:avLst/>
            </a:prstGeom>
          </p:spPr>
        </p:pic>
        <p:cxnSp>
          <p:nvCxnSpPr>
            <p:cNvPr id="155" name="Straight Connector 154"/>
            <p:cNvCxnSpPr/>
            <p:nvPr/>
          </p:nvCxnSpPr>
          <p:spPr>
            <a:xfrm rot="10800000">
              <a:off x="1371600" y="5638800"/>
              <a:ext cx="17526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>
              <a:off x="5410200" y="5638800"/>
              <a:ext cx="1981200" cy="1588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2" name="TextBox 231"/>
            <p:cNvSpPr txBox="1"/>
            <p:nvPr/>
          </p:nvSpPr>
          <p:spPr>
            <a:xfrm>
              <a:off x="3276600" y="6096000"/>
              <a:ext cx="21409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Backup Generator(s)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Our scenario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4400" y="4343400"/>
            <a:ext cx="914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“A” Grid UPS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124200" y="3200400"/>
            <a:ext cx="2590800" cy="304800"/>
            <a:chOff x="2514600" y="1066800"/>
            <a:chExt cx="3733800" cy="457200"/>
          </a:xfrm>
        </p:grpSpPr>
        <p:sp>
          <p:nvSpPr>
            <p:cNvPr id="5" name="Rectangle 4"/>
            <p:cNvSpPr/>
            <p:nvPr/>
          </p:nvSpPr>
          <p:spPr>
            <a:xfrm>
              <a:off x="2514600" y="1066800"/>
              <a:ext cx="3733800" cy="457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554748" y="1294448"/>
              <a:ext cx="1565786" cy="953"/>
            </a:xfrm>
            <a:prstGeom prst="line">
              <a:avLst/>
            </a:prstGeom>
            <a:ln w="127000" cmpd="dbl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4200832" y="1112520"/>
              <a:ext cx="321187" cy="36576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562168" y="1112520"/>
              <a:ext cx="321187" cy="36576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</a:effectLst>
              </a:endParaRPr>
            </a:p>
          </p:txBody>
        </p:sp>
        <p:grpSp>
          <p:nvGrpSpPr>
            <p:cNvPr id="9" name="Group 49"/>
            <p:cNvGrpSpPr/>
            <p:nvPr/>
          </p:nvGrpSpPr>
          <p:grpSpPr>
            <a:xfrm>
              <a:off x="5043948" y="1158240"/>
              <a:ext cx="281039" cy="274320"/>
              <a:chOff x="3962400" y="2590800"/>
              <a:chExt cx="533400" cy="457200"/>
            </a:xfrm>
          </p:grpSpPr>
          <p:sp>
            <p:nvSpPr>
              <p:cNvPr id="20" name="Snip Same Side Corner Rectangle 19"/>
              <p:cNvSpPr/>
              <p:nvPr/>
            </p:nvSpPr>
            <p:spPr>
              <a:xfrm rot="10800000">
                <a:off x="3962400" y="2590800"/>
                <a:ext cx="533400" cy="457200"/>
              </a:xfrm>
              <a:prstGeom prst="snip2Same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 rot="5400000">
                <a:off x="4267994" y="2742406"/>
                <a:ext cx="151606" cy="794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>
                <a:off x="4039394" y="2742406"/>
                <a:ext cx="151606" cy="794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Oval 22"/>
              <p:cNvSpPr/>
              <p:nvPr/>
            </p:nvSpPr>
            <p:spPr>
              <a:xfrm flipH="1">
                <a:off x="4209576" y="2912267"/>
                <a:ext cx="45719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50"/>
            <p:cNvGrpSpPr/>
            <p:nvPr/>
          </p:nvGrpSpPr>
          <p:grpSpPr>
            <a:xfrm>
              <a:off x="5445432" y="1158240"/>
              <a:ext cx="281039" cy="274320"/>
              <a:chOff x="3962400" y="2590800"/>
              <a:chExt cx="533400" cy="457200"/>
            </a:xfrm>
          </p:grpSpPr>
          <p:sp>
            <p:nvSpPr>
              <p:cNvPr id="16" name="Snip Same Side Corner Rectangle 15"/>
              <p:cNvSpPr/>
              <p:nvPr/>
            </p:nvSpPr>
            <p:spPr>
              <a:xfrm rot="10800000">
                <a:off x="3962400" y="2590800"/>
                <a:ext cx="533400" cy="457200"/>
              </a:xfrm>
              <a:prstGeom prst="snip2Same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 rot="5400000">
                <a:off x="4267994" y="2742406"/>
                <a:ext cx="151606" cy="794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4039394" y="2742406"/>
                <a:ext cx="151606" cy="794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/>
              <p:cNvSpPr/>
              <p:nvPr/>
            </p:nvSpPr>
            <p:spPr>
              <a:xfrm flipH="1">
                <a:off x="4209576" y="2912267"/>
                <a:ext cx="45719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55"/>
            <p:cNvGrpSpPr/>
            <p:nvPr/>
          </p:nvGrpSpPr>
          <p:grpSpPr>
            <a:xfrm>
              <a:off x="5846916" y="1158240"/>
              <a:ext cx="281039" cy="274320"/>
              <a:chOff x="3962400" y="2590800"/>
              <a:chExt cx="533400" cy="457200"/>
            </a:xfrm>
          </p:grpSpPr>
          <p:sp>
            <p:nvSpPr>
              <p:cNvPr id="12" name="Snip Same Side Corner Rectangle 11"/>
              <p:cNvSpPr/>
              <p:nvPr/>
            </p:nvSpPr>
            <p:spPr>
              <a:xfrm rot="10800000">
                <a:off x="3962400" y="2590800"/>
                <a:ext cx="533400" cy="457200"/>
              </a:xfrm>
              <a:prstGeom prst="snip2Same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 rot="5400000">
                <a:off x="4267994" y="2742406"/>
                <a:ext cx="151606" cy="794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>
                <a:off x="4039394" y="2742406"/>
                <a:ext cx="151606" cy="794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 14"/>
              <p:cNvSpPr/>
              <p:nvPr/>
            </p:nvSpPr>
            <p:spPr>
              <a:xfrm flipH="1">
                <a:off x="4209576" y="2912267"/>
                <a:ext cx="45719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4" name="Rectangle 23"/>
          <p:cNvSpPr/>
          <p:nvPr/>
        </p:nvSpPr>
        <p:spPr>
          <a:xfrm>
            <a:off x="3048000" y="1066800"/>
            <a:ext cx="2743200" cy="3505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581400" y="4114800"/>
            <a:ext cx="1770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Server Enclosure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505200" y="1143000"/>
            <a:ext cx="191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Dual-Circuit PDU’s</a:t>
            </a:r>
            <a:endParaRPr lang="en-US" b="1" dirty="0"/>
          </a:p>
        </p:txBody>
      </p:sp>
      <p:pic>
        <p:nvPicPr>
          <p:cNvPr id="27" name="Picture 26" descr="m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953000"/>
            <a:ext cx="1861446" cy="1214438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685800" y="990600"/>
            <a:ext cx="2743200" cy="5523131"/>
            <a:chOff x="685800" y="990600"/>
            <a:chExt cx="2743200" cy="5523131"/>
          </a:xfrm>
        </p:grpSpPr>
        <p:sp>
          <p:nvSpPr>
            <p:cNvPr id="29" name="Rectangle 28"/>
            <p:cNvSpPr/>
            <p:nvPr/>
          </p:nvSpPr>
          <p:spPr>
            <a:xfrm>
              <a:off x="914400" y="2514600"/>
              <a:ext cx="9906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“A” Grid PDU</a:t>
              </a:r>
              <a:endParaRPr lang="en-US" dirty="0"/>
            </a:p>
          </p:txBody>
        </p:sp>
        <p:grpSp>
          <p:nvGrpSpPr>
            <p:cNvPr id="30" name="Group 121"/>
            <p:cNvGrpSpPr/>
            <p:nvPr/>
          </p:nvGrpSpPr>
          <p:grpSpPr>
            <a:xfrm>
              <a:off x="3124200" y="1295400"/>
              <a:ext cx="304800" cy="1600200"/>
              <a:chOff x="3429000" y="2133600"/>
              <a:chExt cx="304800" cy="1600200"/>
            </a:xfrm>
          </p:grpSpPr>
          <p:sp>
            <p:nvSpPr>
              <p:cNvPr id="41" name="Rectangle 40"/>
              <p:cNvSpPr/>
              <p:nvPr/>
            </p:nvSpPr>
            <p:spPr>
              <a:xfrm rot="16200000" flipV="1">
                <a:off x="2781300" y="2781300"/>
                <a:ext cx="1600200" cy="3048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2" name="Group 64"/>
              <p:cNvGrpSpPr/>
              <p:nvPr/>
            </p:nvGrpSpPr>
            <p:grpSpPr>
              <a:xfrm rot="5400000">
                <a:off x="3503519" y="2287681"/>
                <a:ext cx="155761" cy="152400"/>
                <a:chOff x="3962400" y="2590800"/>
                <a:chExt cx="533400" cy="457200"/>
              </a:xfrm>
            </p:grpSpPr>
            <p:sp>
              <p:nvSpPr>
                <p:cNvPr id="68" name="Snip Same Side Corner Rectangle 67"/>
                <p:cNvSpPr/>
                <p:nvPr/>
              </p:nvSpPr>
              <p:spPr>
                <a:xfrm rot="10800000">
                  <a:off x="3962400" y="2590800"/>
                  <a:ext cx="533400" cy="457200"/>
                </a:xfrm>
                <a:prstGeom prst="snip2SameRect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9" name="Straight Connector 68"/>
                <p:cNvCxnSpPr/>
                <p:nvPr/>
              </p:nvCxnSpPr>
              <p:spPr>
                <a:xfrm rot="5400000">
                  <a:off x="4267994" y="2742406"/>
                  <a:ext cx="151606" cy="794"/>
                </a:xfrm>
                <a:prstGeom prst="line">
                  <a:avLst/>
                </a:prstGeom>
                <a:ln w="254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rot="5400000">
                  <a:off x="4039394" y="2742406"/>
                  <a:ext cx="151606" cy="794"/>
                </a:xfrm>
                <a:prstGeom prst="line">
                  <a:avLst/>
                </a:prstGeom>
                <a:ln w="254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" name="Oval 70"/>
                <p:cNvSpPr/>
                <p:nvPr/>
              </p:nvSpPr>
              <p:spPr>
                <a:xfrm flipH="1">
                  <a:off x="4209576" y="2912267"/>
                  <a:ext cx="45719" cy="762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" name="Group 100"/>
              <p:cNvGrpSpPr/>
              <p:nvPr/>
            </p:nvGrpSpPr>
            <p:grpSpPr>
              <a:xfrm>
                <a:off x="3505200" y="2514600"/>
                <a:ext cx="152400" cy="155761"/>
                <a:chOff x="3505200" y="2514600"/>
                <a:chExt cx="152400" cy="155761"/>
              </a:xfrm>
            </p:grpSpPr>
            <p:sp>
              <p:nvSpPr>
                <p:cNvPr id="64" name="Snip Same Side Corner Rectangle 63"/>
                <p:cNvSpPr/>
                <p:nvPr/>
              </p:nvSpPr>
              <p:spPr>
                <a:xfrm rot="16200000">
                  <a:off x="3503519" y="2516281"/>
                  <a:ext cx="155761" cy="152400"/>
                </a:xfrm>
                <a:prstGeom prst="snip2Same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5" name="Straight Connector 64"/>
                <p:cNvCxnSpPr/>
                <p:nvPr/>
              </p:nvCxnSpPr>
              <p:spPr>
                <a:xfrm rot="10800000">
                  <a:off x="3581664" y="2625858"/>
                  <a:ext cx="50535" cy="23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rot="10800000">
                  <a:off x="3581664" y="2559104"/>
                  <a:ext cx="50535" cy="23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Oval 66"/>
                <p:cNvSpPr/>
                <p:nvPr/>
              </p:nvSpPr>
              <p:spPr>
                <a:xfrm rot="5400000" flipH="1">
                  <a:off x="3531069" y="2580755"/>
                  <a:ext cx="13351" cy="254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4" name="Group 101"/>
              <p:cNvGrpSpPr/>
              <p:nvPr/>
            </p:nvGrpSpPr>
            <p:grpSpPr>
              <a:xfrm rot="5400000">
                <a:off x="3503519" y="2744881"/>
                <a:ext cx="155761" cy="152400"/>
                <a:chOff x="3962400" y="2590800"/>
                <a:chExt cx="533400" cy="457200"/>
              </a:xfrm>
            </p:grpSpPr>
            <p:sp>
              <p:nvSpPr>
                <p:cNvPr id="60" name="Snip Same Side Corner Rectangle 59"/>
                <p:cNvSpPr/>
                <p:nvPr/>
              </p:nvSpPr>
              <p:spPr>
                <a:xfrm rot="10800000">
                  <a:off x="3962400" y="2590800"/>
                  <a:ext cx="533400" cy="457200"/>
                </a:xfrm>
                <a:prstGeom prst="snip2SameRect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1" name="Straight Connector 60"/>
                <p:cNvCxnSpPr/>
                <p:nvPr/>
              </p:nvCxnSpPr>
              <p:spPr>
                <a:xfrm rot="5400000">
                  <a:off x="4267994" y="2742406"/>
                  <a:ext cx="151606" cy="794"/>
                </a:xfrm>
                <a:prstGeom prst="line">
                  <a:avLst/>
                </a:prstGeom>
                <a:ln w="254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5400000">
                  <a:off x="4039394" y="2742406"/>
                  <a:ext cx="151606" cy="794"/>
                </a:xfrm>
                <a:prstGeom prst="line">
                  <a:avLst/>
                </a:prstGeom>
                <a:ln w="254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Oval 62"/>
                <p:cNvSpPr/>
                <p:nvPr/>
              </p:nvSpPr>
              <p:spPr>
                <a:xfrm flipH="1">
                  <a:off x="4209576" y="2912267"/>
                  <a:ext cx="45719" cy="762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" name="Group 106"/>
              <p:cNvGrpSpPr/>
              <p:nvPr/>
            </p:nvGrpSpPr>
            <p:grpSpPr>
              <a:xfrm>
                <a:off x="3505200" y="2971800"/>
                <a:ext cx="152400" cy="155761"/>
                <a:chOff x="3505200" y="2514600"/>
                <a:chExt cx="152400" cy="155761"/>
              </a:xfrm>
            </p:grpSpPr>
            <p:sp>
              <p:nvSpPr>
                <p:cNvPr id="56" name="Snip Same Side Corner Rectangle 55"/>
                <p:cNvSpPr/>
                <p:nvPr/>
              </p:nvSpPr>
              <p:spPr>
                <a:xfrm rot="16200000">
                  <a:off x="3503519" y="2516281"/>
                  <a:ext cx="155761" cy="152400"/>
                </a:xfrm>
                <a:prstGeom prst="snip2Same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7" name="Straight Connector 56"/>
                <p:cNvCxnSpPr/>
                <p:nvPr/>
              </p:nvCxnSpPr>
              <p:spPr>
                <a:xfrm rot="10800000">
                  <a:off x="3581664" y="2625858"/>
                  <a:ext cx="50535" cy="23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0800000">
                  <a:off x="3581664" y="2559104"/>
                  <a:ext cx="50535" cy="23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Oval 58"/>
                <p:cNvSpPr/>
                <p:nvPr/>
              </p:nvSpPr>
              <p:spPr>
                <a:xfrm rot="5400000" flipH="1">
                  <a:off x="3531069" y="2580755"/>
                  <a:ext cx="13351" cy="254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6" name="Group 111"/>
              <p:cNvGrpSpPr/>
              <p:nvPr/>
            </p:nvGrpSpPr>
            <p:grpSpPr>
              <a:xfrm rot="5400000">
                <a:off x="3503519" y="3202081"/>
                <a:ext cx="155761" cy="152400"/>
                <a:chOff x="3962400" y="2590800"/>
                <a:chExt cx="533400" cy="457200"/>
              </a:xfrm>
            </p:grpSpPr>
            <p:sp>
              <p:nvSpPr>
                <p:cNvPr id="52" name="Snip Same Side Corner Rectangle 51"/>
                <p:cNvSpPr/>
                <p:nvPr/>
              </p:nvSpPr>
              <p:spPr>
                <a:xfrm rot="10800000">
                  <a:off x="3962400" y="2590800"/>
                  <a:ext cx="533400" cy="457200"/>
                </a:xfrm>
                <a:prstGeom prst="snip2SameRect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3" name="Straight Connector 52"/>
                <p:cNvCxnSpPr/>
                <p:nvPr/>
              </p:nvCxnSpPr>
              <p:spPr>
                <a:xfrm rot="5400000">
                  <a:off x="4267994" y="2742406"/>
                  <a:ext cx="151606" cy="794"/>
                </a:xfrm>
                <a:prstGeom prst="line">
                  <a:avLst/>
                </a:prstGeom>
                <a:ln w="254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5400000">
                  <a:off x="4039394" y="2742406"/>
                  <a:ext cx="151606" cy="794"/>
                </a:xfrm>
                <a:prstGeom prst="line">
                  <a:avLst/>
                </a:prstGeom>
                <a:ln w="254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Oval 54"/>
                <p:cNvSpPr/>
                <p:nvPr/>
              </p:nvSpPr>
              <p:spPr>
                <a:xfrm flipH="1">
                  <a:off x="4209576" y="2912267"/>
                  <a:ext cx="45719" cy="762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" name="Group 116"/>
              <p:cNvGrpSpPr/>
              <p:nvPr/>
            </p:nvGrpSpPr>
            <p:grpSpPr>
              <a:xfrm>
                <a:off x="3505200" y="3429000"/>
                <a:ext cx="152400" cy="155761"/>
                <a:chOff x="3505200" y="2514600"/>
                <a:chExt cx="152400" cy="155761"/>
              </a:xfrm>
            </p:grpSpPr>
            <p:sp>
              <p:nvSpPr>
                <p:cNvPr id="48" name="Snip Same Side Corner Rectangle 47"/>
                <p:cNvSpPr/>
                <p:nvPr/>
              </p:nvSpPr>
              <p:spPr>
                <a:xfrm rot="16200000">
                  <a:off x="3503519" y="2516281"/>
                  <a:ext cx="155761" cy="152400"/>
                </a:xfrm>
                <a:prstGeom prst="snip2Same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9" name="Straight Connector 48"/>
                <p:cNvCxnSpPr/>
                <p:nvPr/>
              </p:nvCxnSpPr>
              <p:spPr>
                <a:xfrm rot="10800000">
                  <a:off x="3581664" y="2625858"/>
                  <a:ext cx="50535" cy="23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10800000">
                  <a:off x="3581664" y="2559104"/>
                  <a:ext cx="50535" cy="23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Oval 50"/>
                <p:cNvSpPr/>
                <p:nvPr/>
              </p:nvSpPr>
              <p:spPr>
                <a:xfrm rot="5400000" flipH="1">
                  <a:off x="3531069" y="2580755"/>
                  <a:ext cx="13351" cy="254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31" name="Straight Connector 30"/>
            <p:cNvCxnSpPr/>
            <p:nvPr/>
          </p:nvCxnSpPr>
          <p:spPr>
            <a:xfrm>
              <a:off x="1143000" y="1371600"/>
              <a:ext cx="19812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676400" y="1752600"/>
              <a:ext cx="14478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 flipH="1" flipV="1">
              <a:off x="572294" y="1943894"/>
              <a:ext cx="1141412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 flipH="1" flipV="1">
              <a:off x="1294606" y="2133600"/>
              <a:ext cx="762794" cy="79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" idx="0"/>
            </p:cNvCxnSpPr>
            <p:nvPr/>
          </p:nvCxnSpPr>
          <p:spPr>
            <a:xfrm rot="5400000" flipH="1" flipV="1">
              <a:off x="876697" y="3847703"/>
              <a:ext cx="990600" cy="79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 flipH="1" flipV="1">
              <a:off x="1029097" y="5524103"/>
              <a:ext cx="685800" cy="79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685800" y="5867400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Utility Power Service A</a:t>
              </a:r>
              <a:endParaRPr lang="en-US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143000" y="990600"/>
              <a:ext cx="13563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Black Circuit</a:t>
              </a:r>
              <a:endParaRPr lang="en-US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600200" y="1371600"/>
              <a:ext cx="14321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White Circuit</a:t>
              </a:r>
              <a:endParaRPr lang="en-US" b="1" dirty="0"/>
            </a:p>
          </p:txBody>
        </p:sp>
        <p:cxnSp>
          <p:nvCxnSpPr>
            <p:cNvPr id="40" name="Straight Connector 39"/>
            <p:cNvCxnSpPr/>
            <p:nvPr/>
          </p:nvCxnSpPr>
          <p:spPr>
            <a:xfrm rot="10800000">
              <a:off x="1371600" y="5638800"/>
              <a:ext cx="17526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5410200" y="990600"/>
            <a:ext cx="2743200" cy="5599331"/>
            <a:chOff x="5410200" y="990600"/>
            <a:chExt cx="2743200" cy="5599331"/>
          </a:xfrm>
        </p:grpSpPr>
        <p:sp>
          <p:nvSpPr>
            <p:cNvPr id="73" name="Rectangle 72"/>
            <p:cNvSpPr/>
            <p:nvPr/>
          </p:nvSpPr>
          <p:spPr>
            <a:xfrm>
              <a:off x="6934200" y="2514600"/>
              <a:ext cx="990600" cy="8382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“B” Grid PDU</a:t>
              </a:r>
              <a:endParaRPr lang="en-US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879772" y="4343400"/>
              <a:ext cx="990600" cy="8382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“B” Grid UPS</a:t>
              </a:r>
              <a:endParaRPr lang="en-US" dirty="0"/>
            </a:p>
          </p:txBody>
        </p:sp>
        <p:grpSp>
          <p:nvGrpSpPr>
            <p:cNvPr id="75" name="Group 122"/>
            <p:cNvGrpSpPr/>
            <p:nvPr/>
          </p:nvGrpSpPr>
          <p:grpSpPr>
            <a:xfrm>
              <a:off x="5410200" y="1295400"/>
              <a:ext cx="304800" cy="1600200"/>
              <a:chOff x="3429000" y="2133600"/>
              <a:chExt cx="304800" cy="1600200"/>
            </a:xfrm>
          </p:grpSpPr>
          <p:sp>
            <p:nvSpPr>
              <p:cNvPr id="86" name="Rectangle 85"/>
              <p:cNvSpPr/>
              <p:nvPr/>
            </p:nvSpPr>
            <p:spPr>
              <a:xfrm rot="16200000" flipV="1">
                <a:off x="2781300" y="2781300"/>
                <a:ext cx="1600200" cy="3048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7" name="Group 124"/>
              <p:cNvGrpSpPr/>
              <p:nvPr/>
            </p:nvGrpSpPr>
            <p:grpSpPr>
              <a:xfrm rot="5400000">
                <a:off x="3503519" y="2287681"/>
                <a:ext cx="155761" cy="152400"/>
                <a:chOff x="3962400" y="2590800"/>
                <a:chExt cx="533400" cy="457200"/>
              </a:xfrm>
            </p:grpSpPr>
            <p:sp>
              <p:nvSpPr>
                <p:cNvPr id="113" name="Snip Same Side Corner Rectangle 112"/>
                <p:cNvSpPr/>
                <p:nvPr/>
              </p:nvSpPr>
              <p:spPr>
                <a:xfrm rot="10800000">
                  <a:off x="3962400" y="2590800"/>
                  <a:ext cx="533400" cy="457200"/>
                </a:xfrm>
                <a:prstGeom prst="snip2SameRect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4" name="Straight Connector 113"/>
                <p:cNvCxnSpPr/>
                <p:nvPr/>
              </p:nvCxnSpPr>
              <p:spPr>
                <a:xfrm rot="5400000">
                  <a:off x="4267994" y="2742406"/>
                  <a:ext cx="151606" cy="794"/>
                </a:xfrm>
                <a:prstGeom prst="line">
                  <a:avLst/>
                </a:prstGeom>
                <a:ln w="254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rot="5400000">
                  <a:off x="4039394" y="2742406"/>
                  <a:ext cx="151606" cy="794"/>
                </a:xfrm>
                <a:prstGeom prst="line">
                  <a:avLst/>
                </a:prstGeom>
                <a:ln w="254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6" name="Oval 115"/>
                <p:cNvSpPr/>
                <p:nvPr/>
              </p:nvSpPr>
              <p:spPr>
                <a:xfrm flipH="1">
                  <a:off x="4209576" y="2912267"/>
                  <a:ext cx="45719" cy="762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8" name="Group 125"/>
              <p:cNvGrpSpPr/>
              <p:nvPr/>
            </p:nvGrpSpPr>
            <p:grpSpPr>
              <a:xfrm>
                <a:off x="3505200" y="2514600"/>
                <a:ext cx="152400" cy="155761"/>
                <a:chOff x="3505200" y="2514600"/>
                <a:chExt cx="152400" cy="155761"/>
              </a:xfrm>
            </p:grpSpPr>
            <p:sp>
              <p:nvSpPr>
                <p:cNvPr id="109" name="Snip Same Side Corner Rectangle 108"/>
                <p:cNvSpPr/>
                <p:nvPr/>
              </p:nvSpPr>
              <p:spPr>
                <a:xfrm rot="16200000">
                  <a:off x="3503519" y="2516281"/>
                  <a:ext cx="155761" cy="152400"/>
                </a:xfrm>
                <a:prstGeom prst="snip2Same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0" name="Straight Connector 109"/>
                <p:cNvCxnSpPr/>
                <p:nvPr/>
              </p:nvCxnSpPr>
              <p:spPr>
                <a:xfrm rot="10800000">
                  <a:off x="3581664" y="2625858"/>
                  <a:ext cx="50535" cy="23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 rot="10800000">
                  <a:off x="3581664" y="2559104"/>
                  <a:ext cx="50535" cy="23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2" name="Oval 111"/>
                <p:cNvSpPr/>
                <p:nvPr/>
              </p:nvSpPr>
              <p:spPr>
                <a:xfrm rot="5400000" flipH="1">
                  <a:off x="3531069" y="2580755"/>
                  <a:ext cx="13351" cy="254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" name="Group 126"/>
              <p:cNvGrpSpPr/>
              <p:nvPr/>
            </p:nvGrpSpPr>
            <p:grpSpPr>
              <a:xfrm rot="5400000">
                <a:off x="3503519" y="2744881"/>
                <a:ext cx="155761" cy="152400"/>
                <a:chOff x="3962400" y="2590800"/>
                <a:chExt cx="533400" cy="457200"/>
              </a:xfrm>
            </p:grpSpPr>
            <p:sp>
              <p:nvSpPr>
                <p:cNvPr id="105" name="Snip Same Side Corner Rectangle 104"/>
                <p:cNvSpPr/>
                <p:nvPr/>
              </p:nvSpPr>
              <p:spPr>
                <a:xfrm rot="10800000">
                  <a:off x="3962400" y="2590800"/>
                  <a:ext cx="533400" cy="457200"/>
                </a:xfrm>
                <a:prstGeom prst="snip2SameRect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6" name="Straight Connector 105"/>
                <p:cNvCxnSpPr/>
                <p:nvPr/>
              </p:nvCxnSpPr>
              <p:spPr>
                <a:xfrm rot="5400000">
                  <a:off x="4267994" y="2742406"/>
                  <a:ext cx="151606" cy="794"/>
                </a:xfrm>
                <a:prstGeom prst="line">
                  <a:avLst/>
                </a:prstGeom>
                <a:ln w="254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rot="5400000">
                  <a:off x="4039394" y="2742406"/>
                  <a:ext cx="151606" cy="794"/>
                </a:xfrm>
                <a:prstGeom prst="line">
                  <a:avLst/>
                </a:prstGeom>
                <a:ln w="254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8" name="Oval 107"/>
                <p:cNvSpPr/>
                <p:nvPr/>
              </p:nvSpPr>
              <p:spPr>
                <a:xfrm flipH="1">
                  <a:off x="4209576" y="2912267"/>
                  <a:ext cx="45719" cy="762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0" name="Group 127"/>
              <p:cNvGrpSpPr/>
              <p:nvPr/>
            </p:nvGrpSpPr>
            <p:grpSpPr>
              <a:xfrm>
                <a:off x="3505200" y="2971800"/>
                <a:ext cx="152400" cy="155761"/>
                <a:chOff x="3505200" y="2514600"/>
                <a:chExt cx="152400" cy="155761"/>
              </a:xfrm>
            </p:grpSpPr>
            <p:sp>
              <p:nvSpPr>
                <p:cNvPr id="101" name="Snip Same Side Corner Rectangle 100"/>
                <p:cNvSpPr/>
                <p:nvPr/>
              </p:nvSpPr>
              <p:spPr>
                <a:xfrm rot="16200000">
                  <a:off x="3503519" y="2516281"/>
                  <a:ext cx="155761" cy="152400"/>
                </a:xfrm>
                <a:prstGeom prst="snip2Same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2" name="Straight Connector 101"/>
                <p:cNvCxnSpPr/>
                <p:nvPr/>
              </p:nvCxnSpPr>
              <p:spPr>
                <a:xfrm rot="10800000">
                  <a:off x="3581664" y="2625858"/>
                  <a:ext cx="50535" cy="23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rot="10800000">
                  <a:off x="3581664" y="2559104"/>
                  <a:ext cx="50535" cy="23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Oval 103"/>
                <p:cNvSpPr/>
                <p:nvPr/>
              </p:nvSpPr>
              <p:spPr>
                <a:xfrm rot="5400000" flipH="1">
                  <a:off x="3531069" y="2580755"/>
                  <a:ext cx="13351" cy="254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1" name="Group 128"/>
              <p:cNvGrpSpPr/>
              <p:nvPr/>
            </p:nvGrpSpPr>
            <p:grpSpPr>
              <a:xfrm rot="5400000">
                <a:off x="3503519" y="3202081"/>
                <a:ext cx="155761" cy="152400"/>
                <a:chOff x="3962400" y="2590800"/>
                <a:chExt cx="533400" cy="457200"/>
              </a:xfrm>
            </p:grpSpPr>
            <p:sp>
              <p:nvSpPr>
                <p:cNvPr id="97" name="Snip Same Side Corner Rectangle 96"/>
                <p:cNvSpPr/>
                <p:nvPr/>
              </p:nvSpPr>
              <p:spPr>
                <a:xfrm rot="10800000">
                  <a:off x="3962400" y="2590800"/>
                  <a:ext cx="533400" cy="457200"/>
                </a:xfrm>
                <a:prstGeom prst="snip2SameRect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8" name="Straight Connector 97"/>
                <p:cNvCxnSpPr/>
                <p:nvPr/>
              </p:nvCxnSpPr>
              <p:spPr>
                <a:xfrm rot="5400000">
                  <a:off x="4267994" y="2742406"/>
                  <a:ext cx="151606" cy="794"/>
                </a:xfrm>
                <a:prstGeom prst="line">
                  <a:avLst/>
                </a:prstGeom>
                <a:ln w="254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 rot="5400000">
                  <a:off x="4039394" y="2742406"/>
                  <a:ext cx="151606" cy="794"/>
                </a:xfrm>
                <a:prstGeom prst="line">
                  <a:avLst/>
                </a:prstGeom>
                <a:ln w="254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0" name="Oval 99"/>
                <p:cNvSpPr/>
                <p:nvPr/>
              </p:nvSpPr>
              <p:spPr>
                <a:xfrm flipH="1">
                  <a:off x="4209576" y="2912267"/>
                  <a:ext cx="45719" cy="762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2" name="Group 129"/>
              <p:cNvGrpSpPr/>
              <p:nvPr/>
            </p:nvGrpSpPr>
            <p:grpSpPr>
              <a:xfrm>
                <a:off x="3505200" y="3429000"/>
                <a:ext cx="152400" cy="155761"/>
                <a:chOff x="3505200" y="2514600"/>
                <a:chExt cx="152400" cy="155761"/>
              </a:xfrm>
            </p:grpSpPr>
            <p:sp>
              <p:nvSpPr>
                <p:cNvPr id="93" name="Snip Same Side Corner Rectangle 92"/>
                <p:cNvSpPr/>
                <p:nvPr/>
              </p:nvSpPr>
              <p:spPr>
                <a:xfrm rot="16200000">
                  <a:off x="3503519" y="2516281"/>
                  <a:ext cx="155761" cy="152400"/>
                </a:xfrm>
                <a:prstGeom prst="snip2Same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4" name="Straight Connector 93"/>
                <p:cNvCxnSpPr/>
                <p:nvPr/>
              </p:nvCxnSpPr>
              <p:spPr>
                <a:xfrm rot="10800000">
                  <a:off x="3581664" y="2625858"/>
                  <a:ext cx="50535" cy="23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10800000">
                  <a:off x="3581664" y="2559104"/>
                  <a:ext cx="50535" cy="23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6" name="Oval 95"/>
                <p:cNvSpPr/>
                <p:nvPr/>
              </p:nvSpPr>
              <p:spPr>
                <a:xfrm rot="5400000" flipH="1">
                  <a:off x="3531069" y="2580755"/>
                  <a:ext cx="13351" cy="254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76" name="Straight Connector 75"/>
            <p:cNvCxnSpPr/>
            <p:nvPr/>
          </p:nvCxnSpPr>
          <p:spPr>
            <a:xfrm>
              <a:off x="5715000" y="1828800"/>
              <a:ext cx="1447800" cy="1588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5715000" y="1371600"/>
              <a:ext cx="1981200" cy="1588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 flipH="1" flipV="1">
              <a:off x="6781800" y="2209800"/>
              <a:ext cx="762794" cy="794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 flipH="1" flipV="1">
              <a:off x="7126288" y="1941512"/>
              <a:ext cx="1141412" cy="1588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 flipH="1" flipV="1">
              <a:off x="6896497" y="3847703"/>
              <a:ext cx="990600" cy="794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 flipH="1" flipV="1">
              <a:off x="7010797" y="5562203"/>
              <a:ext cx="762000" cy="794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6705600" y="5943600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Utility Power Service B</a:t>
              </a:r>
              <a:endParaRPr lang="en-US" b="1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324600" y="990600"/>
              <a:ext cx="13563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Black Circuit</a:t>
              </a:r>
              <a:endParaRPr lang="en-US" b="1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867400" y="1447800"/>
              <a:ext cx="14321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White Circuit</a:t>
              </a:r>
              <a:endParaRPr lang="en-US" b="1" dirty="0"/>
            </a:p>
          </p:txBody>
        </p:sp>
        <p:cxnSp>
          <p:nvCxnSpPr>
            <p:cNvPr id="85" name="Straight Connector 84"/>
            <p:cNvCxnSpPr/>
            <p:nvPr/>
          </p:nvCxnSpPr>
          <p:spPr>
            <a:xfrm>
              <a:off x="5410200" y="5638800"/>
              <a:ext cx="1981200" cy="1588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TextBox 116"/>
          <p:cNvSpPr txBox="1"/>
          <p:nvPr/>
        </p:nvSpPr>
        <p:spPr>
          <a:xfrm>
            <a:off x="3276600" y="6096000"/>
            <a:ext cx="2140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Backup Generator(s)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Let’s assume that machines are almost perfectly efficient</a:t>
            </a:r>
          </a:p>
          <a:p>
            <a:pPr lvl="1"/>
            <a:r>
              <a:rPr lang="en-US" dirty="0" smtClean="0"/>
              <a:t>1 kW energy in == 1 kW heat out</a:t>
            </a:r>
          </a:p>
          <a:p>
            <a:pPr lvl="1"/>
            <a:r>
              <a:rPr lang="en-US" dirty="0" smtClean="0"/>
              <a:t>That kW of energy is equivalent to:</a:t>
            </a:r>
          </a:p>
          <a:p>
            <a:pPr lvl="2"/>
            <a:r>
              <a:rPr lang="en-US" dirty="0" smtClean="0"/>
              <a:t>1.34 horsepower</a:t>
            </a:r>
          </a:p>
          <a:p>
            <a:pPr lvl="2"/>
            <a:r>
              <a:rPr lang="en-US" dirty="0" smtClean="0"/>
              <a:t>Slightly less than the average home’s energy consumption in 1 hour</a:t>
            </a:r>
          </a:p>
          <a:p>
            <a:pPr lvl="1"/>
            <a:r>
              <a:rPr lang="en-US" dirty="0" smtClean="0"/>
              <a:t>That kW of heat</a:t>
            </a:r>
          </a:p>
          <a:p>
            <a:pPr lvl="2"/>
            <a:r>
              <a:rPr lang="en-US" dirty="0" smtClean="0"/>
              <a:t>Is 3414 BTU, enough to boil a little over 2 gallons of water</a:t>
            </a:r>
          </a:p>
          <a:p>
            <a:pPr lvl="2"/>
            <a:r>
              <a:rPr lang="en-US" dirty="0" smtClean="0"/>
              <a:t>Is enough energy to melt 500 pounds of ice over 24 hours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challenges with cooling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Excessive cooling capacity for the load</a:t>
            </a:r>
          </a:p>
          <a:p>
            <a:pPr lvl="1"/>
            <a:r>
              <a:rPr lang="en-US" dirty="0" smtClean="0"/>
              <a:t>75 Tons of cooling capacity</a:t>
            </a:r>
          </a:p>
          <a:p>
            <a:pPr lvl="1"/>
            <a:r>
              <a:rPr lang="en-US" dirty="0" smtClean="0"/>
              <a:t>About 15 Tons of cooling load</a:t>
            </a:r>
          </a:p>
          <a:p>
            <a:r>
              <a:rPr lang="en-US" dirty="0" smtClean="0"/>
              <a:t>Despite that, we still had heat problems</a:t>
            </a:r>
          </a:p>
          <a:p>
            <a:pPr lvl="1"/>
            <a:r>
              <a:rPr lang="en-US" dirty="0" smtClean="0"/>
              <a:t>Airflow and distribution</a:t>
            </a:r>
          </a:p>
          <a:p>
            <a:pPr lvl="1"/>
            <a:r>
              <a:rPr lang="en-US" dirty="0" smtClean="0"/>
              <a:t>Poor cold air delivery</a:t>
            </a:r>
          </a:p>
          <a:p>
            <a:pPr lvl="1"/>
            <a:r>
              <a:rPr lang="en-US" dirty="0" smtClean="0"/>
              <a:t>Poorly sealed floor</a:t>
            </a:r>
          </a:p>
          <a:p>
            <a:pPr lvl="1"/>
            <a:r>
              <a:rPr lang="en-US" dirty="0" smtClean="0"/>
              <a:t>Poor rack venting</a:t>
            </a:r>
          </a:p>
          <a:p>
            <a:pPr lvl="1"/>
            <a:r>
              <a:rPr lang="en-US" dirty="0" smtClean="0"/>
              <a:t>Obstructions behind racks</a:t>
            </a:r>
            <a:endParaRPr lang="en-US" dirty="0"/>
          </a:p>
        </p:txBody>
      </p:sp>
      <p:pic>
        <p:nvPicPr>
          <p:cNvPr id="11265" name="Picture 1" descr="H:\NOC\Data Center\photos\old\old dc 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962400"/>
            <a:ext cx="3395663" cy="2263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your consideration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Q: What’s the principle difference between this: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715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/>
              <a:t>A: Fuel Economy. </a:t>
            </a:r>
            <a:r>
              <a:rPr lang="en-US" sz="3200" dirty="0" smtClean="0">
                <a:sym typeface="Wingdings" pitchFamily="2" charset="2"/>
              </a:rPr>
              <a:t>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33600" y="2362200"/>
            <a:ext cx="5486400" cy="762000"/>
            <a:chOff x="1447800" y="3733800"/>
            <a:chExt cx="7086600" cy="762000"/>
          </a:xfrm>
        </p:grpSpPr>
        <p:sp>
          <p:nvSpPr>
            <p:cNvPr id="7" name="Rectangle 6"/>
            <p:cNvSpPr/>
            <p:nvPr/>
          </p:nvSpPr>
          <p:spPr>
            <a:xfrm>
              <a:off x="1447800" y="3733800"/>
              <a:ext cx="7086600" cy="762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36"/>
            <p:cNvGrpSpPr/>
            <p:nvPr/>
          </p:nvGrpSpPr>
          <p:grpSpPr>
            <a:xfrm>
              <a:off x="1524000" y="3886200"/>
              <a:ext cx="4191000" cy="458788"/>
              <a:chOff x="1524000" y="990600"/>
              <a:chExt cx="4191000" cy="458788"/>
            </a:xfrm>
            <a:effectLst>
              <a:glow rad="101600">
                <a:schemeClr val="tx1">
                  <a:lumMod val="50000"/>
                  <a:lumOff val="50000"/>
                  <a:alpha val="60000"/>
                </a:schemeClr>
              </a:glow>
            </a:effectLst>
          </p:grpSpPr>
          <p:cxnSp>
            <p:nvCxnSpPr>
              <p:cNvPr id="35" name="Straight Connector 5"/>
              <p:cNvCxnSpPr/>
              <p:nvPr/>
            </p:nvCxnSpPr>
            <p:spPr>
              <a:xfrm>
                <a:off x="1524000" y="1447800"/>
                <a:ext cx="4191000" cy="1588"/>
              </a:xfrm>
              <a:prstGeom prst="line">
                <a:avLst/>
              </a:prstGeom>
              <a:ln w="127000" cmpd="dbl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6"/>
              <p:cNvCxnSpPr/>
              <p:nvPr/>
            </p:nvCxnSpPr>
            <p:spPr>
              <a:xfrm>
                <a:off x="1524000" y="1219200"/>
                <a:ext cx="4191000" cy="1588"/>
              </a:xfrm>
              <a:prstGeom prst="line">
                <a:avLst/>
              </a:prstGeom>
              <a:ln w="127000" cmpd="dbl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7"/>
              <p:cNvCxnSpPr/>
              <p:nvPr/>
            </p:nvCxnSpPr>
            <p:spPr>
              <a:xfrm>
                <a:off x="1524000" y="990600"/>
                <a:ext cx="4191000" cy="1588"/>
              </a:xfrm>
              <a:prstGeom prst="line">
                <a:avLst/>
              </a:prstGeom>
              <a:ln w="127000" cmpd="dbl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Rectangle 8"/>
            <p:cNvSpPr/>
            <p:nvPr/>
          </p:nvSpPr>
          <p:spPr>
            <a:xfrm>
              <a:off x="5791200" y="3810000"/>
              <a:ext cx="7620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37"/>
            <p:cNvGrpSpPr/>
            <p:nvPr/>
          </p:nvGrpSpPr>
          <p:grpSpPr>
            <a:xfrm>
              <a:off x="6629400" y="3810000"/>
              <a:ext cx="1752600" cy="609600"/>
              <a:chOff x="6705600" y="2286000"/>
              <a:chExt cx="1752600" cy="609600"/>
            </a:xfrm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</p:grpSpPr>
          <p:grpSp>
            <p:nvGrpSpPr>
              <p:cNvPr id="11" name="Group 13"/>
              <p:cNvGrpSpPr/>
              <p:nvPr/>
            </p:nvGrpSpPr>
            <p:grpSpPr>
              <a:xfrm>
                <a:off x="8305800" y="2286000"/>
                <a:ext cx="152400" cy="609600"/>
                <a:chOff x="7315200" y="1371600"/>
                <a:chExt cx="152400" cy="609600"/>
              </a:xfrm>
            </p:grpSpPr>
            <p:sp>
              <p:nvSpPr>
                <p:cNvPr id="33" name="Rectangle 11"/>
                <p:cNvSpPr/>
                <p:nvPr/>
              </p:nvSpPr>
              <p:spPr>
                <a:xfrm>
                  <a:off x="7315200" y="1371600"/>
                  <a:ext cx="152400" cy="6096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ounded Rectangle 12"/>
                <p:cNvSpPr/>
                <p:nvPr/>
              </p:nvSpPr>
              <p:spPr>
                <a:xfrm>
                  <a:off x="7391400" y="1371600"/>
                  <a:ext cx="45719" cy="304800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4"/>
              <p:cNvGrpSpPr/>
              <p:nvPr/>
            </p:nvGrpSpPr>
            <p:grpSpPr>
              <a:xfrm>
                <a:off x="8077200" y="2286000"/>
                <a:ext cx="152400" cy="609600"/>
                <a:chOff x="7315200" y="1371600"/>
                <a:chExt cx="152400" cy="609600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7315200" y="1371600"/>
                  <a:ext cx="152400" cy="6096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ounded Rectangle 31"/>
                <p:cNvSpPr/>
                <p:nvPr/>
              </p:nvSpPr>
              <p:spPr>
                <a:xfrm>
                  <a:off x="7391400" y="1371600"/>
                  <a:ext cx="45719" cy="304800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7"/>
              <p:cNvGrpSpPr/>
              <p:nvPr/>
            </p:nvGrpSpPr>
            <p:grpSpPr>
              <a:xfrm>
                <a:off x="7848600" y="2286000"/>
                <a:ext cx="152400" cy="609600"/>
                <a:chOff x="7315200" y="1371600"/>
                <a:chExt cx="152400" cy="609600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7315200" y="1371600"/>
                  <a:ext cx="152400" cy="6096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ounded Rectangle 29"/>
                <p:cNvSpPr/>
                <p:nvPr/>
              </p:nvSpPr>
              <p:spPr>
                <a:xfrm>
                  <a:off x="7391400" y="1371600"/>
                  <a:ext cx="45719" cy="304800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20"/>
              <p:cNvGrpSpPr/>
              <p:nvPr/>
            </p:nvGrpSpPr>
            <p:grpSpPr>
              <a:xfrm>
                <a:off x="7620000" y="2286000"/>
                <a:ext cx="152400" cy="609600"/>
                <a:chOff x="7315200" y="1371600"/>
                <a:chExt cx="152400" cy="609600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7315200" y="1371600"/>
                  <a:ext cx="152400" cy="6096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7391400" y="1371600"/>
                  <a:ext cx="45719" cy="304800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23"/>
              <p:cNvGrpSpPr/>
              <p:nvPr/>
            </p:nvGrpSpPr>
            <p:grpSpPr>
              <a:xfrm>
                <a:off x="7391400" y="2286000"/>
                <a:ext cx="152400" cy="609600"/>
                <a:chOff x="7315200" y="1371600"/>
                <a:chExt cx="152400" cy="609600"/>
              </a:xfrm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7315200" y="1371600"/>
                  <a:ext cx="152400" cy="6096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7391400" y="1371600"/>
                  <a:ext cx="45719" cy="304800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26"/>
              <p:cNvGrpSpPr/>
              <p:nvPr/>
            </p:nvGrpSpPr>
            <p:grpSpPr>
              <a:xfrm>
                <a:off x="7162800" y="2286000"/>
                <a:ext cx="152400" cy="609600"/>
                <a:chOff x="7315200" y="1371600"/>
                <a:chExt cx="152400" cy="609600"/>
              </a:xfrm>
            </p:grpSpPr>
            <p:sp>
              <p:nvSpPr>
                <p:cNvPr id="23" name="Rectangle 22"/>
                <p:cNvSpPr/>
                <p:nvPr/>
              </p:nvSpPr>
              <p:spPr>
                <a:xfrm>
                  <a:off x="7315200" y="1371600"/>
                  <a:ext cx="152400" cy="6096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7391400" y="1371600"/>
                  <a:ext cx="45719" cy="304800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29"/>
              <p:cNvGrpSpPr/>
              <p:nvPr/>
            </p:nvGrpSpPr>
            <p:grpSpPr>
              <a:xfrm>
                <a:off x="6934200" y="2286000"/>
                <a:ext cx="152400" cy="609600"/>
                <a:chOff x="7315200" y="1371600"/>
                <a:chExt cx="152400" cy="609600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7315200" y="1371600"/>
                  <a:ext cx="152400" cy="6096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ounded Rectangle 21"/>
                <p:cNvSpPr/>
                <p:nvPr/>
              </p:nvSpPr>
              <p:spPr>
                <a:xfrm>
                  <a:off x="7391400" y="1371600"/>
                  <a:ext cx="45719" cy="304800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32"/>
              <p:cNvGrpSpPr/>
              <p:nvPr/>
            </p:nvGrpSpPr>
            <p:grpSpPr>
              <a:xfrm>
                <a:off x="6705600" y="2286000"/>
                <a:ext cx="152400" cy="609600"/>
                <a:chOff x="7315200" y="1371600"/>
                <a:chExt cx="152400" cy="609600"/>
              </a:xfrm>
            </p:grpSpPr>
            <p:sp>
              <p:nvSpPr>
                <p:cNvPr id="19" name="Rectangle 18"/>
                <p:cNvSpPr/>
                <p:nvPr/>
              </p:nvSpPr>
              <p:spPr>
                <a:xfrm>
                  <a:off x="7315200" y="1371600"/>
                  <a:ext cx="152400" cy="6096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ounded Rectangle 19"/>
                <p:cNvSpPr/>
                <p:nvPr/>
              </p:nvSpPr>
              <p:spPr>
                <a:xfrm>
                  <a:off x="7391400" y="1371600"/>
                  <a:ext cx="45719" cy="304800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39" name="Group 38"/>
          <p:cNvGrpSpPr/>
          <p:nvPr/>
        </p:nvGrpSpPr>
        <p:grpSpPr>
          <a:xfrm>
            <a:off x="457200" y="3352800"/>
            <a:ext cx="8229600" cy="2362200"/>
            <a:chOff x="457200" y="3352800"/>
            <a:chExt cx="8229600" cy="2362200"/>
          </a:xfrm>
        </p:grpSpPr>
        <p:sp>
          <p:nvSpPr>
            <p:cNvPr id="4" name="Content Placeholder 2"/>
            <p:cNvSpPr txBox="1">
              <a:spLocks/>
            </p:cNvSpPr>
            <p:nvPr/>
          </p:nvSpPr>
          <p:spPr>
            <a:xfrm>
              <a:off x="457200" y="3352800"/>
              <a:ext cx="82296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3200" dirty="0" smtClean="0"/>
                <a:t>and this: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38" name="Picture 37" descr="components-turbine-engine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5999" y="3429000"/>
              <a:ext cx="5433935" cy="2286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Rack Orientation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295400" y="6324600"/>
            <a:ext cx="6324600" cy="1588"/>
          </a:xfrm>
          <a:prstGeom prst="line">
            <a:avLst/>
          </a:prstGeom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95400" y="5715000"/>
            <a:ext cx="2133600" cy="1588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410200" y="5715000"/>
            <a:ext cx="2209800" cy="1588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505200" y="5715000"/>
            <a:ext cx="1905000" cy="1588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6200000">
            <a:off x="1600200" y="18288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FRONT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2661166" y="18346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REAR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5029200" y="1447800"/>
            <a:ext cx="2426732" cy="4267200"/>
            <a:chOff x="5029200" y="1447800"/>
            <a:chExt cx="2426732" cy="4267200"/>
          </a:xfrm>
        </p:grpSpPr>
        <p:sp>
          <p:nvSpPr>
            <p:cNvPr id="17" name="Rectangle 16"/>
            <p:cNvSpPr/>
            <p:nvPr/>
          </p:nvSpPr>
          <p:spPr>
            <a:xfrm>
              <a:off x="5486400" y="1447800"/>
              <a:ext cx="1524000" cy="42672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4724400" y="1828800"/>
              <a:ext cx="990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FRONT</a:t>
              </a:r>
              <a:endParaRPr lang="en-US" b="1" dirty="0"/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6775966" y="1834634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REAR</a:t>
              </a:r>
              <a:endParaRPr lang="en-US" b="1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410200" y="1600200"/>
            <a:ext cx="1600200" cy="4178388"/>
            <a:chOff x="5410200" y="1600200"/>
            <a:chExt cx="1600200" cy="4178388"/>
          </a:xfrm>
        </p:grpSpPr>
        <p:pic>
          <p:nvPicPr>
            <p:cNvPr id="20" name="Picture 19" descr="components-turbine-engine1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0200" y="1600200"/>
              <a:ext cx="1600200" cy="673188"/>
            </a:xfrm>
            <a:prstGeom prst="rect">
              <a:avLst/>
            </a:prstGeom>
          </p:spPr>
        </p:pic>
        <p:pic>
          <p:nvPicPr>
            <p:cNvPr id="21" name="Picture 20" descr="components-turbine-engine1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0200" y="2438400"/>
              <a:ext cx="1600200" cy="673188"/>
            </a:xfrm>
            <a:prstGeom prst="rect">
              <a:avLst/>
            </a:prstGeom>
          </p:spPr>
        </p:pic>
        <p:pic>
          <p:nvPicPr>
            <p:cNvPr id="22" name="Picture 21" descr="components-turbine-engine1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0200" y="3352800"/>
              <a:ext cx="1600200" cy="673188"/>
            </a:xfrm>
            <a:prstGeom prst="rect">
              <a:avLst/>
            </a:prstGeom>
          </p:spPr>
        </p:pic>
        <p:pic>
          <p:nvPicPr>
            <p:cNvPr id="23" name="Picture 22" descr="components-turbine-engine1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0200" y="4267200"/>
              <a:ext cx="1600200" cy="673188"/>
            </a:xfrm>
            <a:prstGeom prst="rect">
              <a:avLst/>
            </a:prstGeom>
          </p:spPr>
        </p:pic>
        <p:pic>
          <p:nvPicPr>
            <p:cNvPr id="24" name="Picture 23" descr="components-turbine-engine1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0200" y="5105400"/>
              <a:ext cx="1600200" cy="673188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1371600" y="1447800"/>
            <a:ext cx="2426732" cy="4330788"/>
            <a:chOff x="5029200" y="1447800"/>
            <a:chExt cx="2426732" cy="4330788"/>
          </a:xfrm>
        </p:grpSpPr>
        <p:sp>
          <p:nvSpPr>
            <p:cNvPr id="26" name="Rectangle 25"/>
            <p:cNvSpPr/>
            <p:nvPr/>
          </p:nvSpPr>
          <p:spPr>
            <a:xfrm>
              <a:off x="5486400" y="1447800"/>
              <a:ext cx="1524000" cy="42672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4724400" y="1828800"/>
              <a:ext cx="990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FRONT</a:t>
              </a:r>
              <a:endParaRPr lang="en-US" b="1" dirty="0"/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6775966" y="1834634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REAR</a:t>
              </a:r>
              <a:endParaRPr lang="en-US" b="1" dirty="0"/>
            </a:p>
          </p:txBody>
        </p:sp>
        <p:pic>
          <p:nvPicPr>
            <p:cNvPr id="29" name="Picture 28" descr="components-turbine-engine1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0200" y="1600200"/>
              <a:ext cx="1600200" cy="673188"/>
            </a:xfrm>
            <a:prstGeom prst="rect">
              <a:avLst/>
            </a:prstGeom>
          </p:spPr>
        </p:pic>
        <p:pic>
          <p:nvPicPr>
            <p:cNvPr id="30" name="Picture 29" descr="components-turbine-engine1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0200" y="2438400"/>
              <a:ext cx="1600200" cy="673188"/>
            </a:xfrm>
            <a:prstGeom prst="rect">
              <a:avLst/>
            </a:prstGeom>
          </p:spPr>
        </p:pic>
        <p:pic>
          <p:nvPicPr>
            <p:cNvPr id="31" name="Picture 30" descr="components-turbine-engine1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0200" y="3352800"/>
              <a:ext cx="1600200" cy="673188"/>
            </a:xfrm>
            <a:prstGeom prst="rect">
              <a:avLst/>
            </a:prstGeom>
          </p:spPr>
        </p:pic>
        <p:pic>
          <p:nvPicPr>
            <p:cNvPr id="32" name="Picture 31" descr="components-turbine-engine1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0200" y="4267200"/>
              <a:ext cx="1600200" cy="673188"/>
            </a:xfrm>
            <a:prstGeom prst="rect">
              <a:avLst/>
            </a:prstGeom>
          </p:spPr>
        </p:pic>
        <p:pic>
          <p:nvPicPr>
            <p:cNvPr id="33" name="Picture 32" descr="components-turbine-engine1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0200" y="5105400"/>
              <a:ext cx="1600200" cy="673188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1295400" y="2057400"/>
            <a:ext cx="6324600" cy="4191000"/>
            <a:chOff x="1295400" y="2057400"/>
            <a:chExt cx="6324600" cy="4191000"/>
          </a:xfrm>
        </p:grpSpPr>
        <p:sp>
          <p:nvSpPr>
            <p:cNvPr id="34" name="Right Arrow 33"/>
            <p:cNvSpPr/>
            <p:nvPr/>
          </p:nvSpPr>
          <p:spPr>
            <a:xfrm flipH="1">
              <a:off x="1295400" y="5791200"/>
              <a:ext cx="6324600" cy="45720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4038600" y="2057400"/>
              <a:ext cx="1752600" cy="4038600"/>
              <a:chOff x="4038600" y="2057400"/>
              <a:chExt cx="1752600" cy="4038600"/>
            </a:xfrm>
          </p:grpSpPr>
          <p:sp>
            <p:nvSpPr>
              <p:cNvPr id="35" name="Bent Arrow 34"/>
              <p:cNvSpPr/>
              <p:nvPr/>
            </p:nvSpPr>
            <p:spPr>
              <a:xfrm rot="16200000">
                <a:off x="2895600" y="3200400"/>
                <a:ext cx="4038600" cy="1752600"/>
              </a:xfrm>
              <a:prstGeom prst="bentArrow">
                <a:avLst>
                  <a:gd name="adj1" fmla="val 10119"/>
                  <a:gd name="adj2" fmla="val 12798"/>
                  <a:gd name="adj3" fmla="val 12500"/>
                  <a:gd name="adj4" fmla="val 4613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Bent Arrow 35"/>
              <p:cNvSpPr/>
              <p:nvPr/>
            </p:nvSpPr>
            <p:spPr>
              <a:xfrm>
                <a:off x="4191000" y="2819400"/>
                <a:ext cx="1143000" cy="533400"/>
              </a:xfrm>
              <a:prstGeom prst="bentArrow">
                <a:avLst>
                  <a:gd name="adj1" fmla="val 10119"/>
                  <a:gd name="adj2" fmla="val 12798"/>
                  <a:gd name="adj3" fmla="val 12500"/>
                  <a:gd name="adj4" fmla="val 4613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Bent Arrow 36"/>
              <p:cNvSpPr/>
              <p:nvPr/>
            </p:nvSpPr>
            <p:spPr>
              <a:xfrm>
                <a:off x="4191000" y="3276600"/>
                <a:ext cx="1143000" cy="533400"/>
              </a:xfrm>
              <a:prstGeom prst="bentArrow">
                <a:avLst>
                  <a:gd name="adj1" fmla="val 10119"/>
                  <a:gd name="adj2" fmla="val 12798"/>
                  <a:gd name="adj3" fmla="val 12500"/>
                  <a:gd name="adj4" fmla="val 4613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Bent Arrow 37"/>
              <p:cNvSpPr/>
              <p:nvPr/>
            </p:nvSpPr>
            <p:spPr>
              <a:xfrm>
                <a:off x="4191000" y="3810000"/>
                <a:ext cx="1143000" cy="533400"/>
              </a:xfrm>
              <a:prstGeom prst="bentArrow">
                <a:avLst>
                  <a:gd name="adj1" fmla="val 10119"/>
                  <a:gd name="adj2" fmla="val 12798"/>
                  <a:gd name="adj3" fmla="val 12500"/>
                  <a:gd name="adj4" fmla="val 4613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Bent Arrow 38"/>
              <p:cNvSpPr/>
              <p:nvPr/>
            </p:nvSpPr>
            <p:spPr>
              <a:xfrm>
                <a:off x="4191000" y="4419600"/>
                <a:ext cx="1143000" cy="533400"/>
              </a:xfrm>
              <a:prstGeom prst="bentArrow">
                <a:avLst>
                  <a:gd name="adj1" fmla="val 10119"/>
                  <a:gd name="adj2" fmla="val 12798"/>
                  <a:gd name="adj3" fmla="val 12500"/>
                  <a:gd name="adj4" fmla="val 4613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Bent Arrow 39"/>
              <p:cNvSpPr/>
              <p:nvPr/>
            </p:nvSpPr>
            <p:spPr>
              <a:xfrm>
                <a:off x="4191000" y="4953000"/>
                <a:ext cx="1143000" cy="533400"/>
              </a:xfrm>
              <a:prstGeom prst="bentArrow">
                <a:avLst>
                  <a:gd name="adj1" fmla="val 10119"/>
                  <a:gd name="adj2" fmla="val 12798"/>
                  <a:gd name="adj3" fmla="val 12500"/>
                  <a:gd name="adj4" fmla="val 4613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7391400" y="5334000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Raised Floor</a:t>
            </a:r>
            <a:endParaRPr lang="en-US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7696200" y="5943600"/>
            <a:ext cx="997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Subfloor</a:t>
            </a:r>
            <a:endParaRPr lang="en-US" b="1" dirty="0"/>
          </a:p>
        </p:txBody>
      </p:sp>
      <p:grpSp>
        <p:nvGrpSpPr>
          <p:cNvPr id="53" name="Group 52"/>
          <p:cNvGrpSpPr/>
          <p:nvPr/>
        </p:nvGrpSpPr>
        <p:grpSpPr>
          <a:xfrm>
            <a:off x="3352800" y="1676400"/>
            <a:ext cx="4724400" cy="3933825"/>
            <a:chOff x="3352800" y="1676400"/>
            <a:chExt cx="4724400" cy="3933825"/>
          </a:xfrm>
        </p:grpSpPr>
        <p:grpSp>
          <p:nvGrpSpPr>
            <p:cNvPr id="4" name="Group 3"/>
            <p:cNvGrpSpPr/>
            <p:nvPr/>
          </p:nvGrpSpPr>
          <p:grpSpPr>
            <a:xfrm>
              <a:off x="3352800" y="1676400"/>
              <a:ext cx="1066800" cy="3933825"/>
              <a:chOff x="3352800" y="1676400"/>
              <a:chExt cx="1066800" cy="3933825"/>
            </a:xfrm>
          </p:grpSpPr>
          <p:pic>
            <p:nvPicPr>
              <p:cNvPr id="5" name="Picture 4" descr="flame1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00000">
                <a:off x="3352800" y="1676400"/>
                <a:ext cx="1066800" cy="428625"/>
              </a:xfrm>
              <a:prstGeom prst="rect">
                <a:avLst/>
              </a:prstGeom>
            </p:spPr>
          </p:pic>
          <p:pic>
            <p:nvPicPr>
              <p:cNvPr id="6" name="Picture 5" descr="flame1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00000">
                <a:off x="3352800" y="2514600"/>
                <a:ext cx="1066800" cy="428625"/>
              </a:xfrm>
              <a:prstGeom prst="rect">
                <a:avLst/>
              </a:prstGeom>
            </p:spPr>
          </p:pic>
          <p:pic>
            <p:nvPicPr>
              <p:cNvPr id="7" name="Picture 6" descr="flame1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00000">
                <a:off x="3352800" y="3429000"/>
                <a:ext cx="1066800" cy="428625"/>
              </a:xfrm>
              <a:prstGeom prst="rect">
                <a:avLst/>
              </a:prstGeom>
            </p:spPr>
          </p:pic>
          <p:pic>
            <p:nvPicPr>
              <p:cNvPr id="8" name="Picture 7" descr="flame1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00000">
                <a:off x="3352800" y="4343400"/>
                <a:ext cx="1066800" cy="428625"/>
              </a:xfrm>
              <a:prstGeom prst="rect">
                <a:avLst/>
              </a:prstGeom>
            </p:spPr>
          </p:pic>
          <p:pic>
            <p:nvPicPr>
              <p:cNvPr id="9" name="Picture 8" descr="flame1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00000">
                <a:off x="3352800" y="5181600"/>
                <a:ext cx="1066800" cy="428625"/>
              </a:xfrm>
              <a:prstGeom prst="rect">
                <a:avLst/>
              </a:prstGeom>
            </p:spPr>
          </p:pic>
        </p:grpSp>
        <p:grpSp>
          <p:nvGrpSpPr>
            <p:cNvPr id="43" name="Group 42"/>
            <p:cNvGrpSpPr/>
            <p:nvPr/>
          </p:nvGrpSpPr>
          <p:grpSpPr>
            <a:xfrm>
              <a:off x="7010400" y="1676400"/>
              <a:ext cx="1066800" cy="3933825"/>
              <a:chOff x="7010400" y="1676400"/>
              <a:chExt cx="1066800" cy="3933825"/>
            </a:xfrm>
          </p:grpSpPr>
          <p:pic>
            <p:nvPicPr>
              <p:cNvPr id="44" name="Picture 43" descr="flame1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00000">
                <a:off x="7010400" y="5181600"/>
                <a:ext cx="1066800" cy="428625"/>
              </a:xfrm>
              <a:prstGeom prst="rect">
                <a:avLst/>
              </a:prstGeom>
            </p:spPr>
          </p:pic>
          <p:pic>
            <p:nvPicPr>
              <p:cNvPr id="45" name="Picture 44" descr="flame1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00000">
                <a:off x="7010400" y="1676400"/>
                <a:ext cx="1066800" cy="428625"/>
              </a:xfrm>
              <a:prstGeom prst="rect">
                <a:avLst/>
              </a:prstGeom>
            </p:spPr>
          </p:pic>
          <p:pic>
            <p:nvPicPr>
              <p:cNvPr id="46" name="Picture 45" descr="flame1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00000">
                <a:off x="7010400" y="2514600"/>
                <a:ext cx="1066800" cy="428625"/>
              </a:xfrm>
              <a:prstGeom prst="rect">
                <a:avLst/>
              </a:prstGeom>
            </p:spPr>
          </p:pic>
          <p:pic>
            <p:nvPicPr>
              <p:cNvPr id="47" name="Picture 46" descr="flame1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00000">
                <a:off x="7010400" y="3429000"/>
                <a:ext cx="1066800" cy="428625"/>
              </a:xfrm>
              <a:prstGeom prst="rect">
                <a:avLst/>
              </a:prstGeom>
            </p:spPr>
          </p:pic>
          <p:pic>
            <p:nvPicPr>
              <p:cNvPr id="48" name="Picture 47" descr="flame1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00000">
                <a:off x="7010400" y="4343400"/>
                <a:ext cx="1066800" cy="428625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Rack Orientation - Problem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295400" y="6324600"/>
            <a:ext cx="6324600" cy="1588"/>
          </a:xfrm>
          <a:prstGeom prst="line">
            <a:avLst/>
          </a:prstGeom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295400" y="5715000"/>
            <a:ext cx="1676400" cy="1588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657600" y="5715000"/>
            <a:ext cx="1828800" cy="1588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48000" y="5715000"/>
            <a:ext cx="609600" cy="1588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6200000">
            <a:off x="2661166" y="18346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REAR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9" name="Group 47"/>
          <p:cNvGrpSpPr/>
          <p:nvPr/>
        </p:nvGrpSpPr>
        <p:grpSpPr>
          <a:xfrm>
            <a:off x="3352800" y="1460412"/>
            <a:ext cx="2426732" cy="4330788"/>
            <a:chOff x="5029200" y="1447800"/>
            <a:chExt cx="2426732" cy="4330788"/>
          </a:xfrm>
        </p:grpSpPr>
        <p:sp>
          <p:nvSpPr>
            <p:cNvPr id="10" name="Rectangle 9"/>
            <p:cNvSpPr/>
            <p:nvPr/>
          </p:nvSpPr>
          <p:spPr>
            <a:xfrm>
              <a:off x="5486400" y="1447800"/>
              <a:ext cx="1524000" cy="42672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4724400" y="1828800"/>
              <a:ext cx="990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FRONT</a:t>
              </a:r>
              <a:endParaRPr lang="en-U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6775966" y="1834634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REAR</a:t>
              </a:r>
              <a:endParaRPr lang="en-US" b="1" dirty="0"/>
            </a:p>
          </p:txBody>
        </p:sp>
        <p:pic>
          <p:nvPicPr>
            <p:cNvPr id="13" name="Picture 12" descr="components-turbine-engine1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0200" y="1600200"/>
              <a:ext cx="1600200" cy="673188"/>
            </a:xfrm>
            <a:prstGeom prst="rect">
              <a:avLst/>
            </a:prstGeom>
          </p:spPr>
        </p:pic>
        <p:pic>
          <p:nvPicPr>
            <p:cNvPr id="14" name="Picture 13" descr="components-turbine-engine1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0200" y="2438400"/>
              <a:ext cx="1600200" cy="673188"/>
            </a:xfrm>
            <a:prstGeom prst="rect">
              <a:avLst/>
            </a:prstGeom>
          </p:spPr>
        </p:pic>
        <p:pic>
          <p:nvPicPr>
            <p:cNvPr id="15" name="Picture 14" descr="components-turbine-engine1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0200" y="3352800"/>
              <a:ext cx="1600200" cy="673188"/>
            </a:xfrm>
            <a:prstGeom prst="rect">
              <a:avLst/>
            </a:prstGeom>
          </p:spPr>
        </p:pic>
        <p:pic>
          <p:nvPicPr>
            <p:cNvPr id="16" name="Picture 15" descr="components-turbine-engine1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0200" y="4267200"/>
              <a:ext cx="1600200" cy="673188"/>
            </a:xfrm>
            <a:prstGeom prst="rect">
              <a:avLst/>
            </a:prstGeom>
          </p:spPr>
        </p:pic>
        <p:pic>
          <p:nvPicPr>
            <p:cNvPr id="17" name="Picture 16" descr="components-turbine-engine1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0200" y="5105400"/>
              <a:ext cx="1600200" cy="673188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7391400" y="5334000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Raised Floor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696200" y="5943600"/>
            <a:ext cx="997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Subfloor</a:t>
            </a:r>
            <a:endParaRPr lang="en-US" b="1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5486400" y="5715000"/>
            <a:ext cx="609600" cy="1588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1295400" y="2057400"/>
            <a:ext cx="6324600" cy="4191000"/>
            <a:chOff x="1295400" y="2057400"/>
            <a:chExt cx="6324600" cy="4191000"/>
          </a:xfrm>
        </p:grpSpPr>
        <p:sp>
          <p:nvSpPr>
            <p:cNvPr id="18" name="Right Arrow 17"/>
            <p:cNvSpPr/>
            <p:nvPr/>
          </p:nvSpPr>
          <p:spPr>
            <a:xfrm flipH="1">
              <a:off x="1295400" y="5791200"/>
              <a:ext cx="6324600" cy="45720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Bent Arrow 18"/>
            <p:cNvSpPr/>
            <p:nvPr/>
          </p:nvSpPr>
          <p:spPr>
            <a:xfrm rot="16200000">
              <a:off x="1905000" y="3200400"/>
              <a:ext cx="4038600" cy="1752600"/>
            </a:xfrm>
            <a:prstGeom prst="bentArrow">
              <a:avLst>
                <a:gd name="adj1" fmla="val 10119"/>
                <a:gd name="adj2" fmla="val 12798"/>
                <a:gd name="adj3" fmla="val 12500"/>
                <a:gd name="adj4" fmla="val 4613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Bent Arrow 22"/>
            <p:cNvSpPr/>
            <p:nvPr/>
          </p:nvSpPr>
          <p:spPr>
            <a:xfrm rot="16200000">
              <a:off x="4267200" y="3200400"/>
              <a:ext cx="4038600" cy="1752600"/>
            </a:xfrm>
            <a:prstGeom prst="bentArrow">
              <a:avLst>
                <a:gd name="adj1" fmla="val 10119"/>
                <a:gd name="adj2" fmla="val 12798"/>
                <a:gd name="adj3" fmla="val 12500"/>
                <a:gd name="adj4" fmla="val 4613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6172200" y="5715000"/>
            <a:ext cx="1371600" cy="1588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4876800" y="1371600"/>
            <a:ext cx="3429000" cy="4343400"/>
            <a:chOff x="4876800" y="1371600"/>
            <a:chExt cx="3429000" cy="4343400"/>
          </a:xfrm>
        </p:grpSpPr>
        <p:sp>
          <p:nvSpPr>
            <p:cNvPr id="25" name="Rectangle 24"/>
            <p:cNvSpPr/>
            <p:nvPr/>
          </p:nvSpPr>
          <p:spPr>
            <a:xfrm>
              <a:off x="4876800" y="1371600"/>
              <a:ext cx="609600" cy="43434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96000" y="1600200"/>
              <a:ext cx="2209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High pressure traps heat in the back of the rack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Rack Orientation – Hot / Cold Aisle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295400" y="6324600"/>
            <a:ext cx="6324600" cy="1588"/>
          </a:xfrm>
          <a:prstGeom prst="line">
            <a:avLst/>
          </a:prstGeom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295400" y="5715000"/>
            <a:ext cx="2438400" cy="1588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10000" y="5715000"/>
            <a:ext cx="1524000" cy="1588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47"/>
          <p:cNvGrpSpPr/>
          <p:nvPr/>
        </p:nvGrpSpPr>
        <p:grpSpPr>
          <a:xfrm>
            <a:off x="5181600" y="1447800"/>
            <a:ext cx="2426732" cy="4330788"/>
            <a:chOff x="5029200" y="1447800"/>
            <a:chExt cx="2426732" cy="4330788"/>
          </a:xfrm>
        </p:grpSpPr>
        <p:sp>
          <p:nvSpPr>
            <p:cNvPr id="8" name="Rectangle 7"/>
            <p:cNvSpPr/>
            <p:nvPr/>
          </p:nvSpPr>
          <p:spPr>
            <a:xfrm>
              <a:off x="5486400" y="1447800"/>
              <a:ext cx="1524000" cy="42672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4724400" y="1828800"/>
              <a:ext cx="990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FRONT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6775966" y="1834634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REAR</a:t>
              </a:r>
              <a:endParaRPr lang="en-US" b="1" dirty="0"/>
            </a:p>
          </p:txBody>
        </p:sp>
        <p:pic>
          <p:nvPicPr>
            <p:cNvPr id="11" name="Picture 10" descr="components-turbine-engine1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0200" y="1600200"/>
              <a:ext cx="1600200" cy="673188"/>
            </a:xfrm>
            <a:prstGeom prst="rect">
              <a:avLst/>
            </a:prstGeom>
          </p:spPr>
        </p:pic>
        <p:pic>
          <p:nvPicPr>
            <p:cNvPr id="12" name="Picture 11" descr="components-turbine-engine1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0200" y="2438400"/>
              <a:ext cx="1600200" cy="673188"/>
            </a:xfrm>
            <a:prstGeom prst="rect">
              <a:avLst/>
            </a:prstGeom>
          </p:spPr>
        </p:pic>
        <p:pic>
          <p:nvPicPr>
            <p:cNvPr id="13" name="Picture 12" descr="components-turbine-engine1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0200" y="3352800"/>
              <a:ext cx="1600200" cy="673188"/>
            </a:xfrm>
            <a:prstGeom prst="rect">
              <a:avLst/>
            </a:prstGeom>
          </p:spPr>
        </p:pic>
        <p:pic>
          <p:nvPicPr>
            <p:cNvPr id="14" name="Picture 13" descr="components-turbine-engine1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0200" y="4267200"/>
              <a:ext cx="1600200" cy="673188"/>
            </a:xfrm>
            <a:prstGeom prst="rect">
              <a:avLst/>
            </a:prstGeom>
          </p:spPr>
        </p:pic>
        <p:pic>
          <p:nvPicPr>
            <p:cNvPr id="15" name="Picture 14" descr="components-turbine-engine1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0200" y="5105400"/>
              <a:ext cx="1600200" cy="673188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7391400" y="5334000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Raised Floor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696200" y="5943600"/>
            <a:ext cx="997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Subfloor</a:t>
            </a:r>
            <a:endParaRPr lang="en-US" b="1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5410200" y="5715000"/>
            <a:ext cx="2133600" cy="1588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 rot="16200000">
            <a:off x="3352800" y="19050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FRONT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 rot="16200000">
            <a:off x="1289566" y="18346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REAR</a:t>
            </a:r>
            <a:endParaRPr lang="en-US" b="1" dirty="0"/>
          </a:p>
        </p:txBody>
      </p:sp>
      <p:grpSp>
        <p:nvGrpSpPr>
          <p:cNvPr id="44" name="Group 43"/>
          <p:cNvGrpSpPr/>
          <p:nvPr/>
        </p:nvGrpSpPr>
        <p:grpSpPr>
          <a:xfrm flipH="1">
            <a:off x="2057400" y="1447800"/>
            <a:ext cx="1600200" cy="4330788"/>
            <a:chOff x="1905000" y="1447800"/>
            <a:chExt cx="1600200" cy="4330788"/>
          </a:xfrm>
        </p:grpSpPr>
        <p:sp>
          <p:nvSpPr>
            <p:cNvPr id="36" name="Rectangle 35"/>
            <p:cNvSpPr/>
            <p:nvPr/>
          </p:nvSpPr>
          <p:spPr>
            <a:xfrm>
              <a:off x="1981200" y="1447800"/>
              <a:ext cx="1524000" cy="42672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 descr="components-turbine-engine1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5000" y="1600200"/>
              <a:ext cx="1600200" cy="673188"/>
            </a:xfrm>
            <a:prstGeom prst="rect">
              <a:avLst/>
            </a:prstGeom>
          </p:spPr>
        </p:pic>
        <p:pic>
          <p:nvPicPr>
            <p:cNvPr id="40" name="Picture 39" descr="components-turbine-engine1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5000" y="2438400"/>
              <a:ext cx="1600200" cy="673188"/>
            </a:xfrm>
            <a:prstGeom prst="rect">
              <a:avLst/>
            </a:prstGeom>
          </p:spPr>
        </p:pic>
        <p:pic>
          <p:nvPicPr>
            <p:cNvPr id="41" name="Picture 40" descr="components-turbine-engine1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5000" y="3352800"/>
              <a:ext cx="1600200" cy="673188"/>
            </a:xfrm>
            <a:prstGeom prst="rect">
              <a:avLst/>
            </a:prstGeom>
          </p:spPr>
        </p:pic>
        <p:pic>
          <p:nvPicPr>
            <p:cNvPr id="42" name="Picture 41" descr="components-turbine-engine1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5000" y="4267200"/>
              <a:ext cx="1600200" cy="673188"/>
            </a:xfrm>
            <a:prstGeom prst="rect">
              <a:avLst/>
            </a:prstGeom>
          </p:spPr>
        </p:pic>
        <p:pic>
          <p:nvPicPr>
            <p:cNvPr id="43" name="Picture 42" descr="components-turbine-engine1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5000" y="5105400"/>
              <a:ext cx="1600200" cy="673188"/>
            </a:xfrm>
            <a:prstGeom prst="rect">
              <a:avLst/>
            </a:prstGeom>
          </p:spPr>
        </p:pic>
      </p:grpSp>
      <p:grpSp>
        <p:nvGrpSpPr>
          <p:cNvPr id="65" name="Group 64"/>
          <p:cNvGrpSpPr/>
          <p:nvPr/>
        </p:nvGrpSpPr>
        <p:grpSpPr>
          <a:xfrm>
            <a:off x="1295400" y="1600200"/>
            <a:ext cx="6324600" cy="4648200"/>
            <a:chOff x="1295400" y="1600200"/>
            <a:chExt cx="6324600" cy="4648200"/>
          </a:xfrm>
        </p:grpSpPr>
        <p:sp>
          <p:nvSpPr>
            <p:cNvPr id="16" name="Right Arrow 15"/>
            <p:cNvSpPr/>
            <p:nvPr/>
          </p:nvSpPr>
          <p:spPr>
            <a:xfrm flipH="1">
              <a:off x="1295400" y="5791200"/>
              <a:ext cx="6324600" cy="45720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4191000" y="1600200"/>
              <a:ext cx="1752600" cy="4495800"/>
              <a:chOff x="4191000" y="1600200"/>
              <a:chExt cx="1752600" cy="4495800"/>
            </a:xfrm>
          </p:grpSpPr>
          <p:sp>
            <p:nvSpPr>
              <p:cNvPr id="19" name="Bent Arrow 18"/>
              <p:cNvSpPr/>
              <p:nvPr/>
            </p:nvSpPr>
            <p:spPr>
              <a:xfrm rot="16200000">
                <a:off x="2857500" y="3009900"/>
                <a:ext cx="4495800" cy="1676400"/>
              </a:xfrm>
              <a:prstGeom prst="bentArrow">
                <a:avLst>
                  <a:gd name="adj1" fmla="val 10119"/>
                  <a:gd name="adj2" fmla="val 22322"/>
                  <a:gd name="adj3" fmla="val 23082"/>
                  <a:gd name="adj4" fmla="val 27513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Bent Arrow 21"/>
              <p:cNvSpPr/>
              <p:nvPr/>
            </p:nvSpPr>
            <p:spPr>
              <a:xfrm>
                <a:off x="4572000" y="2514600"/>
                <a:ext cx="495300" cy="876300"/>
              </a:xfrm>
              <a:prstGeom prst="bentArrow">
                <a:avLst>
                  <a:gd name="adj1" fmla="val 10119"/>
                  <a:gd name="adj2" fmla="val 22322"/>
                  <a:gd name="adj3" fmla="val 23082"/>
                  <a:gd name="adj4" fmla="val 27513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Bent Arrow 44"/>
              <p:cNvSpPr/>
              <p:nvPr/>
            </p:nvSpPr>
            <p:spPr>
              <a:xfrm>
                <a:off x="4572000" y="3505200"/>
                <a:ext cx="495300" cy="876300"/>
              </a:xfrm>
              <a:prstGeom prst="bentArrow">
                <a:avLst>
                  <a:gd name="adj1" fmla="val 10119"/>
                  <a:gd name="adj2" fmla="val 22322"/>
                  <a:gd name="adj3" fmla="val 23082"/>
                  <a:gd name="adj4" fmla="val 27513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Bent Arrow 45"/>
              <p:cNvSpPr/>
              <p:nvPr/>
            </p:nvSpPr>
            <p:spPr>
              <a:xfrm>
                <a:off x="4572000" y="4419600"/>
                <a:ext cx="495300" cy="876300"/>
              </a:xfrm>
              <a:prstGeom prst="bentArrow">
                <a:avLst>
                  <a:gd name="adj1" fmla="val 10119"/>
                  <a:gd name="adj2" fmla="val 22322"/>
                  <a:gd name="adj3" fmla="val 23082"/>
                  <a:gd name="adj4" fmla="val 27513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Bent Arrow 46"/>
              <p:cNvSpPr/>
              <p:nvPr/>
            </p:nvSpPr>
            <p:spPr>
              <a:xfrm>
                <a:off x="4572000" y="5181600"/>
                <a:ext cx="495300" cy="457200"/>
              </a:xfrm>
              <a:prstGeom prst="bentArrow">
                <a:avLst>
                  <a:gd name="adj1" fmla="val 10119"/>
                  <a:gd name="adj2" fmla="val 22322"/>
                  <a:gd name="adj3" fmla="val 23082"/>
                  <a:gd name="adj4" fmla="val 27513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Bent Arrow 47"/>
              <p:cNvSpPr/>
              <p:nvPr/>
            </p:nvSpPr>
            <p:spPr>
              <a:xfrm flipH="1">
                <a:off x="4191000" y="2514600"/>
                <a:ext cx="495300" cy="876300"/>
              </a:xfrm>
              <a:prstGeom prst="bentArrow">
                <a:avLst>
                  <a:gd name="adj1" fmla="val 10119"/>
                  <a:gd name="adj2" fmla="val 22322"/>
                  <a:gd name="adj3" fmla="val 23082"/>
                  <a:gd name="adj4" fmla="val 27513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Bent Arrow 48"/>
              <p:cNvSpPr/>
              <p:nvPr/>
            </p:nvSpPr>
            <p:spPr>
              <a:xfrm flipH="1">
                <a:off x="4191000" y="3505200"/>
                <a:ext cx="495300" cy="876300"/>
              </a:xfrm>
              <a:prstGeom prst="bentArrow">
                <a:avLst>
                  <a:gd name="adj1" fmla="val 10119"/>
                  <a:gd name="adj2" fmla="val 22322"/>
                  <a:gd name="adj3" fmla="val 23082"/>
                  <a:gd name="adj4" fmla="val 27513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Bent Arrow 49"/>
              <p:cNvSpPr/>
              <p:nvPr/>
            </p:nvSpPr>
            <p:spPr>
              <a:xfrm flipH="1">
                <a:off x="4191000" y="4419600"/>
                <a:ext cx="495300" cy="876300"/>
              </a:xfrm>
              <a:prstGeom prst="bentArrow">
                <a:avLst>
                  <a:gd name="adj1" fmla="val 10119"/>
                  <a:gd name="adj2" fmla="val 22322"/>
                  <a:gd name="adj3" fmla="val 23082"/>
                  <a:gd name="adj4" fmla="val 27513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Bent Arrow 50"/>
              <p:cNvSpPr/>
              <p:nvPr/>
            </p:nvSpPr>
            <p:spPr>
              <a:xfrm flipH="1">
                <a:off x="4191000" y="5181600"/>
                <a:ext cx="495300" cy="533400"/>
              </a:xfrm>
              <a:prstGeom prst="bentArrow">
                <a:avLst>
                  <a:gd name="adj1" fmla="val 10119"/>
                  <a:gd name="adj2" fmla="val 22322"/>
                  <a:gd name="adj3" fmla="val 23082"/>
                  <a:gd name="adj4" fmla="val 27513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990600" y="1676400"/>
            <a:ext cx="7239000" cy="3933825"/>
            <a:chOff x="990600" y="1676400"/>
            <a:chExt cx="7239000" cy="3933825"/>
          </a:xfrm>
        </p:grpSpPr>
        <p:grpSp>
          <p:nvGrpSpPr>
            <p:cNvPr id="52" name="Group 51"/>
            <p:cNvGrpSpPr/>
            <p:nvPr/>
          </p:nvGrpSpPr>
          <p:grpSpPr>
            <a:xfrm>
              <a:off x="7162800" y="1676400"/>
              <a:ext cx="1066800" cy="3933825"/>
              <a:chOff x="7010400" y="1676400"/>
              <a:chExt cx="1066800" cy="3933825"/>
            </a:xfrm>
          </p:grpSpPr>
          <p:pic>
            <p:nvPicPr>
              <p:cNvPr id="53" name="Picture 52" descr="flame1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00000">
                <a:off x="7010400" y="5181600"/>
                <a:ext cx="1066800" cy="428625"/>
              </a:xfrm>
              <a:prstGeom prst="rect">
                <a:avLst/>
              </a:prstGeom>
            </p:spPr>
          </p:pic>
          <p:pic>
            <p:nvPicPr>
              <p:cNvPr id="54" name="Picture 53" descr="flame1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00000">
                <a:off x="7010400" y="1676400"/>
                <a:ext cx="1066800" cy="428625"/>
              </a:xfrm>
              <a:prstGeom prst="rect">
                <a:avLst/>
              </a:prstGeom>
            </p:spPr>
          </p:pic>
          <p:pic>
            <p:nvPicPr>
              <p:cNvPr id="55" name="Picture 54" descr="flame1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00000">
                <a:off x="7010400" y="2514600"/>
                <a:ext cx="1066800" cy="428625"/>
              </a:xfrm>
              <a:prstGeom prst="rect">
                <a:avLst/>
              </a:prstGeom>
            </p:spPr>
          </p:pic>
          <p:pic>
            <p:nvPicPr>
              <p:cNvPr id="56" name="Picture 55" descr="flame1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00000">
                <a:off x="7010400" y="3429000"/>
                <a:ext cx="1066800" cy="428625"/>
              </a:xfrm>
              <a:prstGeom prst="rect">
                <a:avLst/>
              </a:prstGeom>
            </p:spPr>
          </p:pic>
          <p:pic>
            <p:nvPicPr>
              <p:cNvPr id="57" name="Picture 56" descr="flame1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00000">
                <a:off x="7010400" y="4343400"/>
                <a:ext cx="1066800" cy="428625"/>
              </a:xfrm>
              <a:prstGeom prst="rect">
                <a:avLst/>
              </a:prstGeom>
            </p:spPr>
          </p:pic>
        </p:grpSp>
        <p:grpSp>
          <p:nvGrpSpPr>
            <p:cNvPr id="58" name="Group 57"/>
            <p:cNvGrpSpPr/>
            <p:nvPr/>
          </p:nvGrpSpPr>
          <p:grpSpPr>
            <a:xfrm rot="10800000">
              <a:off x="990600" y="1676400"/>
              <a:ext cx="1066800" cy="3933825"/>
              <a:chOff x="7010400" y="1676400"/>
              <a:chExt cx="1066800" cy="3933825"/>
            </a:xfrm>
          </p:grpSpPr>
          <p:pic>
            <p:nvPicPr>
              <p:cNvPr id="59" name="Picture 58" descr="flame1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00000">
                <a:off x="7010400" y="5181600"/>
                <a:ext cx="1066800" cy="428625"/>
              </a:xfrm>
              <a:prstGeom prst="rect">
                <a:avLst/>
              </a:prstGeom>
            </p:spPr>
          </p:pic>
          <p:pic>
            <p:nvPicPr>
              <p:cNvPr id="60" name="Picture 59" descr="flame1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00000">
                <a:off x="7010400" y="1676400"/>
                <a:ext cx="1066800" cy="428625"/>
              </a:xfrm>
              <a:prstGeom prst="rect">
                <a:avLst/>
              </a:prstGeom>
            </p:spPr>
          </p:pic>
          <p:pic>
            <p:nvPicPr>
              <p:cNvPr id="61" name="Picture 60" descr="flame1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00000">
                <a:off x="7010400" y="2514600"/>
                <a:ext cx="1066800" cy="428625"/>
              </a:xfrm>
              <a:prstGeom prst="rect">
                <a:avLst/>
              </a:prstGeom>
            </p:spPr>
          </p:pic>
          <p:pic>
            <p:nvPicPr>
              <p:cNvPr id="62" name="Picture 61" descr="flame1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00000">
                <a:off x="7010400" y="3429000"/>
                <a:ext cx="1066800" cy="428625"/>
              </a:xfrm>
              <a:prstGeom prst="rect">
                <a:avLst/>
              </a:prstGeom>
            </p:spPr>
          </p:pic>
          <p:pic>
            <p:nvPicPr>
              <p:cNvPr id="63" name="Picture 62" descr="flame1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00000">
                <a:off x="7010400" y="4343400"/>
                <a:ext cx="1066800" cy="428625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this means for a floor layout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0" y="1524000"/>
            <a:ext cx="6096000" cy="441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6200000">
            <a:off x="609600" y="3429000"/>
            <a:ext cx="3048000" cy="4572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Server Enclosures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6200000">
            <a:off x="1524000" y="3429000"/>
            <a:ext cx="3048000" cy="4572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Server Enclosures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6200000">
            <a:off x="2438400" y="3429000"/>
            <a:ext cx="3048000" cy="4572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Server Enclosures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3352800" y="3429000"/>
            <a:ext cx="3048000" cy="4572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Server Enclosures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6200000">
            <a:off x="4267200" y="3429000"/>
            <a:ext cx="3048000" cy="4572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Server Enclosures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6200000">
            <a:off x="5181600" y="3429000"/>
            <a:ext cx="3048000" cy="4572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Server Enclosures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76800" y="5562600"/>
            <a:ext cx="99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A/C Unit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362200" y="2133600"/>
            <a:ext cx="457200" cy="3048794"/>
            <a:chOff x="2057400" y="2209800"/>
            <a:chExt cx="457200" cy="3048794"/>
          </a:xfrm>
        </p:grpSpPr>
        <p:grpSp>
          <p:nvGrpSpPr>
            <p:cNvPr id="13" name="Group 35"/>
            <p:cNvGrpSpPr/>
            <p:nvPr/>
          </p:nvGrpSpPr>
          <p:grpSpPr>
            <a:xfrm>
              <a:off x="2057400" y="2209800"/>
              <a:ext cx="457200" cy="381794"/>
              <a:chOff x="3352800" y="609600"/>
              <a:chExt cx="457200" cy="381794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3352800" y="609600"/>
                <a:ext cx="457200" cy="381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" name="Straight Connector 42"/>
              <p:cNvCxnSpPr>
                <a:endCxn id="42" idx="2"/>
              </p:cNvCxnSpPr>
              <p:nvPr/>
            </p:nvCxnSpPr>
            <p:spPr>
              <a:xfrm rot="5400000">
                <a:off x="3390900" y="800100"/>
                <a:ext cx="381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42" idx="1"/>
                <a:endCxn id="42" idx="3"/>
              </p:cNvCxnSpPr>
              <p:nvPr/>
            </p:nvCxnSpPr>
            <p:spPr>
              <a:xfrm rot="10800000" flipH="1">
                <a:off x="3352800" y="800100"/>
                <a:ext cx="4572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39"/>
            <p:cNvGrpSpPr/>
            <p:nvPr/>
          </p:nvGrpSpPr>
          <p:grpSpPr>
            <a:xfrm>
              <a:off x="2057400" y="2590800"/>
              <a:ext cx="457200" cy="381794"/>
              <a:chOff x="3352800" y="609600"/>
              <a:chExt cx="457200" cy="381794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3352800" y="609600"/>
                <a:ext cx="457200" cy="381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Straight Connector 39"/>
              <p:cNvCxnSpPr>
                <a:endCxn id="39" idx="2"/>
              </p:cNvCxnSpPr>
              <p:nvPr/>
            </p:nvCxnSpPr>
            <p:spPr>
              <a:xfrm rot="5400000">
                <a:off x="3390900" y="800100"/>
                <a:ext cx="381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39" idx="1"/>
                <a:endCxn id="39" idx="3"/>
              </p:cNvCxnSpPr>
              <p:nvPr/>
            </p:nvCxnSpPr>
            <p:spPr>
              <a:xfrm rot="10800000" flipH="1">
                <a:off x="3352800" y="800100"/>
                <a:ext cx="4572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43"/>
            <p:cNvGrpSpPr/>
            <p:nvPr/>
          </p:nvGrpSpPr>
          <p:grpSpPr>
            <a:xfrm>
              <a:off x="2057400" y="2971800"/>
              <a:ext cx="457200" cy="381794"/>
              <a:chOff x="3352800" y="609600"/>
              <a:chExt cx="457200" cy="381794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3352800" y="609600"/>
                <a:ext cx="457200" cy="381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Connector 36"/>
              <p:cNvCxnSpPr>
                <a:endCxn id="36" idx="2"/>
              </p:cNvCxnSpPr>
              <p:nvPr/>
            </p:nvCxnSpPr>
            <p:spPr>
              <a:xfrm rot="5400000">
                <a:off x="3390900" y="800100"/>
                <a:ext cx="381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36" idx="1"/>
                <a:endCxn id="36" idx="3"/>
              </p:cNvCxnSpPr>
              <p:nvPr/>
            </p:nvCxnSpPr>
            <p:spPr>
              <a:xfrm rot="10800000" flipH="1">
                <a:off x="3352800" y="800100"/>
                <a:ext cx="4572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47"/>
            <p:cNvGrpSpPr/>
            <p:nvPr/>
          </p:nvGrpSpPr>
          <p:grpSpPr>
            <a:xfrm>
              <a:off x="2057400" y="3352800"/>
              <a:ext cx="457200" cy="381794"/>
              <a:chOff x="3352800" y="609600"/>
              <a:chExt cx="457200" cy="381794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3352800" y="609600"/>
                <a:ext cx="457200" cy="381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Connector 33"/>
              <p:cNvCxnSpPr>
                <a:endCxn id="33" idx="2"/>
              </p:cNvCxnSpPr>
              <p:nvPr/>
            </p:nvCxnSpPr>
            <p:spPr>
              <a:xfrm rot="5400000">
                <a:off x="3390900" y="800100"/>
                <a:ext cx="381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33" idx="1"/>
                <a:endCxn id="33" idx="3"/>
              </p:cNvCxnSpPr>
              <p:nvPr/>
            </p:nvCxnSpPr>
            <p:spPr>
              <a:xfrm rot="10800000" flipH="1">
                <a:off x="3352800" y="800100"/>
                <a:ext cx="4572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51"/>
            <p:cNvGrpSpPr/>
            <p:nvPr/>
          </p:nvGrpSpPr>
          <p:grpSpPr>
            <a:xfrm>
              <a:off x="2057400" y="3733800"/>
              <a:ext cx="457200" cy="381794"/>
              <a:chOff x="3352800" y="609600"/>
              <a:chExt cx="457200" cy="381794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3352800" y="609600"/>
                <a:ext cx="457200" cy="381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" name="Straight Connector 30"/>
              <p:cNvCxnSpPr>
                <a:endCxn id="30" idx="2"/>
              </p:cNvCxnSpPr>
              <p:nvPr/>
            </p:nvCxnSpPr>
            <p:spPr>
              <a:xfrm rot="5400000">
                <a:off x="3390900" y="800100"/>
                <a:ext cx="381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30" idx="1"/>
                <a:endCxn id="30" idx="3"/>
              </p:cNvCxnSpPr>
              <p:nvPr/>
            </p:nvCxnSpPr>
            <p:spPr>
              <a:xfrm rot="10800000" flipH="1">
                <a:off x="3352800" y="800100"/>
                <a:ext cx="4572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55"/>
            <p:cNvGrpSpPr/>
            <p:nvPr/>
          </p:nvGrpSpPr>
          <p:grpSpPr>
            <a:xfrm>
              <a:off x="2057400" y="4114800"/>
              <a:ext cx="457200" cy="381794"/>
              <a:chOff x="3352800" y="609600"/>
              <a:chExt cx="457200" cy="381794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3352800" y="609600"/>
                <a:ext cx="457200" cy="381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Connector 27"/>
              <p:cNvCxnSpPr>
                <a:endCxn id="27" idx="2"/>
              </p:cNvCxnSpPr>
              <p:nvPr/>
            </p:nvCxnSpPr>
            <p:spPr>
              <a:xfrm rot="5400000">
                <a:off x="3390900" y="800100"/>
                <a:ext cx="381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7" idx="1"/>
                <a:endCxn id="27" idx="3"/>
              </p:cNvCxnSpPr>
              <p:nvPr/>
            </p:nvCxnSpPr>
            <p:spPr>
              <a:xfrm rot="10800000" flipH="1">
                <a:off x="3352800" y="800100"/>
                <a:ext cx="4572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59"/>
            <p:cNvGrpSpPr/>
            <p:nvPr/>
          </p:nvGrpSpPr>
          <p:grpSpPr>
            <a:xfrm>
              <a:off x="2057400" y="4495800"/>
              <a:ext cx="457200" cy="381794"/>
              <a:chOff x="3352800" y="609600"/>
              <a:chExt cx="457200" cy="381794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3352800" y="609600"/>
                <a:ext cx="457200" cy="381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/>
              <p:cNvCxnSpPr>
                <a:endCxn id="24" idx="2"/>
              </p:cNvCxnSpPr>
              <p:nvPr/>
            </p:nvCxnSpPr>
            <p:spPr>
              <a:xfrm rot="5400000">
                <a:off x="3390900" y="800100"/>
                <a:ext cx="381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24" idx="1"/>
                <a:endCxn id="24" idx="3"/>
              </p:cNvCxnSpPr>
              <p:nvPr/>
            </p:nvCxnSpPr>
            <p:spPr>
              <a:xfrm rot="10800000" flipH="1">
                <a:off x="3352800" y="800100"/>
                <a:ext cx="4572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63"/>
            <p:cNvGrpSpPr/>
            <p:nvPr/>
          </p:nvGrpSpPr>
          <p:grpSpPr>
            <a:xfrm>
              <a:off x="2057400" y="4876800"/>
              <a:ext cx="457200" cy="381794"/>
              <a:chOff x="3352800" y="609600"/>
              <a:chExt cx="457200" cy="381794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3352800" y="609600"/>
                <a:ext cx="457200" cy="381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/>
              <p:cNvCxnSpPr>
                <a:endCxn id="21" idx="2"/>
              </p:cNvCxnSpPr>
              <p:nvPr/>
            </p:nvCxnSpPr>
            <p:spPr>
              <a:xfrm rot="5400000">
                <a:off x="3390900" y="800100"/>
                <a:ext cx="381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21" idx="1"/>
                <a:endCxn id="21" idx="3"/>
              </p:cNvCxnSpPr>
              <p:nvPr/>
            </p:nvCxnSpPr>
            <p:spPr>
              <a:xfrm rot="10800000" flipH="1">
                <a:off x="3352800" y="800100"/>
                <a:ext cx="4572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" name="Group 44"/>
          <p:cNvGrpSpPr/>
          <p:nvPr/>
        </p:nvGrpSpPr>
        <p:grpSpPr>
          <a:xfrm>
            <a:off x="4191000" y="2133600"/>
            <a:ext cx="457200" cy="3048794"/>
            <a:chOff x="2057400" y="2209800"/>
            <a:chExt cx="457200" cy="3048794"/>
          </a:xfrm>
        </p:grpSpPr>
        <p:grpSp>
          <p:nvGrpSpPr>
            <p:cNvPr id="46" name="Group 69"/>
            <p:cNvGrpSpPr/>
            <p:nvPr/>
          </p:nvGrpSpPr>
          <p:grpSpPr>
            <a:xfrm>
              <a:off x="2057400" y="2209800"/>
              <a:ext cx="457200" cy="381794"/>
              <a:chOff x="3352800" y="609600"/>
              <a:chExt cx="457200" cy="381794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3352800" y="609600"/>
                <a:ext cx="457200" cy="381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6" name="Straight Connector 75"/>
              <p:cNvCxnSpPr>
                <a:endCxn id="75" idx="2"/>
              </p:cNvCxnSpPr>
              <p:nvPr/>
            </p:nvCxnSpPr>
            <p:spPr>
              <a:xfrm rot="5400000">
                <a:off x="3390900" y="800100"/>
                <a:ext cx="381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>
                <a:stCxn id="75" idx="1"/>
                <a:endCxn id="75" idx="3"/>
              </p:cNvCxnSpPr>
              <p:nvPr/>
            </p:nvCxnSpPr>
            <p:spPr>
              <a:xfrm rot="10800000" flipH="1">
                <a:off x="3352800" y="800100"/>
                <a:ext cx="4572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70"/>
            <p:cNvGrpSpPr/>
            <p:nvPr/>
          </p:nvGrpSpPr>
          <p:grpSpPr>
            <a:xfrm>
              <a:off x="2057400" y="2590800"/>
              <a:ext cx="457200" cy="381794"/>
              <a:chOff x="3352800" y="609600"/>
              <a:chExt cx="457200" cy="381794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3352800" y="609600"/>
                <a:ext cx="457200" cy="381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3" name="Straight Connector 72"/>
              <p:cNvCxnSpPr>
                <a:endCxn id="72" idx="2"/>
              </p:cNvCxnSpPr>
              <p:nvPr/>
            </p:nvCxnSpPr>
            <p:spPr>
              <a:xfrm rot="5400000">
                <a:off x="3390900" y="800100"/>
                <a:ext cx="381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stCxn id="72" idx="1"/>
                <a:endCxn id="72" idx="3"/>
              </p:cNvCxnSpPr>
              <p:nvPr/>
            </p:nvCxnSpPr>
            <p:spPr>
              <a:xfrm rot="10800000" flipH="1">
                <a:off x="3352800" y="800100"/>
                <a:ext cx="4572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71"/>
            <p:cNvGrpSpPr/>
            <p:nvPr/>
          </p:nvGrpSpPr>
          <p:grpSpPr>
            <a:xfrm>
              <a:off x="2057400" y="2971800"/>
              <a:ext cx="457200" cy="381794"/>
              <a:chOff x="3352800" y="609600"/>
              <a:chExt cx="457200" cy="381794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3352800" y="609600"/>
                <a:ext cx="457200" cy="381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0" name="Straight Connector 69"/>
              <p:cNvCxnSpPr>
                <a:endCxn id="69" idx="2"/>
              </p:cNvCxnSpPr>
              <p:nvPr/>
            </p:nvCxnSpPr>
            <p:spPr>
              <a:xfrm rot="5400000">
                <a:off x="3390900" y="800100"/>
                <a:ext cx="381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stCxn id="69" idx="1"/>
                <a:endCxn id="69" idx="3"/>
              </p:cNvCxnSpPr>
              <p:nvPr/>
            </p:nvCxnSpPr>
            <p:spPr>
              <a:xfrm rot="10800000" flipH="1">
                <a:off x="3352800" y="800100"/>
                <a:ext cx="4572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72"/>
            <p:cNvGrpSpPr/>
            <p:nvPr/>
          </p:nvGrpSpPr>
          <p:grpSpPr>
            <a:xfrm>
              <a:off x="2057400" y="3352800"/>
              <a:ext cx="457200" cy="381794"/>
              <a:chOff x="3352800" y="609600"/>
              <a:chExt cx="457200" cy="381794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3352800" y="609600"/>
                <a:ext cx="457200" cy="381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7" name="Straight Connector 66"/>
              <p:cNvCxnSpPr>
                <a:endCxn id="66" idx="2"/>
              </p:cNvCxnSpPr>
              <p:nvPr/>
            </p:nvCxnSpPr>
            <p:spPr>
              <a:xfrm rot="5400000">
                <a:off x="3390900" y="800100"/>
                <a:ext cx="381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stCxn id="66" idx="1"/>
                <a:endCxn id="66" idx="3"/>
              </p:cNvCxnSpPr>
              <p:nvPr/>
            </p:nvCxnSpPr>
            <p:spPr>
              <a:xfrm rot="10800000" flipH="1">
                <a:off x="3352800" y="800100"/>
                <a:ext cx="4572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73"/>
            <p:cNvGrpSpPr/>
            <p:nvPr/>
          </p:nvGrpSpPr>
          <p:grpSpPr>
            <a:xfrm>
              <a:off x="2057400" y="3733800"/>
              <a:ext cx="457200" cy="381794"/>
              <a:chOff x="3352800" y="609600"/>
              <a:chExt cx="457200" cy="381794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3352800" y="609600"/>
                <a:ext cx="457200" cy="381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" name="Straight Connector 63"/>
              <p:cNvCxnSpPr>
                <a:endCxn id="63" idx="2"/>
              </p:cNvCxnSpPr>
              <p:nvPr/>
            </p:nvCxnSpPr>
            <p:spPr>
              <a:xfrm rot="5400000">
                <a:off x="3390900" y="800100"/>
                <a:ext cx="381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stCxn id="63" idx="1"/>
                <a:endCxn id="63" idx="3"/>
              </p:cNvCxnSpPr>
              <p:nvPr/>
            </p:nvCxnSpPr>
            <p:spPr>
              <a:xfrm rot="10800000" flipH="1">
                <a:off x="3352800" y="800100"/>
                <a:ext cx="4572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74"/>
            <p:cNvGrpSpPr/>
            <p:nvPr/>
          </p:nvGrpSpPr>
          <p:grpSpPr>
            <a:xfrm>
              <a:off x="2057400" y="4114800"/>
              <a:ext cx="457200" cy="381794"/>
              <a:chOff x="3352800" y="609600"/>
              <a:chExt cx="457200" cy="381794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3352800" y="609600"/>
                <a:ext cx="457200" cy="381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" name="Straight Connector 60"/>
              <p:cNvCxnSpPr>
                <a:endCxn id="60" idx="2"/>
              </p:cNvCxnSpPr>
              <p:nvPr/>
            </p:nvCxnSpPr>
            <p:spPr>
              <a:xfrm rot="5400000">
                <a:off x="3390900" y="800100"/>
                <a:ext cx="381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>
                <a:stCxn id="60" idx="1"/>
                <a:endCxn id="60" idx="3"/>
              </p:cNvCxnSpPr>
              <p:nvPr/>
            </p:nvCxnSpPr>
            <p:spPr>
              <a:xfrm rot="10800000" flipH="1">
                <a:off x="3352800" y="800100"/>
                <a:ext cx="4572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75"/>
            <p:cNvGrpSpPr/>
            <p:nvPr/>
          </p:nvGrpSpPr>
          <p:grpSpPr>
            <a:xfrm>
              <a:off x="2057400" y="4495800"/>
              <a:ext cx="457200" cy="381794"/>
              <a:chOff x="3352800" y="609600"/>
              <a:chExt cx="457200" cy="381794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3352800" y="609600"/>
                <a:ext cx="457200" cy="381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" name="Straight Connector 57"/>
              <p:cNvCxnSpPr>
                <a:endCxn id="57" idx="2"/>
              </p:cNvCxnSpPr>
              <p:nvPr/>
            </p:nvCxnSpPr>
            <p:spPr>
              <a:xfrm rot="5400000">
                <a:off x="3390900" y="800100"/>
                <a:ext cx="381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57" idx="1"/>
                <a:endCxn id="57" idx="3"/>
              </p:cNvCxnSpPr>
              <p:nvPr/>
            </p:nvCxnSpPr>
            <p:spPr>
              <a:xfrm rot="10800000" flipH="1">
                <a:off x="3352800" y="800100"/>
                <a:ext cx="4572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76"/>
            <p:cNvGrpSpPr/>
            <p:nvPr/>
          </p:nvGrpSpPr>
          <p:grpSpPr>
            <a:xfrm>
              <a:off x="2057400" y="4876800"/>
              <a:ext cx="457200" cy="381794"/>
              <a:chOff x="3352800" y="609600"/>
              <a:chExt cx="457200" cy="381794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3352800" y="609600"/>
                <a:ext cx="457200" cy="381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traight Connector 54"/>
              <p:cNvCxnSpPr>
                <a:endCxn id="54" idx="2"/>
              </p:cNvCxnSpPr>
              <p:nvPr/>
            </p:nvCxnSpPr>
            <p:spPr>
              <a:xfrm rot="5400000">
                <a:off x="3390900" y="800100"/>
                <a:ext cx="381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stCxn id="54" idx="1"/>
                <a:endCxn id="54" idx="3"/>
              </p:cNvCxnSpPr>
              <p:nvPr/>
            </p:nvCxnSpPr>
            <p:spPr>
              <a:xfrm rot="10800000" flipH="1">
                <a:off x="3352800" y="800100"/>
                <a:ext cx="4572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Group 77"/>
          <p:cNvGrpSpPr/>
          <p:nvPr/>
        </p:nvGrpSpPr>
        <p:grpSpPr>
          <a:xfrm>
            <a:off x="6019800" y="2133600"/>
            <a:ext cx="457200" cy="3048794"/>
            <a:chOff x="2057400" y="2209800"/>
            <a:chExt cx="457200" cy="3048794"/>
          </a:xfrm>
        </p:grpSpPr>
        <p:grpSp>
          <p:nvGrpSpPr>
            <p:cNvPr id="79" name="Group 102"/>
            <p:cNvGrpSpPr/>
            <p:nvPr/>
          </p:nvGrpSpPr>
          <p:grpSpPr>
            <a:xfrm>
              <a:off x="2057400" y="2209800"/>
              <a:ext cx="457200" cy="381794"/>
              <a:chOff x="3352800" y="609600"/>
              <a:chExt cx="457200" cy="381794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3352800" y="609600"/>
                <a:ext cx="457200" cy="381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9" name="Straight Connector 108"/>
              <p:cNvCxnSpPr>
                <a:endCxn id="108" idx="2"/>
              </p:cNvCxnSpPr>
              <p:nvPr/>
            </p:nvCxnSpPr>
            <p:spPr>
              <a:xfrm rot="5400000">
                <a:off x="3390900" y="800100"/>
                <a:ext cx="381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>
                <a:stCxn id="108" idx="1"/>
                <a:endCxn id="108" idx="3"/>
              </p:cNvCxnSpPr>
              <p:nvPr/>
            </p:nvCxnSpPr>
            <p:spPr>
              <a:xfrm rot="10800000" flipH="1">
                <a:off x="3352800" y="800100"/>
                <a:ext cx="4572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103"/>
            <p:cNvGrpSpPr/>
            <p:nvPr/>
          </p:nvGrpSpPr>
          <p:grpSpPr>
            <a:xfrm>
              <a:off x="2057400" y="2590800"/>
              <a:ext cx="457200" cy="381794"/>
              <a:chOff x="3352800" y="609600"/>
              <a:chExt cx="457200" cy="381794"/>
            </a:xfrm>
          </p:grpSpPr>
          <p:sp>
            <p:nvSpPr>
              <p:cNvPr id="105" name="Rectangle 104"/>
              <p:cNvSpPr/>
              <p:nvPr/>
            </p:nvSpPr>
            <p:spPr>
              <a:xfrm>
                <a:off x="3352800" y="609600"/>
                <a:ext cx="457200" cy="381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6" name="Straight Connector 105"/>
              <p:cNvCxnSpPr>
                <a:endCxn id="105" idx="2"/>
              </p:cNvCxnSpPr>
              <p:nvPr/>
            </p:nvCxnSpPr>
            <p:spPr>
              <a:xfrm rot="5400000">
                <a:off x="3390900" y="800100"/>
                <a:ext cx="381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>
                <a:stCxn id="105" idx="1"/>
                <a:endCxn id="105" idx="3"/>
              </p:cNvCxnSpPr>
              <p:nvPr/>
            </p:nvCxnSpPr>
            <p:spPr>
              <a:xfrm rot="10800000" flipH="1">
                <a:off x="3352800" y="800100"/>
                <a:ext cx="4572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104"/>
            <p:cNvGrpSpPr/>
            <p:nvPr/>
          </p:nvGrpSpPr>
          <p:grpSpPr>
            <a:xfrm>
              <a:off x="2057400" y="2971800"/>
              <a:ext cx="457200" cy="381794"/>
              <a:chOff x="3352800" y="609600"/>
              <a:chExt cx="457200" cy="381794"/>
            </a:xfrm>
          </p:grpSpPr>
          <p:sp>
            <p:nvSpPr>
              <p:cNvPr id="102" name="Rectangle 101"/>
              <p:cNvSpPr/>
              <p:nvPr/>
            </p:nvSpPr>
            <p:spPr>
              <a:xfrm>
                <a:off x="3352800" y="609600"/>
                <a:ext cx="457200" cy="381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3" name="Straight Connector 102"/>
              <p:cNvCxnSpPr>
                <a:endCxn id="102" idx="2"/>
              </p:cNvCxnSpPr>
              <p:nvPr/>
            </p:nvCxnSpPr>
            <p:spPr>
              <a:xfrm rot="5400000">
                <a:off x="3390900" y="800100"/>
                <a:ext cx="381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>
                <a:stCxn id="102" idx="1"/>
                <a:endCxn id="102" idx="3"/>
              </p:cNvCxnSpPr>
              <p:nvPr/>
            </p:nvCxnSpPr>
            <p:spPr>
              <a:xfrm rot="10800000" flipH="1">
                <a:off x="3352800" y="800100"/>
                <a:ext cx="4572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105"/>
            <p:cNvGrpSpPr/>
            <p:nvPr/>
          </p:nvGrpSpPr>
          <p:grpSpPr>
            <a:xfrm>
              <a:off x="2057400" y="3352800"/>
              <a:ext cx="457200" cy="381794"/>
              <a:chOff x="3352800" y="609600"/>
              <a:chExt cx="457200" cy="381794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3352800" y="609600"/>
                <a:ext cx="457200" cy="381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0" name="Straight Connector 99"/>
              <p:cNvCxnSpPr>
                <a:endCxn id="99" idx="2"/>
              </p:cNvCxnSpPr>
              <p:nvPr/>
            </p:nvCxnSpPr>
            <p:spPr>
              <a:xfrm rot="5400000">
                <a:off x="3390900" y="800100"/>
                <a:ext cx="381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>
                <a:stCxn id="99" idx="1"/>
                <a:endCxn id="99" idx="3"/>
              </p:cNvCxnSpPr>
              <p:nvPr/>
            </p:nvCxnSpPr>
            <p:spPr>
              <a:xfrm rot="10800000" flipH="1">
                <a:off x="3352800" y="800100"/>
                <a:ext cx="4572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oup 106"/>
            <p:cNvGrpSpPr/>
            <p:nvPr/>
          </p:nvGrpSpPr>
          <p:grpSpPr>
            <a:xfrm>
              <a:off x="2057400" y="3733800"/>
              <a:ext cx="457200" cy="381794"/>
              <a:chOff x="3352800" y="609600"/>
              <a:chExt cx="457200" cy="381794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3352800" y="609600"/>
                <a:ext cx="457200" cy="381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7" name="Straight Connector 96"/>
              <p:cNvCxnSpPr>
                <a:endCxn id="96" idx="2"/>
              </p:cNvCxnSpPr>
              <p:nvPr/>
            </p:nvCxnSpPr>
            <p:spPr>
              <a:xfrm rot="5400000">
                <a:off x="3390900" y="800100"/>
                <a:ext cx="381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>
                <a:stCxn id="96" idx="1"/>
                <a:endCxn id="96" idx="3"/>
              </p:cNvCxnSpPr>
              <p:nvPr/>
            </p:nvCxnSpPr>
            <p:spPr>
              <a:xfrm rot="10800000" flipH="1">
                <a:off x="3352800" y="800100"/>
                <a:ext cx="4572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107"/>
            <p:cNvGrpSpPr/>
            <p:nvPr/>
          </p:nvGrpSpPr>
          <p:grpSpPr>
            <a:xfrm>
              <a:off x="2057400" y="4114800"/>
              <a:ext cx="457200" cy="381794"/>
              <a:chOff x="3352800" y="609600"/>
              <a:chExt cx="457200" cy="381794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3352800" y="609600"/>
                <a:ext cx="457200" cy="381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4" name="Straight Connector 93"/>
              <p:cNvCxnSpPr>
                <a:endCxn id="93" idx="2"/>
              </p:cNvCxnSpPr>
              <p:nvPr/>
            </p:nvCxnSpPr>
            <p:spPr>
              <a:xfrm rot="5400000">
                <a:off x="3390900" y="800100"/>
                <a:ext cx="381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>
                <a:stCxn id="93" idx="1"/>
                <a:endCxn id="93" idx="3"/>
              </p:cNvCxnSpPr>
              <p:nvPr/>
            </p:nvCxnSpPr>
            <p:spPr>
              <a:xfrm rot="10800000" flipH="1">
                <a:off x="3352800" y="800100"/>
                <a:ext cx="4572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oup 108"/>
            <p:cNvGrpSpPr/>
            <p:nvPr/>
          </p:nvGrpSpPr>
          <p:grpSpPr>
            <a:xfrm>
              <a:off x="2057400" y="4495800"/>
              <a:ext cx="457200" cy="381794"/>
              <a:chOff x="3352800" y="609600"/>
              <a:chExt cx="457200" cy="381794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3352800" y="609600"/>
                <a:ext cx="457200" cy="381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1" name="Straight Connector 90"/>
              <p:cNvCxnSpPr>
                <a:endCxn id="90" idx="2"/>
              </p:cNvCxnSpPr>
              <p:nvPr/>
            </p:nvCxnSpPr>
            <p:spPr>
              <a:xfrm rot="5400000">
                <a:off x="3390900" y="800100"/>
                <a:ext cx="381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>
                <a:stCxn id="90" idx="1"/>
                <a:endCxn id="90" idx="3"/>
              </p:cNvCxnSpPr>
              <p:nvPr/>
            </p:nvCxnSpPr>
            <p:spPr>
              <a:xfrm rot="10800000" flipH="1">
                <a:off x="3352800" y="800100"/>
                <a:ext cx="4572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109"/>
            <p:cNvGrpSpPr/>
            <p:nvPr/>
          </p:nvGrpSpPr>
          <p:grpSpPr>
            <a:xfrm>
              <a:off x="2057400" y="4876800"/>
              <a:ext cx="457200" cy="381794"/>
              <a:chOff x="3352800" y="609600"/>
              <a:chExt cx="457200" cy="381794"/>
            </a:xfrm>
          </p:grpSpPr>
          <p:sp>
            <p:nvSpPr>
              <p:cNvPr id="87" name="Rectangle 86"/>
              <p:cNvSpPr/>
              <p:nvPr/>
            </p:nvSpPr>
            <p:spPr>
              <a:xfrm>
                <a:off x="3352800" y="609600"/>
                <a:ext cx="457200" cy="381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8" name="Straight Connector 87"/>
              <p:cNvCxnSpPr>
                <a:endCxn id="87" idx="2"/>
              </p:cNvCxnSpPr>
              <p:nvPr/>
            </p:nvCxnSpPr>
            <p:spPr>
              <a:xfrm rot="5400000">
                <a:off x="3390900" y="800100"/>
                <a:ext cx="381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>
                <a:stCxn id="87" idx="1"/>
                <a:endCxn id="87" idx="3"/>
              </p:cNvCxnSpPr>
              <p:nvPr/>
            </p:nvCxnSpPr>
            <p:spPr>
              <a:xfrm rot="10800000" flipH="1">
                <a:off x="3352800" y="800100"/>
                <a:ext cx="4572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1" name="Rectangle 110"/>
          <p:cNvSpPr/>
          <p:nvPr/>
        </p:nvSpPr>
        <p:spPr>
          <a:xfrm>
            <a:off x="2971800" y="5562600"/>
            <a:ext cx="99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A/C Unit</a:t>
            </a:r>
            <a:endParaRPr lang="en-US" dirty="0"/>
          </a:p>
        </p:txBody>
      </p:sp>
      <p:grpSp>
        <p:nvGrpSpPr>
          <p:cNvPr id="112" name="Group 111"/>
          <p:cNvGrpSpPr/>
          <p:nvPr/>
        </p:nvGrpSpPr>
        <p:grpSpPr>
          <a:xfrm>
            <a:off x="4953000" y="6248400"/>
            <a:ext cx="4045644" cy="381794"/>
            <a:chOff x="2057400" y="990600"/>
            <a:chExt cx="4045644" cy="381794"/>
          </a:xfrm>
        </p:grpSpPr>
        <p:grpSp>
          <p:nvGrpSpPr>
            <p:cNvPr id="113" name="Group 146"/>
            <p:cNvGrpSpPr/>
            <p:nvPr/>
          </p:nvGrpSpPr>
          <p:grpSpPr>
            <a:xfrm>
              <a:off x="2057400" y="990600"/>
              <a:ext cx="457200" cy="381794"/>
              <a:chOff x="3352800" y="609600"/>
              <a:chExt cx="457200" cy="381794"/>
            </a:xfrm>
          </p:grpSpPr>
          <p:sp>
            <p:nvSpPr>
              <p:cNvPr id="115" name="Rectangle 114"/>
              <p:cNvSpPr/>
              <p:nvPr/>
            </p:nvSpPr>
            <p:spPr>
              <a:xfrm>
                <a:off x="3352800" y="609600"/>
                <a:ext cx="457200" cy="381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6" name="Straight Connector 115"/>
              <p:cNvCxnSpPr>
                <a:endCxn id="115" idx="2"/>
              </p:cNvCxnSpPr>
              <p:nvPr/>
            </p:nvCxnSpPr>
            <p:spPr>
              <a:xfrm rot="5400000">
                <a:off x="3390900" y="800100"/>
                <a:ext cx="381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>
                <a:stCxn id="115" idx="1"/>
                <a:endCxn id="115" idx="3"/>
              </p:cNvCxnSpPr>
              <p:nvPr/>
            </p:nvCxnSpPr>
            <p:spPr>
              <a:xfrm rot="10800000" flipH="1">
                <a:off x="3352800" y="800100"/>
                <a:ext cx="4572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4" name="TextBox 113"/>
            <p:cNvSpPr txBox="1"/>
            <p:nvPr/>
          </p:nvSpPr>
          <p:spPr>
            <a:xfrm>
              <a:off x="2590800" y="990600"/>
              <a:ext cx="3512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 Perforated Tile = 1 Ton of Cooling</a:t>
              </a:r>
              <a:endParaRPr lang="en-US" b="1" dirty="0"/>
            </a:p>
          </p:txBody>
        </p:sp>
      </p:grpSp>
      <p:sp>
        <p:nvSpPr>
          <p:cNvPr id="118" name="TextBox 117"/>
          <p:cNvSpPr txBox="1"/>
          <p:nvPr/>
        </p:nvSpPr>
        <p:spPr>
          <a:xfrm rot="16200000">
            <a:off x="875818" y="3467583"/>
            <a:ext cx="1513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300" dirty="0" smtClean="0">
                <a:solidFill>
                  <a:srgbClr val="FF0000"/>
                </a:solidFill>
              </a:rPr>
              <a:t>HOT AISLE</a:t>
            </a:r>
            <a:endParaRPr lang="en-US" b="1" spc="300" dirty="0">
              <a:solidFill>
                <a:srgbClr val="FF000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 rot="16200000">
            <a:off x="2742718" y="3467584"/>
            <a:ext cx="1513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300" dirty="0" smtClean="0">
                <a:solidFill>
                  <a:srgbClr val="FF0000"/>
                </a:solidFill>
              </a:rPr>
              <a:t>HOT AISLE</a:t>
            </a:r>
            <a:endParaRPr lang="en-US" b="1" spc="300" dirty="0">
              <a:solidFill>
                <a:srgbClr val="FF000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 rot="16200000">
            <a:off x="4571518" y="3467583"/>
            <a:ext cx="1513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300" dirty="0" smtClean="0">
                <a:solidFill>
                  <a:srgbClr val="FF0000"/>
                </a:solidFill>
              </a:rPr>
              <a:t>HOT AISLE</a:t>
            </a:r>
            <a:endParaRPr lang="en-US" b="1" spc="300" dirty="0">
              <a:solidFill>
                <a:srgbClr val="FF000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 rot="16200000">
            <a:off x="6362217" y="3467584"/>
            <a:ext cx="1513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300" dirty="0" smtClean="0">
                <a:solidFill>
                  <a:srgbClr val="FF0000"/>
                </a:solidFill>
              </a:rPr>
              <a:t>HOT AISLE</a:t>
            </a:r>
            <a:endParaRPr lang="en-US" b="1" spc="300" dirty="0">
              <a:solidFill>
                <a:srgbClr val="FF00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905000" y="1752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COLD AISLE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733800" y="1752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COLD AISLE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562600" y="1752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COLD AISLE</a:t>
            </a:r>
            <a:endParaRPr 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UW-Whitewater’s Data Center environment and challenges</a:t>
            </a:r>
          </a:p>
          <a:p>
            <a:r>
              <a:rPr lang="en-US" dirty="0" smtClean="0"/>
              <a:t>Describe infrastructure areas and how we improved them</a:t>
            </a:r>
          </a:p>
          <a:p>
            <a:r>
              <a:rPr lang="en-US" dirty="0" smtClean="0"/>
              <a:t>Talk about TIA 942 Data Center standards and how they guided our decision-making</a:t>
            </a:r>
          </a:p>
          <a:p>
            <a:r>
              <a:rPr lang="en-US" dirty="0" smtClean="0"/>
              <a:t>Discuss Blade Servers, Virtualization and Greening the Data Center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this did for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no change to air conditioning set points</a:t>
            </a:r>
          </a:p>
          <a:p>
            <a:pPr lvl="1"/>
            <a:r>
              <a:rPr lang="en-US" dirty="0" smtClean="0">
                <a:cs typeface="Arial" pitchFamily="34" charset="0"/>
              </a:rPr>
              <a:t>Inlet temperatures dropped 10°F</a:t>
            </a:r>
          </a:p>
          <a:p>
            <a:pPr lvl="1"/>
            <a:r>
              <a:rPr lang="en-US" dirty="0" smtClean="0"/>
              <a:t>Exhaust temperatures dropped 10</a:t>
            </a:r>
            <a:r>
              <a:rPr lang="en-US" dirty="0" smtClean="0">
                <a:cs typeface="Arial"/>
              </a:rPr>
              <a:t>°F</a:t>
            </a:r>
            <a:endParaRPr lang="en-US" dirty="0" smtClean="0"/>
          </a:p>
          <a:p>
            <a:r>
              <a:rPr lang="en-US" dirty="0" smtClean="0"/>
              <a:t>Based on annual energy costs, this saves over $30,000 per year</a:t>
            </a:r>
          </a:p>
          <a:p>
            <a:r>
              <a:rPr lang="en-US" dirty="0" smtClean="0"/>
              <a:t>That’s some green…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 Plant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most important factors:</a:t>
            </a:r>
          </a:p>
          <a:p>
            <a:pPr lvl="1"/>
            <a:r>
              <a:rPr lang="en-US" dirty="0" smtClean="0"/>
              <a:t>Keep it clean</a:t>
            </a:r>
          </a:p>
          <a:p>
            <a:pPr lvl="1"/>
            <a:r>
              <a:rPr lang="en-US" dirty="0" smtClean="0"/>
              <a:t>Keep it contained</a:t>
            </a:r>
          </a:p>
          <a:p>
            <a:r>
              <a:rPr lang="en-US" dirty="0" smtClean="0"/>
              <a:t>Clean and well organized</a:t>
            </a:r>
          </a:p>
          <a:p>
            <a:pPr lvl="1"/>
            <a:r>
              <a:rPr lang="en-US" dirty="0" smtClean="0"/>
              <a:t>Provides better airflow</a:t>
            </a:r>
          </a:p>
          <a:p>
            <a:pPr lvl="1"/>
            <a:r>
              <a:rPr lang="en-US" dirty="0" smtClean="0"/>
              <a:t>Prevents damage to cable and connector</a:t>
            </a:r>
          </a:p>
          <a:p>
            <a:pPr lvl="1"/>
            <a:r>
              <a:rPr lang="en-US" dirty="0" smtClean="0"/>
              <a:t>Minimizes likelihood of unintended change</a:t>
            </a:r>
          </a:p>
          <a:p>
            <a:pPr lvl="1"/>
            <a:r>
              <a:rPr lang="en-US" dirty="0" smtClean="0"/>
              <a:t>Is far more pleasant to work with</a:t>
            </a:r>
          </a:p>
          <a:p>
            <a:pPr lvl="1"/>
            <a:endParaRPr lang="en-US" dirty="0"/>
          </a:p>
        </p:txBody>
      </p:sp>
      <p:pic>
        <p:nvPicPr>
          <p:cNvPr id="4097" name="Picture 1" descr="G:\educause\educause 2008\dc photos\DC Photos 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981200"/>
            <a:ext cx="2844558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Important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Bend radius</a:t>
            </a:r>
          </a:p>
          <a:p>
            <a:pPr lvl="1"/>
            <a:r>
              <a:rPr lang="en-US" dirty="0" smtClean="0"/>
              <a:t>Should be no less than 18x cable diameter</a:t>
            </a:r>
          </a:p>
          <a:p>
            <a:r>
              <a:rPr lang="en-US" dirty="0" smtClean="0"/>
              <a:t>Routing</a:t>
            </a:r>
          </a:p>
          <a:p>
            <a:pPr lvl="1"/>
            <a:r>
              <a:rPr lang="en-US" dirty="0" smtClean="0"/>
              <a:t>Do not restrict airflow</a:t>
            </a:r>
          </a:p>
          <a:p>
            <a:pPr lvl="1"/>
            <a:r>
              <a:rPr lang="en-US" dirty="0" smtClean="0"/>
              <a:t>Clean  and well dressed runs</a:t>
            </a:r>
          </a:p>
          <a:p>
            <a:pPr lvl="1"/>
            <a:r>
              <a:rPr lang="en-US" dirty="0" smtClean="0"/>
              <a:t>Bundle and support interstitial cabling</a:t>
            </a:r>
          </a:p>
          <a:p>
            <a:r>
              <a:rPr lang="en-US" dirty="0" smtClean="0"/>
              <a:t>Terminations</a:t>
            </a:r>
          </a:p>
          <a:p>
            <a:pPr lvl="1"/>
            <a:r>
              <a:rPr lang="en-US" dirty="0" smtClean="0"/>
              <a:t>Clean and well dressed panels</a:t>
            </a:r>
          </a:p>
          <a:p>
            <a:pPr lvl="1"/>
            <a:r>
              <a:rPr lang="en-US" dirty="0" smtClean="0"/>
              <a:t>Clear and consistent labeling</a:t>
            </a:r>
          </a:p>
          <a:p>
            <a:r>
              <a:rPr lang="en-US" dirty="0" smtClean="0"/>
              <a:t>Color code for greater clarity</a:t>
            </a:r>
            <a:endParaRPr lang="en-US" dirty="0"/>
          </a:p>
        </p:txBody>
      </p:sp>
      <p:pic>
        <p:nvPicPr>
          <p:cNvPr id="47106" name="Picture 2" descr="G:\educause\educause 2008\dc photos\DC Photos 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590800"/>
            <a:ext cx="2019300" cy="1514604"/>
          </a:xfrm>
          <a:prstGeom prst="rect">
            <a:avLst/>
          </a:prstGeom>
          <a:noFill/>
        </p:spPr>
      </p:pic>
      <p:pic>
        <p:nvPicPr>
          <p:cNvPr id="47107" name="Picture 3" descr="G:\educause\educause 2008\dc photos\DC Photos 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724400"/>
            <a:ext cx="2031828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Some cabling standards /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TIA 568B – Commercial Building Wiring Standard</a:t>
            </a:r>
          </a:p>
          <a:p>
            <a:r>
              <a:rPr lang="en-US" dirty="0" smtClean="0"/>
              <a:t>TIA 942 – Standards for Data Centers</a:t>
            </a:r>
          </a:p>
          <a:p>
            <a:r>
              <a:rPr lang="en-US" dirty="0" smtClean="0"/>
              <a:t>TDMM – Telecommunications Distribution Methods Manual</a:t>
            </a:r>
          </a:p>
          <a:p>
            <a:pPr lvl="1"/>
            <a:r>
              <a:rPr lang="en-US" dirty="0" smtClean="0"/>
              <a:t>Published by BICSI (Building Industry Cabling Standards Institute)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TIA 942 Recommendation</a:t>
            </a:r>
            <a:endParaRPr lang="en-US" dirty="0"/>
          </a:p>
        </p:txBody>
      </p:sp>
      <p:sp>
        <p:nvSpPr>
          <p:cNvPr id="120" name="Rounded Rectangle 119"/>
          <p:cNvSpPr/>
          <p:nvPr/>
        </p:nvSpPr>
        <p:spPr>
          <a:xfrm>
            <a:off x="1905000" y="1524000"/>
            <a:ext cx="29718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 Distribution Area</a:t>
            </a:r>
          </a:p>
          <a:p>
            <a:pPr algn="ctr"/>
            <a:r>
              <a:rPr lang="en-US" dirty="0" smtClean="0"/>
              <a:t>(Routers, Backbone, SAN Switches, etc)</a:t>
            </a:r>
            <a:endParaRPr lang="en-US" dirty="0"/>
          </a:p>
        </p:txBody>
      </p:sp>
      <p:sp>
        <p:nvSpPr>
          <p:cNvPr id="121" name="Rounded Rectangle 120"/>
          <p:cNvSpPr/>
          <p:nvPr/>
        </p:nvSpPr>
        <p:spPr>
          <a:xfrm>
            <a:off x="1066800" y="3429000"/>
            <a:ext cx="1676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Horizontal Distribution Area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2286000" y="4800600"/>
            <a:ext cx="1752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Rack/Cabinet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4419600" y="3429000"/>
            <a:ext cx="1676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Horizontal Distribution Area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2286000" y="5410200"/>
            <a:ext cx="1752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Rack/Cabinet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2286000" y="6019800"/>
            <a:ext cx="1752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Rack/Cabinet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5715000" y="4800600"/>
            <a:ext cx="1752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Rack/Cabinet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5715000" y="5410200"/>
            <a:ext cx="1752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Rack/Cabinet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5715000" y="6019800"/>
            <a:ext cx="1752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Rack/Cabinet</a:t>
            </a:r>
          </a:p>
        </p:txBody>
      </p:sp>
      <p:cxnSp>
        <p:nvCxnSpPr>
          <p:cNvPr id="131" name="Straight Connector 130"/>
          <p:cNvCxnSpPr>
            <a:stCxn id="120" idx="2"/>
            <a:endCxn id="121" idx="0"/>
          </p:cNvCxnSpPr>
          <p:nvPr/>
        </p:nvCxnSpPr>
        <p:spPr>
          <a:xfrm rot="5400000">
            <a:off x="2266950" y="2305050"/>
            <a:ext cx="762000" cy="148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120" idx="2"/>
            <a:endCxn id="123" idx="0"/>
          </p:cNvCxnSpPr>
          <p:nvPr/>
        </p:nvCxnSpPr>
        <p:spPr>
          <a:xfrm rot="16200000" flipH="1">
            <a:off x="3943350" y="2114550"/>
            <a:ext cx="762000" cy="1866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Elbow Connector 134"/>
          <p:cNvCxnSpPr>
            <a:stCxn id="126" idx="1"/>
            <a:endCxn id="121" idx="2"/>
          </p:cNvCxnSpPr>
          <p:nvPr/>
        </p:nvCxnSpPr>
        <p:spPr>
          <a:xfrm rot="10800000">
            <a:off x="1905000" y="4572000"/>
            <a:ext cx="381000" cy="16764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Elbow Connector 134"/>
          <p:cNvCxnSpPr>
            <a:stCxn id="125" idx="1"/>
            <a:endCxn id="121" idx="2"/>
          </p:cNvCxnSpPr>
          <p:nvPr/>
        </p:nvCxnSpPr>
        <p:spPr>
          <a:xfrm rot="10800000">
            <a:off x="1905000" y="4572000"/>
            <a:ext cx="381000" cy="10668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lbow Connector 134"/>
          <p:cNvCxnSpPr>
            <a:stCxn id="122" idx="1"/>
            <a:endCxn id="121" idx="2"/>
          </p:cNvCxnSpPr>
          <p:nvPr/>
        </p:nvCxnSpPr>
        <p:spPr>
          <a:xfrm rot="10800000">
            <a:off x="1905000" y="4572000"/>
            <a:ext cx="381000" cy="4572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Elbow Connector 134"/>
          <p:cNvCxnSpPr>
            <a:stCxn id="127" idx="1"/>
            <a:endCxn id="123" idx="2"/>
          </p:cNvCxnSpPr>
          <p:nvPr/>
        </p:nvCxnSpPr>
        <p:spPr>
          <a:xfrm rot="10800000">
            <a:off x="5257800" y="4572000"/>
            <a:ext cx="457200" cy="4572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Elbow Connector 134"/>
          <p:cNvCxnSpPr>
            <a:stCxn id="128" idx="1"/>
            <a:endCxn id="123" idx="2"/>
          </p:cNvCxnSpPr>
          <p:nvPr/>
        </p:nvCxnSpPr>
        <p:spPr>
          <a:xfrm rot="10800000">
            <a:off x="5257800" y="4572000"/>
            <a:ext cx="457200" cy="10668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Elbow Connector 134"/>
          <p:cNvCxnSpPr>
            <a:stCxn id="129" idx="1"/>
            <a:endCxn id="123" idx="2"/>
          </p:cNvCxnSpPr>
          <p:nvPr/>
        </p:nvCxnSpPr>
        <p:spPr>
          <a:xfrm rot="10800000">
            <a:off x="5257800" y="4572000"/>
            <a:ext cx="457200" cy="16764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incorporated this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0" y="1524000"/>
            <a:ext cx="6096000" cy="441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6200000">
            <a:off x="609600" y="3429000"/>
            <a:ext cx="3048000" cy="4572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Server Enclosures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6200000">
            <a:off x="1524000" y="3429000"/>
            <a:ext cx="3048000" cy="4572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Server Enclosures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6200000">
            <a:off x="2438400" y="3429000"/>
            <a:ext cx="3048000" cy="457200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 Distribution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3352800" y="3429000"/>
            <a:ext cx="3048000" cy="4572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Server Enclosures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6200000">
            <a:off x="4267200" y="3429000"/>
            <a:ext cx="3048000" cy="4572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Server Enclosures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6200000">
            <a:off x="5181600" y="3429000"/>
            <a:ext cx="3048000" cy="4572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Server Enclosures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76800" y="5562600"/>
            <a:ext cx="99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A/C Unit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971800" y="5562600"/>
            <a:ext cx="99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A/C Unit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6200000">
            <a:off x="2743200" y="3429000"/>
            <a:ext cx="609600" cy="4572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16200000">
            <a:off x="1828800" y="3429000"/>
            <a:ext cx="609600" cy="4572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rot="16200000">
            <a:off x="4572000" y="3429000"/>
            <a:ext cx="609600" cy="4572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16200000">
            <a:off x="5486400" y="3429000"/>
            <a:ext cx="609600" cy="4572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16200000">
            <a:off x="6400800" y="3429000"/>
            <a:ext cx="609600" cy="4572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600200" y="3505200"/>
            <a:ext cx="5715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Overhead Cable Distribution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overhead </a:t>
            </a:r>
            <a:br>
              <a:rPr lang="en-US" dirty="0" smtClean="0"/>
            </a:br>
            <a:r>
              <a:rPr lang="en-US" dirty="0" smtClean="0"/>
              <a:t>cable distribution scheme</a:t>
            </a:r>
            <a:endParaRPr lang="en-US" dirty="0"/>
          </a:p>
        </p:txBody>
      </p:sp>
      <p:pic>
        <p:nvPicPr>
          <p:cNvPr id="37889" name="Picture 1" descr="G:\educause\educause 2008\dc photos\DC Photos 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05000"/>
            <a:ext cx="3962400" cy="2972053"/>
          </a:xfrm>
          <a:prstGeom prst="rect">
            <a:avLst/>
          </a:prstGeom>
          <a:noFill/>
        </p:spPr>
      </p:pic>
      <p:pic>
        <p:nvPicPr>
          <p:cNvPr id="37890" name="Picture 2" descr="G:\educause\educause 2008\dc photos\DC Photos 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276600"/>
            <a:ext cx="3962400" cy="2972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untelligent.com/sitebuildercontent/sitebuilderpictures/f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828800"/>
            <a:ext cx="3200400" cy="3200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Contrasts…</a:t>
            </a:r>
            <a:endParaRPr lang="en-US" dirty="0"/>
          </a:p>
        </p:txBody>
      </p:sp>
      <p:pic>
        <p:nvPicPr>
          <p:cNvPr id="2050" name="Picture 2" descr="image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524000"/>
            <a:ext cx="51795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more network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forget about your grounding network</a:t>
            </a:r>
            <a:endParaRPr lang="en-US" dirty="0"/>
          </a:p>
        </p:txBody>
      </p:sp>
      <p:pic>
        <p:nvPicPr>
          <p:cNvPr id="48130" name="Picture 2" descr="G:\educause\educause 2008\dc photos\DC Photos 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590800"/>
            <a:ext cx="3352800" cy="2514814"/>
          </a:xfrm>
          <a:prstGeom prst="rect">
            <a:avLst/>
          </a:prstGeom>
          <a:noFill/>
        </p:spPr>
      </p:pic>
      <p:pic>
        <p:nvPicPr>
          <p:cNvPr id="48131" name="Picture 3" descr="G:\educause\educause 2008\dc photos\DC Photos 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810000"/>
            <a:ext cx="3446463" cy="258506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14400" y="5638800"/>
            <a:ext cx="3021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It can </a:t>
            </a:r>
            <a:r>
              <a:rPr lang="en-US" sz="2000" b="1" dirty="0" smtClean="0"/>
              <a:t>save</a:t>
            </a:r>
            <a:r>
              <a:rPr lang="en-US" sz="2000" dirty="0" smtClean="0"/>
              <a:t> your equipment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2895600"/>
            <a:ext cx="2840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It can save someone’s </a:t>
            </a:r>
            <a:r>
              <a:rPr lang="en-US" sz="2000" b="1" dirty="0" smtClean="0"/>
              <a:t>life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csmc.edu/images/371590_fire_triangl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3962400"/>
            <a:ext cx="2695575" cy="26574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suppression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086600" cy="4525963"/>
          </a:xfrm>
        </p:spPr>
        <p:txBody>
          <a:bodyPr/>
          <a:lstStyle/>
          <a:p>
            <a:r>
              <a:rPr lang="en-US" dirty="0" smtClean="0"/>
              <a:t>Anyone remember the fire triangle?</a:t>
            </a:r>
          </a:p>
          <a:p>
            <a:r>
              <a:rPr lang="en-US" dirty="0" smtClean="0"/>
              <a:t>Fire needs:</a:t>
            </a:r>
          </a:p>
          <a:p>
            <a:pPr lvl="1"/>
            <a:r>
              <a:rPr lang="en-US" dirty="0" smtClean="0"/>
              <a:t>Fuel (controlled by you)</a:t>
            </a:r>
          </a:p>
          <a:p>
            <a:pPr lvl="1"/>
            <a:r>
              <a:rPr lang="en-US" dirty="0" smtClean="0"/>
              <a:t>Air (suppressed by gaseous systems (</a:t>
            </a:r>
            <a:r>
              <a:rPr lang="en-US" dirty="0" err="1" smtClean="0"/>
              <a:t>Halon</a:t>
            </a:r>
            <a:r>
              <a:rPr lang="en-US" dirty="0" smtClean="0"/>
              <a:t>, FM-200, INERGEN)</a:t>
            </a:r>
          </a:p>
          <a:p>
            <a:pPr lvl="1"/>
            <a:r>
              <a:rPr lang="en-US" dirty="0" smtClean="0"/>
              <a:t>Heat (suppressed by sprinkler systems)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About the University of Wisconsin Whitewater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553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We are a four-year residential University located in Southeastern Wisconsin</a:t>
            </a:r>
          </a:p>
          <a:p>
            <a:pPr lvl="1"/>
            <a:r>
              <a:rPr lang="en-US" dirty="0" smtClean="0"/>
              <a:t>Roughly 10,000 students, 40% residential</a:t>
            </a:r>
          </a:p>
          <a:p>
            <a:pPr lvl="1"/>
            <a:r>
              <a:rPr lang="en-US" dirty="0" smtClean="0"/>
              <a:t>46 undergraduate majors, 13 graduate programs</a:t>
            </a:r>
          </a:p>
          <a:p>
            <a:pPr lvl="1"/>
            <a:r>
              <a:rPr lang="en-US" dirty="0" smtClean="0"/>
              <a:t>One campus location with about 45 buildings on campus</a:t>
            </a:r>
          </a:p>
        </p:txBody>
      </p:sp>
      <p:pic>
        <p:nvPicPr>
          <p:cNvPr id="23556" name="Picture 4" descr="Historic log cabin on the UWW campus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5257800"/>
            <a:ext cx="1905000" cy="1327421"/>
          </a:xfrm>
          <a:prstGeom prst="rect">
            <a:avLst/>
          </a:prstGeom>
          <a:noFill/>
        </p:spPr>
      </p:pic>
      <p:pic>
        <p:nvPicPr>
          <p:cNvPr id="23560" name="Picture 8" descr="http://www.osha.gov/fso/ote/training/edcenters/images/uww_campus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1600200"/>
            <a:ext cx="2057400" cy="1371600"/>
          </a:xfrm>
          <a:prstGeom prst="rect">
            <a:avLst/>
          </a:prstGeom>
          <a:noFill/>
        </p:spPr>
      </p:pic>
      <p:pic>
        <p:nvPicPr>
          <p:cNvPr id="23564" name="Picture 12" descr="http://www.uww.edu/common/images/home/styleguide/sea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3200400"/>
            <a:ext cx="154574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in the Data Center?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Dual-interlock sprinkler systems</a:t>
            </a:r>
          </a:p>
          <a:p>
            <a:pPr lvl="1"/>
            <a:r>
              <a:rPr lang="en-US" dirty="0" smtClean="0"/>
              <a:t>Require two conditions to be met before discharge</a:t>
            </a:r>
          </a:p>
          <a:p>
            <a:pPr lvl="2"/>
            <a:r>
              <a:rPr lang="en-US" dirty="0" smtClean="0"/>
              <a:t>VESDA System must detect smoke</a:t>
            </a:r>
          </a:p>
          <a:p>
            <a:pPr lvl="2"/>
            <a:r>
              <a:rPr lang="en-US" dirty="0" smtClean="0"/>
              <a:t>Sprinkler head must fuse</a:t>
            </a:r>
          </a:p>
          <a:p>
            <a:pPr lvl="1"/>
            <a:r>
              <a:rPr lang="en-US" dirty="0" smtClean="0"/>
              <a:t>Pipes are dry unless activated</a:t>
            </a:r>
          </a:p>
          <a:p>
            <a:pPr lvl="1"/>
            <a:r>
              <a:rPr lang="en-US" dirty="0" smtClean="0"/>
              <a:t>Only fused head discharges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41986" name="Picture 2" descr="http://www.reliablefire.com/graphics/Vesda/Vesdalaserpluslayou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733800"/>
            <a:ext cx="2848066" cy="2962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do about fuel?</a:t>
            </a:r>
            <a:endParaRPr lang="en-US" dirty="0"/>
          </a:p>
        </p:txBody>
      </p:sp>
      <p:pic>
        <p:nvPicPr>
          <p:cNvPr id="40963" name="Picture 3" descr="H:\NOC\Data Center\photos\old\old dc 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600200"/>
            <a:ext cx="3429279" cy="2286000"/>
          </a:xfrm>
          <a:prstGeom prst="rect">
            <a:avLst/>
          </a:prstGeom>
          <a:noFill/>
        </p:spPr>
      </p:pic>
      <p:pic>
        <p:nvPicPr>
          <p:cNvPr id="40965" name="Picture 5" descr="H:\NOC\Data Center\photos\old\old dc 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191000"/>
            <a:ext cx="3429279" cy="2286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" y="1600200"/>
            <a:ext cx="4876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Create staging areas for storing and </a:t>
            </a:r>
            <a:r>
              <a:rPr lang="en-US" sz="2400" dirty="0" err="1" smtClean="0"/>
              <a:t>unboxing</a:t>
            </a:r>
            <a:r>
              <a:rPr lang="en-US" sz="2400" dirty="0" smtClean="0"/>
              <a:t> equipment</a:t>
            </a:r>
          </a:p>
          <a:p>
            <a:pPr>
              <a:buFontTx/>
              <a:buChar char="-"/>
            </a:pPr>
            <a:endParaRPr lang="en-US" dirty="0" smtClean="0"/>
          </a:p>
          <a:p>
            <a:r>
              <a:rPr lang="en-US" sz="2400" dirty="0" smtClean="0"/>
              <a:t>Keep the data center environment free of paper, cardboard, dust, dirt, etc.</a:t>
            </a:r>
          </a:p>
          <a:p>
            <a:endParaRPr lang="en-US" sz="2400" dirty="0" smtClean="0"/>
          </a:p>
          <a:p>
            <a:r>
              <a:rPr lang="en-US" sz="2400" dirty="0" smtClean="0"/>
              <a:t>Power down and remove equipment that’s no longer in service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Access Control</a:t>
            </a:r>
          </a:p>
          <a:p>
            <a:pPr lvl="1"/>
            <a:r>
              <a:rPr lang="en-US" dirty="0" smtClean="0"/>
              <a:t>Entry / exit</a:t>
            </a:r>
          </a:p>
          <a:p>
            <a:r>
              <a:rPr lang="en-US" dirty="0" smtClean="0"/>
              <a:t>Identification of personnel</a:t>
            </a:r>
          </a:p>
          <a:p>
            <a:pPr lvl="1"/>
            <a:r>
              <a:rPr lang="en-US" dirty="0" smtClean="0"/>
              <a:t>Employees, Contractors, Vendors</a:t>
            </a:r>
          </a:p>
          <a:p>
            <a:r>
              <a:rPr lang="en-US" dirty="0" smtClean="0"/>
              <a:t>Surveillance</a:t>
            </a:r>
          </a:p>
          <a:p>
            <a:pPr lvl="1"/>
            <a:r>
              <a:rPr lang="en-US" dirty="0" smtClean="0"/>
              <a:t>Video</a:t>
            </a:r>
          </a:p>
          <a:p>
            <a:pPr lvl="1"/>
            <a:r>
              <a:rPr lang="en-US" dirty="0" smtClean="0"/>
              <a:t>Environmental</a:t>
            </a:r>
          </a:p>
          <a:p>
            <a:r>
              <a:rPr lang="en-US" dirty="0" smtClean="0"/>
              <a:t>Physical Security Audit Compliance</a:t>
            </a:r>
          </a:p>
          <a:p>
            <a:pPr lvl="1">
              <a:buNone/>
            </a:pPr>
            <a:r>
              <a:rPr lang="en-US" dirty="0" smtClean="0"/>
              <a:t>- PCI DSS, etc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Greening the data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First, understand your energy consumption</a:t>
            </a:r>
          </a:p>
          <a:p>
            <a:r>
              <a:rPr lang="en-US" dirty="0" smtClean="0"/>
              <a:t>Second, review your utility usages &amp; costs</a:t>
            </a:r>
          </a:p>
          <a:p>
            <a:r>
              <a:rPr lang="en-US" dirty="0" smtClean="0"/>
              <a:t>Third, strategize on how to reduce energy costs</a:t>
            </a:r>
          </a:p>
          <a:p>
            <a:pPr lvl="1"/>
            <a:r>
              <a:rPr lang="en-US" dirty="0" smtClean="0"/>
              <a:t>Free cooling</a:t>
            </a:r>
          </a:p>
          <a:p>
            <a:pPr lvl="1"/>
            <a:r>
              <a:rPr lang="en-US" dirty="0" smtClean="0"/>
              <a:t>Limit air mixing</a:t>
            </a:r>
          </a:p>
          <a:p>
            <a:pPr lvl="1"/>
            <a:r>
              <a:rPr lang="en-US" dirty="0" smtClean="0"/>
              <a:t>LEED - Leadership in Energy and Environmental Design </a:t>
            </a:r>
          </a:p>
          <a:p>
            <a:r>
              <a:rPr lang="en-US" dirty="0" smtClean="0"/>
              <a:t>The most effective way to green is to run less stuff.</a:t>
            </a:r>
          </a:p>
          <a:p>
            <a:r>
              <a:rPr lang="en-US" dirty="0" smtClean="0"/>
              <a:t>Consolidation and virtualization can help you do that.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Blades and 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Blade servers</a:t>
            </a:r>
          </a:p>
          <a:p>
            <a:pPr lvl="1"/>
            <a:r>
              <a:rPr lang="en-US" dirty="0" smtClean="0"/>
              <a:t>Use less energy and generate less heat</a:t>
            </a:r>
          </a:p>
          <a:p>
            <a:pPr lvl="2"/>
            <a:r>
              <a:rPr lang="en-US" dirty="0" smtClean="0"/>
              <a:t>Rough estimates of 25-30% less</a:t>
            </a:r>
          </a:p>
          <a:p>
            <a:pPr lvl="1"/>
            <a:r>
              <a:rPr lang="en-US" dirty="0" smtClean="0"/>
              <a:t>Condense that energy and heat into a smaller area</a:t>
            </a:r>
          </a:p>
          <a:p>
            <a:pPr lvl="1"/>
            <a:r>
              <a:rPr lang="en-US" dirty="0" smtClean="0"/>
              <a:t>Increases need to extract heat effectively</a:t>
            </a:r>
            <a:endParaRPr lang="en-US" dirty="0"/>
          </a:p>
        </p:txBody>
      </p:sp>
      <p:pic>
        <p:nvPicPr>
          <p:cNvPr id="46082" name="Picture 2" descr="http://blogs.zdnet.com/images/hpbla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810000"/>
            <a:ext cx="3810000" cy="2752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Blades and 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57600"/>
          </a:xfrm>
        </p:spPr>
        <p:txBody>
          <a:bodyPr/>
          <a:lstStyle/>
          <a:p>
            <a:r>
              <a:rPr lang="en-US" dirty="0" smtClean="0"/>
              <a:t>Virtualization means fewer physical servers, not fewer servers</a:t>
            </a:r>
          </a:p>
          <a:p>
            <a:pPr lvl="1"/>
            <a:r>
              <a:rPr lang="en-US" dirty="0" smtClean="0"/>
              <a:t>Will help on energy costs and capital costs</a:t>
            </a:r>
          </a:p>
          <a:p>
            <a:pPr lvl="1"/>
            <a:r>
              <a:rPr lang="en-US" dirty="0" smtClean="0"/>
              <a:t>Will not reduce staffing needs directly</a:t>
            </a:r>
          </a:p>
          <a:p>
            <a:pPr lvl="1"/>
            <a:r>
              <a:rPr lang="en-US" dirty="0" smtClean="0"/>
              <a:t>Can help with staffing indirectly</a:t>
            </a:r>
          </a:p>
          <a:p>
            <a:pPr lvl="2"/>
            <a:r>
              <a:rPr lang="en-US" dirty="0" smtClean="0"/>
              <a:t>Standardization of hardware</a:t>
            </a:r>
          </a:p>
          <a:p>
            <a:pPr lvl="2"/>
            <a:r>
              <a:rPr lang="en-US" dirty="0" smtClean="0"/>
              <a:t>Standardization of images (ITIL Release Management)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Data Center infrastructure is critical for supporting upcoming trends</a:t>
            </a:r>
          </a:p>
          <a:p>
            <a:pPr lvl="1"/>
            <a:r>
              <a:rPr lang="en-US" dirty="0" smtClean="0"/>
              <a:t>Consolidation</a:t>
            </a:r>
          </a:p>
          <a:p>
            <a:pPr lvl="1"/>
            <a:r>
              <a:rPr lang="en-US" dirty="0" smtClean="0"/>
              <a:t>Virtualization</a:t>
            </a:r>
          </a:p>
          <a:p>
            <a:r>
              <a:rPr lang="en-US" dirty="0" smtClean="0"/>
              <a:t>Thoughtful design of data center infrastructure can both support modern operations and limit energy costs.</a:t>
            </a:r>
          </a:p>
          <a:p>
            <a:r>
              <a:rPr lang="en-US" dirty="0" smtClean="0"/>
              <a:t>It can also improve operations and infrastructure stability.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Our campus technical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553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Network environment:</a:t>
            </a:r>
          </a:p>
          <a:p>
            <a:pPr lvl="1"/>
            <a:r>
              <a:rPr lang="en-US" dirty="0" err="1" smtClean="0"/>
              <a:t>Gb</a:t>
            </a:r>
            <a:r>
              <a:rPr lang="en-US" dirty="0" smtClean="0"/>
              <a:t> Ethernet, switched in the closets and routed at the core</a:t>
            </a:r>
          </a:p>
          <a:p>
            <a:pPr lvl="1"/>
            <a:r>
              <a:rPr lang="en-US" dirty="0" smtClean="0"/>
              <a:t>2 main aggregation points on campus</a:t>
            </a:r>
          </a:p>
          <a:p>
            <a:r>
              <a:rPr lang="en-US" dirty="0" smtClean="0"/>
              <a:t>Workstation environment</a:t>
            </a:r>
          </a:p>
          <a:p>
            <a:pPr lvl="1"/>
            <a:r>
              <a:rPr lang="en-US" dirty="0" smtClean="0"/>
              <a:t>Primarily Windows XP, with strong Mac presence. </a:t>
            </a:r>
          </a:p>
          <a:p>
            <a:pPr lvl="1"/>
            <a:r>
              <a:rPr lang="en-US" dirty="0" smtClean="0"/>
              <a:t>About 3000 workstations on campus</a:t>
            </a:r>
          </a:p>
          <a:p>
            <a:r>
              <a:rPr lang="en-US" dirty="0" smtClean="0"/>
              <a:t>Political Environment</a:t>
            </a:r>
          </a:p>
          <a:p>
            <a:pPr lvl="1"/>
            <a:r>
              <a:rPr lang="en-US" dirty="0" smtClean="0"/>
              <a:t>A fair degree of centralization</a:t>
            </a:r>
          </a:p>
          <a:p>
            <a:pPr lvl="1"/>
            <a:r>
              <a:rPr lang="en-US" dirty="0" smtClean="0"/>
              <a:t>Some server hosting outside of central IT</a:t>
            </a:r>
          </a:p>
        </p:txBody>
      </p:sp>
      <p:pic>
        <p:nvPicPr>
          <p:cNvPr id="22529" name="Picture 1" descr="G:\educause\educause 2008\dc photos\DC Photos 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410200"/>
            <a:ext cx="1625462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data center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24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Roughly 150 servers</a:t>
            </a:r>
          </a:p>
          <a:p>
            <a:pPr lvl="1"/>
            <a:r>
              <a:rPr lang="en-US" dirty="0" smtClean="0"/>
              <a:t>Mostly rack-mount, but a few towers</a:t>
            </a:r>
          </a:p>
          <a:p>
            <a:pPr lvl="1"/>
            <a:r>
              <a:rPr lang="en-US" dirty="0" smtClean="0"/>
              <a:t>60% Windows 2003 Servers </a:t>
            </a:r>
          </a:p>
          <a:p>
            <a:pPr lvl="1"/>
            <a:r>
              <a:rPr lang="en-US" dirty="0" smtClean="0"/>
              <a:t>30% NetWare or (</a:t>
            </a:r>
            <a:r>
              <a:rPr lang="en-US" dirty="0" err="1" smtClean="0"/>
              <a:t>SuSE</a:t>
            </a:r>
            <a:r>
              <a:rPr lang="en-US" dirty="0" smtClean="0"/>
              <a:t>) Linux</a:t>
            </a:r>
          </a:p>
          <a:p>
            <a:pPr lvl="1"/>
            <a:r>
              <a:rPr lang="en-US" dirty="0" smtClean="0"/>
              <a:t>5% HP Unix</a:t>
            </a:r>
          </a:p>
          <a:p>
            <a:pPr lvl="1"/>
            <a:r>
              <a:rPr lang="en-US" dirty="0" smtClean="0"/>
              <a:t>5% “other”</a:t>
            </a:r>
          </a:p>
          <a:p>
            <a:pPr lvl="1"/>
            <a:r>
              <a:rPr lang="en-US" dirty="0" smtClean="0"/>
              <a:t>80% physical, 20% virtual</a:t>
            </a:r>
          </a:p>
          <a:p>
            <a:r>
              <a:rPr lang="en-US" dirty="0" err="1" smtClean="0"/>
              <a:t>Fibre</a:t>
            </a:r>
            <a:r>
              <a:rPr lang="en-US" dirty="0" smtClean="0"/>
              <a:t> Channel SAN environment (~20TB)</a:t>
            </a:r>
          </a:p>
          <a:p>
            <a:r>
              <a:rPr lang="en-US" dirty="0" err="1" smtClean="0"/>
              <a:t>Gb</a:t>
            </a:r>
            <a:r>
              <a:rPr lang="en-US" dirty="0" smtClean="0"/>
              <a:t> Ethernet for server connectivity</a:t>
            </a:r>
            <a:endParaRPr lang="en-US" dirty="0"/>
          </a:p>
        </p:txBody>
      </p:sp>
      <p:pic>
        <p:nvPicPr>
          <p:cNvPr id="21506" name="Picture 2" descr="G:\educause\educause 2008\dc photos\DC Photos 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371600"/>
            <a:ext cx="1875207" cy="1406525"/>
          </a:xfrm>
          <a:prstGeom prst="rect">
            <a:avLst/>
          </a:prstGeom>
          <a:noFill/>
        </p:spPr>
      </p:pic>
      <p:pic>
        <p:nvPicPr>
          <p:cNvPr id="21507" name="Picture 3" descr="G:\educause\educause 2008\dc photos\DC Photos 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1" y="3048000"/>
            <a:ext cx="1828800" cy="1371717"/>
          </a:xfrm>
          <a:prstGeom prst="rect">
            <a:avLst/>
          </a:prstGeom>
          <a:noFill/>
        </p:spPr>
      </p:pic>
      <p:pic>
        <p:nvPicPr>
          <p:cNvPr id="21508" name="Picture 4" descr="G:\educause\educause 2008\dc photos\DC Photos 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4953000"/>
            <a:ext cx="1828800" cy="1371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data center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r>
              <a:rPr lang="en-US" sz="2000" dirty="0" smtClean="0"/>
              <a:t>Started life as a “data processing center”</a:t>
            </a:r>
          </a:p>
          <a:p>
            <a:pPr lvl="1"/>
            <a:r>
              <a:rPr lang="en-US" sz="2000" dirty="0" smtClean="0"/>
              <a:t>Power, cooling and floor layout designed for older mainframe environment</a:t>
            </a:r>
          </a:p>
          <a:p>
            <a:pPr lvl="1"/>
            <a:r>
              <a:rPr lang="en-US" sz="2000" dirty="0" smtClean="0"/>
              <a:t>Combined operations area and machine room area.</a:t>
            </a:r>
          </a:p>
          <a:p>
            <a:pPr lvl="1"/>
            <a:r>
              <a:rPr lang="en-US" sz="2000" dirty="0" smtClean="0"/>
              <a:t>Complete with “Paper Room” and “I/O Window”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3" descr="old dc 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505200"/>
            <a:ext cx="3886199" cy="2590799"/>
          </a:xfrm>
          <a:prstGeom prst="rect">
            <a:avLst/>
          </a:prstGeom>
        </p:spPr>
      </p:pic>
      <p:pic>
        <p:nvPicPr>
          <p:cNvPr id="20481" name="Picture 1" descr="H:\NOC\Data Center\photos\old\old dc 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505200"/>
            <a:ext cx="3886516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knew that we needed to modernize</a:t>
            </a:r>
          </a:p>
          <a:p>
            <a:r>
              <a:rPr lang="en-US" dirty="0" smtClean="0"/>
              <a:t>Toured several hosting centers and corporate data centers in the region.</a:t>
            </a:r>
          </a:p>
          <a:p>
            <a:r>
              <a:rPr lang="en-US" dirty="0" smtClean="0"/>
              <a:t>Used TIA 942 standard for data centers as a guide</a:t>
            </a:r>
          </a:p>
          <a:p>
            <a:r>
              <a:rPr lang="en-US" dirty="0" smtClean="0"/>
              <a:t>Decided to design ourselves rather than engage a specialized data center design firm.</a:t>
            </a:r>
            <a:endParaRPr lang="en-US" dirty="0"/>
          </a:p>
        </p:txBody>
      </p:sp>
      <p:pic>
        <p:nvPicPr>
          <p:cNvPr id="19457" name="Picture 1" descr="G:\educause\educause 2008\dc photos\DC Photos 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5410200"/>
            <a:ext cx="1676400" cy="1257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Appropriate infrastructure is critical</a:t>
            </a:r>
          </a:p>
          <a:p>
            <a:pPr lvl="1"/>
            <a:r>
              <a:rPr lang="en-US" dirty="0" smtClean="0"/>
              <a:t>To support modern equipment</a:t>
            </a:r>
          </a:p>
          <a:p>
            <a:pPr lvl="1"/>
            <a:r>
              <a:rPr lang="en-US" dirty="0" smtClean="0"/>
              <a:t>To prepare for future trends</a:t>
            </a:r>
          </a:p>
          <a:p>
            <a:pPr lvl="1"/>
            <a:r>
              <a:rPr lang="en-US" dirty="0" smtClean="0"/>
              <a:t>To meet operational and compliance needs</a:t>
            </a:r>
          </a:p>
          <a:p>
            <a:r>
              <a:rPr lang="en-US" dirty="0" smtClean="0"/>
              <a:t>This infrastructure includes</a:t>
            </a:r>
          </a:p>
          <a:p>
            <a:pPr lvl="1"/>
            <a:r>
              <a:rPr lang="en-US" dirty="0" smtClean="0"/>
              <a:t>Physical layout and Cable Plant</a:t>
            </a:r>
          </a:p>
          <a:p>
            <a:pPr lvl="1"/>
            <a:r>
              <a:rPr lang="en-US" dirty="0" smtClean="0"/>
              <a:t>Power Distribution</a:t>
            </a:r>
          </a:p>
          <a:p>
            <a:pPr lvl="1"/>
            <a:r>
              <a:rPr lang="en-US" dirty="0" smtClean="0"/>
              <a:t>Cooling</a:t>
            </a:r>
          </a:p>
          <a:p>
            <a:pPr lvl="1"/>
            <a:r>
              <a:rPr lang="en-US" dirty="0" smtClean="0"/>
              <a:t>Fire Suppression</a:t>
            </a:r>
          </a:p>
          <a:p>
            <a:pPr lvl="1"/>
            <a:r>
              <a:rPr lang="en-US" dirty="0" smtClean="0"/>
              <a:t>Physical Security and Access Control</a:t>
            </a:r>
          </a:p>
        </p:txBody>
      </p:sp>
      <p:pic>
        <p:nvPicPr>
          <p:cNvPr id="18433" name="Picture 1" descr="G:\educause\educause 2008\dc photos\DC Photos 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5086316"/>
            <a:ext cx="2008188" cy="1506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are the trends?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Consolidation and virtualization</a:t>
            </a:r>
          </a:p>
          <a:p>
            <a:pPr lvl="1"/>
            <a:r>
              <a:rPr lang="en-US" dirty="0" smtClean="0"/>
              <a:t>Server</a:t>
            </a:r>
          </a:p>
          <a:p>
            <a:pPr lvl="1"/>
            <a:r>
              <a:rPr lang="en-US" dirty="0" smtClean="0"/>
              <a:t>Storage</a:t>
            </a:r>
          </a:p>
          <a:p>
            <a:pPr lvl="1"/>
            <a:r>
              <a:rPr lang="en-US" dirty="0" smtClean="0"/>
              <a:t>Network and I/O Channel</a:t>
            </a:r>
          </a:p>
          <a:p>
            <a:r>
              <a:rPr lang="en-US" dirty="0" smtClean="0"/>
              <a:t>As equipment becomes more compact, it pushes power and heat densities higher and higher.</a:t>
            </a:r>
          </a:p>
          <a:p>
            <a:r>
              <a:rPr lang="en-US" dirty="0" smtClean="0"/>
              <a:t>Facilities need to be able to scale accordingly.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3447</TotalTime>
  <Words>1679</Words>
  <Application>Microsoft Office PowerPoint</Application>
  <PresentationFormat>On-screen Show (4:3)</PresentationFormat>
  <Paragraphs>347</Paragraphs>
  <Slides>37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Data Center Infrastructure</vt:lpstr>
      <vt:lpstr>Agenda</vt:lpstr>
      <vt:lpstr>About the University of Wisconsin Whitewater</vt:lpstr>
      <vt:lpstr>Our campus technical environment</vt:lpstr>
      <vt:lpstr>Our data center environment</vt:lpstr>
      <vt:lpstr>Our data center challenges</vt:lpstr>
      <vt:lpstr>Where we started</vt:lpstr>
      <vt:lpstr>What we learned</vt:lpstr>
      <vt:lpstr>So what are the trends?</vt:lpstr>
      <vt:lpstr>Power Distribution</vt:lpstr>
      <vt:lpstr>An ideal power distribution scenario</vt:lpstr>
      <vt:lpstr>Our scenario</vt:lpstr>
      <vt:lpstr>Cooling</vt:lpstr>
      <vt:lpstr>Our challenges with cooling</vt:lpstr>
      <vt:lpstr>For your consideration</vt:lpstr>
      <vt:lpstr>Rack Orientation</vt:lpstr>
      <vt:lpstr>Rack Orientation - Problem</vt:lpstr>
      <vt:lpstr>Rack Orientation – Hot / Cold Aisle</vt:lpstr>
      <vt:lpstr>What this means for a floor layout</vt:lpstr>
      <vt:lpstr>What this did for us</vt:lpstr>
      <vt:lpstr>Cable Plant</vt:lpstr>
      <vt:lpstr>Some Important Considerations</vt:lpstr>
      <vt:lpstr>Some cabling standards / resources</vt:lpstr>
      <vt:lpstr>The TIA 942 Recommendation</vt:lpstr>
      <vt:lpstr>How we incorporated this</vt:lpstr>
      <vt:lpstr>Our overhead  cable distribution scheme</vt:lpstr>
      <vt:lpstr>Contrasts…</vt:lpstr>
      <vt:lpstr>One more network to remember</vt:lpstr>
      <vt:lpstr>Fire suppression</vt:lpstr>
      <vt:lpstr>Water in the Data Center?</vt:lpstr>
      <vt:lpstr>What can we do about fuel?</vt:lpstr>
      <vt:lpstr>Physical Security</vt:lpstr>
      <vt:lpstr>Greening the data center</vt:lpstr>
      <vt:lpstr>Blades and Virtualization</vt:lpstr>
      <vt:lpstr>Blades and Virtualization</vt:lpstr>
      <vt:lpstr>In summary</vt:lpstr>
      <vt:lpstr>Questions?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 </cp:lastModifiedBy>
  <cp:revision>363</cp:revision>
  <dcterms:created xsi:type="dcterms:W3CDTF">2006-08-16T00:00:00Z</dcterms:created>
  <dcterms:modified xsi:type="dcterms:W3CDTF">2008-10-29T13:46:11Z</dcterms:modified>
</cp:coreProperties>
</file>