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theme/theme4.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Layouts/slideLayout23.xml" ContentType="application/vnd.openxmlformats-officedocument.presentationml.slideLayout+xml"/>
  <Override PartName="/ppt/slides/slide11.xml" ContentType="application/vnd.openxmlformats-officedocument.presentationml.slide+xml"/>
  <Override PartName="/ppt/theme/theme3.xml" ContentType="application/vnd.openxmlformats-officedocument.theme+xml"/>
  <Override PartName="/ppt/slideLayouts/slideLayout21.xml" ContentType="application/vnd.openxmlformats-officedocument.presentationml.slideLayout+xml"/>
  <Override PartName="/ppt/notesSlides/notesSlide16.xml" ContentType="application/vnd.openxmlformats-officedocument.presentationml.notesSlide+xml"/>
  <Override PartName="/ppt/charts/chart1.xml" ContentType="application/vnd.openxmlformats-officedocument.drawingml.char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22.xml" ContentType="application/vnd.openxmlformats-officedocument.presentationml.slideLayout+xml"/>
  <Override PartName="/ppt/notesSlides/notesSlide3.xml" ContentType="application/vnd.openxmlformats-officedocument.presentationml.notesSlide+xml"/>
  <Override PartName="/ppt/charts/chart2.xml" ContentType="application/vnd.openxmlformats-officedocument.drawingml.char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slideLayouts/slideLayout18.xml" ContentType="application/vnd.openxmlformats-officedocument.presentationml.slideLayout+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slides/slide9.xml" ContentType="application/vnd.openxmlformats-officedocument.presentationml.slide+xml"/>
  <Override PartName="/ppt/notesSlides/notesSlide10.xml" ContentType="application/vnd.openxmlformats-officedocument.presentationml.notesSlide+xml"/>
  <Default Extension="rels" ContentType="application/vnd.openxmlformats-package.relationships+xml"/>
  <Override PartName="/ppt/slideLayouts/slideLayout19.xml" ContentType="application/vnd.openxmlformats-officedocument.presentationml.slideLayout+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Layouts/slideLayout12.xml" ContentType="application/vnd.openxmlformats-officedocument.presentationml.slideLayout+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9" r:id="rId1"/>
    <p:sldMasterId id="2147483650" r:id="rId2"/>
  </p:sldMasterIdLst>
  <p:notesMasterIdLst>
    <p:notesMasterId r:id="rId20"/>
  </p:notesMasterIdLst>
  <p:handoutMasterIdLst>
    <p:handoutMasterId r:id="rId21"/>
  </p:handoutMasterIdLst>
  <p:sldIdLst>
    <p:sldId id="295" r:id="rId3"/>
    <p:sldId id="256" r:id="rId4"/>
    <p:sldId id="278" r:id="rId5"/>
    <p:sldId id="280" r:id="rId6"/>
    <p:sldId id="281" r:id="rId7"/>
    <p:sldId id="282" r:id="rId8"/>
    <p:sldId id="283" r:id="rId9"/>
    <p:sldId id="284" r:id="rId10"/>
    <p:sldId id="285" r:id="rId11"/>
    <p:sldId id="291" r:id="rId12"/>
    <p:sldId id="286" r:id="rId13"/>
    <p:sldId id="287" r:id="rId14"/>
    <p:sldId id="288" r:id="rId15"/>
    <p:sldId id="292" r:id="rId16"/>
    <p:sldId id="293" r:id="rId17"/>
    <p:sldId id="294" r:id="rId18"/>
    <p:sldId id="296" r:id="rId1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800000"/>
    <a:srgbClr val="FFCC99"/>
    <a:srgbClr val="FFFF99"/>
    <a:srgbClr val="FFCC66"/>
    <a:srgbClr val="969696"/>
    <a:srgbClr val="FF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1538" autoAdjust="0"/>
    <p:restoredTop sz="94951" autoAdjust="0"/>
  </p:normalViewPr>
  <p:slideViewPr>
    <p:cSldViewPr>
      <p:cViewPr varScale="1">
        <p:scale>
          <a:sx n="121" d="100"/>
          <a:sy n="121" d="100"/>
        </p:scale>
        <p:origin x="-57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299" y="-109"/>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5.xml"/><Relationship Id="rId1" Type="http://schemas.openxmlformats.org/officeDocument/2006/relationships/slideMaster" Target="slideMasters/slideMaster1.xml"/><Relationship Id="rId24" Type="http://schemas.openxmlformats.org/officeDocument/2006/relationships/viewProps" Target="viewProps.xml"/><Relationship Id="rId25" Type="http://schemas.openxmlformats.org/officeDocument/2006/relationships/theme" Target="theme/theme1.xml"/><Relationship Id="rId8" Type="http://schemas.openxmlformats.org/officeDocument/2006/relationships/slide" Target="slides/slide6.xml"/><Relationship Id="rId13" Type="http://schemas.openxmlformats.org/officeDocument/2006/relationships/slide" Target="slides/slide11.xml"/><Relationship Id="rId10" Type="http://schemas.openxmlformats.org/officeDocument/2006/relationships/slide" Target="slides/slide8.xml"/><Relationship Id="rId12" Type="http://schemas.openxmlformats.org/officeDocument/2006/relationships/slide" Target="slides/slide10.xml"/><Relationship Id="rId17" Type="http://schemas.openxmlformats.org/officeDocument/2006/relationships/slide" Target="slides/slide15.xml"/><Relationship Id="rId9" Type="http://schemas.openxmlformats.org/officeDocument/2006/relationships/slide" Target="slides/slide7.xml"/><Relationship Id="rId18" Type="http://schemas.openxmlformats.org/officeDocument/2006/relationships/slide" Target="slides/slide16.xml"/><Relationship Id="rId3" Type="http://schemas.openxmlformats.org/officeDocument/2006/relationships/slide" Target="slides/slide1.xml"/><Relationship Id="rId14" Type="http://schemas.openxmlformats.org/officeDocument/2006/relationships/slide" Target="slides/slide12.xml"/><Relationship Id="rId23" Type="http://schemas.openxmlformats.org/officeDocument/2006/relationships/presProps" Target="presProps.xml"/><Relationship Id="rId4" Type="http://schemas.openxmlformats.org/officeDocument/2006/relationships/slide" Target="slides/slide2.xml"/><Relationship Id="rId26" Type="http://schemas.openxmlformats.org/officeDocument/2006/relationships/tableStyles" Target="tableStyles.xml"/><Relationship Id="rId11" Type="http://schemas.openxmlformats.org/officeDocument/2006/relationships/slide" Target="slides/slide9.xml"/><Relationship Id="rId6" Type="http://schemas.openxmlformats.org/officeDocument/2006/relationships/slide" Target="slides/slide4.xml"/><Relationship Id="rId16" Type="http://schemas.openxmlformats.org/officeDocument/2006/relationships/slide" Target="slides/slide14.xml"/><Relationship Id="rId5" Type="http://schemas.openxmlformats.org/officeDocument/2006/relationships/slide" Target="slides/slide3.xml"/><Relationship Id="rId15" Type="http://schemas.openxmlformats.org/officeDocument/2006/relationships/slide" Target="slides/slide13.xml"/><Relationship Id="rId19" Type="http://schemas.openxmlformats.org/officeDocument/2006/relationships/slide" Target="slides/slide17.xml"/><Relationship Id="rId20" Type="http://schemas.openxmlformats.org/officeDocument/2006/relationships/notesMaster" Target="notesMasters/notesMaster1.xml"/><Relationship Id="rId22" Type="http://schemas.openxmlformats.org/officeDocument/2006/relationships/printerSettings" Target="printerSettings/printerSettings1.bin"/><Relationship Id="rId21" Type="http://schemas.openxmlformats.org/officeDocument/2006/relationships/handoutMaster" Target="handoutMasters/handoutMaster1.xml"/><Relationship Id="rId2"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dministrator\Desktop\chart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dministrator\Desktop\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pieChart>
        <c:varyColors val="1"/>
        <c:ser>
          <c:idx val="0"/>
          <c:order val="0"/>
          <c:tx>
            <c:strRef>
              <c:f>Sheet1!$B$4:$B$6</c:f>
              <c:strCache>
                <c:ptCount val="1"/>
                <c:pt idx="0">
                  <c:v>5 23 2</c:v>
                </c:pt>
              </c:strCache>
            </c:strRef>
          </c:tx>
          <c:dLbls>
            <c:dLblPos val="outEnd"/>
            <c:showCatName val="1"/>
            <c:showPercent val="1"/>
            <c:separator> </c:separator>
          </c:dLbls>
          <c:cat>
            <c:strRef>
              <c:f>Sheet1!$A$4:$A$6</c:f>
              <c:strCache>
                <c:ptCount val="3"/>
                <c:pt idx="0">
                  <c:v>agreed</c:v>
                </c:pt>
                <c:pt idx="1">
                  <c:v>strongly agreed</c:v>
                </c:pt>
                <c:pt idx="2">
                  <c:v>neutral</c:v>
                </c:pt>
              </c:strCache>
            </c:strRef>
          </c:cat>
          <c:val>
            <c:numRef>
              <c:f>Sheet1!$B$4:$B$6</c:f>
              <c:numCache>
                <c:formatCode>General</c:formatCode>
                <c:ptCount val="3"/>
                <c:pt idx="0">
                  <c:v>5.0</c:v>
                </c:pt>
                <c:pt idx="1">
                  <c:v>23.0</c:v>
                </c:pt>
                <c:pt idx="2">
                  <c:v>2.0</c:v>
                </c:pt>
              </c:numCache>
            </c:numRef>
          </c:val>
        </c:ser>
        <c:dLbls>
          <c:showVal val="1"/>
        </c:dLbls>
        <c:firstSliceAng val="0"/>
      </c:pieChart>
    </c:plotArea>
    <c:plotVisOnly val="1"/>
  </c:chart>
  <c:txPr>
    <a:bodyPr/>
    <a:lstStyle/>
    <a:p>
      <a:pPr>
        <a:defRPr>
          <a:latin typeface="Arial" pitchFamily="34" charset="0"/>
          <a:cs typeface="Arial"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manualLayout>
          <c:layoutTarget val="inner"/>
          <c:xMode val="edge"/>
          <c:yMode val="edge"/>
          <c:x val="0.274236220472441"/>
          <c:y val="0.138049306336708"/>
          <c:w val="0.561274509803922"/>
          <c:h val="0.733974358974359"/>
        </c:manualLayout>
      </c:layout>
      <c:pieChart>
        <c:varyColors val="1"/>
        <c:ser>
          <c:idx val="0"/>
          <c:order val="0"/>
          <c:dLbls>
            <c:txPr>
              <a:bodyPr/>
              <a:lstStyle/>
              <a:p>
                <a:pPr>
                  <a:defRPr sz="900"/>
                </a:pPr>
                <a:endParaRPr lang="en-US"/>
              </a:p>
            </c:txPr>
            <c:dLblPos val="outEnd"/>
            <c:showCatName val="1"/>
            <c:showPercent val="1"/>
            <c:separator>
</c:separator>
          </c:dLbls>
          <c:cat>
            <c:strRef>
              <c:f>Sheet1!$A$4:$A$5</c:f>
              <c:strCache>
                <c:ptCount val="2"/>
                <c:pt idx="0">
                  <c:v>agreed</c:v>
                </c:pt>
                <c:pt idx="1">
                  <c:v>strongly agreed</c:v>
                </c:pt>
              </c:strCache>
            </c:strRef>
          </c:cat>
          <c:val>
            <c:numRef>
              <c:f>Sheet1!$C$4:$C$5</c:f>
              <c:numCache>
                <c:formatCode>General</c:formatCode>
                <c:ptCount val="2"/>
                <c:pt idx="0">
                  <c:v>5.0</c:v>
                </c:pt>
                <c:pt idx="1">
                  <c:v>25.0</c:v>
                </c:pt>
              </c:numCache>
            </c:numRef>
          </c:val>
        </c:ser>
        <c:dLbls>
          <c:showVal val="1"/>
        </c:dLbls>
        <c:firstSliceAng val="0"/>
      </c:pieChart>
    </c:plotArea>
    <c:plotVisOnly val="1"/>
  </c:chart>
  <c:txPr>
    <a:bodyPr/>
    <a:lstStyle/>
    <a:p>
      <a:pPr>
        <a:defRPr>
          <a:latin typeface="Arial" pitchFamily="34" charset="0"/>
          <a:cs typeface="Arial" pitchFamily="34" charset="0"/>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581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34" charset="-128"/>
                <a:cs typeface="+mn-cs"/>
              </a:defRPr>
            </a:lvl1pPr>
          </a:lstStyle>
          <a:p>
            <a:pPr>
              <a:defRPr/>
            </a:pPr>
            <a:r>
              <a:rPr lang="en-US" dirty="0"/>
              <a:t>DePauw </a:t>
            </a:r>
            <a:r>
              <a:rPr lang="en-US" dirty="0" smtClean="0"/>
              <a:t>University -- </a:t>
            </a:r>
            <a:r>
              <a:rPr lang="en-US" dirty="0"/>
              <a:t/>
            </a:r>
            <a:br>
              <a:rPr lang="en-US" dirty="0"/>
            </a:br>
            <a:r>
              <a:rPr lang="en-US" dirty="0" smtClean="0"/>
              <a:t>Beyond the Prototype: Scaling a Grassroots Tablet PC Pilot for Large Scale Campus </a:t>
            </a:r>
            <a:r>
              <a:rPr lang="en-US" dirty="0" err="1" smtClean="0"/>
              <a:t>Integratio</a:t>
            </a:r>
            <a:endParaRPr lang="en-US" dirty="0"/>
          </a:p>
        </p:txBody>
      </p:sp>
      <p:sp>
        <p:nvSpPr>
          <p:cNvPr id="163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34" charset="-128"/>
                <a:cs typeface="+mn-cs"/>
              </a:defRPr>
            </a:lvl1pPr>
          </a:lstStyle>
          <a:p>
            <a:pPr>
              <a:defRPr/>
            </a:pPr>
            <a:r>
              <a:rPr lang="en-US" dirty="0" smtClean="0"/>
              <a:t>October  27-31, 2008</a:t>
            </a:r>
          </a:p>
          <a:p>
            <a:pPr>
              <a:defRPr/>
            </a:pPr>
            <a:r>
              <a:rPr lang="en-US" dirty="0" smtClean="0"/>
              <a:t>EDUCAUSE 2008</a:t>
            </a:r>
            <a:endParaRPr lang="en-US" dirty="0"/>
          </a:p>
        </p:txBody>
      </p:sp>
      <p:sp>
        <p:nvSpPr>
          <p:cNvPr id="16388" name="Rectangle 4"/>
          <p:cNvSpPr>
            <a:spLocks noGrp="1" noChangeArrowheads="1"/>
          </p:cNvSpPr>
          <p:nvPr>
            <p:ph type="ftr" sz="quarter" idx="2"/>
          </p:nvPr>
        </p:nvSpPr>
        <p:spPr bwMode="auto">
          <a:xfrm>
            <a:off x="0" y="8686800"/>
            <a:ext cx="4953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34" charset="-128"/>
                <a:cs typeface="+mn-cs"/>
              </a:defRPr>
            </a:lvl1pPr>
          </a:lstStyle>
          <a:p>
            <a:pPr>
              <a:defRPr/>
            </a:pPr>
            <a:r>
              <a:rPr lang="en-US" dirty="0" smtClean="0"/>
              <a:t>Dave Berque, Chair of Computer Science</a:t>
            </a:r>
            <a:endParaRPr lang="en-US" dirty="0"/>
          </a:p>
          <a:p>
            <a:pPr>
              <a:defRPr/>
            </a:pPr>
            <a:r>
              <a:rPr lang="en-US" dirty="0"/>
              <a:t>Carol L. Smith, </a:t>
            </a:r>
            <a:r>
              <a:rPr lang="en-US" dirty="0" smtClean="0"/>
              <a:t>Interim CIO</a:t>
            </a:r>
            <a:endParaRPr lang="en-US" dirty="0"/>
          </a:p>
        </p:txBody>
      </p:sp>
      <p:sp>
        <p:nvSpPr>
          <p:cNvPr id="163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34" charset="-128"/>
                <a:cs typeface="+mn-cs"/>
              </a:defRPr>
            </a:lvl1pPr>
          </a:lstStyle>
          <a:p>
            <a:pPr>
              <a:defRPr/>
            </a:pPr>
            <a:fld id="{E6DB0E27-239E-4763-A1D0-D6543963155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34" charset="-128"/>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34" charset="-128"/>
                <a:cs typeface="+mn-cs"/>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34"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34" charset="-128"/>
                <a:cs typeface="+mn-cs"/>
              </a:defRPr>
            </a:lvl1pPr>
          </a:lstStyle>
          <a:p>
            <a:pPr>
              <a:defRPr/>
            </a:pPr>
            <a:fld id="{A5E1B2FC-1727-41B6-A978-4B83374BA89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BC6A283D-DD2F-4B4A-A4BE-119CCE45EBB2}" type="slidenum">
              <a:rPr lang="en-US" smtClean="0">
                <a:latin typeface="Arial" pitchFamily="34" charset="0"/>
              </a:rPr>
              <a:pPr/>
              <a:t>2</a:t>
            </a:fld>
            <a:endParaRPr lang="en-US" smtClean="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dirty="0" smtClean="0">
                <a:latin typeface="Arial" pitchFamily="34" charset="0"/>
              </a:rPr>
              <a:t>Carol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Dave</a:t>
            </a:r>
            <a:endParaRPr lang="en-US" dirty="0"/>
          </a:p>
        </p:txBody>
      </p:sp>
      <p:sp>
        <p:nvSpPr>
          <p:cNvPr id="4" name="Slide Number Placeholder 3"/>
          <p:cNvSpPr>
            <a:spLocks noGrp="1"/>
          </p:cNvSpPr>
          <p:nvPr>
            <p:ph type="sldNum" sz="quarter" idx="10"/>
          </p:nvPr>
        </p:nvSpPr>
        <p:spPr/>
        <p:txBody>
          <a:bodyPr/>
          <a:lstStyle/>
          <a:p>
            <a:pPr>
              <a:defRPr/>
            </a:pPr>
            <a:fld id="{A5E1B2FC-1727-41B6-A978-4B83374BA893}"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Dave</a:t>
            </a:r>
            <a:endParaRPr lang="en-US" dirty="0"/>
          </a:p>
        </p:txBody>
      </p:sp>
      <p:sp>
        <p:nvSpPr>
          <p:cNvPr id="4" name="Slide Number Placeholder 3"/>
          <p:cNvSpPr>
            <a:spLocks noGrp="1"/>
          </p:cNvSpPr>
          <p:nvPr>
            <p:ph type="sldNum" sz="quarter" idx="10"/>
          </p:nvPr>
        </p:nvSpPr>
        <p:spPr/>
        <p:txBody>
          <a:bodyPr/>
          <a:lstStyle/>
          <a:p>
            <a:pPr>
              <a:defRPr/>
            </a:pPr>
            <a:fld id="{A5E1B2FC-1727-41B6-A978-4B83374BA893}"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Dave</a:t>
            </a:r>
            <a:endParaRPr lang="en-US" dirty="0"/>
          </a:p>
        </p:txBody>
      </p:sp>
      <p:sp>
        <p:nvSpPr>
          <p:cNvPr id="4" name="Slide Number Placeholder 3"/>
          <p:cNvSpPr>
            <a:spLocks noGrp="1"/>
          </p:cNvSpPr>
          <p:nvPr>
            <p:ph type="sldNum" sz="quarter" idx="10"/>
          </p:nvPr>
        </p:nvSpPr>
        <p:spPr/>
        <p:txBody>
          <a:bodyPr/>
          <a:lstStyle/>
          <a:p>
            <a:pPr>
              <a:defRPr/>
            </a:pPr>
            <a:fld id="{A5E1B2FC-1727-41B6-A978-4B83374BA893}"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Carol</a:t>
            </a:r>
            <a:endParaRPr lang="en-US" dirty="0"/>
          </a:p>
        </p:txBody>
      </p:sp>
      <p:sp>
        <p:nvSpPr>
          <p:cNvPr id="4" name="Slide Number Placeholder 3"/>
          <p:cNvSpPr>
            <a:spLocks noGrp="1"/>
          </p:cNvSpPr>
          <p:nvPr>
            <p:ph type="sldNum" sz="quarter" idx="10"/>
          </p:nvPr>
        </p:nvSpPr>
        <p:spPr/>
        <p:txBody>
          <a:bodyPr/>
          <a:lstStyle/>
          <a:p>
            <a:pPr>
              <a:defRPr/>
            </a:pPr>
            <a:fld id="{A5E1B2FC-1727-41B6-A978-4B83374BA893}"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Carol</a:t>
            </a:r>
            <a:endParaRPr lang="en-US" dirty="0"/>
          </a:p>
        </p:txBody>
      </p:sp>
      <p:sp>
        <p:nvSpPr>
          <p:cNvPr id="4" name="Slide Number Placeholder 3"/>
          <p:cNvSpPr>
            <a:spLocks noGrp="1"/>
          </p:cNvSpPr>
          <p:nvPr>
            <p:ph type="sldNum" sz="quarter" idx="10"/>
          </p:nvPr>
        </p:nvSpPr>
        <p:spPr/>
        <p:txBody>
          <a:bodyPr/>
          <a:lstStyle/>
          <a:p>
            <a:pPr>
              <a:defRPr/>
            </a:pPr>
            <a:fld id="{A5E1B2FC-1727-41B6-A978-4B83374BA893}"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BC6A283D-DD2F-4B4A-A4BE-119CCE45EBB2}" type="slidenum">
              <a:rPr lang="en-US" smtClean="0">
                <a:latin typeface="Arial" pitchFamily="34" charset="0"/>
              </a:rPr>
              <a:pPr/>
              <a:t>16</a:t>
            </a:fld>
            <a:endParaRPr lang="en-US" smtClean="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BC6A283D-DD2F-4B4A-A4BE-119CCE45EBB2}" type="slidenum">
              <a:rPr lang="en-US" smtClean="0">
                <a:latin typeface="Arial" pitchFamily="34" charset="0"/>
              </a:rPr>
              <a:pPr/>
              <a:t>17</a:t>
            </a:fld>
            <a:endParaRPr lang="en-US" smtClean="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dirty="0" smtClean="0">
                <a:latin typeface="Arial" pitchFamily="34" charset="0"/>
              </a:rPr>
              <a:t>Carol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Carol</a:t>
            </a:r>
            <a:endParaRPr lang="en-US" dirty="0"/>
          </a:p>
        </p:txBody>
      </p:sp>
      <p:sp>
        <p:nvSpPr>
          <p:cNvPr id="4" name="Slide Number Placeholder 3"/>
          <p:cNvSpPr>
            <a:spLocks noGrp="1"/>
          </p:cNvSpPr>
          <p:nvPr>
            <p:ph type="sldNum" sz="quarter" idx="10"/>
          </p:nvPr>
        </p:nvSpPr>
        <p:spPr/>
        <p:txBody>
          <a:bodyPr/>
          <a:lstStyle/>
          <a:p>
            <a:pPr>
              <a:defRPr/>
            </a:pPr>
            <a:fld id="{A5E1B2FC-1727-41B6-A978-4B83374BA893}"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Carol</a:t>
            </a:r>
            <a:endParaRPr lang="en-US" dirty="0"/>
          </a:p>
        </p:txBody>
      </p:sp>
      <p:sp>
        <p:nvSpPr>
          <p:cNvPr id="4" name="Slide Number Placeholder 3"/>
          <p:cNvSpPr>
            <a:spLocks noGrp="1"/>
          </p:cNvSpPr>
          <p:nvPr>
            <p:ph type="sldNum" sz="quarter" idx="10"/>
          </p:nvPr>
        </p:nvSpPr>
        <p:spPr/>
        <p:txBody>
          <a:bodyPr/>
          <a:lstStyle/>
          <a:p>
            <a:pPr>
              <a:defRPr/>
            </a:pPr>
            <a:fld id="{A5E1B2FC-1727-41B6-A978-4B83374BA893}"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Carol</a:t>
            </a:r>
            <a:endParaRPr lang="en-US" dirty="0"/>
          </a:p>
        </p:txBody>
      </p:sp>
      <p:sp>
        <p:nvSpPr>
          <p:cNvPr id="4" name="Slide Number Placeholder 3"/>
          <p:cNvSpPr>
            <a:spLocks noGrp="1"/>
          </p:cNvSpPr>
          <p:nvPr>
            <p:ph type="sldNum" sz="quarter" idx="10"/>
          </p:nvPr>
        </p:nvSpPr>
        <p:spPr/>
        <p:txBody>
          <a:bodyPr/>
          <a:lstStyle/>
          <a:p>
            <a:pPr>
              <a:defRPr/>
            </a:pPr>
            <a:fld id="{A5E1B2FC-1727-41B6-A978-4B83374BA893}"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Dave</a:t>
            </a:r>
            <a:endParaRPr lang="en-US" dirty="0"/>
          </a:p>
        </p:txBody>
      </p:sp>
      <p:sp>
        <p:nvSpPr>
          <p:cNvPr id="4" name="Slide Number Placeholder 3"/>
          <p:cNvSpPr>
            <a:spLocks noGrp="1"/>
          </p:cNvSpPr>
          <p:nvPr>
            <p:ph type="sldNum" sz="quarter" idx="10"/>
          </p:nvPr>
        </p:nvSpPr>
        <p:spPr/>
        <p:txBody>
          <a:bodyPr/>
          <a:lstStyle/>
          <a:p>
            <a:pPr>
              <a:defRPr/>
            </a:pPr>
            <a:fld id="{A5E1B2FC-1727-41B6-A978-4B83374BA893}"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Dave</a:t>
            </a:r>
            <a:endParaRPr lang="en-US" dirty="0"/>
          </a:p>
        </p:txBody>
      </p:sp>
      <p:sp>
        <p:nvSpPr>
          <p:cNvPr id="4" name="Slide Number Placeholder 3"/>
          <p:cNvSpPr>
            <a:spLocks noGrp="1"/>
          </p:cNvSpPr>
          <p:nvPr>
            <p:ph type="sldNum" sz="quarter" idx="10"/>
          </p:nvPr>
        </p:nvSpPr>
        <p:spPr/>
        <p:txBody>
          <a:bodyPr/>
          <a:lstStyle/>
          <a:p>
            <a:pPr>
              <a:defRPr/>
            </a:pPr>
            <a:fld id="{A5E1B2FC-1727-41B6-A978-4B83374BA893}"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Dave</a:t>
            </a:r>
            <a:endParaRPr lang="en-US" dirty="0"/>
          </a:p>
        </p:txBody>
      </p:sp>
      <p:sp>
        <p:nvSpPr>
          <p:cNvPr id="4" name="Slide Number Placeholder 3"/>
          <p:cNvSpPr>
            <a:spLocks noGrp="1"/>
          </p:cNvSpPr>
          <p:nvPr>
            <p:ph type="sldNum" sz="quarter" idx="10"/>
          </p:nvPr>
        </p:nvSpPr>
        <p:spPr/>
        <p:txBody>
          <a:bodyPr/>
          <a:lstStyle/>
          <a:p>
            <a:pPr>
              <a:defRPr/>
            </a:pPr>
            <a:fld id="{A5E1B2FC-1727-41B6-A978-4B83374BA893}"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Dave</a:t>
            </a:r>
            <a:endParaRPr lang="en-US" dirty="0"/>
          </a:p>
        </p:txBody>
      </p:sp>
      <p:sp>
        <p:nvSpPr>
          <p:cNvPr id="4" name="Slide Number Placeholder 3"/>
          <p:cNvSpPr>
            <a:spLocks noGrp="1"/>
          </p:cNvSpPr>
          <p:nvPr>
            <p:ph type="sldNum" sz="quarter" idx="10"/>
          </p:nvPr>
        </p:nvSpPr>
        <p:spPr/>
        <p:txBody>
          <a:bodyPr/>
          <a:lstStyle/>
          <a:p>
            <a:pPr>
              <a:defRPr/>
            </a:pPr>
            <a:fld id="{A5E1B2FC-1727-41B6-A978-4B83374BA893}"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Dave</a:t>
            </a:r>
            <a:endParaRPr lang="en-US" dirty="0"/>
          </a:p>
        </p:txBody>
      </p:sp>
      <p:sp>
        <p:nvSpPr>
          <p:cNvPr id="4" name="Slide Number Placeholder 3"/>
          <p:cNvSpPr>
            <a:spLocks noGrp="1"/>
          </p:cNvSpPr>
          <p:nvPr>
            <p:ph type="sldNum" sz="quarter" idx="10"/>
          </p:nvPr>
        </p:nvSpPr>
        <p:spPr/>
        <p:txBody>
          <a:bodyPr/>
          <a:lstStyle/>
          <a:p>
            <a:pPr>
              <a:defRPr/>
            </a:pPr>
            <a:fld id="{A5E1B2FC-1727-41B6-A978-4B83374BA893}"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5" name="Picture 17" descr="AsburyA"/>
          <p:cNvPicPr>
            <a:picLocks noChangeAspect="1" noChangeArrowheads="1"/>
          </p:cNvPicPr>
          <p:nvPr userDrawn="1"/>
        </p:nvPicPr>
        <p:blipFill>
          <a:blip r:embed="rId2"/>
          <a:srcRect/>
          <a:stretch>
            <a:fillRect/>
          </a:stretch>
        </p:blipFill>
        <p:spPr bwMode="auto">
          <a:xfrm>
            <a:off x="0" y="457200"/>
            <a:ext cx="1600200" cy="55626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2" name="Title 1"/>
          <p:cNvSpPr>
            <a:spLocks noGrp="1"/>
          </p:cNvSpPr>
          <p:nvPr>
            <p:ph type="ctrTitle"/>
          </p:nvPr>
        </p:nvSpPr>
        <p:spPr>
          <a:xfrm>
            <a:off x="1828800" y="2130425"/>
            <a:ext cx="6934200" cy="1470025"/>
          </a:xfrm>
        </p:spPr>
        <p:txBody>
          <a:bodyPr/>
          <a:lstStyle>
            <a:lvl1pPr algn="l">
              <a:defRPr b="1">
                <a:latin typeface="+mj-lt"/>
              </a:defRPr>
            </a:lvl1pPr>
          </a:lstStyle>
          <a:p>
            <a:r>
              <a:rPr lang="en-US" dirty="0" smtClean="0"/>
              <a:t>Click to edit Master title style</a:t>
            </a:r>
            <a:endParaRPr lang="en-US" dirty="0"/>
          </a:p>
        </p:txBody>
      </p:sp>
      <p:pic>
        <p:nvPicPr>
          <p:cNvPr id="10" name="Picture 5" descr="eastcollege"/>
          <p:cNvPicPr>
            <a:picLocks noChangeAspect="1" noChangeArrowheads="1"/>
          </p:cNvPicPr>
          <p:nvPr userDrawn="1"/>
        </p:nvPicPr>
        <p:blipFill>
          <a:blip r:embed="rId3"/>
          <a:srcRect/>
          <a:stretch>
            <a:fillRect/>
          </a:stretch>
        </p:blipFill>
        <p:spPr bwMode="auto">
          <a:xfrm>
            <a:off x="0" y="457200"/>
            <a:ext cx="1600200" cy="5650553"/>
          </a:xfrm>
          <a:prstGeom prst="rect">
            <a:avLst/>
          </a:prstGeom>
          <a:noFill/>
        </p:spPr>
      </p:pic>
      <p:sp>
        <p:nvSpPr>
          <p:cNvPr id="3" name="Subtitle 2"/>
          <p:cNvSpPr>
            <a:spLocks noGrp="1"/>
          </p:cNvSpPr>
          <p:nvPr>
            <p:ph type="subTitle" idx="1"/>
          </p:nvPr>
        </p:nvSpPr>
        <p:spPr>
          <a:xfrm>
            <a:off x="1828800" y="3886200"/>
            <a:ext cx="69342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8" name="Rectangle 3"/>
          <p:cNvSpPr>
            <a:spLocks noGrp="1" noChangeArrowheads="1"/>
          </p:cNvSpPr>
          <p:nvPr>
            <p:ph type="ftr" sz="quarter" idx="11"/>
          </p:nvPr>
        </p:nvSpPr>
        <p:spPr/>
        <p:txBody>
          <a:bodyPr/>
          <a:lstStyle>
            <a:lvl1pPr>
              <a:defRPr/>
            </a:lvl1pPr>
          </a:lstStyle>
          <a:p>
            <a:pPr>
              <a:defRPr/>
            </a:pPr>
            <a:endParaRPr lang="en-US"/>
          </a:p>
        </p:txBody>
      </p:sp>
      <p:sp>
        <p:nvSpPr>
          <p:cNvPr id="9" name="Rectangle 4"/>
          <p:cNvSpPr>
            <a:spLocks noGrp="1" noChangeArrowheads="1"/>
          </p:cNvSpPr>
          <p:nvPr>
            <p:ph type="sldNum" sz="quarter" idx="12"/>
          </p:nvPr>
        </p:nvSpPr>
        <p:spPr/>
        <p:txBody>
          <a:bodyPr/>
          <a:lstStyle>
            <a:lvl1pPr>
              <a:defRPr/>
            </a:lvl1pPr>
          </a:lstStyle>
          <a:p>
            <a:pPr>
              <a:defRPr/>
            </a:pPr>
            <a:fld id="{E5D77185-E215-4567-A1BB-5DCF83F83A76}" type="slidenum">
              <a:rPr lang="en-US"/>
              <a:pPr>
                <a:defRPr/>
              </a:pPr>
              <a:t>‹#›</a:t>
            </a:fld>
            <a:endParaRPr lang="en-US"/>
          </a:p>
        </p:txBody>
      </p:sp>
      <p:sp>
        <p:nvSpPr>
          <p:cNvPr id="4" name="Rectangle 3"/>
          <p:cNvSpPr>
            <a:spLocks noChangeArrowheads="1"/>
          </p:cNvSpPr>
          <p:nvPr userDrawn="1"/>
        </p:nvSpPr>
        <p:spPr bwMode="auto">
          <a:xfrm>
            <a:off x="0" y="6019800"/>
            <a:ext cx="1612900" cy="685800"/>
          </a:xfrm>
          <a:prstGeom prst="rect">
            <a:avLst/>
          </a:prstGeom>
          <a:solidFill>
            <a:schemeClr val="tx1"/>
          </a:solidFill>
          <a:ln w="9525">
            <a:noFill/>
            <a:miter lim="800000"/>
            <a:headEnd/>
            <a:tailEnd/>
          </a:ln>
          <a:effectLst>
            <a:outerShdw blurRad="50800" dist="38100" dir="2700000" algn="tl" rotWithShape="0">
              <a:prstClr val="black">
                <a:alpha val="40000"/>
              </a:prstClr>
            </a:outerShdw>
          </a:effectLst>
        </p:spPr>
        <p:txBody>
          <a:bodyPr wrap="none" anchor="ctr"/>
          <a:lstStyle/>
          <a:p>
            <a:pPr eaLnBrk="0" hangingPunct="0">
              <a:defRPr/>
            </a:pPr>
            <a:endParaRPr lang="en-US">
              <a:latin typeface="Arial" charset="0"/>
            </a:endParaRPr>
          </a:p>
        </p:txBody>
      </p:sp>
      <p:pic>
        <p:nvPicPr>
          <p:cNvPr id="6" name="Picture 10" descr="DP Univb boxg rule"/>
          <p:cNvPicPr>
            <a:picLocks noChangeAspect="1" noChangeArrowheads="1"/>
          </p:cNvPicPr>
          <p:nvPr userDrawn="1"/>
        </p:nvPicPr>
        <p:blipFill>
          <a:blip r:embed="rId4"/>
          <a:stretch>
            <a:fillRect/>
          </a:stretch>
        </p:blipFill>
        <p:spPr bwMode="auto">
          <a:xfrm>
            <a:off x="60325" y="6116638"/>
            <a:ext cx="1463040" cy="512064"/>
          </a:xfrm>
          <a:prstGeom prst="rect">
            <a:avLst/>
          </a:prstGeom>
          <a:noFill/>
          <a:ln w="9525">
            <a:noFill/>
            <a:miter lim="800000"/>
            <a:headEnd/>
            <a:tailEnd/>
          </a:ln>
        </p:spPr>
      </p:pic>
      <p:sp>
        <p:nvSpPr>
          <p:cNvPr id="7" name="Rectangle 2"/>
          <p:cNvSpPr>
            <a:spLocks noGrp="1" noChangeArrowheads="1"/>
          </p:cNvSpPr>
          <p:nvPr>
            <p:ph type="dt" sz="half" idx="10"/>
          </p:nvPr>
        </p:nvSpPr>
        <p:spPr>
          <a:effectLst>
            <a:outerShdw blurRad="50800" dist="101600" dir="2700000" algn="tl" rotWithShape="0">
              <a:prstClr val="black">
                <a:alpha val="40000"/>
              </a:prstClr>
            </a:outerShdw>
          </a:effectLst>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1663CC4E-83CE-4E8A-AB25-88E6295C5A1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609600"/>
            <a:ext cx="17716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609600"/>
            <a:ext cx="51625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FBEF196C-192A-4440-9001-956B16F0CA9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079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00200" y="1752600"/>
            <a:ext cx="3467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752600"/>
            <a:ext cx="3467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5B19A878-1DB5-4409-9C4D-BB011542E76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38710B-4887-4004-BA7E-6CC26D7ED01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29D16F-56D3-4D87-A1AC-7897FFE22E5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087584-9E5B-4D0B-8A00-B8E69F5B8B85}"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864950-6591-4BCA-B55B-0304C1AFB97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3FF566C-B21B-4BEB-8FB2-D37D0B21426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20132B7-0E4C-4322-B191-BDFC9B6FAB5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492ADBA-B3A3-45CD-986A-8ED0D4B0C19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382000" cy="838200"/>
          </a:xfrm>
        </p:spPr>
        <p:txBody>
          <a:bodyPr/>
          <a:lstStyle>
            <a:lvl1pPr>
              <a:defRPr b="1">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524000"/>
            <a:ext cx="8382000" cy="5029200"/>
          </a:xfrm>
        </p:spPr>
        <p:txBody>
          <a:bodyPr/>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4572EA-6BDA-4E0C-82D5-A832DE213C5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795D11-A73E-44B0-88D0-4F8F340097A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9B268-7612-427E-869D-3DA9193E32F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9513F4-809A-4F3E-A081-60D336DFA77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306CB76B-A4DD-4041-A3D3-4F8DE900155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458200" cy="1079500"/>
          </a:xfrm>
        </p:spPr>
        <p:txBody>
          <a:bodyPr/>
          <a:lstStyle>
            <a:lvl1pPr>
              <a:defRPr b="1"/>
            </a:lvl1pPr>
          </a:lstStyle>
          <a:p>
            <a:r>
              <a:rPr lang="en-US" smtClean="0"/>
              <a:t>Click to edit Master title style</a:t>
            </a:r>
            <a:endParaRPr lang="en-US"/>
          </a:p>
        </p:txBody>
      </p:sp>
      <p:sp>
        <p:nvSpPr>
          <p:cNvPr id="3" name="Content Placeholder 2"/>
          <p:cNvSpPr>
            <a:spLocks noGrp="1"/>
          </p:cNvSpPr>
          <p:nvPr>
            <p:ph sz="half" idx="1"/>
          </p:nvPr>
        </p:nvSpPr>
        <p:spPr>
          <a:xfrm>
            <a:off x="304800" y="1752600"/>
            <a:ext cx="4152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33900" y="1752600"/>
            <a:ext cx="4152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4095055E-CD88-4A20-8ECA-9D5C07AE2C1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535113"/>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2174875"/>
            <a:ext cx="4268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68735" y="1535113"/>
            <a:ext cx="427046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68735" y="2174875"/>
            <a:ext cx="427046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ftr" sz="quarter" idx="11"/>
          </p:nvPr>
        </p:nvSpPr>
        <p:spPr>
          <a:ln/>
        </p:spPr>
        <p:txBody>
          <a:bodyPr/>
          <a:lstStyle>
            <a:lvl1pPr>
              <a:defRPr/>
            </a:lvl1pPr>
          </a:lstStyle>
          <a:p>
            <a:pPr>
              <a:defRPr/>
            </a:pPr>
            <a:endParaRPr lang="en-US"/>
          </a:p>
        </p:txBody>
      </p:sp>
      <p:sp>
        <p:nvSpPr>
          <p:cNvPr id="9" name="Rectangle 4"/>
          <p:cNvSpPr>
            <a:spLocks noGrp="1" noChangeArrowheads="1"/>
          </p:cNvSpPr>
          <p:nvPr>
            <p:ph type="sldNum" sz="quarter" idx="12"/>
          </p:nvPr>
        </p:nvSpPr>
        <p:spPr>
          <a:ln/>
        </p:spPr>
        <p:txBody>
          <a:bodyPr/>
          <a:lstStyle>
            <a:lvl1pPr>
              <a:defRPr/>
            </a:lvl1pPr>
          </a:lstStyle>
          <a:p>
            <a:pPr>
              <a:defRPr/>
            </a:pPr>
            <a:fld id="{DEF0DD99-8FB1-46FC-8C9C-90D756C7B36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458200" cy="1079500"/>
          </a:xfrm>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ftr" sz="quarter" idx="11"/>
          </p:nvPr>
        </p:nvSpPr>
        <p:spPr>
          <a:ln/>
        </p:spPr>
        <p:txBody>
          <a:bodyPr/>
          <a:lstStyle>
            <a:lvl1pPr>
              <a:defRPr/>
            </a:lvl1pPr>
          </a:lstStyle>
          <a:p>
            <a:pPr>
              <a:defRPr/>
            </a:pPr>
            <a:endParaRPr lang="en-US"/>
          </a:p>
        </p:txBody>
      </p:sp>
      <p:sp>
        <p:nvSpPr>
          <p:cNvPr id="5" name="Rectangle 4"/>
          <p:cNvSpPr>
            <a:spLocks noGrp="1" noChangeArrowheads="1"/>
          </p:cNvSpPr>
          <p:nvPr>
            <p:ph type="sldNum" sz="quarter" idx="12"/>
          </p:nvPr>
        </p:nvSpPr>
        <p:spPr>
          <a:ln/>
        </p:spPr>
        <p:txBody>
          <a:bodyPr/>
          <a:lstStyle>
            <a:lvl1pPr>
              <a:defRPr/>
            </a:lvl1pPr>
          </a:lstStyle>
          <a:p>
            <a:pPr>
              <a:defRPr/>
            </a:pPr>
            <a:fld id="{0641375A-219F-41E4-9E08-089C983BBC6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ftr" sz="quarter" idx="11"/>
          </p:nvPr>
        </p:nvSpPr>
        <p:spPr>
          <a:ln/>
        </p:spPr>
        <p:txBody>
          <a:bodyPr/>
          <a:lstStyle>
            <a:lvl1pPr>
              <a:defRPr/>
            </a:lvl1pPr>
          </a:lstStyle>
          <a:p>
            <a:pPr>
              <a:defRPr/>
            </a:pPr>
            <a:endParaRPr lang="en-US"/>
          </a:p>
        </p:txBody>
      </p:sp>
      <p:sp>
        <p:nvSpPr>
          <p:cNvPr id="4" name="Rectangle 4"/>
          <p:cNvSpPr>
            <a:spLocks noGrp="1" noChangeArrowheads="1"/>
          </p:cNvSpPr>
          <p:nvPr>
            <p:ph type="sldNum" sz="quarter" idx="12"/>
          </p:nvPr>
        </p:nvSpPr>
        <p:spPr>
          <a:ln/>
        </p:spPr>
        <p:txBody>
          <a:bodyPr/>
          <a:lstStyle>
            <a:lvl1pPr>
              <a:defRPr/>
            </a:lvl1pPr>
          </a:lstStyle>
          <a:p>
            <a:pPr>
              <a:defRPr/>
            </a:pPr>
            <a:fld id="{34757431-CFC9-4B82-BB05-8DBC95E1478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85800"/>
            <a:ext cx="51117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220EC4B8-4CD1-4522-94E2-EE8A9C981DD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11C76E3F-46B9-4A31-92D9-9EDEB671F24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1.jpe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2.jpeg"/><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4" Type="http://schemas.openxmlformats.org/officeDocument/2006/relationships/slideLayout" Target="../slideLayouts/slideLayout16.xml"/><Relationship Id="rId10" Type="http://schemas.openxmlformats.org/officeDocument/2006/relationships/slideLayout" Target="../slideLayouts/slideLayout22.xml"/><Relationship Id="rId5" Type="http://schemas.openxmlformats.org/officeDocument/2006/relationships/slideLayout" Target="../slideLayouts/slideLayout17.xml"/><Relationship Id="rId7" Type="http://schemas.openxmlformats.org/officeDocument/2006/relationships/slideLayout" Target="../slideLayouts/slideLayout19.xml"/><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9" Type="http://schemas.openxmlformats.org/officeDocument/2006/relationships/slideLayout" Target="../slideLayouts/slideLayout21.xml"/><Relationship Id="rId3" Type="http://schemas.openxmlformats.org/officeDocument/2006/relationships/slideLayout" Target="../slideLayouts/slideLayout15.xml"/><Relationship Id="rId6"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800000"/>
        </a:solidFill>
        <a:effectLst/>
      </p:bgPr>
    </p:bg>
    <p:spTree>
      <p:nvGrpSpPr>
        <p:cNvPr id="1" name=""/>
        <p:cNvGrpSpPr/>
        <p:nvPr/>
      </p:nvGrpSpPr>
      <p:grpSpPr>
        <a:xfrm>
          <a:off x="0" y="0"/>
          <a:ext cx="0" cy="0"/>
          <a:chOff x="0" y="0"/>
          <a:chExt cx="0" cy="0"/>
        </a:xfrm>
      </p:grpSpPr>
      <p:sp>
        <p:nvSpPr>
          <p:cNvPr id="3079" name="Rectangle 7"/>
          <p:cNvSpPr>
            <a:spLocks noChangeArrowheads="1"/>
          </p:cNvSpPr>
          <p:nvPr/>
        </p:nvSpPr>
        <p:spPr bwMode="auto">
          <a:xfrm>
            <a:off x="0" y="5638800"/>
            <a:ext cx="1524000" cy="1066800"/>
          </a:xfrm>
          <a:prstGeom prst="rect">
            <a:avLst/>
          </a:prstGeom>
          <a:solidFill>
            <a:schemeClr val="tx1"/>
          </a:solidFill>
          <a:ln w="9525">
            <a:noFill/>
            <a:miter lim="800000"/>
            <a:headEnd/>
            <a:tailEnd/>
          </a:ln>
        </p:spPr>
        <p:txBody>
          <a:bodyPr wrap="none" anchor="ctr"/>
          <a:lstStyle/>
          <a:p>
            <a:pPr eaLnBrk="0" hangingPunct="0">
              <a:defRPr/>
            </a:pPr>
            <a:endParaRPr lang="en-US">
              <a:latin typeface="Arial" charset="0"/>
            </a:endParaRPr>
          </a:p>
        </p:txBody>
      </p:sp>
      <p:pic>
        <p:nvPicPr>
          <p:cNvPr id="8195" name="Picture 17" descr="AsburyA"/>
          <p:cNvPicPr>
            <a:picLocks noChangeAspect="1" noChangeArrowheads="1"/>
          </p:cNvPicPr>
          <p:nvPr userDrawn="1"/>
        </p:nvPicPr>
        <p:blipFill>
          <a:blip r:embed="rId14"/>
          <a:srcRect/>
          <a:stretch>
            <a:fillRect/>
          </a:stretch>
        </p:blipFill>
        <p:spPr bwMode="auto">
          <a:xfrm>
            <a:off x="0" y="455613"/>
            <a:ext cx="1622425" cy="5486400"/>
          </a:xfrm>
          <a:prstGeom prst="rect">
            <a:avLst/>
          </a:prstGeom>
          <a:noFill/>
          <a:ln w="9525">
            <a:noFill/>
            <a:miter lim="800000"/>
            <a:headEnd/>
            <a:tailEnd/>
          </a:ln>
        </p:spPr>
      </p:pic>
      <p:sp>
        <p:nvSpPr>
          <p:cNvPr id="17" name="Rectangle 16"/>
          <p:cNvSpPr/>
          <p:nvPr userDrawn="1"/>
        </p:nvSpPr>
        <p:spPr bwMode="auto">
          <a:xfrm>
            <a:off x="0" y="0"/>
            <a:ext cx="9144000" cy="457200"/>
          </a:xfrm>
          <a:prstGeom prst="rect">
            <a:avLst/>
          </a:prstGeom>
          <a:solidFill>
            <a:srgbClr val="FFC000"/>
          </a:solidFill>
          <a:ln w="9525" cap="flat" cmpd="sng" algn="ctr">
            <a:noFill/>
            <a:prstDash val="solid"/>
            <a:round/>
            <a:headEnd type="none" w="med" len="med"/>
            <a:tailEnd type="none" w="med" len="med"/>
          </a:ln>
          <a:effectLst>
            <a:outerShdw blurRad="50800" dist="127000" dir="2700000" algn="tl" rotWithShape="0">
              <a:prstClr val="black">
                <a:alpha val="40000"/>
              </a:prstClr>
            </a:outerShdw>
          </a:effectLst>
        </p:spPr>
        <p:txBody>
          <a:bodyPr/>
          <a:lstStyle/>
          <a:p>
            <a:pPr eaLnBrk="0" hangingPunct="0">
              <a:defRPr/>
            </a:pPr>
            <a:endParaRPr lang="en-US">
              <a:latin typeface="Arial" charset="0"/>
            </a:endParaRPr>
          </a:p>
        </p:txBody>
      </p:sp>
      <p:sp>
        <p:nvSpPr>
          <p:cNvPr id="3074"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34" charset="-128"/>
                <a:cs typeface="+mn-cs"/>
              </a:defRPr>
            </a:lvl1pPr>
          </a:lstStyle>
          <a:p>
            <a:pPr>
              <a:defRPr/>
            </a:pPr>
            <a:endParaRPr lang="en-US"/>
          </a:p>
        </p:txBody>
      </p:sp>
      <p:sp>
        <p:nvSpPr>
          <p:cNvPr id="3076"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34" charset="-128"/>
                <a:cs typeface="+mn-cs"/>
              </a:defRPr>
            </a:lvl1pPr>
          </a:lstStyle>
          <a:p>
            <a:pPr>
              <a:defRPr/>
            </a:pPr>
            <a:fld id="{A379EFBD-882C-44DC-944C-26CCD425DA3A}" type="slidenum">
              <a:rPr lang="en-US"/>
              <a:pPr>
                <a:defRPr/>
              </a:pPr>
              <a:t>‹#›</a:t>
            </a:fld>
            <a:endParaRPr lang="en-US"/>
          </a:p>
        </p:txBody>
      </p:sp>
      <p:sp>
        <p:nvSpPr>
          <p:cNvPr id="3081" name="Text Box 9"/>
          <p:cNvSpPr txBox="1">
            <a:spLocks noChangeArrowheads="1"/>
          </p:cNvSpPr>
          <p:nvPr/>
        </p:nvSpPr>
        <p:spPr bwMode="auto">
          <a:xfrm>
            <a:off x="0" y="152400"/>
            <a:ext cx="8915400" cy="600164"/>
          </a:xfrm>
          <a:prstGeom prst="rect">
            <a:avLst/>
          </a:prstGeom>
          <a:noFill/>
          <a:ln w="9525">
            <a:noFill/>
            <a:miter lim="800000"/>
            <a:headEnd/>
            <a:tailEnd/>
          </a:ln>
        </p:spPr>
        <p:txBody>
          <a:bodyPr wrap="square">
            <a:spAutoFit/>
          </a:bodyPr>
          <a:lstStyle/>
          <a:p>
            <a:pPr algn="r" eaLnBrk="0" hangingPunct="0">
              <a:spcAft>
                <a:spcPts val="600"/>
              </a:spcAft>
              <a:defRPr/>
            </a:pPr>
            <a:r>
              <a:rPr lang="en-US" sz="1400" dirty="0" smtClean="0">
                <a:solidFill>
                  <a:schemeClr val="bg1"/>
                </a:solidFill>
                <a:latin typeface="Verdana" pitchFamily="34" charset="0"/>
              </a:rPr>
              <a:t>Beyond</a:t>
            </a:r>
            <a:r>
              <a:rPr lang="en-US" sz="1400" baseline="0" dirty="0" smtClean="0">
                <a:solidFill>
                  <a:schemeClr val="bg1"/>
                </a:solidFill>
                <a:latin typeface="Verdana" pitchFamily="34" charset="0"/>
              </a:rPr>
              <a:t> the Prototype</a:t>
            </a:r>
            <a:r>
              <a:rPr lang="en-US" sz="1400" dirty="0" smtClean="0">
                <a:solidFill>
                  <a:schemeClr val="bg1"/>
                </a:solidFill>
                <a:latin typeface="Verdana" pitchFamily="34" charset="0"/>
              </a:rPr>
              <a:t>: Scaling a Grassroots Tablet PC Pilot</a:t>
            </a:r>
            <a:endParaRPr lang="en-US" sz="1400" baseline="0" dirty="0" smtClean="0">
              <a:solidFill>
                <a:schemeClr val="bg1"/>
              </a:solidFill>
              <a:latin typeface="Verdana" pitchFamily="34" charset="0"/>
            </a:endParaRPr>
          </a:p>
          <a:p>
            <a:pPr algn="r" eaLnBrk="0" hangingPunct="0">
              <a:spcAft>
                <a:spcPts val="600"/>
              </a:spcAft>
              <a:defRPr/>
            </a:pPr>
            <a:r>
              <a:rPr lang="en-US" sz="1400" dirty="0" smtClean="0">
                <a:solidFill>
                  <a:schemeClr val="bg1"/>
                </a:solidFill>
                <a:latin typeface="Verdana" pitchFamily="34" charset="0"/>
              </a:rPr>
              <a:t>Our LMS</a:t>
            </a:r>
            <a:endParaRPr lang="en-US" sz="1400" dirty="0">
              <a:solidFill>
                <a:schemeClr val="bg1"/>
              </a:solidFill>
              <a:latin typeface="Verdana" pitchFamily="34" charset="0"/>
            </a:endParaRPr>
          </a:p>
        </p:txBody>
      </p:sp>
      <p:pic>
        <p:nvPicPr>
          <p:cNvPr id="8201" name="Picture 10" descr="DP Univb boxg rule"/>
          <p:cNvPicPr>
            <a:picLocks noChangeAspect="1" noChangeArrowheads="1"/>
          </p:cNvPicPr>
          <p:nvPr/>
        </p:nvPicPr>
        <p:blipFill>
          <a:blip r:embed="rId15"/>
          <a:srcRect/>
          <a:stretch>
            <a:fillRect/>
          </a:stretch>
        </p:blipFill>
        <p:spPr bwMode="auto">
          <a:xfrm>
            <a:off x="0" y="6096000"/>
            <a:ext cx="1463675" cy="512763"/>
          </a:xfrm>
          <a:prstGeom prst="rect">
            <a:avLst/>
          </a:prstGeom>
          <a:noFill/>
          <a:ln w="9525">
            <a:noFill/>
            <a:miter lim="800000"/>
            <a:headEnd/>
            <a:tailEnd/>
          </a:ln>
        </p:spPr>
      </p:pic>
      <p:sp>
        <p:nvSpPr>
          <p:cNvPr id="8202" name="Rectangle 11"/>
          <p:cNvSpPr>
            <a:spLocks noGrp="1" noChangeArrowheads="1"/>
          </p:cNvSpPr>
          <p:nvPr>
            <p:ph type="title"/>
          </p:nvPr>
        </p:nvSpPr>
        <p:spPr bwMode="auto">
          <a:xfrm>
            <a:off x="1600200" y="609600"/>
            <a:ext cx="7086600" cy="1079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203" name="Rectangle 12"/>
          <p:cNvSpPr>
            <a:spLocks noGrp="1" noChangeArrowheads="1"/>
          </p:cNvSpPr>
          <p:nvPr>
            <p:ph type="body" idx="1"/>
          </p:nvPr>
        </p:nvSpPr>
        <p:spPr bwMode="auto">
          <a:xfrm>
            <a:off x="1600200" y="1752600"/>
            <a:ext cx="7086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6" name="Rectangle 14"/>
          <p:cNvSpPr>
            <a:spLocks noChangeArrowheads="1"/>
          </p:cNvSpPr>
          <p:nvPr/>
        </p:nvSpPr>
        <p:spPr bwMode="auto">
          <a:xfrm>
            <a:off x="3163888" y="-57150"/>
            <a:ext cx="184150" cy="457200"/>
          </a:xfrm>
          <a:prstGeom prst="rect">
            <a:avLst/>
          </a:prstGeom>
          <a:noFill/>
          <a:ln w="9525">
            <a:noFill/>
            <a:miter lim="800000"/>
            <a:headEnd/>
            <a:tailEnd/>
          </a:ln>
        </p:spPr>
        <p:txBody>
          <a:bodyPr wrap="none">
            <a:spAutoFit/>
          </a:bodyPr>
          <a:lstStyle/>
          <a:p>
            <a:pPr eaLnBrk="0" hangingPunct="0">
              <a:defRPr/>
            </a:pPr>
            <a:endParaRPr lang="en-US">
              <a:latin typeface="Arial" charset="0"/>
            </a:endParaRPr>
          </a:p>
        </p:txBody>
      </p:sp>
      <p:sp>
        <p:nvSpPr>
          <p:cNvPr id="3090" name="Text Box 18"/>
          <p:cNvSpPr txBox="1">
            <a:spLocks noChangeArrowheads="1"/>
          </p:cNvSpPr>
          <p:nvPr userDrawn="1"/>
        </p:nvSpPr>
        <p:spPr bwMode="auto">
          <a:xfrm>
            <a:off x="0" y="-46038"/>
            <a:ext cx="6858000" cy="276999"/>
          </a:xfrm>
          <a:prstGeom prst="rect">
            <a:avLst/>
          </a:prstGeom>
          <a:noFill/>
          <a:ln w="38100">
            <a:noFill/>
            <a:miter lim="800000"/>
            <a:headEnd/>
            <a:tailEnd/>
          </a:ln>
          <a:effectLst/>
        </p:spPr>
        <p:txBody>
          <a:bodyPr>
            <a:spAutoFit/>
          </a:bodyPr>
          <a:lstStyle/>
          <a:p>
            <a:pPr>
              <a:spcAft>
                <a:spcPts val="600"/>
              </a:spcAft>
              <a:defRPr/>
            </a:pPr>
            <a:r>
              <a:rPr lang="en-US" sz="1200" i="1" dirty="0" smtClean="0">
                <a:solidFill>
                  <a:srgbClr val="666666"/>
                </a:solidFill>
                <a:latin typeface="Trebuchet MS" pitchFamily="34" charset="0"/>
              </a:rPr>
              <a:t>EDUCAUSE</a:t>
            </a:r>
            <a:r>
              <a:rPr lang="en-US" sz="1200" i="1" baseline="0" dirty="0" smtClean="0">
                <a:solidFill>
                  <a:srgbClr val="666666"/>
                </a:solidFill>
                <a:latin typeface="Trebuchet MS" pitchFamily="34" charset="0"/>
              </a:rPr>
              <a:t> 2008</a:t>
            </a:r>
            <a:r>
              <a:rPr lang="en-US" sz="1200" i="1" dirty="0" smtClean="0">
                <a:solidFill>
                  <a:srgbClr val="666666"/>
                </a:solidFill>
                <a:latin typeface="Trebuchet MS" pitchFamily="34" charset="0"/>
              </a:rPr>
              <a:t>: Interaction, Ideas,</a:t>
            </a:r>
            <a:r>
              <a:rPr lang="en-US" sz="1200" i="1" baseline="0" dirty="0" smtClean="0">
                <a:solidFill>
                  <a:srgbClr val="666666"/>
                </a:solidFill>
                <a:latin typeface="Trebuchet MS" pitchFamily="34" charset="0"/>
              </a:rPr>
              <a:t> Inspiration</a:t>
            </a:r>
            <a:endParaRPr lang="en-US" sz="1200" i="1" dirty="0">
              <a:solidFill>
                <a:srgbClr val="666666"/>
              </a:solidFill>
              <a:latin typeface="Trebuchet MS" pitchFamily="34" charset="0"/>
            </a:endParaRPr>
          </a:p>
        </p:txBody>
      </p:sp>
      <p:sp>
        <p:nvSpPr>
          <p:cNvPr id="19" name="Rectangle 18"/>
          <p:cNvSpPr/>
          <p:nvPr userDrawn="1"/>
        </p:nvSpPr>
        <p:spPr bwMode="auto">
          <a:xfrm>
            <a:off x="0" y="457200"/>
            <a:ext cx="8931275" cy="6264275"/>
          </a:xfrm>
          <a:prstGeom prst="rect">
            <a:avLst/>
          </a:prstGeom>
          <a:solidFill>
            <a:srgbClr val="FFFFCC"/>
          </a:solidFill>
          <a:ln w="9525" cap="flat" cmpd="sng" algn="ctr">
            <a:solidFill>
              <a:schemeClr val="tx1"/>
            </a:solidFill>
            <a:prstDash val="solid"/>
            <a:round/>
            <a:headEnd type="none" w="med" len="med"/>
            <a:tailEnd type="none" w="med" len="med"/>
          </a:ln>
          <a:effectLst>
            <a:outerShdw blurRad="50800" dist="127000" dir="2700000" algn="tl" rotWithShape="0">
              <a:prstClr val="black">
                <a:alpha val="40000"/>
              </a:prstClr>
            </a:outerShdw>
          </a:effectLst>
        </p:spPr>
        <p:txBody>
          <a:bodyPr/>
          <a:lstStyle/>
          <a:p>
            <a:pPr eaLnBrk="0" hangingPunct="0">
              <a:defRPr/>
            </a:pPr>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3793"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xStyles>
    <p:titleStyle>
      <a:lvl1pPr algn="ctr" rtl="0" eaLnBrk="0" fontAlgn="base" hangingPunct="0">
        <a:spcBef>
          <a:spcPct val="0"/>
        </a:spcBef>
        <a:spcAft>
          <a:spcPct val="0"/>
        </a:spcAft>
        <a:defRPr sz="3600">
          <a:solidFill>
            <a:srgbClr val="800000"/>
          </a:solidFill>
          <a:latin typeface="+mj-lt"/>
          <a:ea typeface="+mj-ea"/>
          <a:cs typeface="Batang"/>
        </a:defRPr>
      </a:lvl1pPr>
      <a:lvl2pPr algn="ctr" rtl="0" eaLnBrk="0" fontAlgn="base" hangingPunct="0">
        <a:spcBef>
          <a:spcPct val="0"/>
        </a:spcBef>
        <a:spcAft>
          <a:spcPct val="0"/>
        </a:spcAft>
        <a:defRPr sz="3600">
          <a:solidFill>
            <a:srgbClr val="800000"/>
          </a:solidFill>
          <a:latin typeface="Times New Roman" pitchFamily="18" charset="0"/>
          <a:ea typeface="Batang" pitchFamily="18" charset="-127"/>
          <a:cs typeface="Batang"/>
        </a:defRPr>
      </a:lvl2pPr>
      <a:lvl3pPr algn="ctr" rtl="0" eaLnBrk="0" fontAlgn="base" hangingPunct="0">
        <a:spcBef>
          <a:spcPct val="0"/>
        </a:spcBef>
        <a:spcAft>
          <a:spcPct val="0"/>
        </a:spcAft>
        <a:defRPr sz="3600">
          <a:solidFill>
            <a:srgbClr val="800000"/>
          </a:solidFill>
          <a:latin typeface="Times New Roman" pitchFamily="18" charset="0"/>
          <a:ea typeface="Batang" pitchFamily="18" charset="-127"/>
          <a:cs typeface="Batang"/>
        </a:defRPr>
      </a:lvl3pPr>
      <a:lvl4pPr algn="ctr" rtl="0" eaLnBrk="0" fontAlgn="base" hangingPunct="0">
        <a:spcBef>
          <a:spcPct val="0"/>
        </a:spcBef>
        <a:spcAft>
          <a:spcPct val="0"/>
        </a:spcAft>
        <a:defRPr sz="3600">
          <a:solidFill>
            <a:srgbClr val="800000"/>
          </a:solidFill>
          <a:latin typeface="Times New Roman" pitchFamily="18" charset="0"/>
          <a:ea typeface="Batang" pitchFamily="18" charset="-127"/>
          <a:cs typeface="Batang"/>
        </a:defRPr>
      </a:lvl4pPr>
      <a:lvl5pPr algn="ctr" rtl="0" eaLnBrk="0" fontAlgn="base" hangingPunct="0">
        <a:spcBef>
          <a:spcPct val="0"/>
        </a:spcBef>
        <a:spcAft>
          <a:spcPct val="0"/>
        </a:spcAft>
        <a:defRPr sz="3600">
          <a:solidFill>
            <a:srgbClr val="800000"/>
          </a:solidFill>
          <a:latin typeface="Times New Roman" pitchFamily="18" charset="0"/>
          <a:ea typeface="Batang" pitchFamily="18" charset="-127"/>
          <a:cs typeface="Batang"/>
        </a:defRPr>
      </a:lvl5pPr>
      <a:lvl6pPr marL="457200" algn="ctr" rtl="0" fontAlgn="base">
        <a:spcBef>
          <a:spcPct val="0"/>
        </a:spcBef>
        <a:spcAft>
          <a:spcPct val="0"/>
        </a:spcAft>
        <a:defRPr sz="3600">
          <a:solidFill>
            <a:srgbClr val="800000"/>
          </a:solidFill>
          <a:latin typeface="Times New Roman" pitchFamily="18" charset="0"/>
          <a:ea typeface="Batang" pitchFamily="18" charset="-127"/>
        </a:defRPr>
      </a:lvl6pPr>
      <a:lvl7pPr marL="914400" algn="ctr" rtl="0" fontAlgn="base">
        <a:spcBef>
          <a:spcPct val="0"/>
        </a:spcBef>
        <a:spcAft>
          <a:spcPct val="0"/>
        </a:spcAft>
        <a:defRPr sz="3600">
          <a:solidFill>
            <a:srgbClr val="800000"/>
          </a:solidFill>
          <a:latin typeface="Times New Roman" pitchFamily="18" charset="0"/>
          <a:ea typeface="Batang" pitchFamily="18" charset="-127"/>
        </a:defRPr>
      </a:lvl7pPr>
      <a:lvl8pPr marL="1371600" algn="ctr" rtl="0" fontAlgn="base">
        <a:spcBef>
          <a:spcPct val="0"/>
        </a:spcBef>
        <a:spcAft>
          <a:spcPct val="0"/>
        </a:spcAft>
        <a:defRPr sz="3600">
          <a:solidFill>
            <a:srgbClr val="800000"/>
          </a:solidFill>
          <a:latin typeface="Times New Roman" pitchFamily="18" charset="0"/>
          <a:ea typeface="Batang" pitchFamily="18" charset="-127"/>
        </a:defRPr>
      </a:lvl8pPr>
      <a:lvl9pPr marL="1828800" algn="ctr" rtl="0" fontAlgn="base">
        <a:spcBef>
          <a:spcPct val="0"/>
        </a:spcBef>
        <a:spcAft>
          <a:spcPct val="0"/>
        </a:spcAft>
        <a:defRPr sz="3600">
          <a:solidFill>
            <a:srgbClr val="800000"/>
          </a:solidFill>
          <a:latin typeface="Times New Roman" pitchFamily="18" charset="0"/>
          <a:ea typeface="Batang" pitchFamily="18" charset="-127"/>
        </a:defRPr>
      </a:lvl9pPr>
    </p:titleStyle>
    <p:bodyStyle>
      <a:lvl1pPr marL="342900" indent="-342900" algn="l" rtl="0" eaLnBrk="0" fontAlgn="base" hangingPunct="0">
        <a:spcBef>
          <a:spcPct val="20000"/>
        </a:spcBef>
        <a:spcAft>
          <a:spcPct val="0"/>
        </a:spcAft>
        <a:buFont typeface="Times"/>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a:buChar char="•"/>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Font typeface="Times"/>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Font typeface="Times"/>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Font typeface="Times"/>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Font typeface="Times" pitchFamily="1"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1"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1"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1"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8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34" charset="-128"/>
                <a:cs typeface="+mn-cs"/>
              </a:defRPr>
            </a:lvl1pPr>
          </a:lstStyle>
          <a:p>
            <a:pPr>
              <a:defRPr/>
            </a:pPr>
            <a:endParaRPr lang="en-US"/>
          </a:p>
        </p:txBody>
      </p:sp>
      <p:sp>
        <p:nvSpPr>
          <p:cNvPr id="1198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34" charset="-128"/>
                <a:cs typeface="+mn-cs"/>
              </a:defRPr>
            </a:lvl1pPr>
          </a:lstStyle>
          <a:p>
            <a:pPr>
              <a:defRPr/>
            </a:pPr>
            <a:endParaRPr lang="en-US"/>
          </a:p>
        </p:txBody>
      </p:sp>
      <p:sp>
        <p:nvSpPr>
          <p:cNvPr id="1198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34" charset="-128"/>
                <a:cs typeface="+mn-cs"/>
              </a:defRPr>
            </a:lvl1pPr>
          </a:lstStyle>
          <a:p>
            <a:pPr>
              <a:defRPr/>
            </a:pPr>
            <a:fld id="{3634C537-119B-4436-9CC1-73315836D6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4" Type="http://schemas.openxmlformats.org/officeDocument/2006/relationships/image" Target="../media/image12.jpeg"/><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9.xml"/><Relationship Id="rId5"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1.xml"/></Relationships>
</file>

<file path=ppt/slides/_rels/slide14.xml.rels><?xml version="1.0" encoding="UTF-8" standalone="yes"?>
<Relationships xmlns="http://schemas.openxmlformats.org/package/2006/relationships"><Relationship Id="rId4" Type="http://schemas.openxmlformats.org/officeDocument/2006/relationships/image" Target="../media/image16.jpeg"/><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13.xml"/><Relationship Id="rId5"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3.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9.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8.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endParaRPr lang="en-US"/>
          </a:p>
        </p:txBody>
      </p:sp>
      <p:sp>
        <p:nvSpPr>
          <p:cNvPr id="3" name="Content Placeholder 2"/>
          <p:cNvSpPr>
            <a:spLocks noGrp="1"/>
          </p:cNvSpPr>
          <p:nvPr>
            <p:ph idx="1"/>
          </p:nvPr>
        </p:nvSpPr>
        <p:spPr/>
        <p:txBody>
          <a:bodyPr/>
          <a:lstStyle/>
          <a:p>
            <a:pPr>
              <a:buNone/>
            </a:pPr>
            <a:r>
              <a:rPr lang="en-US" dirty="0" smtClean="0"/>
              <a:t/>
            </a:r>
            <a:br>
              <a:rPr lang="en-US" dirty="0" smtClean="0"/>
            </a:br>
            <a:r>
              <a:rPr lang="en-US" dirty="0" smtClean="0"/>
              <a:t>Copyright Carol L. Smith, Dave Berque and Terri Bonebright 2008.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Beyond the Prototype</a:t>
            </a:r>
            <a:endParaRPr lang="en-US" dirty="0"/>
          </a:p>
        </p:txBody>
      </p:sp>
      <p:sp>
        <p:nvSpPr>
          <p:cNvPr id="3" name="Content Placeholder 2"/>
          <p:cNvSpPr>
            <a:spLocks noGrp="1"/>
          </p:cNvSpPr>
          <p:nvPr>
            <p:ph idx="1"/>
          </p:nvPr>
        </p:nvSpPr>
        <p:spPr/>
        <p:txBody>
          <a:bodyPr/>
          <a:lstStyle/>
          <a:p>
            <a:pPr>
              <a:buNone/>
            </a:pPr>
            <a:r>
              <a:rPr lang="en-US" b="1" dirty="0" smtClean="0">
                <a:solidFill>
                  <a:srgbClr val="800000"/>
                </a:solidFill>
              </a:rPr>
              <a:t>Where do we go from here? – How do we get there?</a:t>
            </a:r>
          </a:p>
          <a:p>
            <a:pPr>
              <a:buNone/>
            </a:pPr>
            <a:endParaRPr lang="en-US" b="1" dirty="0" smtClean="0">
              <a:solidFill>
                <a:srgbClr val="800000"/>
              </a:solidFill>
            </a:endParaRPr>
          </a:p>
          <a:p>
            <a:pPr>
              <a:buNone/>
            </a:pPr>
            <a:r>
              <a:rPr lang="en-US" b="1" dirty="0" smtClean="0">
                <a:solidFill>
                  <a:srgbClr val="800000"/>
                </a:solidFill>
              </a:rPr>
              <a:t>Principle #2:</a:t>
            </a:r>
          </a:p>
          <a:p>
            <a:r>
              <a:rPr lang="en-US" b="1" dirty="0" smtClean="0">
                <a:solidFill>
                  <a:srgbClr val="800000"/>
                </a:solidFill>
              </a:rPr>
              <a:t>Communicate Broadly and Openly</a:t>
            </a:r>
          </a:p>
          <a:p>
            <a:pPr lvl="1"/>
            <a:r>
              <a:rPr lang="en-US" dirty="0" smtClean="0"/>
              <a:t>Faculty teaching and research presentations</a:t>
            </a:r>
          </a:p>
          <a:p>
            <a:pPr lvl="1"/>
            <a:r>
              <a:rPr lang="en-US" dirty="0" smtClean="0"/>
              <a:t>Day long and week long workshops (supporting mini projects)</a:t>
            </a:r>
          </a:p>
          <a:p>
            <a:pPr lvl="1"/>
            <a:r>
              <a:rPr lang="en-US" dirty="0" smtClean="0"/>
              <a:t>Student groups (special presentations and sessions)</a:t>
            </a:r>
          </a:p>
          <a:p>
            <a:pPr lvl="1"/>
            <a:r>
              <a:rPr lang="en-US" dirty="0" smtClean="0"/>
              <a:t>Local K12 schools (enrichment classes)</a:t>
            </a:r>
          </a:p>
          <a:p>
            <a:pPr lvl="1"/>
            <a:r>
              <a:rPr lang="en-US" dirty="0" smtClean="0"/>
              <a:t>Admission office student recruitment days</a:t>
            </a:r>
          </a:p>
          <a:p>
            <a:pPr lvl="1"/>
            <a:r>
              <a:rPr lang="en-US" dirty="0" smtClean="0"/>
              <a:t>Alumni office reunion weekend</a:t>
            </a:r>
            <a:endParaRPr lang="en-US" b="1" u="sng" dirty="0" smtClean="0"/>
          </a:p>
          <a:p>
            <a:endParaRPr lang="en-US" dirty="0" smtClean="0"/>
          </a:p>
          <a:p>
            <a:endParaRPr lang="en-US" dirty="0"/>
          </a:p>
        </p:txBody>
      </p:sp>
      <p:pic>
        <p:nvPicPr>
          <p:cNvPr id="50181" name="Picture 5" descr="C:\Documents and Settings\Administrator\Desktop\Work files\Educause 2008\photos\alumni3.jpg"/>
          <p:cNvPicPr>
            <a:picLocks noChangeAspect="1" noChangeArrowheads="1"/>
          </p:cNvPicPr>
          <p:nvPr/>
        </p:nvPicPr>
        <p:blipFill>
          <a:blip r:embed="rId4" cstate="screen"/>
          <a:srcRect/>
          <a:stretch>
            <a:fillRect/>
          </a:stretch>
        </p:blipFill>
        <p:spPr bwMode="auto">
          <a:xfrm>
            <a:off x="6629400" y="5105400"/>
            <a:ext cx="2145016" cy="1424674"/>
          </a:xfrm>
          <a:prstGeom prst="rect">
            <a:avLst/>
          </a:prstGeom>
          <a:noFill/>
          <a:ln>
            <a:solidFill>
              <a:schemeClr val="tx1"/>
            </a:solidFill>
          </a:ln>
          <a:effectLst>
            <a:outerShdw blurRad="190500" dist="127000" dir="2700000" algn="tl" rotWithShape="0">
              <a:prstClr val="black">
                <a:alpha val="55000"/>
              </a:prstClr>
            </a:outerShdw>
          </a:effectLst>
        </p:spPr>
      </p:pic>
      <p:pic>
        <p:nvPicPr>
          <p:cNvPr id="50182" name="Picture 6"/>
          <p:cNvPicPr>
            <a:picLocks noChangeAspect="1" noChangeArrowheads="1"/>
          </p:cNvPicPr>
          <p:nvPr/>
        </p:nvPicPr>
        <p:blipFill>
          <a:blip r:embed="rId5" cstate="screen"/>
          <a:srcRect t="9303"/>
          <a:stretch>
            <a:fillRect/>
          </a:stretch>
        </p:blipFill>
        <p:spPr bwMode="auto">
          <a:xfrm>
            <a:off x="5562600" y="4572000"/>
            <a:ext cx="1190957" cy="1485750"/>
          </a:xfrm>
          <a:prstGeom prst="rect">
            <a:avLst/>
          </a:prstGeom>
          <a:noFill/>
          <a:ln w="9525">
            <a:solidFill>
              <a:schemeClr val="tx1"/>
            </a:solidFill>
            <a:miter lim="800000"/>
            <a:headEnd/>
            <a:tailEnd/>
          </a:ln>
          <a:effectLst>
            <a:outerShdw blurRad="190500" dist="127000" dir="2700000" algn="tl" rotWithShape="0">
              <a:prstClr val="black">
                <a:alpha val="55000"/>
              </a:prst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Two</a:t>
            </a:r>
            <a:endParaRPr lang="en-US" dirty="0"/>
          </a:p>
        </p:txBody>
      </p:sp>
      <p:sp>
        <p:nvSpPr>
          <p:cNvPr id="3" name="Content Placeholder 2"/>
          <p:cNvSpPr>
            <a:spLocks noGrp="1"/>
          </p:cNvSpPr>
          <p:nvPr>
            <p:ph idx="1"/>
          </p:nvPr>
        </p:nvSpPr>
        <p:spPr/>
        <p:txBody>
          <a:bodyPr/>
          <a:lstStyle/>
          <a:p>
            <a:r>
              <a:rPr lang="en-US" b="1" dirty="0" smtClean="0">
                <a:solidFill>
                  <a:srgbClr val="800000"/>
                </a:solidFill>
              </a:rPr>
              <a:t>Received Academic Vice President matching funds</a:t>
            </a:r>
          </a:p>
          <a:p>
            <a:r>
              <a:rPr lang="en-US" b="1" dirty="0" smtClean="0">
                <a:solidFill>
                  <a:srgbClr val="800000"/>
                </a:solidFill>
              </a:rPr>
              <a:t>E-mailed the Faculty - </a:t>
            </a:r>
            <a:r>
              <a:rPr lang="en-US" b="1" i="1" dirty="0" smtClean="0">
                <a:solidFill>
                  <a:srgbClr val="800000"/>
                </a:solidFill>
              </a:rPr>
              <a:t>Do you want a Tablet PC? </a:t>
            </a:r>
          </a:p>
          <a:p>
            <a:pPr lvl="1"/>
            <a:r>
              <a:rPr lang="en-US" dirty="0" smtClean="0"/>
              <a:t>About 40 responders said ‘Yes’</a:t>
            </a:r>
          </a:p>
          <a:p>
            <a:r>
              <a:rPr lang="en-US" b="1" dirty="0" smtClean="0">
                <a:solidFill>
                  <a:srgbClr val="800000"/>
                </a:solidFill>
              </a:rPr>
              <a:t>Hosted a one hour exposure session </a:t>
            </a:r>
          </a:p>
          <a:p>
            <a:pPr marL="742950" lvl="2" indent="-342900"/>
            <a:r>
              <a:rPr lang="en-US" dirty="0" smtClean="0"/>
              <a:t>25 participants</a:t>
            </a:r>
            <a:endParaRPr lang="en-US" b="1" dirty="0" smtClean="0">
              <a:solidFill>
                <a:srgbClr val="800000"/>
              </a:solidFill>
            </a:endParaRPr>
          </a:p>
          <a:p>
            <a:r>
              <a:rPr lang="en-US" b="1" dirty="0" smtClean="0">
                <a:solidFill>
                  <a:srgbClr val="800000"/>
                </a:solidFill>
              </a:rPr>
              <a:t>Invited proposals to prototype using a Tablet PC</a:t>
            </a:r>
          </a:p>
          <a:p>
            <a:pPr lvl="1"/>
            <a:r>
              <a:rPr lang="en-US" i="1" dirty="0" smtClean="0"/>
              <a:t>How will you use the Tablet in your classes?</a:t>
            </a:r>
          </a:p>
          <a:p>
            <a:pPr lvl="1"/>
            <a:r>
              <a:rPr lang="en-US" i="1" dirty="0" smtClean="0"/>
              <a:t>Do you agree to attend faculty development  session? </a:t>
            </a:r>
          </a:p>
          <a:p>
            <a:pPr lvl="1"/>
            <a:r>
              <a:rPr lang="en-US" i="1" dirty="0" smtClean="0"/>
              <a:t>Do you agree to participate in debriefings?</a:t>
            </a:r>
          </a:p>
          <a:p>
            <a:pPr lvl="1">
              <a:buNone/>
            </a:pPr>
            <a:r>
              <a:rPr lang="en-US" dirty="0" smtClean="0"/>
              <a:t>		</a:t>
            </a:r>
            <a:br>
              <a:rPr lang="en-US" dirty="0" smtClean="0"/>
            </a:br>
            <a:r>
              <a:rPr lang="en-US" dirty="0" smtClean="0"/>
              <a:t>				All but one faculty member responded!</a:t>
            </a:r>
            <a:br>
              <a:rPr lang="en-US" dirty="0" smtClean="0"/>
            </a:br>
            <a:endParaRPr lang="en-US" dirty="0"/>
          </a:p>
        </p:txBody>
      </p:sp>
      <p:pic>
        <p:nvPicPr>
          <p:cNvPr id="56322" name="Picture 2" descr="C:\Documents and Settings\Administrator\Desktop\Work files\educause08fodderForCarol\Fig3b.jpg"/>
          <p:cNvPicPr>
            <a:picLocks noChangeAspect="1" noChangeArrowheads="1"/>
          </p:cNvPicPr>
          <p:nvPr/>
        </p:nvPicPr>
        <p:blipFill>
          <a:blip r:embed="rId3" cstate="screen"/>
          <a:srcRect/>
          <a:stretch>
            <a:fillRect/>
          </a:stretch>
        </p:blipFill>
        <p:spPr bwMode="auto">
          <a:xfrm>
            <a:off x="228600" y="5257800"/>
            <a:ext cx="2362200" cy="1293656"/>
          </a:xfrm>
          <a:prstGeom prst="rect">
            <a:avLst/>
          </a:prstGeom>
          <a:noFill/>
          <a:ln>
            <a:solidFill>
              <a:schemeClr val="tx1"/>
            </a:solidFill>
          </a:ln>
          <a:effectLst>
            <a:outerShdw blurRad="190500" dist="127000" dir="2700000" algn="tl" rotWithShape="0">
              <a:prstClr val="black">
                <a:alpha val="55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b="1" dirty="0" smtClean="0">
                <a:solidFill>
                  <a:srgbClr val="800000"/>
                </a:solidFill>
              </a:rPr>
              <a:t>25+ Faculty members received tablets for spring 2008</a:t>
            </a:r>
          </a:p>
          <a:p>
            <a:endParaRPr lang="en-US" b="1" dirty="0" smtClean="0">
              <a:solidFill>
                <a:srgbClr val="800000"/>
              </a:solidFill>
            </a:endParaRPr>
          </a:p>
          <a:p>
            <a:r>
              <a:rPr lang="en-US" b="1" dirty="0" smtClean="0">
                <a:solidFill>
                  <a:srgbClr val="800000"/>
                </a:solidFill>
              </a:rPr>
              <a:t>Wide Range of Disciplines,  including:</a:t>
            </a:r>
          </a:p>
          <a:p>
            <a:pPr lvl="1">
              <a:buNone/>
            </a:pPr>
            <a:r>
              <a:rPr lang="en-US" dirty="0" smtClean="0"/>
              <a:t>Biology,   Chemistry,   Physics,   Psychology,   Spanish,   Japanese, Russian,   Arabic,   Greek,   Political Science,   Communications, Education,   Music,  Computer Science, others</a:t>
            </a:r>
          </a:p>
          <a:p>
            <a:endParaRPr lang="en-US" b="1" dirty="0" smtClean="0">
              <a:solidFill>
                <a:srgbClr val="800000"/>
              </a:solidFill>
            </a:endParaRPr>
          </a:p>
          <a:p>
            <a:r>
              <a:rPr lang="en-US" b="1" dirty="0" smtClean="0">
                <a:solidFill>
                  <a:srgbClr val="800000"/>
                </a:solidFill>
              </a:rPr>
              <a:t>Supported through:</a:t>
            </a:r>
          </a:p>
          <a:p>
            <a:pPr lvl="1"/>
            <a:r>
              <a:rPr lang="en-US" dirty="0" smtClean="0"/>
              <a:t>Instructional technologist consultations</a:t>
            </a:r>
          </a:p>
          <a:p>
            <a:pPr lvl="1"/>
            <a:r>
              <a:rPr lang="en-US" dirty="0" smtClean="0"/>
              <a:t>Tablet User Group (TUG)</a:t>
            </a:r>
          </a:p>
          <a:p>
            <a:pPr lvl="1"/>
            <a:r>
              <a:rPr lang="en-US" dirty="0" smtClean="0"/>
              <a:t>Visiting speaker</a:t>
            </a:r>
          </a:p>
          <a:p>
            <a:pPr lvl="1"/>
            <a:r>
              <a:rPr lang="en-US" dirty="0" smtClean="0"/>
              <a:t>Informal networking</a:t>
            </a:r>
          </a:p>
          <a:p>
            <a:endParaRPr lang="en-US" dirty="0"/>
          </a:p>
        </p:txBody>
      </p:sp>
      <p:pic>
        <p:nvPicPr>
          <p:cNvPr id="55297" name="Picture 1" descr="C:\Documents and Settings\Administrator\Desktop\Work files\Educause 2008\photos\D2X_7865.JPG"/>
          <p:cNvPicPr>
            <a:picLocks noChangeAspect="1" noChangeArrowheads="1"/>
          </p:cNvPicPr>
          <p:nvPr/>
        </p:nvPicPr>
        <p:blipFill>
          <a:blip r:embed="rId3"/>
          <a:srcRect/>
          <a:stretch>
            <a:fillRect/>
          </a:stretch>
        </p:blipFill>
        <p:spPr bwMode="auto">
          <a:xfrm>
            <a:off x="6477000" y="4037234"/>
            <a:ext cx="2144713" cy="2125507"/>
          </a:xfrm>
          <a:prstGeom prst="rect">
            <a:avLst/>
          </a:prstGeom>
          <a:noFill/>
          <a:ln>
            <a:solidFill>
              <a:schemeClr val="tx1"/>
            </a:solidFill>
          </a:ln>
          <a:effectLst>
            <a:outerShdw blurRad="190500" dist="127000" dir="2700000" algn="tl" rotWithShape="0">
              <a:prstClr val="black">
                <a:alpha val="55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Faculty Survey</a:t>
            </a:r>
            <a:endParaRPr lang="en-US" dirty="0"/>
          </a:p>
        </p:txBody>
      </p:sp>
      <p:sp>
        <p:nvSpPr>
          <p:cNvPr id="3" name="Content Placeholder 2"/>
          <p:cNvSpPr>
            <a:spLocks noGrp="1"/>
          </p:cNvSpPr>
          <p:nvPr>
            <p:ph idx="1"/>
          </p:nvPr>
        </p:nvSpPr>
        <p:spPr/>
        <p:txBody>
          <a:bodyPr/>
          <a:lstStyle/>
          <a:p>
            <a:r>
              <a:rPr lang="en-US" sz="2000" dirty="0" smtClean="0">
                <a:solidFill>
                  <a:srgbClr val="800000"/>
                </a:solidFill>
              </a:rPr>
              <a:t>When asked to indicate their level of agreement with the statement </a:t>
            </a:r>
            <a:br>
              <a:rPr lang="en-US" sz="2000" dirty="0" smtClean="0">
                <a:solidFill>
                  <a:srgbClr val="800000"/>
                </a:solidFill>
              </a:rPr>
            </a:br>
            <a:r>
              <a:rPr lang="en-US" sz="2000" b="1" dirty="0" smtClean="0">
                <a:solidFill>
                  <a:srgbClr val="800000"/>
                </a:solidFill>
              </a:rPr>
              <a:t>"Using a Tablet PC has been valuable to my teaching." </a:t>
            </a:r>
          </a:p>
          <a:p>
            <a:pPr lvl="1">
              <a:buNone/>
            </a:pPr>
            <a:r>
              <a:rPr lang="en-US" dirty="0" smtClean="0"/>
              <a:t>	</a:t>
            </a:r>
            <a:r>
              <a:rPr lang="en-US" sz="1600" dirty="0" smtClean="0"/>
              <a:t>23 faculty members strongly agreed</a:t>
            </a:r>
          </a:p>
          <a:p>
            <a:pPr lvl="1">
              <a:buNone/>
            </a:pPr>
            <a:r>
              <a:rPr lang="en-US" sz="1600" dirty="0" smtClean="0"/>
              <a:t>	 5 faculty members agreed</a:t>
            </a:r>
          </a:p>
          <a:p>
            <a:pPr lvl="1">
              <a:buNone/>
            </a:pPr>
            <a:r>
              <a:rPr lang="en-US" sz="1600" dirty="0" smtClean="0"/>
              <a:t>	 2 were neutral</a:t>
            </a:r>
          </a:p>
          <a:p>
            <a:pPr lvl="1">
              <a:buNone/>
            </a:pPr>
            <a:r>
              <a:rPr lang="en-US" sz="1600" dirty="0" smtClean="0"/>
              <a:t>	 0 disagreed somewhat</a:t>
            </a:r>
          </a:p>
          <a:p>
            <a:pPr lvl="1">
              <a:buNone/>
            </a:pPr>
            <a:r>
              <a:rPr lang="en-US" sz="1600" dirty="0" smtClean="0"/>
              <a:t>	 0 strongly disagreed</a:t>
            </a:r>
          </a:p>
          <a:p>
            <a:endParaRPr lang="en-US" sz="2000" dirty="0" smtClean="0">
              <a:solidFill>
                <a:srgbClr val="800000"/>
              </a:solidFill>
            </a:endParaRPr>
          </a:p>
          <a:p>
            <a:r>
              <a:rPr lang="en-US" sz="2000" dirty="0" smtClean="0">
                <a:solidFill>
                  <a:srgbClr val="800000"/>
                </a:solidFill>
              </a:rPr>
              <a:t>When asked to indicate their level of agreement with the statement </a:t>
            </a:r>
            <a:br>
              <a:rPr lang="en-US" sz="2000" dirty="0" smtClean="0">
                <a:solidFill>
                  <a:srgbClr val="800000"/>
                </a:solidFill>
              </a:rPr>
            </a:br>
            <a:r>
              <a:rPr lang="en-US" sz="2000" b="1" dirty="0" smtClean="0">
                <a:solidFill>
                  <a:srgbClr val="800000"/>
                </a:solidFill>
              </a:rPr>
              <a:t>"It is important to me to continue to use a Tablet PC next year."</a:t>
            </a:r>
          </a:p>
          <a:p>
            <a:pPr lvl="1">
              <a:buNone/>
            </a:pPr>
            <a:r>
              <a:rPr lang="en-US" dirty="0" smtClean="0"/>
              <a:t>    </a:t>
            </a:r>
            <a:r>
              <a:rPr lang="en-US" sz="1600" dirty="0" smtClean="0"/>
              <a:t>25 strongly agreed</a:t>
            </a:r>
          </a:p>
          <a:p>
            <a:pPr lvl="1">
              <a:buNone/>
            </a:pPr>
            <a:r>
              <a:rPr lang="en-US" sz="1600" dirty="0" smtClean="0"/>
              <a:t>    	5 agreed somewhat</a:t>
            </a:r>
          </a:p>
          <a:p>
            <a:pPr lvl="1">
              <a:buNone/>
            </a:pPr>
            <a:r>
              <a:rPr lang="en-US" sz="1600" dirty="0" smtClean="0"/>
              <a:t>    	0 were neutral</a:t>
            </a:r>
          </a:p>
          <a:p>
            <a:pPr lvl="1">
              <a:buNone/>
            </a:pPr>
            <a:r>
              <a:rPr lang="en-US" sz="1600" dirty="0" smtClean="0"/>
              <a:t>    	0 disagreed somewhat</a:t>
            </a:r>
          </a:p>
          <a:p>
            <a:pPr lvl="1">
              <a:buNone/>
            </a:pPr>
            <a:r>
              <a:rPr lang="en-US" sz="1600" dirty="0" smtClean="0"/>
              <a:t>    	0 strongly disagreed</a:t>
            </a:r>
            <a:endParaRPr lang="en-US" sz="1600" b="1" dirty="0" smtClean="0"/>
          </a:p>
          <a:p>
            <a:pPr lvl="1"/>
            <a:endParaRPr lang="en-US" dirty="0"/>
          </a:p>
        </p:txBody>
      </p:sp>
      <p:graphicFrame>
        <p:nvGraphicFramePr>
          <p:cNvPr id="4" name="Chart 3"/>
          <p:cNvGraphicFramePr/>
          <p:nvPr/>
        </p:nvGraphicFramePr>
        <p:xfrm>
          <a:off x="4267200" y="2209800"/>
          <a:ext cx="2819400"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4191000" y="4724400"/>
          <a:ext cx="2667000" cy="1828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a:xfrm>
            <a:off x="304800" y="1524000"/>
            <a:ext cx="8534400" cy="5029200"/>
          </a:xfrm>
        </p:spPr>
        <p:txBody>
          <a:bodyPr/>
          <a:lstStyle/>
          <a:p>
            <a:pPr>
              <a:buNone/>
            </a:pPr>
            <a:r>
              <a:rPr lang="en-US" b="1" dirty="0" smtClean="0">
                <a:solidFill>
                  <a:srgbClr val="800000"/>
                </a:solidFill>
              </a:rPr>
              <a:t>Principle #3:</a:t>
            </a:r>
          </a:p>
          <a:p>
            <a:r>
              <a:rPr lang="en-US" b="1" dirty="0" smtClean="0">
                <a:solidFill>
                  <a:srgbClr val="800000"/>
                </a:solidFill>
              </a:rPr>
              <a:t>Change is a process, not an event</a:t>
            </a:r>
          </a:p>
          <a:p>
            <a:pPr>
              <a:buNone/>
            </a:pPr>
            <a:endParaRPr lang="en-US" dirty="0" smtClean="0"/>
          </a:p>
          <a:p>
            <a:r>
              <a:rPr lang="en-US" b="1" dirty="0" smtClean="0">
                <a:solidFill>
                  <a:srgbClr val="800000"/>
                </a:solidFill>
              </a:rPr>
              <a:t>Institutionalization:</a:t>
            </a:r>
          </a:p>
          <a:p>
            <a:pPr lvl="1"/>
            <a:r>
              <a:rPr lang="en-US" dirty="0" smtClean="0"/>
              <a:t>Faculty Tablet PC Option started fall 2008</a:t>
            </a:r>
          </a:p>
          <a:p>
            <a:pPr lvl="1"/>
            <a:r>
              <a:rPr lang="en-US" dirty="0" smtClean="0"/>
              <a:t>Student Tablet PC Option started fall 2008</a:t>
            </a:r>
          </a:p>
          <a:p>
            <a:pPr lvl="1"/>
            <a:r>
              <a:rPr lang="en-US" dirty="0" smtClean="0"/>
              <a:t>Continued support and assessment </a:t>
            </a:r>
            <a:br>
              <a:rPr lang="en-US" dirty="0" smtClean="0"/>
            </a:br>
            <a:r>
              <a:rPr lang="en-US" dirty="0" smtClean="0"/>
              <a:t>(users groups: TUG &amp; STUG)</a:t>
            </a:r>
            <a:br>
              <a:rPr lang="en-US" dirty="0" smtClean="0"/>
            </a:br>
            <a:endParaRPr lang="en-US" dirty="0" smtClean="0"/>
          </a:p>
          <a:p>
            <a:r>
              <a:rPr lang="en-US" b="1" dirty="0" smtClean="0">
                <a:solidFill>
                  <a:srgbClr val="800000"/>
                </a:solidFill>
              </a:rPr>
              <a:t>Ongoing Research and Collaboration</a:t>
            </a:r>
          </a:p>
          <a:p>
            <a:pPr lvl="1"/>
            <a:r>
              <a:rPr lang="en-US" dirty="0" smtClean="0"/>
              <a:t>NITLE Instructional Innovations Fund grant to host a Tablet PC workshop for faculty members at Midwest liberal arts colleges in spring 2009</a:t>
            </a:r>
          </a:p>
          <a:p>
            <a:pPr lvl="1"/>
            <a:r>
              <a:rPr lang="en-US" dirty="0" smtClean="0"/>
              <a:t>Feedback sought from you now!</a:t>
            </a:r>
            <a:endParaRPr lang="en-US" b="1" dirty="0" smtClean="0"/>
          </a:p>
          <a:p>
            <a:pPr>
              <a:buNone/>
            </a:pPr>
            <a:endParaRPr lang="en-US" dirty="0" smtClean="0"/>
          </a:p>
          <a:p>
            <a:endParaRPr lang="en-US" dirty="0"/>
          </a:p>
        </p:txBody>
      </p:sp>
      <p:pic>
        <p:nvPicPr>
          <p:cNvPr id="51205" name="Picture 5" descr="C:\Documents and Settings\Administrator\Desktop\Work files\Educause 2008\photos\start-tabletpc.jpg"/>
          <p:cNvPicPr>
            <a:picLocks noChangeAspect="1" noChangeArrowheads="1"/>
          </p:cNvPicPr>
          <p:nvPr/>
        </p:nvPicPr>
        <p:blipFill>
          <a:blip r:embed="rId4" cstate="screen"/>
          <a:stretch>
            <a:fillRect/>
          </a:stretch>
        </p:blipFill>
        <p:spPr bwMode="auto">
          <a:xfrm>
            <a:off x="6403262" y="2743194"/>
            <a:ext cx="2283538" cy="1676406"/>
          </a:xfrm>
          <a:prstGeom prst="rect">
            <a:avLst/>
          </a:prstGeom>
          <a:noFill/>
          <a:ln>
            <a:solidFill>
              <a:schemeClr val="tx1"/>
            </a:solidFill>
          </a:ln>
          <a:effectLst>
            <a:outerShdw blurRad="190500" dist="127000" dir="2700000" algn="tl" rotWithShape="0">
              <a:prstClr val="black">
                <a:alpha val="55000"/>
              </a:prstClr>
            </a:outerShdw>
          </a:effectLst>
        </p:spPr>
      </p:pic>
      <p:pic>
        <p:nvPicPr>
          <p:cNvPr id="51206" name="Picture 6" descr="C:\Documents and Settings\Administrator\Desktop\Work files\Educause 2008\photos\purchase tabletpc.jpg"/>
          <p:cNvPicPr>
            <a:picLocks noChangeAspect="1" noChangeArrowheads="1"/>
          </p:cNvPicPr>
          <p:nvPr/>
        </p:nvPicPr>
        <p:blipFill>
          <a:blip r:embed="rId5" cstate="screen"/>
          <a:srcRect/>
          <a:stretch>
            <a:fillRect/>
          </a:stretch>
        </p:blipFill>
        <p:spPr bwMode="auto">
          <a:xfrm>
            <a:off x="5641284" y="1524000"/>
            <a:ext cx="2283356" cy="1676351"/>
          </a:xfrm>
          <a:prstGeom prst="rect">
            <a:avLst/>
          </a:prstGeom>
          <a:noFill/>
          <a:ln>
            <a:solidFill>
              <a:schemeClr val="tx1"/>
            </a:solidFill>
          </a:ln>
          <a:effectLst>
            <a:outerShdw blurRad="190500" dist="127000" dir="2700000" algn="tl" rotWithShape="0">
              <a:prstClr val="black">
                <a:alpha val="55000"/>
              </a:prst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0"/>
            <a:ext cx="8382000" cy="838200"/>
          </a:xfrm>
        </p:spPr>
        <p:txBody>
          <a:bodyPr/>
          <a:lstStyle/>
          <a:p>
            <a:r>
              <a:rPr lang="en-US" dirty="0" smtClean="0"/>
              <a:t>From Our Story to Your Story . . .</a:t>
            </a:r>
            <a:endParaRPr lang="en-US" dirty="0"/>
          </a:p>
        </p:txBody>
      </p:sp>
      <p:sp>
        <p:nvSpPr>
          <p:cNvPr id="3" name="Content Placeholder 2"/>
          <p:cNvSpPr>
            <a:spLocks noGrp="1"/>
          </p:cNvSpPr>
          <p:nvPr>
            <p:ph idx="1"/>
          </p:nvPr>
        </p:nvSpPr>
        <p:spPr>
          <a:xfrm>
            <a:off x="304800" y="3657600"/>
            <a:ext cx="8382000" cy="2895600"/>
          </a:xfrm>
        </p:spPr>
        <p:txBody>
          <a:bodyPr/>
          <a:lstStyle/>
          <a:p>
            <a:pPr>
              <a:buNone/>
            </a:pPr>
            <a:endParaRPr lang="en-US" b="1" u="sng" dirty="0" smtClean="0"/>
          </a:p>
          <a:p>
            <a:pPr algn="ctr">
              <a:buNone/>
            </a:pPr>
            <a:r>
              <a:rPr lang="en-US" dirty="0" smtClean="0"/>
              <a:t>What similar transformations have you experienced and/or </a:t>
            </a:r>
          </a:p>
          <a:p>
            <a:pPr algn="ctr">
              <a:buNone/>
            </a:pPr>
            <a:r>
              <a:rPr lang="en-US" dirty="0" smtClean="0"/>
              <a:t>what similar transformations would you like to experience?  </a:t>
            </a:r>
          </a:p>
          <a:p>
            <a:pPr algn="ctr">
              <a:buNone/>
            </a:pPr>
            <a:endParaRPr lang="en-US" dirty="0" smtClean="0"/>
          </a:p>
          <a:p>
            <a:pPr algn="ctr">
              <a:buNone/>
            </a:pPr>
            <a:r>
              <a:rPr lang="en-US" i="1" dirty="0" smtClean="0"/>
              <a:t>Please share your      Experience… Advice… Questions…</a:t>
            </a:r>
            <a:endParaRPr lang="en-US" i="1" dirty="0"/>
          </a:p>
        </p:txBody>
      </p:sp>
      <p:pic>
        <p:nvPicPr>
          <p:cNvPr id="4" name="Picture 2" descr="C:\Documents and Settings\Administrator\My Documents\P Drive\NITLE ITLAC June 2008\IMG_0154.jpg"/>
          <p:cNvPicPr>
            <a:picLocks noChangeAspect="1" noChangeArrowheads="1"/>
          </p:cNvPicPr>
          <p:nvPr/>
        </p:nvPicPr>
        <p:blipFill>
          <a:blip r:embed="rId3" cstate="print"/>
          <a:srcRect/>
          <a:stretch>
            <a:fillRect/>
          </a:stretch>
        </p:blipFill>
        <p:spPr bwMode="auto">
          <a:xfrm>
            <a:off x="381000" y="762000"/>
            <a:ext cx="2263774" cy="1697831"/>
          </a:xfrm>
          <a:prstGeom prst="rect">
            <a:avLst/>
          </a:prstGeom>
          <a:noFill/>
          <a:ln>
            <a:solidFill>
              <a:schemeClr val="tx2">
                <a:lumMod val="50000"/>
              </a:schemeClr>
            </a:solidFill>
          </a:ln>
          <a:effectLst>
            <a:outerShdw blurRad="50800" dist="88900" dir="2700000" algn="tl" rotWithShape="0">
              <a:prstClr val="black">
                <a:alpha val="35000"/>
              </a:prst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6"/>
          <p:cNvSpPr>
            <a:spLocks noGrp="1" noChangeArrowheads="1"/>
          </p:cNvSpPr>
          <p:nvPr>
            <p:ph type="ctrTitle"/>
          </p:nvPr>
        </p:nvSpPr>
        <p:spPr/>
        <p:txBody>
          <a:bodyPr/>
          <a:lstStyle/>
          <a:p>
            <a:r>
              <a:rPr lang="en-US" sz="2800" dirty="0" smtClean="0"/>
              <a:t>Beyond the Prototype: </a:t>
            </a:r>
            <a:br>
              <a:rPr lang="en-US" sz="2800" dirty="0" smtClean="0"/>
            </a:br>
            <a:r>
              <a:rPr lang="en-US" sz="2800" i="1" dirty="0" smtClean="0"/>
              <a:t>Scaling a Grassroots Tablet PC Pilot for </a:t>
            </a:r>
            <a:br>
              <a:rPr lang="en-US" sz="2800" i="1" dirty="0" smtClean="0"/>
            </a:br>
            <a:r>
              <a:rPr lang="en-US" sz="2800" i="1" dirty="0" smtClean="0"/>
              <a:t>Large Scale Campus Integration</a:t>
            </a:r>
            <a:r>
              <a:rPr lang="en-US" sz="2800" dirty="0" smtClean="0"/>
              <a:t> </a:t>
            </a:r>
            <a:br>
              <a:rPr lang="en-US" sz="2800" dirty="0" smtClean="0"/>
            </a:br>
            <a:endParaRPr lang="en-US" sz="2800" i="1" dirty="0" smtClean="0"/>
          </a:p>
        </p:txBody>
      </p:sp>
      <p:sp>
        <p:nvSpPr>
          <p:cNvPr id="11267" name="Rectangle 7"/>
          <p:cNvSpPr>
            <a:spLocks noGrp="1" noChangeArrowheads="1"/>
          </p:cNvSpPr>
          <p:nvPr>
            <p:ph type="subTitle" idx="1"/>
          </p:nvPr>
        </p:nvSpPr>
        <p:spPr/>
        <p:txBody>
          <a:bodyPr/>
          <a:lstStyle/>
          <a:p>
            <a:r>
              <a:rPr lang="en-US" sz="2000" b="1" dirty="0" smtClean="0"/>
              <a:t>Dave Berque</a:t>
            </a:r>
            <a:r>
              <a:rPr lang="en-US" sz="2000" dirty="0" smtClean="0"/>
              <a:t>, Chair of Computer Science</a:t>
            </a:r>
          </a:p>
          <a:p>
            <a:r>
              <a:rPr lang="en-US" sz="2000" dirty="0" smtClean="0"/>
              <a:t>	</a:t>
            </a:r>
            <a:r>
              <a:rPr lang="en-US" sz="1800" dirty="0" smtClean="0"/>
              <a:t>dberque@depauw.</a:t>
            </a:r>
            <a:r>
              <a:rPr lang="en-US" sz="1800" dirty="0" smtClean="0"/>
              <a:t>edu</a:t>
            </a:r>
          </a:p>
          <a:p>
            <a:r>
              <a:rPr lang="en-US" sz="1800" b="1" dirty="0" smtClean="0"/>
              <a:t>Terri Bonebright</a:t>
            </a:r>
            <a:r>
              <a:rPr lang="en-US" sz="1800" dirty="0" smtClean="0"/>
              <a:t>, Chair of Psychology</a:t>
            </a:r>
          </a:p>
          <a:p>
            <a:r>
              <a:rPr lang="en-US" sz="1800" dirty="0" smtClean="0"/>
              <a:t>	</a:t>
            </a:r>
            <a:r>
              <a:rPr lang="en-US" sz="1800" dirty="0" err="1" smtClean="0"/>
              <a:t>tbone@depauw.edu</a:t>
            </a:r>
            <a:endParaRPr lang="en-US" sz="2000" dirty="0" smtClean="0"/>
          </a:p>
          <a:p>
            <a:r>
              <a:rPr lang="en-US" sz="2000" b="1" dirty="0" smtClean="0"/>
              <a:t>Carol L. Smith</a:t>
            </a:r>
            <a:r>
              <a:rPr lang="en-US" sz="2000" dirty="0" smtClean="0"/>
              <a:t>, Interim Chief Information Officer</a:t>
            </a:r>
          </a:p>
          <a:p>
            <a:r>
              <a:rPr lang="en-US" sz="2000" dirty="0" smtClean="0"/>
              <a:t>	</a:t>
            </a:r>
            <a:r>
              <a:rPr lang="en-US" sz="1800" dirty="0" smtClean="0"/>
              <a:t>clsmith@depauw.edu</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6"/>
          <p:cNvSpPr>
            <a:spLocks noGrp="1" noChangeArrowheads="1"/>
          </p:cNvSpPr>
          <p:nvPr>
            <p:ph type="ctrTitle"/>
          </p:nvPr>
        </p:nvSpPr>
        <p:spPr>
          <a:xfrm>
            <a:off x="1828800" y="1752600"/>
            <a:ext cx="6934200" cy="1470025"/>
          </a:xfrm>
        </p:spPr>
        <p:txBody>
          <a:bodyPr/>
          <a:lstStyle/>
          <a:p>
            <a:r>
              <a:rPr lang="en-US" sz="2800" dirty="0" smtClean="0"/>
              <a:t>Beyond the Prototype: </a:t>
            </a:r>
            <a:br>
              <a:rPr lang="en-US" sz="2800" dirty="0" smtClean="0"/>
            </a:br>
            <a:r>
              <a:rPr lang="en-US" sz="2800" i="1" dirty="0" smtClean="0"/>
              <a:t>Scaling a Grassroots Tablet PC Pilot for </a:t>
            </a:r>
            <a:br>
              <a:rPr lang="en-US" sz="2800" i="1" dirty="0" smtClean="0"/>
            </a:br>
            <a:r>
              <a:rPr lang="en-US" sz="2800" i="1" dirty="0" smtClean="0"/>
              <a:t>Large Scale Campus Integration</a:t>
            </a:r>
            <a:r>
              <a:rPr lang="en-US" sz="2800" dirty="0" smtClean="0"/>
              <a:t> </a:t>
            </a:r>
            <a:r>
              <a:rPr lang="en-US" dirty="0" smtClean="0"/>
              <a:t/>
            </a:r>
            <a:br>
              <a:rPr lang="en-US" dirty="0" smtClean="0"/>
            </a:br>
            <a:endParaRPr lang="en-US" i="1" dirty="0" smtClean="0"/>
          </a:p>
        </p:txBody>
      </p:sp>
      <p:sp>
        <p:nvSpPr>
          <p:cNvPr id="11267" name="Rectangle 7"/>
          <p:cNvSpPr>
            <a:spLocks noGrp="1" noChangeArrowheads="1"/>
          </p:cNvSpPr>
          <p:nvPr>
            <p:ph type="subTitle" idx="1"/>
          </p:nvPr>
        </p:nvSpPr>
        <p:spPr>
          <a:xfrm>
            <a:off x="1828800" y="3508375"/>
            <a:ext cx="6934200" cy="1752600"/>
          </a:xfrm>
        </p:spPr>
        <p:txBody>
          <a:bodyPr/>
          <a:lstStyle/>
          <a:p>
            <a:r>
              <a:rPr lang="en-US" sz="2000" dirty="0" smtClean="0"/>
              <a:t>Dave Berque, Chair of Computer </a:t>
            </a:r>
            <a:r>
              <a:rPr lang="en-US" sz="2000" dirty="0" smtClean="0"/>
              <a:t>Science</a:t>
            </a:r>
          </a:p>
          <a:p>
            <a:r>
              <a:rPr lang="en-US" sz="2000" dirty="0" smtClean="0"/>
              <a:t>Terri Bonebright, Chair of Psychology</a:t>
            </a:r>
            <a:endParaRPr lang="en-US" sz="2000" dirty="0" smtClean="0"/>
          </a:p>
          <a:p>
            <a:r>
              <a:rPr lang="en-US" sz="2000" dirty="0" smtClean="0"/>
              <a:t>Carol L. Smith, Interim Chief Information Officer</a:t>
            </a:r>
          </a:p>
          <a:p>
            <a:endParaRPr lang="en-US" sz="2000" dirty="0" smtClean="0"/>
          </a:p>
          <a:p>
            <a:endParaRPr lang="en-US" sz="2000" dirty="0" smtClean="0"/>
          </a:p>
          <a:p>
            <a:endParaRPr lang="en-US" sz="2000" dirty="0" smtClean="0"/>
          </a:p>
          <a:p>
            <a:endParaRPr lang="en-US" sz="2000" dirty="0" smtClean="0"/>
          </a:p>
          <a:p>
            <a:endParaRPr lang="en-US" sz="2000" dirty="0" smtClean="0"/>
          </a:p>
        </p:txBody>
      </p:sp>
      <p:pic>
        <p:nvPicPr>
          <p:cNvPr id="11269" name="Picture 5"/>
          <p:cNvPicPr>
            <a:picLocks noChangeAspect="1" noChangeArrowheads="1"/>
          </p:cNvPicPr>
          <p:nvPr/>
        </p:nvPicPr>
        <p:blipFill>
          <a:blip r:embed="rId3"/>
          <a:srcRect/>
          <a:stretch>
            <a:fillRect/>
          </a:stretch>
        </p:blipFill>
        <p:spPr bwMode="auto">
          <a:xfrm>
            <a:off x="6172200" y="5808077"/>
            <a:ext cx="2733675" cy="897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6"/>
          <p:cNvSpPr>
            <a:spLocks noGrp="1" noChangeArrowheads="1"/>
          </p:cNvSpPr>
          <p:nvPr>
            <p:ph type="ctrTitle"/>
          </p:nvPr>
        </p:nvSpPr>
        <p:spPr>
          <a:xfrm>
            <a:off x="1828800" y="1752600"/>
            <a:ext cx="6934200" cy="1470025"/>
          </a:xfrm>
        </p:spPr>
        <p:txBody>
          <a:bodyPr/>
          <a:lstStyle/>
          <a:p>
            <a:r>
              <a:rPr lang="en-US" sz="2800" dirty="0" smtClean="0"/>
              <a:t>Beyond the Prototype: </a:t>
            </a:r>
            <a:br>
              <a:rPr lang="en-US" sz="2800" dirty="0" smtClean="0"/>
            </a:br>
            <a:r>
              <a:rPr lang="en-US" sz="2800" i="1" dirty="0" smtClean="0"/>
              <a:t>Scaling a Grassroots Tablet PC Pilot for </a:t>
            </a:r>
            <a:br>
              <a:rPr lang="en-US" sz="2800" i="1" dirty="0" smtClean="0"/>
            </a:br>
            <a:r>
              <a:rPr lang="en-US" sz="2800" i="1" dirty="0" smtClean="0"/>
              <a:t>Large Scale Campus Integration</a:t>
            </a:r>
            <a:r>
              <a:rPr lang="en-US" sz="2800" dirty="0" smtClean="0"/>
              <a:t> </a:t>
            </a:r>
            <a:r>
              <a:rPr lang="en-US" dirty="0" smtClean="0"/>
              <a:t/>
            </a:r>
            <a:br>
              <a:rPr lang="en-US" dirty="0" smtClean="0"/>
            </a:br>
            <a:endParaRPr lang="en-US" i="1" dirty="0" smtClean="0"/>
          </a:p>
        </p:txBody>
      </p:sp>
      <p:sp>
        <p:nvSpPr>
          <p:cNvPr id="11267" name="Rectangle 7"/>
          <p:cNvSpPr>
            <a:spLocks noGrp="1" noChangeArrowheads="1"/>
          </p:cNvSpPr>
          <p:nvPr>
            <p:ph type="subTitle" idx="1"/>
          </p:nvPr>
        </p:nvSpPr>
        <p:spPr>
          <a:xfrm>
            <a:off x="1828800" y="3508375"/>
            <a:ext cx="6934200" cy="1752600"/>
          </a:xfrm>
        </p:spPr>
        <p:txBody>
          <a:bodyPr/>
          <a:lstStyle/>
          <a:p>
            <a:r>
              <a:rPr lang="en-US" sz="2000" dirty="0" smtClean="0"/>
              <a:t>Dave Berque, Chair of Computer </a:t>
            </a:r>
            <a:r>
              <a:rPr lang="en-US" sz="2000" dirty="0" smtClean="0"/>
              <a:t>Science</a:t>
            </a:r>
          </a:p>
          <a:p>
            <a:r>
              <a:rPr lang="en-US" sz="2000" dirty="0" smtClean="0"/>
              <a:t>Terri Bonebright, Chair of Psychology</a:t>
            </a:r>
            <a:endParaRPr lang="en-US" sz="2000" dirty="0" smtClean="0"/>
          </a:p>
          <a:p>
            <a:r>
              <a:rPr lang="en-US" sz="2000" dirty="0" smtClean="0"/>
              <a:t>Carol L. Smith, Interim Chief Information Officer</a:t>
            </a:r>
          </a:p>
          <a:p>
            <a:endParaRPr lang="en-US" sz="2000" dirty="0" smtClean="0"/>
          </a:p>
          <a:p>
            <a:endParaRPr lang="en-US" sz="2000" dirty="0" smtClean="0"/>
          </a:p>
          <a:p>
            <a:endParaRPr lang="en-US" sz="2000" dirty="0" smtClean="0"/>
          </a:p>
          <a:p>
            <a:endParaRPr lang="en-US" sz="2000" dirty="0" smtClean="0"/>
          </a:p>
          <a:p>
            <a:endParaRPr lang="en-US" sz="2000" dirty="0" smtClean="0"/>
          </a:p>
        </p:txBody>
      </p:sp>
      <p:pic>
        <p:nvPicPr>
          <p:cNvPr id="11269" name="Picture 5"/>
          <p:cNvPicPr>
            <a:picLocks noChangeAspect="1" noChangeArrowheads="1"/>
          </p:cNvPicPr>
          <p:nvPr/>
        </p:nvPicPr>
        <p:blipFill>
          <a:blip r:embed="rId3"/>
          <a:srcRect/>
          <a:stretch>
            <a:fillRect/>
          </a:stretch>
        </p:blipFill>
        <p:spPr bwMode="auto">
          <a:xfrm>
            <a:off x="6172200" y="5808077"/>
            <a:ext cx="2733675" cy="897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fontAlgn="auto">
              <a:spcAft>
                <a:spcPts val="0"/>
              </a:spcAft>
              <a:defRPr/>
            </a:pPr>
            <a:r>
              <a:rPr lang="en-US" dirty="0" smtClean="0">
                <a:cs typeface="Arial" pitchFamily="34" charset="0"/>
              </a:rPr>
              <a:t>Setting the Stage . . .</a:t>
            </a:r>
          </a:p>
        </p:txBody>
      </p:sp>
      <p:sp>
        <p:nvSpPr>
          <p:cNvPr id="6" name="Content Placeholder 5"/>
          <p:cNvSpPr>
            <a:spLocks noGrp="1"/>
          </p:cNvSpPr>
          <p:nvPr>
            <p:ph idx="1"/>
          </p:nvPr>
        </p:nvSpPr>
        <p:spPr/>
        <p:txBody>
          <a:bodyPr rtlCol="0">
            <a:normAutofit fontScale="92500"/>
          </a:bodyPr>
          <a:lstStyle/>
          <a:p>
            <a:pPr fontAlgn="auto">
              <a:spcAft>
                <a:spcPts val="0"/>
              </a:spcAft>
              <a:defRPr/>
            </a:pPr>
            <a:r>
              <a:rPr lang="en-US" b="1" dirty="0" smtClean="0">
                <a:solidFill>
                  <a:srgbClr val="800000"/>
                </a:solidFill>
                <a:cs typeface="Arial" pitchFamily="34" charset="0"/>
              </a:rPr>
              <a:t>DePauw University</a:t>
            </a:r>
          </a:p>
          <a:p>
            <a:pPr lvl="1"/>
            <a:r>
              <a:rPr lang="en-US" dirty="0" smtClean="0"/>
              <a:t>Residential, Liberal Arts University</a:t>
            </a:r>
          </a:p>
          <a:p>
            <a:pPr lvl="1"/>
            <a:r>
              <a:rPr lang="en-US" dirty="0" smtClean="0"/>
              <a:t>2,300 students</a:t>
            </a:r>
          </a:p>
          <a:p>
            <a:pPr lvl="1"/>
            <a:r>
              <a:rPr lang="en-US" dirty="0" smtClean="0"/>
              <a:t>Typical class sizes 8 - 30 students</a:t>
            </a:r>
            <a:br>
              <a:rPr lang="en-US" dirty="0" smtClean="0"/>
            </a:br>
            <a:endParaRPr lang="en-US" dirty="0" smtClean="0">
              <a:cs typeface="Arial" pitchFamily="34" charset="0"/>
            </a:endParaRPr>
          </a:p>
          <a:p>
            <a:pPr fontAlgn="auto">
              <a:spcAft>
                <a:spcPts val="0"/>
              </a:spcAft>
              <a:defRPr/>
            </a:pPr>
            <a:r>
              <a:rPr lang="en-US" b="1" dirty="0" smtClean="0">
                <a:solidFill>
                  <a:srgbClr val="800000"/>
                </a:solidFill>
                <a:cs typeface="Arial" pitchFamily="34" charset="0"/>
              </a:rPr>
              <a:t>Teaching is paramount:    </a:t>
            </a:r>
            <a:br>
              <a:rPr lang="en-US" b="1" dirty="0" smtClean="0">
                <a:solidFill>
                  <a:srgbClr val="800000"/>
                </a:solidFill>
                <a:cs typeface="Arial" pitchFamily="34" charset="0"/>
              </a:rPr>
            </a:br>
            <a:r>
              <a:rPr lang="en-US" b="1" dirty="0" smtClean="0">
                <a:solidFill>
                  <a:srgbClr val="800000"/>
                </a:solidFill>
                <a:cs typeface="Arial" pitchFamily="34" charset="0"/>
              </a:rPr>
              <a:t>	</a:t>
            </a:r>
            <a:br>
              <a:rPr lang="en-US" b="1" dirty="0" smtClean="0">
                <a:solidFill>
                  <a:srgbClr val="800000"/>
                </a:solidFill>
                <a:cs typeface="Arial" pitchFamily="34" charset="0"/>
              </a:rPr>
            </a:br>
            <a:r>
              <a:rPr lang="en-US" b="1" dirty="0" smtClean="0">
                <a:solidFill>
                  <a:srgbClr val="800000"/>
                </a:solidFill>
                <a:cs typeface="Arial" pitchFamily="34" charset="0"/>
              </a:rPr>
              <a:t>	</a:t>
            </a:r>
            <a:r>
              <a:rPr lang="en-US" dirty="0" smtClean="0">
                <a:cs typeface="Arial" pitchFamily="34" charset="0"/>
              </a:rPr>
              <a:t>“</a:t>
            </a:r>
            <a:r>
              <a:rPr lang="en-US" i="1" dirty="0" smtClean="0">
                <a:cs typeface="Arial" pitchFamily="34" charset="0"/>
              </a:rPr>
              <a:t>Pedagogy should drive technique and technology adoption”</a:t>
            </a:r>
            <a:r>
              <a:rPr lang="en-US" dirty="0" smtClean="0"/>
              <a:t/>
            </a:r>
            <a:br>
              <a:rPr lang="en-US" dirty="0" smtClean="0"/>
            </a:br>
            <a:endParaRPr lang="en-US" dirty="0" smtClean="0"/>
          </a:p>
          <a:p>
            <a:pPr fontAlgn="auto">
              <a:spcAft>
                <a:spcPts val="0"/>
              </a:spcAft>
              <a:defRPr/>
            </a:pPr>
            <a:r>
              <a:rPr lang="en-US" b="1" dirty="0" smtClean="0">
                <a:solidFill>
                  <a:srgbClr val="800000"/>
                </a:solidFill>
                <a:cs typeface="Arial" pitchFamily="34" charset="0"/>
              </a:rPr>
              <a:t>A one-to-one student laptop program, but not yet a Tablet program</a:t>
            </a:r>
          </a:p>
          <a:p>
            <a:pPr lvl="1"/>
            <a:r>
              <a:rPr lang="en-US" dirty="0" smtClean="0"/>
              <a:t>What began as 2 HP Grants to enhance 3 courses</a:t>
            </a:r>
          </a:p>
          <a:p>
            <a:pPr lvl="1">
              <a:buNone/>
            </a:pPr>
            <a:r>
              <a:rPr lang="en-US" dirty="0" smtClean="0"/>
              <a:t>	Led to even broader impact</a:t>
            </a:r>
            <a:r>
              <a:rPr lang="en-US" dirty="0" smtClean="0">
                <a:cs typeface="Arial" pitchFamily="34" charset="0"/>
              </a:rPr>
              <a:t>!</a:t>
            </a:r>
            <a:br>
              <a:rPr lang="en-US" dirty="0" smtClean="0">
                <a:cs typeface="Arial" pitchFamily="34" charset="0"/>
              </a:rPr>
            </a:br>
            <a:endParaRPr lang="en-US" dirty="0" smtClean="0">
              <a:cs typeface="Arial" pitchFamily="34" charset="0"/>
            </a:endParaRPr>
          </a:p>
          <a:p>
            <a:pPr lvl="7" fontAlgn="auto">
              <a:spcAft>
                <a:spcPts val="0"/>
              </a:spcAft>
              <a:buFont typeface="Arial" pitchFamily="34" charset="0"/>
              <a:buNone/>
              <a:defRPr/>
            </a:pPr>
            <a:endParaRPr lang="en-US" dirty="0" smtClean="0">
              <a:solidFill>
                <a:schemeClr val="tx2">
                  <a:lumMod val="50000"/>
                </a:schemeClr>
              </a:solidFill>
              <a:cs typeface="Arial" pitchFamily="34" charset="0"/>
              <a:sym typeface="Wingdings" pitchFamily="2" charset="2"/>
            </a:endParaRPr>
          </a:p>
        </p:txBody>
      </p:sp>
      <p:pic>
        <p:nvPicPr>
          <p:cNvPr id="19457" name="Picture 1" descr="C:\Documents and Settings\Administrator\Desktop\Work files\Educause 2008\photos\D2X_7994.JPG"/>
          <p:cNvPicPr>
            <a:picLocks noChangeAspect="1" noChangeArrowheads="1"/>
          </p:cNvPicPr>
          <p:nvPr/>
        </p:nvPicPr>
        <p:blipFill>
          <a:blip r:embed="rId3" cstate="screen">
            <a:lum bright="10000" contrast="11000"/>
          </a:blip>
          <a:srcRect/>
          <a:stretch>
            <a:fillRect/>
          </a:stretch>
        </p:blipFill>
        <p:spPr bwMode="auto">
          <a:xfrm>
            <a:off x="6096000" y="1371600"/>
            <a:ext cx="2639457" cy="1752600"/>
          </a:xfrm>
          <a:prstGeom prst="rect">
            <a:avLst/>
          </a:prstGeom>
          <a:noFill/>
          <a:ln>
            <a:solidFill>
              <a:schemeClr val="tx1"/>
            </a:solidFill>
          </a:ln>
          <a:effectLst>
            <a:outerShdw blurRad="190500" dist="127000" dir="2700000" algn="tl" rotWithShape="0">
              <a:prstClr val="black">
                <a:alpha val="55000"/>
              </a:prst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Principles</a:t>
            </a:r>
            <a:endParaRPr lang="en-US" dirty="0"/>
          </a:p>
        </p:txBody>
      </p:sp>
      <p:sp>
        <p:nvSpPr>
          <p:cNvPr id="3" name="Content Placeholder 2"/>
          <p:cNvSpPr>
            <a:spLocks noGrp="1"/>
          </p:cNvSpPr>
          <p:nvPr>
            <p:ph idx="1"/>
          </p:nvPr>
        </p:nvSpPr>
        <p:spPr/>
        <p:txBody>
          <a:bodyPr/>
          <a:lstStyle/>
          <a:p>
            <a:endParaRPr lang="en-US" b="1" dirty="0" smtClean="0">
              <a:solidFill>
                <a:srgbClr val="800000"/>
              </a:solidFill>
            </a:endParaRPr>
          </a:p>
          <a:p>
            <a:pPr algn="ctr">
              <a:buNone/>
            </a:pPr>
            <a:endParaRPr lang="en-US" b="1" dirty="0" smtClean="0">
              <a:solidFill>
                <a:srgbClr val="800000"/>
              </a:solidFill>
            </a:endParaRPr>
          </a:p>
          <a:p>
            <a:pPr algn="ctr">
              <a:buNone/>
            </a:pPr>
            <a:r>
              <a:rPr lang="en-US" b="1" dirty="0" smtClean="0">
                <a:solidFill>
                  <a:srgbClr val="800000"/>
                </a:solidFill>
              </a:rPr>
              <a:t>A Way, not The Way</a:t>
            </a:r>
          </a:p>
          <a:p>
            <a:pPr algn="ctr">
              <a:buNone/>
            </a:pPr>
            <a:endParaRPr lang="en-US" b="1" u="sng" dirty="0" smtClean="0">
              <a:solidFill>
                <a:srgbClr val="800000"/>
              </a:solidFill>
            </a:endParaRPr>
          </a:p>
          <a:p>
            <a:pPr algn="ctr">
              <a:buNone/>
            </a:pPr>
            <a:r>
              <a:rPr lang="en-US" b="1" dirty="0" smtClean="0">
                <a:solidFill>
                  <a:srgbClr val="800000"/>
                </a:solidFill>
              </a:rPr>
              <a:t>Communicate Broadly and Openly</a:t>
            </a:r>
          </a:p>
          <a:p>
            <a:pPr algn="ctr">
              <a:buNone/>
            </a:pPr>
            <a:endParaRPr lang="en-US" b="1" dirty="0" smtClean="0">
              <a:solidFill>
                <a:srgbClr val="800000"/>
              </a:solidFill>
            </a:endParaRPr>
          </a:p>
          <a:p>
            <a:pPr algn="ctr">
              <a:buNone/>
            </a:pPr>
            <a:r>
              <a:rPr lang="en-US" b="1" dirty="0" smtClean="0">
                <a:solidFill>
                  <a:srgbClr val="800000"/>
                </a:solidFill>
              </a:rPr>
              <a:t>Change is Process not an Event</a:t>
            </a:r>
            <a:endParaRPr lang="en-US" b="1" dirty="0">
              <a:solidFill>
                <a:srgbClr val="8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YouTube: Search for “Tablet DePauw”</a:t>
            </a:r>
            <a:endParaRPr lang="en-US" dirty="0"/>
          </a:p>
        </p:txBody>
      </p:sp>
      <p:pic>
        <p:nvPicPr>
          <p:cNvPr id="4" name="Content Placeholder 3" descr="youtubescreenshot.jpg"/>
          <p:cNvPicPr>
            <a:picLocks noGrp="1" noChangeAspect="1"/>
          </p:cNvPicPr>
          <p:nvPr>
            <p:ph idx="1"/>
          </p:nvPr>
        </p:nvPicPr>
        <p:blipFill>
          <a:blip r:embed="rId3"/>
          <a:stretch>
            <a:fillRect/>
          </a:stretch>
        </p:blipFill>
        <p:spPr>
          <a:xfrm>
            <a:off x="1837449" y="1504645"/>
            <a:ext cx="6773151" cy="4972354"/>
          </a:xfrm>
          <a:ln w="9525">
            <a:solidFill>
              <a:schemeClr val="accent1"/>
            </a:solidFill>
          </a:ln>
          <a:effectLst>
            <a:outerShdw blurRad="190500" dist="101600" dir="2700000" algn="tl" rotWithShape="0">
              <a:prstClr val="black">
                <a:alpha val="55000"/>
              </a:prst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Tablet Use: Additional Examples</a:t>
            </a:r>
            <a:endParaRPr lang="en-US" dirty="0"/>
          </a:p>
        </p:txBody>
      </p:sp>
      <p:sp>
        <p:nvSpPr>
          <p:cNvPr id="3" name="Content Placeholder 2"/>
          <p:cNvSpPr>
            <a:spLocks noGrp="1"/>
          </p:cNvSpPr>
          <p:nvPr>
            <p:ph idx="1"/>
          </p:nvPr>
        </p:nvSpPr>
        <p:spPr>
          <a:xfrm>
            <a:off x="304800" y="1524000"/>
            <a:ext cx="8686800" cy="5029200"/>
          </a:xfrm>
        </p:spPr>
        <p:txBody>
          <a:bodyPr/>
          <a:lstStyle/>
          <a:p>
            <a:r>
              <a:rPr lang="en-US" b="1" dirty="0" smtClean="0">
                <a:solidFill>
                  <a:srgbClr val="800000"/>
                </a:solidFill>
              </a:rPr>
              <a:t>Cognitive Psychology</a:t>
            </a:r>
          </a:p>
          <a:p>
            <a:pPr lvl="1"/>
            <a:r>
              <a:rPr lang="en-US" dirty="0" smtClean="0"/>
              <a:t>Instructor feedback on papers</a:t>
            </a:r>
          </a:p>
          <a:p>
            <a:pPr lvl="1"/>
            <a:r>
              <a:rPr lang="en-US" dirty="0" smtClean="0"/>
              <a:t>Instructor and student use during class with DyKnow</a:t>
            </a:r>
          </a:p>
          <a:p>
            <a:pPr lvl="1"/>
            <a:r>
              <a:rPr lang="en-US" dirty="0" smtClean="0"/>
              <a:t>Interactive work with graphs during class</a:t>
            </a:r>
          </a:p>
          <a:p>
            <a:pPr lvl="1"/>
            <a:endParaRPr lang="en-US" dirty="0" smtClean="0"/>
          </a:p>
          <a:p>
            <a:r>
              <a:rPr lang="en-US" b="1" dirty="0" smtClean="0">
                <a:solidFill>
                  <a:srgbClr val="800000"/>
                </a:solidFill>
              </a:rPr>
              <a:t>Foundations of Education</a:t>
            </a:r>
          </a:p>
          <a:p>
            <a:pPr lvl="1"/>
            <a:r>
              <a:rPr lang="en-US" dirty="0" smtClean="0"/>
              <a:t>Instructor feedback on papers</a:t>
            </a:r>
          </a:p>
          <a:p>
            <a:pPr lvl="7" fontAlgn="auto">
              <a:spcAft>
                <a:spcPts val="0"/>
              </a:spcAft>
              <a:buFont typeface="Arial" pitchFamily="34" charset="0"/>
              <a:buNone/>
              <a:defRPr/>
            </a:pPr>
            <a:endParaRPr lang="en-US" b="1" dirty="0" smtClean="0">
              <a:solidFill>
                <a:srgbClr val="800000"/>
              </a:solidFill>
              <a:cs typeface="Arial" pitchFamily="34" charset="0"/>
            </a:endParaRPr>
          </a:p>
          <a:p>
            <a:pPr lvl="7" fontAlgn="auto">
              <a:spcAft>
                <a:spcPts val="0"/>
              </a:spcAft>
              <a:buFont typeface="Arial" pitchFamily="34" charset="0"/>
              <a:buNone/>
              <a:defRPr/>
            </a:pPr>
            <a:r>
              <a:rPr lang="en-US" b="1" dirty="0" smtClean="0">
                <a:solidFill>
                  <a:srgbClr val="800000"/>
                </a:solidFill>
                <a:cs typeface="Arial" pitchFamily="34" charset="0"/>
              </a:rPr>
              <a:t>Pen + Mobility + Software</a:t>
            </a:r>
            <a:r>
              <a:rPr lang="en-US" b="1" dirty="0" smtClean="0">
                <a:solidFill>
                  <a:srgbClr val="800000"/>
                </a:solidFill>
                <a:cs typeface="Arial" pitchFamily="34" charset="0"/>
                <a:sym typeface="Wingdings" pitchFamily="2" charset="2"/>
              </a:rPr>
              <a:t>   </a:t>
            </a:r>
            <a:r>
              <a:rPr lang="en-US" i="1" dirty="0" smtClean="0">
                <a:solidFill>
                  <a:schemeClr val="tx2">
                    <a:lumMod val="50000"/>
                  </a:schemeClr>
                </a:solidFill>
                <a:cs typeface="Arial" pitchFamily="34" charset="0"/>
                <a:sym typeface="Wingdings" pitchFamily="2" charset="2"/>
              </a:rPr>
              <a:t>facilitates . . .</a:t>
            </a:r>
          </a:p>
          <a:p>
            <a:pPr lvl="8" fontAlgn="auto">
              <a:spcAft>
                <a:spcPts val="0"/>
              </a:spcAft>
              <a:defRPr/>
            </a:pPr>
            <a:r>
              <a:rPr lang="en-US" dirty="0" smtClean="0">
                <a:solidFill>
                  <a:schemeClr val="tx2">
                    <a:lumMod val="50000"/>
                  </a:schemeClr>
                </a:solidFill>
                <a:cs typeface="Arial" pitchFamily="34" charset="0"/>
                <a:sym typeface="Wingdings" pitchFamily="2" charset="2"/>
              </a:rPr>
              <a:t>Collaborative group work in the classroom</a:t>
            </a:r>
          </a:p>
          <a:p>
            <a:pPr lvl="8" fontAlgn="auto">
              <a:spcAft>
                <a:spcPts val="0"/>
              </a:spcAft>
              <a:defRPr/>
            </a:pPr>
            <a:r>
              <a:rPr lang="en-US" dirty="0" smtClean="0">
                <a:solidFill>
                  <a:schemeClr val="tx2">
                    <a:lumMod val="50000"/>
                  </a:schemeClr>
                </a:solidFill>
                <a:cs typeface="Arial" pitchFamily="34" charset="0"/>
                <a:sym typeface="Wingdings" pitchFamily="2" charset="2"/>
              </a:rPr>
              <a:t>Quick informative feedback </a:t>
            </a:r>
          </a:p>
          <a:p>
            <a:pPr lvl="8" fontAlgn="auto">
              <a:spcAft>
                <a:spcPts val="0"/>
              </a:spcAft>
              <a:defRPr/>
            </a:pPr>
            <a:r>
              <a:rPr lang="en-US" dirty="0" smtClean="0">
                <a:solidFill>
                  <a:schemeClr val="tx2">
                    <a:lumMod val="50000"/>
                  </a:schemeClr>
                </a:solidFill>
                <a:cs typeface="Arial" pitchFamily="34" charset="0"/>
                <a:sym typeface="Wingdings" pitchFamily="2" charset="2"/>
              </a:rPr>
              <a:t>Accurate and contextual note-taking</a:t>
            </a:r>
          </a:p>
          <a:p>
            <a:endParaRPr lang="en-US" dirty="0" smtClean="0"/>
          </a:p>
          <a:p>
            <a:endParaRPr lang="en-US" dirty="0"/>
          </a:p>
        </p:txBody>
      </p:sp>
      <p:pic>
        <p:nvPicPr>
          <p:cNvPr id="52227" name="Picture 3" descr="C:\Documents and Settings\Administrator\Desktop\Work files\educause08fodderForCarol\DSCN0119.TIF"/>
          <p:cNvPicPr>
            <a:picLocks noChangeAspect="1" noChangeArrowheads="1"/>
          </p:cNvPicPr>
          <p:nvPr/>
        </p:nvPicPr>
        <p:blipFill>
          <a:blip r:embed="rId3" cstate="screen"/>
          <a:srcRect/>
          <a:stretch>
            <a:fillRect/>
          </a:stretch>
        </p:blipFill>
        <p:spPr bwMode="auto">
          <a:xfrm>
            <a:off x="914400" y="4724400"/>
            <a:ext cx="2235318" cy="1676400"/>
          </a:xfrm>
          <a:prstGeom prst="rect">
            <a:avLst/>
          </a:prstGeom>
          <a:noFill/>
          <a:ln>
            <a:solidFill>
              <a:schemeClr val="tx1"/>
            </a:solidFill>
          </a:ln>
          <a:effectLst>
            <a:outerShdw blurRad="63500" dist="127000" dir="2700000" algn="tl" rotWithShape="0">
              <a:prstClr val="black">
                <a:alpha val="55000"/>
              </a:prst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Graphing Activity Using DyKnow </a:t>
            </a:r>
            <a:br>
              <a:rPr lang="en-US" sz="3200" dirty="0" smtClean="0"/>
            </a:br>
            <a:r>
              <a:rPr lang="en-US" sz="2800" dirty="0" smtClean="0"/>
              <a:t>(Psychology Course)</a:t>
            </a:r>
            <a:endParaRPr lang="en-US" dirty="0"/>
          </a:p>
        </p:txBody>
      </p:sp>
      <p:sp>
        <p:nvSpPr>
          <p:cNvPr id="3" name="Content Placeholder 2"/>
          <p:cNvSpPr>
            <a:spLocks noGrp="1"/>
          </p:cNvSpPr>
          <p:nvPr>
            <p:ph idx="1"/>
          </p:nvPr>
        </p:nvSpPr>
        <p:spPr/>
        <p:txBody>
          <a:bodyPr/>
          <a:lstStyle/>
          <a:p>
            <a:endParaRPr lang="en-US" dirty="0"/>
          </a:p>
        </p:txBody>
      </p:sp>
      <p:pic>
        <p:nvPicPr>
          <p:cNvPr id="48132" name="Picture 4" descr="C:\Documents and Settings\Administrator\Desktop\psychdyknowscreen.jpg"/>
          <p:cNvPicPr>
            <a:picLocks noChangeAspect="1" noChangeArrowheads="1"/>
          </p:cNvPicPr>
          <p:nvPr/>
        </p:nvPicPr>
        <p:blipFill>
          <a:blip r:embed="rId3"/>
          <a:srcRect/>
          <a:stretch>
            <a:fillRect/>
          </a:stretch>
        </p:blipFill>
        <p:spPr bwMode="auto">
          <a:xfrm>
            <a:off x="457200" y="1600200"/>
            <a:ext cx="7928259" cy="4973628"/>
          </a:xfrm>
          <a:prstGeom prst="rect">
            <a:avLst/>
          </a:prstGeom>
          <a:noFill/>
          <a:ln>
            <a:solidFill>
              <a:schemeClr val="tx1"/>
            </a:solidFill>
          </a:ln>
          <a:effectLst>
            <a:outerShdw blurRad="190500" dist="114300" dir="2700000" algn="tl" rotWithShape="0">
              <a:prstClr val="black">
                <a:alpha val="55000"/>
              </a:prst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Feedback on Student Writing Using Word</a:t>
            </a:r>
            <a:r>
              <a:rPr lang="en-US" sz="2800" dirty="0" smtClean="0"/>
              <a:t/>
            </a:r>
            <a:br>
              <a:rPr lang="en-US" sz="2800" dirty="0" smtClean="0"/>
            </a:br>
            <a:r>
              <a:rPr lang="en-US" sz="2800" dirty="0" smtClean="0"/>
              <a:t>(Education Course)</a:t>
            </a:r>
            <a:endParaRPr lang="en-US" dirty="0"/>
          </a:p>
        </p:txBody>
      </p:sp>
      <p:sp>
        <p:nvSpPr>
          <p:cNvPr id="3" name="Content Placeholder 2"/>
          <p:cNvSpPr>
            <a:spLocks noGrp="1"/>
          </p:cNvSpPr>
          <p:nvPr>
            <p:ph idx="1"/>
          </p:nvPr>
        </p:nvSpPr>
        <p:spPr/>
        <p:txBody>
          <a:bodyPr/>
          <a:lstStyle/>
          <a:p>
            <a:endParaRPr lang="en-US" dirty="0" smtClean="0"/>
          </a:p>
        </p:txBody>
      </p:sp>
      <p:pic>
        <p:nvPicPr>
          <p:cNvPr id="49155" name="Picture 3" descr="C:\Documents and Settings\Administrator\Desktop\educationcoursedyknow.jpg"/>
          <p:cNvPicPr>
            <a:picLocks noChangeAspect="1" noChangeArrowheads="1"/>
          </p:cNvPicPr>
          <p:nvPr/>
        </p:nvPicPr>
        <p:blipFill>
          <a:blip r:embed="rId3"/>
          <a:srcRect/>
          <a:stretch>
            <a:fillRect/>
          </a:stretch>
        </p:blipFill>
        <p:spPr bwMode="auto">
          <a:xfrm>
            <a:off x="1219200" y="2259012"/>
            <a:ext cx="6496050" cy="3760788"/>
          </a:xfrm>
          <a:prstGeom prst="rect">
            <a:avLst/>
          </a:prstGeom>
          <a:noFill/>
          <a:ln>
            <a:solidFill>
              <a:schemeClr val="tx1"/>
            </a:solidFill>
          </a:ln>
          <a:effectLst>
            <a:outerShdw blurRad="190500" dist="127000" dir="2700000" algn="tl" rotWithShape="0">
              <a:prstClr val="black">
                <a:alpha val="55000"/>
              </a:prst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Beyond the Prototype</a:t>
            </a:r>
            <a:endParaRPr lang="en-US" dirty="0"/>
          </a:p>
        </p:txBody>
      </p:sp>
      <p:sp>
        <p:nvSpPr>
          <p:cNvPr id="3" name="Content Placeholder 2"/>
          <p:cNvSpPr>
            <a:spLocks noGrp="1"/>
          </p:cNvSpPr>
          <p:nvPr>
            <p:ph idx="1"/>
          </p:nvPr>
        </p:nvSpPr>
        <p:spPr/>
        <p:txBody>
          <a:bodyPr/>
          <a:lstStyle/>
          <a:p>
            <a:pPr>
              <a:buNone/>
            </a:pPr>
            <a:r>
              <a:rPr lang="en-US" b="1" dirty="0" smtClean="0">
                <a:solidFill>
                  <a:srgbClr val="800000"/>
                </a:solidFill>
              </a:rPr>
              <a:t>Where do we go from here? – How do we get there?</a:t>
            </a:r>
          </a:p>
          <a:p>
            <a:pPr>
              <a:buNone/>
            </a:pPr>
            <a:endParaRPr lang="en-US" b="1" dirty="0" smtClean="0">
              <a:solidFill>
                <a:srgbClr val="800000"/>
              </a:solidFill>
            </a:endParaRPr>
          </a:p>
          <a:p>
            <a:pPr>
              <a:buNone/>
            </a:pPr>
            <a:r>
              <a:rPr lang="en-US" b="1" dirty="0" smtClean="0">
                <a:solidFill>
                  <a:srgbClr val="800000"/>
                </a:solidFill>
              </a:rPr>
              <a:t>Principle #1:</a:t>
            </a:r>
          </a:p>
          <a:p>
            <a:r>
              <a:rPr lang="en-US" b="1" dirty="0" smtClean="0">
                <a:solidFill>
                  <a:srgbClr val="800000"/>
                </a:solidFill>
              </a:rPr>
              <a:t>A way, not The way!</a:t>
            </a:r>
          </a:p>
          <a:p>
            <a:pPr lvl="1"/>
            <a:r>
              <a:rPr lang="en-US" dirty="0" smtClean="0"/>
              <a:t>Local presentations of what faculty did </a:t>
            </a:r>
            <a:r>
              <a:rPr lang="en-US" i="1" dirty="0" smtClean="0"/>
              <a:t>as examples</a:t>
            </a:r>
          </a:p>
          <a:p>
            <a:pPr lvl="1"/>
            <a:r>
              <a:rPr lang="en-US" dirty="0" smtClean="0"/>
              <a:t>Then find out what spins others want to take</a:t>
            </a:r>
          </a:p>
          <a:p>
            <a:pPr lvl="1"/>
            <a:r>
              <a:rPr lang="en-US" dirty="0" smtClean="0"/>
              <a:t>Support them as they apply their own spin</a:t>
            </a:r>
          </a:p>
          <a:p>
            <a:pPr lvl="1"/>
            <a:r>
              <a:rPr lang="en-US" dirty="0" smtClean="0"/>
              <a:t>Do not assume one size fits all</a:t>
            </a:r>
          </a:p>
          <a:p>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61_Nov_20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61_Nov_2005">
      <a:majorFont>
        <a:latin typeface="Times New Roman"/>
        <a:ea typeface="Batang"/>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solidFill>
          <a:schemeClr val="accent1"/>
        </a:solidFill>
        <a:ln w="22225" cap="flat" cmpd="sng" algn="ctr">
          <a:solidFill>
            <a:schemeClr val="tx1"/>
          </a:solidFill>
          <a:prstDash val="solid"/>
          <a:round/>
          <a:headEnd type="none" w="med" len="med"/>
          <a:tailEnd type="none" w="med" len="med"/>
        </a:ln>
        <a:effectLst/>
      </a:spPr>
      <a:bodyPr/>
      <a:lstStyle/>
    </a:lnDef>
  </a:objectDefaults>
  <a:extraClrSchemeLst>
    <a:extraClrScheme>
      <a:clrScheme name="361_Nov_200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61_Nov_200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61_Nov_200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61_Nov_200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61_Nov_200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61_Nov_200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61_Nov_2005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61_Nov_200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61_Nov_200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61_Nov_200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61_Nov_200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61_Nov_200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1817</TotalTime>
  <Words>924</Words>
  <Application>Microsoft PowerPoint</Application>
  <PresentationFormat>On-screen Show (4:3)</PresentationFormat>
  <Paragraphs>164</Paragraphs>
  <Slides>17</Slides>
  <Notes>16</Notes>
  <HiddenSlides>0</HiddenSlides>
  <MMClips>0</MMClips>
  <ScaleCrop>false</ScaleCrop>
  <HeadingPairs>
    <vt:vector size="4" baseType="variant">
      <vt:variant>
        <vt:lpstr>Design Template</vt:lpstr>
      </vt:variant>
      <vt:variant>
        <vt:i4>2</vt:i4>
      </vt:variant>
      <vt:variant>
        <vt:lpstr>Slide Titles</vt:lpstr>
      </vt:variant>
      <vt:variant>
        <vt:i4>17</vt:i4>
      </vt:variant>
    </vt:vector>
  </HeadingPairs>
  <TitlesOfParts>
    <vt:vector size="19" baseType="lpstr">
      <vt:lpstr>361_Nov_2005</vt:lpstr>
      <vt:lpstr>Custom Design</vt:lpstr>
      <vt:lpstr> </vt:lpstr>
      <vt:lpstr>Beyond the Prototype:  Scaling a Grassroots Tablet PC Pilot for  Large Scale Campus Integration  </vt:lpstr>
      <vt:lpstr>Setting the Stage . . .</vt:lpstr>
      <vt:lpstr>Guiding Principles</vt:lpstr>
      <vt:lpstr>YouTube: Search for “Tablet DePauw”</vt:lpstr>
      <vt:lpstr>Pilot Tablet Use: Additional Examples</vt:lpstr>
      <vt:lpstr>Graphing Activity Using DyKnow  (Psychology Course)</vt:lpstr>
      <vt:lpstr>Feedback on Student Writing Using Word (Education Course)</vt:lpstr>
      <vt:lpstr>Moving Beyond the Prototype</vt:lpstr>
      <vt:lpstr>Moving Beyond the Prototype</vt:lpstr>
      <vt:lpstr>Phase Two</vt:lpstr>
      <vt:lpstr>Results</vt:lpstr>
      <vt:lpstr>Highlights of Faculty Survey</vt:lpstr>
      <vt:lpstr>Outcomes</vt:lpstr>
      <vt:lpstr>From Our Story to Your Story . . .</vt:lpstr>
      <vt:lpstr>Beyond the Prototype:  Scaling a Grassroots Tablet PC Pilot for  Large Scale Campus Integration  </vt:lpstr>
      <vt:lpstr>Beyond the Prototype:  Scaling a Grassroots Tablet PC Pilot for  Large Scale Campus Integration  </vt:lpstr>
    </vt:vector>
  </TitlesOfParts>
  <Company>DePauw University</Company>
  <LinksUpToDate>false</LinksUpToDate>
  <SharedDoc>false</SharedDoc>
  <HyperlinksChanged>false</HyperlinksChanged>
  <AppVersion>12.0258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 Prototype: Scaling a Grassroots Tablet PC Pilot for Large Scale Campus Integratio</dc:title>
  <dc:subject>EDUCAUSE 2008  </dc:subject>
  <dc:creator>Carol L. Smith &amp; Dave Berque, DePauw University</dc:creator>
  <cp:keywords/>
  <dc:description>Presented the EDUCAUSE 2008, Orlando Florida, October 28-31, 2008.
Contact clsmith@depauw.edu or dberque@depauw.edu</dc:description>
  <cp:lastModifiedBy>Carol Smith</cp:lastModifiedBy>
  <cp:revision>749</cp:revision>
  <cp:lastPrinted>2005-11-10T13:35:09Z</cp:lastPrinted>
  <dcterms:created xsi:type="dcterms:W3CDTF">2008-11-08T12:09:34Z</dcterms:created>
  <dcterms:modified xsi:type="dcterms:W3CDTF">2008-11-08T12:13:05Z</dcterms:modified>
</cp:coreProperties>
</file>